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88" r:id="rId4"/>
    <p:sldId id="286" r:id="rId5"/>
    <p:sldId id="258" r:id="rId6"/>
    <p:sldId id="259" r:id="rId7"/>
    <p:sldId id="28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9" r:id="rId16"/>
    <p:sldId id="267" r:id="rId17"/>
    <p:sldId id="268" r:id="rId18"/>
    <p:sldId id="269" r:id="rId19"/>
    <p:sldId id="270" r:id="rId20"/>
    <p:sldId id="290" r:id="rId21"/>
    <p:sldId id="271" r:id="rId22"/>
    <p:sldId id="272" r:id="rId23"/>
    <p:sldId id="273" r:id="rId24"/>
    <p:sldId id="291" r:id="rId25"/>
    <p:sldId id="274" r:id="rId26"/>
    <p:sldId id="275" r:id="rId27"/>
    <p:sldId id="276" r:id="rId28"/>
    <p:sldId id="292" r:id="rId29"/>
    <p:sldId id="294" r:id="rId30"/>
    <p:sldId id="277" r:id="rId31"/>
    <p:sldId id="295" r:id="rId32"/>
    <p:sldId id="278" r:id="rId33"/>
    <p:sldId id="296" r:id="rId34"/>
    <p:sldId id="279" r:id="rId35"/>
    <p:sldId id="297" r:id="rId36"/>
    <p:sldId id="280" r:id="rId37"/>
    <p:sldId id="281" r:id="rId38"/>
    <p:sldId id="282" r:id="rId39"/>
    <p:sldId id="298" r:id="rId40"/>
    <p:sldId id="283" r:id="rId41"/>
    <p:sldId id="299" r:id="rId42"/>
    <p:sldId id="284" r:id="rId43"/>
    <p:sldId id="285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DB4D-522E-4E12-A781-38E15B12EBB8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7CAA-98AA-4CA9-AF95-869599B21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3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3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32"/>
          <p:cNvSpPr/>
          <p:nvPr/>
        </p:nvSpPr>
        <p:spPr>
          <a:xfrm>
            <a:off x="265800" y="2818750"/>
            <a:ext cx="3218100" cy="3193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מסך פתיחה</a:t>
            </a:r>
          </a:p>
        </p:txBody>
      </p:sp>
      <p:pic>
        <p:nvPicPr>
          <p:cNvPr id="5" name="Shape 3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4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800600" y="1981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Картинка-заставка, должна смениться через 3 сек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3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42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143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144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145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46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147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3" name="Shape 14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9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5" name="Shape 150"/>
          <p:cNvSpPr txBox="1"/>
          <p:nvPr/>
        </p:nvSpPr>
        <p:spPr>
          <a:xfrm>
            <a:off x="981793" y="2354829"/>
            <a:ext cx="17540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b="1"/>
              <a:t>מתאמן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2209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Личная тренировка в процессе  - после валидации появляется главный экран с именем тренируемого, временем тренировки и кнопкой прекратить тренировку</a:t>
            </a:r>
          </a:p>
          <a:p>
            <a:endParaRPr lang="ru-RU" dirty="0" smtClean="0"/>
          </a:p>
          <a:p>
            <a:r>
              <a:rPr lang="ru-RU" dirty="0" smtClean="0"/>
              <a:t>Необходимо также подать данные в систему о географическом месте проведения тренировки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86000" y="25908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33600" y="2819400"/>
            <a:ext cx="464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43200" y="32766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Окончание тренировки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каждого специалиста будут прописаны критерии на возможность закончить тренировку раньше срока и перейти к следующей.</a:t>
            </a:r>
          </a:p>
          <a:p>
            <a:r>
              <a:rPr lang="ru-RU" dirty="0" smtClean="0"/>
              <a:t>Наример, диетолог может закончить встречу через 5 минут, фитнесс-тренер – не менее чем через полчаса, для других вообще не будет возможности закончить раньше.</a:t>
            </a:r>
          </a:p>
          <a:p>
            <a:r>
              <a:rPr lang="ru-RU" dirty="0" smtClean="0"/>
              <a:t>То есть, на фоне должна будет проводиться проверка минимального времени на окончание тренировки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6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6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63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164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165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166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7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168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3" name="Shape 169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70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5" name="Shape 171"/>
          <p:cNvSpPr txBox="1"/>
          <p:nvPr/>
        </p:nvSpPr>
        <p:spPr>
          <a:xfrm>
            <a:off x="981793" y="2354829"/>
            <a:ext cx="17540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b="1"/>
              <a:t>מתאמן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2209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Тренер нажимает на закончить тренировку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1" idx="3"/>
          </p:cNvCxnSpPr>
          <p:nvPr/>
        </p:nvCxnSpPr>
        <p:spPr>
          <a:xfrm flipH="1">
            <a:off x="3108075" y="2819400"/>
            <a:ext cx="1311525" cy="45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7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7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7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79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180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181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182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83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184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3" name="Shape 18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86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5" name="Shape 187"/>
          <p:cNvSpPr txBox="1"/>
          <p:nvPr/>
        </p:nvSpPr>
        <p:spPr>
          <a:xfrm>
            <a:off x="981793" y="2354829"/>
            <a:ext cx="17540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b="1"/>
              <a:t>מתאמן 1</a:t>
            </a:r>
          </a:p>
        </p:txBody>
      </p:sp>
      <p:sp>
        <p:nvSpPr>
          <p:cNvPr id="16" name="Shape 188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89"/>
          <p:cNvSpPr txBox="1"/>
          <p:nvPr/>
        </p:nvSpPr>
        <p:spPr>
          <a:xfrm>
            <a:off x="667075" y="2367823"/>
            <a:ext cx="2372100" cy="2168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endParaRPr dirty="0"/>
          </a:p>
          <a:p>
            <a:pPr lvl="0" algn="ctr" rtl="1">
              <a:spcBef>
                <a:spcPts val="0"/>
              </a:spcBef>
              <a:buNone/>
            </a:pPr>
            <a:r>
              <a:rPr lang="en" sz="1600" dirty="0"/>
              <a:t>זמן מינימאלי לסיום האימון הינו: </a:t>
            </a:r>
          </a:p>
          <a:p>
            <a:pPr lvl="0" algn="ctr" rtl="1">
              <a:spcBef>
                <a:spcPts val="0"/>
              </a:spcBef>
              <a:buNone/>
            </a:pPr>
            <a:r>
              <a:rPr lang="he-IL" sz="1600" dirty="0" smtClean="0"/>
              <a:t>30 דקות</a:t>
            </a:r>
            <a:endParaRPr sz="1600" dirty="0"/>
          </a:p>
        </p:txBody>
      </p:sp>
      <p:sp>
        <p:nvSpPr>
          <p:cNvPr id="18" name="Shape 190"/>
          <p:cNvSpPr txBox="1"/>
          <p:nvPr/>
        </p:nvSpPr>
        <p:spPr>
          <a:xfrm>
            <a:off x="838200" y="3810000"/>
            <a:ext cx="2007600" cy="45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dirty="0"/>
              <a:t>אישור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2286000"/>
            <a:ext cx="3276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Минимальное время до окончания тренировки 30 минут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4038600"/>
            <a:ext cx="1746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1" y="4648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Сообщение о том что нельзя прекратить тренировку пока не прошли 30 минут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95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98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199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200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201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02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203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3" name="Shape 204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205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5" name="Shape 206"/>
          <p:cNvSpPr txBox="1"/>
          <p:nvPr/>
        </p:nvSpPr>
        <p:spPr>
          <a:xfrm>
            <a:off x="981793" y="2354829"/>
            <a:ext cx="17540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b="1"/>
              <a:t>מתאמן 1</a:t>
            </a:r>
          </a:p>
        </p:txBody>
      </p:sp>
      <p:sp>
        <p:nvSpPr>
          <p:cNvPr id="16" name="Shape 207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08"/>
          <p:cNvSpPr txBox="1"/>
          <p:nvPr/>
        </p:nvSpPr>
        <p:spPr>
          <a:xfrm>
            <a:off x="667075" y="2367825"/>
            <a:ext cx="2372100" cy="181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endParaRPr/>
          </a:p>
          <a:p>
            <a:pPr lvl="0" algn="ctr" rtl="1">
              <a:spcBef>
                <a:spcPts val="0"/>
              </a:spcBef>
              <a:buNone/>
            </a:pPr>
            <a:r>
              <a:rPr lang="en"/>
              <a:t>סיום אימון דווח בהצלחה</a:t>
            </a:r>
          </a:p>
        </p:txBody>
      </p:sp>
      <p:sp>
        <p:nvSpPr>
          <p:cNvPr id="18" name="Shape 209"/>
          <p:cNvSpPr txBox="1"/>
          <p:nvPr/>
        </p:nvSpPr>
        <p:spPr>
          <a:xfrm>
            <a:off x="862600" y="3439600"/>
            <a:ext cx="20076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3429000"/>
            <a:ext cx="417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Сообщение о том что тренировка была закончена (в случае если прошло достаточно времени)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2590800"/>
            <a:ext cx="34451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Окончание тренировки записано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1746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о проведенной командной тренировки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Командная тренировка проводится в заранее сформированной команде, но есть возможность добавить случайного дополнительного тренируемого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2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22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23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224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225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Shape 226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2" name="Shape 22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28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4" name="Shape 229"/>
          <p:cNvGraphicFramePr/>
          <p:nvPr/>
        </p:nvGraphicFramePr>
        <p:xfrm>
          <a:off x="952500" y="2238375"/>
          <a:ext cx="180975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נא בחר קבוצה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משטרה שישי 11:00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אינטל פתח תקווה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קרבי מז"י אשדוד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בח"א 12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90999" y="1905000"/>
            <a:ext cx="4953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Нажав на командную тренировку на главном экране, тренер видит все прикрепленные за ним команды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2133600"/>
            <a:ext cx="17195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Выбрать группу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2819400"/>
            <a:ext cx="1023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полиция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3505200"/>
            <a:ext cx="749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интел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3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3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37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38"/>
          <p:cNvGraphicFramePr/>
          <p:nvPr/>
        </p:nvGraphicFramePr>
        <p:xfrm>
          <a:off x="172125" y="981075"/>
          <a:ext cx="32181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240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</a:t>
                      </a:r>
                      <a:r>
                        <a:rPr lang="en" dirty="0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241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242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43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244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245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246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24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48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249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50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5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52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3" name="Shape 253"/>
          <p:cNvSpPr/>
          <p:nvPr/>
        </p:nvSpPr>
        <p:spPr>
          <a:xfrm>
            <a:off x="230015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4343400" y="533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Нажав на название команды тренер получает список всех ее участников и отмечает присутствующих.</a:t>
            </a:r>
          </a:p>
          <a:p>
            <a:endParaRPr lang="ru-RU" dirty="0" smtClean="0"/>
          </a:p>
          <a:p>
            <a:r>
              <a:rPr lang="ru-RU" dirty="0" smtClean="0"/>
              <a:t>Красный плюс – нажав на него можно добавить тренируемого, который не находится в постоянном списке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609600"/>
            <a:ext cx="22674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Отметь тренируемых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25908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31242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599587" y="1981200"/>
            <a:ext cx="1199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Доп. инфо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1524000"/>
            <a:ext cx="2037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тренируемого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838200" y="1143000"/>
            <a:ext cx="1100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9800" y="5791200"/>
            <a:ext cx="1746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5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61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62"/>
          <p:cNvGraphicFramePr/>
          <p:nvPr/>
        </p:nvGraphicFramePr>
        <p:xfrm>
          <a:off x="1721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264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265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266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67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268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269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270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27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72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273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74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7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76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3" name="Shape 277"/>
          <p:cNvSpPr/>
          <p:nvPr/>
        </p:nvSpPr>
        <p:spPr>
          <a:xfrm>
            <a:off x="230015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78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79"/>
          <p:cNvSpPr txBox="1"/>
          <p:nvPr/>
        </p:nvSpPr>
        <p:spPr>
          <a:xfrm>
            <a:off x="488800" y="1436200"/>
            <a:ext cx="2748000" cy="27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en" sz="1400" dirty="0"/>
              <a:t>לאישור אימון קבוצת </a:t>
            </a:r>
            <a:r>
              <a:rPr lang="en" sz="1400" b="1" dirty="0"/>
              <a:t>משטרה </a:t>
            </a:r>
            <a:r>
              <a:rPr lang="en" sz="1400" dirty="0"/>
              <a:t>עם 7 מתאמנים נא הזן 4 ספרות אחרונות של ת"ז:</a:t>
            </a:r>
          </a:p>
        </p:txBody>
      </p:sp>
      <p:sp>
        <p:nvSpPr>
          <p:cNvPr id="26" name="Shape 280"/>
          <p:cNvSpPr txBox="1"/>
          <p:nvPr/>
        </p:nvSpPr>
        <p:spPr>
          <a:xfrm>
            <a:off x="848226" y="2183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תעודת זהות</a:t>
            </a:r>
          </a:p>
        </p:txBody>
      </p:sp>
      <p:sp>
        <p:nvSpPr>
          <p:cNvPr id="27" name="Shape 281"/>
          <p:cNvSpPr txBox="1"/>
          <p:nvPr/>
        </p:nvSpPr>
        <p:spPr>
          <a:xfrm>
            <a:off x="862600" y="2674050"/>
            <a:ext cx="2007600" cy="974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/>
              <a:t>שדה הערות רשות</a:t>
            </a:r>
          </a:p>
        </p:txBody>
      </p:sp>
      <p:sp>
        <p:nvSpPr>
          <p:cNvPr id="28" name="Shape 282"/>
          <p:cNvSpPr txBox="1"/>
          <p:nvPr/>
        </p:nvSpPr>
        <p:spPr>
          <a:xfrm>
            <a:off x="833850" y="3707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29" name="Shape 283"/>
          <p:cNvSpPr/>
          <p:nvPr/>
        </p:nvSpPr>
        <p:spPr>
          <a:xfrm>
            <a:off x="3090973" y="1302223"/>
            <a:ext cx="333899" cy="298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4572000" y="4267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Валидация на начало тренировки выбранной группы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381000"/>
            <a:ext cx="5181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подтверждения командной тренировки команды Полиция из 7 человек ввведите 4 последние цифры паспорта: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2133600"/>
            <a:ext cx="1789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паспорта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2667000"/>
            <a:ext cx="5084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Поле для свободного текста – замечаний тренера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3600" y="38100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8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8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9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91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92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293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294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95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296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" name="Shape 297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4" name="Shape 298"/>
          <p:cNvSpPr txBox="1"/>
          <p:nvPr/>
        </p:nvSpPr>
        <p:spPr>
          <a:xfrm>
            <a:off x="728576" y="2354825"/>
            <a:ext cx="22604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400" b="1" dirty="0"/>
              <a:t>אימון קבוצתי ל-7 מתאמנים</a:t>
            </a:r>
          </a:p>
        </p:txBody>
      </p:sp>
      <p:sp>
        <p:nvSpPr>
          <p:cNvPr id="15" name="Shape 299"/>
          <p:cNvSpPr txBox="1"/>
          <p:nvPr/>
        </p:nvSpPr>
        <p:spPr>
          <a:xfrm>
            <a:off x="596794" y="3704981"/>
            <a:ext cx="25014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u="sng" dirty="0">
                <a:solidFill>
                  <a:srgbClr val="0000FF"/>
                </a:solidFill>
              </a:rPr>
              <a:t>הוסף מתאמנים מאחרים</a:t>
            </a:r>
          </a:p>
        </p:txBody>
      </p:sp>
      <p:pic>
        <p:nvPicPr>
          <p:cNvPr id="16" name="Shape 300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343400" y="1524000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Командная тренировка в процессе  - после валидации появляется главный экран с количеством участников, временем тренировки и кнопкой прекратить тренировкую</a:t>
            </a:r>
          </a:p>
          <a:p>
            <a:endParaRPr lang="ru-RU" dirty="0" smtClean="0"/>
          </a:p>
          <a:p>
            <a:r>
              <a:rPr lang="ru-RU" dirty="0" smtClean="0"/>
              <a:t>Также есть возможность добавить опаздывающего.</a:t>
            </a:r>
          </a:p>
          <a:p>
            <a:endParaRPr lang="ru-R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-1219200" y="3581400"/>
            <a:ext cx="26912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опаздывающих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971800" y="33528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05000" y="2286000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09800" y="23622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971800" y="2590800"/>
            <a:ext cx="2895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23850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6252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2"/>
          <p:cNvSpPr/>
          <p:nvPr/>
        </p:nvSpPr>
        <p:spPr>
          <a:xfrm>
            <a:off x="558002" y="2056750"/>
            <a:ext cx="3218100" cy="3193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נא התחבר באמצעות הפרטים האישיים שלך:</a:t>
            </a:r>
          </a:p>
        </p:txBody>
      </p:sp>
      <p:pic>
        <p:nvPicPr>
          <p:cNvPr id="7" name="Shape 4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11975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4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809725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45"/>
          <p:cNvSpPr txBox="1"/>
          <p:nvPr/>
        </p:nvSpPr>
        <p:spPr>
          <a:xfrm>
            <a:off x="550127" y="979125"/>
            <a:ext cx="3198900" cy="48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bwell</a:t>
            </a:r>
          </a:p>
        </p:txBody>
      </p:sp>
      <p:pic>
        <p:nvPicPr>
          <p:cNvPr id="10" name="Shape 4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6252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7"/>
          <p:cNvSpPr/>
          <p:nvPr/>
        </p:nvSpPr>
        <p:spPr>
          <a:xfrm>
            <a:off x="962671" y="3050800"/>
            <a:ext cx="2432099" cy="49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שם מלא</a:t>
            </a:r>
          </a:p>
        </p:txBody>
      </p:sp>
      <p:sp>
        <p:nvSpPr>
          <p:cNvPr id="12" name="Shape 48"/>
          <p:cNvSpPr/>
          <p:nvPr/>
        </p:nvSpPr>
        <p:spPr>
          <a:xfrm>
            <a:off x="962662" y="4365914"/>
            <a:ext cx="2432099" cy="495899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התחבר</a:t>
            </a:r>
          </a:p>
        </p:txBody>
      </p:sp>
      <p:sp>
        <p:nvSpPr>
          <p:cNvPr id="13" name="Shape 49"/>
          <p:cNvSpPr/>
          <p:nvPr/>
        </p:nvSpPr>
        <p:spPr>
          <a:xfrm>
            <a:off x="977048" y="3660400"/>
            <a:ext cx="2432099" cy="49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תעודת זהות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6002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тренеры уже записаны в системе, поэтомк нет модуля записи/регистрации нового юзера.</a:t>
            </a:r>
          </a:p>
          <a:p>
            <a:endParaRPr lang="ru-RU" dirty="0"/>
          </a:p>
          <a:p>
            <a:r>
              <a:rPr lang="ru-RU" smtClean="0"/>
              <a:t>Каждый тренер авторизируется с помощью имени и номера паспорта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опаздывающих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расширенной и командной тренировках есть возможность добавить опаздывающих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1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1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12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13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314"/>
          <p:cNvGraphicFramePr/>
          <p:nvPr/>
        </p:nvGraphicFramePr>
        <p:xfrm>
          <a:off x="172125" y="981075"/>
          <a:ext cx="32181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סמן מתאמנים מאחרים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316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</a:t>
                      </a:r>
                      <a:r>
                        <a:rPr lang="en" dirty="0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317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3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319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320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321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322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323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324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325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326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32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328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 flipH="1">
            <a:off x="602805" y="1042562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329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4" name="Shape 330"/>
          <p:cNvSpPr/>
          <p:nvPr/>
        </p:nvSpPr>
        <p:spPr>
          <a:xfrm>
            <a:off x="185969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685800" y="609600"/>
            <a:ext cx="26781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Отметить опаздывающих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25908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31242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599587" y="1981200"/>
            <a:ext cx="1199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Доп. инфо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1524000"/>
            <a:ext cx="2037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тренируемого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838200" y="1143000"/>
            <a:ext cx="1100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9800" y="5791200"/>
            <a:ext cx="1746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35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3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3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8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339"/>
          <p:cNvGraphicFramePr/>
          <p:nvPr/>
        </p:nvGraphicFramePr>
        <p:xfrm>
          <a:off x="1721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341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342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343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344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345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346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347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34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349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350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351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352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353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 flipH="1">
            <a:off x="221805" y="1042562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354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4" name="Shape 355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356"/>
          <p:cNvSpPr txBox="1"/>
          <p:nvPr/>
        </p:nvSpPr>
        <p:spPr>
          <a:xfrm>
            <a:off x="488800" y="1436200"/>
            <a:ext cx="2748000" cy="27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en" sz="1400" dirty="0"/>
              <a:t>לאישור הוספת 2 מתאמנים מאחרים לאימון קבוצת </a:t>
            </a:r>
            <a:r>
              <a:rPr lang="en" sz="1400" b="1" dirty="0"/>
              <a:t>משטרה </a:t>
            </a:r>
            <a:r>
              <a:rPr lang="en" sz="1400" dirty="0"/>
              <a:t>נא הזן 4 ספרות אחרונות של ת"ז:</a:t>
            </a:r>
          </a:p>
        </p:txBody>
      </p:sp>
      <p:sp>
        <p:nvSpPr>
          <p:cNvPr id="26" name="Shape 357"/>
          <p:cNvSpPr txBox="1"/>
          <p:nvPr/>
        </p:nvSpPr>
        <p:spPr>
          <a:xfrm>
            <a:off x="848226" y="2183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תעודת זהות</a:t>
            </a:r>
          </a:p>
        </p:txBody>
      </p:sp>
      <p:sp>
        <p:nvSpPr>
          <p:cNvPr id="27" name="Shape 358"/>
          <p:cNvSpPr txBox="1"/>
          <p:nvPr/>
        </p:nvSpPr>
        <p:spPr>
          <a:xfrm>
            <a:off x="862600" y="2674050"/>
            <a:ext cx="2007600" cy="974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/>
              <a:t>שדה הערות רשות</a:t>
            </a:r>
          </a:p>
        </p:txBody>
      </p:sp>
      <p:sp>
        <p:nvSpPr>
          <p:cNvPr id="28" name="Shape 359"/>
          <p:cNvSpPr txBox="1"/>
          <p:nvPr/>
        </p:nvSpPr>
        <p:spPr>
          <a:xfrm>
            <a:off x="833850" y="3707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29" name="Shape 360"/>
          <p:cNvSpPr/>
          <p:nvPr/>
        </p:nvSpPr>
        <p:spPr>
          <a:xfrm>
            <a:off x="3090973" y="1302223"/>
            <a:ext cx="333899" cy="298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4572000" y="4267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Валидация добавления опаздывающих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381000"/>
            <a:ext cx="5181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подтверждения добавления 2 участников на тренировку команды Полиция ввведите 4 последние цифры паспорта: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2133600"/>
            <a:ext cx="1789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паспорта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2667000"/>
            <a:ext cx="5084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Поле для свободного текста – замечаний тренера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3600" y="38100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65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6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6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68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369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370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371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72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373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" name="Shape 374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04:45</a:t>
            </a:r>
          </a:p>
        </p:txBody>
      </p:sp>
      <p:sp>
        <p:nvSpPr>
          <p:cNvPr id="14" name="Shape 375"/>
          <p:cNvSpPr txBox="1"/>
          <p:nvPr/>
        </p:nvSpPr>
        <p:spPr>
          <a:xfrm>
            <a:off x="728576" y="2354825"/>
            <a:ext cx="22604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400" b="1" dirty="0"/>
              <a:t>אימון קבוצתי ל-9 מתאמנים</a:t>
            </a:r>
          </a:p>
        </p:txBody>
      </p:sp>
      <p:sp>
        <p:nvSpPr>
          <p:cNvPr id="15" name="Shape 376"/>
          <p:cNvSpPr txBox="1"/>
          <p:nvPr/>
        </p:nvSpPr>
        <p:spPr>
          <a:xfrm>
            <a:off x="596794" y="3704981"/>
            <a:ext cx="25014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</a:rPr>
              <a:t>הוסף מתאמנים מאחרים</a:t>
            </a:r>
          </a:p>
        </p:txBody>
      </p:sp>
      <p:pic>
        <p:nvPicPr>
          <p:cNvPr id="16" name="Shape 37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4800600" y="344787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окончания валидации число участников апдейтится и время продолжает отсчитываться (не обнуляется)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2209800"/>
            <a:ext cx="3501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Командная тренировка 9 человек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3048000"/>
            <a:ext cx="11752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закончить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3810000"/>
            <a:ext cx="1100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Расширенная тренировка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такой тренировке тренер выбирает несколько участников из списка прикрепленных к нему людей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87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8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89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90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391"/>
          <p:cNvGraphicFramePr/>
          <p:nvPr/>
        </p:nvGraphicFramePr>
        <p:xfrm>
          <a:off x="400725" y="981075"/>
          <a:ext cx="32181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סמן מתאמנים לאימון מרובה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393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394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395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396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397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398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399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400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01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402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403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404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405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pic>
        <p:nvPicPr>
          <p:cNvPr id="23" name="Shape 406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 flipH="1">
            <a:off x="602805" y="1042562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407"/>
          <p:cNvSpPr/>
          <p:nvPr/>
        </p:nvSpPr>
        <p:spPr>
          <a:xfrm>
            <a:off x="185969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0" y="609600"/>
            <a:ext cx="4666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Отметь участников расширенной тренировки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9600" y="2895600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Тренер отмечает участников из списка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1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1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15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416"/>
          <p:cNvGraphicFramePr/>
          <p:nvPr/>
        </p:nvGraphicFramePr>
        <p:xfrm>
          <a:off x="1721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418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419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420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421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422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423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424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42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26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427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428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429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430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 flipH="1">
            <a:off x="221805" y="1042562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431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4" name="Shape 432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433"/>
          <p:cNvSpPr txBox="1"/>
          <p:nvPr/>
        </p:nvSpPr>
        <p:spPr>
          <a:xfrm>
            <a:off x="488800" y="1436200"/>
            <a:ext cx="2748000" cy="27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en" sz="1400" dirty="0"/>
              <a:t>לאישור אימון קבוצתי עם 7 מתאמנים נא הזן 4 ספרות אחרונות של ת"ז:</a:t>
            </a:r>
          </a:p>
        </p:txBody>
      </p:sp>
      <p:sp>
        <p:nvSpPr>
          <p:cNvPr id="26" name="Shape 434"/>
          <p:cNvSpPr txBox="1"/>
          <p:nvPr/>
        </p:nvSpPr>
        <p:spPr>
          <a:xfrm>
            <a:off x="848226" y="2183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תעודת זהות</a:t>
            </a:r>
          </a:p>
        </p:txBody>
      </p:sp>
      <p:sp>
        <p:nvSpPr>
          <p:cNvPr id="27" name="Shape 435"/>
          <p:cNvSpPr txBox="1"/>
          <p:nvPr/>
        </p:nvSpPr>
        <p:spPr>
          <a:xfrm>
            <a:off x="862600" y="2674050"/>
            <a:ext cx="2007600" cy="974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/>
              <a:t>שדה הערות רשות</a:t>
            </a:r>
          </a:p>
        </p:txBody>
      </p:sp>
      <p:sp>
        <p:nvSpPr>
          <p:cNvPr id="28" name="Shape 436"/>
          <p:cNvSpPr txBox="1"/>
          <p:nvPr/>
        </p:nvSpPr>
        <p:spPr>
          <a:xfrm>
            <a:off x="833850" y="3707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29" name="Shape 437"/>
          <p:cNvSpPr/>
          <p:nvPr/>
        </p:nvSpPr>
        <p:spPr>
          <a:xfrm>
            <a:off x="3090973" y="1302223"/>
            <a:ext cx="333899" cy="298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4572000" y="4267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Валидация на начало расширенной тренировки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381000"/>
            <a:ext cx="5181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подтверждения расширенной тренировки из 7 человек ввведите 4 последние цифры паспорта: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2133600"/>
            <a:ext cx="1789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паспорта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2667000"/>
            <a:ext cx="5084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Поле для свободного текста – замечаний тренера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3600" y="38100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4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4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4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45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446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9" name="Shape 447"/>
          <p:cNvSpPr txBox="1"/>
          <p:nvPr/>
        </p:nvSpPr>
        <p:spPr>
          <a:xfrm>
            <a:off x="248425" y="1583025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10" name="Shape 44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49"/>
          <p:cNvSpPr txBox="1"/>
          <p:nvPr/>
        </p:nvSpPr>
        <p:spPr>
          <a:xfrm>
            <a:off x="606675" y="30478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סיים אימון</a:t>
            </a:r>
          </a:p>
        </p:txBody>
      </p:sp>
      <p:graphicFrame>
        <p:nvGraphicFramePr>
          <p:cNvPr id="12" name="Shape 450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צור קשר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" name="Shape 451"/>
          <p:cNvSpPr txBox="1"/>
          <p:nvPr/>
        </p:nvSpPr>
        <p:spPr>
          <a:xfrm>
            <a:off x="603821" y="2616533"/>
            <a:ext cx="2517899" cy="3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03:45</a:t>
            </a:r>
          </a:p>
        </p:txBody>
      </p:sp>
      <p:sp>
        <p:nvSpPr>
          <p:cNvPr id="14" name="Shape 452"/>
          <p:cNvSpPr txBox="1"/>
          <p:nvPr/>
        </p:nvSpPr>
        <p:spPr>
          <a:xfrm>
            <a:off x="728576" y="2354825"/>
            <a:ext cx="2260499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400" b="1" dirty="0"/>
              <a:t>אימון קבוצתי ל-7 מתאמנים</a:t>
            </a:r>
          </a:p>
        </p:txBody>
      </p:sp>
      <p:sp>
        <p:nvSpPr>
          <p:cNvPr id="15" name="Shape 453"/>
          <p:cNvSpPr txBox="1"/>
          <p:nvPr/>
        </p:nvSpPr>
        <p:spPr>
          <a:xfrm>
            <a:off x="596794" y="3704981"/>
            <a:ext cx="25014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</a:rPr>
              <a:t>הוסף מתאמנים מאחרים</a:t>
            </a:r>
          </a:p>
        </p:txBody>
      </p:sp>
      <p:pic>
        <p:nvPicPr>
          <p:cNvPr id="16" name="Shape 454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343400" y="1524000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Расширенная тренировка в процессе  - после валидации появляется главный экран с количеством участников, временем тренировки и кнопкой прекратить тренировкую</a:t>
            </a:r>
          </a:p>
          <a:p>
            <a:endParaRPr lang="ru-RU" dirty="0" smtClean="0"/>
          </a:p>
          <a:p>
            <a:r>
              <a:rPr lang="ru-RU" dirty="0" smtClean="0"/>
              <a:t>Также есть возможность добавить опаздывающих.</a:t>
            </a:r>
          </a:p>
          <a:p>
            <a:endParaRPr lang="ru-RU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-1219200" y="3581400"/>
            <a:ext cx="26912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 опаздывающих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52600" y="2209800"/>
            <a:ext cx="2819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09800" y="2286000"/>
            <a:ext cx="495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14600" y="2590800"/>
            <a:ext cx="3581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Добавление доп. участника на тренировку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Доп. участник – это человек который пришел на тренировку вовремя, но не появляется в списке</a:t>
            </a:r>
          </a:p>
          <a:p>
            <a:r>
              <a:rPr lang="ru-RU" dirty="0" smtClean="0"/>
              <a:t>Опаздывающий – есть в списке, но опоздал</a:t>
            </a:r>
          </a:p>
          <a:p>
            <a:r>
              <a:rPr lang="ru-RU" dirty="0" smtClean="0"/>
              <a:t>Может быть также сочетание дополнительного опаздывающего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3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3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37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238"/>
          <p:cNvGraphicFramePr/>
          <p:nvPr/>
        </p:nvGraphicFramePr>
        <p:xfrm>
          <a:off x="172125" y="981075"/>
          <a:ext cx="32181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240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</a:t>
                      </a:r>
                      <a:r>
                        <a:rPr lang="en" dirty="0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241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242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43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244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245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246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24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48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249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50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5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52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3" name="Shape 253"/>
          <p:cNvSpPr/>
          <p:nvPr/>
        </p:nvSpPr>
        <p:spPr>
          <a:xfrm>
            <a:off x="230015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4343400" y="533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Красный плюс – нажав на него можно добавить тренируемого, который не находится в постоянном списке/опоздал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609600"/>
            <a:ext cx="22674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Отметь тренируемых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25908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600" y="31242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599587" y="1981200"/>
            <a:ext cx="1199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Доп. инфо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1524000"/>
            <a:ext cx="20378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тренируемого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838200" y="1143000"/>
            <a:ext cx="1100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добавить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9800" y="5791200"/>
            <a:ext cx="1746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60020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Тренер – это общее название для всех специалистов, которые будут работать с приложением:</a:t>
            </a:r>
          </a:p>
          <a:p>
            <a:r>
              <a:rPr lang="ru-RU" dirty="0" smtClean="0"/>
              <a:t>Медсестра</a:t>
            </a:r>
          </a:p>
          <a:p>
            <a:r>
              <a:rPr lang="ru-RU" dirty="0" smtClean="0"/>
              <a:t>Фитнесс-тренер</a:t>
            </a:r>
          </a:p>
          <a:p>
            <a:r>
              <a:rPr lang="ru-RU" dirty="0" smtClean="0"/>
              <a:t>Коучер (тренер по улучшению качества жизни)</a:t>
            </a:r>
          </a:p>
          <a:p>
            <a:r>
              <a:rPr lang="ru-RU" dirty="0" smtClean="0"/>
              <a:t>Диетолог</a:t>
            </a:r>
          </a:p>
          <a:p>
            <a:r>
              <a:rPr lang="ru-RU" dirty="0" smtClean="0"/>
              <a:t>Группа поддержки по поддержанию здорового образа жизни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8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8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9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91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492"/>
          <p:cNvGraphicFramePr/>
          <p:nvPr/>
        </p:nvGraphicFramePr>
        <p:xfrm>
          <a:off x="1721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סמן מתאמנים לאימון קבוצתי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494"/>
          <p:cNvGraphicFramePr/>
          <p:nvPr/>
        </p:nvGraphicFramePr>
        <p:xfrm>
          <a:off x="284296" y="1594416"/>
          <a:ext cx="3179650" cy="4050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5450"/>
                <a:gridCol w="247600"/>
                <a:gridCol w="1626475"/>
                <a:gridCol w="620125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495"/>
          <p:cNvSpPr/>
          <p:nvPr/>
        </p:nvSpPr>
        <p:spPr>
          <a:xfrm>
            <a:off x="793716" y="24539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496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497"/>
          <p:cNvSpPr/>
          <p:nvPr/>
        </p:nvSpPr>
        <p:spPr>
          <a:xfrm>
            <a:off x="793716" y="31383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498"/>
          <p:cNvSpPr/>
          <p:nvPr/>
        </p:nvSpPr>
        <p:spPr>
          <a:xfrm>
            <a:off x="779340" y="37939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499"/>
          <p:cNvSpPr/>
          <p:nvPr/>
        </p:nvSpPr>
        <p:spPr>
          <a:xfrm>
            <a:off x="793716" y="44639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500"/>
          <p:cNvSpPr/>
          <p:nvPr/>
        </p:nvSpPr>
        <p:spPr>
          <a:xfrm>
            <a:off x="793716" y="51095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50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04869" y="2407950"/>
            <a:ext cx="534731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502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31081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503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44035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504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921350" y="5089350"/>
            <a:ext cx="333899" cy="3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50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38029" y="3713230"/>
            <a:ext cx="5347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506"/>
          <p:cNvSpPr txBox="1"/>
          <p:nvPr/>
        </p:nvSpPr>
        <p:spPr>
          <a:xfrm>
            <a:off x="919250" y="5664284"/>
            <a:ext cx="1879500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אישור</a:t>
            </a:r>
          </a:p>
        </p:txBody>
      </p:sp>
      <p:sp>
        <p:nvSpPr>
          <p:cNvPr id="23" name="Shape 507"/>
          <p:cNvSpPr/>
          <p:nvPr/>
        </p:nvSpPr>
        <p:spPr>
          <a:xfrm>
            <a:off x="230015" y="991988"/>
            <a:ext cx="463200" cy="392399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508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09"/>
          <p:cNvSpPr txBox="1"/>
          <p:nvPr/>
        </p:nvSpPr>
        <p:spPr>
          <a:xfrm>
            <a:off x="488800" y="1436200"/>
            <a:ext cx="2748000" cy="3951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dirty="0"/>
              <a:t>הוספת מתאמן מזדמן</a:t>
            </a:r>
          </a:p>
        </p:txBody>
      </p:sp>
      <p:sp>
        <p:nvSpPr>
          <p:cNvPr id="26" name="Shape 510"/>
          <p:cNvSpPr txBox="1"/>
          <p:nvPr/>
        </p:nvSpPr>
        <p:spPr>
          <a:xfrm>
            <a:off x="848226" y="2183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400" dirty="0"/>
              <a:t>נא הזן שם מתאמן מזדמן</a:t>
            </a:r>
          </a:p>
        </p:txBody>
      </p:sp>
      <p:sp>
        <p:nvSpPr>
          <p:cNvPr id="27" name="Shape 511"/>
          <p:cNvSpPr txBox="1"/>
          <p:nvPr/>
        </p:nvSpPr>
        <p:spPr>
          <a:xfrm>
            <a:off x="862600" y="3283650"/>
            <a:ext cx="2007600" cy="974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/>
              <a:t>שדה הערות חובה</a:t>
            </a:r>
          </a:p>
        </p:txBody>
      </p:sp>
      <p:sp>
        <p:nvSpPr>
          <p:cNvPr id="28" name="Shape 512"/>
          <p:cNvSpPr txBox="1"/>
          <p:nvPr/>
        </p:nvSpPr>
        <p:spPr>
          <a:xfrm>
            <a:off x="833850" y="43173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29" name="Shape 513"/>
          <p:cNvSpPr/>
          <p:nvPr/>
        </p:nvSpPr>
        <p:spPr>
          <a:xfrm>
            <a:off x="3090973" y="1302223"/>
            <a:ext cx="333899" cy="298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514"/>
          <p:cNvSpPr txBox="1"/>
          <p:nvPr/>
        </p:nvSpPr>
        <p:spPr>
          <a:xfrm>
            <a:off x="862603" y="2698481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400" dirty="0"/>
              <a:t>נא הזן 4 ספרות ת.ז שלך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1219200"/>
            <a:ext cx="2976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Был добавлен доп. участник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2209800"/>
            <a:ext cx="27342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Введи имя доп. участника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43200" y="2743200"/>
            <a:ext cx="3738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Введи 4 последние цифры паспорта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81200" y="3581400"/>
            <a:ext cx="67246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Замечания – почему был добавлен, причины – обязательное поле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33600" y="43434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0" y="990600"/>
            <a:ext cx="25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Валидация добавления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Календарь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Показывает все назначенные ему тренировки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2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2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2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27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528"/>
          <p:cNvGraphicFramePr/>
          <p:nvPr/>
        </p:nvGraphicFramePr>
        <p:xfrm>
          <a:off x="2483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הלו"ז שלי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hape 529"/>
          <p:cNvSpPr txBox="1"/>
          <p:nvPr/>
        </p:nvSpPr>
        <p:spPr>
          <a:xfrm>
            <a:off x="394650" y="1569775"/>
            <a:ext cx="2903699" cy="205679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endParaRPr b="1" u="sng">
              <a:solidFill>
                <a:srgbClr val="0000FF"/>
              </a:solidFill>
            </a:endParaRPr>
          </a:p>
        </p:txBody>
      </p:sp>
      <p:sp>
        <p:nvSpPr>
          <p:cNvPr id="10" name="Shape 530"/>
          <p:cNvSpPr/>
          <p:nvPr/>
        </p:nvSpPr>
        <p:spPr>
          <a:xfrm>
            <a:off x="265775" y="1598926"/>
            <a:ext cx="2903699" cy="205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en" sz="1600" b="1" dirty="0"/>
              <a:t>אימון כושר עם דני כליל</a:t>
            </a:r>
          </a:p>
          <a:p>
            <a:pPr algn="r" rtl="1">
              <a:spcBef>
                <a:spcPts val="0"/>
              </a:spcBef>
              <a:buNone/>
            </a:pPr>
            <a:r>
              <a:rPr lang="en" sz="1600" dirty="0"/>
              <a:t>רחוב הבנים 16, פתח תקווה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en" sz="1600" dirty="0"/>
              <a:t>לקוח מכבי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en" sz="1600" dirty="0"/>
              <a:t>רביעי/ 22 ביולי, 17:15</a:t>
            </a:r>
          </a:p>
          <a:p>
            <a:pPr algn="r" rtl="1">
              <a:spcBef>
                <a:spcPts val="0"/>
              </a:spcBef>
              <a:buNone/>
            </a:pPr>
            <a:r>
              <a:rPr lang="en" sz="1600" dirty="0"/>
              <a:t>60 דקות</a:t>
            </a:r>
          </a:p>
          <a:p>
            <a:pPr algn="r" rtl="1">
              <a:spcBef>
                <a:spcPts val="0"/>
              </a:spcBef>
              <a:buNone/>
            </a:pPr>
            <a:r>
              <a:rPr lang="en" sz="1600" dirty="0"/>
              <a:t>טלפון: 054-7123456</a:t>
            </a:r>
          </a:p>
          <a:p>
            <a:pPr algn="r" rtl="1">
              <a:spcBef>
                <a:spcPts val="0"/>
              </a:spcBef>
              <a:buNone/>
            </a:pPr>
            <a:r>
              <a:rPr lang="en" sz="1600" dirty="0"/>
              <a:t>יתרת אימונים: 8/0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en" sz="1600" dirty="0"/>
              <a:t>חבילת אימונים: אין</a:t>
            </a:r>
          </a:p>
        </p:txBody>
      </p:sp>
      <p:pic>
        <p:nvPicPr>
          <p:cNvPr id="11" name="Shape 531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52400" y="685800"/>
            <a:ext cx="1819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Мое расписание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10668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тренер видит все детали назначенных встреч:</a:t>
            </a:r>
          </a:p>
          <a:p>
            <a:r>
              <a:rPr lang="ru-RU" dirty="0" smtClean="0"/>
              <a:t>Имя тренируемого/команды</a:t>
            </a:r>
          </a:p>
          <a:p>
            <a:r>
              <a:rPr lang="ru-RU" dirty="0" smtClean="0"/>
              <a:t>Адрес/место проведения тренировки</a:t>
            </a:r>
          </a:p>
          <a:p>
            <a:r>
              <a:rPr lang="ru-RU" dirty="0" smtClean="0"/>
              <a:t>К кому прикреплен тренируемый (организация)</a:t>
            </a:r>
          </a:p>
          <a:p>
            <a:r>
              <a:rPr lang="ru-RU" dirty="0" smtClean="0"/>
              <a:t>Дата и время</a:t>
            </a:r>
          </a:p>
          <a:p>
            <a:r>
              <a:rPr lang="ru-RU" dirty="0" smtClean="0"/>
              <a:t>Продолжительность тренировки</a:t>
            </a:r>
          </a:p>
          <a:p>
            <a:r>
              <a:rPr lang="ru-RU" dirty="0" smtClean="0"/>
              <a:t>Номер телефона</a:t>
            </a:r>
          </a:p>
          <a:p>
            <a:r>
              <a:rPr lang="ru-RU" dirty="0" smtClean="0"/>
              <a:t>Количество оставшихся тренировок</a:t>
            </a:r>
          </a:p>
          <a:p>
            <a:r>
              <a:rPr lang="ru-RU" dirty="0" smtClean="0"/>
              <a:t>Наличие и имя пакета тренировок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28800" y="1752600"/>
            <a:ext cx="2286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48000" y="19812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124200" y="22860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48000" y="25146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48000" y="2743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124200" y="3048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048000" y="3276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24200" y="35052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Меню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сейчас и в будущем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1"/>
          <p:cNvSpPr txBox="1"/>
          <p:nvPr/>
        </p:nvSpPr>
        <p:spPr>
          <a:xfrm>
            <a:off x="276346" y="4879403"/>
            <a:ext cx="3218100" cy="2925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aphicFrame>
        <p:nvGraphicFramePr>
          <p:cNvPr id="5" name="Shape 542"/>
          <p:cNvGraphicFramePr/>
          <p:nvPr/>
        </p:nvGraphicFramePr>
        <p:xfrm>
          <a:off x="256337" y="4875550"/>
          <a:ext cx="3224050" cy="146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8175"/>
                <a:gridCol w="725875"/>
              </a:tblGrid>
              <a:tr h="320025"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אימון TRX</a:t>
                      </a:r>
                    </a:p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דני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כושר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רונית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06:45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SPINNING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543"/>
          <p:cNvSpPr txBox="1"/>
          <p:nvPr/>
        </p:nvSpPr>
        <p:spPr>
          <a:xfrm>
            <a:off x="263200" y="1768350"/>
            <a:ext cx="3218100" cy="2925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aphicFrame>
        <p:nvGraphicFramePr>
          <p:cNvPr id="7" name="Shape 544"/>
          <p:cNvGraphicFramePr/>
          <p:nvPr/>
        </p:nvGraphicFramePr>
        <p:xfrm>
          <a:off x="256337" y="1769857"/>
          <a:ext cx="3224050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8175"/>
                <a:gridCol w="725875"/>
              </a:tblGrid>
              <a:tr h="320025"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אימון TRX</a:t>
                      </a:r>
                    </a:p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דני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כושר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רונית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06:45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SPINNING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אלון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ריצה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יונית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אימון TRX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דני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אימון כושר</a:t>
                      </a:r>
                    </a:p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רונית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17:45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Shape 545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4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54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548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Shape 549"/>
          <p:cNvGraphicFramePr/>
          <p:nvPr/>
        </p:nvGraphicFramePr>
        <p:xfrm>
          <a:off x="248325" y="981075"/>
          <a:ext cx="3218100" cy="128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שם הקמפוס ו/או מתאמן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3" name="Shape 550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55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552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 flipH="1">
            <a:off x="302225" y="5848825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553"/>
          <p:cNvSpPr txBox="1"/>
          <p:nvPr/>
        </p:nvSpPr>
        <p:spPr>
          <a:xfrm>
            <a:off x="253175" y="1582425"/>
            <a:ext cx="3218100" cy="182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000"/>
              <a:t>יום רביעי / יולי 22</a:t>
            </a:r>
          </a:p>
        </p:txBody>
      </p:sp>
      <p:sp>
        <p:nvSpPr>
          <p:cNvPr id="17" name="Shape 554"/>
          <p:cNvSpPr txBox="1"/>
          <p:nvPr/>
        </p:nvSpPr>
        <p:spPr>
          <a:xfrm>
            <a:off x="266321" y="4693478"/>
            <a:ext cx="3218100" cy="182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000"/>
              <a:t>יום חמישי / יולי 22</a:t>
            </a:r>
          </a:p>
        </p:txBody>
      </p:sp>
      <p:sp>
        <p:nvSpPr>
          <p:cNvPr id="18" name="Shape 555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556"/>
          <p:cNvSpPr/>
          <p:nvPr/>
        </p:nvSpPr>
        <p:spPr>
          <a:xfrm>
            <a:off x="1008000" y="972853"/>
            <a:ext cx="2475899" cy="5192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557"/>
          <p:cNvSpPr txBox="1"/>
          <p:nvPr/>
        </p:nvSpPr>
        <p:spPr>
          <a:xfrm>
            <a:off x="1025428" y="986006"/>
            <a:ext cx="2427900" cy="7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graphicFrame>
        <p:nvGraphicFramePr>
          <p:cNvPr id="21" name="Shape 558"/>
          <p:cNvGraphicFramePr/>
          <p:nvPr/>
        </p:nvGraphicFramePr>
        <p:xfrm>
          <a:off x="1004434" y="1747203"/>
          <a:ext cx="2473650" cy="19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3650"/>
              </a:tblGrid>
              <a:tr h="3962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שלום </a:t>
                      </a:r>
                      <a:r>
                        <a:rPr lang="en" sz="1200" b="1" dirty="0"/>
                        <a:t>יובל!</a:t>
                      </a:r>
                    </a:p>
                  </a:txBody>
                  <a:tcPr marL="91425" marR="91425" marT="91425" marB="91425" anchor="ctr"/>
                </a:tc>
              </a:tr>
              <a:tr h="3962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פרטי מתאמנם</a:t>
                      </a:r>
                    </a:p>
                  </a:txBody>
                  <a:tcPr marL="91425" marR="91425" marT="91425" marB="91425" anchor="ctr"/>
                </a:tc>
              </a:tr>
              <a:tr h="396200"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פרטי קבוצות</a:t>
                      </a:r>
                    </a:p>
                  </a:txBody>
                  <a:tcPr marL="91425" marR="91425" marT="91425" marB="91425" anchor="ctr"/>
                </a:tc>
              </a:tr>
              <a:tr h="396200"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צור קשר</a:t>
                      </a:r>
                    </a:p>
                  </a:txBody>
                  <a:tcPr marL="91425" marR="91425" marT="91425" marB="91425" anchor="ctr"/>
                </a:tc>
              </a:tr>
              <a:tr h="396200"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התנתק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28800" y="1752600"/>
            <a:ext cx="1480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Приветствие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2133600"/>
            <a:ext cx="2333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тренируемых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2590800"/>
            <a:ext cx="22716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груп/команд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2971800"/>
            <a:ext cx="21498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Контактные данные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3352800"/>
            <a:ext cx="1510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Отключиться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1219200"/>
            <a:ext cx="16603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Баннер бивелл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Данные тренируемых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для просмотра тренером чтоб мог понять что делали до этого и получить контактные данные тренируемых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6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6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7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71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572"/>
          <p:cNvGraphicFramePr/>
          <p:nvPr/>
        </p:nvGraphicFramePr>
        <p:xfrm>
          <a:off x="248325" y="981075"/>
          <a:ext cx="321810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פרטי מתאמנים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Shape 573"/>
          <p:cNvGraphicFramePr/>
          <p:nvPr/>
        </p:nvGraphicFramePr>
        <p:xfrm>
          <a:off x="349021" y="1365816"/>
          <a:ext cx="3031800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950"/>
                <a:gridCol w="757950"/>
                <a:gridCol w="757950"/>
                <a:gridCol w="757950"/>
              </a:tblGrid>
              <a:tr h="663750"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שייכות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יתרת אימונים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משטרה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0" name="Shape 574"/>
          <p:cNvSpPr/>
          <p:nvPr/>
        </p:nvSpPr>
        <p:spPr>
          <a:xfrm>
            <a:off x="4889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1" name="Shape 575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576"/>
          <p:cNvSpPr/>
          <p:nvPr/>
        </p:nvSpPr>
        <p:spPr>
          <a:xfrm>
            <a:off x="4889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3" name="Shape 577"/>
          <p:cNvSpPr/>
          <p:nvPr/>
        </p:nvSpPr>
        <p:spPr>
          <a:xfrm>
            <a:off x="474540" y="35653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578"/>
          <p:cNvSpPr/>
          <p:nvPr/>
        </p:nvSpPr>
        <p:spPr>
          <a:xfrm>
            <a:off x="488916" y="42353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579"/>
          <p:cNvSpPr/>
          <p:nvPr/>
        </p:nvSpPr>
        <p:spPr>
          <a:xfrm>
            <a:off x="488916" y="48809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580"/>
          <p:cNvSpPr/>
          <p:nvPr/>
        </p:nvSpPr>
        <p:spPr>
          <a:xfrm>
            <a:off x="488916" y="552358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581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5810003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4038600" y="31242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Экран со всеми тренируемыми</a:t>
            </a:r>
            <a:br>
              <a:rPr lang="ru-RU" dirty="0" smtClean="0"/>
            </a:br>
            <a:r>
              <a:rPr lang="ru-RU" dirty="0" smtClean="0"/>
              <a:t>нажав на имя одного из них получаем все его данные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20574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6670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1676400"/>
            <a:ext cx="25222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тренировок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1371600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 flipV="1">
            <a:off x="2590800" y="1752600"/>
            <a:ext cx="13716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1400" y="914400"/>
            <a:ext cx="390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Принадлежность (какая организация)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1600200" y="1099066"/>
            <a:ext cx="19812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762000" y="1524000"/>
            <a:ext cx="1199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Доп. инфо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685800"/>
            <a:ext cx="2333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тренируемых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1143000" y="6096000"/>
            <a:ext cx="17732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по имени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8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8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8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9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590"/>
          <p:cNvSpPr txBox="1"/>
          <p:nvPr/>
        </p:nvSpPr>
        <p:spPr>
          <a:xfrm>
            <a:off x="299425" y="1392900"/>
            <a:ext cx="3218100" cy="28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שם מלא:</a:t>
            </a:r>
            <a:r>
              <a:rPr lang="en" sz="1400" dirty="0">
                <a:solidFill>
                  <a:schemeClr val="dk1"/>
                </a:solidFill>
              </a:rPr>
              <a:t> מתאמן 1 מספר מזהה: NUM1234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טלפון</a:t>
            </a:r>
            <a:r>
              <a:rPr lang="en" sz="1400" dirty="0">
                <a:solidFill>
                  <a:schemeClr val="dk1"/>
                </a:solidFill>
              </a:rPr>
              <a:t>: 050-7123456 מייל: mail@mail.com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יתרת אימונים</a:t>
            </a:r>
            <a:r>
              <a:rPr lang="en" sz="1400" dirty="0">
                <a:solidFill>
                  <a:schemeClr val="dk1"/>
                </a:solidFill>
              </a:rPr>
              <a:t>: 3/10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אזור: פתח תקווה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חבילת אימון</a:t>
            </a:r>
            <a:r>
              <a:rPr lang="en" sz="1400" dirty="0">
                <a:solidFill>
                  <a:schemeClr val="dk1"/>
                </a:solidFill>
              </a:rPr>
              <a:t>: "כושר בריא" - 2 אחות, 2 תזונאית, 2 מאמן כושר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en" sz="1400" dirty="0"/>
              <a:t>הסטורית אימונים:</a:t>
            </a:r>
          </a:p>
        </p:txBody>
      </p:sp>
      <p:graphicFrame>
        <p:nvGraphicFramePr>
          <p:cNvPr id="10" name="Shape 591"/>
          <p:cNvGraphicFramePr/>
          <p:nvPr/>
        </p:nvGraphicFramePr>
        <p:xfrm>
          <a:off x="2483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1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Shape 592"/>
          <p:cNvGraphicFramePr/>
          <p:nvPr/>
        </p:nvGraphicFramePr>
        <p:xfrm>
          <a:off x="154921" y="3423217"/>
          <a:ext cx="3352125" cy="213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7375"/>
                <a:gridCol w="1117375"/>
                <a:gridCol w="1117375"/>
              </a:tblGrid>
              <a:tr h="6637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הערות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מאמן/יועץ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תאריך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אימון שהתמקד בפלג גוף עליון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מאמן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04/08/2015</a:t>
                      </a:r>
                    </a:p>
                  </a:txBody>
                  <a:tcPr marL="91425" marR="91425" marT="91425" marB="91425" anchor="ctr"/>
                </a:tc>
              </a:tr>
              <a:tr h="8054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מידע על מדידת לחץ דם וחשיבות השינה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אחות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15/07/2015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pic>
        <p:nvPicPr>
          <p:cNvPr id="12" name="Shape 593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594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80813" y="971550"/>
            <a:ext cx="469173" cy="3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4876800" y="1143000"/>
            <a:ext cx="2941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данные тренируемого 1</a:t>
            </a:r>
          </a:p>
          <a:p>
            <a:r>
              <a:rPr lang="ru-RU" dirty="0" smtClean="0"/>
              <a:t>Имя</a:t>
            </a:r>
          </a:p>
          <a:p>
            <a:r>
              <a:rPr lang="ru-RU" dirty="0" smtClean="0"/>
              <a:t>Ид. Номер</a:t>
            </a:r>
          </a:p>
          <a:p>
            <a:r>
              <a:rPr lang="ru-RU" dirty="0" smtClean="0"/>
              <a:t>Телефон и мейл</a:t>
            </a:r>
          </a:p>
          <a:p>
            <a:r>
              <a:rPr lang="ru-RU" dirty="0" smtClean="0"/>
              <a:t>Количество тренировок</a:t>
            </a:r>
          </a:p>
          <a:p>
            <a:r>
              <a:rPr lang="ru-RU" dirty="0" smtClean="0"/>
              <a:t>Местность/город</a:t>
            </a:r>
          </a:p>
          <a:p>
            <a:r>
              <a:rPr lang="ru-RU" dirty="0" smtClean="0"/>
              <a:t>Пакет тренировок</a:t>
            </a:r>
          </a:p>
          <a:p>
            <a:r>
              <a:rPr lang="ru-RU" dirty="0" smtClean="0"/>
              <a:t>История тренировок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3352800"/>
            <a:ext cx="623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дата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124200"/>
            <a:ext cx="2091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Тренер/специалист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620523" y="3429000"/>
            <a:ext cx="1241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замечания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429000" y="16002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66800" y="1600200"/>
            <a:ext cx="388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52800" y="1828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429000" y="20574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05200" y="22860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429000" y="25146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9000" y="28956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5801" y="45720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сфотать и загрузить картинку тренируемого</a:t>
            </a:r>
          </a:p>
          <a:p>
            <a:r>
              <a:rPr lang="ru-RU" dirty="0" smtClean="0"/>
              <a:t>Она прикрепится к его делу/карточке в </a:t>
            </a:r>
            <a:r>
              <a:rPr lang="en-US" dirty="0" smtClean="0"/>
              <a:t>CRM</a:t>
            </a:r>
            <a:r>
              <a:rPr lang="ru-RU" dirty="0" smtClean="0"/>
              <a:t>, в самом приложении фотографии не показываются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1219200" y="990600"/>
            <a:ext cx="1547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Загрузка фото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9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0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0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02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603"/>
          <p:cNvGraphicFramePr/>
          <p:nvPr/>
        </p:nvGraphicFramePr>
        <p:xfrm>
          <a:off x="248325" y="981075"/>
          <a:ext cx="32181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העלאת אישורים וטפסים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Shape 604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60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80813" y="971550"/>
            <a:ext cx="469173" cy="3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606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58150" y="1392900"/>
            <a:ext cx="3359374" cy="3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07"/>
          <p:cNvSpPr txBox="1"/>
          <p:nvPr/>
        </p:nvSpPr>
        <p:spPr>
          <a:xfrm>
            <a:off x="682875" y="5486275"/>
            <a:ext cx="25014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1" y="1981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сфотографировать документ и прикрепить его к делу в </a:t>
            </a:r>
            <a:r>
              <a:rPr lang="en-US" dirty="0" smtClean="0"/>
              <a:t>CRM</a:t>
            </a:r>
            <a:endParaRPr lang="ru-RU" dirty="0" smtClean="0"/>
          </a:p>
          <a:p>
            <a:r>
              <a:rPr lang="ru-RU" dirty="0" smtClean="0"/>
              <a:t>В самом приложении фотки/документы не отображаются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609600"/>
            <a:ext cx="3283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Загрузка бланков и документов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57150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Пуш-сообщения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– известить тренера об отмене тренировки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23850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6252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2"/>
          <p:cNvSpPr/>
          <p:nvPr/>
        </p:nvSpPr>
        <p:spPr>
          <a:xfrm>
            <a:off x="558002" y="2056750"/>
            <a:ext cx="3218100" cy="3193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נא התחבר באמצעות הפרטים האישיים שלך:</a:t>
            </a:r>
          </a:p>
        </p:txBody>
      </p:sp>
      <p:pic>
        <p:nvPicPr>
          <p:cNvPr id="7" name="Shape 4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11975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4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809725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45"/>
          <p:cNvSpPr txBox="1"/>
          <p:nvPr/>
        </p:nvSpPr>
        <p:spPr>
          <a:xfrm>
            <a:off x="550127" y="979125"/>
            <a:ext cx="3198900" cy="48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bwell</a:t>
            </a:r>
          </a:p>
        </p:txBody>
      </p:sp>
      <p:pic>
        <p:nvPicPr>
          <p:cNvPr id="10" name="Shape 4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6252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47"/>
          <p:cNvSpPr/>
          <p:nvPr/>
        </p:nvSpPr>
        <p:spPr>
          <a:xfrm>
            <a:off x="962671" y="3050800"/>
            <a:ext cx="2432099" cy="49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שם מלא</a:t>
            </a:r>
          </a:p>
        </p:txBody>
      </p:sp>
      <p:sp>
        <p:nvSpPr>
          <p:cNvPr id="12" name="Shape 48"/>
          <p:cNvSpPr/>
          <p:nvPr/>
        </p:nvSpPr>
        <p:spPr>
          <a:xfrm>
            <a:off x="962662" y="4365914"/>
            <a:ext cx="2432099" cy="495899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התחבר</a:t>
            </a:r>
          </a:p>
        </p:txBody>
      </p:sp>
      <p:sp>
        <p:nvSpPr>
          <p:cNvPr id="13" name="Shape 49"/>
          <p:cNvSpPr/>
          <p:nvPr/>
        </p:nvSpPr>
        <p:spPr>
          <a:xfrm>
            <a:off x="977048" y="3660400"/>
            <a:ext cx="2432099" cy="49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תעודת זהות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60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Сообщение об ошибке в случае неправильного ввода личных данных.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762000"/>
            <a:ext cx="3276600" cy="54102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4400" y="2590800"/>
            <a:ext cx="23622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1"/>
            <a:r>
              <a:rPr lang="he-IL" b="1" dirty="0" smtClean="0"/>
              <a:t>הפרטים שהוזנו שגויים נא בדוק את הפרטים שוב. </a:t>
            </a:r>
            <a:endParaRPr lang="he-IL" dirty="0" smtClean="0"/>
          </a:p>
          <a:p>
            <a:pPr algn="ctr" rtl="1"/>
            <a:r>
              <a:rPr lang="he-IL" b="1" dirty="0" smtClean="0"/>
              <a:t>במידת הצורך נא פנה לתמיכה לבדיקת הפרטים</a:t>
            </a:r>
            <a:endParaRPr lang="he-I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3962400"/>
            <a:ext cx="35052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Введенные данные неверны, попробуйте еще раз.</a:t>
            </a:r>
            <a:br>
              <a:rPr lang="ru-RU" dirty="0" smtClean="0"/>
            </a:br>
            <a:r>
              <a:rPr lang="ru-RU" dirty="0" smtClean="0"/>
              <a:t>В случае необходимости, обратитесь в поддержку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17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160734"/>
            <a:ext cx="3714750" cy="659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1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58800" y="2932825"/>
            <a:ext cx="3091175" cy="12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19"/>
          <p:cNvSpPr txBox="1"/>
          <p:nvPr/>
        </p:nvSpPr>
        <p:spPr>
          <a:xfrm>
            <a:off x="416925" y="2918450"/>
            <a:ext cx="2947200" cy="123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trainers app</a:t>
            </a:r>
          </a:p>
          <a:p>
            <a:pPr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algn="ctr" rtl="1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אימון 11-8-2015 בשעה 09:00 בוטל.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362200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пуш-сообщения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Поиск/фильтр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Производится по нескольким параметрам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2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3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31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32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633"/>
          <p:cNvGraphicFramePr/>
          <p:nvPr/>
        </p:nvGraphicFramePr>
        <p:xfrm>
          <a:off x="248325" y="981075"/>
          <a:ext cx="321810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ייעוץ אישי וסדנאות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Shape 634"/>
          <p:cNvGraphicFramePr/>
          <p:nvPr/>
        </p:nvGraphicFramePr>
        <p:xfrm>
          <a:off x="349021" y="1365816"/>
          <a:ext cx="3031800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950"/>
                <a:gridCol w="757950"/>
                <a:gridCol w="757950"/>
                <a:gridCol w="757950"/>
              </a:tblGrid>
              <a:tr h="6637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שייכות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יתרת אימונים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משטרה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0" name="Shape 635"/>
          <p:cNvSpPr/>
          <p:nvPr/>
        </p:nvSpPr>
        <p:spPr>
          <a:xfrm>
            <a:off x="4889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1" name="Shape 636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37"/>
          <p:cNvSpPr/>
          <p:nvPr/>
        </p:nvSpPr>
        <p:spPr>
          <a:xfrm>
            <a:off x="4889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3" name="Shape 638"/>
          <p:cNvSpPr/>
          <p:nvPr/>
        </p:nvSpPr>
        <p:spPr>
          <a:xfrm>
            <a:off x="474540" y="35653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639"/>
          <p:cNvSpPr/>
          <p:nvPr/>
        </p:nvSpPr>
        <p:spPr>
          <a:xfrm>
            <a:off x="488916" y="42353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640"/>
          <p:cNvSpPr/>
          <p:nvPr/>
        </p:nvSpPr>
        <p:spPr>
          <a:xfrm>
            <a:off x="488916" y="48809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641"/>
          <p:cNvSpPr/>
          <p:nvPr/>
        </p:nvSpPr>
        <p:spPr>
          <a:xfrm>
            <a:off x="488916" y="552358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7" name="Shape 642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1009403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4267200" y="2286000"/>
            <a:ext cx="367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Тренер нажимает на кнопку поиска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09600" y="1219200"/>
            <a:ext cx="3657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hape 652"/>
          <p:cNvGraphicFramePr/>
          <p:nvPr/>
        </p:nvGraphicFramePr>
        <p:xfrm>
          <a:off x="349021" y="1365816"/>
          <a:ext cx="3031800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950"/>
                <a:gridCol w="757950"/>
                <a:gridCol w="757950"/>
                <a:gridCol w="757950"/>
              </a:tblGrid>
              <a:tr h="6637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שייכות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יתרת אימונים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משטרה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8" name="Shape 661"/>
          <p:cNvSpPr/>
          <p:nvPr/>
        </p:nvSpPr>
        <p:spPr>
          <a:xfrm>
            <a:off x="266149" y="983427"/>
            <a:ext cx="3224099" cy="5192100"/>
          </a:xfrm>
          <a:prstGeom prst="rect">
            <a:avLst/>
          </a:prstGeom>
          <a:solidFill>
            <a:srgbClr val="FFFFFF">
              <a:alpha val="496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4" name="Shape 647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4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49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50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651"/>
          <p:cNvGraphicFramePr/>
          <p:nvPr/>
        </p:nvGraphicFramePr>
        <p:xfrm>
          <a:off x="2483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ייעוץ אישי וסדנאות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hape 653"/>
          <p:cNvSpPr/>
          <p:nvPr/>
        </p:nvSpPr>
        <p:spPr>
          <a:xfrm>
            <a:off x="4889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1" name="Shape 654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55"/>
          <p:cNvSpPr/>
          <p:nvPr/>
        </p:nvSpPr>
        <p:spPr>
          <a:xfrm>
            <a:off x="4889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3" name="Shape 656"/>
          <p:cNvSpPr/>
          <p:nvPr/>
        </p:nvSpPr>
        <p:spPr>
          <a:xfrm>
            <a:off x="474540" y="35653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657"/>
          <p:cNvSpPr/>
          <p:nvPr/>
        </p:nvSpPr>
        <p:spPr>
          <a:xfrm>
            <a:off x="488916" y="42353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658"/>
          <p:cNvSpPr/>
          <p:nvPr/>
        </p:nvSpPr>
        <p:spPr>
          <a:xfrm>
            <a:off x="488916" y="48809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6" name="Shape 659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1009403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660"/>
          <p:cNvSpPr/>
          <p:nvPr/>
        </p:nvSpPr>
        <p:spPr>
          <a:xfrm>
            <a:off x="488916" y="552358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" name="Shape 662"/>
          <p:cNvSpPr/>
          <p:nvPr/>
        </p:nvSpPr>
        <p:spPr>
          <a:xfrm>
            <a:off x="560695" y="5822521"/>
            <a:ext cx="2891400" cy="2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63"/>
          <p:cNvSpPr/>
          <p:nvPr/>
        </p:nvSpPr>
        <p:spPr>
          <a:xfrm>
            <a:off x="302225" y="3412875"/>
            <a:ext cx="3192899" cy="2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664"/>
          <p:cNvSpPr txBox="1"/>
          <p:nvPr/>
        </p:nvSpPr>
        <p:spPr>
          <a:xfrm>
            <a:off x="690087" y="3384138"/>
            <a:ext cx="2357699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סנן מתאמנים לפי:</a:t>
            </a:r>
          </a:p>
        </p:txBody>
      </p:sp>
      <p:graphicFrame>
        <p:nvGraphicFramePr>
          <p:cNvPr id="22" name="Shape 665"/>
          <p:cNvGraphicFramePr/>
          <p:nvPr/>
        </p:nvGraphicFramePr>
        <p:xfrm>
          <a:off x="322853" y="3876675"/>
          <a:ext cx="315395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275"/>
                <a:gridCol w="1145675"/>
              </a:tblGrid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הכל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שייכות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הכל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חבילת אימון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הכל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קמפוס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הכל 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שעות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" name="Shape 666"/>
          <p:cNvSpPr/>
          <p:nvPr/>
        </p:nvSpPr>
        <p:spPr>
          <a:xfrm>
            <a:off x="302225" y="3717675"/>
            <a:ext cx="3192899" cy="213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67"/>
          <p:cNvSpPr txBox="1"/>
          <p:nvPr/>
        </p:nvSpPr>
        <p:spPr>
          <a:xfrm>
            <a:off x="416050" y="3916675"/>
            <a:ext cx="2883599" cy="169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1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b="1" dirty="0"/>
              <a:t>שייכות     </a:t>
            </a:r>
            <a:r>
              <a:rPr lang="en" sz="1600" b="1" dirty="0" smtClean="0"/>
              <a:t>       </a:t>
            </a:r>
            <a:r>
              <a:rPr lang="en" sz="1600" b="1" dirty="0"/>
              <a:t>&gt;&gt;</a:t>
            </a:r>
          </a:p>
          <a:p>
            <a:pPr rtl="1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b="1" dirty="0"/>
              <a:t>קבוצה	                   &gt;&gt;</a:t>
            </a:r>
          </a:p>
          <a:p>
            <a:pPr rtl="1">
              <a:lnSpc>
                <a:spcPct val="150000"/>
              </a:lnSpc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33800" y="3505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нажатия на кнопку поиска появляются 2 варианта:</a:t>
            </a:r>
          </a:p>
          <a:p>
            <a:r>
              <a:rPr lang="ru-RU" dirty="0" smtClean="0"/>
              <a:t>Поиск по принадлежности к организации</a:t>
            </a:r>
          </a:p>
          <a:p>
            <a:r>
              <a:rPr lang="ru-RU" dirty="0" smtClean="0"/>
              <a:t>По команде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752600" y="41910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90800" y="4572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Shape 679"/>
          <p:cNvGraphicFramePr/>
          <p:nvPr/>
        </p:nvGraphicFramePr>
        <p:xfrm>
          <a:off x="349021" y="1365816"/>
          <a:ext cx="3031800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950"/>
                <a:gridCol w="757950"/>
                <a:gridCol w="757950"/>
                <a:gridCol w="757950"/>
              </a:tblGrid>
              <a:tr h="663750"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שייכות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יתרת אימונים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משטרה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מכבי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אינטל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3/10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4" name="Shape 684"/>
          <p:cNvSpPr/>
          <p:nvPr/>
        </p:nvSpPr>
        <p:spPr>
          <a:xfrm>
            <a:off x="266149" y="983427"/>
            <a:ext cx="3224099" cy="5192100"/>
          </a:xfrm>
          <a:prstGeom prst="rect">
            <a:avLst/>
          </a:prstGeom>
          <a:solidFill>
            <a:srgbClr val="FFFFFF">
              <a:alpha val="496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hape 672"/>
          <p:cNvSpPr txBox="1"/>
          <p:nvPr/>
        </p:nvSpPr>
        <p:spPr>
          <a:xfrm>
            <a:off x="276346" y="5336603"/>
            <a:ext cx="3218100" cy="29259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aphicFrame>
        <p:nvGraphicFramePr>
          <p:cNvPr id="3" name="Shape 673"/>
          <p:cNvGraphicFramePr/>
          <p:nvPr/>
        </p:nvGraphicFramePr>
        <p:xfrm>
          <a:off x="256337" y="5433387"/>
          <a:ext cx="3224050" cy="1554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8175"/>
                <a:gridCol w="725875"/>
              </a:tblGrid>
              <a:tr h="320025"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</a:rPr>
                        <a:t>קבוצת אורח חיים בריא</a:t>
                      </a:r>
                    </a:p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דני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</a:rPr>
                        <a:t>06:30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יועץ אורח חיים בריא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רונית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06:45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אימון SPINNING</a:t>
                      </a:r>
                    </a:p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17:15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Shape 67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7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5" y="6147525"/>
            <a:ext cx="3776074" cy="7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7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77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678"/>
          <p:cNvGraphicFramePr/>
          <p:nvPr/>
        </p:nvGraphicFramePr>
        <p:xfrm>
          <a:off x="248325" y="981075"/>
          <a:ext cx="321810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/>
                        <a:t>ייעוץ אישי וסדנאות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hape 680"/>
          <p:cNvSpPr/>
          <p:nvPr/>
        </p:nvSpPr>
        <p:spPr>
          <a:xfrm>
            <a:off x="4889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1" name="Shape 681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82"/>
          <p:cNvSpPr/>
          <p:nvPr/>
        </p:nvSpPr>
        <p:spPr>
          <a:xfrm>
            <a:off x="4889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3" name="Shape 683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1009403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685"/>
          <p:cNvSpPr txBox="1"/>
          <p:nvPr/>
        </p:nvSpPr>
        <p:spPr>
          <a:xfrm>
            <a:off x="266321" y="5251314"/>
            <a:ext cx="3218100" cy="182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 sz="1000" b="1"/>
              <a:t>יום חמישי / יולי 22</a:t>
            </a:r>
          </a:p>
        </p:txBody>
      </p:sp>
      <p:sp>
        <p:nvSpPr>
          <p:cNvPr id="16" name="Shape 686"/>
          <p:cNvSpPr/>
          <p:nvPr/>
        </p:nvSpPr>
        <p:spPr>
          <a:xfrm>
            <a:off x="302225" y="3717675"/>
            <a:ext cx="3192899" cy="213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87"/>
          <p:cNvSpPr/>
          <p:nvPr/>
        </p:nvSpPr>
        <p:spPr>
          <a:xfrm>
            <a:off x="603825" y="5851275"/>
            <a:ext cx="2891400" cy="2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88"/>
          <p:cNvSpPr/>
          <p:nvPr/>
        </p:nvSpPr>
        <p:spPr>
          <a:xfrm>
            <a:off x="302225" y="3412875"/>
            <a:ext cx="3192899" cy="2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9" name="Shape 689"/>
          <p:cNvGraphicFramePr/>
          <p:nvPr/>
        </p:nvGraphicFramePr>
        <p:xfrm>
          <a:off x="322853" y="3833545"/>
          <a:ext cx="3179975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79975"/>
              </a:tblGrid>
              <a:tr h="3810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מכבי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משטרה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צה"ל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כללית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אינטל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" name="Shape 690"/>
          <p:cNvSpPr txBox="1"/>
          <p:nvPr/>
        </p:nvSpPr>
        <p:spPr>
          <a:xfrm>
            <a:off x="766287" y="5822538"/>
            <a:ext cx="2357699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en" sz="1400" dirty="0">
                <a:solidFill>
                  <a:srgbClr val="FFFFFF"/>
                </a:solidFill>
              </a:rPr>
              <a:t>לחץ כאן לביצוע סינון מתאמנים</a:t>
            </a:r>
          </a:p>
        </p:txBody>
      </p:sp>
      <p:sp>
        <p:nvSpPr>
          <p:cNvPr id="21" name="Shape 691"/>
          <p:cNvSpPr txBox="1"/>
          <p:nvPr/>
        </p:nvSpPr>
        <p:spPr>
          <a:xfrm>
            <a:off x="690087" y="3384138"/>
            <a:ext cx="2357699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שייכות:</a:t>
            </a:r>
          </a:p>
        </p:txBody>
      </p:sp>
      <p:grpSp>
        <p:nvGrpSpPr>
          <p:cNvPr id="22" name="Shape 692"/>
          <p:cNvGrpSpPr/>
          <p:nvPr/>
        </p:nvGrpSpPr>
        <p:grpSpPr>
          <a:xfrm>
            <a:off x="1576436" y="4338432"/>
            <a:ext cx="168749" cy="164199"/>
            <a:chOff x="605294" y="3737774"/>
            <a:chExt cx="472951" cy="460200"/>
          </a:xfrm>
        </p:grpSpPr>
        <p:cxnSp>
          <p:nvCxnSpPr>
            <p:cNvPr id="23" name="Shape 693"/>
            <p:cNvCxnSpPr/>
            <p:nvPr/>
          </p:nvCxnSpPr>
          <p:spPr>
            <a:xfrm>
              <a:off x="605294" y="4072876"/>
              <a:ext cx="129299" cy="10079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694"/>
            <p:cNvCxnSpPr/>
            <p:nvPr/>
          </p:nvCxnSpPr>
          <p:spPr>
            <a:xfrm rot="10800000" flipH="1">
              <a:off x="704446" y="3737774"/>
              <a:ext cx="373800" cy="460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pic>
        <p:nvPicPr>
          <p:cNvPr id="25" name="Shape 695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 flipH="1">
            <a:off x="3134158" y="3407996"/>
            <a:ext cx="287475" cy="2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696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302225" y="5848825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4267201" y="3733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Тренер выбирает параметр поиска/фильтр и нажимает на искать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5867400"/>
            <a:ext cx="26146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Нажми здесь для поиска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28800" y="38862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8000" y="4267200"/>
            <a:ext cx="4419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ru-RU" dirty="0" smtClean="0"/>
              <a:t>Главный экран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7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8"/>
          <p:cNvPicPr preferRelativeResize="0"/>
          <p:nvPr/>
        </p:nvPicPr>
        <p:blipFill rotWithShape="1">
          <a:blip r:embed="rId4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Shape 79"/>
          <p:cNvGraphicFramePr/>
          <p:nvPr/>
        </p:nvGraphicFramePr>
        <p:xfrm>
          <a:off x="248325" y="981075"/>
          <a:ext cx="32181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604675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שלום לירן!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8" name="Shape 80"/>
          <p:cNvSpPr txBox="1"/>
          <p:nvPr/>
        </p:nvSpPr>
        <p:spPr>
          <a:xfrm>
            <a:off x="248425" y="1676400"/>
            <a:ext cx="3218100" cy="75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באנר b-well</a:t>
            </a:r>
          </a:p>
        </p:txBody>
      </p:sp>
      <p:pic>
        <p:nvPicPr>
          <p:cNvPr id="9" name="Shape 81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559975" y="1077050"/>
            <a:ext cx="473893" cy="3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82"/>
          <p:cNvSpPr txBox="1"/>
          <p:nvPr/>
        </p:nvSpPr>
        <p:spPr>
          <a:xfrm>
            <a:off x="2409525" y="3047875"/>
            <a:ext cx="8508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spcBef>
                <a:spcPts val="0"/>
              </a:spcBef>
              <a:buNone/>
            </a:pPr>
            <a:r>
              <a:rPr lang="en"/>
              <a:t>אישי</a:t>
            </a:r>
          </a:p>
        </p:txBody>
      </p:sp>
      <p:graphicFrame>
        <p:nvGraphicFramePr>
          <p:cNvPr id="11" name="Shape 83"/>
          <p:cNvGraphicFramePr/>
          <p:nvPr/>
        </p:nvGraphicFramePr>
        <p:xfrm>
          <a:off x="269600" y="4524375"/>
          <a:ext cx="3189950" cy="1582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4975"/>
                <a:gridCol w="1594975"/>
              </a:tblGrid>
              <a:tr h="791350"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ביטול אימון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פרטי מתאמנים</a:t>
                      </a:r>
                    </a:p>
                  </a:txBody>
                  <a:tcPr marL="91425" marR="91425" marT="91425" marB="91425"/>
                </a:tc>
              </a:tr>
              <a:tr h="791350"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קבוצות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1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האימונים שלי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84"/>
          <p:cNvSpPr txBox="1"/>
          <p:nvPr/>
        </p:nvSpPr>
        <p:spPr>
          <a:xfrm>
            <a:off x="1418925" y="3047875"/>
            <a:ext cx="8508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מרובה</a:t>
            </a:r>
          </a:p>
        </p:txBody>
      </p:sp>
      <p:sp>
        <p:nvSpPr>
          <p:cNvPr id="13" name="Shape 85"/>
          <p:cNvSpPr txBox="1"/>
          <p:nvPr/>
        </p:nvSpPr>
        <p:spPr>
          <a:xfrm>
            <a:off x="428325" y="3047875"/>
            <a:ext cx="850800" cy="457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קבוצתי</a:t>
            </a:r>
          </a:p>
        </p:txBody>
      </p:sp>
      <p:pic>
        <p:nvPicPr>
          <p:cNvPr id="14" name="Shape 86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578770" y="1077055"/>
            <a:ext cx="378117" cy="3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5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343400" y="6858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главного экрана – обеспечить быстрый доступ ко всем функциям приложения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1752600"/>
            <a:ext cx="487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Верхнее меню – меню приложения, приветствие, календарь</a:t>
            </a:r>
          </a:p>
          <a:p>
            <a:r>
              <a:rPr lang="ru-RU" dirty="0" smtClean="0"/>
              <a:t>Лого/баннер бивелла</a:t>
            </a:r>
          </a:p>
          <a:p>
            <a:r>
              <a:rPr lang="ru-RU" dirty="0" smtClean="0"/>
              <a:t>3 кнопки для начала трентровки – личная, расширенная, командная</a:t>
            </a:r>
          </a:p>
          <a:p>
            <a:endParaRPr lang="ru-RU" dirty="0" smtClean="0"/>
          </a:p>
          <a:p>
            <a:r>
              <a:rPr lang="ru-RU" dirty="0" smtClean="0"/>
              <a:t>Доп. опции:</a:t>
            </a:r>
            <a:br>
              <a:rPr lang="ru-RU" dirty="0" smtClean="0"/>
            </a:br>
            <a:r>
              <a:rPr lang="ru-RU" dirty="0" smtClean="0"/>
              <a:t>Данные тренируемых – просмотр данных тренируемых, прикреплеееых к этомк тренеру</a:t>
            </a:r>
          </a:p>
          <a:p>
            <a:r>
              <a:rPr lang="ru-RU" dirty="0" smtClean="0"/>
              <a:t>Отмена тренировки – доклад об отмене</a:t>
            </a:r>
          </a:p>
          <a:p>
            <a:r>
              <a:rPr lang="ru-RU" dirty="0" smtClean="0"/>
              <a:t>Мои тренировки – просмотр будущих тренировок, назначенных этому тренеру</a:t>
            </a:r>
          </a:p>
          <a:p>
            <a:r>
              <a:rPr lang="ru-RU" dirty="0" smtClean="0"/>
              <a:t>Группы/команды – просмотр групп/команд закрепленных за этим тренером с возможностью просмотра данных каждого тренируемого в группе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819400" y="22098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14600" y="1676400"/>
            <a:ext cx="1828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1800" y="28194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71800" y="38100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95400" y="4419600"/>
            <a:ext cx="3124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048000" y="46482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371600" y="5257800"/>
            <a:ext cx="2971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7000" y="3505200"/>
            <a:ext cx="878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личная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19200" y="3505200"/>
            <a:ext cx="151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расширенная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0" y="3505200"/>
            <a:ext cx="12714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командная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609600"/>
            <a:ext cx="20415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Здравствуй Лиран!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о проведенной личной тренировки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9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99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Shape 100"/>
          <p:cNvGraphicFramePr/>
          <p:nvPr/>
        </p:nvGraphicFramePr>
        <p:xfrm>
          <a:off x="2483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בחר מתאמן לאימון אישי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101"/>
          <p:cNvGraphicFramePr/>
          <p:nvPr/>
        </p:nvGraphicFramePr>
        <p:xfrm>
          <a:off x="284296" y="1365816"/>
          <a:ext cx="3179625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9875"/>
                <a:gridCol w="382850"/>
                <a:gridCol w="1736900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</a:t>
                      </a:r>
                      <a:r>
                        <a:rPr lang="en" dirty="0"/>
                        <a:t>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102"/>
          <p:cNvSpPr/>
          <p:nvPr/>
        </p:nvSpPr>
        <p:spPr>
          <a:xfrm>
            <a:off x="7937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103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4"/>
          <p:cNvSpPr/>
          <p:nvPr/>
        </p:nvSpPr>
        <p:spPr>
          <a:xfrm>
            <a:off x="7937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105"/>
          <p:cNvSpPr/>
          <p:nvPr/>
        </p:nvSpPr>
        <p:spPr>
          <a:xfrm>
            <a:off x="779340" y="35653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106"/>
          <p:cNvSpPr/>
          <p:nvPr/>
        </p:nvSpPr>
        <p:spPr>
          <a:xfrm>
            <a:off x="793716" y="42353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107"/>
          <p:cNvSpPr/>
          <p:nvPr/>
        </p:nvSpPr>
        <p:spPr>
          <a:xfrm>
            <a:off x="793716" y="48809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" name="Shape 108"/>
          <p:cNvSpPr/>
          <p:nvPr/>
        </p:nvSpPr>
        <p:spPr>
          <a:xfrm>
            <a:off x="793716" y="552358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8" name="Shape 109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1031915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3962401" y="838200"/>
            <a:ext cx="495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Нажав на кнопку личная тренировка на главном экране, попадаем на этот экран</a:t>
            </a:r>
          </a:p>
          <a:p>
            <a:r>
              <a:rPr lang="ru-RU" dirty="0" smtClean="0"/>
              <a:t>Такая тренировка проводится один на один – тренер – тренируемый</a:t>
            </a:r>
          </a:p>
          <a:p>
            <a:endParaRPr lang="ru-RU" dirty="0" smtClean="0"/>
          </a:p>
          <a:p>
            <a:r>
              <a:rPr lang="ru-RU" dirty="0" smtClean="0"/>
              <a:t>Появляется список со всеми закрепленными за этим тренером тренируемыми у которых положительный баланс тренировок, те, у кого не осталось тренировок не могут тут появиться.</a:t>
            </a:r>
          </a:p>
          <a:p>
            <a:endParaRPr lang="ru-RU" dirty="0" smtClean="0"/>
          </a:p>
          <a:p>
            <a:r>
              <a:rPr lang="ru-RU" dirty="0" smtClean="0"/>
              <a:t>Надо сделать возможным поиск по списку по имени</a:t>
            </a:r>
          </a:p>
          <a:p>
            <a:endParaRPr lang="ru-RU" dirty="0" smtClean="0"/>
          </a:p>
          <a:p>
            <a:r>
              <a:rPr lang="ru-RU" dirty="0" smtClean="0"/>
              <a:t>Нажатие на имя тренируемого начинает тренировку</a:t>
            </a:r>
          </a:p>
          <a:p>
            <a:r>
              <a:rPr lang="ru-RU" dirty="0" smtClean="0"/>
              <a:t>Нажатие на инфо дает страницу со всей инфо о тренируемом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22098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8956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35814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4267200"/>
            <a:ext cx="766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 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2286000"/>
            <a:ext cx="6992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инфо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533400" y="990600"/>
            <a:ext cx="7569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поиск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609600"/>
            <a:ext cx="33745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Выбери тренируемого из списка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1524000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Имя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599587" y="1524000"/>
            <a:ext cx="1199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Доп. инфо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1648" y="-13475"/>
            <a:ext cx="3659375" cy="9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29676" y="6165050"/>
            <a:ext cx="3776074" cy="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6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9773" y="959674"/>
            <a:ext cx="2190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7"/>
          <p:cNvPicPr preferRelativeResize="0"/>
          <p:nvPr/>
        </p:nvPicPr>
        <p:blipFill rotWithShape="1">
          <a:blip r:embed="rId5" cstate="print">
            <a:alphaModFix/>
          </a:blip>
          <a:srcRect t="24789"/>
          <a:stretch/>
        </p:blipFill>
        <p:spPr>
          <a:xfrm>
            <a:off x="3517523" y="959675"/>
            <a:ext cx="179549" cy="523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Shape 118"/>
          <p:cNvGraphicFramePr/>
          <p:nvPr/>
        </p:nvGraphicFramePr>
        <p:xfrm>
          <a:off x="248325" y="981075"/>
          <a:ext cx="32181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700"/>
                <a:gridCol w="1072700"/>
                <a:gridCol w="1072700"/>
              </a:tblGrid>
              <a:tr h="381000">
                <a:tc gridSpan="3">
                  <a:txBody>
                    <a:bodyPr/>
                    <a:lstStyle/>
                    <a:p>
                      <a:pPr lvl="0" algn="ctr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בחר מתאמן לאימון אישי</a:t>
                      </a: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Shape 120"/>
          <p:cNvGraphicFramePr/>
          <p:nvPr/>
        </p:nvGraphicFramePr>
        <p:xfrm>
          <a:off x="284296" y="1365816"/>
          <a:ext cx="3179625" cy="464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9875"/>
                <a:gridCol w="382850"/>
                <a:gridCol w="1736900"/>
              </a:tblGrid>
              <a:tr h="6637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מידע נוסף</a:t>
                      </a: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שם מתאמן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1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</a:t>
                      </a: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3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4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5</a:t>
                      </a:r>
                    </a:p>
                  </a:txBody>
                  <a:tcPr marL="91425" marR="91425" marT="91425" marB="91425" anchor="ctr"/>
                </a:tc>
              </a:tr>
              <a:tr h="663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מתאמן 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" name="Shape 121"/>
          <p:cNvSpPr/>
          <p:nvPr/>
        </p:nvSpPr>
        <p:spPr>
          <a:xfrm>
            <a:off x="793716" y="2225358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2" name="Shape 122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 flipH="1">
            <a:off x="3062274" y="1013371"/>
            <a:ext cx="334025" cy="3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23"/>
          <p:cNvSpPr/>
          <p:nvPr/>
        </p:nvSpPr>
        <p:spPr>
          <a:xfrm>
            <a:off x="793716" y="290973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4" name="Shape 124"/>
          <p:cNvSpPr/>
          <p:nvPr/>
        </p:nvSpPr>
        <p:spPr>
          <a:xfrm>
            <a:off x="779340" y="3565354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5" name="Shape 125"/>
          <p:cNvSpPr/>
          <p:nvPr/>
        </p:nvSpPr>
        <p:spPr>
          <a:xfrm>
            <a:off x="793716" y="4235351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" name="Shape 126"/>
          <p:cNvSpPr/>
          <p:nvPr/>
        </p:nvSpPr>
        <p:spPr>
          <a:xfrm>
            <a:off x="793716" y="488091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" name="Shape 127"/>
          <p:cNvSpPr/>
          <p:nvPr/>
        </p:nvSpPr>
        <p:spPr>
          <a:xfrm>
            <a:off x="793716" y="5523583"/>
            <a:ext cx="333899" cy="27839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</a:p>
        </p:txBody>
      </p:sp>
      <p:pic>
        <p:nvPicPr>
          <p:cNvPr id="18" name="Shape 12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 flipH="1">
            <a:off x="221805" y="5810003"/>
            <a:ext cx="334024" cy="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29"/>
          <p:cNvSpPr/>
          <p:nvPr/>
        </p:nvSpPr>
        <p:spPr>
          <a:xfrm>
            <a:off x="246675" y="972850"/>
            <a:ext cx="3224099" cy="5192100"/>
          </a:xfrm>
          <a:prstGeom prst="rect">
            <a:avLst/>
          </a:prstGeom>
          <a:solidFill>
            <a:srgbClr val="666666">
              <a:alpha val="819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30"/>
          <p:cNvSpPr txBox="1"/>
          <p:nvPr/>
        </p:nvSpPr>
        <p:spPr>
          <a:xfrm>
            <a:off x="381000" y="1436200"/>
            <a:ext cx="2895600" cy="305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1">
              <a:spcBef>
                <a:spcPts val="0"/>
              </a:spcBef>
              <a:buNone/>
            </a:pPr>
            <a:r>
              <a:rPr lang="en" sz="1600" dirty="0" smtClean="0"/>
              <a:t>לאישור אימון אישי עם </a:t>
            </a:r>
            <a:r>
              <a:rPr lang="he-IL" sz="1600" b="1" dirty="0" smtClean="0"/>
              <a:t>מתאמן 1</a:t>
            </a:r>
            <a:r>
              <a:rPr lang="en" sz="1600" dirty="0" smtClean="0"/>
              <a:t>נא הזן4 ספרות אחרונות של ת"ז:</a:t>
            </a:r>
            <a:endParaRPr lang="en" sz="1600" dirty="0"/>
          </a:p>
        </p:txBody>
      </p:sp>
      <p:sp>
        <p:nvSpPr>
          <p:cNvPr id="21" name="Shape 131"/>
          <p:cNvSpPr txBox="1"/>
          <p:nvPr/>
        </p:nvSpPr>
        <p:spPr>
          <a:xfrm>
            <a:off x="848226" y="2183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spcBef>
                <a:spcPts val="0"/>
              </a:spcBef>
              <a:buNone/>
            </a:pPr>
            <a:r>
              <a:rPr lang="en" dirty="0" smtClean="0"/>
              <a:t>תעודת זהות</a:t>
            </a:r>
            <a:endParaRPr lang="en" dirty="0"/>
          </a:p>
        </p:txBody>
      </p:sp>
      <p:sp>
        <p:nvSpPr>
          <p:cNvPr id="22" name="Shape 132"/>
          <p:cNvSpPr txBox="1"/>
          <p:nvPr/>
        </p:nvSpPr>
        <p:spPr>
          <a:xfrm>
            <a:off x="862600" y="2674050"/>
            <a:ext cx="2007600" cy="974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1">
              <a:spcBef>
                <a:spcPts val="0"/>
              </a:spcBef>
              <a:buNone/>
            </a:pPr>
            <a:r>
              <a:rPr lang="en"/>
              <a:t>שדה הערות רשות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833850" y="3707775"/>
            <a:ext cx="2036399" cy="3923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en"/>
              <a:t>שלח</a:t>
            </a:r>
          </a:p>
        </p:txBody>
      </p:sp>
      <p:sp>
        <p:nvSpPr>
          <p:cNvPr id="24" name="Shape 134"/>
          <p:cNvSpPr/>
          <p:nvPr/>
        </p:nvSpPr>
        <p:spPr>
          <a:xfrm>
            <a:off x="3090973" y="1302223"/>
            <a:ext cx="333899" cy="298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4267200" y="3198674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Валидация </a:t>
            </a:r>
          </a:p>
          <a:p>
            <a:r>
              <a:rPr lang="ru-RU" dirty="0" smtClean="0"/>
              <a:t>После того как тренер нажимает на имя тренируемого, он должен подтвердить что все верно – вснести 4 последние цифры паспорта и если есть, написать замечания, и отправить</a:t>
            </a:r>
          </a:p>
          <a:p>
            <a:endParaRPr lang="ru-RU" dirty="0" smtClean="0"/>
          </a:p>
          <a:p>
            <a:r>
              <a:rPr lang="ru-RU" dirty="0" smtClean="0"/>
              <a:t>Система получит сигнал о начале тренировки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600200" y="609600"/>
            <a:ext cx="3657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подтверждения личной тренировки Имя 1 введите 4 последние цифры паспорта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2133600"/>
            <a:ext cx="1789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паспорта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2667000"/>
            <a:ext cx="5084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Поле для свободного текста – замечаний тренера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3810000"/>
            <a:ext cx="11816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отправить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1984</Words>
  <Application>Microsoft Office PowerPoint</Application>
  <PresentationFormat>Экран (4:3)</PresentationFormat>
  <Paragraphs>675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 New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Главный экран</vt:lpstr>
      <vt:lpstr>Презентация PowerPoint</vt:lpstr>
      <vt:lpstr>Отчет о проведенной личной тренировки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Отчет о проведенной командной тренировки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опаздывающих</vt:lpstr>
      <vt:lpstr>Презентация PowerPoint</vt:lpstr>
      <vt:lpstr>Презентация PowerPoint</vt:lpstr>
      <vt:lpstr>Презентация PowerPoint</vt:lpstr>
      <vt:lpstr>Расширенная тренировка</vt:lpstr>
      <vt:lpstr>Презентация PowerPoint</vt:lpstr>
      <vt:lpstr>Презентация PowerPoint</vt:lpstr>
      <vt:lpstr>Презентация PowerPoint</vt:lpstr>
      <vt:lpstr>Добавление доп. участника на тренировку</vt:lpstr>
      <vt:lpstr>Презентация PowerPoint</vt:lpstr>
      <vt:lpstr>Презентация PowerPoint</vt:lpstr>
      <vt:lpstr>Календарь </vt:lpstr>
      <vt:lpstr>Презентация PowerPoint</vt:lpstr>
      <vt:lpstr>Меню приложения</vt:lpstr>
      <vt:lpstr>Презентация PowerPoint</vt:lpstr>
      <vt:lpstr>Данные тренируемых</vt:lpstr>
      <vt:lpstr>Презентация PowerPoint</vt:lpstr>
      <vt:lpstr>Презентация PowerPoint</vt:lpstr>
      <vt:lpstr>Презентация PowerPoint</vt:lpstr>
      <vt:lpstr>Пуш-сообщения</vt:lpstr>
      <vt:lpstr>Презентация PowerPoint</vt:lpstr>
      <vt:lpstr>Поиск/фильтр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olga</dc:creator>
  <cp:lastModifiedBy>Nikolay Gerzhan</cp:lastModifiedBy>
  <cp:revision>53</cp:revision>
  <dcterms:created xsi:type="dcterms:W3CDTF">2015-08-24T09:29:49Z</dcterms:created>
  <dcterms:modified xsi:type="dcterms:W3CDTF">2015-08-25T03:28:28Z</dcterms:modified>
</cp:coreProperties>
</file>