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8" r:id="rId7"/>
    <p:sldId id="261" r:id="rId8"/>
    <p:sldId id="263" r:id="rId9"/>
    <p:sldId id="264" r:id="rId10"/>
    <p:sldId id="262"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arupa goswami" initials="sg" lastIdx="1" clrIdx="0">
    <p:extLst>
      <p:ext uri="{19B8F6BF-5375-455C-9EA6-DF929625EA0E}">
        <p15:presenceInfo xmlns:p15="http://schemas.microsoft.com/office/powerpoint/2012/main" userId="22b76969a517f9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B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varScale="1">
        <p:scale>
          <a:sx n="72" d="100"/>
          <a:sy n="72" d="100"/>
        </p:scale>
        <p:origin x="44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93087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247333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482859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42654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2596209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4251614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2738173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776050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20705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8876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79462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24513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66240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3841130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248487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175163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3747A-85C2-4E0B-866D-F4452F78CCFF}" type="datetimeFigureOut">
              <a:rPr lang="en-IN" smtClean="0"/>
              <a:t>16-09-2021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3DBAA8-67AF-47CB-973A-F4723A2DC520}" type="slidenum">
              <a:rPr lang="en-IN" smtClean="0"/>
              <a:t>‹#›</a:t>
            </a:fld>
            <a:endParaRPr lang="en-IN" dirty="0"/>
          </a:p>
        </p:txBody>
      </p:sp>
    </p:spTree>
    <p:extLst>
      <p:ext uri="{BB962C8B-B14F-4D97-AF65-F5344CB8AC3E}">
        <p14:creationId xmlns:p14="http://schemas.microsoft.com/office/powerpoint/2010/main" val="26526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F3747A-85C2-4E0B-866D-F4452F78CCFF}" type="datetimeFigureOut">
              <a:rPr lang="en-IN" smtClean="0"/>
              <a:t>16-09-2021</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3DBAA8-67AF-47CB-973A-F4723A2DC520}" type="slidenum">
              <a:rPr lang="en-IN" smtClean="0"/>
              <a:t>‹#›</a:t>
            </a:fld>
            <a:endParaRPr lang="en-IN" dirty="0"/>
          </a:p>
        </p:txBody>
      </p:sp>
    </p:spTree>
    <p:extLst>
      <p:ext uri="{BB962C8B-B14F-4D97-AF65-F5344CB8AC3E}">
        <p14:creationId xmlns:p14="http://schemas.microsoft.com/office/powerpoint/2010/main" val="190578729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6102-6FD1-48AA-9BAD-FBCEFD437D40}"/>
              </a:ext>
            </a:extLst>
          </p:cNvPr>
          <p:cNvSpPr>
            <a:spLocks noGrp="1"/>
          </p:cNvSpPr>
          <p:nvPr>
            <p:ph type="ctrTitle"/>
          </p:nvPr>
        </p:nvSpPr>
        <p:spPr>
          <a:xfrm>
            <a:off x="2868047" y="1733585"/>
            <a:ext cx="6815669" cy="1515533"/>
          </a:xfrm>
          <a:effectLst>
            <a:outerShdw blurRad="50800" dist="38100" dir="2700000" algn="tl" rotWithShape="0">
              <a:prstClr val="black">
                <a:alpha val="40000"/>
              </a:prstClr>
            </a:outerShdw>
          </a:effectLst>
        </p:spPr>
        <p:txBody>
          <a:bodyPr>
            <a:noAutofit/>
          </a:bodyPr>
          <a:lstStyle/>
          <a:p>
            <a:r>
              <a:rPr lang="en-US" sz="3200" b="1" dirty="0">
                <a:latin typeface="Calibri" panose="020F0502020204030204" pitchFamily="34" charset="0"/>
                <a:cs typeface="Calibri" panose="020F0502020204030204" pitchFamily="34" charset="0"/>
              </a:rPr>
              <a:t>E-Retail factors for customer activation and retention:  </a:t>
            </a:r>
            <a:r>
              <a:rPr lang="en-US" sz="2800" b="1" dirty="0">
                <a:latin typeface="Calibri" panose="020F0502020204030204" pitchFamily="34" charset="0"/>
                <a:cs typeface="Calibri" panose="020F0502020204030204" pitchFamily="34" charset="0"/>
              </a:rPr>
              <a:t>A case study from Indian e-commerce customers</a:t>
            </a:r>
            <a:endParaRPr lang="en-IN" sz="2800" b="1" dirty="0">
              <a:latin typeface="Calibri" panose="020F0502020204030204" pitchFamily="34" charset="0"/>
              <a:cs typeface="Calibri" panose="020F0502020204030204" pitchFamily="34" charset="0"/>
            </a:endParaRPr>
          </a:p>
        </p:txBody>
      </p:sp>
      <p:sp>
        <p:nvSpPr>
          <p:cNvPr id="4" name="Subtitle 3">
            <a:extLst>
              <a:ext uri="{FF2B5EF4-FFF2-40B4-BE49-F238E27FC236}">
                <a16:creationId xmlns:a16="http://schemas.microsoft.com/office/drawing/2014/main" id="{C534A9B3-865F-4C3C-951A-0C8F9154855E}"/>
              </a:ext>
            </a:extLst>
          </p:cNvPr>
          <p:cNvSpPr>
            <a:spLocks noGrp="1"/>
          </p:cNvSpPr>
          <p:nvPr>
            <p:ph type="subTitle" idx="1"/>
          </p:nvPr>
        </p:nvSpPr>
        <p:spPr>
          <a:effectLst>
            <a:outerShdw blurRad="50800" dist="38100" dir="2700000" algn="tl" rotWithShape="0">
              <a:prstClr val="black">
                <a:alpha val="40000"/>
              </a:prstClr>
            </a:outerShdw>
          </a:effectLst>
        </p:spPr>
        <p:txBody>
          <a:bodyPr>
            <a:normAutofit lnSpcReduction="10000"/>
          </a:bodyPr>
          <a:lstStyle/>
          <a:p>
            <a:r>
              <a:rPr lang="en-US" dirty="0"/>
              <a:t>                                                               </a:t>
            </a:r>
            <a:r>
              <a:rPr lang="en-US" sz="2400" b="1" dirty="0">
                <a:latin typeface="Calibri" panose="020F0502020204030204" pitchFamily="34" charset="0"/>
                <a:cs typeface="Calibri" panose="020F0502020204030204" pitchFamily="34" charset="0"/>
              </a:rPr>
              <a:t>Project Report By :</a:t>
            </a:r>
          </a:p>
          <a:p>
            <a:r>
              <a:rPr lang="en-US" b="1" dirty="0">
                <a:latin typeface="Calibri" panose="020F0502020204030204" pitchFamily="34" charset="0"/>
                <a:cs typeface="Calibri" panose="020F0502020204030204" pitchFamily="34" charset="0"/>
              </a:rPr>
              <a:t>                                                                                 Satarupa Goswami</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604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089DDC-946D-4175-BD0B-0ED2472C8630}"/>
              </a:ext>
            </a:extLst>
          </p:cNvPr>
          <p:cNvSpPr>
            <a:spLocks noGrp="1"/>
          </p:cNvSpPr>
          <p:nvPr>
            <p:ph type="title"/>
          </p:nvPr>
        </p:nvSpPr>
        <p:spPr/>
        <p:txBody>
          <a:bodyPr/>
          <a:lstStyle/>
          <a:p>
            <a:pPr marL="571500" indent="-571500">
              <a:buFont typeface="Wingdings" panose="05000000000000000000" pitchFamily="2" charset="2"/>
              <a:buChar char="Ø"/>
            </a:pPr>
            <a:r>
              <a:rPr lang="en-IN" sz="3200" b="1" u="sng" dirty="0">
                <a:latin typeface="Calibri" panose="020F0502020204030204" pitchFamily="34" charset="0"/>
                <a:ea typeface="Calibri" panose="020F0502020204030204" pitchFamily="34" charset="0"/>
                <a:cs typeface="Times New Roman" panose="02020603050405020304" pitchFamily="18" charset="0"/>
              </a:rPr>
              <a:t>T</a:t>
            </a:r>
            <a:r>
              <a:rPr lang="en-IN" sz="3200" b="1" u="sng" dirty="0">
                <a:effectLst/>
                <a:latin typeface="Calibri" panose="020F0502020204030204" pitchFamily="34" charset="0"/>
                <a:ea typeface="Calibri" panose="020F0502020204030204" pitchFamily="34" charset="0"/>
                <a:cs typeface="Times New Roman" panose="02020603050405020304" pitchFamily="18" charset="0"/>
              </a:rPr>
              <a:t>rust:</a:t>
            </a:r>
            <a:endParaRPr lang="en-IN" sz="3200" b="1" u="sng" dirty="0"/>
          </a:p>
        </p:txBody>
      </p:sp>
      <p:sp>
        <p:nvSpPr>
          <p:cNvPr id="9" name="Content Placeholder 8">
            <a:extLst>
              <a:ext uri="{FF2B5EF4-FFF2-40B4-BE49-F238E27FC236}">
                <a16:creationId xmlns:a16="http://schemas.microsoft.com/office/drawing/2014/main" id="{99724B64-E7EA-496D-9F27-C60EF885C6C7}"/>
              </a:ext>
            </a:extLst>
          </p:cNvPr>
          <p:cNvSpPr>
            <a:spLocks noGrp="1"/>
          </p:cNvSpPr>
          <p:nvPr>
            <p:ph idx="1"/>
          </p:nvPr>
        </p:nvSpPr>
        <p:spPr>
          <a:xfrm>
            <a:off x="321212" y="1124848"/>
            <a:ext cx="11549575" cy="5486400"/>
          </a:xfrm>
        </p:spPr>
        <p:txBody>
          <a:bodyPr/>
          <a:lstStyle/>
          <a:p>
            <a:r>
              <a:rPr lang="en-US" b="1" dirty="0"/>
              <a:t>1. People are Strongly agreed(5) that there is trust that the online retail store will fulfill its part of the transaction at the stipulated time.</a:t>
            </a:r>
          </a:p>
          <a:p>
            <a:endParaRPr lang="en-US" b="1" dirty="0"/>
          </a:p>
          <a:p>
            <a:endParaRPr lang="en-US" b="1" dirty="0"/>
          </a:p>
          <a:p>
            <a:endParaRPr lang="en-US" b="1" dirty="0"/>
          </a:p>
          <a:p>
            <a:pPr marL="0" indent="0">
              <a:buNone/>
            </a:pPr>
            <a:r>
              <a:rPr lang="en-US" b="1" dirty="0"/>
              <a:t>2. People from Delhi think Amazon.in perceived trustworthiness.</a:t>
            </a:r>
            <a:endParaRPr lang="en-IN" b="1" dirty="0"/>
          </a:p>
        </p:txBody>
      </p:sp>
      <p:pic>
        <p:nvPicPr>
          <p:cNvPr id="11" name="Picture 10">
            <a:extLst>
              <a:ext uri="{FF2B5EF4-FFF2-40B4-BE49-F238E27FC236}">
                <a16:creationId xmlns:a16="http://schemas.microsoft.com/office/drawing/2014/main" id="{F11B176D-AFB9-4B55-88C2-B640E5382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410" y="1535378"/>
            <a:ext cx="3394848" cy="1980000"/>
          </a:xfrm>
          <a:prstGeom prst="rect">
            <a:avLst/>
          </a:prstGeom>
          <a:effectLst>
            <a:outerShdw blurRad="50800" dist="38100" dir="2700000" algn="tl" rotWithShape="0">
              <a:prstClr val="black">
                <a:alpha val="40000"/>
              </a:prstClr>
            </a:outerShdw>
            <a:softEdge rad="0"/>
          </a:effectLst>
        </p:spPr>
      </p:pic>
      <p:pic>
        <p:nvPicPr>
          <p:cNvPr id="13" name="Picture 12">
            <a:extLst>
              <a:ext uri="{FF2B5EF4-FFF2-40B4-BE49-F238E27FC236}">
                <a16:creationId xmlns:a16="http://schemas.microsoft.com/office/drawing/2014/main" id="{4A9EF851-8886-4FF2-BA84-288D9EE48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4453614"/>
            <a:ext cx="5925473" cy="2157634"/>
          </a:xfrm>
          <a:prstGeom prst="rect">
            <a:avLst/>
          </a:prstGeom>
          <a:effectLst>
            <a:outerShdw blurRad="50800" dist="38100" dir="2700000" algn="tl" rotWithShape="0">
              <a:prstClr val="black">
                <a:alpha val="40000"/>
              </a:prstClr>
            </a:outerShdw>
            <a:softEdge rad="0"/>
          </a:effectLst>
        </p:spPr>
      </p:pic>
      <p:pic>
        <p:nvPicPr>
          <p:cNvPr id="15" name="Picture 14">
            <a:extLst>
              <a:ext uri="{FF2B5EF4-FFF2-40B4-BE49-F238E27FC236}">
                <a16:creationId xmlns:a16="http://schemas.microsoft.com/office/drawing/2014/main" id="{1D13569C-A77B-45F3-B51C-F9E1019FA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7080" y="4351017"/>
            <a:ext cx="2787703" cy="1980000"/>
          </a:xfrm>
          <a:prstGeom prst="rect">
            <a:avLst/>
          </a:prstGeom>
          <a:effectLst>
            <a:outerShdw blurRad="50800" dist="38100" dir="2700000" algn="tl" rotWithShape="0">
              <a:prstClr val="black">
                <a:alpha val="40000"/>
              </a:prstClr>
            </a:outerShdw>
            <a:softEdge rad="0"/>
          </a:effectLst>
        </p:spPr>
      </p:pic>
      <p:pic>
        <p:nvPicPr>
          <p:cNvPr id="17" name="Picture 16">
            <a:extLst>
              <a:ext uri="{FF2B5EF4-FFF2-40B4-BE49-F238E27FC236}">
                <a16:creationId xmlns:a16="http://schemas.microsoft.com/office/drawing/2014/main" id="{2CA8B4FC-412D-46B3-A55C-5F24988D57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555" y="3696174"/>
            <a:ext cx="2776310" cy="1656000"/>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406784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6787-1A05-4E07-B75F-4CF9B1359AFF}"/>
              </a:ext>
            </a:extLst>
          </p:cNvPr>
          <p:cNvSpPr>
            <a:spLocks noGrp="1"/>
          </p:cNvSpPr>
          <p:nvPr>
            <p:ph type="title"/>
          </p:nvPr>
        </p:nvSpPr>
        <p:spPr>
          <a:xfrm>
            <a:off x="646111" y="253218"/>
            <a:ext cx="9404723" cy="604911"/>
          </a:xfrm>
        </p:spPr>
        <p:txBody>
          <a:bodyPr/>
          <a:lstStyle/>
          <a:p>
            <a:pPr marL="457200" indent="-457200">
              <a:buFont typeface="Wingdings" panose="05000000000000000000" pitchFamily="2" charset="2"/>
              <a:buChar char="Ø"/>
            </a:pPr>
            <a:r>
              <a:rPr lang="en-IN" sz="2800" u="sng" dirty="0">
                <a:effectLst/>
                <a:latin typeface="Calibri" panose="020F0502020204030204" pitchFamily="34" charset="0"/>
                <a:ea typeface="Calibri" panose="020F0502020204030204" pitchFamily="34" charset="0"/>
                <a:cs typeface="Times New Roman" panose="02020603050405020304" pitchFamily="18" charset="0"/>
              </a:rPr>
              <a:t>Net benefit in terms of value added</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B669F433-5576-4C17-8A43-81374DDED0AD}"/>
              </a:ext>
            </a:extLst>
          </p:cNvPr>
          <p:cNvSpPr>
            <a:spLocks noGrp="1"/>
          </p:cNvSpPr>
          <p:nvPr>
            <p:ph idx="1"/>
          </p:nvPr>
        </p:nvSpPr>
        <p:spPr>
          <a:xfrm>
            <a:off x="281354" y="1209822"/>
            <a:ext cx="11591778" cy="5394960"/>
          </a:xfrm>
        </p:spPr>
        <p:txBody>
          <a:bodyPr/>
          <a:lstStyle/>
          <a:p>
            <a:r>
              <a:rPr lang="en-US" b="1" dirty="0"/>
              <a:t>1. Highest count of people are Strongly agreed(5) that Net Benefit derived from shopping online can lead to users satisfaction</a:t>
            </a:r>
            <a:r>
              <a:rPr lang="en-US" dirty="0"/>
              <a:t>. </a:t>
            </a:r>
          </a:p>
          <a:p>
            <a:endParaRPr lang="en-US" dirty="0"/>
          </a:p>
          <a:p>
            <a:endParaRPr lang="en-US" dirty="0"/>
          </a:p>
          <a:p>
            <a:endParaRPr lang="en-US" dirty="0"/>
          </a:p>
          <a:p>
            <a:endParaRPr lang="en-US" dirty="0"/>
          </a:p>
          <a:p>
            <a:endParaRPr lang="en-US" dirty="0"/>
          </a:p>
          <a:p>
            <a:endParaRPr lang="en-US" dirty="0"/>
          </a:p>
          <a:p>
            <a:r>
              <a:rPr lang="en-US" b="1" dirty="0"/>
              <a:t>2. Highest count of female individuals are strongly agreed that Net benefit derived from shopping online can lead to users satisfaction.</a:t>
            </a:r>
            <a:endParaRPr lang="en-IN" b="1" dirty="0"/>
          </a:p>
        </p:txBody>
      </p:sp>
      <p:pic>
        <p:nvPicPr>
          <p:cNvPr id="5" name="Picture 4">
            <a:extLst>
              <a:ext uri="{FF2B5EF4-FFF2-40B4-BE49-F238E27FC236}">
                <a16:creationId xmlns:a16="http://schemas.microsoft.com/office/drawing/2014/main" id="{EAA32A43-43D0-44C7-B54A-8F692B6B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406" y="1981218"/>
            <a:ext cx="4499614" cy="2520000"/>
          </a:xfrm>
          <a:prstGeom prst="rect">
            <a:avLst/>
          </a:prstGeom>
          <a:effectLst>
            <a:outerShdw blurRad="50800" dist="38100" dir="2700000" algn="tl" rotWithShape="0">
              <a:prstClr val="black">
                <a:alpha val="40000"/>
              </a:prstClr>
            </a:outerShdw>
            <a:softEdge rad="0"/>
          </a:effectLst>
        </p:spPr>
      </p:pic>
      <p:pic>
        <p:nvPicPr>
          <p:cNvPr id="7" name="Picture 6">
            <a:extLst>
              <a:ext uri="{FF2B5EF4-FFF2-40B4-BE49-F238E27FC236}">
                <a16:creationId xmlns:a16="http://schemas.microsoft.com/office/drawing/2014/main" id="{8EE17E26-F5D5-4FAA-A595-4806CA3AE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24" y="4912782"/>
            <a:ext cx="4736543" cy="1692000"/>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235122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3CF7-B71F-44CD-8535-0464C89AACBC}"/>
              </a:ext>
            </a:extLst>
          </p:cNvPr>
          <p:cNvSpPr>
            <a:spLocks noGrp="1"/>
          </p:cNvSpPr>
          <p:nvPr>
            <p:ph type="title"/>
          </p:nvPr>
        </p:nvSpPr>
        <p:spPr>
          <a:xfrm>
            <a:off x="646111" y="452718"/>
            <a:ext cx="9404723" cy="602359"/>
          </a:xfrm>
        </p:spPr>
        <p:txBody>
          <a:bodyPr/>
          <a:lstStyle/>
          <a:p>
            <a:pPr marL="457200" indent="-457200">
              <a:buFont typeface="Wingdings" panose="05000000000000000000" pitchFamily="2" charset="2"/>
              <a:buChar char="Ø"/>
            </a:pPr>
            <a:r>
              <a:rPr lang="en-US" sz="2800" b="1" dirty="0"/>
              <a:t>Conclusion:</a:t>
            </a:r>
            <a:endParaRPr lang="en-IN" sz="2800" b="1" dirty="0"/>
          </a:p>
        </p:txBody>
      </p:sp>
      <p:sp>
        <p:nvSpPr>
          <p:cNvPr id="3" name="Content Placeholder 2">
            <a:extLst>
              <a:ext uri="{FF2B5EF4-FFF2-40B4-BE49-F238E27FC236}">
                <a16:creationId xmlns:a16="http://schemas.microsoft.com/office/drawing/2014/main" id="{72090213-E0F2-4A47-8D5D-C0D54700AC2E}"/>
              </a:ext>
            </a:extLst>
          </p:cNvPr>
          <p:cNvSpPr>
            <a:spLocks noGrp="1"/>
          </p:cNvSpPr>
          <p:nvPr>
            <p:ph idx="1"/>
          </p:nvPr>
        </p:nvSpPr>
        <p:spPr>
          <a:xfrm>
            <a:off x="645130" y="1096315"/>
            <a:ext cx="10974784" cy="5459230"/>
          </a:xfrm>
        </p:spPr>
        <p:txBody>
          <a:bodyPr/>
          <a:lstStyle/>
          <a:p>
            <a:endParaRPr lang="en-US" dirty="0"/>
          </a:p>
          <a:p>
            <a:r>
              <a:rPr lang="en-US" dirty="0"/>
              <a:t>    </a:t>
            </a:r>
            <a:r>
              <a:rPr lang="en-US" b="1" dirty="0"/>
              <a:t>The most preferred website/application is Amazon.in .</a:t>
            </a:r>
          </a:p>
          <a:p>
            <a:r>
              <a:rPr lang="en-US" b="1" dirty="0"/>
              <a:t>    The most involved gender, regarding online shopping is Female.</a:t>
            </a:r>
          </a:p>
          <a:p>
            <a:r>
              <a:rPr lang="en-US" b="1" dirty="0"/>
              <a:t>   To retain customers, websites should fix their bugs as sometimes during sale the            applications get lagged.</a:t>
            </a:r>
          </a:p>
          <a:p>
            <a:r>
              <a:rPr lang="en-US" b="1" dirty="0"/>
              <a:t>Customers show more trust towards Amazon.in.</a:t>
            </a:r>
          </a:p>
          <a:p>
            <a:r>
              <a:rPr lang="en-US" b="1" dirty="0"/>
              <a:t>Customers also feel a sense of value while shopping from Amazon.in.</a:t>
            </a:r>
          </a:p>
          <a:p>
            <a:r>
              <a:rPr lang="en-US" b="1" dirty="0"/>
              <a:t> The e-retailers should maintain their quality as people are always looking for better options. The analysis also goes on to show gender based inclination towards e-retail sectors. The dataset is particularly interesting as it showcases area based shopping experiences which is a clear reflection of growing digital India.</a:t>
            </a:r>
          </a:p>
          <a:p>
            <a:endParaRPr lang="en-IN" dirty="0"/>
          </a:p>
        </p:txBody>
      </p:sp>
      <p:pic>
        <p:nvPicPr>
          <p:cNvPr id="5" name="Picture 4">
            <a:extLst>
              <a:ext uri="{FF2B5EF4-FFF2-40B4-BE49-F238E27FC236}">
                <a16:creationId xmlns:a16="http://schemas.microsoft.com/office/drawing/2014/main" id="{F12E3D16-3DCD-4C06-858F-DE681F074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79" y="5543530"/>
            <a:ext cx="1371447" cy="861751"/>
          </a:xfrm>
          <a:prstGeom prst="rect">
            <a:avLst/>
          </a:prstGeom>
          <a:effectLst>
            <a:outerShdw blurRad="50800" dist="114300" dir="2700000" algn="tl" rotWithShape="0">
              <a:prstClr val="black">
                <a:alpha val="40000"/>
              </a:prstClr>
            </a:outerShdw>
            <a:softEdge rad="50800"/>
          </a:effectLst>
        </p:spPr>
      </p:pic>
      <p:pic>
        <p:nvPicPr>
          <p:cNvPr id="7" name="Picture 6">
            <a:extLst>
              <a:ext uri="{FF2B5EF4-FFF2-40B4-BE49-F238E27FC236}">
                <a16:creationId xmlns:a16="http://schemas.microsoft.com/office/drawing/2014/main" id="{ED13DAA0-DA91-43CC-B0ED-48C2CF7A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160" y="5543527"/>
            <a:ext cx="1657216" cy="861752"/>
          </a:xfrm>
          <a:prstGeom prst="rect">
            <a:avLst/>
          </a:prstGeom>
          <a:effectLst>
            <a:outerShdw blurRad="50800" dist="152400" dir="2700000" algn="tl" rotWithShape="0">
              <a:prstClr val="black">
                <a:alpha val="40000"/>
              </a:prstClr>
            </a:outerShdw>
            <a:softEdge rad="38100"/>
          </a:effectLst>
        </p:spPr>
      </p:pic>
      <p:pic>
        <p:nvPicPr>
          <p:cNvPr id="9" name="Picture 8">
            <a:extLst>
              <a:ext uri="{FF2B5EF4-FFF2-40B4-BE49-F238E27FC236}">
                <a16:creationId xmlns:a16="http://schemas.microsoft.com/office/drawing/2014/main" id="{A4E68CF4-8884-41E7-B9CA-86475BAE7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2971" y="5543530"/>
            <a:ext cx="1180126" cy="861751"/>
          </a:xfrm>
          <a:prstGeom prst="rect">
            <a:avLst/>
          </a:prstGeom>
          <a:effectLst>
            <a:outerShdw blurRad="50800" dist="114300" dir="2700000" algn="tl" rotWithShape="0">
              <a:prstClr val="black">
                <a:alpha val="40000"/>
              </a:prstClr>
            </a:outerShdw>
            <a:softEdge rad="76200"/>
          </a:effectLst>
        </p:spPr>
      </p:pic>
      <p:pic>
        <p:nvPicPr>
          <p:cNvPr id="11" name="Picture 10">
            <a:extLst>
              <a:ext uri="{FF2B5EF4-FFF2-40B4-BE49-F238E27FC236}">
                <a16:creationId xmlns:a16="http://schemas.microsoft.com/office/drawing/2014/main" id="{F79384EE-3C97-4476-B1AD-A884C0DA4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3595" y="5543529"/>
            <a:ext cx="1371448" cy="861752"/>
          </a:xfrm>
          <a:prstGeom prst="rect">
            <a:avLst/>
          </a:prstGeom>
          <a:effectLst>
            <a:outerShdw blurRad="50800" dist="114300" dir="2700000" algn="tl" rotWithShape="0">
              <a:prstClr val="black">
                <a:alpha val="40000"/>
              </a:prstClr>
            </a:outerShdw>
            <a:softEdge rad="50800"/>
          </a:effectLst>
        </p:spPr>
      </p:pic>
      <p:pic>
        <p:nvPicPr>
          <p:cNvPr id="13" name="Picture 12">
            <a:extLst>
              <a:ext uri="{FF2B5EF4-FFF2-40B4-BE49-F238E27FC236}">
                <a16:creationId xmlns:a16="http://schemas.microsoft.com/office/drawing/2014/main" id="{7D2C02EA-CB36-43A7-81CF-FE49FC318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481" y="5543527"/>
            <a:ext cx="3494389" cy="861753"/>
          </a:xfrm>
          <a:prstGeom prst="rect">
            <a:avLst/>
          </a:prstGeom>
          <a:effectLst>
            <a:outerShdw blurRad="50800" dist="114300" dir="2700000" algn="tl" rotWithShape="0">
              <a:prstClr val="black">
                <a:alpha val="40000"/>
              </a:prstClr>
            </a:outerShdw>
            <a:softEdge rad="88900"/>
          </a:effectLst>
        </p:spPr>
      </p:pic>
    </p:spTree>
    <p:extLst>
      <p:ext uri="{BB962C8B-B14F-4D97-AF65-F5344CB8AC3E}">
        <p14:creationId xmlns:p14="http://schemas.microsoft.com/office/powerpoint/2010/main" val="137105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6B2B-3B04-4477-8172-AE89A799AB6E}"/>
              </a:ext>
            </a:extLst>
          </p:cNvPr>
          <p:cNvSpPr>
            <a:spLocks noGrp="1"/>
          </p:cNvSpPr>
          <p:nvPr>
            <p:ph type="title"/>
          </p:nvPr>
        </p:nvSpPr>
        <p:spPr/>
        <p:txBody>
          <a:bodyPr/>
          <a:lstStyle/>
          <a:p>
            <a:r>
              <a:rPr lang="en-US" b="1" dirty="0"/>
              <a:t>Thank you for your attention!</a:t>
            </a:r>
            <a:endParaRPr lang="en-IN" b="1" dirty="0"/>
          </a:p>
        </p:txBody>
      </p:sp>
      <p:sp>
        <p:nvSpPr>
          <p:cNvPr id="3" name="Content Placeholder 2">
            <a:extLst>
              <a:ext uri="{FF2B5EF4-FFF2-40B4-BE49-F238E27FC236}">
                <a16:creationId xmlns:a16="http://schemas.microsoft.com/office/drawing/2014/main" id="{669AD5E9-0B00-4BD4-9CAB-A0D02D5F608D}"/>
              </a:ext>
            </a:extLst>
          </p:cNvPr>
          <p:cNvSpPr>
            <a:spLocks noGrp="1"/>
          </p:cNvSpPr>
          <p:nvPr>
            <p:ph idx="1"/>
          </p:nvPr>
        </p:nvSpPr>
        <p:spPr/>
        <p:txBody>
          <a:bodyPr/>
          <a:lstStyle/>
          <a:p>
            <a:r>
              <a:rPr lang="en-US" sz="2800" b="1" dirty="0"/>
              <a:t>Any Question or query?</a:t>
            </a:r>
          </a:p>
          <a:p>
            <a:endParaRPr lang="en-US" sz="2800" dirty="0"/>
          </a:p>
          <a:p>
            <a:pPr marL="0" indent="0">
              <a:buNone/>
            </a:pPr>
            <a:endParaRPr lang="en-US" sz="2800" dirty="0"/>
          </a:p>
          <a:p>
            <a:pPr lvl="1"/>
            <a:r>
              <a:rPr lang="en-US" sz="2000" b="1" dirty="0"/>
              <a:t>Contact Information :</a:t>
            </a:r>
          </a:p>
          <a:p>
            <a:pPr lvl="1"/>
            <a:r>
              <a:rPr lang="en-US" sz="2000" b="1" dirty="0"/>
              <a:t>Email</a:t>
            </a:r>
            <a:r>
              <a:rPr lang="en-US" sz="2000" dirty="0"/>
              <a:t> : </a:t>
            </a:r>
            <a:r>
              <a:rPr lang="en-US" sz="2000" u="sng" dirty="0"/>
              <a:t>goswamisatarupa92@gmail.com</a:t>
            </a:r>
          </a:p>
          <a:p>
            <a:pPr marL="0" indent="0">
              <a:buNone/>
            </a:pPr>
            <a:endParaRPr lang="en-IN" dirty="0"/>
          </a:p>
        </p:txBody>
      </p:sp>
      <p:pic>
        <p:nvPicPr>
          <p:cNvPr id="11" name="Picture 10">
            <a:extLst>
              <a:ext uri="{FF2B5EF4-FFF2-40B4-BE49-F238E27FC236}">
                <a16:creationId xmlns:a16="http://schemas.microsoft.com/office/drawing/2014/main" id="{76B08CEF-8E8B-4422-AAEE-B24AB2BE3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138" y="1853249"/>
            <a:ext cx="2967550" cy="2925228"/>
          </a:xfrm>
          <a:prstGeom prst="rect">
            <a:avLst/>
          </a:prstGeom>
          <a:effectLst>
            <a:outerShdw blurRad="50800" dist="381000" dir="2700000" algn="tl" rotWithShape="0">
              <a:prstClr val="black">
                <a:alpha val="40000"/>
              </a:prstClr>
            </a:outerShdw>
            <a:softEdge rad="101600"/>
          </a:effectLst>
        </p:spPr>
      </p:pic>
    </p:spTree>
    <p:extLst>
      <p:ext uri="{BB962C8B-B14F-4D97-AF65-F5344CB8AC3E}">
        <p14:creationId xmlns:p14="http://schemas.microsoft.com/office/powerpoint/2010/main" val="32890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9BF5-E89F-4D4F-AB27-FFE5A27FBB36}"/>
              </a:ext>
            </a:extLst>
          </p:cNvPr>
          <p:cNvSpPr>
            <a:spLocks noGrp="1"/>
          </p:cNvSpPr>
          <p:nvPr>
            <p:ph type="title"/>
          </p:nvPr>
        </p:nvSpPr>
        <p:spPr/>
        <p:txBody>
          <a:bodyPr/>
          <a:lstStyle/>
          <a:p>
            <a:r>
              <a:rPr lang="en-US" b="1" dirty="0"/>
              <a:t>Introduction :</a:t>
            </a:r>
            <a:endParaRPr lang="en-IN" b="1" dirty="0"/>
          </a:p>
        </p:txBody>
      </p:sp>
      <p:sp>
        <p:nvSpPr>
          <p:cNvPr id="3" name="Content Placeholder 2">
            <a:extLst>
              <a:ext uri="{FF2B5EF4-FFF2-40B4-BE49-F238E27FC236}">
                <a16:creationId xmlns:a16="http://schemas.microsoft.com/office/drawing/2014/main" id="{80E9D6B5-7117-4A7E-9121-CDA4A3257A0E}"/>
              </a:ext>
            </a:extLst>
          </p:cNvPr>
          <p:cNvSpPr>
            <a:spLocks noGrp="1"/>
          </p:cNvSpPr>
          <p:nvPr>
            <p:ph idx="1"/>
          </p:nvPr>
        </p:nvSpPr>
        <p:spPr>
          <a:xfrm>
            <a:off x="1427162" y="1957668"/>
            <a:ext cx="8946541" cy="4195481"/>
          </a:xfrm>
        </p:spPr>
        <p:txBody>
          <a:bodyPr>
            <a:normAutofit/>
          </a:bodyPr>
          <a:lstStyle/>
          <a:p>
            <a:r>
              <a:rPr lang="en-US" b="1" dirty="0"/>
              <a:t>Online shopping is a form of e-commerce which provides customers, the ability to browse and buy huge range of goods and services from sellers over the internet using different web browsers or mobile applications. Online shopping is related to life styles now a days. </a:t>
            </a:r>
          </a:p>
          <a:p>
            <a:r>
              <a:rPr lang="en-US" b="1" dirty="0"/>
              <a:t>Now, we all know there are so many websites or mobile applications are ongoing, but according to the customers, all of the online shops are not capable of providing great deals or services all the times.  And for that customer churn happens.  </a:t>
            </a:r>
            <a:endParaRPr lang="en-IN" b="1" dirty="0"/>
          </a:p>
        </p:txBody>
      </p:sp>
    </p:spTree>
    <p:extLst>
      <p:ext uri="{BB962C8B-B14F-4D97-AF65-F5344CB8AC3E}">
        <p14:creationId xmlns:p14="http://schemas.microsoft.com/office/powerpoint/2010/main" val="89869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1BF5-B178-4E62-9020-0D4BA0EB778B}"/>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Problem statement :</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B01DB49-93F7-40B9-A58D-7A39D2F93196}"/>
              </a:ext>
            </a:extLst>
          </p:cNvPr>
          <p:cNvSpPr>
            <a:spLocks noGrp="1"/>
          </p:cNvSpPr>
          <p:nvPr>
            <p:ph idx="1"/>
          </p:nvPr>
        </p:nvSpPr>
        <p:spPr/>
        <p:txBody>
          <a:bodyPr>
            <a:normAutofit/>
          </a:bodyPr>
          <a:lstStyle/>
          <a:p>
            <a:r>
              <a:rPr lang="en-US" b="1" dirty="0"/>
              <a:t>Customer satisfaction is most important thing in E-retail sectors which has the ability to drive the growth of the online retailers influencing in retaining and stimulating purchases and repurchases it is of utmost importance to explore what are the factors that drives the customers.</a:t>
            </a:r>
          </a:p>
          <a:p>
            <a:r>
              <a:rPr lang="en-US" b="1" dirty="0"/>
              <a:t>Five major factors that contributed to the success of an e-commerce store have been identified as:  service quality, system quality, information quality, trust and net benefit. </a:t>
            </a:r>
          </a:p>
          <a:p>
            <a:r>
              <a:rPr lang="en-US" b="1" dirty="0"/>
              <a:t>The combination of both utilitarian value and hedonistic values are needed to affect the repeat purchase intention (loyalty) positively. The data is collected from the Indian online shoppers.</a:t>
            </a:r>
          </a:p>
          <a:p>
            <a:endParaRPr lang="en-US" dirty="0"/>
          </a:p>
          <a:p>
            <a:endParaRPr lang="en-IN" dirty="0"/>
          </a:p>
        </p:txBody>
      </p:sp>
    </p:spTree>
    <p:extLst>
      <p:ext uri="{BB962C8B-B14F-4D97-AF65-F5344CB8AC3E}">
        <p14:creationId xmlns:p14="http://schemas.microsoft.com/office/powerpoint/2010/main" val="120143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6FAE-ABFB-4874-A709-EF292609FC3C}"/>
              </a:ext>
            </a:extLst>
          </p:cNvPr>
          <p:cNvSpPr>
            <a:spLocks noGrp="1"/>
          </p:cNvSpPr>
          <p:nvPr>
            <p:ph type="title"/>
          </p:nvPr>
        </p:nvSpPr>
        <p:spPr/>
        <p:txBody>
          <a:bodyPr/>
          <a:lstStyle/>
          <a:p>
            <a:r>
              <a:rPr lang="en-US" b="1" dirty="0"/>
              <a:t>About  the  dataset :</a:t>
            </a:r>
            <a:endParaRPr lang="en-IN" b="1" dirty="0"/>
          </a:p>
        </p:txBody>
      </p:sp>
      <p:sp>
        <p:nvSpPr>
          <p:cNvPr id="3" name="Content Placeholder 2">
            <a:extLst>
              <a:ext uri="{FF2B5EF4-FFF2-40B4-BE49-F238E27FC236}">
                <a16:creationId xmlns:a16="http://schemas.microsoft.com/office/drawing/2014/main" id="{9481A72B-6856-4564-A5FB-EC4E4D0F50FF}"/>
              </a:ext>
            </a:extLst>
          </p:cNvPr>
          <p:cNvSpPr>
            <a:spLocks noGrp="1"/>
          </p:cNvSpPr>
          <p:nvPr>
            <p:ph idx="1"/>
          </p:nvPr>
        </p:nvSpPr>
        <p:spPr/>
        <p:txBody>
          <a:bodyPr/>
          <a:lstStyle/>
          <a:p>
            <a:r>
              <a:rPr lang="en-US" b="1" dirty="0"/>
              <a:t>The dataset is containing 269 rows and 71 columns.</a:t>
            </a:r>
          </a:p>
          <a:p>
            <a:r>
              <a:rPr lang="en-US" b="1" dirty="0"/>
              <a:t>The dataset is good blend of categorical and nominal data.</a:t>
            </a:r>
          </a:p>
          <a:p>
            <a:r>
              <a:rPr lang="en-US" b="1" dirty="0"/>
              <a:t>The 71 columns are actually different types of questions those have been asked to the customers to understand their point of view and their experience regarding various e-commerce retail sectors. </a:t>
            </a:r>
          </a:p>
        </p:txBody>
      </p:sp>
    </p:spTree>
    <p:extLst>
      <p:ext uri="{BB962C8B-B14F-4D97-AF65-F5344CB8AC3E}">
        <p14:creationId xmlns:p14="http://schemas.microsoft.com/office/powerpoint/2010/main" val="138448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9A85-EC15-4100-A6B4-DDEFDFAE8BD1}"/>
              </a:ext>
            </a:extLst>
          </p:cNvPr>
          <p:cNvSpPr>
            <a:spLocks noGrp="1"/>
          </p:cNvSpPr>
          <p:nvPr>
            <p:ph type="title"/>
          </p:nvPr>
        </p:nvSpPr>
        <p:spPr/>
        <p:txBody>
          <a:bodyPr/>
          <a:lstStyle/>
          <a:p>
            <a:r>
              <a:rPr lang="en-US" b="1" dirty="0"/>
              <a:t>Tools used</a:t>
            </a:r>
            <a:endParaRPr lang="en-IN" b="1" dirty="0"/>
          </a:p>
        </p:txBody>
      </p:sp>
      <p:sp>
        <p:nvSpPr>
          <p:cNvPr id="3" name="Content Placeholder 2">
            <a:extLst>
              <a:ext uri="{FF2B5EF4-FFF2-40B4-BE49-F238E27FC236}">
                <a16:creationId xmlns:a16="http://schemas.microsoft.com/office/drawing/2014/main" id="{378EAF29-0CBE-4BB2-BBAB-6AD17ED930C1}"/>
              </a:ext>
            </a:extLst>
          </p:cNvPr>
          <p:cNvSpPr>
            <a:spLocks noGrp="1"/>
          </p:cNvSpPr>
          <p:nvPr>
            <p:ph idx="1"/>
          </p:nvPr>
        </p:nvSpPr>
        <p:spPr/>
        <p:txBody>
          <a:bodyPr>
            <a:normAutofit/>
          </a:bodyPr>
          <a:lstStyle/>
          <a:p>
            <a:endParaRPr lang="en-IN" dirty="0"/>
          </a:p>
          <a:p>
            <a:r>
              <a:rPr lang="en-IN" b="1" dirty="0"/>
              <a:t>pandas </a:t>
            </a:r>
          </a:p>
          <a:p>
            <a:r>
              <a:rPr lang="en-IN" b="1" dirty="0"/>
              <a:t> NumPy </a:t>
            </a:r>
          </a:p>
          <a:p>
            <a:r>
              <a:rPr lang="en-IN" b="1" dirty="0"/>
              <a:t> seaborn </a:t>
            </a:r>
          </a:p>
          <a:p>
            <a:r>
              <a:rPr lang="en-IN" b="1" dirty="0"/>
              <a:t>matplotlib.pyplot</a:t>
            </a:r>
          </a:p>
          <a:p>
            <a:r>
              <a:rPr lang="en-IN" b="1" dirty="0"/>
              <a:t>scikit-learn</a:t>
            </a:r>
          </a:p>
        </p:txBody>
      </p:sp>
      <p:pic>
        <p:nvPicPr>
          <p:cNvPr id="5" name="Picture 4">
            <a:extLst>
              <a:ext uri="{FF2B5EF4-FFF2-40B4-BE49-F238E27FC236}">
                <a16:creationId xmlns:a16="http://schemas.microsoft.com/office/drawing/2014/main" id="{011670A0-686B-4F0F-86B0-961E5E6FD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7166" y="4042981"/>
            <a:ext cx="1994968" cy="1659976"/>
          </a:xfrm>
          <a:prstGeom prst="rect">
            <a:avLst/>
          </a:prstGeom>
          <a:effectLst>
            <a:outerShdw blurRad="50800" dist="228600" dir="2700000" algn="tl" rotWithShape="0">
              <a:prstClr val="black">
                <a:alpha val="40000"/>
              </a:prstClr>
            </a:outerShdw>
          </a:effectLst>
        </p:spPr>
      </p:pic>
      <p:pic>
        <p:nvPicPr>
          <p:cNvPr id="7" name="Picture 6">
            <a:extLst>
              <a:ext uri="{FF2B5EF4-FFF2-40B4-BE49-F238E27FC236}">
                <a16:creationId xmlns:a16="http://schemas.microsoft.com/office/drawing/2014/main" id="{B097F5A9-5D00-4AA0-9FD4-66E56152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40" y="1416132"/>
            <a:ext cx="2835094" cy="1073903"/>
          </a:xfrm>
          <a:prstGeom prst="rect">
            <a:avLst/>
          </a:prstGeom>
          <a:effectLst>
            <a:outerShdw blurRad="50800" dist="152400" dir="2700000" algn="tl" rotWithShape="0">
              <a:prstClr val="black">
                <a:alpha val="44000"/>
              </a:prstClr>
            </a:outerShdw>
            <a:softEdge rad="0"/>
          </a:effectLst>
        </p:spPr>
      </p:pic>
      <p:pic>
        <p:nvPicPr>
          <p:cNvPr id="9" name="Picture 8">
            <a:extLst>
              <a:ext uri="{FF2B5EF4-FFF2-40B4-BE49-F238E27FC236}">
                <a16:creationId xmlns:a16="http://schemas.microsoft.com/office/drawing/2014/main" id="{B0B49FF3-AD6F-471A-ABE7-0238057938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4661" y="2746220"/>
            <a:ext cx="2657473" cy="1071285"/>
          </a:xfrm>
          <a:prstGeom prst="rect">
            <a:avLst/>
          </a:prstGeom>
          <a:effectLst>
            <a:outerShdw blurRad="50800" dist="190500" dir="2700000" algn="tl" rotWithShape="0">
              <a:prstClr val="black">
                <a:alpha val="39000"/>
              </a:prstClr>
            </a:outerShdw>
          </a:effectLst>
        </p:spPr>
      </p:pic>
      <p:pic>
        <p:nvPicPr>
          <p:cNvPr id="11" name="Picture 10">
            <a:extLst>
              <a:ext uri="{FF2B5EF4-FFF2-40B4-BE49-F238E27FC236}">
                <a16:creationId xmlns:a16="http://schemas.microsoft.com/office/drawing/2014/main" id="{20FD2041-D512-4504-A49A-89B80AAE6F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4511" y="4927463"/>
            <a:ext cx="3424557" cy="788204"/>
          </a:xfrm>
          <a:prstGeom prst="rect">
            <a:avLst/>
          </a:prstGeom>
          <a:effectLst>
            <a:outerShdw blurRad="50800" dist="228600" dir="2700000" algn="tl" rotWithShape="0">
              <a:prstClr val="black">
                <a:alpha val="40000"/>
              </a:prstClr>
            </a:outerShdw>
          </a:effectLst>
        </p:spPr>
      </p:pic>
      <p:pic>
        <p:nvPicPr>
          <p:cNvPr id="13" name="Picture 12">
            <a:extLst>
              <a:ext uri="{FF2B5EF4-FFF2-40B4-BE49-F238E27FC236}">
                <a16:creationId xmlns:a16="http://schemas.microsoft.com/office/drawing/2014/main" id="{ED465514-FE57-47BE-9189-6E3D400E16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1483" y="3955250"/>
            <a:ext cx="1813268" cy="1835437"/>
          </a:xfrm>
          <a:prstGeom prst="rect">
            <a:avLst/>
          </a:prstGeom>
          <a:effectLst>
            <a:outerShdw blurRad="50800" dist="190500" dir="2700000" algn="tl" rotWithShape="0">
              <a:prstClr val="black">
                <a:alpha val="40000"/>
              </a:prstClr>
            </a:outerShdw>
          </a:effectLst>
        </p:spPr>
      </p:pic>
    </p:spTree>
    <p:extLst>
      <p:ext uri="{BB962C8B-B14F-4D97-AF65-F5344CB8AC3E}">
        <p14:creationId xmlns:p14="http://schemas.microsoft.com/office/powerpoint/2010/main" val="372739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B65E-CF71-4E81-9E7F-01DA756059FF}"/>
              </a:ext>
            </a:extLst>
          </p:cNvPr>
          <p:cNvSpPr>
            <a:spLocks noGrp="1"/>
          </p:cNvSpPr>
          <p:nvPr>
            <p:ph type="title"/>
          </p:nvPr>
        </p:nvSpPr>
        <p:spPr>
          <a:xfrm>
            <a:off x="646111" y="452719"/>
            <a:ext cx="9404723" cy="726724"/>
          </a:xfrm>
        </p:spPr>
        <p:txBody>
          <a:bodyPr/>
          <a:lstStyle/>
          <a:p>
            <a:r>
              <a:rPr kumimoji="0" lang="en-IN" sz="2800" b="1" i="0" u="sng" strike="noStrike" kern="1200" cap="none" spc="0" normalizeH="0" baseline="0" noProof="0" dirty="0">
                <a:ln>
                  <a:noFill/>
                </a:ln>
                <a:solidFill>
                  <a:srgbClr val="EBEBEB"/>
                </a:solidFill>
                <a:effectLst/>
                <a:uLnTx/>
                <a:uFillTx/>
                <a:latin typeface="Century Gothic" panose="020B0502020202020204"/>
                <a:ea typeface="+mj-ea"/>
                <a:cs typeface="+mj-cs"/>
              </a:rPr>
              <a:t>Exploratory Data Analysis</a:t>
            </a:r>
            <a:r>
              <a:rPr kumimoji="0" lang="en-IN" sz="2000" b="1" i="0" u="sng" strike="noStrike" kern="1200" cap="none" spc="0" normalizeH="0" baseline="0" noProof="0" dirty="0">
                <a:ln>
                  <a:noFill/>
                </a:ln>
                <a:solidFill>
                  <a:srgbClr val="EBEBEB"/>
                </a:solidFill>
                <a:effectLst/>
                <a:uLnTx/>
                <a:uFillTx/>
                <a:latin typeface="Century Gothic" panose="020B0502020202020204"/>
                <a:ea typeface="+mj-ea"/>
                <a:cs typeface="+mj-cs"/>
              </a:rPr>
              <a:t>:</a:t>
            </a:r>
            <a:endParaRPr lang="en-IN" sz="3200" b="1" dirty="0"/>
          </a:p>
        </p:txBody>
      </p:sp>
      <p:sp>
        <p:nvSpPr>
          <p:cNvPr id="3" name="Content Placeholder 2">
            <a:extLst>
              <a:ext uri="{FF2B5EF4-FFF2-40B4-BE49-F238E27FC236}">
                <a16:creationId xmlns:a16="http://schemas.microsoft.com/office/drawing/2014/main" id="{C63E30A1-07FC-4208-B91D-4187A04748C2}"/>
              </a:ext>
            </a:extLst>
          </p:cNvPr>
          <p:cNvSpPr>
            <a:spLocks noGrp="1"/>
          </p:cNvSpPr>
          <p:nvPr>
            <p:ph idx="1"/>
          </p:nvPr>
        </p:nvSpPr>
        <p:spPr>
          <a:xfrm>
            <a:off x="543339" y="1179443"/>
            <a:ext cx="11002550" cy="5068956"/>
          </a:xfrm>
        </p:spPr>
        <p:txBody>
          <a:bodyPr/>
          <a:lstStyle/>
          <a:p>
            <a:r>
              <a:rPr lang="en-US" b="1" dirty="0"/>
              <a:t>Female individuals are more into online shopping than male individuals.</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Female individuals from any age group are more into</a:t>
            </a:r>
          </a:p>
          <a:p>
            <a:pPr marL="0" indent="0">
              <a:buNone/>
            </a:pPr>
            <a:r>
              <a:rPr lang="en-US" b="1" dirty="0"/>
              <a:t>online shopping than male individuals.</a:t>
            </a:r>
          </a:p>
          <a:p>
            <a:endParaRPr lang="en-US" b="1" dirty="0"/>
          </a:p>
          <a:p>
            <a:endParaRPr lang="en-US" b="1" dirty="0"/>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68DEB68A-A7C5-4EFB-98DA-02656A45A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30" y="1703406"/>
            <a:ext cx="5582934" cy="2196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0144F83B-3F59-4BA7-96F1-223E11749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397" y="2664586"/>
            <a:ext cx="3348848" cy="3636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695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B96B-F9CF-4B0B-BA94-C21E3E4F5119}"/>
              </a:ext>
            </a:extLst>
          </p:cNvPr>
          <p:cNvSpPr>
            <a:spLocks noGrp="1"/>
          </p:cNvSpPr>
          <p:nvPr>
            <p:ph type="title" idx="4294967295"/>
          </p:nvPr>
        </p:nvSpPr>
        <p:spPr>
          <a:xfrm>
            <a:off x="604911" y="225083"/>
            <a:ext cx="7013502" cy="804539"/>
          </a:xfrm>
        </p:spPr>
        <p:txBody>
          <a:bodyPr>
            <a:noAutofit/>
          </a:bodyPr>
          <a:lstStyle/>
          <a:p>
            <a:pPr marL="342900" indent="-342900">
              <a:buFont typeface="Wingdings" panose="05000000000000000000" pitchFamily="2" charset="2"/>
              <a:buChar char="Ø"/>
            </a:pPr>
            <a:r>
              <a:rPr lang="en-IN" sz="2400" b="1" u="sng" dirty="0"/>
              <a:t>Service quality :</a:t>
            </a:r>
            <a:br>
              <a:rPr lang="en-IN" sz="2400" b="1" u="sng" dirty="0"/>
            </a:br>
            <a:endParaRPr lang="en-IN" sz="2400" b="1" u="sng" dirty="0"/>
          </a:p>
        </p:txBody>
      </p:sp>
      <p:sp>
        <p:nvSpPr>
          <p:cNvPr id="3" name="Content Placeholder 2">
            <a:extLst>
              <a:ext uri="{FF2B5EF4-FFF2-40B4-BE49-F238E27FC236}">
                <a16:creationId xmlns:a16="http://schemas.microsoft.com/office/drawing/2014/main" id="{F0FF7EA6-8CFC-4EB4-B7F3-1663F0EB03E9}"/>
              </a:ext>
            </a:extLst>
          </p:cNvPr>
          <p:cNvSpPr>
            <a:spLocks noGrp="1"/>
          </p:cNvSpPr>
          <p:nvPr>
            <p:ph idx="4294967295"/>
          </p:nvPr>
        </p:nvSpPr>
        <p:spPr>
          <a:xfrm>
            <a:off x="604912" y="1223963"/>
            <a:ext cx="11141611" cy="4943475"/>
          </a:xfrm>
        </p:spPr>
        <p:txBody>
          <a:bodyPr>
            <a:normAutofit/>
          </a:bodyPr>
          <a:lstStyle/>
          <a:p>
            <a:pPr marL="0" indent="0">
              <a:buNone/>
            </a:pPr>
            <a:r>
              <a:rPr lang="en-IN" b="1" dirty="0"/>
              <a:t>1. Value for money is important.   </a:t>
            </a:r>
          </a:p>
          <a:p>
            <a:pPr marL="457200" indent="-457200">
              <a:buFont typeface="+mj-lt"/>
              <a:buAutoNum type="arabicPeriod"/>
            </a:pPr>
            <a:endParaRPr lang="en-IN" b="1" dirty="0"/>
          </a:p>
          <a:p>
            <a:pPr marL="0" indent="0">
              <a:buNone/>
            </a:pPr>
            <a:r>
              <a:rPr lang="en-IN" b="1" dirty="0"/>
              <a:t>2. </a:t>
            </a:r>
            <a:r>
              <a:rPr lang="en-US" b="1" dirty="0"/>
              <a:t>Wild quality of products by Amazon &amp; Flipkart.</a:t>
            </a:r>
          </a:p>
          <a:p>
            <a:pPr marL="0" indent="0">
              <a:buNone/>
            </a:pPr>
            <a:endParaRPr lang="en-IN" b="1" dirty="0"/>
          </a:p>
          <a:p>
            <a:pPr marL="0" indent="0">
              <a:buNone/>
            </a:pPr>
            <a:r>
              <a:rPr lang="en-IN" b="1" dirty="0"/>
              <a:t>3.  Amazon.in delivers the quickest. </a:t>
            </a:r>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D27B7188-6FE5-463B-BCBF-ED4CA654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87" y="4070603"/>
            <a:ext cx="3975292" cy="1563434"/>
          </a:xfrm>
          <a:prstGeom prst="rect">
            <a:avLst/>
          </a:prstGeom>
          <a:effectLst>
            <a:outerShdw blurRad="50800" dist="38100" dir="2700000" algn="tl" rotWithShape="0">
              <a:prstClr val="black">
                <a:alpha val="40000"/>
              </a:prstClr>
            </a:outerShdw>
            <a:softEdge rad="0"/>
          </a:effectLst>
        </p:spPr>
      </p:pic>
      <p:pic>
        <p:nvPicPr>
          <p:cNvPr id="15" name="Picture 14">
            <a:extLst>
              <a:ext uri="{FF2B5EF4-FFF2-40B4-BE49-F238E27FC236}">
                <a16:creationId xmlns:a16="http://schemas.microsoft.com/office/drawing/2014/main" id="{85F39C2B-58F6-42FF-A880-6FB3F760A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621" y="2556966"/>
            <a:ext cx="3975292" cy="1916562"/>
          </a:xfrm>
          <a:prstGeom prst="rect">
            <a:avLst/>
          </a:prstGeom>
          <a:effectLst>
            <a:outerShdw blurRad="50800" dist="38100" dir="2700000" algn="tl" rotWithShape="0">
              <a:prstClr val="black">
                <a:alpha val="40000"/>
              </a:prstClr>
            </a:outerShdw>
            <a:softEdge rad="0"/>
          </a:effectLst>
        </p:spPr>
      </p:pic>
      <p:pic>
        <p:nvPicPr>
          <p:cNvPr id="17" name="Picture 16">
            <a:extLst>
              <a:ext uri="{FF2B5EF4-FFF2-40B4-BE49-F238E27FC236}">
                <a16:creationId xmlns:a16="http://schemas.microsoft.com/office/drawing/2014/main" id="{C72ED680-F9EE-4A7D-A28C-436818F213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0554" y="712854"/>
            <a:ext cx="4644173" cy="1671619"/>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96959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818685B-48A6-4402-AD9B-8BCE511CCAAF}"/>
              </a:ext>
            </a:extLst>
          </p:cNvPr>
          <p:cNvSpPr>
            <a:spLocks noGrp="1"/>
          </p:cNvSpPr>
          <p:nvPr>
            <p:ph type="title" idx="4294967295"/>
          </p:nvPr>
        </p:nvSpPr>
        <p:spPr>
          <a:xfrm>
            <a:off x="0" y="153988"/>
            <a:ext cx="9601200" cy="815975"/>
          </a:xfrm>
        </p:spPr>
        <p:txBody>
          <a:bodyPr>
            <a:normAutofit/>
          </a:bodyPr>
          <a:lstStyle/>
          <a:p>
            <a:pPr marL="457200" indent="-457200" algn="l">
              <a:buFont typeface="Wingdings" panose="05000000000000000000" pitchFamily="2" charset="2"/>
              <a:buChar char="Ø"/>
            </a:pPr>
            <a:r>
              <a:rPr lang="en-US" sz="2700" b="1" u="sng" dirty="0"/>
              <a:t>System Quality:</a:t>
            </a:r>
            <a:endParaRPr lang="en-IN" sz="2700" b="1" u="sng" dirty="0"/>
          </a:p>
        </p:txBody>
      </p:sp>
      <p:sp>
        <p:nvSpPr>
          <p:cNvPr id="17" name="Content Placeholder 16">
            <a:extLst>
              <a:ext uri="{FF2B5EF4-FFF2-40B4-BE49-F238E27FC236}">
                <a16:creationId xmlns:a16="http://schemas.microsoft.com/office/drawing/2014/main" id="{297C6453-FF82-49DC-BDE4-69F56B3FDFCD}"/>
              </a:ext>
            </a:extLst>
          </p:cNvPr>
          <p:cNvSpPr>
            <a:spLocks noGrp="1"/>
          </p:cNvSpPr>
          <p:nvPr>
            <p:ph idx="4294967295"/>
          </p:nvPr>
        </p:nvSpPr>
        <p:spPr>
          <a:xfrm>
            <a:off x="656297" y="1037957"/>
            <a:ext cx="10579100" cy="5003800"/>
          </a:xfrm>
        </p:spPr>
        <p:txBody>
          <a:bodyPr>
            <a:normAutofit/>
          </a:bodyPr>
          <a:lstStyle/>
          <a:p>
            <a:pPr marL="0" indent="0">
              <a:buNone/>
            </a:pPr>
            <a:r>
              <a:rPr lang="en-US" dirty="0"/>
              <a:t>1</a:t>
            </a:r>
            <a:r>
              <a:rPr lang="en-US" b="1" dirty="0"/>
              <a:t>. Amazon.in, Flipkart.com, Paytm.com, Myntra.com, Snapdeal.com are easy to use.</a:t>
            </a:r>
          </a:p>
          <a:p>
            <a:pPr marL="457200" indent="-457200">
              <a:buAutoNum type="arabicPeriod"/>
            </a:pPr>
            <a:endParaRPr lang="en-US" b="1" dirty="0"/>
          </a:p>
          <a:p>
            <a:pPr marL="0" indent="0">
              <a:buNone/>
            </a:pPr>
            <a:endParaRPr lang="en-US" dirty="0"/>
          </a:p>
          <a:p>
            <a:pPr marL="0" indent="0">
              <a:buNone/>
            </a:pPr>
            <a:endParaRPr lang="en-US" dirty="0"/>
          </a:p>
          <a:p>
            <a:pPr marL="0" indent="0">
              <a:buNone/>
            </a:pPr>
            <a:r>
              <a:rPr lang="en-US" dirty="0"/>
              <a:t>2. </a:t>
            </a:r>
            <a:r>
              <a:rPr lang="en-US" b="1" dirty="0"/>
              <a:t>The frequency of disruption while moving from one page to another is highest in Amazon.in . </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0" indent="0">
              <a:buNone/>
            </a:pPr>
            <a:r>
              <a:rPr lang="en-US" b="1" dirty="0"/>
              <a:t>3. Loading and processing speed is important. </a:t>
            </a:r>
          </a:p>
          <a:p>
            <a:pPr marL="0" indent="0">
              <a:buNone/>
            </a:pPr>
            <a:endParaRPr lang="en-US" b="1" dirty="0"/>
          </a:p>
          <a:p>
            <a:pPr marL="457200" indent="-457200">
              <a:buAutoNum type="arabicPeriod"/>
            </a:pPr>
            <a:endParaRPr lang="en-US" dirty="0"/>
          </a:p>
          <a:p>
            <a:pPr marL="0" indent="0">
              <a:buNone/>
            </a:pPr>
            <a:endParaRPr lang="en-US" dirty="0"/>
          </a:p>
        </p:txBody>
      </p:sp>
      <p:pic>
        <p:nvPicPr>
          <p:cNvPr id="19" name="Picture 18">
            <a:extLst>
              <a:ext uri="{FF2B5EF4-FFF2-40B4-BE49-F238E27FC236}">
                <a16:creationId xmlns:a16="http://schemas.microsoft.com/office/drawing/2014/main" id="{85DE13C8-0EC5-4627-9185-FA0782A5C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131" y="1443691"/>
            <a:ext cx="3693020" cy="1454157"/>
          </a:xfrm>
          <a:prstGeom prst="rect">
            <a:avLst/>
          </a:prstGeom>
          <a:effectLst>
            <a:outerShdw blurRad="50800" dist="38100" dir="2700000" algn="tl" rotWithShape="0">
              <a:prstClr val="black">
                <a:alpha val="40000"/>
              </a:prstClr>
            </a:outerShdw>
            <a:softEdge rad="0"/>
          </a:effectLst>
        </p:spPr>
      </p:pic>
      <p:pic>
        <p:nvPicPr>
          <p:cNvPr id="21" name="Picture 20">
            <a:extLst>
              <a:ext uri="{FF2B5EF4-FFF2-40B4-BE49-F238E27FC236}">
                <a16:creationId xmlns:a16="http://schemas.microsoft.com/office/drawing/2014/main" id="{9291C149-C69D-4283-9986-3684D7B1A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360" y="4520108"/>
            <a:ext cx="3243989" cy="1656000"/>
          </a:xfrm>
          <a:prstGeom prst="rect">
            <a:avLst/>
          </a:prstGeom>
          <a:effectLst>
            <a:outerShdw blurRad="50800" dist="38100" dir="2700000" algn="tl" rotWithShape="0">
              <a:prstClr val="black">
                <a:alpha val="40000"/>
              </a:prstClr>
            </a:outerShdw>
            <a:softEdge rad="0"/>
          </a:effectLst>
        </p:spPr>
      </p:pic>
      <p:pic>
        <p:nvPicPr>
          <p:cNvPr id="23" name="Picture 22">
            <a:extLst>
              <a:ext uri="{FF2B5EF4-FFF2-40B4-BE49-F238E27FC236}">
                <a16:creationId xmlns:a16="http://schemas.microsoft.com/office/drawing/2014/main" id="{60C14E8F-4ADB-4778-BBB0-129E31ED0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4075" y="3539857"/>
            <a:ext cx="2959132" cy="1487904"/>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77636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6F5CF8-67F4-4EC3-B93D-70065E763187}"/>
              </a:ext>
            </a:extLst>
          </p:cNvPr>
          <p:cNvSpPr>
            <a:spLocks noGrp="1"/>
          </p:cNvSpPr>
          <p:nvPr>
            <p:ph type="title" idx="4294967295"/>
          </p:nvPr>
        </p:nvSpPr>
        <p:spPr>
          <a:xfrm>
            <a:off x="0" y="560388"/>
            <a:ext cx="9601200" cy="747712"/>
          </a:xfrm>
        </p:spPr>
        <p:txBody>
          <a:bodyPr>
            <a:normAutofit/>
          </a:bodyPr>
          <a:lstStyle/>
          <a:p>
            <a:pPr marL="342900" indent="-342900" algn="l">
              <a:buFont typeface="Wingdings" panose="05000000000000000000" pitchFamily="2" charset="2"/>
              <a:buChar char="Ø"/>
            </a:pPr>
            <a:r>
              <a:rPr lang="en-US" sz="2400" b="1" u="sng" dirty="0"/>
              <a:t>Information quality</a:t>
            </a:r>
            <a:r>
              <a:rPr lang="en-US" sz="2400" b="1" dirty="0"/>
              <a:t>:</a:t>
            </a:r>
            <a:endParaRPr lang="en-IN" sz="2400" b="1" dirty="0"/>
          </a:p>
        </p:txBody>
      </p:sp>
      <p:sp>
        <p:nvSpPr>
          <p:cNvPr id="5" name="Content Placeholder 4">
            <a:extLst>
              <a:ext uri="{FF2B5EF4-FFF2-40B4-BE49-F238E27FC236}">
                <a16:creationId xmlns:a16="http://schemas.microsoft.com/office/drawing/2014/main" id="{A5DD6373-6550-493C-87FF-4CF9B5096B2B}"/>
              </a:ext>
            </a:extLst>
          </p:cNvPr>
          <p:cNvSpPr>
            <a:spLocks noGrp="1"/>
          </p:cNvSpPr>
          <p:nvPr>
            <p:ph idx="4294967295"/>
          </p:nvPr>
        </p:nvSpPr>
        <p:spPr>
          <a:xfrm>
            <a:off x="393895" y="1308100"/>
            <a:ext cx="11169747" cy="5092700"/>
          </a:xfrm>
        </p:spPr>
        <p:txBody>
          <a:bodyPr/>
          <a:lstStyle/>
          <a:p>
            <a:pPr marL="457200" indent="-457200">
              <a:buFont typeface="+mj-lt"/>
              <a:buAutoNum type="arabicPeriod"/>
            </a:pPr>
            <a:r>
              <a:rPr lang="en-US" b="1" dirty="0"/>
              <a:t>People of Delhi mostly do online shopping than rest of the other cities.</a:t>
            </a:r>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marR="0" lvl="0" indent="-4572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mj-lt"/>
              <a:buAutoNum type="arabicPeriod"/>
              <a:tabLst/>
              <a:defRPr/>
            </a:pPr>
            <a:r>
              <a:rPr kumimoji="0" lang="en-US" sz="2000" b="1" i="0" u="none" strike="noStrike" kern="1200" cap="none" spc="0" normalizeH="0" baseline="0" noProof="0" dirty="0">
                <a:ln>
                  <a:noFill/>
                </a:ln>
                <a:solidFill>
                  <a:prstClr val="white"/>
                </a:solidFill>
                <a:effectLst/>
                <a:uLnTx/>
                <a:uFillTx/>
                <a:latin typeface="Century Gothic" panose="020B0502020202020204"/>
                <a:ea typeface="+mj-ea"/>
                <a:cs typeface="+mj-cs"/>
              </a:rPr>
              <a:t>Highest count of people are agreed(4) to all relevant information on listed products must be stated clearly</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j-ea"/>
                <a:cs typeface="+mj-cs"/>
              </a:rPr>
              <a:t>.  </a:t>
            </a:r>
            <a:endParaRPr kumimoji="0" lang="en-IN" sz="2000" b="0" i="0" u="none" strike="noStrike" kern="1200" cap="none" spc="0" normalizeH="0" baseline="0" noProof="0" dirty="0">
              <a:ln>
                <a:noFill/>
              </a:ln>
              <a:solidFill>
                <a:prstClr val="white"/>
              </a:solidFill>
              <a:effectLst/>
              <a:uLnTx/>
              <a:uFillTx/>
              <a:latin typeface="Century Gothic" panose="020B0502020202020204"/>
              <a:ea typeface="+mj-ea"/>
              <a:cs typeface="+mj-cs"/>
            </a:endParaRPr>
          </a:p>
          <a:p>
            <a:pPr marL="457200" indent="-457200">
              <a:buFont typeface="+mj-lt"/>
              <a:buAutoNum type="arabicPeriod"/>
            </a:pPr>
            <a:endParaRPr lang="en-US" b="1" dirty="0"/>
          </a:p>
          <a:p>
            <a:pPr marL="0" indent="0">
              <a:buNone/>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a:p>
            <a:pPr marL="457200" indent="-457200">
              <a:buFont typeface="+mj-lt"/>
              <a:buAutoNum type="arabicPeriod"/>
            </a:pPr>
            <a:endParaRPr lang="en-US" b="1" dirty="0"/>
          </a:p>
        </p:txBody>
      </p:sp>
      <p:pic>
        <p:nvPicPr>
          <p:cNvPr id="7" name="Picture 6">
            <a:extLst>
              <a:ext uri="{FF2B5EF4-FFF2-40B4-BE49-F238E27FC236}">
                <a16:creationId xmlns:a16="http://schemas.microsoft.com/office/drawing/2014/main" id="{04245151-CEDD-41D7-B615-006CA485E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383" y="1754839"/>
            <a:ext cx="3943295" cy="1836000"/>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E50A2FB6-6D5D-43A2-AF8B-64DF2CE58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547" y="4800864"/>
            <a:ext cx="4042663" cy="1735899"/>
          </a:xfrm>
          <a:prstGeom prst="rect">
            <a:avLst/>
          </a:prstGeom>
          <a:effectLst>
            <a:outerShdw blurRad="50800" dist="38100" dir="2700000" algn="tl" rotWithShape="0">
              <a:prstClr val="black">
                <a:alpha val="40000"/>
              </a:prstClr>
            </a:outerShdw>
            <a:softEdge rad="0"/>
          </a:effectLst>
        </p:spPr>
      </p:pic>
    </p:spTree>
    <p:extLst>
      <p:ext uri="{BB962C8B-B14F-4D97-AF65-F5344CB8AC3E}">
        <p14:creationId xmlns:p14="http://schemas.microsoft.com/office/powerpoint/2010/main" val="349138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453</TotalTime>
  <Words>696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E-Retail factors for customer activation and retention:  A case study from Indian e-commerce customers</vt:lpstr>
      <vt:lpstr>Introduction :</vt:lpstr>
      <vt:lpstr>Problem statement :</vt:lpstr>
      <vt:lpstr>About  the  dataset :</vt:lpstr>
      <vt:lpstr>Tools used</vt:lpstr>
      <vt:lpstr>Exploratory Data Analysis:</vt:lpstr>
      <vt:lpstr>Service quality : </vt:lpstr>
      <vt:lpstr>System Quality:</vt:lpstr>
      <vt:lpstr>Information quality:</vt:lpstr>
      <vt:lpstr>Trust:</vt:lpstr>
      <vt:lpstr>Net benefit in terms of value added:</vt:lpstr>
      <vt:lpstr>Conclusion: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satarupa goswami</dc:creator>
  <cp:lastModifiedBy>satarupa goswami</cp:lastModifiedBy>
  <cp:revision>11</cp:revision>
  <dcterms:created xsi:type="dcterms:W3CDTF">2021-09-15T08:50:49Z</dcterms:created>
  <dcterms:modified xsi:type="dcterms:W3CDTF">2021-09-16T07:10:20Z</dcterms:modified>
</cp:coreProperties>
</file>