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57" r:id="rId4"/>
    <p:sldId id="258" r:id="rId5"/>
    <p:sldId id="293" r:id="rId6"/>
    <p:sldId id="260" r:id="rId7"/>
    <p:sldId id="261" r:id="rId8"/>
    <p:sldId id="263" r:id="rId9"/>
    <p:sldId id="262" r:id="rId10"/>
    <p:sldId id="264" r:id="rId11"/>
    <p:sldId id="265" r:id="rId12"/>
    <p:sldId id="294" r:id="rId13"/>
    <p:sldId id="266" r:id="rId14"/>
    <p:sldId id="295" r:id="rId15"/>
    <p:sldId id="296" r:id="rId16"/>
    <p:sldId id="297" r:id="rId17"/>
    <p:sldId id="298" r:id="rId18"/>
    <p:sldId id="299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80" r:id="rId28"/>
    <p:sldId id="289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Concert attendance (100s) 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1.9</c:v>
                </c:pt>
                <c:pt idx="1">
                  <c:v>2.5</c:v>
                </c:pt>
                <c:pt idx="2">
                  <c:v>3.2</c:v>
                </c:pt>
                <c:pt idx="3">
                  <c:v>3.8</c:v>
                </c:pt>
                <c:pt idx="4">
                  <c:v>4.7</c:v>
                </c:pt>
                <c:pt idx="5">
                  <c:v>5.5</c:v>
                </c:pt>
                <c:pt idx="6">
                  <c:v>5.9</c:v>
                </c:pt>
                <c:pt idx="7">
                  <c:v>7.2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22</c:v>
                </c:pt>
                <c:pt idx="1">
                  <c:v>33</c:v>
                </c:pt>
                <c:pt idx="2">
                  <c:v>30</c:v>
                </c:pt>
                <c:pt idx="3">
                  <c:v>42</c:v>
                </c:pt>
                <c:pt idx="4">
                  <c:v>38</c:v>
                </c:pt>
                <c:pt idx="5">
                  <c:v>49</c:v>
                </c:pt>
                <c:pt idx="6">
                  <c:v>42</c:v>
                </c:pt>
                <c:pt idx="7">
                  <c:v>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65-443A-BC16-EF55250BA5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538296"/>
        <c:axId val="371542232"/>
      </c:scatterChart>
      <c:valAx>
        <c:axId val="371538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542232"/>
        <c:crosses val="autoZero"/>
        <c:crossBetween val="midCat"/>
      </c:valAx>
      <c:valAx>
        <c:axId val="371542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538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1C33-065C-4889-8A48-ABDBD4186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FE31E-25C9-4808-977C-28A99881C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DCB7A-2C5D-4737-87E4-145E32E3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DA9D-2199-42A7-A938-1D2361FF906D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03238-0919-4F68-BF7C-C1057959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E4E32-CA6E-4BD1-8E60-ACA77C1D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7651-F9A3-46BF-8ABF-E4DEA27D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27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738C-7A99-4FBF-A823-9EBD7B6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4CCB4-1BE0-422D-B720-926E93805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5F3B3-4E87-4DC7-9FA8-77DCF138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DA9D-2199-42A7-A938-1D2361FF906D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25411-CD20-4B3E-8E75-5B92D3D9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DD74-BD36-44D6-B9FF-297B3B87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7651-F9A3-46BF-8ABF-E4DEA27D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77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DEC1D-CE77-4D1D-AFD2-A7DABA65C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FD0B3-E6A6-4B3B-B870-4766F9277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86912-88DD-452B-BD4A-415DFD5B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DA9D-2199-42A7-A938-1D2361FF906D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F78A9-10A5-42DA-B787-4A554F89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28973-96EA-4878-9DAA-DB52258E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7651-F9A3-46BF-8ABF-E4DEA27D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76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145C-AED7-4E74-A348-B5BE0F4B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411B-D26F-44DD-9F8F-5598146FC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59C7-A331-4296-BF2B-FC3A7238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DA9D-2199-42A7-A938-1D2361FF906D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889BF-881E-476E-A0D7-13FF5B79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91DDB-BFB5-43D7-8D99-77D99C25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7651-F9A3-46BF-8ABF-E4DEA27D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84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16A6-CFF1-4C0A-8E82-C51E2331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9F4CF-CB2B-42F6-B144-C47673298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5A99-19ED-4D0B-97B3-02C11712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DA9D-2199-42A7-A938-1D2361FF906D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6D5BB-8F19-4421-8719-19BB96BA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27E82-AD67-432E-B86E-B35CED2D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7651-F9A3-46BF-8ABF-E4DEA27D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4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0BB8-296F-49B5-83AE-8ED4343E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33F1-DD76-4599-8596-E084FF7A2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33B27-B4F2-454D-A6BB-5541C632C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3C4D4-6246-4A25-A18E-AFED526E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DA9D-2199-42A7-A938-1D2361FF906D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5D7F6-0329-42E7-AC69-599350FE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8E533-E25A-4152-8052-12906BEB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7651-F9A3-46BF-8ABF-E4DEA27D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17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59BD-75D4-463B-8B61-CA5D77A8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68CBD-8E11-4D22-8F6E-87A0A8353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02C0C-E05D-4BF1-8706-2BBF32671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A72F9-C471-4EF7-85BD-C3A5C2606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8BD0F-3C8E-409E-BF81-6A172E42D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6E8BB-FD9F-4B07-8D83-E84354A2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DA9D-2199-42A7-A938-1D2361FF906D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AC5EE-8078-4BA3-A55C-B04C4905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968F8-26B6-46AD-90B0-3198A0BC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7651-F9A3-46BF-8ABF-E4DEA27D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62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CEC4-71F1-4313-A07B-8679D225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AF1A5-2FFE-4756-B6F0-A162BB40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DA9D-2199-42A7-A938-1D2361FF906D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6FAB4-8AD6-4F91-8D0A-86C04868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E3CF8-407B-4C24-AD20-05CFB0F8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7651-F9A3-46BF-8ABF-E4DEA27D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3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8312D-8EF6-4ED7-8E85-9612BCBB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DA9D-2199-42A7-A938-1D2361FF906D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8894A-4E2D-41F3-8651-B626C8AF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0233D-5C0D-4870-B1BC-3DE1AEE0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7651-F9A3-46BF-8ABF-E4DEA27D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90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55D7-EB29-4FE7-A754-86288A0C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6622-717E-4585-B655-5D382F0BB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464EA-6BA1-4538-956D-19BE575E0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02F4E-6512-4FD3-9AC2-B72792FA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DA9D-2199-42A7-A938-1D2361FF906D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5F715-3947-4266-95E9-0C2A300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A63F8-F588-4AED-8BDB-62B8210F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7651-F9A3-46BF-8ABF-E4DEA27D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07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86C0-10D3-4EC0-80A9-42F147A8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BF04F-6C4F-4115-B3EB-D9E378AF9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E82F5-FA09-498A-B56A-23B0AB006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7AA36-DAB2-4EAF-AA12-8ED024AE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DA9D-2199-42A7-A938-1D2361FF906D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A6525-08C4-4251-B090-A60C9C26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858D9-6C3E-4430-B1B0-DE234BA0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7651-F9A3-46BF-8ABF-E4DEA27D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37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273EA-42CA-4CBD-A550-A22AA037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9D254-146E-44E0-A41D-FE359F9E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D23DD-1B24-4A47-9063-1C9923F4D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8DA9D-2199-42A7-A938-1D2361FF906D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B1D0E-024E-4B13-A7E6-A8951089B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B96B7-4F89-4E82-820D-466A40174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A7651-F9A3-46BF-8ABF-E4DEA27D7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8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482" name="Picture 2" descr="Image result for outliers behaviour">
            <a:extLst>
              <a:ext uri="{FF2B5EF4-FFF2-40B4-BE49-F238E27FC236}">
                <a16:creationId xmlns:a16="http://schemas.microsoft.com/office/drawing/2014/main" id="{703F9E5F-0B15-4973-B4C4-CD4B40699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3" b="2062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28BEB-3315-4EFD-ABE6-E42165D6A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9178"/>
            <a:ext cx="9144000" cy="97964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Outliers Detection</a:t>
            </a:r>
          </a:p>
        </p:txBody>
      </p:sp>
    </p:spTree>
    <p:extLst>
      <p:ext uri="{BB962C8B-B14F-4D97-AF65-F5344CB8AC3E}">
        <p14:creationId xmlns:p14="http://schemas.microsoft.com/office/powerpoint/2010/main" val="2539325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C8E097-5474-4E38-9DDE-6BB80DBAF2C4}"/>
              </a:ext>
            </a:extLst>
          </p:cNvPr>
          <p:cNvSpPr txBox="1">
            <a:spLocks/>
          </p:cNvSpPr>
          <p:nvPr/>
        </p:nvSpPr>
        <p:spPr>
          <a:xfrm>
            <a:off x="691804" y="249930"/>
            <a:ext cx="8436546" cy="923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Correlation Coefficient: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E90675-AEBC-406B-AAC7-6BBAC61F64C3}"/>
              </a:ext>
            </a:extLst>
          </p:cNvPr>
          <p:cNvSpPr txBox="1">
            <a:spLocks/>
          </p:cNvSpPr>
          <p:nvPr/>
        </p:nvSpPr>
        <p:spPr>
          <a:xfrm>
            <a:off x="1020948" y="1228461"/>
            <a:ext cx="11037702" cy="4529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Correlation Coefficient is a number between -1 and 1 and tells us how well a regression line fits the data.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For sample data Correlation Coefficient is </a:t>
            </a:r>
            <a:r>
              <a:rPr lang="en-IN" sz="1800" b="1" dirty="0"/>
              <a:t>0.916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56F74-745F-43F3-9E2D-22A2BA23F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952" y="2509335"/>
            <a:ext cx="6429375" cy="2428875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B02D3B9-A362-413C-BC5F-73B02D3018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989699"/>
              </p:ext>
            </p:extLst>
          </p:nvPr>
        </p:nvGraphicFramePr>
        <p:xfrm>
          <a:off x="3380668" y="5454969"/>
          <a:ext cx="3456384" cy="1403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581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3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23FA2-6184-4488-AF2D-535AA2A5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ACF &amp; PACF</a:t>
            </a:r>
          </a:p>
        </p:txBody>
      </p:sp>
      <p:pic>
        <p:nvPicPr>
          <p:cNvPr id="7170" name="Picture 2" descr="Image result for sivagami pics">
            <a:extLst>
              <a:ext uri="{FF2B5EF4-FFF2-40B4-BE49-F238E27FC236}">
                <a16:creationId xmlns:a16="http://schemas.microsoft.com/office/drawing/2014/main" id="{73E004EF-3C98-4F09-B344-014007EB2E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414610"/>
            <a:ext cx="7188199" cy="402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74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B6B53-3D2E-48D5-9B5B-058D279A0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Autocorrelation (ACF) and Partial ACF (PACF)</a:t>
            </a:r>
            <a:endParaRPr lang="en-IN" sz="37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8562C-1CD1-4734-A7B1-DD39FB8B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 time series descriptive statistics, order of observations is of primary importance and so autocorrelation, etc. paly a vital role in identifying the models and their characteristics. </a:t>
            </a:r>
          </a:p>
          <a:p>
            <a:r>
              <a:rPr lang="en-US" sz="2000" dirty="0"/>
              <a:t>Autocorrelation is a metric that allows us to understanded the strength of order in the time series. </a:t>
            </a:r>
          </a:p>
          <a:p>
            <a:r>
              <a:rPr lang="en-US" sz="2000" dirty="0"/>
              <a:t>Autocorrelation (ACF): n</a:t>
            </a:r>
            <a:r>
              <a:rPr lang="en-US" sz="2000" baseline="30000" dirty="0"/>
              <a:t>th</a:t>
            </a:r>
            <a:r>
              <a:rPr lang="en-US" sz="2000" dirty="0"/>
              <a:t> lag of ACF is the correlation between a day and n days before that.</a:t>
            </a:r>
          </a:p>
          <a:p>
            <a:r>
              <a:rPr lang="en-US" sz="2000" dirty="0"/>
              <a:t>Partial ACF (PACF): The same as ACF with all intermediate correlations removed. It is the kth coefficient of the ordinary least squares regression.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[𝑦𝑡] is the input time series, k is the lag order and 𝛽𝑖 is the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th</a:t>
            </a:r>
            <a:r>
              <a:rPr lang="en-US" sz="2000" dirty="0"/>
              <a:t> coefficient of the linear multiple regression.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2B7CD-A75B-43C1-A660-688D0406B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488" y="4356035"/>
            <a:ext cx="48577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50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A5213A-2D8C-4280-A223-7C5A68C6DBE1}"/>
              </a:ext>
            </a:extLst>
          </p:cNvPr>
          <p:cNvSpPr txBox="1">
            <a:spLocks/>
          </p:cNvSpPr>
          <p:nvPr/>
        </p:nvSpPr>
        <p:spPr>
          <a:xfrm>
            <a:off x="1008184" y="174032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ACF and PACF – Idealized Trend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8C913F-F755-4D5F-9A89-CFE5CEB767EA}"/>
              </a:ext>
            </a:extLst>
          </p:cNvPr>
          <p:cNvSpPr txBox="1">
            <a:spLocks/>
          </p:cNvSpPr>
          <p:nvPr/>
        </p:nvSpPr>
        <p:spPr>
          <a:xfrm>
            <a:off x="481199" y="1064419"/>
            <a:ext cx="11472262" cy="472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258608-3E5B-4C13-B75C-5810C8F3F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047750"/>
            <a:ext cx="92868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62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A5213A-2D8C-4280-A223-7C5A68C6DBE1}"/>
              </a:ext>
            </a:extLst>
          </p:cNvPr>
          <p:cNvSpPr txBox="1">
            <a:spLocks/>
          </p:cNvSpPr>
          <p:nvPr/>
        </p:nvSpPr>
        <p:spPr>
          <a:xfrm>
            <a:off x="1008184" y="174032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ACF and PACF – Idealized Trend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07BED-832A-4C1C-8AED-0E5AE8D74933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ACF is a bar chart of correlation coefficients of the time series and its lags.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PACF is a plot of the partial correlation coefficients of the time series and its lags.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10BD0D-8F49-4F63-8728-3C3230DED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41" y="2405149"/>
            <a:ext cx="7357345" cy="389939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8C913F-F755-4D5F-9A89-CFE5CEB767EA}"/>
              </a:ext>
            </a:extLst>
          </p:cNvPr>
          <p:cNvSpPr txBox="1">
            <a:spLocks/>
          </p:cNvSpPr>
          <p:nvPr/>
        </p:nvSpPr>
        <p:spPr>
          <a:xfrm>
            <a:off x="481199" y="1064419"/>
            <a:ext cx="11472262" cy="472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29ACFD-149C-4360-B636-6478DDB4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083" y="4878555"/>
            <a:ext cx="2247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2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A5213A-2D8C-4280-A223-7C5A68C6DBE1}"/>
              </a:ext>
            </a:extLst>
          </p:cNvPr>
          <p:cNvSpPr txBox="1">
            <a:spLocks/>
          </p:cNvSpPr>
          <p:nvPr/>
        </p:nvSpPr>
        <p:spPr>
          <a:xfrm>
            <a:off x="1008184" y="174032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ACF and PACF – Idealized Seasonality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8C913F-F755-4D5F-9A89-CFE5CEB767EA}"/>
              </a:ext>
            </a:extLst>
          </p:cNvPr>
          <p:cNvSpPr txBox="1">
            <a:spLocks/>
          </p:cNvSpPr>
          <p:nvPr/>
        </p:nvSpPr>
        <p:spPr>
          <a:xfrm>
            <a:off x="481199" y="1064419"/>
            <a:ext cx="11472262" cy="472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776657-88FC-4A67-9B8B-E01CB8392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30" y="1642027"/>
            <a:ext cx="94488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3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A5213A-2D8C-4280-A223-7C5A68C6DBE1}"/>
              </a:ext>
            </a:extLst>
          </p:cNvPr>
          <p:cNvSpPr txBox="1">
            <a:spLocks/>
          </p:cNvSpPr>
          <p:nvPr/>
        </p:nvSpPr>
        <p:spPr>
          <a:xfrm>
            <a:off x="1008184" y="174032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ACF and PACF – Idealized Seasonality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8C913F-F755-4D5F-9A89-CFE5CEB767EA}"/>
              </a:ext>
            </a:extLst>
          </p:cNvPr>
          <p:cNvSpPr txBox="1">
            <a:spLocks/>
          </p:cNvSpPr>
          <p:nvPr/>
        </p:nvSpPr>
        <p:spPr>
          <a:xfrm>
            <a:off x="481199" y="1064419"/>
            <a:ext cx="11472262" cy="472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E6AF9F-DEA4-439D-B0B5-4C0AF5B5D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1" y="1378543"/>
            <a:ext cx="94392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5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A5213A-2D8C-4280-A223-7C5A68C6DBE1}"/>
              </a:ext>
            </a:extLst>
          </p:cNvPr>
          <p:cNvSpPr txBox="1">
            <a:spLocks/>
          </p:cNvSpPr>
          <p:nvPr/>
        </p:nvSpPr>
        <p:spPr>
          <a:xfrm>
            <a:off x="1008184" y="174032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ACF and PACF – Idealized Randomness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8C913F-F755-4D5F-9A89-CFE5CEB767EA}"/>
              </a:ext>
            </a:extLst>
          </p:cNvPr>
          <p:cNvSpPr txBox="1">
            <a:spLocks/>
          </p:cNvSpPr>
          <p:nvPr/>
        </p:nvSpPr>
        <p:spPr>
          <a:xfrm>
            <a:off x="481199" y="1064419"/>
            <a:ext cx="11472262" cy="472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D1BA2B-B21E-4F8B-A0F8-30E231D40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6" y="1523999"/>
            <a:ext cx="93821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5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A5213A-2D8C-4280-A223-7C5A68C6DBE1}"/>
              </a:ext>
            </a:extLst>
          </p:cNvPr>
          <p:cNvSpPr txBox="1">
            <a:spLocks/>
          </p:cNvSpPr>
          <p:nvPr/>
        </p:nvSpPr>
        <p:spPr>
          <a:xfrm>
            <a:off x="1008184" y="174032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ACF and PACF – Idealized Randomness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8C913F-F755-4D5F-9A89-CFE5CEB767EA}"/>
              </a:ext>
            </a:extLst>
          </p:cNvPr>
          <p:cNvSpPr txBox="1">
            <a:spLocks/>
          </p:cNvSpPr>
          <p:nvPr/>
        </p:nvSpPr>
        <p:spPr>
          <a:xfrm>
            <a:off x="481199" y="1064419"/>
            <a:ext cx="11472262" cy="472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421AD0-86DA-4A1B-ABC9-4B4D01B6C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4" y="1530943"/>
            <a:ext cx="93154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20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5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B26AF-CA3B-4255-9671-3FC86A8E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Forecasting</a:t>
            </a:r>
          </a:p>
        </p:txBody>
      </p:sp>
      <p:pic>
        <p:nvPicPr>
          <p:cNvPr id="9218" name="Picture 2" descr="Image result for anushka bahubali">
            <a:extLst>
              <a:ext uri="{FF2B5EF4-FFF2-40B4-BE49-F238E27FC236}">
                <a16:creationId xmlns:a16="http://schemas.microsoft.com/office/drawing/2014/main" id="{B5CA1130-5235-4AE2-86EC-C5C6210B54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035596"/>
            <a:ext cx="7188199" cy="478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D8A7D8-9F1A-44DC-AF30-8A41874AFE85}"/>
              </a:ext>
            </a:extLst>
          </p:cNvPr>
          <p:cNvSpPr txBox="1"/>
          <p:nvPr/>
        </p:nvSpPr>
        <p:spPr>
          <a:xfrm>
            <a:off x="3829050" y="6343650"/>
            <a:ext cx="780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Devasena</a:t>
            </a:r>
            <a:r>
              <a:rPr lang="en-IN" dirty="0"/>
              <a:t> forecasted about villain die.   </a:t>
            </a:r>
          </a:p>
        </p:txBody>
      </p:sp>
    </p:spTree>
    <p:extLst>
      <p:ext uri="{BB962C8B-B14F-4D97-AF65-F5344CB8AC3E}">
        <p14:creationId xmlns:p14="http://schemas.microsoft.com/office/powerpoint/2010/main" val="265557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CD447-9E68-4158-B9D4-73BA62BD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understand the concepts taking Bahubali Movie as example</a:t>
            </a:r>
          </a:p>
        </p:txBody>
      </p:sp>
    </p:spTree>
    <p:extLst>
      <p:ext uri="{BB962C8B-B14F-4D97-AF65-F5344CB8AC3E}">
        <p14:creationId xmlns:p14="http://schemas.microsoft.com/office/powerpoint/2010/main" val="2319864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4C2C0-0354-4793-A99F-66FFE4FE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Forecasting</a:t>
            </a:r>
          </a:p>
        </p:txBody>
      </p:sp>
      <p:pic>
        <p:nvPicPr>
          <p:cNvPr id="10242" name="Picture 2" descr="Image result for time series forecasting">
            <a:extLst>
              <a:ext uri="{FF2B5EF4-FFF2-40B4-BE49-F238E27FC236}">
                <a16:creationId xmlns:a16="http://schemas.microsoft.com/office/drawing/2014/main" id="{A9BFFC68-1E12-4B57-83E0-748D9A9007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6390" y="1675227"/>
            <a:ext cx="683921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524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81DEB-E701-4882-871E-549EE962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 Absolute Percentage Error (MAPE)</a:t>
            </a:r>
          </a:p>
        </p:txBody>
      </p:sp>
      <p:pic>
        <p:nvPicPr>
          <p:cNvPr id="11269" name="Picture 2" descr="Image result for ballala deva">
            <a:extLst>
              <a:ext uri="{FF2B5EF4-FFF2-40B4-BE49-F238E27FC236}">
                <a16:creationId xmlns:a16="http://schemas.microsoft.com/office/drawing/2014/main" id="{9AA97F18-1714-46B6-8FD7-309ADD2EEB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314836"/>
            <a:ext cx="6780700" cy="422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11916A-7D50-4F40-9E8A-56D468F28F81}"/>
              </a:ext>
            </a:extLst>
          </p:cNvPr>
          <p:cNvSpPr txBox="1"/>
          <p:nvPr/>
        </p:nvSpPr>
        <p:spPr>
          <a:xfrm>
            <a:off x="4216526" y="6115050"/>
            <a:ext cx="734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</a:t>
            </a:r>
            <a:r>
              <a:rPr lang="en-IN" dirty="0" err="1"/>
              <a:t>Ballaladeva</a:t>
            </a:r>
            <a:r>
              <a:rPr lang="en-IN" dirty="0"/>
              <a:t> power decrease Bahubali power increase.</a:t>
            </a:r>
          </a:p>
          <a:p>
            <a:r>
              <a:rPr lang="en-IN" dirty="0"/>
              <a:t>Less MAPE value can give better Forecast and correct outliers.  </a:t>
            </a:r>
          </a:p>
        </p:txBody>
      </p:sp>
    </p:spTree>
    <p:extLst>
      <p:ext uri="{BB962C8B-B14F-4D97-AF65-F5344CB8AC3E}">
        <p14:creationId xmlns:p14="http://schemas.microsoft.com/office/powerpoint/2010/main" val="3443046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CDB38-6284-4476-8991-4BD4FE0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MAPE</a:t>
            </a:r>
          </a:p>
        </p:txBody>
      </p:sp>
      <p:pic>
        <p:nvPicPr>
          <p:cNvPr id="12293" name="Picture 2" descr="Image result for mape formula in python">
            <a:extLst>
              <a:ext uri="{FF2B5EF4-FFF2-40B4-BE49-F238E27FC236}">
                <a16:creationId xmlns:a16="http://schemas.microsoft.com/office/drawing/2014/main" id="{5DDFE141-1C2C-4E18-86C5-1577ED7CAC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2207309"/>
            <a:ext cx="6780700" cy="244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067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FA370-CEFA-4E3C-AC69-7F3B9F55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Identifying Outlies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Image result for bahubali">
            <a:extLst>
              <a:ext uri="{FF2B5EF4-FFF2-40B4-BE49-F238E27FC236}">
                <a16:creationId xmlns:a16="http://schemas.microsoft.com/office/drawing/2014/main" id="{01489140-402C-4D06-843F-99DD092E22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978555"/>
            <a:ext cx="6553545" cy="490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170E3A-4B3B-4842-8182-CC46462D1812}"/>
              </a:ext>
            </a:extLst>
          </p:cNvPr>
          <p:cNvSpPr txBox="1"/>
          <p:nvPr/>
        </p:nvSpPr>
        <p:spPr>
          <a:xfrm>
            <a:off x="5153822" y="6131397"/>
            <a:ext cx="604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Bahubali can identify who is friend and who is enemies.</a:t>
            </a:r>
          </a:p>
        </p:txBody>
      </p:sp>
    </p:spTree>
    <p:extLst>
      <p:ext uri="{BB962C8B-B14F-4D97-AF65-F5344CB8AC3E}">
        <p14:creationId xmlns:p14="http://schemas.microsoft.com/office/powerpoint/2010/main" val="2668315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D64C4-4459-4CF0-BAAB-A7050C29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IN" sz="4000">
                <a:solidFill>
                  <a:srgbClr val="FFFFFF"/>
                </a:solidFill>
              </a:rPr>
              <a:t>Identifying Outliers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66E9EE-6A5B-48B5-8C57-A65A1683F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330700"/>
              </p:ext>
            </p:extLst>
          </p:nvPr>
        </p:nvGraphicFramePr>
        <p:xfrm>
          <a:off x="1363390" y="2899956"/>
          <a:ext cx="9465221" cy="3131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071">
                  <a:extLst>
                    <a:ext uri="{9D8B030D-6E8A-4147-A177-3AD203B41FA5}">
                      <a16:colId xmlns:a16="http://schemas.microsoft.com/office/drawing/2014/main" val="3294534079"/>
                    </a:ext>
                  </a:extLst>
                </a:gridCol>
                <a:gridCol w="1060174">
                  <a:extLst>
                    <a:ext uri="{9D8B030D-6E8A-4147-A177-3AD203B41FA5}">
                      <a16:colId xmlns:a16="http://schemas.microsoft.com/office/drawing/2014/main" val="1336001200"/>
                    </a:ext>
                  </a:extLst>
                </a:gridCol>
                <a:gridCol w="1444487">
                  <a:extLst>
                    <a:ext uri="{9D8B030D-6E8A-4147-A177-3AD203B41FA5}">
                      <a16:colId xmlns:a16="http://schemas.microsoft.com/office/drawing/2014/main" val="2112468884"/>
                    </a:ext>
                  </a:extLst>
                </a:gridCol>
                <a:gridCol w="2213113">
                  <a:extLst>
                    <a:ext uri="{9D8B030D-6E8A-4147-A177-3AD203B41FA5}">
                      <a16:colId xmlns:a16="http://schemas.microsoft.com/office/drawing/2014/main" val="2828897481"/>
                    </a:ext>
                  </a:extLst>
                </a:gridCol>
                <a:gridCol w="1974574">
                  <a:extLst>
                    <a:ext uri="{9D8B030D-6E8A-4147-A177-3AD203B41FA5}">
                      <a16:colId xmlns:a16="http://schemas.microsoft.com/office/drawing/2014/main" val="969752958"/>
                    </a:ext>
                  </a:extLst>
                </a:gridCol>
                <a:gridCol w="1326802">
                  <a:extLst>
                    <a:ext uri="{9D8B030D-6E8A-4147-A177-3AD203B41FA5}">
                      <a16:colId xmlns:a16="http://schemas.microsoft.com/office/drawing/2014/main" val="2922426412"/>
                    </a:ext>
                  </a:extLst>
                </a:gridCol>
              </a:tblGrid>
              <a:tr h="717769"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u="none" strike="noStrike">
                          <a:effectLst/>
                        </a:rPr>
                        <a:t>MTH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u="none" strike="noStrike" dirty="0">
                          <a:effectLst/>
                        </a:rPr>
                        <a:t>Actual</a:t>
                      </a:r>
                      <a:endParaRPr lang="en-IN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u="none" strike="noStrike" dirty="0">
                          <a:effectLst/>
                        </a:rPr>
                        <a:t>Predicted</a:t>
                      </a:r>
                      <a:endParaRPr lang="en-IN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u="none" strike="noStrike" dirty="0">
                          <a:effectLst/>
                        </a:rPr>
                        <a:t>Lower Boundary </a:t>
                      </a:r>
                    </a:p>
                    <a:p>
                      <a:pPr algn="ctr" fontAlgn="t"/>
                      <a:r>
                        <a:rPr lang="en-IN" sz="2100" u="none" strike="noStrike" dirty="0">
                          <a:effectLst/>
                        </a:rPr>
                        <a:t>(95% CI)</a:t>
                      </a:r>
                      <a:endParaRPr lang="en-IN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u="none" strike="noStrike" dirty="0">
                          <a:effectLst/>
                        </a:rPr>
                        <a:t>Upper Boundary</a:t>
                      </a:r>
                    </a:p>
                    <a:p>
                      <a:pPr algn="ctr" fontAlgn="t"/>
                      <a:r>
                        <a:rPr lang="en-IN" sz="2100" u="none" strike="noStrike" dirty="0">
                          <a:effectLst/>
                        </a:rPr>
                        <a:t>(95% CI)</a:t>
                      </a:r>
                    </a:p>
                  </a:txBody>
                  <a:tcPr marL="17926" marR="17926" marT="1792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100" u="none" strike="noStrike" dirty="0">
                          <a:effectLst/>
                        </a:rPr>
                        <a:t>Anomaly</a:t>
                      </a:r>
                      <a:endParaRPr lang="en-IN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/>
                </a:tc>
                <a:extLst>
                  <a:ext uri="{0D108BD9-81ED-4DB2-BD59-A6C34878D82A}">
                    <a16:rowId xmlns:a16="http://schemas.microsoft.com/office/drawing/2014/main" val="1945850862"/>
                  </a:ext>
                </a:extLst>
              </a:tr>
              <a:tr h="402266"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01-11-2018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30196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34833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24431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45235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u="none" strike="noStrike" dirty="0">
                          <a:effectLst/>
                        </a:rPr>
                        <a:t>FALSE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extLst>
                  <a:ext uri="{0D108BD9-81ED-4DB2-BD59-A6C34878D82A}">
                    <a16:rowId xmlns:a16="http://schemas.microsoft.com/office/drawing/2014/main" val="3383395130"/>
                  </a:ext>
                </a:extLst>
              </a:tr>
              <a:tr h="402266"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01-12-2018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23501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31209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21675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40743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u="none" strike="noStrike">
                          <a:effectLst/>
                        </a:rPr>
                        <a:t>FALSE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extLst>
                  <a:ext uri="{0D108BD9-81ED-4DB2-BD59-A6C34878D82A}">
                    <a16:rowId xmlns:a16="http://schemas.microsoft.com/office/drawing/2014/main" val="4106048262"/>
                  </a:ext>
                </a:extLst>
              </a:tr>
              <a:tr h="402266"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01-01-2019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32090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24361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10744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37978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u="none" strike="noStrike">
                          <a:effectLst/>
                        </a:rPr>
                        <a:t>FALSE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extLst>
                  <a:ext uri="{0D108BD9-81ED-4DB2-BD59-A6C34878D82A}">
                    <a16:rowId xmlns:a16="http://schemas.microsoft.com/office/drawing/2014/main" val="36691241"/>
                  </a:ext>
                </a:extLst>
              </a:tr>
              <a:tr h="402266"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01-02-2019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15000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31647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15823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47472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TRUE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extLst>
                  <a:ext uri="{0D108BD9-81ED-4DB2-BD59-A6C34878D82A}">
                    <a16:rowId xmlns:a16="http://schemas.microsoft.com/office/drawing/2014/main" val="2295633403"/>
                  </a:ext>
                </a:extLst>
              </a:tr>
              <a:tr h="402266"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01-03-2019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19763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28243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9092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47395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u="none" strike="noStrike">
                          <a:effectLst/>
                        </a:rPr>
                        <a:t>FALSE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extLst>
                  <a:ext uri="{0D108BD9-81ED-4DB2-BD59-A6C34878D82A}">
                    <a16:rowId xmlns:a16="http://schemas.microsoft.com/office/drawing/2014/main" val="1709718706"/>
                  </a:ext>
                </a:extLst>
              </a:tr>
              <a:tr h="402266"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01-04-2019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9576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23150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2122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100" u="none" strike="noStrike">
                          <a:effectLst/>
                        </a:rPr>
                        <a:t>44178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u="none" strike="noStrike" dirty="0">
                          <a:effectLst/>
                        </a:rPr>
                        <a:t>FALSE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926" marR="17926" marT="17926" marB="0" anchor="b"/>
                </a:tc>
                <a:extLst>
                  <a:ext uri="{0D108BD9-81ED-4DB2-BD59-A6C34878D82A}">
                    <a16:rowId xmlns:a16="http://schemas.microsoft.com/office/drawing/2014/main" val="301015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107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6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7DA9C-4997-4C37-8E0D-4A3A34FE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pic>
        <p:nvPicPr>
          <p:cNvPr id="15362" name="Picture 2" descr="Image result for avantika in bahubali">
            <a:extLst>
              <a:ext uri="{FF2B5EF4-FFF2-40B4-BE49-F238E27FC236}">
                <a16:creationId xmlns:a16="http://schemas.microsoft.com/office/drawing/2014/main" id="{EE9BA1EE-A01D-4E50-A056-F75640D8BD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9884" y="961812"/>
            <a:ext cx="6465630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310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27C64-3BF5-4486-BD5D-C5A34C9B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cxnSp>
        <p:nvCxnSpPr>
          <p:cNvPr id="16392" name="Straight Connector 7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7EEFF42-C057-4660-8B59-BD883022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55" y="2838449"/>
            <a:ext cx="9689490" cy="30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24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AA3F-7C50-4087-840B-6D3F09C8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Outliers Analysis</a:t>
            </a:r>
          </a:p>
        </p:txBody>
      </p:sp>
      <p:sp>
        <p:nvSpPr>
          <p:cNvPr id="4" name="Decagon 3">
            <a:extLst>
              <a:ext uri="{FF2B5EF4-FFF2-40B4-BE49-F238E27FC236}">
                <a16:creationId xmlns:a16="http://schemas.microsoft.com/office/drawing/2014/main" id="{9CC5923C-057A-4F6A-8A45-6442B5599E03}"/>
              </a:ext>
            </a:extLst>
          </p:cNvPr>
          <p:cNvSpPr/>
          <p:nvPr/>
        </p:nvSpPr>
        <p:spPr>
          <a:xfrm>
            <a:off x="596343" y="1944757"/>
            <a:ext cx="1921567" cy="1762539"/>
          </a:xfrm>
          <a:prstGeom prst="decagon">
            <a:avLst/>
          </a:prstGeom>
          <a:solidFill>
            <a:schemeClr val="bg1">
              <a:lumMod val="75000"/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Decagon 4">
            <a:extLst>
              <a:ext uri="{FF2B5EF4-FFF2-40B4-BE49-F238E27FC236}">
                <a16:creationId xmlns:a16="http://schemas.microsoft.com/office/drawing/2014/main" id="{B0298213-9B97-44B7-B098-44E03C56FE9B}"/>
              </a:ext>
            </a:extLst>
          </p:cNvPr>
          <p:cNvSpPr/>
          <p:nvPr/>
        </p:nvSpPr>
        <p:spPr>
          <a:xfrm>
            <a:off x="2796203" y="1944757"/>
            <a:ext cx="1921567" cy="1762539"/>
          </a:xfrm>
          <a:prstGeom prst="decagon">
            <a:avLst/>
          </a:prstGeom>
          <a:solidFill>
            <a:schemeClr val="bg1">
              <a:lumMod val="75000"/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Decagon 5">
            <a:extLst>
              <a:ext uri="{FF2B5EF4-FFF2-40B4-BE49-F238E27FC236}">
                <a16:creationId xmlns:a16="http://schemas.microsoft.com/office/drawing/2014/main" id="{8D0E754D-D18D-4E64-AE00-A311FF030730}"/>
              </a:ext>
            </a:extLst>
          </p:cNvPr>
          <p:cNvSpPr/>
          <p:nvPr/>
        </p:nvSpPr>
        <p:spPr>
          <a:xfrm>
            <a:off x="4969560" y="1944757"/>
            <a:ext cx="1921567" cy="1762539"/>
          </a:xfrm>
          <a:prstGeom prst="decagon">
            <a:avLst/>
          </a:prstGeom>
          <a:solidFill>
            <a:schemeClr val="bg1">
              <a:lumMod val="75000"/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Decagon 6">
            <a:extLst>
              <a:ext uri="{FF2B5EF4-FFF2-40B4-BE49-F238E27FC236}">
                <a16:creationId xmlns:a16="http://schemas.microsoft.com/office/drawing/2014/main" id="{BF676675-2C8D-4577-B46C-61296D09DFAC}"/>
              </a:ext>
            </a:extLst>
          </p:cNvPr>
          <p:cNvSpPr/>
          <p:nvPr/>
        </p:nvSpPr>
        <p:spPr>
          <a:xfrm>
            <a:off x="7142916" y="1944757"/>
            <a:ext cx="1921567" cy="1762539"/>
          </a:xfrm>
          <a:prstGeom prst="decagon">
            <a:avLst/>
          </a:prstGeom>
          <a:solidFill>
            <a:schemeClr val="bg1">
              <a:lumMod val="75000"/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Decagon 7">
            <a:extLst>
              <a:ext uri="{FF2B5EF4-FFF2-40B4-BE49-F238E27FC236}">
                <a16:creationId xmlns:a16="http://schemas.microsoft.com/office/drawing/2014/main" id="{6D9F6988-3104-47CF-922A-AAF46307AD78}"/>
              </a:ext>
            </a:extLst>
          </p:cNvPr>
          <p:cNvSpPr/>
          <p:nvPr/>
        </p:nvSpPr>
        <p:spPr>
          <a:xfrm>
            <a:off x="9356029" y="1944756"/>
            <a:ext cx="1921567" cy="1762539"/>
          </a:xfrm>
          <a:prstGeom prst="decagon">
            <a:avLst/>
          </a:prstGeom>
          <a:solidFill>
            <a:schemeClr val="bg1">
              <a:lumMod val="75000"/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9FD2189-97B3-4AB0-8873-2AA06F469791}"/>
              </a:ext>
            </a:extLst>
          </p:cNvPr>
          <p:cNvSpPr/>
          <p:nvPr/>
        </p:nvSpPr>
        <p:spPr>
          <a:xfrm>
            <a:off x="2531165" y="2736575"/>
            <a:ext cx="212033" cy="198782"/>
          </a:xfrm>
          <a:prstGeom prst="rightArrow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4B2DFA6-4D34-4DB7-8C8E-3B7C51BA8E29}"/>
              </a:ext>
            </a:extLst>
          </p:cNvPr>
          <p:cNvSpPr/>
          <p:nvPr/>
        </p:nvSpPr>
        <p:spPr>
          <a:xfrm>
            <a:off x="4764152" y="2736575"/>
            <a:ext cx="212033" cy="198782"/>
          </a:xfrm>
          <a:prstGeom prst="rightArrow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2939866-7D37-4557-A051-61C6FE4C5D6A}"/>
              </a:ext>
            </a:extLst>
          </p:cNvPr>
          <p:cNvSpPr/>
          <p:nvPr/>
        </p:nvSpPr>
        <p:spPr>
          <a:xfrm>
            <a:off x="6920944" y="2739888"/>
            <a:ext cx="212033" cy="198782"/>
          </a:xfrm>
          <a:prstGeom prst="rightArrow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550F327-1119-4692-AD9F-33EFAB1EEC81}"/>
              </a:ext>
            </a:extLst>
          </p:cNvPr>
          <p:cNvSpPr/>
          <p:nvPr/>
        </p:nvSpPr>
        <p:spPr>
          <a:xfrm>
            <a:off x="9107551" y="2743200"/>
            <a:ext cx="212033" cy="198782"/>
          </a:xfrm>
          <a:prstGeom prst="rightArrow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7BB244-1D3D-40FF-98DC-3F6EB0FFBF8D}"/>
              </a:ext>
            </a:extLst>
          </p:cNvPr>
          <p:cNvSpPr/>
          <p:nvPr/>
        </p:nvSpPr>
        <p:spPr>
          <a:xfrm>
            <a:off x="795737" y="2242426"/>
            <a:ext cx="15095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Execute SQL to fetch last 72 months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B47113-C234-48DC-AFF8-02EAA173064B}"/>
              </a:ext>
            </a:extLst>
          </p:cNvPr>
          <p:cNvSpPr/>
          <p:nvPr/>
        </p:nvSpPr>
        <p:spPr>
          <a:xfrm>
            <a:off x="2884188" y="2327270"/>
            <a:ext cx="17772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 understanding of data using ACF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4E4BD2-B351-420C-8EDC-4EF9C4F1C224}"/>
              </a:ext>
            </a:extLst>
          </p:cNvPr>
          <p:cNvSpPr/>
          <p:nvPr/>
        </p:nvSpPr>
        <p:spPr>
          <a:xfrm>
            <a:off x="5227971" y="2225860"/>
            <a:ext cx="15095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appropriate time series algorithms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DFC5F2-CB73-41B6-B719-02696EE2C6A6}"/>
              </a:ext>
            </a:extLst>
          </p:cNvPr>
          <p:cNvSpPr/>
          <p:nvPr/>
        </p:nvSpPr>
        <p:spPr>
          <a:xfrm>
            <a:off x="7279981" y="2314830"/>
            <a:ext cx="16817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algorithm which has less error percentage (</a:t>
            </a:r>
            <a:r>
              <a:rPr lang="en-IN" sz="16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MAPE</a:t>
            </a:r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E083E1-1EE7-4717-82C2-393BEBC3ABF7}"/>
              </a:ext>
            </a:extLst>
          </p:cNvPr>
          <p:cNvSpPr/>
          <p:nvPr/>
        </p:nvSpPr>
        <p:spPr>
          <a:xfrm>
            <a:off x="9554813" y="2314830"/>
            <a:ext cx="15095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Plot Identify anomalies and last 36 months data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A5A9B4-0640-4CCC-9548-72D98275A595}"/>
              </a:ext>
            </a:extLst>
          </p:cNvPr>
          <p:cNvSpPr txBox="1"/>
          <p:nvPr/>
        </p:nvSpPr>
        <p:spPr>
          <a:xfrm>
            <a:off x="1490510" y="4201303"/>
            <a:ext cx="88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Trend</a:t>
            </a:r>
          </a:p>
        </p:txBody>
      </p:sp>
      <p:pic>
        <p:nvPicPr>
          <p:cNvPr id="19" name="Picture 2" descr="Autocorrelation &#10;100 &#10;075 &#10;050 &#10;025 &#10;000 &#10;—0.25 &#10;_O. 50 &#10;_0.75 ">
            <a:extLst>
              <a:ext uri="{FF2B5EF4-FFF2-40B4-BE49-F238E27FC236}">
                <a16:creationId xmlns:a16="http://schemas.microsoft.com/office/drawing/2014/main" id="{3668C615-E6FC-4F93-B77B-A540CB836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02" y="4552648"/>
            <a:ext cx="1618096" cy="107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10 &#10;08 &#10;06 &#10;04 &#10;02 &#10;Altocorrelation ">
            <a:extLst>
              <a:ext uri="{FF2B5EF4-FFF2-40B4-BE49-F238E27FC236}">
                <a16:creationId xmlns:a16="http://schemas.microsoft.com/office/drawing/2014/main" id="{97CD5A23-05AF-4B2E-BAB4-5E93F10C8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169" y="4561641"/>
            <a:ext cx="1585280" cy="10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до &#10;иодермојомч ">
            <a:extLst>
              <a:ext uri="{FF2B5EF4-FFF2-40B4-BE49-F238E27FC236}">
                <a16:creationId xmlns:a16="http://schemas.microsoft.com/office/drawing/2014/main" id="{A734705D-FFCD-462F-8DBB-0372F6D8B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747" y="4570635"/>
            <a:ext cx="1649826" cy="105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71D43E-1AF8-4CBF-B66C-09262315C88E}"/>
              </a:ext>
            </a:extLst>
          </p:cNvPr>
          <p:cNvSpPr txBox="1"/>
          <p:nvPr/>
        </p:nvSpPr>
        <p:spPr>
          <a:xfrm>
            <a:off x="3440404" y="4184990"/>
            <a:ext cx="112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Seasonal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5250DA-F2F6-477E-AC3B-5D40E4B7E9C5}"/>
              </a:ext>
            </a:extLst>
          </p:cNvPr>
          <p:cNvSpPr txBox="1"/>
          <p:nvPr/>
        </p:nvSpPr>
        <p:spPr>
          <a:xfrm>
            <a:off x="5426255" y="4215420"/>
            <a:ext cx="112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88520197-9038-4BCB-BCFE-79FFD2559E55}"/>
              </a:ext>
            </a:extLst>
          </p:cNvPr>
          <p:cNvSpPr/>
          <p:nvPr/>
        </p:nvSpPr>
        <p:spPr>
          <a:xfrm rot="16200000">
            <a:off x="3801102" y="2000035"/>
            <a:ext cx="375605" cy="4081672"/>
          </a:xfrm>
          <a:prstGeom prst="rightBrace">
            <a:avLst>
              <a:gd name="adj1" fmla="val 220825"/>
              <a:gd name="adj2" fmla="val 4610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A2D41D1-0D6A-4E68-AC3C-366FA4F79FF9}"/>
              </a:ext>
            </a:extLst>
          </p:cNvPr>
          <p:cNvSpPr/>
          <p:nvPr/>
        </p:nvSpPr>
        <p:spPr>
          <a:xfrm>
            <a:off x="3797412" y="3853069"/>
            <a:ext cx="45719" cy="554795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Picture 8" descr="Flights With UC &#10;co serves &#10;Nnornal*s ">
            <a:extLst>
              <a:ext uri="{FF2B5EF4-FFF2-40B4-BE49-F238E27FC236}">
                <a16:creationId xmlns:a16="http://schemas.microsoft.com/office/drawing/2014/main" id="{5650ABF7-38BB-4452-AED1-F3B271C8A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585" y="4584752"/>
            <a:ext cx="2997638" cy="104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Left Brace 26">
            <a:extLst>
              <a:ext uri="{FF2B5EF4-FFF2-40B4-BE49-F238E27FC236}">
                <a16:creationId xmlns:a16="http://schemas.microsoft.com/office/drawing/2014/main" id="{337E3DBA-46B8-4268-8BF1-B5BFFC77A7F5}"/>
              </a:ext>
            </a:extLst>
          </p:cNvPr>
          <p:cNvSpPr/>
          <p:nvPr/>
        </p:nvSpPr>
        <p:spPr>
          <a:xfrm rot="5400000">
            <a:off x="10066938" y="3475681"/>
            <a:ext cx="540930" cy="1323439"/>
          </a:xfrm>
          <a:prstGeom prst="leftBrace">
            <a:avLst>
              <a:gd name="adj1" fmla="val 4263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051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5E3F348A-0907-4727-86FA-B8C7E09D5F03}"/>
              </a:ext>
            </a:extLst>
          </p:cNvPr>
          <p:cNvSpPr txBox="1"/>
          <p:nvPr/>
        </p:nvSpPr>
        <p:spPr>
          <a:xfrm>
            <a:off x="426704" y="369636"/>
            <a:ext cx="8527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+mj-lt"/>
              </a:rPr>
              <a:t>Basic Design Idea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18C996-5BBE-42A7-89A3-F16BB396D897}"/>
              </a:ext>
            </a:extLst>
          </p:cNvPr>
          <p:cNvSpPr/>
          <p:nvPr/>
        </p:nvSpPr>
        <p:spPr>
          <a:xfrm>
            <a:off x="426704" y="1294228"/>
            <a:ext cx="11333887" cy="5360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5" name="Picture 2" descr="Image result for data base logo">
            <a:extLst>
              <a:ext uri="{FF2B5EF4-FFF2-40B4-BE49-F238E27FC236}">
                <a16:creationId xmlns:a16="http://schemas.microsoft.com/office/drawing/2014/main" id="{88E5936C-5586-48BD-9718-C57100775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742" y="1902102"/>
            <a:ext cx="508011" cy="50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0B467F9-21AC-490E-B259-47593D48760A}"/>
              </a:ext>
            </a:extLst>
          </p:cNvPr>
          <p:cNvSpPr/>
          <p:nvPr/>
        </p:nvSpPr>
        <p:spPr>
          <a:xfrm>
            <a:off x="1406769" y="1746952"/>
            <a:ext cx="1657350" cy="79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Fetch required data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F524B4-23DC-44ED-8A25-F44BF95CBBF7}"/>
              </a:ext>
            </a:extLst>
          </p:cNvPr>
          <p:cNvSpPr/>
          <p:nvPr/>
        </p:nvSpPr>
        <p:spPr>
          <a:xfrm>
            <a:off x="1382736" y="3065110"/>
            <a:ext cx="1657350" cy="114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Identify the data pattern using Line plot, ACF and PACF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2A0DAB-D7AE-4B60-AAF5-6B6D4511E7D9}"/>
              </a:ext>
            </a:extLst>
          </p:cNvPr>
          <p:cNvSpPr/>
          <p:nvPr/>
        </p:nvSpPr>
        <p:spPr>
          <a:xfrm>
            <a:off x="4231079" y="1413116"/>
            <a:ext cx="2205570" cy="1323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all the Seasonal algorithms &amp; choose the Algorithm with min MAPE value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9C8668-40E1-4763-8CAA-09F2AB99BCA6}"/>
              </a:ext>
            </a:extLst>
          </p:cNvPr>
          <p:cNvSpPr/>
          <p:nvPr/>
        </p:nvSpPr>
        <p:spPr>
          <a:xfrm>
            <a:off x="4231079" y="3124695"/>
            <a:ext cx="2205570" cy="1323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all the  Trend algorithms &amp; choose the Algorithm with min MAPE value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E90DE7-37E6-4673-B064-730A6CF51AF2}"/>
              </a:ext>
            </a:extLst>
          </p:cNvPr>
          <p:cNvSpPr/>
          <p:nvPr/>
        </p:nvSpPr>
        <p:spPr>
          <a:xfrm>
            <a:off x="4269182" y="4933158"/>
            <a:ext cx="2205570" cy="84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Statistically pull all peeks and valley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48ADAD-F3B4-4DF9-B56E-5D69D029356A}"/>
              </a:ext>
            </a:extLst>
          </p:cNvPr>
          <p:cNvSpPr/>
          <p:nvPr/>
        </p:nvSpPr>
        <p:spPr>
          <a:xfrm>
            <a:off x="6964580" y="3249892"/>
            <a:ext cx="2239214" cy="107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 Forecast values by choosing the best Algorithm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8B42F6-E458-45B9-91D6-FA60AAC0F23F}"/>
              </a:ext>
            </a:extLst>
          </p:cNvPr>
          <p:cNvCxnSpPr>
            <a:cxnSpLocks/>
          </p:cNvCxnSpPr>
          <p:nvPr/>
        </p:nvCxnSpPr>
        <p:spPr>
          <a:xfrm>
            <a:off x="1069145" y="2145545"/>
            <a:ext cx="337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D2F09D-43CB-4431-BE02-2DE7F7689A6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2235444" y="2544137"/>
            <a:ext cx="0" cy="54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57B23BD-64B5-4BFB-BBD2-61B327C2F818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6436649" y="3786421"/>
            <a:ext cx="5279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A26A2165-1AF5-4A76-969F-4F7B5E63CB2D}"/>
              </a:ext>
            </a:extLst>
          </p:cNvPr>
          <p:cNvSpPr/>
          <p:nvPr/>
        </p:nvSpPr>
        <p:spPr>
          <a:xfrm>
            <a:off x="9467759" y="2960013"/>
            <a:ext cx="2124020" cy="163099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/>
              <a:t>Less MAPE value?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3DB6BB-81E4-4ACA-9634-907BE205A03F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9203794" y="3775513"/>
            <a:ext cx="263965" cy="1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00FB4E7-CB24-4166-BDAC-BF27B36B0496}"/>
              </a:ext>
            </a:extLst>
          </p:cNvPr>
          <p:cNvSpPr/>
          <p:nvPr/>
        </p:nvSpPr>
        <p:spPr>
          <a:xfrm>
            <a:off x="9653991" y="5035438"/>
            <a:ext cx="1665337" cy="62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Find Anomalies</a:t>
            </a:r>
            <a:endParaRPr lang="en-IN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25A3F58-9561-4B28-B611-8DBE79657AEE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023317" y="3786421"/>
            <a:ext cx="1207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FD1EAD3-9780-4367-9AFA-5FEB0EC3F03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529769" y="4591012"/>
            <a:ext cx="0" cy="42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C4C231D-76B7-4524-B223-595B528BED21}"/>
              </a:ext>
            </a:extLst>
          </p:cNvPr>
          <p:cNvCxnSpPr>
            <a:cxnSpLocks/>
          </p:cNvCxnSpPr>
          <p:nvPr/>
        </p:nvCxnSpPr>
        <p:spPr>
          <a:xfrm>
            <a:off x="3464856" y="1918395"/>
            <a:ext cx="766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8A04B8B-A77B-495B-ABB8-0D45B28414FD}"/>
              </a:ext>
            </a:extLst>
          </p:cNvPr>
          <p:cNvCxnSpPr>
            <a:cxnSpLocks/>
          </p:cNvCxnSpPr>
          <p:nvPr/>
        </p:nvCxnSpPr>
        <p:spPr>
          <a:xfrm flipV="1">
            <a:off x="3444882" y="1918395"/>
            <a:ext cx="19974" cy="181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59A088A-634D-45C7-A1B7-FBDBD078775E}"/>
              </a:ext>
            </a:extLst>
          </p:cNvPr>
          <p:cNvSpPr txBox="1"/>
          <p:nvPr/>
        </p:nvSpPr>
        <p:spPr>
          <a:xfrm>
            <a:off x="3244128" y="1527298"/>
            <a:ext cx="1033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If  Seasonal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F5AE04A-0EB6-49BC-9440-D364573FCF63}"/>
              </a:ext>
            </a:extLst>
          </p:cNvPr>
          <p:cNvSpPr txBox="1"/>
          <p:nvPr/>
        </p:nvSpPr>
        <p:spPr>
          <a:xfrm>
            <a:off x="3427630" y="3438299"/>
            <a:ext cx="1033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If  Trend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5DD050-6361-435F-A402-6C0A39634BFC}"/>
              </a:ext>
            </a:extLst>
          </p:cNvPr>
          <p:cNvSpPr txBox="1"/>
          <p:nvPr/>
        </p:nvSpPr>
        <p:spPr>
          <a:xfrm>
            <a:off x="3340298" y="5355965"/>
            <a:ext cx="1033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If  Random 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C04E79-C0C3-480E-930C-EDA42FE0E198}"/>
              </a:ext>
            </a:extLst>
          </p:cNvPr>
          <p:cNvCxnSpPr>
            <a:cxnSpLocks/>
          </p:cNvCxnSpPr>
          <p:nvPr/>
        </p:nvCxnSpPr>
        <p:spPr>
          <a:xfrm flipH="1" flipV="1">
            <a:off x="3444882" y="3738341"/>
            <a:ext cx="19974" cy="153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5423769-AD2A-4F8F-855F-9EC9F0436703}"/>
              </a:ext>
            </a:extLst>
          </p:cNvPr>
          <p:cNvCxnSpPr>
            <a:cxnSpLocks/>
          </p:cNvCxnSpPr>
          <p:nvPr/>
        </p:nvCxnSpPr>
        <p:spPr>
          <a:xfrm>
            <a:off x="3464856" y="5268687"/>
            <a:ext cx="812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B468270-C004-43CD-BFC2-D02EE51E8905}"/>
              </a:ext>
            </a:extLst>
          </p:cNvPr>
          <p:cNvCxnSpPr>
            <a:cxnSpLocks/>
          </p:cNvCxnSpPr>
          <p:nvPr/>
        </p:nvCxnSpPr>
        <p:spPr>
          <a:xfrm flipH="1" flipV="1">
            <a:off x="6687754" y="1891539"/>
            <a:ext cx="12860" cy="1894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5C5770E-2CA3-421E-BFA6-1914DFC39D58}"/>
              </a:ext>
            </a:extLst>
          </p:cNvPr>
          <p:cNvCxnSpPr>
            <a:cxnSpLocks/>
          </p:cNvCxnSpPr>
          <p:nvPr/>
        </p:nvCxnSpPr>
        <p:spPr>
          <a:xfrm flipH="1">
            <a:off x="6423788" y="1870315"/>
            <a:ext cx="276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FCC52BDB-9EDD-4470-AEA8-CAFC603BEBA6}"/>
              </a:ext>
            </a:extLst>
          </p:cNvPr>
          <p:cNvSpPr/>
          <p:nvPr/>
        </p:nvSpPr>
        <p:spPr>
          <a:xfrm>
            <a:off x="9523941" y="1752146"/>
            <a:ext cx="2011654" cy="877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Cannot find the Algorithm from the Data pattern</a:t>
            </a:r>
            <a:endParaRPr lang="en-IN" sz="2200" b="1" dirty="0">
              <a:solidFill>
                <a:srgbClr val="FF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99D19D4-96A6-4C0F-8515-47B5A7EF1059}"/>
              </a:ext>
            </a:extLst>
          </p:cNvPr>
          <p:cNvSpPr/>
          <p:nvPr/>
        </p:nvSpPr>
        <p:spPr>
          <a:xfrm>
            <a:off x="9697100" y="5907644"/>
            <a:ext cx="1665336" cy="71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Plot the Obtained Results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F408422-DB09-4C31-B8E1-C4E5F48E2843}"/>
              </a:ext>
            </a:extLst>
          </p:cNvPr>
          <p:cNvCxnSpPr>
            <a:cxnSpLocks/>
          </p:cNvCxnSpPr>
          <p:nvPr/>
        </p:nvCxnSpPr>
        <p:spPr>
          <a:xfrm flipV="1">
            <a:off x="10529768" y="2629892"/>
            <a:ext cx="0" cy="31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2445681-9C51-468C-A04D-C65960A04868}"/>
              </a:ext>
            </a:extLst>
          </p:cNvPr>
          <p:cNvSpPr txBox="1"/>
          <p:nvPr/>
        </p:nvSpPr>
        <p:spPr>
          <a:xfrm>
            <a:off x="10572651" y="2690259"/>
            <a:ext cx="1033422" cy="29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1AD7E1-1AE3-46B8-9A5E-5ADC91D7864E}"/>
              </a:ext>
            </a:extLst>
          </p:cNvPr>
          <p:cNvSpPr txBox="1"/>
          <p:nvPr/>
        </p:nvSpPr>
        <p:spPr>
          <a:xfrm>
            <a:off x="10572651" y="4625558"/>
            <a:ext cx="1033422" cy="29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YES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CF0096A-B119-4703-B052-12ACC898198B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 flipV="1">
            <a:off x="6474752" y="5350095"/>
            <a:ext cx="3179239" cy="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60915FF-8233-4462-9304-92AD1B11E803}"/>
              </a:ext>
            </a:extLst>
          </p:cNvPr>
          <p:cNvCxnSpPr>
            <a:cxnSpLocks/>
          </p:cNvCxnSpPr>
          <p:nvPr/>
        </p:nvCxnSpPr>
        <p:spPr>
          <a:xfrm>
            <a:off x="10548626" y="5643087"/>
            <a:ext cx="0" cy="27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251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18437" name="Picture 2" descr="Image result for thank you">
            <a:extLst>
              <a:ext uri="{FF2B5EF4-FFF2-40B4-BE49-F238E27FC236}">
                <a16:creationId xmlns:a16="http://schemas.microsoft.com/office/drawing/2014/main" id="{DDDA3355-399F-4C3A-B9B1-946671F900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8" r="-1" b="-1"/>
          <a:stretch/>
        </p:blipFill>
        <p:spPr bwMode="auto">
          <a:xfrm rot="21480000">
            <a:off x="1137837" y="1003258"/>
            <a:ext cx="9916327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4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4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9B694-213B-46C5-86CB-1296F733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Identify Outliers in Business Data</a:t>
            </a:r>
          </a:p>
        </p:txBody>
      </p:sp>
      <p:pic>
        <p:nvPicPr>
          <p:cNvPr id="1029" name="Picture 2" descr="Image result for bahubali prabhas">
            <a:extLst>
              <a:ext uri="{FF2B5EF4-FFF2-40B4-BE49-F238E27FC236}">
                <a16:creationId xmlns:a16="http://schemas.microsoft.com/office/drawing/2014/main" id="{533A49DE-029A-4ED4-8920-27422F52E6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187321"/>
            <a:ext cx="7188199" cy="447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817B2F-30A9-4256-8BD0-56FE559AAC51}"/>
              </a:ext>
            </a:extLst>
          </p:cNvPr>
          <p:cNvSpPr txBox="1"/>
          <p:nvPr/>
        </p:nvSpPr>
        <p:spPr>
          <a:xfrm>
            <a:off x="4585252" y="6321287"/>
            <a:ext cx="629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Bahubali is a technic using to identify Outliers in Time Series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1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5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37B06-3EBB-42F4-A8BE-EB265D56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 Series</a:t>
            </a:r>
          </a:p>
        </p:txBody>
      </p:sp>
      <p:pic>
        <p:nvPicPr>
          <p:cNvPr id="2053" name="Picture 2" descr="Image result for mahishmati bahubali pics">
            <a:extLst>
              <a:ext uri="{FF2B5EF4-FFF2-40B4-BE49-F238E27FC236}">
                <a16:creationId xmlns:a16="http://schemas.microsoft.com/office/drawing/2014/main" id="{A18FDF15-6946-4F67-85EA-2BD6E6DF86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433237"/>
            <a:ext cx="7188199" cy="398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9B798A-653F-47A8-B175-D65A77A640A4}"/>
              </a:ext>
            </a:extLst>
          </p:cNvPr>
          <p:cNvSpPr txBox="1"/>
          <p:nvPr/>
        </p:nvSpPr>
        <p:spPr>
          <a:xfrm>
            <a:off x="3246722" y="5636153"/>
            <a:ext cx="877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knowing Bahubali first we should know about </a:t>
            </a:r>
            <a:r>
              <a:rPr lang="en-US" dirty="0" err="1"/>
              <a:t>Mahismathi</a:t>
            </a:r>
            <a:r>
              <a:rPr lang="en-US" dirty="0"/>
              <a:t> , nothing but Time Series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4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9BBD0-8CB3-4B96-ACB4-86B43047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Components of time series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DCD06-C5FD-4B3A-9A7E-A42FEE27C6A0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We use different techniques for time series with different characteristics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Trend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Seasonality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Random stationary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BA685-D4D4-4A2B-82C5-19BE49F24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1346589"/>
            <a:ext cx="6014185" cy="416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3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05100-AF5D-49CB-B5C3-D1278185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Real world Examples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58D7A74-1F2E-4945-BBA7-6BEA800DE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84" y="1806486"/>
            <a:ext cx="3009900" cy="1000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783783-8E2D-4253-984E-17695FA0E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595" y="1866689"/>
            <a:ext cx="3152775" cy="885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1E9E08-C12C-4D85-915E-1C0F74030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1944598"/>
            <a:ext cx="3162300" cy="723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293A51-E145-457D-871D-9245DA2A2D37}"/>
              </a:ext>
            </a:extLst>
          </p:cNvPr>
          <p:cNvSpPr txBox="1"/>
          <p:nvPr/>
        </p:nvSpPr>
        <p:spPr>
          <a:xfrm>
            <a:off x="2456157" y="5954563"/>
            <a:ext cx="689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By looking into data plots, it’s easy to identify time series </a:t>
            </a:r>
            <a:r>
              <a:rPr lang="en-US" dirty="0">
                <a:solidFill>
                  <a:schemeClr val="bg1"/>
                </a:solidFill>
              </a:rPr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52508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75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8" name="Freeform: Shape 77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2" name="Freeform: Shape 79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82883-B951-4992-88EF-E061290A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Real World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6D69-D66C-45B6-965B-AC266BCE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724912"/>
            <a:ext cx="3209544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By looking into data plots, it’s difficult to identify time series characteristics.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9E4C3-06A2-4CE8-9A67-DC15307A5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1" y="1083368"/>
            <a:ext cx="4416894" cy="1104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B6A2F-EA4F-47F1-9236-84F462377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781" y="4066491"/>
            <a:ext cx="5702113" cy="13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76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3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BB97D-D851-4917-BAE8-816310F8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</a:t>
            </a:r>
          </a:p>
        </p:txBody>
      </p:sp>
      <p:pic>
        <p:nvPicPr>
          <p:cNvPr id="6146" name="Picture 2" descr="Image result for kattappa picture">
            <a:extLst>
              <a:ext uri="{FF2B5EF4-FFF2-40B4-BE49-F238E27FC236}">
                <a16:creationId xmlns:a16="http://schemas.microsoft.com/office/drawing/2014/main" id="{94C028A0-F93D-4D57-A5E6-91BA7BBCAE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216934"/>
            <a:ext cx="7188199" cy="442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B022EF-47B7-42C1-9A7D-E664F0BDF2EB}"/>
              </a:ext>
            </a:extLst>
          </p:cNvPr>
          <p:cNvSpPr txBox="1"/>
          <p:nvPr/>
        </p:nvSpPr>
        <p:spPr>
          <a:xfrm>
            <a:off x="4124131" y="6195527"/>
            <a:ext cx="771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Katappa</a:t>
            </a:r>
            <a:r>
              <a:rPr lang="en-US" dirty="0"/>
              <a:t> – He doesn’t have direct relation to Bahubali but he plays major role. </a:t>
            </a:r>
          </a:p>
          <a:p>
            <a:r>
              <a:rPr lang="en-US" dirty="0"/>
              <a:t>Similar Correlation also doesn’t have direct relation but need to understand it.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76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67F8F5-D630-431E-99E2-3577F888B9C6}"/>
              </a:ext>
            </a:extLst>
          </p:cNvPr>
          <p:cNvSpPr txBox="1">
            <a:spLocks/>
          </p:cNvSpPr>
          <p:nvPr/>
        </p:nvSpPr>
        <p:spPr>
          <a:xfrm>
            <a:off x="350838" y="402336"/>
            <a:ext cx="8436546" cy="923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Correlation Coefficient: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848B38-E417-41E9-AD71-E12C6C4CF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12" y="1247446"/>
            <a:ext cx="10504675" cy="5391245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Correlation Coefficient gives the </a:t>
            </a:r>
            <a:r>
              <a:rPr lang="en-IN" b="1" dirty="0"/>
              <a:t>strength</a:t>
            </a:r>
            <a:r>
              <a:rPr lang="en-IN" dirty="0"/>
              <a:t> and </a:t>
            </a:r>
            <a:r>
              <a:rPr lang="en-IN" b="1" dirty="0"/>
              <a:t>direction</a:t>
            </a:r>
            <a:r>
              <a:rPr lang="en-IN" dirty="0"/>
              <a:t> of the relationship between two variables.</a:t>
            </a:r>
          </a:p>
          <a:p>
            <a:r>
              <a:rPr lang="en-IN" dirty="0"/>
              <a:t>With the below data, let us calculate the correlation between the hours of sunshine and attendees for the concert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Consider Sunshine hours and concert attendance are x values and y values respectively.</a:t>
            </a:r>
          </a:p>
          <a:p>
            <a:r>
              <a:rPr lang="en-IN" dirty="0"/>
              <a:t>S</a:t>
            </a:r>
            <a:r>
              <a:rPr lang="en-IN" baseline="-25000" dirty="0"/>
              <a:t>x </a:t>
            </a:r>
            <a:r>
              <a:rPr lang="en-IN" dirty="0"/>
              <a:t> is the standard deviation of x values and S</a:t>
            </a:r>
            <a:r>
              <a:rPr lang="en-IN" baseline="-25000" dirty="0"/>
              <a:t>Y </a:t>
            </a:r>
            <a:r>
              <a:rPr lang="en-IN" dirty="0"/>
              <a:t> is the standard deviation of y values in the sample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Correlation Coefficient                  where b is the slope of the liner regression equation   (y = </a:t>
            </a:r>
            <a:r>
              <a:rPr lang="en-IN" dirty="0" err="1"/>
              <a:t>bx</a:t>
            </a:r>
            <a:r>
              <a:rPr lang="en-IN" dirty="0"/>
              <a:t> + c).</a:t>
            </a:r>
          </a:p>
          <a:p>
            <a:endParaRPr lang="en-IN" dirty="0"/>
          </a:p>
          <a:p>
            <a:endParaRPr lang="en-IN" baseline="-25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7B44DE-EF6E-4D99-A1E2-ACA4000B4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65469"/>
              </p:ext>
            </p:extLst>
          </p:nvPr>
        </p:nvGraphicFramePr>
        <p:xfrm>
          <a:off x="629141" y="2510424"/>
          <a:ext cx="100020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402">
                  <a:extLst>
                    <a:ext uri="{9D8B030D-6E8A-4147-A177-3AD203B41FA5}">
                      <a16:colId xmlns:a16="http://schemas.microsoft.com/office/drawing/2014/main" val="1342183615"/>
                    </a:ext>
                  </a:extLst>
                </a:gridCol>
                <a:gridCol w="693894">
                  <a:extLst>
                    <a:ext uri="{9D8B030D-6E8A-4147-A177-3AD203B41FA5}">
                      <a16:colId xmlns:a16="http://schemas.microsoft.com/office/drawing/2014/main" val="439878483"/>
                    </a:ext>
                  </a:extLst>
                </a:gridCol>
                <a:gridCol w="786413">
                  <a:extLst>
                    <a:ext uri="{9D8B030D-6E8A-4147-A177-3AD203B41FA5}">
                      <a16:colId xmlns:a16="http://schemas.microsoft.com/office/drawing/2014/main" val="2910631643"/>
                    </a:ext>
                  </a:extLst>
                </a:gridCol>
                <a:gridCol w="647634">
                  <a:extLst>
                    <a:ext uri="{9D8B030D-6E8A-4147-A177-3AD203B41FA5}">
                      <a16:colId xmlns:a16="http://schemas.microsoft.com/office/drawing/2014/main" val="3106451657"/>
                    </a:ext>
                  </a:extLst>
                </a:gridCol>
                <a:gridCol w="740154">
                  <a:extLst>
                    <a:ext uri="{9D8B030D-6E8A-4147-A177-3AD203B41FA5}">
                      <a16:colId xmlns:a16="http://schemas.microsoft.com/office/drawing/2014/main" val="570526339"/>
                    </a:ext>
                  </a:extLst>
                </a:gridCol>
                <a:gridCol w="693894">
                  <a:extLst>
                    <a:ext uri="{9D8B030D-6E8A-4147-A177-3AD203B41FA5}">
                      <a16:colId xmlns:a16="http://schemas.microsoft.com/office/drawing/2014/main" val="1276523874"/>
                    </a:ext>
                  </a:extLst>
                </a:gridCol>
                <a:gridCol w="647634">
                  <a:extLst>
                    <a:ext uri="{9D8B030D-6E8A-4147-A177-3AD203B41FA5}">
                      <a16:colId xmlns:a16="http://schemas.microsoft.com/office/drawing/2014/main" val="2808134240"/>
                    </a:ext>
                  </a:extLst>
                </a:gridCol>
                <a:gridCol w="740154">
                  <a:extLst>
                    <a:ext uri="{9D8B030D-6E8A-4147-A177-3AD203B41FA5}">
                      <a16:colId xmlns:a16="http://schemas.microsoft.com/office/drawing/2014/main" val="2205569117"/>
                    </a:ext>
                  </a:extLst>
                </a:gridCol>
                <a:gridCol w="703839">
                  <a:extLst>
                    <a:ext uri="{9D8B030D-6E8A-4147-A177-3AD203B41FA5}">
                      <a16:colId xmlns:a16="http://schemas.microsoft.com/office/drawing/2014/main" val="307323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Sunshine(hours)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7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dirty="0"/>
                        <a:t>Concert attendance(100s)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0526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7BA3ED8-203C-4AA7-91AE-738B077F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264" y="4443524"/>
            <a:ext cx="2056011" cy="800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6609F-E39C-4EBB-B638-BAB009D55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302" y="4524486"/>
            <a:ext cx="219063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88142D-9F57-46E7-980A-90F97CCC4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439" y="5344517"/>
            <a:ext cx="1113672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4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709</Words>
  <Application>Microsoft Office PowerPoint</Application>
  <PresentationFormat>Widescreen</PresentationFormat>
  <Paragraphs>167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Impact</vt:lpstr>
      <vt:lpstr>Office Theme</vt:lpstr>
      <vt:lpstr>Outliers Detection</vt:lpstr>
      <vt:lpstr>To understand the concepts taking Bahubali Movie as example</vt:lpstr>
      <vt:lpstr>Identify Outliers in Business Data</vt:lpstr>
      <vt:lpstr>Time Series</vt:lpstr>
      <vt:lpstr>Components of time series</vt:lpstr>
      <vt:lpstr>Real world Examples</vt:lpstr>
      <vt:lpstr>Real World Examples</vt:lpstr>
      <vt:lpstr>Correlation</vt:lpstr>
      <vt:lpstr>PowerPoint Presentation</vt:lpstr>
      <vt:lpstr>PowerPoint Presentation</vt:lpstr>
      <vt:lpstr>ACF &amp; PACF</vt:lpstr>
      <vt:lpstr>Autocorrelation (ACF) and Partial ACF (PACF)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Forecasting</vt:lpstr>
      <vt:lpstr>Forecasting</vt:lpstr>
      <vt:lpstr>Mean Absolute Percentage Error (MAPE)</vt:lpstr>
      <vt:lpstr>MAPE</vt:lpstr>
      <vt:lpstr>Identifying Outlies</vt:lpstr>
      <vt:lpstr>Identifying Outliers</vt:lpstr>
      <vt:lpstr>Data Visualization</vt:lpstr>
      <vt:lpstr>Data Visualization</vt:lpstr>
      <vt:lpstr>Outliers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Southwest Outliers Project</dc:title>
  <dc:creator>Sathish Billa</dc:creator>
  <cp:lastModifiedBy>Sathish Kumar Billa</cp:lastModifiedBy>
  <cp:revision>27</cp:revision>
  <dcterms:created xsi:type="dcterms:W3CDTF">2019-06-06T07:32:07Z</dcterms:created>
  <dcterms:modified xsi:type="dcterms:W3CDTF">2021-04-18T13:40:50Z</dcterms:modified>
</cp:coreProperties>
</file>