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72" r:id="rId11"/>
    <p:sldId id="273" r:id="rId12"/>
    <p:sldId id="274" r:id="rId13"/>
    <p:sldId id="275" r:id="rId14"/>
    <p:sldId id="263" r:id="rId15"/>
    <p:sldId id="269" r:id="rId16"/>
    <p:sldId id="276" r:id="rId17"/>
    <p:sldId id="278" r:id="rId18"/>
    <p:sldId id="279" r:id="rId19"/>
    <p:sldId id="265" r:id="rId20"/>
    <p:sldId id="266" r:id="rId21"/>
    <p:sldId id="280" r:id="rId22"/>
    <p:sldId id="281" r:id="rId23"/>
    <p:sldId id="282" r:id="rId24"/>
    <p:sldId id="285" r:id="rId25"/>
    <p:sldId id="283" r:id="rId26"/>
    <p:sldId id="267" r:id="rId27"/>
    <p:sldId id="268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793F0F-AA7E-4702-B6B3-7ABF5EC6060E}" v="2" dt="2018-09-03T06:42:37.3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7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hish billa" userId="746ded01157b12b8" providerId="Windows Live" clId="Web-{94793F0F-AA7E-4702-B6B3-7ABF5EC6060E}"/>
    <pc:docChg chg="modSld">
      <pc:chgData name="sathish billa" userId="746ded01157b12b8" providerId="Windows Live" clId="Web-{94793F0F-AA7E-4702-B6B3-7ABF5EC6060E}" dt="2018-09-03T06:44:33.968" v="91" actId="20577"/>
      <pc:docMkLst>
        <pc:docMk/>
      </pc:docMkLst>
      <pc:sldChg chg="modSp">
        <pc:chgData name="sathish billa" userId="746ded01157b12b8" providerId="Windows Live" clId="Web-{94793F0F-AA7E-4702-B6B3-7ABF5EC6060E}" dt="2018-09-03T06:39:09.769" v="28" actId="20577"/>
        <pc:sldMkLst>
          <pc:docMk/>
          <pc:sldMk cId="308363302" sldId="256"/>
        </pc:sldMkLst>
        <pc:spChg chg="mod">
          <ac:chgData name="sathish billa" userId="746ded01157b12b8" providerId="Windows Live" clId="Web-{94793F0F-AA7E-4702-B6B3-7ABF5EC6060E}" dt="2018-09-03T06:38:54.956" v="1" actId="20577"/>
          <ac:spMkLst>
            <pc:docMk/>
            <pc:sldMk cId="308363302" sldId="256"/>
            <ac:spMk id="2" creationId="{65415D41-C235-4DE1-BB27-DB82930948AA}"/>
          </ac:spMkLst>
        </pc:spChg>
        <pc:spChg chg="mod">
          <ac:chgData name="sathish billa" userId="746ded01157b12b8" providerId="Windows Live" clId="Web-{94793F0F-AA7E-4702-B6B3-7ABF5EC6060E}" dt="2018-09-03T06:39:09.769" v="28" actId="20577"/>
          <ac:spMkLst>
            <pc:docMk/>
            <pc:sldMk cId="308363302" sldId="256"/>
            <ac:spMk id="3" creationId="{6E307A8D-073D-4EA0-8575-2DA00481EE66}"/>
          </ac:spMkLst>
        </pc:spChg>
      </pc:sldChg>
      <pc:sldChg chg="modSp">
        <pc:chgData name="sathish billa" userId="746ded01157b12b8" providerId="Windows Live" clId="Web-{94793F0F-AA7E-4702-B6B3-7ABF5EC6060E}" dt="2018-09-03T06:41:38.064" v="47" actId="20577"/>
        <pc:sldMkLst>
          <pc:docMk/>
          <pc:sldMk cId="2830943038" sldId="258"/>
        </pc:sldMkLst>
        <pc:spChg chg="mod">
          <ac:chgData name="sathish billa" userId="746ded01157b12b8" providerId="Windows Live" clId="Web-{94793F0F-AA7E-4702-B6B3-7ABF5EC6060E}" dt="2018-09-03T06:41:38.064" v="47" actId="20577"/>
          <ac:spMkLst>
            <pc:docMk/>
            <pc:sldMk cId="2830943038" sldId="258"/>
            <ac:spMk id="3" creationId="{E9342314-35A5-43C4-9054-A57CFFE61E7F}"/>
          </ac:spMkLst>
        </pc:spChg>
      </pc:sldChg>
      <pc:sldChg chg="modSp">
        <pc:chgData name="sathish billa" userId="746ded01157b12b8" providerId="Windows Live" clId="Web-{94793F0F-AA7E-4702-B6B3-7ABF5EC6060E}" dt="2018-09-03T06:40:08.393" v="37" actId="20577"/>
        <pc:sldMkLst>
          <pc:docMk/>
          <pc:sldMk cId="1122790910" sldId="260"/>
        </pc:sldMkLst>
        <pc:spChg chg="mod">
          <ac:chgData name="sathish billa" userId="746ded01157b12b8" providerId="Windows Live" clId="Web-{94793F0F-AA7E-4702-B6B3-7ABF5EC6060E}" dt="2018-09-03T06:40:08.393" v="37" actId="20577"/>
          <ac:spMkLst>
            <pc:docMk/>
            <pc:sldMk cId="1122790910" sldId="260"/>
            <ac:spMk id="3" creationId="{E9342314-35A5-43C4-9054-A57CFFE61E7F}"/>
          </ac:spMkLst>
        </pc:spChg>
      </pc:sldChg>
      <pc:sldChg chg="modSp">
        <pc:chgData name="sathish billa" userId="746ded01157b12b8" providerId="Windows Live" clId="Web-{94793F0F-AA7E-4702-B6B3-7ABF5EC6060E}" dt="2018-09-03T06:40:26.987" v="40" actId="20577"/>
        <pc:sldMkLst>
          <pc:docMk/>
          <pc:sldMk cId="2965977757" sldId="262"/>
        </pc:sldMkLst>
        <pc:spChg chg="mod">
          <ac:chgData name="sathish billa" userId="746ded01157b12b8" providerId="Windows Live" clId="Web-{94793F0F-AA7E-4702-B6B3-7ABF5EC6060E}" dt="2018-09-03T06:40:26.987" v="40" actId="20577"/>
          <ac:spMkLst>
            <pc:docMk/>
            <pc:sldMk cId="2965977757" sldId="262"/>
            <ac:spMk id="3" creationId="{E9342314-35A5-43C4-9054-A57CFFE61E7F}"/>
          </ac:spMkLst>
        </pc:spChg>
      </pc:sldChg>
      <pc:sldChg chg="modSp">
        <pc:chgData name="sathish billa" userId="746ded01157b12b8" providerId="Windows Live" clId="Web-{94793F0F-AA7E-4702-B6B3-7ABF5EC6060E}" dt="2018-09-03T06:43:24.359" v="72" actId="20577"/>
        <pc:sldMkLst>
          <pc:docMk/>
          <pc:sldMk cId="3438518619" sldId="266"/>
        </pc:sldMkLst>
        <pc:spChg chg="mod">
          <ac:chgData name="sathish billa" userId="746ded01157b12b8" providerId="Windows Live" clId="Web-{94793F0F-AA7E-4702-B6B3-7ABF5EC6060E}" dt="2018-09-03T06:43:24.359" v="72" actId="20577"/>
          <ac:spMkLst>
            <pc:docMk/>
            <pc:sldMk cId="3438518619" sldId="266"/>
            <ac:spMk id="3" creationId="{E9342314-35A5-43C4-9054-A57CFFE61E7F}"/>
          </ac:spMkLst>
        </pc:spChg>
      </pc:sldChg>
      <pc:sldChg chg="modSp">
        <pc:chgData name="sathish billa" userId="746ded01157b12b8" providerId="Windows Live" clId="Web-{94793F0F-AA7E-4702-B6B3-7ABF5EC6060E}" dt="2018-09-03T06:42:43.766" v="65" actId="20577"/>
        <pc:sldMkLst>
          <pc:docMk/>
          <pc:sldMk cId="169335762" sldId="269"/>
        </pc:sldMkLst>
        <pc:spChg chg="mod">
          <ac:chgData name="sathish billa" userId="746ded01157b12b8" providerId="Windows Live" clId="Web-{94793F0F-AA7E-4702-B6B3-7ABF5EC6060E}" dt="2018-09-03T06:42:43.766" v="65" actId="20577"/>
          <ac:spMkLst>
            <pc:docMk/>
            <pc:sldMk cId="169335762" sldId="269"/>
            <ac:spMk id="3" creationId="{E9342314-35A5-43C4-9054-A57CFFE61E7F}"/>
          </ac:spMkLst>
        </pc:spChg>
      </pc:sldChg>
      <pc:sldChg chg="modSp">
        <pc:chgData name="sathish billa" userId="746ded01157b12b8" providerId="Windows Live" clId="Web-{94793F0F-AA7E-4702-B6B3-7ABF5EC6060E}" dt="2018-09-03T06:41:59.876" v="51" actId="20577"/>
        <pc:sldMkLst>
          <pc:docMk/>
          <pc:sldMk cId="4190881475" sldId="270"/>
        </pc:sldMkLst>
        <pc:spChg chg="mod">
          <ac:chgData name="sathish billa" userId="746ded01157b12b8" providerId="Windows Live" clId="Web-{94793F0F-AA7E-4702-B6B3-7ABF5EC6060E}" dt="2018-09-03T06:41:59.876" v="51" actId="20577"/>
          <ac:spMkLst>
            <pc:docMk/>
            <pc:sldMk cId="4190881475" sldId="270"/>
            <ac:spMk id="3" creationId="{E9342314-35A5-43C4-9054-A57CFFE61E7F}"/>
          </ac:spMkLst>
        </pc:spChg>
      </pc:sldChg>
      <pc:sldChg chg="modSp">
        <pc:chgData name="sathish billa" userId="746ded01157b12b8" providerId="Windows Live" clId="Web-{94793F0F-AA7E-4702-B6B3-7ABF5EC6060E}" dt="2018-09-03T06:41:51.782" v="49" actId="20577"/>
        <pc:sldMkLst>
          <pc:docMk/>
          <pc:sldMk cId="4152558974" sldId="271"/>
        </pc:sldMkLst>
        <pc:spChg chg="mod">
          <ac:chgData name="sathish billa" userId="746ded01157b12b8" providerId="Windows Live" clId="Web-{94793F0F-AA7E-4702-B6B3-7ABF5EC6060E}" dt="2018-09-03T06:41:51.782" v="49" actId="20577"/>
          <ac:spMkLst>
            <pc:docMk/>
            <pc:sldMk cId="4152558974" sldId="271"/>
            <ac:spMk id="3" creationId="{E9342314-35A5-43C4-9054-A57CFFE61E7F}"/>
          </ac:spMkLst>
        </pc:spChg>
      </pc:sldChg>
      <pc:sldChg chg="modSp">
        <pc:chgData name="sathish billa" userId="746ded01157b12b8" providerId="Windows Live" clId="Web-{94793F0F-AA7E-4702-B6B3-7ABF5EC6060E}" dt="2018-09-03T06:42:09.766" v="54" actId="20577"/>
        <pc:sldMkLst>
          <pc:docMk/>
          <pc:sldMk cId="1989669792" sldId="272"/>
        </pc:sldMkLst>
        <pc:spChg chg="mod">
          <ac:chgData name="sathish billa" userId="746ded01157b12b8" providerId="Windows Live" clId="Web-{94793F0F-AA7E-4702-B6B3-7ABF5EC6060E}" dt="2018-09-03T06:42:09.766" v="54" actId="20577"/>
          <ac:spMkLst>
            <pc:docMk/>
            <pc:sldMk cId="1989669792" sldId="272"/>
            <ac:spMk id="3" creationId="{E9342314-35A5-43C4-9054-A57CFFE61E7F}"/>
          </ac:spMkLst>
        </pc:spChg>
      </pc:sldChg>
      <pc:sldChg chg="modSp">
        <pc:chgData name="sathish billa" userId="746ded01157b12b8" providerId="Windows Live" clId="Web-{94793F0F-AA7E-4702-B6B3-7ABF5EC6060E}" dt="2018-09-03T06:41:03.658" v="45" actId="20577"/>
        <pc:sldMkLst>
          <pc:docMk/>
          <pc:sldMk cId="1554263319" sldId="273"/>
        </pc:sldMkLst>
        <pc:spChg chg="mod">
          <ac:chgData name="sathish billa" userId="746ded01157b12b8" providerId="Windows Live" clId="Web-{94793F0F-AA7E-4702-B6B3-7ABF5EC6060E}" dt="2018-09-03T06:41:03.658" v="45" actId="20577"/>
          <ac:spMkLst>
            <pc:docMk/>
            <pc:sldMk cId="1554263319" sldId="273"/>
            <ac:spMk id="3" creationId="{E9342314-35A5-43C4-9054-A57CFFE61E7F}"/>
          </ac:spMkLst>
        </pc:spChg>
      </pc:sldChg>
      <pc:sldChg chg="modSp">
        <pc:chgData name="sathish billa" userId="746ded01157b12b8" providerId="Windows Live" clId="Web-{94793F0F-AA7E-4702-B6B3-7ABF5EC6060E}" dt="2018-09-03T06:40:51.456" v="43" actId="20577"/>
        <pc:sldMkLst>
          <pc:docMk/>
          <pc:sldMk cId="4178770163" sldId="274"/>
        </pc:sldMkLst>
        <pc:spChg chg="mod">
          <ac:chgData name="sathish billa" userId="746ded01157b12b8" providerId="Windows Live" clId="Web-{94793F0F-AA7E-4702-B6B3-7ABF5EC6060E}" dt="2018-09-03T06:40:51.456" v="43" actId="20577"/>
          <ac:spMkLst>
            <pc:docMk/>
            <pc:sldMk cId="4178770163" sldId="274"/>
            <ac:spMk id="3" creationId="{E9342314-35A5-43C4-9054-A57CFFE61E7F}"/>
          </ac:spMkLst>
        </pc:spChg>
      </pc:sldChg>
      <pc:sldChg chg="modSp">
        <pc:chgData name="sathish billa" userId="746ded01157b12b8" providerId="Windows Live" clId="Web-{94793F0F-AA7E-4702-B6B3-7ABF5EC6060E}" dt="2018-09-03T06:40:43.674" v="41" actId="20577"/>
        <pc:sldMkLst>
          <pc:docMk/>
          <pc:sldMk cId="675265215" sldId="275"/>
        </pc:sldMkLst>
        <pc:spChg chg="mod">
          <ac:chgData name="sathish billa" userId="746ded01157b12b8" providerId="Windows Live" clId="Web-{94793F0F-AA7E-4702-B6B3-7ABF5EC6060E}" dt="2018-09-03T06:40:43.674" v="41" actId="20577"/>
          <ac:spMkLst>
            <pc:docMk/>
            <pc:sldMk cId="675265215" sldId="275"/>
            <ac:spMk id="3" creationId="{E9342314-35A5-43C4-9054-A57CFFE61E7F}"/>
          </ac:spMkLst>
        </pc:spChg>
      </pc:sldChg>
      <pc:sldChg chg="modSp">
        <pc:chgData name="sathish billa" userId="746ded01157b12b8" providerId="Windows Live" clId="Web-{94793F0F-AA7E-4702-B6B3-7ABF5EC6060E}" dt="2018-09-03T06:42:53.563" v="67" actId="20577"/>
        <pc:sldMkLst>
          <pc:docMk/>
          <pc:sldMk cId="999954169" sldId="276"/>
        </pc:sldMkLst>
        <pc:spChg chg="mod">
          <ac:chgData name="sathish billa" userId="746ded01157b12b8" providerId="Windows Live" clId="Web-{94793F0F-AA7E-4702-B6B3-7ABF5EC6060E}" dt="2018-09-03T06:42:53.563" v="67" actId="20577"/>
          <ac:spMkLst>
            <pc:docMk/>
            <pc:sldMk cId="999954169" sldId="276"/>
            <ac:spMk id="3" creationId="{E9342314-35A5-43C4-9054-A57CFFE61E7F}"/>
          </ac:spMkLst>
        </pc:spChg>
      </pc:sldChg>
      <pc:sldChg chg="modSp">
        <pc:chgData name="sathish billa" userId="746ded01157b12b8" providerId="Windows Live" clId="Web-{94793F0F-AA7E-4702-B6B3-7ABF5EC6060E}" dt="2018-09-03T06:43:04.953" v="69" actId="20577"/>
        <pc:sldMkLst>
          <pc:docMk/>
          <pc:sldMk cId="1180806718" sldId="278"/>
        </pc:sldMkLst>
        <pc:spChg chg="mod">
          <ac:chgData name="sathish billa" userId="746ded01157b12b8" providerId="Windows Live" clId="Web-{94793F0F-AA7E-4702-B6B3-7ABF5EC6060E}" dt="2018-09-03T06:43:04.953" v="69" actId="20577"/>
          <ac:spMkLst>
            <pc:docMk/>
            <pc:sldMk cId="1180806718" sldId="278"/>
            <ac:spMk id="3" creationId="{E9342314-35A5-43C4-9054-A57CFFE61E7F}"/>
          </ac:spMkLst>
        </pc:spChg>
      </pc:sldChg>
      <pc:sldChg chg="modSp">
        <pc:chgData name="sathish billa" userId="746ded01157b12b8" providerId="Windows Live" clId="Web-{94793F0F-AA7E-4702-B6B3-7ABF5EC6060E}" dt="2018-09-03T06:43:14.281" v="70" actId="20577"/>
        <pc:sldMkLst>
          <pc:docMk/>
          <pc:sldMk cId="3353600037" sldId="279"/>
        </pc:sldMkLst>
        <pc:spChg chg="mod">
          <ac:chgData name="sathish billa" userId="746ded01157b12b8" providerId="Windows Live" clId="Web-{94793F0F-AA7E-4702-B6B3-7ABF5EC6060E}" dt="2018-09-03T06:43:14.281" v="70" actId="20577"/>
          <ac:spMkLst>
            <pc:docMk/>
            <pc:sldMk cId="3353600037" sldId="279"/>
            <ac:spMk id="3" creationId="{E9342314-35A5-43C4-9054-A57CFFE61E7F}"/>
          </ac:spMkLst>
        </pc:spChg>
      </pc:sldChg>
      <pc:sldChg chg="modSp">
        <pc:chgData name="sathish billa" userId="746ded01157b12b8" providerId="Windows Live" clId="Web-{94793F0F-AA7E-4702-B6B3-7ABF5EC6060E}" dt="2018-09-03T06:43:32.844" v="74" actId="20577"/>
        <pc:sldMkLst>
          <pc:docMk/>
          <pc:sldMk cId="1831121405" sldId="280"/>
        </pc:sldMkLst>
        <pc:spChg chg="mod">
          <ac:chgData name="sathish billa" userId="746ded01157b12b8" providerId="Windows Live" clId="Web-{94793F0F-AA7E-4702-B6B3-7ABF5EC6060E}" dt="2018-09-03T06:43:32.844" v="74" actId="20577"/>
          <ac:spMkLst>
            <pc:docMk/>
            <pc:sldMk cId="1831121405" sldId="280"/>
            <ac:spMk id="3" creationId="{E9342314-35A5-43C4-9054-A57CFFE61E7F}"/>
          </ac:spMkLst>
        </pc:spChg>
      </pc:sldChg>
      <pc:sldChg chg="modSp">
        <pc:chgData name="sathish billa" userId="746ded01157b12b8" providerId="Windows Live" clId="Web-{94793F0F-AA7E-4702-B6B3-7ABF5EC6060E}" dt="2018-09-03T06:43:41.531" v="76" actId="20577"/>
        <pc:sldMkLst>
          <pc:docMk/>
          <pc:sldMk cId="3608583000" sldId="281"/>
        </pc:sldMkLst>
        <pc:spChg chg="mod">
          <ac:chgData name="sathish billa" userId="746ded01157b12b8" providerId="Windows Live" clId="Web-{94793F0F-AA7E-4702-B6B3-7ABF5EC6060E}" dt="2018-09-03T06:43:41.531" v="76" actId="20577"/>
          <ac:spMkLst>
            <pc:docMk/>
            <pc:sldMk cId="3608583000" sldId="281"/>
            <ac:spMk id="3" creationId="{E9342314-35A5-43C4-9054-A57CFFE61E7F}"/>
          </ac:spMkLst>
        </pc:spChg>
      </pc:sldChg>
      <pc:sldChg chg="modSp">
        <pc:chgData name="sathish billa" userId="746ded01157b12b8" providerId="Windows Live" clId="Web-{94793F0F-AA7E-4702-B6B3-7ABF5EC6060E}" dt="2018-09-03T06:43:47.281" v="78" actId="20577"/>
        <pc:sldMkLst>
          <pc:docMk/>
          <pc:sldMk cId="1454158977" sldId="282"/>
        </pc:sldMkLst>
        <pc:spChg chg="mod">
          <ac:chgData name="sathish billa" userId="746ded01157b12b8" providerId="Windows Live" clId="Web-{94793F0F-AA7E-4702-B6B3-7ABF5EC6060E}" dt="2018-09-03T06:43:47.281" v="78" actId="20577"/>
          <ac:spMkLst>
            <pc:docMk/>
            <pc:sldMk cId="1454158977" sldId="282"/>
            <ac:spMk id="3" creationId="{E9342314-35A5-43C4-9054-A57CFFE61E7F}"/>
          </ac:spMkLst>
        </pc:spChg>
      </pc:sldChg>
      <pc:sldChg chg="modSp">
        <pc:chgData name="sathish billa" userId="746ded01157b12b8" providerId="Windows Live" clId="Web-{94793F0F-AA7E-4702-B6B3-7ABF5EC6060E}" dt="2018-09-03T06:44:03.702" v="86" actId="20577"/>
        <pc:sldMkLst>
          <pc:docMk/>
          <pc:sldMk cId="1698813243" sldId="283"/>
        </pc:sldMkLst>
        <pc:spChg chg="mod">
          <ac:chgData name="sathish billa" userId="746ded01157b12b8" providerId="Windows Live" clId="Web-{94793F0F-AA7E-4702-B6B3-7ABF5EC6060E}" dt="2018-09-03T06:44:03.702" v="86" actId="20577"/>
          <ac:spMkLst>
            <pc:docMk/>
            <pc:sldMk cId="1698813243" sldId="283"/>
            <ac:spMk id="3" creationId="{E9342314-35A5-43C4-9054-A57CFFE61E7F}"/>
          </ac:spMkLst>
        </pc:spChg>
      </pc:sldChg>
      <pc:sldChg chg="modSp">
        <pc:chgData name="sathish billa" userId="746ded01157b12b8" providerId="Windows Live" clId="Web-{94793F0F-AA7E-4702-B6B3-7ABF5EC6060E}" dt="2018-09-03T06:44:33.968" v="91" actId="20577"/>
        <pc:sldMkLst>
          <pc:docMk/>
          <pc:sldMk cId="3489601005" sldId="284"/>
        </pc:sldMkLst>
        <pc:spChg chg="mod">
          <ac:chgData name="sathish billa" userId="746ded01157b12b8" providerId="Windows Live" clId="Web-{94793F0F-AA7E-4702-B6B3-7ABF5EC6060E}" dt="2018-09-03T06:44:33.968" v="91" actId="20577"/>
          <ac:spMkLst>
            <pc:docMk/>
            <pc:sldMk cId="3489601005" sldId="284"/>
            <ac:spMk id="3" creationId="{E9342314-35A5-43C4-9054-A57CFFE61E7F}"/>
          </ac:spMkLst>
        </pc:spChg>
      </pc:sldChg>
      <pc:sldChg chg="modSp">
        <pc:chgData name="sathish billa" userId="746ded01157b12b8" providerId="Windows Live" clId="Web-{94793F0F-AA7E-4702-B6B3-7ABF5EC6060E}" dt="2018-09-03T06:43:55.156" v="83" actId="20577"/>
        <pc:sldMkLst>
          <pc:docMk/>
          <pc:sldMk cId="2735676975" sldId="285"/>
        </pc:sldMkLst>
        <pc:spChg chg="mod">
          <ac:chgData name="sathish billa" userId="746ded01157b12b8" providerId="Windows Live" clId="Web-{94793F0F-AA7E-4702-B6B3-7ABF5EC6060E}" dt="2018-09-03T06:43:55.156" v="83" actId="20577"/>
          <ac:spMkLst>
            <pc:docMk/>
            <pc:sldMk cId="2735676975" sldId="285"/>
            <ac:spMk id="3" creationId="{E9342314-35A5-43C4-9054-A57CFFE61E7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498C7-ABC6-4415-847F-2DA49FF7C954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F7812-AE21-4074-8DE7-734FE643D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10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pearson</a:t>
            </a:r>
            <a:r>
              <a:rPr lang="en-IN" dirty="0"/>
              <a:t> correlation – read the formula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7812-AE21-4074-8DE7-734FE643D9B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955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Read up entropy, min samples split etc,.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7812-AE21-4074-8DE7-734FE643D9B4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076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Read up entropy, min samples split etc,.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7812-AE21-4074-8DE7-734FE643D9B4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120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Read up entropy, min samples split etc,.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7812-AE21-4074-8DE7-734FE643D9B4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534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Read up entropy, min samples split etc,.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7812-AE21-4074-8DE7-734FE643D9B4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275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Read up entropy, min samples split etc,.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7812-AE21-4074-8DE7-734FE643D9B4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72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Read up entropy, min samples split etc,.  ROC curve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7812-AE21-4074-8DE7-734FE643D9B4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296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Read up kappa, accuracy, recall, F1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7812-AE21-4074-8DE7-734FE643D9B4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077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Read up entropy, min samples split etc,.  ROC curve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7812-AE21-4074-8DE7-734FE643D9B4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834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0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600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37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360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91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5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01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9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6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2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0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66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85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0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03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2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5D41-C235-4DE1-BB27-DB8293094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Employee Over-Time prediction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07A8D-073D-4EA0-8575-2DA00481EE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Sathish K Billa</a:t>
            </a:r>
          </a:p>
        </p:txBody>
      </p:sp>
    </p:spTree>
    <p:extLst>
      <p:ext uri="{BB962C8B-B14F-4D97-AF65-F5344CB8AC3E}">
        <p14:creationId xmlns:p14="http://schemas.microsoft.com/office/powerpoint/2010/main" val="308363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CE85-4DF7-4C1E-A3EB-6E9428CC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9" y="75179"/>
            <a:ext cx="7773338" cy="991621"/>
          </a:xfrm>
        </p:spPr>
        <p:txBody>
          <a:bodyPr/>
          <a:lstStyle/>
          <a:p>
            <a:r>
              <a:rPr lang="en-IN" dirty="0"/>
              <a:t>Potentially important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2314-35A5-43C4-9054-A57CFFE61E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017" y="1202635"/>
            <a:ext cx="7971183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q"/>
            </a:pPr>
            <a:r>
              <a:rPr lang="en-IN" dirty="0"/>
              <a:t>Any dependence on experience?</a:t>
            </a:r>
            <a:endParaRPr lang="en-US"/>
          </a:p>
          <a:p>
            <a:pPr lvl="1">
              <a:buFont typeface="Wingdings"/>
              <a:buChar char="q"/>
            </a:pPr>
            <a:r>
              <a:rPr lang="en-IN" dirty="0"/>
              <a:t>Mean experience is lower for yes people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29121B-1811-4064-8E4E-B84BF7B7C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90" y="2214721"/>
            <a:ext cx="5935058" cy="401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6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CE85-4DF7-4C1E-A3EB-6E9428CC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9" y="75179"/>
            <a:ext cx="7773338" cy="991621"/>
          </a:xfrm>
        </p:spPr>
        <p:txBody>
          <a:bodyPr/>
          <a:lstStyle/>
          <a:p>
            <a:r>
              <a:rPr lang="en-IN" dirty="0"/>
              <a:t>Not so important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2314-35A5-43C4-9054-A57CFFE61E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017" y="1202635"/>
            <a:ext cx="7971183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q"/>
            </a:pPr>
            <a:r>
              <a:rPr lang="en-IN" dirty="0"/>
              <a:t>Any dependence on performance rating?</a:t>
            </a:r>
            <a:endParaRPr lang="en-US"/>
          </a:p>
          <a:p>
            <a:pPr lvl="1">
              <a:buFont typeface="Wingdings"/>
              <a:buChar char="q"/>
            </a:pPr>
            <a:r>
              <a:rPr lang="en-IN" dirty="0"/>
              <a:t>Same ratio of </a:t>
            </a:r>
            <a:r>
              <a:rPr lang="en-IN" dirty="0" err="1"/>
              <a:t>yes:no</a:t>
            </a:r>
            <a:r>
              <a:rPr lang="en-IN" dirty="0"/>
              <a:t> as global. No impact?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FD0595B-C80A-4E98-A4BD-0234B3B91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485" y="1868723"/>
            <a:ext cx="5144672" cy="337897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28EF7B-42C3-4029-AB84-A2A484402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469869"/>
              </p:ext>
            </p:extLst>
          </p:nvPr>
        </p:nvGraphicFramePr>
        <p:xfrm>
          <a:off x="417443" y="4730724"/>
          <a:ext cx="3558209" cy="1626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1357">
                  <a:extLst>
                    <a:ext uri="{9D8B030D-6E8A-4147-A177-3AD203B41FA5}">
                      <a16:colId xmlns:a16="http://schemas.microsoft.com/office/drawing/2014/main" val="333324904"/>
                    </a:ext>
                  </a:extLst>
                </a:gridCol>
                <a:gridCol w="1063487">
                  <a:extLst>
                    <a:ext uri="{9D8B030D-6E8A-4147-A177-3AD203B41FA5}">
                      <a16:colId xmlns:a16="http://schemas.microsoft.com/office/drawing/2014/main" val="598315665"/>
                    </a:ext>
                  </a:extLst>
                </a:gridCol>
                <a:gridCol w="1083365">
                  <a:extLst>
                    <a:ext uri="{9D8B030D-6E8A-4147-A177-3AD203B41FA5}">
                      <a16:colId xmlns:a16="http://schemas.microsoft.com/office/drawing/2014/main" val="3778909906"/>
                    </a:ext>
                  </a:extLst>
                </a:gridCol>
              </a:tblGrid>
              <a:tr h="333683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 err="1">
                          <a:effectLst/>
                        </a:rPr>
                        <a:t>ExtraTime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No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Yes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503914"/>
                  </a:ext>
                </a:extLst>
              </a:tr>
              <a:tr h="625656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 err="1">
                          <a:effectLst/>
                        </a:rPr>
                        <a:t>PerformanceRating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 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3115237"/>
                  </a:ext>
                </a:extLst>
              </a:tr>
              <a:tr h="333683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0.536615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0.463385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3739603"/>
                  </a:ext>
                </a:extLst>
              </a:tr>
              <a:tr h="333683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0.5711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0.4289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9051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263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CE85-4DF7-4C1E-A3EB-6E9428CC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9" y="75179"/>
            <a:ext cx="7773338" cy="991621"/>
          </a:xfrm>
        </p:spPr>
        <p:txBody>
          <a:bodyPr/>
          <a:lstStyle/>
          <a:p>
            <a:r>
              <a:rPr lang="en-IN" dirty="0"/>
              <a:t>Not so important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2314-35A5-43C4-9054-A57CFFE61E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017" y="1202635"/>
            <a:ext cx="7971183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q"/>
            </a:pPr>
            <a:r>
              <a:rPr lang="en-IN" dirty="0"/>
              <a:t>Any dependence on gender</a:t>
            </a:r>
            <a:endParaRPr lang="en-US"/>
          </a:p>
          <a:p>
            <a:pPr lvl="1">
              <a:buFont typeface="Wingdings"/>
              <a:buChar char="q"/>
            </a:pPr>
            <a:r>
              <a:rPr lang="en-IN" dirty="0"/>
              <a:t>Similar ratio as global 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EFFE012-61DC-46EA-BF16-F9BBC7029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098" y="1898542"/>
            <a:ext cx="5144672" cy="337897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182F1E-4EF8-423D-838E-3F880FA75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399045"/>
              </p:ext>
            </p:extLst>
          </p:nvPr>
        </p:nvGraphicFramePr>
        <p:xfrm>
          <a:off x="487017" y="4760843"/>
          <a:ext cx="3401082" cy="20506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3694">
                  <a:extLst>
                    <a:ext uri="{9D8B030D-6E8A-4147-A177-3AD203B41FA5}">
                      <a16:colId xmlns:a16="http://schemas.microsoft.com/office/drawing/2014/main" val="2516944141"/>
                    </a:ext>
                  </a:extLst>
                </a:gridCol>
                <a:gridCol w="1133694">
                  <a:extLst>
                    <a:ext uri="{9D8B030D-6E8A-4147-A177-3AD203B41FA5}">
                      <a16:colId xmlns:a16="http://schemas.microsoft.com/office/drawing/2014/main" val="1338242946"/>
                    </a:ext>
                  </a:extLst>
                </a:gridCol>
                <a:gridCol w="1133694">
                  <a:extLst>
                    <a:ext uri="{9D8B030D-6E8A-4147-A177-3AD203B41FA5}">
                      <a16:colId xmlns:a16="http://schemas.microsoft.com/office/drawing/2014/main" val="12234603"/>
                    </a:ext>
                  </a:extLst>
                </a:gridCol>
              </a:tblGrid>
              <a:tr h="405322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 err="1">
                          <a:effectLst/>
                        </a:rPr>
                        <a:t>ExtraTime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No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Yes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5121688"/>
                  </a:ext>
                </a:extLst>
              </a:tr>
              <a:tr h="405322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Gender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 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3404020"/>
                  </a:ext>
                </a:extLst>
              </a:tr>
              <a:tr h="62277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Female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0.530948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0.469052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89776209"/>
                  </a:ext>
                </a:extLst>
              </a:tr>
              <a:tr h="405322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Male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0.55137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0.44863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9165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770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CE85-4DF7-4C1E-A3EB-6E9428CC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9" y="75179"/>
            <a:ext cx="7773338" cy="991621"/>
          </a:xfrm>
        </p:spPr>
        <p:txBody>
          <a:bodyPr/>
          <a:lstStyle/>
          <a:p>
            <a:r>
              <a:rPr lang="en-IN" dirty="0"/>
              <a:t>Understanding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2314-35A5-43C4-9054-A57CFFE61E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017" y="1202635"/>
            <a:ext cx="7971183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q"/>
            </a:pPr>
            <a:r>
              <a:rPr lang="en-IN" dirty="0"/>
              <a:t>Used cross tabs and pivot tables in pandas to see if there is any obvious influence of any features</a:t>
            </a:r>
            <a:endParaRPr lang="en-US"/>
          </a:p>
          <a:p>
            <a:pPr>
              <a:buFont typeface="Wingdings"/>
              <a:buChar char="q"/>
            </a:pPr>
            <a:r>
              <a:rPr lang="en-IN" dirty="0"/>
              <a:t>Apart from previous ones nothing more could be identified</a:t>
            </a:r>
          </a:p>
          <a:p>
            <a:pPr>
              <a:buFont typeface="Wingdings"/>
              <a:buChar char="q"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17A6E4-3DFA-4F0C-A3D1-F9C3FA1E3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377095"/>
              </p:ext>
            </p:extLst>
          </p:nvPr>
        </p:nvGraphicFramePr>
        <p:xfrm>
          <a:off x="367747" y="2892287"/>
          <a:ext cx="3985592" cy="247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1662">
                  <a:extLst>
                    <a:ext uri="{9D8B030D-6E8A-4147-A177-3AD203B41FA5}">
                      <a16:colId xmlns:a16="http://schemas.microsoft.com/office/drawing/2014/main" val="3546381799"/>
                    </a:ext>
                  </a:extLst>
                </a:gridCol>
                <a:gridCol w="1116496">
                  <a:extLst>
                    <a:ext uri="{9D8B030D-6E8A-4147-A177-3AD203B41FA5}">
                      <a16:colId xmlns:a16="http://schemas.microsoft.com/office/drawing/2014/main" val="3434997124"/>
                    </a:ext>
                  </a:extLst>
                </a:gridCol>
                <a:gridCol w="1507434">
                  <a:extLst>
                    <a:ext uri="{9D8B030D-6E8A-4147-A177-3AD203B41FA5}">
                      <a16:colId xmlns:a16="http://schemas.microsoft.com/office/drawing/2014/main" val="3469668094"/>
                    </a:ext>
                  </a:extLst>
                </a:gridCol>
              </a:tblGrid>
              <a:tr h="2349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 dirty="0" err="1">
                          <a:effectLst/>
                        </a:rPr>
                        <a:t>ExtraTime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No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Yes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2920673"/>
                  </a:ext>
                </a:extLst>
              </a:tr>
              <a:tr h="2349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Division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4650289"/>
                  </a:ext>
                </a:extLst>
              </a:tr>
              <a:tr h="3230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Human Resources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0.591711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0.408289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6370524"/>
                  </a:ext>
                </a:extLst>
              </a:tr>
              <a:tr h="3230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Research &amp; Development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0.518742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0.481258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251726"/>
                  </a:ext>
                </a:extLst>
              </a:tr>
              <a:tr h="2349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Sales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0.612764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0.387236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670192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09BBB3-58DE-42C3-A6A6-0BCDF1977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766178"/>
              </p:ext>
            </p:extLst>
          </p:nvPr>
        </p:nvGraphicFramePr>
        <p:xfrm>
          <a:off x="4661920" y="2892287"/>
          <a:ext cx="3717237" cy="22107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9079">
                  <a:extLst>
                    <a:ext uri="{9D8B030D-6E8A-4147-A177-3AD203B41FA5}">
                      <a16:colId xmlns:a16="http://schemas.microsoft.com/office/drawing/2014/main" val="2090358665"/>
                    </a:ext>
                  </a:extLst>
                </a:gridCol>
                <a:gridCol w="1239079">
                  <a:extLst>
                    <a:ext uri="{9D8B030D-6E8A-4147-A177-3AD203B41FA5}">
                      <a16:colId xmlns:a16="http://schemas.microsoft.com/office/drawing/2014/main" val="2517009188"/>
                    </a:ext>
                  </a:extLst>
                </a:gridCol>
                <a:gridCol w="1239079">
                  <a:extLst>
                    <a:ext uri="{9D8B030D-6E8A-4147-A177-3AD203B41FA5}">
                      <a16:colId xmlns:a16="http://schemas.microsoft.com/office/drawing/2014/main" val="4191484838"/>
                    </a:ext>
                  </a:extLst>
                </a:gridCol>
              </a:tblGrid>
              <a:tr h="315826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 dirty="0" err="1">
                          <a:effectLst/>
                        </a:rPr>
                        <a:t>ExtraTime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No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Yes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445936"/>
                  </a:ext>
                </a:extLst>
              </a:tr>
              <a:tr h="315826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Education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2891850"/>
                  </a:ext>
                </a:extLst>
              </a:tr>
              <a:tr h="315826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0.605383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0.394617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9255557"/>
                  </a:ext>
                </a:extLst>
              </a:tr>
              <a:tr h="315826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0.497858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0.502142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0072165"/>
                  </a:ext>
                </a:extLst>
              </a:tr>
              <a:tr h="315826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0.506656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0.493344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3941577"/>
                  </a:ext>
                </a:extLst>
              </a:tr>
              <a:tr h="315826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0.614325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  <a:highlight>
                            <a:srgbClr val="FFFF00"/>
                          </a:highlight>
                        </a:rPr>
                        <a:t>0.385675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1161408"/>
                  </a:ext>
                </a:extLst>
              </a:tr>
              <a:tr h="315826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0.725639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0.274361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9232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265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8D10-79D0-4CBB-81B0-66752CE0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err="1"/>
              <a:t>preprocessing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80B0F-31CD-4479-AFD6-261F47B7ED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565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CE85-4DF7-4C1E-A3EB-6E9428CC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9" y="75179"/>
            <a:ext cx="7773338" cy="991621"/>
          </a:xfrm>
        </p:spPr>
        <p:txBody>
          <a:bodyPr/>
          <a:lstStyle/>
          <a:p>
            <a:r>
              <a:rPr lang="en-IN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2314-35A5-43C4-9054-A57CFFE61E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017" y="1202635"/>
            <a:ext cx="7971183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q"/>
            </a:pPr>
            <a:r>
              <a:rPr lang="en-IN" dirty="0"/>
              <a:t>Ran profile_csv.py library to generate comprehensive report on data</a:t>
            </a:r>
            <a:endParaRPr lang="en-US"/>
          </a:p>
          <a:p>
            <a:pPr>
              <a:buFont typeface="Wingdings"/>
              <a:buChar char="q"/>
            </a:pPr>
            <a:r>
              <a:rPr lang="en-IN" dirty="0"/>
              <a:t>Using </a:t>
            </a:r>
            <a:r>
              <a:rPr lang="en-IN" dirty="0" err="1"/>
              <a:t>datacollected</a:t>
            </a:r>
            <a:r>
              <a:rPr lang="en-IN" dirty="0"/>
              <a:t> (assumed it is the date data collected) and ‘date of joining current company’ created ‘</a:t>
            </a:r>
            <a:r>
              <a:rPr lang="en-IN" dirty="0" err="1"/>
              <a:t>months_in_current_company</a:t>
            </a:r>
            <a:r>
              <a:rPr lang="en-IN" dirty="0"/>
              <a:t>’</a:t>
            </a:r>
          </a:p>
          <a:p>
            <a:pPr>
              <a:buFont typeface="Wingdings"/>
              <a:buChar char="q"/>
            </a:pPr>
            <a:r>
              <a:rPr lang="en-IN" dirty="0"/>
              <a:t>Created </a:t>
            </a:r>
            <a:r>
              <a:rPr lang="en-IN" dirty="0" err="1"/>
              <a:t>total_months_experience</a:t>
            </a:r>
            <a:r>
              <a:rPr lang="en-IN" dirty="0"/>
              <a:t> using </a:t>
            </a:r>
            <a:r>
              <a:rPr lang="en-IN" dirty="0" err="1"/>
              <a:t>datacollected</a:t>
            </a:r>
            <a:r>
              <a:rPr lang="en-IN" dirty="0"/>
              <a:t> and ‘</a:t>
            </a:r>
            <a:r>
              <a:rPr lang="en-IN" dirty="0" err="1"/>
              <a:t>firstjobdate</a:t>
            </a:r>
            <a:r>
              <a:rPr lang="en-IN" dirty="0"/>
              <a:t>’</a:t>
            </a:r>
          </a:p>
          <a:p>
            <a:pPr>
              <a:buFont typeface="Wingdings"/>
              <a:buChar char="q"/>
            </a:pPr>
            <a:r>
              <a:rPr lang="en-IN" dirty="0"/>
              <a:t>Dropped columns</a:t>
            </a:r>
          </a:p>
          <a:p>
            <a:pPr lvl="1">
              <a:buFont typeface="Wingdings"/>
              <a:buChar char="q"/>
            </a:pPr>
            <a:r>
              <a:rPr lang="en-IN" dirty="0"/>
              <a:t>Extracted information</a:t>
            </a:r>
          </a:p>
          <a:p>
            <a:pPr lvl="2">
              <a:buFont typeface="Wingdings"/>
              <a:buChar char="q"/>
            </a:pPr>
            <a:r>
              <a:rPr lang="en-IN" dirty="0"/>
              <a:t>'</a:t>
            </a:r>
            <a:r>
              <a:rPr lang="en-IN" dirty="0" err="1"/>
              <a:t>FirstJobDate</a:t>
            </a:r>
            <a:r>
              <a:rPr lang="en-IN" dirty="0"/>
              <a:t>','</a:t>
            </a:r>
            <a:r>
              <a:rPr lang="en-IN" dirty="0" err="1"/>
              <a:t>DateOfjoiningintheCurrentCompany</a:t>
            </a:r>
            <a:r>
              <a:rPr lang="en-IN" dirty="0"/>
              <a:t>’</a:t>
            </a:r>
          </a:p>
          <a:p>
            <a:pPr lvl="1">
              <a:buFont typeface="Wingdings"/>
              <a:buChar char="q"/>
            </a:pPr>
            <a:r>
              <a:rPr lang="en-IN" dirty="0"/>
              <a:t>Zero variance or id columns</a:t>
            </a:r>
          </a:p>
          <a:p>
            <a:pPr lvl="2">
              <a:buFont typeface="Wingdings"/>
              <a:buChar char="q"/>
            </a:pPr>
            <a:r>
              <a:rPr lang="en-IN" dirty="0"/>
              <a:t>'</a:t>
            </a:r>
            <a:r>
              <a:rPr lang="en-IN" dirty="0" err="1"/>
              <a:t>EmployeeID</a:t>
            </a:r>
            <a:r>
              <a:rPr lang="en-IN" dirty="0"/>
              <a:t>', 'Over18’, '</a:t>
            </a:r>
            <a:r>
              <a:rPr lang="en-IN" dirty="0" err="1"/>
              <a:t>EmployeeCount</a:t>
            </a:r>
            <a:r>
              <a:rPr lang="en-IN" dirty="0"/>
              <a:t>’, '</a:t>
            </a:r>
            <a:r>
              <a:rPr lang="en-IN" dirty="0" err="1"/>
              <a:t>StandardHours</a:t>
            </a:r>
            <a:r>
              <a:rPr lang="en-IN" dirty="0"/>
              <a:t>’, '</a:t>
            </a:r>
            <a:r>
              <a:rPr lang="en-IN" dirty="0" err="1"/>
              <a:t>datacollected</a:t>
            </a:r>
            <a:r>
              <a:rPr lang="en-IN" dirty="0"/>
              <a:t>’</a:t>
            </a:r>
          </a:p>
          <a:p>
            <a:pPr lvl="1">
              <a:buFont typeface="Wingdings"/>
              <a:buChar char="q"/>
            </a:pPr>
            <a:endParaRPr lang="en-IN" dirty="0"/>
          </a:p>
          <a:p>
            <a:pPr>
              <a:buFont typeface="Wingdings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335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CE85-4DF7-4C1E-A3EB-6E9428CC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9" y="75179"/>
            <a:ext cx="7773338" cy="991621"/>
          </a:xfrm>
        </p:spPr>
        <p:txBody>
          <a:bodyPr/>
          <a:lstStyle/>
          <a:p>
            <a:r>
              <a:rPr lang="en-IN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2314-35A5-43C4-9054-A57CFFE61E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017" y="1202635"/>
            <a:ext cx="7971183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q"/>
            </a:pPr>
            <a:r>
              <a:rPr lang="en-IN" dirty="0"/>
              <a:t>There are around 1k rows of ‘date joined company’, which seem to be after ‘date </a:t>
            </a:r>
            <a:r>
              <a:rPr lang="en-IN" dirty="0" err="1"/>
              <a:t>date</a:t>
            </a:r>
            <a:r>
              <a:rPr lang="en-IN" dirty="0"/>
              <a:t> collected’ </a:t>
            </a:r>
            <a:endParaRPr lang="en-US"/>
          </a:p>
          <a:p>
            <a:pPr lvl="1">
              <a:buFont typeface="Wingdings"/>
              <a:buChar char="q"/>
            </a:pPr>
            <a:r>
              <a:rPr lang="en-IN" dirty="0"/>
              <a:t>Resulted in negative numbers – made them to zero</a:t>
            </a:r>
          </a:p>
          <a:p>
            <a:pPr lvl="1">
              <a:buFont typeface="Wingdings"/>
              <a:buChar char="q"/>
            </a:pPr>
            <a:r>
              <a:rPr lang="en-IN" dirty="0"/>
              <a:t>Similarly for total experience in months (80+)</a:t>
            </a:r>
          </a:p>
          <a:p>
            <a:pPr>
              <a:buFont typeface="Wingdings"/>
              <a:buChar char="q"/>
            </a:pPr>
            <a:r>
              <a:rPr lang="en-IN" dirty="0"/>
              <a:t>‘</a:t>
            </a:r>
            <a:r>
              <a:rPr lang="en-IN" dirty="0" err="1"/>
              <a:t>Emolument_in_percentage</a:t>
            </a:r>
            <a:r>
              <a:rPr lang="en-IN" dirty="0"/>
              <a:t>’</a:t>
            </a:r>
          </a:p>
          <a:p>
            <a:pPr lvl="1">
              <a:buFont typeface="Wingdings"/>
              <a:buChar char="q"/>
            </a:pPr>
            <a:r>
              <a:rPr lang="en-IN" dirty="0"/>
              <a:t>Has 12+ levels, but did not merge infrequent levels (23,24,25) as they have higher proportion of ‘no’ values</a:t>
            </a:r>
          </a:p>
          <a:p>
            <a:pPr>
              <a:buFont typeface="Wingdings"/>
              <a:buChar char="q"/>
            </a:pPr>
            <a:r>
              <a:rPr lang="en-IN" dirty="0"/>
              <a:t>Distance to home and years in current role considered them as numeric, possible to make them into categoric</a:t>
            </a:r>
          </a:p>
          <a:p>
            <a:pPr>
              <a:buFont typeface="Wingdings"/>
              <a:buChar char="q"/>
            </a:pPr>
            <a:r>
              <a:rPr lang="en-IN" dirty="0"/>
              <a:t>Split train set into train and validation</a:t>
            </a:r>
          </a:p>
          <a:p>
            <a:pPr>
              <a:buFont typeface="Wingdings"/>
              <a:buChar char="q"/>
            </a:pPr>
            <a:r>
              <a:rPr lang="en-IN" dirty="0"/>
              <a:t>Train set – 30k rows</a:t>
            </a:r>
          </a:p>
          <a:p>
            <a:pPr>
              <a:buFont typeface="Wingdings"/>
              <a:buChar char="q"/>
            </a:pPr>
            <a:r>
              <a:rPr lang="en-IN" dirty="0"/>
              <a:t>Validation set – 10k rows</a:t>
            </a:r>
          </a:p>
          <a:p>
            <a:pPr>
              <a:buFont typeface="Wingdings"/>
              <a:buChar char="q"/>
            </a:pPr>
            <a:r>
              <a:rPr lang="en-IN" dirty="0"/>
              <a:t>Test set – 10k rows</a:t>
            </a:r>
          </a:p>
          <a:p>
            <a:pPr>
              <a:buFont typeface="Wingdings"/>
              <a:buChar char="q"/>
            </a:pPr>
            <a:endParaRPr lang="en-IN" dirty="0"/>
          </a:p>
          <a:p>
            <a:pPr>
              <a:buFont typeface="Wingdings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954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CE85-4DF7-4C1E-A3EB-6E9428CC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9" y="75179"/>
            <a:ext cx="7773338" cy="991621"/>
          </a:xfrm>
        </p:spPr>
        <p:txBody>
          <a:bodyPr/>
          <a:lstStyle/>
          <a:p>
            <a:r>
              <a:rPr lang="en-IN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2314-35A5-43C4-9054-A57CFFE61E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017" y="1202635"/>
            <a:ext cx="7971183" cy="50292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Font typeface="Wingdings"/>
              <a:buChar char="q"/>
            </a:pPr>
            <a:r>
              <a:rPr lang="en-IN" dirty="0"/>
              <a:t>Three sets of train, validation and test sets are created</a:t>
            </a:r>
            <a:endParaRPr lang="en-US"/>
          </a:p>
          <a:p>
            <a:pPr>
              <a:buFont typeface="Wingdings"/>
              <a:buChar char="q"/>
            </a:pPr>
            <a:r>
              <a:rPr lang="en-IN" dirty="0"/>
              <a:t>SEt1</a:t>
            </a:r>
          </a:p>
          <a:p>
            <a:pPr lvl="1">
              <a:buFont typeface="Wingdings"/>
              <a:buChar char="q"/>
            </a:pPr>
            <a:r>
              <a:rPr lang="en-IN" dirty="0"/>
              <a:t>Categoric data LABEL ENCODED</a:t>
            </a:r>
          </a:p>
          <a:p>
            <a:pPr lvl="1">
              <a:buFont typeface="Wingdings"/>
              <a:buChar char="q"/>
            </a:pPr>
            <a:r>
              <a:rPr lang="en-IN" dirty="0"/>
              <a:t>Total features 28 + 1 target</a:t>
            </a:r>
          </a:p>
          <a:p>
            <a:pPr lvl="1">
              <a:buFont typeface="Wingdings"/>
              <a:buChar char="q"/>
            </a:pPr>
            <a:r>
              <a:rPr lang="en-IN" dirty="0"/>
              <a:t>Used in random forest , Naïve Bayes</a:t>
            </a:r>
          </a:p>
          <a:p>
            <a:pPr>
              <a:buFont typeface="Wingdings"/>
              <a:buChar char="q"/>
            </a:pPr>
            <a:r>
              <a:rPr lang="en-IN" dirty="0"/>
              <a:t>Set 2</a:t>
            </a:r>
          </a:p>
          <a:p>
            <a:pPr lvl="1">
              <a:buFont typeface="Wingdings"/>
              <a:buChar char="q"/>
            </a:pPr>
            <a:r>
              <a:rPr lang="en-IN" dirty="0"/>
              <a:t>Set 1 steps + </a:t>
            </a:r>
          </a:p>
          <a:p>
            <a:pPr lvl="1">
              <a:buFont typeface="Wingdings"/>
              <a:buChar char="q"/>
            </a:pPr>
            <a:r>
              <a:rPr lang="en-IN" dirty="0" err="1"/>
              <a:t>Dummify</a:t>
            </a:r>
            <a:r>
              <a:rPr lang="en-IN" dirty="0"/>
              <a:t> categoric data (ONE HOT ENCODING)</a:t>
            </a:r>
          </a:p>
          <a:p>
            <a:pPr lvl="1">
              <a:buFont typeface="Wingdings"/>
              <a:buChar char="q"/>
            </a:pPr>
            <a:r>
              <a:rPr lang="en-IN" dirty="0"/>
              <a:t>Total features 104 + 1 target</a:t>
            </a:r>
          </a:p>
          <a:p>
            <a:pPr lvl="1">
              <a:buFont typeface="Wingdings"/>
              <a:buChar char="q"/>
            </a:pPr>
            <a:r>
              <a:rPr lang="en-IN" dirty="0" err="1"/>
              <a:t>ADAboost</a:t>
            </a:r>
            <a:endParaRPr lang="en-IN" dirty="0"/>
          </a:p>
          <a:p>
            <a:pPr>
              <a:buFont typeface="Wingdings"/>
              <a:buChar char="q"/>
            </a:pPr>
            <a:r>
              <a:rPr lang="en-IN" dirty="0"/>
              <a:t>Set 3</a:t>
            </a:r>
          </a:p>
          <a:p>
            <a:pPr lvl="1">
              <a:buFont typeface="Wingdings"/>
              <a:buChar char="q"/>
            </a:pPr>
            <a:r>
              <a:rPr lang="en-IN" dirty="0"/>
              <a:t>Set 2 steps +</a:t>
            </a:r>
          </a:p>
          <a:p>
            <a:pPr lvl="1">
              <a:buFont typeface="Wingdings"/>
              <a:buChar char="q"/>
            </a:pPr>
            <a:r>
              <a:rPr lang="en-IN" dirty="0"/>
              <a:t>Scale (std:1, mean:0)  (x-</a:t>
            </a:r>
            <a:r>
              <a:rPr lang="en-IN" dirty="0" err="1"/>
              <a:t>x_mean</a:t>
            </a:r>
            <a:r>
              <a:rPr lang="en-IN" dirty="0"/>
              <a:t>)/STD</a:t>
            </a:r>
          </a:p>
          <a:p>
            <a:pPr lvl="1">
              <a:buFont typeface="Wingdings"/>
              <a:buChar char="q"/>
            </a:pPr>
            <a:r>
              <a:rPr lang="en-IN" dirty="0"/>
              <a:t>Total features 104 + 1 target</a:t>
            </a:r>
          </a:p>
          <a:p>
            <a:pPr lvl="1">
              <a:buFont typeface="Wingdings"/>
              <a:buChar char="q"/>
            </a:pPr>
            <a:r>
              <a:rPr lang="en-IN" dirty="0" err="1"/>
              <a:t>Svm</a:t>
            </a:r>
            <a:r>
              <a:rPr lang="en-IN" dirty="0"/>
              <a:t>, MLP</a:t>
            </a:r>
          </a:p>
          <a:p>
            <a:pPr>
              <a:buFont typeface="Wingdings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806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CE85-4DF7-4C1E-A3EB-6E9428CC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9" y="75179"/>
            <a:ext cx="7773338" cy="991621"/>
          </a:xfrm>
        </p:spPr>
        <p:txBody>
          <a:bodyPr/>
          <a:lstStyle/>
          <a:p>
            <a:r>
              <a:rPr lang="en-IN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2314-35A5-43C4-9054-A57CFFE61E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017" y="1202635"/>
            <a:ext cx="7971183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q"/>
            </a:pPr>
            <a:r>
              <a:rPr lang="en-IN" dirty="0"/>
              <a:t>Additional sets on demand</a:t>
            </a:r>
            <a:endParaRPr lang="en-US"/>
          </a:p>
          <a:p>
            <a:pPr>
              <a:buFont typeface="Wingdings"/>
              <a:buChar char="q"/>
            </a:pPr>
            <a:r>
              <a:rPr lang="en-IN" dirty="0"/>
              <a:t>Set4</a:t>
            </a:r>
          </a:p>
          <a:p>
            <a:pPr lvl="1">
              <a:buFont typeface="Wingdings"/>
              <a:buChar char="q"/>
            </a:pPr>
            <a:r>
              <a:rPr lang="en-IN" dirty="0"/>
              <a:t>Removed unimportant features obtained from random forest and attempted models</a:t>
            </a:r>
          </a:p>
          <a:p>
            <a:pPr lvl="1">
              <a:buFont typeface="Wingdings"/>
              <a:buChar char="q"/>
            </a:pPr>
            <a:r>
              <a:rPr lang="en-IN" dirty="0"/>
              <a:t>Removed </a:t>
            </a:r>
            <a:r>
              <a:rPr lang="en-IN" dirty="0" err="1"/>
              <a:t>joblevel</a:t>
            </a:r>
            <a:r>
              <a:rPr lang="en-IN" dirty="0"/>
              <a:t> (highly correlated with monthly income  0.94 correlation)</a:t>
            </a:r>
          </a:p>
          <a:p>
            <a:pPr>
              <a:buFont typeface="Wingdings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3600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8D10-79D0-4CBB-81B0-66752CE0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selection and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80B0F-31CD-4479-AFD6-261F47B7ED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20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8D10-79D0-4CBB-81B0-66752CE0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80B0F-31CD-4479-AFD6-261F47B7ED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057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CE85-4DF7-4C1E-A3EB-6E9428CC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9" y="75179"/>
            <a:ext cx="7773338" cy="991621"/>
          </a:xfrm>
        </p:spPr>
        <p:txBody>
          <a:bodyPr/>
          <a:lstStyle/>
          <a:p>
            <a:r>
              <a:rPr lang="en-IN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2314-35A5-43C4-9054-A57CFFE61E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017" y="1202635"/>
            <a:ext cx="7971183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q"/>
            </a:pPr>
            <a:r>
              <a:rPr lang="en-IN" dirty="0"/>
              <a:t>Random forest with parameters</a:t>
            </a:r>
            <a:endParaRPr lang="en-US"/>
          </a:p>
          <a:p>
            <a:pPr lvl="1">
              <a:buFont typeface="Wingdings"/>
              <a:buChar char="q"/>
            </a:pPr>
            <a:r>
              <a:rPr lang="en-IN" dirty="0"/>
              <a:t>Estimators: 1000</a:t>
            </a:r>
          </a:p>
          <a:p>
            <a:pPr lvl="1">
              <a:buFont typeface="Wingdings"/>
              <a:buChar char="q"/>
            </a:pPr>
            <a:r>
              <a:rPr lang="en-IN" dirty="0"/>
              <a:t>Criterion: entropy</a:t>
            </a:r>
          </a:p>
          <a:p>
            <a:pPr lvl="1">
              <a:buFont typeface="Wingdings"/>
              <a:buChar char="q"/>
            </a:pPr>
            <a:r>
              <a:rPr lang="en-IN" dirty="0" err="1"/>
              <a:t>Max_features</a:t>
            </a:r>
            <a:r>
              <a:rPr lang="en-IN" dirty="0"/>
              <a:t>: SQRT (sqrt of number of </a:t>
            </a:r>
            <a:r>
              <a:rPr lang="en-IN" dirty="0" err="1"/>
              <a:t>reatures</a:t>
            </a:r>
            <a:r>
              <a:rPr lang="en-IN" dirty="0"/>
              <a:t> ~5</a:t>
            </a:r>
          </a:p>
          <a:p>
            <a:pPr lvl="1">
              <a:buFont typeface="Wingdings"/>
              <a:buChar char="q"/>
            </a:pPr>
            <a:r>
              <a:rPr lang="en-IN" dirty="0"/>
              <a:t>Min samples split: 20</a:t>
            </a:r>
          </a:p>
          <a:p>
            <a:pPr lvl="1">
              <a:buFont typeface="Wingdings"/>
              <a:buChar char="q"/>
            </a:pPr>
            <a:r>
              <a:rPr lang="en-IN" dirty="0"/>
              <a:t>3 fold cross validation – no hyper parameter tuning</a:t>
            </a:r>
          </a:p>
          <a:p>
            <a:pPr>
              <a:buFont typeface="Wingdings"/>
              <a:buChar char="q"/>
            </a:pPr>
            <a:r>
              <a:rPr lang="en-IN" dirty="0"/>
              <a:t>Accuracy – 0.76 on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3438518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CE85-4DF7-4C1E-A3EB-6E9428CC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9" y="75179"/>
            <a:ext cx="7773338" cy="991621"/>
          </a:xfrm>
        </p:spPr>
        <p:txBody>
          <a:bodyPr/>
          <a:lstStyle/>
          <a:p>
            <a:r>
              <a:rPr lang="en-IN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2314-35A5-43C4-9054-A57CFFE61E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017" y="1202635"/>
            <a:ext cx="7971183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q"/>
            </a:pPr>
            <a:r>
              <a:rPr lang="en-IN" dirty="0"/>
              <a:t>Random forest grid search for hyper parameter tuning</a:t>
            </a:r>
            <a:endParaRPr lang="en-US"/>
          </a:p>
          <a:p>
            <a:pPr lvl="1">
              <a:buFont typeface="Wingdings"/>
              <a:buChar char="q"/>
            </a:pPr>
            <a:r>
              <a:rPr lang="en-IN" dirty="0"/>
              <a:t>Tuned parameters </a:t>
            </a:r>
          </a:p>
          <a:p>
            <a:pPr lvl="2">
              <a:buFont typeface="Wingdings"/>
              <a:buChar char="q"/>
            </a:pPr>
            <a:r>
              <a:rPr lang="en-IN" dirty="0"/>
              <a:t>Entropy, max depth: 20, </a:t>
            </a:r>
            <a:r>
              <a:rPr lang="en-IN" dirty="0" err="1"/>
              <a:t>max_features</a:t>
            </a:r>
            <a:r>
              <a:rPr lang="en-IN" dirty="0"/>
              <a:t>: 6, </a:t>
            </a:r>
            <a:r>
              <a:rPr lang="en-IN" dirty="0" err="1"/>
              <a:t>min_samples_split</a:t>
            </a:r>
            <a:r>
              <a:rPr lang="en-IN" dirty="0"/>
              <a:t>: 40, </a:t>
            </a:r>
            <a:r>
              <a:rPr lang="en-IN" dirty="0" err="1"/>
              <a:t>n_estimators</a:t>
            </a:r>
            <a:r>
              <a:rPr lang="en-IN" dirty="0"/>
              <a:t>: 1500</a:t>
            </a:r>
          </a:p>
          <a:p>
            <a:pPr lvl="2">
              <a:buFont typeface="Wingdings"/>
              <a:buChar char="q"/>
            </a:pPr>
            <a:r>
              <a:rPr lang="en-IN" dirty="0"/>
              <a:t>Did this on cloud server to save time (paper space)</a:t>
            </a:r>
          </a:p>
          <a:p>
            <a:pPr>
              <a:buFont typeface="Wingdings"/>
              <a:buChar char="q"/>
            </a:pPr>
            <a:r>
              <a:rPr lang="en-IN" dirty="0" err="1"/>
              <a:t>XGBoost</a:t>
            </a:r>
            <a:r>
              <a:rPr lang="en-IN" dirty="0"/>
              <a:t> classifier</a:t>
            </a:r>
          </a:p>
          <a:p>
            <a:pPr lvl="1">
              <a:buFont typeface="Wingdings"/>
              <a:buChar char="q"/>
            </a:pPr>
            <a:r>
              <a:rPr lang="en-IN" dirty="0"/>
              <a:t>Objective: binary-logistic, learning_rate:0.01 and other parameters</a:t>
            </a:r>
          </a:p>
          <a:p>
            <a:pPr lvl="1">
              <a:buFont typeface="Wingdings"/>
              <a:buChar char="q"/>
            </a:pPr>
            <a:r>
              <a:rPr lang="en-IN" dirty="0"/>
              <a:t>Did simple and grid search based tuning</a:t>
            </a:r>
          </a:p>
          <a:p>
            <a:pPr lvl="1">
              <a:buFont typeface="Wingdings"/>
              <a:buChar char="q"/>
            </a:pPr>
            <a:r>
              <a:rPr lang="en-IN" dirty="0"/>
              <a:t>Resulted in similar accuracy scores</a:t>
            </a:r>
          </a:p>
        </p:txBody>
      </p:sp>
    </p:spTree>
    <p:extLst>
      <p:ext uri="{BB962C8B-B14F-4D97-AF65-F5344CB8AC3E}">
        <p14:creationId xmlns:p14="http://schemas.microsoft.com/office/powerpoint/2010/main" val="1831121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CE85-4DF7-4C1E-A3EB-6E9428CC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9" y="75179"/>
            <a:ext cx="7773338" cy="991621"/>
          </a:xfrm>
        </p:spPr>
        <p:txBody>
          <a:bodyPr/>
          <a:lstStyle/>
          <a:p>
            <a:r>
              <a:rPr lang="en-IN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2314-35A5-43C4-9054-A57CFFE61E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017" y="1202635"/>
            <a:ext cx="7971183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q"/>
            </a:pPr>
            <a:r>
              <a:rPr lang="en-IN" dirty="0" err="1"/>
              <a:t>Keras</a:t>
            </a:r>
            <a:r>
              <a:rPr lang="en-IN" dirty="0"/>
              <a:t> – </a:t>
            </a:r>
            <a:r>
              <a:rPr lang="en-IN" dirty="0" err="1"/>
              <a:t>tensorflow</a:t>
            </a:r>
            <a:endParaRPr lang="en-IN" dirty="0"/>
          </a:p>
          <a:p>
            <a:pPr lvl="1">
              <a:buFont typeface="Wingdings"/>
              <a:buChar char="q"/>
            </a:pPr>
            <a:r>
              <a:rPr lang="en-IN" dirty="0" err="1"/>
              <a:t>Dummified</a:t>
            </a:r>
            <a:r>
              <a:rPr lang="en-IN" dirty="0"/>
              <a:t> and scaled data set is used</a:t>
            </a:r>
          </a:p>
          <a:p>
            <a:pPr lvl="1">
              <a:buFont typeface="Wingdings"/>
              <a:buChar char="q"/>
            </a:pPr>
            <a:r>
              <a:rPr lang="en-IN" dirty="0"/>
              <a:t>104 input nodes, 1 hidden layer with 12 nodes, 2 output nodes</a:t>
            </a:r>
          </a:p>
          <a:p>
            <a:pPr lvl="1">
              <a:buFont typeface="Wingdings"/>
              <a:buChar char="q"/>
            </a:pPr>
            <a:r>
              <a:rPr lang="en-IN" dirty="0"/>
              <a:t>Categorical cross entropy loss function</a:t>
            </a:r>
          </a:p>
          <a:p>
            <a:pPr lvl="1">
              <a:buFont typeface="Wingdings"/>
              <a:buChar char="q"/>
            </a:pPr>
            <a:r>
              <a:rPr lang="en-IN" dirty="0"/>
              <a:t>Optimizer: </a:t>
            </a:r>
            <a:r>
              <a:rPr lang="en-IN" dirty="0" err="1"/>
              <a:t>adam</a:t>
            </a:r>
            <a:endParaRPr lang="en-IN" dirty="0"/>
          </a:p>
          <a:p>
            <a:pPr lvl="1">
              <a:buFont typeface="Wingdings"/>
              <a:buChar char="q"/>
            </a:pPr>
            <a:r>
              <a:rPr lang="en-IN" dirty="0"/>
              <a:t>Gave similar scores as random forest (500 epochs) with batch size 100</a:t>
            </a:r>
          </a:p>
          <a:p>
            <a:pPr>
              <a:buFont typeface="Wingdings"/>
              <a:buChar char="q"/>
            </a:pPr>
            <a:r>
              <a:rPr lang="en-IN" dirty="0"/>
              <a:t>SVC </a:t>
            </a:r>
          </a:p>
          <a:p>
            <a:pPr lvl="1">
              <a:buFont typeface="Wingdings"/>
              <a:buChar char="q"/>
            </a:pPr>
            <a:r>
              <a:rPr lang="en-IN" dirty="0"/>
              <a:t>On cloud server did grid search</a:t>
            </a:r>
          </a:p>
          <a:p>
            <a:pPr lvl="1">
              <a:buFont typeface="Wingdings"/>
              <a:buChar char="q"/>
            </a:pPr>
            <a:r>
              <a:rPr lang="en-IN" dirty="0"/>
              <a:t>Best parameters</a:t>
            </a:r>
          </a:p>
          <a:p>
            <a:pPr lvl="2">
              <a:buFont typeface="Wingdings"/>
              <a:buChar char="q"/>
            </a:pPr>
            <a:r>
              <a:rPr lang="en-IN" dirty="0"/>
              <a:t>C: 0.9, gamma: 0.02, kernel: </a:t>
            </a:r>
            <a:r>
              <a:rPr lang="en-IN" dirty="0" err="1"/>
              <a:t>rbf</a:t>
            </a:r>
            <a:endParaRPr lang="en-IN" dirty="0"/>
          </a:p>
          <a:p>
            <a:pPr lvl="2">
              <a:buFont typeface="Wingdings"/>
              <a:buChar char="q"/>
            </a:pPr>
            <a:r>
              <a:rPr lang="en-IN" dirty="0"/>
              <a:t>Gave similar results as random forest</a:t>
            </a:r>
          </a:p>
        </p:txBody>
      </p:sp>
    </p:spTree>
    <p:extLst>
      <p:ext uri="{BB962C8B-B14F-4D97-AF65-F5344CB8AC3E}">
        <p14:creationId xmlns:p14="http://schemas.microsoft.com/office/powerpoint/2010/main" val="3608583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CE85-4DF7-4C1E-A3EB-6E9428CC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9" y="75179"/>
            <a:ext cx="7773338" cy="991621"/>
          </a:xfrm>
        </p:spPr>
        <p:txBody>
          <a:bodyPr/>
          <a:lstStyle/>
          <a:p>
            <a:r>
              <a:rPr lang="en-IN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2314-35A5-43C4-9054-A57CFFE61E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017" y="1202635"/>
            <a:ext cx="7971183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q"/>
            </a:pPr>
            <a:r>
              <a:rPr lang="en-IN" dirty="0"/>
              <a:t>Feature importance (using random forest)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9B529-BAEB-4619-9770-06EBEB4C4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81352"/>
            <a:ext cx="5675586" cy="43504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0ECB82-650E-4518-B3D4-0D51106F3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288" y="1849822"/>
            <a:ext cx="4209124" cy="435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58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CE85-4DF7-4C1E-A3EB-6E9428CC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9" y="75179"/>
            <a:ext cx="7773338" cy="991621"/>
          </a:xfrm>
        </p:spPr>
        <p:txBody>
          <a:bodyPr/>
          <a:lstStyle/>
          <a:p>
            <a:r>
              <a:rPr lang="en-IN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2314-35A5-43C4-9054-A57CFFE61E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017" y="1202635"/>
            <a:ext cx="7971183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q"/>
            </a:pPr>
            <a:r>
              <a:rPr lang="en-IN" dirty="0"/>
              <a:t>Feature importance (using random forest)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EACF5-70A1-4469-949A-818474E1E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2292"/>
            <a:ext cx="9144000" cy="159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76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CE85-4DF7-4C1E-A3EB-6E9428CC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9" y="75179"/>
            <a:ext cx="7773338" cy="991621"/>
          </a:xfrm>
        </p:spPr>
        <p:txBody>
          <a:bodyPr/>
          <a:lstStyle/>
          <a:p>
            <a:r>
              <a:rPr lang="en-IN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2314-35A5-43C4-9054-A57CFFE61E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017" y="1202635"/>
            <a:ext cx="7971183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q"/>
            </a:pPr>
            <a:r>
              <a:rPr lang="en-IN" dirty="0"/>
              <a:t>Attempted naïve </a:t>
            </a:r>
            <a:r>
              <a:rPr lang="en-IN" dirty="0" err="1"/>
              <a:t>bayes</a:t>
            </a:r>
            <a:r>
              <a:rPr lang="en-IN" dirty="0"/>
              <a:t> gave poor results </a:t>
            </a:r>
            <a:endParaRPr lang="en-US"/>
          </a:p>
          <a:p>
            <a:pPr>
              <a:buFont typeface="Wingdings"/>
              <a:buChar char="q"/>
            </a:pPr>
            <a:r>
              <a:rPr lang="en-IN" dirty="0"/>
              <a:t>Removed features less than 3.5% importance (using output from random forest)</a:t>
            </a:r>
          </a:p>
          <a:p>
            <a:pPr>
              <a:buFont typeface="Wingdings"/>
              <a:buChar char="q"/>
            </a:pPr>
            <a:r>
              <a:rPr lang="en-IN" dirty="0"/>
              <a:t>Results did not improve much</a:t>
            </a:r>
          </a:p>
          <a:p>
            <a:pPr>
              <a:buFont typeface="Wingdings"/>
              <a:buChar char="q"/>
            </a:pPr>
            <a:endParaRPr lang="en-IN" dirty="0"/>
          </a:p>
          <a:p>
            <a:pPr>
              <a:buFont typeface="Wingdings"/>
              <a:buChar char="q"/>
            </a:pPr>
            <a:endParaRPr lang="en-IN" dirty="0"/>
          </a:p>
        </p:txBody>
      </p:sp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6E0FA86-2701-48B9-B8D0-7D0EF25C8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889" y="3008621"/>
            <a:ext cx="5004940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13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8D10-79D0-4CBB-81B0-66752CE0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80B0F-31CD-4479-AFD6-261F47B7ED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615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CE85-4DF7-4C1E-A3EB-6E9428CC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9" y="75179"/>
            <a:ext cx="7773338" cy="991621"/>
          </a:xfrm>
        </p:spPr>
        <p:txBody>
          <a:bodyPr/>
          <a:lstStyle/>
          <a:p>
            <a:r>
              <a:rPr lang="en-IN" dirty="0"/>
              <a:t>metrics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A9DC39-5341-4075-89FA-328DED8C825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80989247"/>
              </p:ext>
            </p:extLst>
          </p:nvPr>
        </p:nvGraphicFramePr>
        <p:xfrm>
          <a:off x="31530" y="1418897"/>
          <a:ext cx="9059916" cy="460394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90637">
                  <a:extLst>
                    <a:ext uri="{9D8B030D-6E8A-4147-A177-3AD203B41FA5}">
                      <a16:colId xmlns:a16="http://schemas.microsoft.com/office/drawing/2014/main" val="1166373092"/>
                    </a:ext>
                  </a:extLst>
                </a:gridCol>
                <a:gridCol w="1125215">
                  <a:extLst>
                    <a:ext uri="{9D8B030D-6E8A-4147-A177-3AD203B41FA5}">
                      <a16:colId xmlns:a16="http://schemas.microsoft.com/office/drawing/2014/main" val="2418990085"/>
                    </a:ext>
                  </a:extLst>
                </a:gridCol>
                <a:gridCol w="1261016">
                  <a:extLst>
                    <a:ext uri="{9D8B030D-6E8A-4147-A177-3AD203B41FA5}">
                      <a16:colId xmlns:a16="http://schemas.microsoft.com/office/drawing/2014/main" val="972836645"/>
                    </a:ext>
                  </a:extLst>
                </a:gridCol>
                <a:gridCol w="1261016">
                  <a:extLst>
                    <a:ext uri="{9D8B030D-6E8A-4147-A177-3AD203B41FA5}">
                      <a16:colId xmlns:a16="http://schemas.microsoft.com/office/drawing/2014/main" val="444544430"/>
                    </a:ext>
                  </a:extLst>
                </a:gridCol>
                <a:gridCol w="1261016">
                  <a:extLst>
                    <a:ext uri="{9D8B030D-6E8A-4147-A177-3AD203B41FA5}">
                      <a16:colId xmlns:a16="http://schemas.microsoft.com/office/drawing/2014/main" val="660738219"/>
                    </a:ext>
                  </a:extLst>
                </a:gridCol>
                <a:gridCol w="1261016">
                  <a:extLst>
                    <a:ext uri="{9D8B030D-6E8A-4147-A177-3AD203B41FA5}">
                      <a16:colId xmlns:a16="http://schemas.microsoft.com/office/drawing/2014/main" val="2748137961"/>
                    </a:ext>
                  </a:extLst>
                </a:gridCol>
              </a:tblGrid>
              <a:tr h="24231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Model name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Metric Type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Kappa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Accuracy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Recall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F1 Score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3580663"/>
                  </a:ext>
                </a:extLst>
              </a:tr>
              <a:tr h="24231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RF - simple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train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0.670464545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0.836933867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0.802344089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0.818178465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4734509"/>
                  </a:ext>
                </a:extLst>
              </a:tr>
              <a:tr h="24231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RF - simple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val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0.523346812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0.762207225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0.770360769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0.748530647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282551"/>
                  </a:ext>
                </a:extLst>
              </a:tr>
              <a:tr h="24231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XGB - simple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train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0.602972885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0.802593708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0.795181595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0.786503989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5944106"/>
                  </a:ext>
                </a:extLst>
              </a:tr>
              <a:tr h="24231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XGB - simple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val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0.518590579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0.76022231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0.757399006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0.743742045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29260"/>
                  </a:ext>
                </a:extLst>
              </a:tr>
              <a:tr h="24231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RF - Final with tuned parameters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train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0.586558747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0.793959043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0.800390682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0.780348452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31713595"/>
                  </a:ext>
                </a:extLst>
              </a:tr>
              <a:tr h="24231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RF - Final with tuned parameters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 err="1">
                          <a:effectLst/>
                        </a:rPr>
                        <a:t>val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0.528449705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0.764688368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0.774897386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0.751597695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24911"/>
                  </a:ext>
                </a:extLst>
              </a:tr>
              <a:tr h="24231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Keras-TF1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train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0.52897817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0.766235485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0.743669512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0.744207935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4570033"/>
                  </a:ext>
                </a:extLst>
              </a:tr>
              <a:tr h="24231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Keras-TF1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val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0.490335841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0.747221119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0.715057248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0.722155558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034741"/>
                  </a:ext>
                </a:extLst>
              </a:tr>
              <a:tr h="24231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Naive Bayes Multinomial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train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0.165675896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0.576107454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0.686441904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0.596936047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12483071"/>
                  </a:ext>
                </a:extLst>
              </a:tr>
              <a:tr h="24231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Naive Bayes Multinomial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val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0.156936827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0.571655419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0.68632534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0.595501406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2802449"/>
                  </a:ext>
                </a:extLst>
              </a:tr>
              <a:tr h="24231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RF - reduced features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train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0.586558747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0.793959043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0.800390682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0.780348452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7403919"/>
                  </a:ext>
                </a:extLst>
              </a:tr>
              <a:tr h="24231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RF - reduced features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val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0.528449705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0.764688368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0.774897386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0.751597695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9472796"/>
                  </a:ext>
                </a:extLst>
              </a:tr>
              <a:tr h="24231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RF - reduced features2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train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0.593302178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0.797631257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0.794602807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0.782181391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2857699"/>
                  </a:ext>
                </a:extLst>
              </a:tr>
              <a:tr h="24231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RF - reduced features2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val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0.516855828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0.759428345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0.754590624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0.7424017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8394759"/>
                  </a:ext>
                </a:extLst>
              </a:tr>
              <a:tr h="24231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RF - categorical data only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train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0.567124763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0.784034142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0.796628563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0.771348511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4037277"/>
                  </a:ext>
                </a:extLst>
              </a:tr>
              <a:tr h="24231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RF - categorical data only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val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0.52443442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0.762604208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0.774897386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0.749947732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8972548"/>
                  </a:ext>
                </a:extLst>
              </a:tr>
              <a:tr h="24231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AdaBoost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train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0.822503946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0.912296953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0.875488352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0.901277325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4958768"/>
                  </a:ext>
                </a:extLst>
              </a:tr>
              <a:tr h="24231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AdaBoost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val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0.379923763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0.691345772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0.678332253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0.668796592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1484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635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CE85-4DF7-4C1E-A3EB-6E9428CC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9" y="75179"/>
            <a:ext cx="7773338" cy="991621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2314-35A5-43C4-9054-A57CFFE61E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017" y="1202635"/>
            <a:ext cx="7971183" cy="502920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buFont typeface="Wingdings"/>
              <a:buChar char="q"/>
            </a:pPr>
            <a:r>
              <a:rPr lang="en-IN" dirty="0"/>
              <a:t>Important features</a:t>
            </a:r>
            <a:endParaRPr lang="en-US"/>
          </a:p>
          <a:p>
            <a:pPr lvl="1">
              <a:buFont typeface="Wingdings"/>
              <a:buChar char="q"/>
            </a:pPr>
            <a:r>
              <a:rPr lang="en-IN" dirty="0"/>
              <a:t>Total years of experience is the most important feature to determine extra time</a:t>
            </a:r>
          </a:p>
          <a:p>
            <a:pPr lvl="2">
              <a:buFont typeface="Wingdings"/>
              <a:buChar char="q"/>
            </a:pPr>
            <a:r>
              <a:rPr lang="en-IN" dirty="0"/>
              <a:t>Less experienced employees seem to be doing more over time</a:t>
            </a:r>
          </a:p>
          <a:p>
            <a:pPr lvl="2">
              <a:buFont typeface="Wingdings"/>
              <a:buChar char="q"/>
            </a:pPr>
            <a:r>
              <a:rPr lang="en-IN" dirty="0"/>
              <a:t>Train them on time management, productivity improving methods?</a:t>
            </a:r>
          </a:p>
          <a:p>
            <a:pPr lvl="1">
              <a:buFont typeface="Wingdings"/>
              <a:buChar char="q"/>
            </a:pPr>
            <a:r>
              <a:rPr lang="en-IN" dirty="0"/>
              <a:t>Monthly income seems to be the second important feature</a:t>
            </a:r>
          </a:p>
          <a:p>
            <a:pPr lvl="2">
              <a:buFont typeface="Wingdings"/>
              <a:buChar char="q"/>
            </a:pPr>
            <a:r>
              <a:rPr lang="en-IN" dirty="0"/>
              <a:t>Lesser salary employees seem to have higher proportion of extra time</a:t>
            </a:r>
          </a:p>
          <a:p>
            <a:pPr lvl="2">
              <a:buFont typeface="Wingdings"/>
              <a:buChar char="q"/>
            </a:pPr>
            <a:r>
              <a:rPr lang="en-IN" dirty="0"/>
              <a:t>Dis-Incentivize over time? Are they doing for income? Find out more and address their financial concerns using alternate mechanism</a:t>
            </a:r>
          </a:p>
          <a:p>
            <a:pPr>
              <a:buFont typeface="Wingdings"/>
              <a:buChar char="q"/>
            </a:pPr>
            <a:r>
              <a:rPr lang="en-IN" dirty="0"/>
              <a:t>Model improvement</a:t>
            </a:r>
          </a:p>
          <a:p>
            <a:pPr lvl="1">
              <a:buFont typeface="Wingdings"/>
              <a:buChar char="q"/>
            </a:pPr>
            <a:r>
              <a:rPr lang="en-IN" dirty="0"/>
              <a:t>Try stacked learning model using predictions from earlier models</a:t>
            </a:r>
          </a:p>
          <a:p>
            <a:pPr lvl="1">
              <a:buFont typeface="Wingdings"/>
              <a:buChar char="q"/>
            </a:pPr>
            <a:r>
              <a:rPr lang="en-IN" dirty="0"/>
              <a:t>Reduce levels of some of the categorical variables?</a:t>
            </a:r>
          </a:p>
          <a:p>
            <a:pPr lvl="1">
              <a:buFont typeface="Wingdings"/>
              <a:buChar char="q"/>
            </a:pPr>
            <a:r>
              <a:rPr lang="en-IN" dirty="0"/>
              <a:t>Type of project might be an important feature to predict over time, try to collect data</a:t>
            </a:r>
          </a:p>
          <a:p>
            <a:pPr lvl="1">
              <a:buFont typeface="Wingdings"/>
              <a:buChar char="q"/>
            </a:pPr>
            <a:r>
              <a:rPr lang="en-IN" dirty="0"/>
              <a:t>Manager might also be an influencing factor, try to get information by project by manager. Are any managers lack of training leading to higher extra time?</a:t>
            </a:r>
          </a:p>
          <a:p>
            <a:pPr>
              <a:buFont typeface="Wingdings"/>
              <a:buChar char="q"/>
            </a:pPr>
            <a:endParaRPr lang="en-IN" dirty="0"/>
          </a:p>
          <a:p>
            <a:pPr>
              <a:buFont typeface="Wingdings"/>
              <a:buChar char="q"/>
            </a:pPr>
            <a:endParaRPr lang="en-IN" dirty="0"/>
          </a:p>
          <a:p>
            <a:pPr>
              <a:buFont typeface="Wingdings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960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CE85-4DF7-4C1E-A3EB-6E9428CC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9" y="75179"/>
            <a:ext cx="7773338" cy="991621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2314-35A5-43C4-9054-A57CFFE61E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017" y="1202635"/>
            <a:ext cx="7971183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q"/>
            </a:pPr>
            <a:endParaRPr lang="en-IN" sz="2800" dirty="0"/>
          </a:p>
          <a:p>
            <a:pPr>
              <a:buFont typeface="Wingdings"/>
              <a:buChar char="q"/>
            </a:pPr>
            <a:r>
              <a:rPr lang="en-IN" sz="2800" dirty="0"/>
              <a:t>Predict employee over time using several hr metrics</a:t>
            </a:r>
          </a:p>
          <a:p>
            <a:pPr>
              <a:buFont typeface="Wingdings"/>
              <a:buChar char="q"/>
            </a:pPr>
            <a:endParaRPr lang="en-IN" sz="2800" dirty="0"/>
          </a:p>
          <a:p>
            <a:pPr>
              <a:buFont typeface="Wingdings"/>
              <a:buChar char="q"/>
            </a:pPr>
            <a:r>
              <a:rPr lang="en-IN" sz="2800" dirty="0"/>
              <a:t>Benefit of a good predication model?</a:t>
            </a:r>
          </a:p>
          <a:p>
            <a:pPr lvl="1">
              <a:buFont typeface="Wingdings"/>
              <a:buChar char="q"/>
            </a:pPr>
            <a:r>
              <a:rPr lang="en-IN" sz="2600" dirty="0"/>
              <a:t>Reduce project costs</a:t>
            </a:r>
          </a:p>
          <a:p>
            <a:pPr lvl="1">
              <a:buFont typeface="Wingdings"/>
              <a:buChar char="q"/>
            </a:pPr>
            <a:r>
              <a:rPr lang="en-IN" sz="2600" dirty="0"/>
              <a:t>Improve employee morale</a:t>
            </a:r>
          </a:p>
          <a:p>
            <a:pPr lvl="1">
              <a:buFont typeface="Wingdings"/>
              <a:buChar char="q"/>
            </a:pPr>
            <a:r>
              <a:rPr lang="en-IN" sz="2600" dirty="0"/>
              <a:t>Improve employee productivity</a:t>
            </a:r>
          </a:p>
        </p:txBody>
      </p:sp>
    </p:spTree>
    <p:extLst>
      <p:ext uri="{BB962C8B-B14F-4D97-AF65-F5344CB8AC3E}">
        <p14:creationId xmlns:p14="http://schemas.microsoft.com/office/powerpoint/2010/main" val="283094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8D10-79D0-4CBB-81B0-66752CE0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hypothesis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80B0F-31CD-4479-AFD6-261F47B7ED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What parameters might be impacting overtime</a:t>
            </a:r>
          </a:p>
        </p:txBody>
      </p:sp>
    </p:spTree>
    <p:extLst>
      <p:ext uri="{BB962C8B-B14F-4D97-AF65-F5344CB8AC3E}">
        <p14:creationId xmlns:p14="http://schemas.microsoft.com/office/powerpoint/2010/main" val="197666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CE85-4DF7-4C1E-A3EB-6E9428CC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9" y="75179"/>
            <a:ext cx="7773338" cy="991621"/>
          </a:xfrm>
        </p:spPr>
        <p:txBody>
          <a:bodyPr/>
          <a:lstStyle/>
          <a:p>
            <a:r>
              <a:rPr lang="en-IN" dirty="0"/>
              <a:t>Business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2314-35A5-43C4-9054-A57CFFE61E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017" y="1202635"/>
            <a:ext cx="7971183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q"/>
            </a:pPr>
            <a:r>
              <a:rPr lang="en-IN" dirty="0"/>
              <a:t>Are employees staying back for overtime due to distance to their home?</a:t>
            </a:r>
            <a:endParaRPr lang="en-US"/>
          </a:p>
          <a:p>
            <a:pPr lvl="1">
              <a:buFont typeface="Wingdings"/>
              <a:buChar char="q"/>
            </a:pPr>
            <a:endParaRPr lang="en-IN" dirty="0"/>
          </a:p>
          <a:p>
            <a:pPr>
              <a:buFont typeface="Wingdings"/>
              <a:buChar char="q"/>
            </a:pPr>
            <a:r>
              <a:rPr lang="en-IN" dirty="0"/>
              <a:t>Are lower </a:t>
            </a:r>
            <a:r>
              <a:rPr lang="en-IN" dirty="0" err="1"/>
              <a:t>joblevel</a:t>
            </a:r>
            <a:r>
              <a:rPr lang="en-IN" dirty="0"/>
              <a:t> employees doing more overtime </a:t>
            </a:r>
          </a:p>
          <a:p>
            <a:pPr lvl="1">
              <a:buFont typeface="Wingdings"/>
              <a:buChar char="q"/>
            </a:pPr>
            <a:r>
              <a:rPr lang="en-IN" dirty="0"/>
              <a:t>Due to extra pay?</a:t>
            </a:r>
          </a:p>
          <a:p>
            <a:pPr>
              <a:buFont typeface="Wingdings"/>
              <a:buChar char="q"/>
            </a:pPr>
            <a:r>
              <a:rPr lang="en-IN" dirty="0"/>
              <a:t>Are men doing more overtime than women?</a:t>
            </a:r>
          </a:p>
          <a:p>
            <a:pPr>
              <a:buFont typeface="Wingdings"/>
              <a:buChar char="q"/>
            </a:pPr>
            <a:r>
              <a:rPr lang="en-IN" dirty="0"/>
              <a:t>Younger employees doing more overtime?</a:t>
            </a:r>
          </a:p>
          <a:p>
            <a:pPr lvl="1">
              <a:buFont typeface="Wingdings"/>
              <a:buChar char="q"/>
            </a:pPr>
            <a:r>
              <a:rPr lang="en-IN" dirty="0"/>
              <a:t>Do they need training to improve planning…</a:t>
            </a:r>
          </a:p>
          <a:p>
            <a:pPr>
              <a:buFont typeface="Wingdings"/>
              <a:buChar char="q"/>
            </a:pPr>
            <a:r>
              <a:rPr lang="en-IN" dirty="0"/>
              <a:t>Employees who rate ‘work life balance’ poorly are doing more overtime?</a:t>
            </a:r>
          </a:p>
          <a:p>
            <a:pPr lvl="1">
              <a:buFont typeface="Wingdings"/>
              <a:buChar char="q"/>
            </a:pPr>
            <a:r>
              <a:rPr lang="en-IN" dirty="0"/>
              <a:t>If true need to investigate more (data analysis)</a:t>
            </a:r>
          </a:p>
        </p:txBody>
      </p:sp>
    </p:spTree>
    <p:extLst>
      <p:ext uri="{BB962C8B-B14F-4D97-AF65-F5344CB8AC3E}">
        <p14:creationId xmlns:p14="http://schemas.microsoft.com/office/powerpoint/2010/main" val="1122790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8D10-79D0-4CBB-81B0-66752CE0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80B0F-31CD-4479-AFD6-261F47B7ED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333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CE85-4DF7-4C1E-A3EB-6E9428CC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9" y="75179"/>
            <a:ext cx="7773338" cy="991621"/>
          </a:xfrm>
        </p:spPr>
        <p:txBody>
          <a:bodyPr/>
          <a:lstStyle/>
          <a:p>
            <a:r>
              <a:rPr lang="en-IN" dirty="0"/>
              <a:t>Understanding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2314-35A5-43C4-9054-A57CFFE61E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017" y="1202635"/>
            <a:ext cx="7971183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q"/>
            </a:pPr>
            <a:r>
              <a:rPr lang="en-IN" dirty="0"/>
              <a:t>Train set </a:t>
            </a:r>
            <a:endParaRPr lang="en-US"/>
          </a:p>
          <a:p>
            <a:pPr lvl="1">
              <a:buFont typeface="Wingdings"/>
              <a:buChar char="q"/>
            </a:pPr>
            <a:r>
              <a:rPr lang="en-IN" dirty="0"/>
              <a:t>40k rows – reasonably large dataset</a:t>
            </a:r>
          </a:p>
          <a:p>
            <a:pPr>
              <a:buFont typeface="Wingdings"/>
              <a:buChar char="q"/>
            </a:pPr>
            <a:r>
              <a:rPr lang="en-IN" dirty="0"/>
              <a:t>Test set</a:t>
            </a:r>
          </a:p>
          <a:p>
            <a:pPr lvl="1">
              <a:buFont typeface="Wingdings"/>
              <a:buChar char="q"/>
            </a:pPr>
            <a:r>
              <a:rPr lang="en-IN" dirty="0"/>
              <a:t>10k rows</a:t>
            </a:r>
          </a:p>
          <a:p>
            <a:pPr>
              <a:buFont typeface="Wingdings"/>
              <a:buChar char="q"/>
            </a:pPr>
            <a:r>
              <a:rPr lang="en-IN" dirty="0"/>
              <a:t>No </a:t>
            </a:r>
            <a:r>
              <a:rPr lang="en-IN" dirty="0" err="1"/>
              <a:t>na</a:t>
            </a:r>
            <a:r>
              <a:rPr lang="en-IN" dirty="0"/>
              <a:t> values</a:t>
            </a:r>
          </a:p>
          <a:p>
            <a:pPr>
              <a:buFont typeface="Wingdings"/>
              <a:buChar char="q"/>
            </a:pPr>
            <a:r>
              <a:rPr lang="en-IN" dirty="0"/>
              <a:t>Some fields have zero values but not considered as </a:t>
            </a:r>
            <a:r>
              <a:rPr lang="en-IN" dirty="0" err="1"/>
              <a:t>na</a:t>
            </a:r>
            <a:r>
              <a:rPr lang="en-IN" dirty="0"/>
              <a:t> values</a:t>
            </a:r>
          </a:p>
          <a:p>
            <a:pPr>
              <a:buFont typeface="Wingdings"/>
              <a:buChar char="q"/>
            </a:pPr>
            <a:r>
              <a:rPr lang="en-IN" dirty="0"/>
              <a:t>Numeric features</a:t>
            </a:r>
          </a:p>
          <a:p>
            <a:pPr lvl="1">
              <a:buFont typeface="Wingdings"/>
              <a:buChar char="q"/>
            </a:pPr>
            <a:r>
              <a:rPr lang="en-IN" dirty="0"/>
              <a:t>10 features</a:t>
            </a:r>
          </a:p>
          <a:p>
            <a:pPr>
              <a:buFont typeface="Wingdings"/>
              <a:buChar char="q"/>
            </a:pPr>
            <a:r>
              <a:rPr lang="en-IN" dirty="0"/>
              <a:t>Categoric features</a:t>
            </a:r>
          </a:p>
          <a:p>
            <a:pPr lvl="1">
              <a:buFont typeface="Wingdings"/>
              <a:buChar char="q"/>
            </a:pPr>
            <a:r>
              <a:rPr lang="en-IN" dirty="0"/>
              <a:t>18 features</a:t>
            </a:r>
          </a:p>
          <a:p>
            <a:pPr>
              <a:buFont typeface="Wingdings"/>
              <a:buChar char="q"/>
            </a:pPr>
            <a:r>
              <a:rPr lang="en-IN" dirty="0"/>
              <a:t>There is no class imbalance in target </a:t>
            </a:r>
          </a:p>
          <a:p>
            <a:pPr lvl="1">
              <a:buFont typeface="Wingdings"/>
              <a:buChar char="q"/>
            </a:pPr>
            <a:r>
              <a:rPr lang="en-IN" dirty="0"/>
              <a:t>54:46 split between </a:t>
            </a:r>
            <a:r>
              <a:rPr lang="en-IN" dirty="0" err="1"/>
              <a:t>yes:no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597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CE85-4DF7-4C1E-A3EB-6E9428CC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9" y="75179"/>
            <a:ext cx="7773338" cy="991621"/>
          </a:xfrm>
        </p:spPr>
        <p:txBody>
          <a:bodyPr/>
          <a:lstStyle/>
          <a:p>
            <a:r>
              <a:rPr lang="en-IN" dirty="0"/>
              <a:t>Potentially important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2314-35A5-43C4-9054-A57CFFE61E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017" y="1202635"/>
            <a:ext cx="7971183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q"/>
            </a:pPr>
            <a:r>
              <a:rPr lang="en-IN" dirty="0"/>
              <a:t>Any </a:t>
            </a:r>
            <a:r>
              <a:rPr lang="en-IN" dirty="0" err="1"/>
              <a:t>joblevel</a:t>
            </a:r>
            <a:r>
              <a:rPr lang="en-IN" dirty="0"/>
              <a:t> results in more yes values?</a:t>
            </a:r>
            <a:endParaRPr lang="en-US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43D302B-65A9-4E6E-94AE-447530CB4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583" y="1511082"/>
            <a:ext cx="7977417" cy="337897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61230A8-1084-464D-9DA4-DD853611B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51928"/>
              </p:ext>
            </p:extLst>
          </p:nvPr>
        </p:nvGraphicFramePr>
        <p:xfrm>
          <a:off x="238537" y="4691270"/>
          <a:ext cx="3409122" cy="24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6374">
                  <a:extLst>
                    <a:ext uri="{9D8B030D-6E8A-4147-A177-3AD203B41FA5}">
                      <a16:colId xmlns:a16="http://schemas.microsoft.com/office/drawing/2014/main" val="3360453868"/>
                    </a:ext>
                  </a:extLst>
                </a:gridCol>
                <a:gridCol w="1136374">
                  <a:extLst>
                    <a:ext uri="{9D8B030D-6E8A-4147-A177-3AD203B41FA5}">
                      <a16:colId xmlns:a16="http://schemas.microsoft.com/office/drawing/2014/main" val="4285928962"/>
                    </a:ext>
                  </a:extLst>
                </a:gridCol>
                <a:gridCol w="1136374">
                  <a:extLst>
                    <a:ext uri="{9D8B030D-6E8A-4147-A177-3AD203B41FA5}">
                      <a16:colId xmlns:a16="http://schemas.microsoft.com/office/drawing/2014/main" val="2110187205"/>
                    </a:ext>
                  </a:extLst>
                </a:gridCol>
              </a:tblGrid>
              <a:tr h="29677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 err="1">
                          <a:effectLst/>
                        </a:rPr>
                        <a:t>ExtraTime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No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Yes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7879682"/>
                  </a:ext>
                </a:extLst>
              </a:tr>
              <a:tr h="29677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 err="1">
                          <a:effectLst/>
                        </a:rPr>
                        <a:t>Joblevel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2913160"/>
                  </a:ext>
                </a:extLst>
              </a:tr>
              <a:tr h="296777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0.419596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0.580404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29179812"/>
                  </a:ext>
                </a:extLst>
              </a:tr>
              <a:tr h="296777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0.562804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0.437196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38289217"/>
                  </a:ext>
                </a:extLst>
              </a:tr>
              <a:tr h="296777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0.741376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0.258624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9296642"/>
                  </a:ext>
                </a:extLst>
              </a:tr>
              <a:tr h="296777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0.772158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0.227842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756176"/>
                  </a:ext>
                </a:extLst>
              </a:tr>
              <a:tr h="296777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0.794137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0.205863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0348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881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CE85-4DF7-4C1E-A3EB-6E9428CC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9" y="75179"/>
            <a:ext cx="7773338" cy="991621"/>
          </a:xfrm>
        </p:spPr>
        <p:txBody>
          <a:bodyPr/>
          <a:lstStyle/>
          <a:p>
            <a:r>
              <a:rPr lang="en-IN" dirty="0"/>
              <a:t>Potentially important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2314-35A5-43C4-9054-A57CFFE61E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017" y="1202635"/>
            <a:ext cx="7971183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q"/>
            </a:pPr>
            <a:r>
              <a:rPr lang="en-IN" dirty="0"/>
              <a:t>Low income leading to extra time?</a:t>
            </a:r>
            <a:endParaRPr lang="en-US"/>
          </a:p>
          <a:p>
            <a:pPr lvl="1">
              <a:buFont typeface="Wingdings"/>
              <a:buChar char="q"/>
            </a:pPr>
            <a:r>
              <a:rPr lang="en-IN" dirty="0"/>
              <a:t>Mean salary of yes is lower!</a:t>
            </a:r>
          </a:p>
        </p:txBody>
      </p:sp>
      <p:pic>
        <p:nvPicPr>
          <p:cNvPr id="7" name="Picture 6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234F80F0-FB9D-49BA-AD90-23E646C36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525" y="2355574"/>
            <a:ext cx="6108642" cy="401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589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</TotalTime>
  <Words>1297</Words>
  <Application>Microsoft Office PowerPoint</Application>
  <PresentationFormat>On-screen Show (4:3)</PresentationFormat>
  <Paragraphs>360</Paragraphs>
  <Slides>28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Facet</vt:lpstr>
      <vt:lpstr>Employee Over-Time prediction</vt:lpstr>
      <vt:lpstr>Problem statement</vt:lpstr>
      <vt:lpstr>Problem statement</vt:lpstr>
      <vt:lpstr>Business hypothesis</vt:lpstr>
      <vt:lpstr>Business hypothesis</vt:lpstr>
      <vt:lpstr>Understanding data</vt:lpstr>
      <vt:lpstr>Understanding data</vt:lpstr>
      <vt:lpstr>Potentially important features</vt:lpstr>
      <vt:lpstr>Potentially important features</vt:lpstr>
      <vt:lpstr>Potentially important features</vt:lpstr>
      <vt:lpstr>Not so important features</vt:lpstr>
      <vt:lpstr>Not so important features</vt:lpstr>
      <vt:lpstr>Understanding data</vt:lpstr>
      <vt:lpstr>Data preprocessing</vt:lpstr>
      <vt:lpstr>Data pre-processing</vt:lpstr>
      <vt:lpstr>Data pre-processing</vt:lpstr>
      <vt:lpstr>Data pre-processing</vt:lpstr>
      <vt:lpstr>Data pre-processing</vt:lpstr>
      <vt:lpstr>Model selection and execution</vt:lpstr>
      <vt:lpstr>Random forest</vt:lpstr>
      <vt:lpstr>Random forest</vt:lpstr>
      <vt:lpstr>Random forest</vt:lpstr>
      <vt:lpstr>Random forest</vt:lpstr>
      <vt:lpstr>Random forest</vt:lpstr>
      <vt:lpstr>Random forest</vt:lpstr>
      <vt:lpstr>Results and conclusion</vt:lpstr>
      <vt:lpstr>metrics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prasanna.boni</dc:creator>
  <cp:lastModifiedBy>prasanna.boni</cp:lastModifiedBy>
  <cp:revision>98</cp:revision>
  <dcterms:created xsi:type="dcterms:W3CDTF">2018-07-14T14:47:27Z</dcterms:created>
  <dcterms:modified xsi:type="dcterms:W3CDTF">2018-09-03T06:44:37Z</dcterms:modified>
</cp:coreProperties>
</file>