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sldIdLst>
    <p:sldId id="258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3" r:id="rId17"/>
    <p:sldId id="274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08/02/20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08/02/20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08/02/20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08/02/20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08/02/20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08/02/20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08/02/20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08/02/20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08/02/20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08/02/20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08/02/20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08/02/20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066800"/>
            <a:ext cx="8153400" cy="936625"/>
          </a:xfrm>
        </p:spPr>
        <p:txBody>
          <a:bodyPr>
            <a:noAutofit/>
          </a:bodyPr>
          <a:lstStyle/>
          <a:p>
            <a:r>
              <a:rPr lang="en-US" sz="4800" dirty="0" smtClean="0">
                <a:latin typeface="Microsoft YaHei UI Light" pitchFamily="34" charset="-122"/>
                <a:ea typeface="Microsoft YaHei UI Light" pitchFamily="34" charset="-122"/>
              </a:rPr>
              <a:t>The Battle of Neighborhoods</a:t>
            </a:r>
            <a:endParaRPr lang="en-US" sz="4800" dirty="0">
              <a:latin typeface="Microsoft YaHei UI Light" pitchFamily="34" charset="-122"/>
              <a:ea typeface="Microsoft YaHei UI Light" pitchFamily="34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362200"/>
            <a:ext cx="8153400" cy="990600"/>
          </a:xfrm>
        </p:spPr>
        <p:txBody>
          <a:bodyPr>
            <a:no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Microsoft YaHei UI Light" pitchFamily="34" charset="-122"/>
                <a:ea typeface="Microsoft YaHei UI Light" pitchFamily="34" charset="-122"/>
              </a:rPr>
              <a:t>Selecting a suitable location to rent </a:t>
            </a:r>
            <a:r>
              <a:rPr lang="en-US" sz="3200" dirty="0" smtClean="0">
                <a:solidFill>
                  <a:schemeClr val="bg1"/>
                </a:solidFill>
                <a:latin typeface="Microsoft YaHei UI Light" pitchFamily="34" charset="-122"/>
                <a:ea typeface="Microsoft YaHei UI Light" pitchFamily="34" charset="-122"/>
              </a:rPr>
              <a:t>residential </a:t>
            </a:r>
            <a:r>
              <a:rPr lang="en-US" sz="3200" dirty="0" smtClean="0">
                <a:solidFill>
                  <a:schemeClr val="bg1"/>
                </a:solidFill>
                <a:latin typeface="Microsoft YaHei UI Light" pitchFamily="34" charset="-122"/>
                <a:ea typeface="Microsoft YaHei UI Light" pitchFamily="34" charset="-122"/>
              </a:rPr>
              <a:t>property in Bangalore, India</a:t>
            </a:r>
            <a:endParaRPr lang="en-US" sz="3200" dirty="0">
              <a:solidFill>
                <a:schemeClr val="bg1"/>
              </a:solidFill>
              <a:latin typeface="Microsoft YaHei UI Light" pitchFamily="34" charset="-122"/>
              <a:ea typeface="Microsoft YaHei UI Light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609600"/>
            <a:ext cx="8229600" cy="762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Microsoft YaHei UI Light" pitchFamily="34" charset="-122"/>
                <a:ea typeface="Microsoft YaHei UI Light" pitchFamily="34" charset="-122"/>
                <a:cs typeface="+mj-cs"/>
              </a:rPr>
              <a:t>5 Most </a:t>
            </a:r>
            <a:r>
              <a:rPr lang="en-US" sz="3200" dirty="0" smtClean="0">
                <a:solidFill>
                  <a:schemeClr val="tx2"/>
                </a:solidFill>
                <a:latin typeface="Microsoft YaHei UI Light" pitchFamily="34" charset="-122"/>
                <a:ea typeface="Microsoft YaHei UI Light" pitchFamily="34" charset="-122"/>
                <a:cs typeface="+mj-cs"/>
              </a:rPr>
              <a:t>E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Microsoft YaHei UI Light" pitchFamily="34" charset="-122"/>
                <a:ea typeface="Microsoft YaHei UI Light" pitchFamily="34" charset="-122"/>
                <a:cs typeface="+mj-cs"/>
              </a:rPr>
              <a:t>xpensive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Microsoft YaHei UI Light" pitchFamily="34" charset="-122"/>
                <a:ea typeface="Microsoft YaHei UI Light" pitchFamily="34" charset="-122"/>
                <a:cs typeface="+mj-cs"/>
              </a:rPr>
              <a:t> Localities for 3BHK 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Microsoft YaHei UI Light" pitchFamily="34" charset="-122"/>
              <a:ea typeface="Microsoft YaHei UI Light" pitchFamily="34" charset="-122"/>
              <a:cs typeface="+mj-cs"/>
            </a:endParaRPr>
          </a:p>
        </p:txBody>
      </p:sp>
      <p:pic>
        <p:nvPicPr>
          <p:cNvPr id="3" name="Picture 2" descr="3_hig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600200"/>
            <a:ext cx="6496957" cy="388674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609600"/>
            <a:ext cx="8229600" cy="762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Microsoft YaHei UI Light" pitchFamily="34" charset="-122"/>
                <a:ea typeface="Microsoft YaHei UI Light" pitchFamily="34" charset="-122"/>
                <a:cs typeface="+mj-cs"/>
              </a:rPr>
              <a:t>5 Least Expensive Localities for 3BHK 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Microsoft YaHei UI Light" pitchFamily="34" charset="-122"/>
              <a:ea typeface="Microsoft YaHei UI Light" pitchFamily="34" charset="-122"/>
              <a:cs typeface="+mj-cs"/>
            </a:endParaRPr>
          </a:p>
        </p:txBody>
      </p:sp>
      <p:pic>
        <p:nvPicPr>
          <p:cNvPr id="3" name="Picture 2" descr="3_lo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600200"/>
            <a:ext cx="6630326" cy="4248743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rent_cluster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228600" y="1447800"/>
            <a:ext cx="5086350" cy="3515342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457200" y="609600"/>
            <a:ext cx="8229600" cy="762000"/>
          </a:xfrm>
          <a:prstGeom prst="rect">
            <a:avLst/>
          </a:prstGeom>
        </p:spPr>
        <p:txBody>
          <a:bodyPr>
            <a:normAutofit fontScale="92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dirty="0" smtClean="0">
                <a:solidFill>
                  <a:schemeClr val="tx2"/>
                </a:solidFill>
                <a:latin typeface="Microsoft YaHei UI Light" pitchFamily="34" charset="-122"/>
                <a:ea typeface="Microsoft YaHei UI Light" pitchFamily="34" charset="-122"/>
                <a:cs typeface="+mj-cs"/>
              </a:rPr>
              <a:t>Clustering of Localities based on Rental Rates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Microsoft YaHei UI Light" pitchFamily="34" charset="-122"/>
              <a:ea typeface="Microsoft YaHei UI Light" pitchFamily="34" charset="-122"/>
              <a:cs typeface="+mj-cs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5410200" y="3076334"/>
            <a:ext cx="3591426" cy="1724266"/>
            <a:chOff x="5410200" y="3200400"/>
            <a:chExt cx="3591426" cy="1724266"/>
          </a:xfrm>
        </p:grpSpPr>
        <p:pic>
          <p:nvPicPr>
            <p:cNvPr id="4" name="Picture 3" descr="rent_mean.PNG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5410200" y="3200400"/>
              <a:ext cx="3591426" cy="1724266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5638800" y="3914336"/>
              <a:ext cx="3352800" cy="2286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Rectangle 6"/>
          <p:cNvSpPr/>
          <p:nvPr/>
        </p:nvSpPr>
        <p:spPr>
          <a:xfrm>
            <a:off x="304800" y="5410200"/>
            <a:ext cx="86106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Microsoft YaHei UI Light" pitchFamily="34" charset="-122"/>
                <a:ea typeface="Microsoft YaHei UI Light" pitchFamily="34" charset="-122"/>
              </a:rPr>
              <a:t>Localities in Cluster 2 have an overall lower rental rates for 1BHK, 2BHK and 3BHK residential properties. </a:t>
            </a:r>
            <a:endParaRPr lang="en-US" sz="2000" dirty="0">
              <a:latin typeface="Microsoft YaHei UI Light" pitchFamily="34" charset="-122"/>
              <a:ea typeface="Microsoft YaHei UI Light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609600"/>
            <a:ext cx="8229600" cy="762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000" dirty="0" smtClean="0">
                <a:solidFill>
                  <a:schemeClr val="tx2"/>
                </a:solidFill>
                <a:latin typeface="Microsoft YaHei UI Light" pitchFamily="34" charset="-122"/>
                <a:ea typeface="Microsoft YaHei UI Light" pitchFamily="34" charset="-122"/>
                <a:cs typeface="+mj-cs"/>
              </a:rPr>
              <a:t>Clustering of Localities based on Venues</a:t>
            </a:r>
            <a:endParaRPr kumimoji="0" lang="en-US" sz="3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Microsoft YaHei UI Light" pitchFamily="34" charset="-122"/>
              <a:ea typeface="Microsoft YaHei UI Light" pitchFamily="34" charset="-122"/>
              <a:cs typeface="+mj-cs"/>
            </a:endParaRPr>
          </a:p>
        </p:txBody>
      </p:sp>
      <p:pic>
        <p:nvPicPr>
          <p:cNvPr id="3" name="Picture 2" descr="bnglr_cluster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1600200" y="1295400"/>
            <a:ext cx="60198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52400" y="609600"/>
            <a:ext cx="8229600" cy="4572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 smtClean="0">
                <a:solidFill>
                  <a:schemeClr val="tx2"/>
                </a:solidFill>
                <a:latin typeface="Microsoft YaHei UI Light" pitchFamily="34" charset="-122"/>
                <a:ea typeface="Microsoft YaHei UI Light" pitchFamily="34" charset="-122"/>
                <a:cs typeface="+mj-cs"/>
              </a:rPr>
              <a:t>Cluster 1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Microsoft YaHei UI Light" pitchFamily="34" charset="-122"/>
              <a:ea typeface="Microsoft YaHei UI Light" pitchFamily="34" charset="-122"/>
              <a:cs typeface="+mj-cs"/>
            </a:endParaRPr>
          </a:p>
        </p:txBody>
      </p:sp>
      <p:pic>
        <p:nvPicPr>
          <p:cNvPr id="5" name="Picture 4" descr="venue_cluster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66800"/>
            <a:ext cx="9144000" cy="717950"/>
          </a:xfrm>
          <a:prstGeom prst="rect">
            <a:avLst/>
          </a:prstGeom>
        </p:spPr>
      </p:pic>
      <p:pic>
        <p:nvPicPr>
          <p:cNvPr id="8" name="Picture 7" descr="venue_cluster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14600"/>
            <a:ext cx="9144000" cy="2628502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152400" y="2133600"/>
            <a:ext cx="8229600" cy="4572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 smtClean="0">
                <a:solidFill>
                  <a:schemeClr val="tx2"/>
                </a:solidFill>
                <a:latin typeface="Microsoft YaHei UI Light" pitchFamily="34" charset="-122"/>
                <a:ea typeface="Microsoft YaHei UI Light" pitchFamily="34" charset="-122"/>
                <a:cs typeface="+mj-cs"/>
              </a:rPr>
              <a:t>Cluster 2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Microsoft YaHei UI Light" pitchFamily="34" charset="-122"/>
              <a:ea typeface="Microsoft YaHei UI Light" pitchFamily="34" charset="-122"/>
              <a:cs typeface="+mj-cs"/>
            </a:endParaRPr>
          </a:p>
        </p:txBody>
      </p:sp>
      <p:pic>
        <p:nvPicPr>
          <p:cNvPr id="10" name="Picture 9" descr="venue_cluster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867400"/>
            <a:ext cx="9144000" cy="721482"/>
          </a:xfrm>
          <a:prstGeom prst="rect">
            <a:avLst/>
          </a:prstGeom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228600" y="5486400"/>
            <a:ext cx="8229600" cy="4572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 smtClean="0">
                <a:solidFill>
                  <a:schemeClr val="tx2"/>
                </a:solidFill>
                <a:latin typeface="Microsoft YaHei UI Light" pitchFamily="34" charset="-122"/>
                <a:ea typeface="Microsoft YaHei UI Light" pitchFamily="34" charset="-122"/>
                <a:cs typeface="+mj-cs"/>
              </a:rPr>
              <a:t>Cluster 5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Microsoft YaHei UI Light" pitchFamily="34" charset="-122"/>
              <a:ea typeface="Microsoft YaHei UI Light" pitchFamily="34" charset="-122"/>
              <a:cs typeface="+mj-c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52400" y="609600"/>
            <a:ext cx="8229600" cy="4572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 smtClean="0">
                <a:solidFill>
                  <a:schemeClr val="tx2"/>
                </a:solidFill>
                <a:latin typeface="Microsoft YaHei UI Light" pitchFamily="34" charset="-122"/>
                <a:ea typeface="Microsoft YaHei UI Light" pitchFamily="34" charset="-122"/>
                <a:cs typeface="+mj-cs"/>
              </a:rPr>
              <a:t>Cluster 3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Microsoft YaHei UI Light" pitchFamily="34" charset="-122"/>
              <a:ea typeface="Microsoft YaHei UI Light" pitchFamily="34" charset="-122"/>
              <a:cs typeface="+mj-cs"/>
            </a:endParaRPr>
          </a:p>
        </p:txBody>
      </p:sp>
      <p:pic>
        <p:nvPicPr>
          <p:cNvPr id="4" name="Picture 3" descr="venue_cluster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66800"/>
            <a:ext cx="9144000" cy="2351088"/>
          </a:xfrm>
          <a:prstGeom prst="rect">
            <a:avLst/>
          </a:prstGeom>
        </p:spPr>
      </p:pic>
      <p:pic>
        <p:nvPicPr>
          <p:cNvPr id="5" name="Picture 4" descr="venue_cluster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038600"/>
            <a:ext cx="9144000" cy="2585215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152400" y="3657600"/>
            <a:ext cx="8229600" cy="4572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 smtClean="0">
                <a:solidFill>
                  <a:schemeClr val="tx2"/>
                </a:solidFill>
                <a:latin typeface="Microsoft YaHei UI Light" pitchFamily="34" charset="-122"/>
                <a:ea typeface="Microsoft YaHei UI Light" pitchFamily="34" charset="-122"/>
                <a:cs typeface="+mj-cs"/>
              </a:rPr>
              <a:t>Cluster 4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Microsoft YaHei UI Light" pitchFamily="34" charset="-122"/>
              <a:ea typeface="Microsoft YaHei UI Light" pitchFamily="34" charset="-122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</p:spPr>
        <p:txBody>
          <a:bodyPr/>
          <a:lstStyle/>
          <a:p>
            <a:r>
              <a:rPr lang="en-US" dirty="0" smtClean="0">
                <a:latin typeface="Microsoft YaHei UI Light" pitchFamily="34" charset="-122"/>
                <a:ea typeface="Microsoft YaHei UI Light" pitchFamily="34" charset="-122"/>
              </a:rPr>
              <a:t>Observations</a:t>
            </a:r>
            <a:endParaRPr lang="en-US" dirty="0">
              <a:latin typeface="Microsoft YaHei UI Light" pitchFamily="34" charset="-122"/>
              <a:ea typeface="Microsoft YaHei UI Light" pitchFamily="34" charset="-122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2249424"/>
            <a:ext cx="8229600" cy="4325112"/>
          </a:xfrm>
        </p:spPr>
        <p:txBody>
          <a:bodyPr>
            <a:noAutofit/>
          </a:bodyPr>
          <a:lstStyle/>
          <a:p>
            <a:pPr lvl="0" algn="just"/>
            <a:r>
              <a:rPr lang="en-US" sz="1800" dirty="0" smtClean="0">
                <a:latin typeface="Microsoft YaHei UI Light" pitchFamily="34" charset="-122"/>
                <a:ea typeface="Microsoft YaHei UI Light" pitchFamily="34" charset="-122"/>
              </a:rPr>
              <a:t>Based on the rental rates, localities of Cluster 2 and to a lesser extent Cluster 1 are the best places to rent residential properties. Cluster 2 has the overall lowest average rental rates.</a:t>
            </a:r>
          </a:p>
          <a:p>
            <a:pPr algn="just">
              <a:buNone/>
            </a:pPr>
            <a:endParaRPr lang="en-US" sz="1800" dirty="0" smtClean="0">
              <a:latin typeface="Microsoft YaHei UI Light" pitchFamily="34" charset="-122"/>
              <a:ea typeface="Microsoft YaHei UI Light" pitchFamily="34" charset="-122"/>
            </a:endParaRPr>
          </a:p>
          <a:p>
            <a:pPr lvl="0" algn="just"/>
            <a:r>
              <a:rPr lang="en-US" sz="1800" dirty="0" smtClean="0">
                <a:latin typeface="Microsoft YaHei UI Light" pitchFamily="34" charset="-122"/>
                <a:ea typeface="Microsoft YaHei UI Light" pitchFamily="34" charset="-122"/>
              </a:rPr>
              <a:t>Based on venues, people who prefer dining outside most of the times should consider localities from Cluster 2 as they would have a wide variety of eateries at their disposal.</a:t>
            </a:r>
          </a:p>
          <a:p>
            <a:pPr algn="just">
              <a:buNone/>
            </a:pPr>
            <a:endParaRPr lang="en-US" sz="1800" dirty="0" smtClean="0">
              <a:latin typeface="Microsoft YaHei UI Light" pitchFamily="34" charset="-122"/>
              <a:ea typeface="Microsoft YaHei UI Light" pitchFamily="34" charset="-122"/>
            </a:endParaRPr>
          </a:p>
          <a:p>
            <a:pPr lvl="0" algn="just"/>
            <a:r>
              <a:rPr lang="en-US" sz="1800" dirty="0" smtClean="0">
                <a:latin typeface="Microsoft YaHei UI Light" pitchFamily="34" charset="-122"/>
                <a:ea typeface="Microsoft YaHei UI Light" pitchFamily="34" charset="-122"/>
              </a:rPr>
              <a:t>Based on venues, people who prefer places for evening entertainment and nightlife should consider localities from Cluster 3</a:t>
            </a:r>
            <a:r>
              <a:rPr lang="en-US" sz="1800" dirty="0" smtClean="0">
                <a:latin typeface="Microsoft YaHei UI Light" pitchFamily="34" charset="-122"/>
                <a:ea typeface="Microsoft YaHei UI Light" pitchFamily="34" charset="-122"/>
              </a:rPr>
              <a:t>.</a:t>
            </a:r>
          </a:p>
          <a:p>
            <a:pPr lvl="0" algn="just">
              <a:buNone/>
            </a:pPr>
            <a:endParaRPr lang="en-US" sz="1800" dirty="0" smtClean="0">
              <a:latin typeface="Microsoft YaHei UI Light" pitchFamily="34" charset="-122"/>
              <a:ea typeface="Microsoft YaHei UI Light" pitchFamily="34" charset="-122"/>
            </a:endParaRPr>
          </a:p>
          <a:p>
            <a:pPr lvl="0" algn="just"/>
            <a:r>
              <a:rPr lang="en-US" sz="1800" dirty="0" smtClean="0">
                <a:latin typeface="Microsoft YaHei UI Light" pitchFamily="34" charset="-122"/>
                <a:ea typeface="Microsoft YaHei UI Light" pitchFamily="34" charset="-122"/>
              </a:rPr>
              <a:t>Based on venues, for a family, Cluster 4 would be suitable. These localities most commonly have Department stores, markets, pharmacy mixed with some restaurants and bus stops</a:t>
            </a:r>
          </a:p>
          <a:p>
            <a:pPr algn="just"/>
            <a:endParaRPr lang="en-US" sz="1800" dirty="0" smtClean="0">
              <a:latin typeface="Microsoft YaHei UI Light" pitchFamily="34" charset="-122"/>
              <a:ea typeface="Microsoft YaHei UI Light" pitchFamily="34" charset="-122"/>
            </a:endParaRPr>
          </a:p>
          <a:p>
            <a:pPr lvl="0" algn="just"/>
            <a:endParaRPr lang="en-US" sz="1800" dirty="0" smtClean="0">
              <a:latin typeface="Microsoft YaHei UI Light" pitchFamily="34" charset="-122"/>
              <a:ea typeface="Microsoft YaHei UI Light" pitchFamily="34" charset="-122"/>
            </a:endParaRPr>
          </a:p>
          <a:p>
            <a:pPr lvl="0" algn="just"/>
            <a:endParaRPr lang="en-US" sz="1800" dirty="0" smtClean="0">
              <a:latin typeface="Microsoft YaHei UI Light" pitchFamily="34" charset="-122"/>
              <a:ea typeface="Microsoft YaHei UI Light" pitchFamily="34" charset="-122"/>
            </a:endParaRPr>
          </a:p>
          <a:p>
            <a:pPr algn="just"/>
            <a:endParaRPr lang="en-US" sz="1800" dirty="0" smtClean="0">
              <a:latin typeface="Microsoft YaHei UI Light" pitchFamily="34" charset="-122"/>
              <a:ea typeface="Microsoft YaHei UI Light" pitchFamily="34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Microsoft YaHei UI Light" pitchFamily="34" charset="-122"/>
                <a:ea typeface="Microsoft YaHei UI Light" pitchFamily="34" charset="-122"/>
              </a:rPr>
              <a:t>Conclusion</a:t>
            </a:r>
            <a:endParaRPr lang="en-US" dirty="0">
              <a:latin typeface="Microsoft YaHei UI Light" pitchFamily="34" charset="-122"/>
              <a:ea typeface="Microsoft YaHei UI Light" pitchFamily="34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latin typeface="Microsoft YaHei UI Light" pitchFamily="34" charset="-122"/>
                <a:ea typeface="Microsoft YaHei UI Light" pitchFamily="34" charset="-122"/>
              </a:rPr>
              <a:t>This project makes use of rental rates and nearby venues to give a better understanding of the localities in Bangalore while choosing a place to </a:t>
            </a:r>
            <a:r>
              <a:rPr lang="en-US" sz="2000" dirty="0" smtClean="0">
                <a:latin typeface="Microsoft YaHei UI Light" pitchFamily="34" charset="-122"/>
                <a:ea typeface="Microsoft YaHei UI Light" pitchFamily="34" charset="-122"/>
              </a:rPr>
              <a:t>rent.</a:t>
            </a:r>
          </a:p>
          <a:p>
            <a:pPr>
              <a:buNone/>
            </a:pPr>
            <a:endParaRPr lang="en-US" sz="2000" dirty="0" smtClean="0">
              <a:latin typeface="Microsoft YaHei UI Light" pitchFamily="34" charset="-122"/>
              <a:ea typeface="Microsoft YaHei UI Light" pitchFamily="34" charset="-122"/>
            </a:endParaRPr>
          </a:p>
          <a:p>
            <a:r>
              <a:rPr lang="en-US" sz="2000" dirty="0" smtClean="0">
                <a:latin typeface="Microsoft YaHei UI Light" pitchFamily="34" charset="-122"/>
                <a:ea typeface="Microsoft YaHei UI Light" pitchFamily="34" charset="-122"/>
              </a:rPr>
              <a:t>For further studies, crime rate data and distance from workplace data </a:t>
            </a:r>
            <a:r>
              <a:rPr lang="en-US" sz="2000" dirty="0" smtClean="0">
                <a:latin typeface="Microsoft YaHei UI Light" pitchFamily="34" charset="-122"/>
                <a:ea typeface="Microsoft YaHei UI Light" pitchFamily="34" charset="-122"/>
              </a:rPr>
              <a:t>can be taken into consideration.</a:t>
            </a:r>
            <a:endParaRPr lang="en-US" sz="2000" dirty="0">
              <a:latin typeface="Microsoft YaHei UI Light" pitchFamily="34" charset="-122"/>
              <a:ea typeface="Microsoft YaHei UI Light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Microsoft YaHei UI Light" pitchFamily="34" charset="-122"/>
                <a:ea typeface="Microsoft YaHei UI Light" pitchFamily="34" charset="-122"/>
              </a:rPr>
              <a:t>Introduction &amp; Business Problem</a:t>
            </a:r>
            <a:endParaRPr lang="en-US" dirty="0">
              <a:latin typeface="Microsoft YaHei UI Light" pitchFamily="34" charset="-122"/>
              <a:ea typeface="Microsoft YaHei UI Light" pitchFamily="34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dirty="0" smtClean="0">
                <a:latin typeface="Microsoft YaHei UI Light" pitchFamily="34" charset="-122"/>
                <a:ea typeface="Microsoft YaHei UI Light" pitchFamily="34" charset="-122"/>
              </a:rPr>
              <a:t>Bangalore is widely regarded as the "Silicon Valley of India" (or "IT capital of India</a:t>
            </a:r>
            <a:r>
              <a:rPr lang="en-US" sz="2000" dirty="0" smtClean="0">
                <a:latin typeface="Microsoft YaHei UI Light" pitchFamily="34" charset="-122"/>
                <a:ea typeface="Microsoft YaHei UI Light" pitchFamily="34" charset="-122"/>
              </a:rPr>
              <a:t>") and the IT </a:t>
            </a:r>
            <a:r>
              <a:rPr lang="en-US" sz="2000" dirty="0" smtClean="0">
                <a:latin typeface="Microsoft YaHei UI Light" pitchFamily="34" charset="-122"/>
                <a:ea typeface="Microsoft YaHei UI Light" pitchFamily="34" charset="-122"/>
              </a:rPr>
              <a:t>firms </a:t>
            </a:r>
            <a:r>
              <a:rPr lang="en-US" sz="2000" dirty="0" smtClean="0">
                <a:latin typeface="Microsoft YaHei UI Light" pitchFamily="34" charset="-122"/>
                <a:ea typeface="Microsoft YaHei UI Light" pitchFamily="34" charset="-122"/>
              </a:rPr>
              <a:t>employ </a:t>
            </a:r>
            <a:r>
              <a:rPr lang="en-US" sz="2000" dirty="0" smtClean="0">
                <a:latin typeface="Microsoft YaHei UI Light" pitchFamily="34" charset="-122"/>
                <a:ea typeface="Microsoft YaHei UI Light" pitchFamily="34" charset="-122"/>
              </a:rPr>
              <a:t>about 1.5 million employees in the IT and IT-enabled services sector</a:t>
            </a:r>
            <a:r>
              <a:rPr lang="en-US" sz="2000" dirty="0" smtClean="0">
                <a:latin typeface="Microsoft YaHei UI Light" pitchFamily="34" charset="-122"/>
                <a:ea typeface="Microsoft YaHei UI Light" pitchFamily="34" charset="-122"/>
              </a:rPr>
              <a:t>.</a:t>
            </a:r>
          </a:p>
          <a:p>
            <a:pPr algn="just">
              <a:buNone/>
            </a:pPr>
            <a:endParaRPr lang="en-US" sz="2000" dirty="0" smtClean="0">
              <a:latin typeface="Microsoft YaHei UI Light" pitchFamily="34" charset="-122"/>
              <a:ea typeface="Microsoft YaHei UI Light" pitchFamily="34" charset="-122"/>
            </a:endParaRPr>
          </a:p>
          <a:p>
            <a:pPr algn="just"/>
            <a:r>
              <a:rPr lang="en-US" sz="2000" dirty="0" smtClean="0">
                <a:latin typeface="Microsoft YaHei UI Light" pitchFamily="34" charset="-122"/>
                <a:ea typeface="Microsoft YaHei UI Light" pitchFamily="34" charset="-122"/>
              </a:rPr>
              <a:t>The vast amount of job opportunities attracts workforce from all around the country as well as other parts of the state</a:t>
            </a:r>
            <a:r>
              <a:rPr lang="en-US" sz="2000" dirty="0" smtClean="0">
                <a:latin typeface="Microsoft YaHei UI Light" pitchFamily="34" charset="-122"/>
                <a:ea typeface="Microsoft YaHei UI Light" pitchFamily="34" charset="-122"/>
              </a:rPr>
              <a:t>.</a:t>
            </a:r>
          </a:p>
          <a:p>
            <a:pPr algn="just">
              <a:buNone/>
            </a:pPr>
            <a:endParaRPr lang="en-US" sz="2000" dirty="0" smtClean="0">
              <a:latin typeface="Microsoft YaHei UI Light" pitchFamily="34" charset="-122"/>
              <a:ea typeface="Microsoft YaHei UI Light" pitchFamily="34" charset="-122"/>
            </a:endParaRPr>
          </a:p>
          <a:p>
            <a:pPr algn="just"/>
            <a:r>
              <a:rPr lang="en-US" sz="2000" dirty="0" smtClean="0">
                <a:latin typeface="Microsoft YaHei UI Light" pitchFamily="34" charset="-122"/>
                <a:ea typeface="Microsoft YaHei UI Light" pitchFamily="34" charset="-122"/>
              </a:rPr>
              <a:t>The </a:t>
            </a:r>
            <a:r>
              <a:rPr lang="en-US" sz="2000" dirty="0" smtClean="0">
                <a:latin typeface="Microsoft YaHei UI Light" pitchFamily="34" charset="-122"/>
                <a:ea typeface="Microsoft YaHei UI Light" pitchFamily="34" charset="-122"/>
              </a:rPr>
              <a:t>business problem we will solve is: From the overabundant residential properties, how would the migrant workforce decide the most suitable location to rent residential properties.</a:t>
            </a:r>
            <a:endParaRPr lang="en-US" sz="2000" dirty="0" smtClean="0">
              <a:latin typeface="Microsoft YaHei UI Light" pitchFamily="34" charset="-122"/>
              <a:ea typeface="Microsoft YaHei UI Light" pitchFamily="34" charset="-122"/>
            </a:endParaRPr>
          </a:p>
          <a:p>
            <a:pPr algn="just"/>
            <a:endParaRPr lang="en-US" sz="2000" dirty="0" smtClean="0">
              <a:latin typeface="Microsoft YaHei UI Light" pitchFamily="34" charset="-122"/>
              <a:ea typeface="Microsoft YaHei UI Light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Microsoft YaHei UI Light" pitchFamily="34" charset="-122"/>
                <a:ea typeface="Microsoft YaHei UI Light" pitchFamily="34" charset="-122"/>
              </a:rPr>
              <a:t>Data Collection</a:t>
            </a:r>
            <a:endParaRPr lang="en-US" dirty="0">
              <a:latin typeface="Microsoft YaHei UI Light" pitchFamily="34" charset="-122"/>
              <a:ea typeface="Microsoft YaHei UI Light" pitchFamily="34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dirty="0" smtClean="0">
                <a:latin typeface="Microsoft YaHei UI Light" pitchFamily="34" charset="-122"/>
                <a:ea typeface="Microsoft YaHei UI Light" pitchFamily="34" charset="-122"/>
              </a:rPr>
              <a:t>The rental rates data are extracted from the “Makaan.com” </a:t>
            </a:r>
            <a:r>
              <a:rPr lang="en-US" sz="2000" dirty="0" smtClean="0">
                <a:latin typeface="Microsoft YaHei UI Light" pitchFamily="34" charset="-122"/>
                <a:ea typeface="Microsoft YaHei UI Light" pitchFamily="34" charset="-122"/>
              </a:rPr>
              <a:t>website.</a:t>
            </a:r>
          </a:p>
          <a:p>
            <a:pPr algn="just">
              <a:buNone/>
            </a:pPr>
            <a:endParaRPr lang="en-US" sz="2000" dirty="0" smtClean="0">
              <a:latin typeface="Microsoft YaHei UI Light" pitchFamily="34" charset="-122"/>
              <a:ea typeface="Microsoft YaHei UI Light" pitchFamily="34" charset="-122"/>
            </a:endParaRPr>
          </a:p>
          <a:p>
            <a:pPr lvl="0" algn="just"/>
            <a:r>
              <a:rPr lang="en-US" sz="2000" dirty="0" smtClean="0">
                <a:latin typeface="Microsoft YaHei UI Light" pitchFamily="34" charset="-122"/>
                <a:ea typeface="Microsoft YaHei UI Light" pitchFamily="34" charset="-122"/>
              </a:rPr>
              <a:t>Python </a:t>
            </a:r>
            <a:r>
              <a:rPr lang="en-US" sz="2000" dirty="0" err="1" smtClean="0">
                <a:latin typeface="Microsoft YaHei UI Light" pitchFamily="34" charset="-122"/>
                <a:ea typeface="Microsoft YaHei UI Light" pitchFamily="34" charset="-122"/>
              </a:rPr>
              <a:t>GeoPy</a:t>
            </a:r>
            <a:r>
              <a:rPr lang="en-US" sz="2000" dirty="0" smtClean="0">
                <a:latin typeface="Microsoft YaHei UI Light" pitchFamily="34" charset="-122"/>
                <a:ea typeface="Microsoft YaHei UI Light" pitchFamily="34" charset="-122"/>
              </a:rPr>
              <a:t> package (</a:t>
            </a:r>
            <a:r>
              <a:rPr lang="en-US" sz="2000" dirty="0" err="1" smtClean="0">
                <a:latin typeface="Microsoft YaHei UI Light" pitchFamily="34" charset="-122"/>
                <a:ea typeface="Microsoft YaHei UI Light" pitchFamily="34" charset="-122"/>
              </a:rPr>
              <a:t>Nominatim</a:t>
            </a:r>
            <a:r>
              <a:rPr lang="en-US" sz="2000" dirty="0" smtClean="0">
                <a:latin typeface="Microsoft YaHei UI Light" pitchFamily="34" charset="-122"/>
                <a:ea typeface="Microsoft YaHei UI Light" pitchFamily="34" charset="-122"/>
              </a:rPr>
              <a:t> API) is used to get the Longitude and Latitude data of the localities in Bangalore</a:t>
            </a:r>
            <a:r>
              <a:rPr lang="en-US" sz="2000" dirty="0" smtClean="0">
                <a:latin typeface="Microsoft YaHei UI Light" pitchFamily="34" charset="-122"/>
                <a:ea typeface="Microsoft YaHei UI Light" pitchFamily="34" charset="-122"/>
              </a:rPr>
              <a:t>.</a:t>
            </a:r>
          </a:p>
          <a:p>
            <a:pPr lvl="0" algn="just"/>
            <a:endParaRPr lang="en-US" sz="2000" dirty="0" smtClean="0">
              <a:latin typeface="Microsoft YaHei UI Light" pitchFamily="34" charset="-122"/>
              <a:ea typeface="Microsoft YaHei UI Light" pitchFamily="34" charset="-122"/>
            </a:endParaRPr>
          </a:p>
          <a:p>
            <a:pPr lvl="0" algn="just"/>
            <a:r>
              <a:rPr lang="en-US" sz="2000" dirty="0" err="1" smtClean="0">
                <a:latin typeface="Microsoft YaHei UI Light" pitchFamily="34" charset="-122"/>
                <a:ea typeface="Microsoft YaHei UI Light" pitchFamily="34" charset="-122"/>
              </a:rPr>
              <a:t>FourSquare</a:t>
            </a:r>
            <a:r>
              <a:rPr lang="en-US" sz="2000" dirty="0" smtClean="0">
                <a:latin typeface="Microsoft YaHei UI Light" pitchFamily="34" charset="-122"/>
                <a:ea typeface="Microsoft YaHei UI Light" pitchFamily="34" charset="-122"/>
              </a:rPr>
              <a:t> </a:t>
            </a:r>
            <a:r>
              <a:rPr lang="en-US" sz="2000" dirty="0" smtClean="0">
                <a:latin typeface="Microsoft YaHei UI Light" pitchFamily="34" charset="-122"/>
                <a:ea typeface="Microsoft YaHei UI Light" pitchFamily="34" charset="-122"/>
              </a:rPr>
              <a:t>API interface is used </a:t>
            </a:r>
            <a:r>
              <a:rPr lang="en-US" sz="2000" dirty="0" smtClean="0">
                <a:latin typeface="Microsoft YaHei UI Light" pitchFamily="34" charset="-122"/>
                <a:ea typeface="Microsoft YaHei UI Light" pitchFamily="34" charset="-122"/>
              </a:rPr>
              <a:t>to </a:t>
            </a:r>
            <a:r>
              <a:rPr lang="en-US" sz="2000" dirty="0" smtClean="0">
                <a:latin typeface="Microsoft YaHei UI Light" pitchFamily="34" charset="-122"/>
                <a:ea typeface="Microsoft YaHei UI Light" pitchFamily="34" charset="-122"/>
              </a:rPr>
              <a:t>explore the localities and their </a:t>
            </a:r>
            <a:r>
              <a:rPr lang="en-US" sz="2000" dirty="0" smtClean="0">
                <a:latin typeface="Microsoft YaHei UI Light" pitchFamily="34" charset="-122"/>
                <a:ea typeface="Microsoft YaHei UI Light" pitchFamily="34" charset="-122"/>
              </a:rPr>
              <a:t>neighborhoods</a:t>
            </a:r>
            <a:r>
              <a:rPr lang="en-US" sz="2000" dirty="0" smtClean="0">
                <a:latin typeface="Microsoft YaHei UI Light" pitchFamily="34" charset="-122"/>
                <a:ea typeface="Microsoft YaHei UI Light" pitchFamily="34" charset="-122"/>
              </a:rPr>
              <a:t>.</a:t>
            </a:r>
          </a:p>
          <a:p>
            <a:pPr algn="just"/>
            <a:endParaRPr lang="en-US" sz="2000" dirty="0">
              <a:latin typeface="Microsoft YaHei UI Light" pitchFamily="34" charset="-122"/>
              <a:ea typeface="Microsoft YaHei UI Light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Microsoft YaHei UI Light" pitchFamily="34" charset="-122"/>
                <a:ea typeface="Microsoft YaHei UI Light" pitchFamily="34" charset="-122"/>
              </a:rPr>
              <a:t>Methodology</a:t>
            </a:r>
            <a:endParaRPr lang="en-US" dirty="0">
              <a:latin typeface="Microsoft YaHei UI Light" pitchFamily="34" charset="-122"/>
              <a:ea typeface="Microsoft YaHei UI Light" pitchFamily="34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2000" dirty="0" smtClean="0">
                <a:latin typeface="Microsoft YaHei UI Light" pitchFamily="34" charset="-122"/>
                <a:ea typeface="Microsoft YaHei UI Light" pitchFamily="34" charset="-122"/>
              </a:rPr>
              <a:t>Bangalore rental rates data from Makaan.com website is scraped using </a:t>
            </a:r>
            <a:r>
              <a:rPr lang="en-US" sz="2000" dirty="0" err="1" smtClean="0">
                <a:latin typeface="Microsoft YaHei UI Light" pitchFamily="34" charset="-122"/>
                <a:ea typeface="Microsoft YaHei UI Light" pitchFamily="34" charset="-122"/>
              </a:rPr>
              <a:t>BeautifulSoup</a:t>
            </a:r>
            <a:r>
              <a:rPr lang="en-US" sz="2000" dirty="0" smtClean="0">
                <a:latin typeface="Microsoft YaHei UI Light" pitchFamily="34" charset="-122"/>
                <a:ea typeface="Microsoft YaHei UI Light" pitchFamily="34" charset="-122"/>
              </a:rPr>
              <a:t> and converted into a pandas dataframe. </a:t>
            </a:r>
            <a:endParaRPr lang="en-US" sz="2000" dirty="0" smtClean="0">
              <a:latin typeface="Microsoft YaHei UI Light" pitchFamily="34" charset="-122"/>
              <a:ea typeface="Microsoft YaHei UI Light" pitchFamily="34" charset="-122"/>
            </a:endParaRPr>
          </a:p>
          <a:p>
            <a:pPr algn="just"/>
            <a:endParaRPr lang="en-US" sz="2000" dirty="0" smtClean="0">
              <a:latin typeface="Microsoft YaHei UI Light" pitchFamily="34" charset="-122"/>
              <a:ea typeface="Microsoft YaHei UI Light" pitchFamily="34" charset="-122"/>
            </a:endParaRPr>
          </a:p>
          <a:p>
            <a:pPr algn="just"/>
            <a:r>
              <a:rPr lang="en-US" sz="2000" dirty="0" smtClean="0">
                <a:latin typeface="Microsoft YaHei UI Light" pitchFamily="34" charset="-122"/>
                <a:ea typeface="Microsoft YaHei UI Light" pitchFamily="34" charset="-122"/>
              </a:rPr>
              <a:t>Longitude and Latitude data of the localities </a:t>
            </a:r>
            <a:r>
              <a:rPr lang="en-US" sz="2000" dirty="0" smtClean="0">
                <a:latin typeface="Microsoft YaHei UI Light" pitchFamily="34" charset="-122"/>
                <a:ea typeface="Microsoft YaHei UI Light" pitchFamily="34" charset="-122"/>
              </a:rPr>
              <a:t>are obtained using Python </a:t>
            </a:r>
            <a:r>
              <a:rPr lang="en-US" sz="2000" dirty="0" err="1" smtClean="0">
                <a:latin typeface="Microsoft YaHei UI Light" pitchFamily="34" charset="-122"/>
                <a:ea typeface="Microsoft YaHei UI Light" pitchFamily="34" charset="-122"/>
              </a:rPr>
              <a:t>GeoPy</a:t>
            </a:r>
            <a:r>
              <a:rPr lang="en-US" sz="2000" dirty="0" smtClean="0">
                <a:latin typeface="Microsoft YaHei UI Light" pitchFamily="34" charset="-122"/>
                <a:ea typeface="Microsoft YaHei UI Light" pitchFamily="34" charset="-122"/>
              </a:rPr>
              <a:t> package (</a:t>
            </a:r>
            <a:r>
              <a:rPr lang="en-US" sz="2000" dirty="0" err="1" smtClean="0">
                <a:latin typeface="Microsoft YaHei UI Light" pitchFamily="34" charset="-122"/>
                <a:ea typeface="Microsoft YaHei UI Light" pitchFamily="34" charset="-122"/>
              </a:rPr>
              <a:t>Nominatim</a:t>
            </a:r>
            <a:r>
              <a:rPr lang="en-US" sz="2000" dirty="0" smtClean="0">
                <a:latin typeface="Microsoft YaHei UI Light" pitchFamily="34" charset="-122"/>
                <a:ea typeface="Microsoft YaHei UI Light" pitchFamily="34" charset="-122"/>
              </a:rPr>
              <a:t> API</a:t>
            </a:r>
            <a:r>
              <a:rPr lang="en-US" sz="2000" dirty="0" smtClean="0">
                <a:latin typeface="Microsoft YaHei UI Light" pitchFamily="34" charset="-122"/>
                <a:ea typeface="Microsoft YaHei UI Light" pitchFamily="34" charset="-122"/>
              </a:rPr>
              <a:t>).</a:t>
            </a:r>
          </a:p>
          <a:p>
            <a:pPr algn="just"/>
            <a:endParaRPr lang="en-US" sz="2000" dirty="0" smtClean="0">
              <a:latin typeface="Microsoft YaHei UI Light" pitchFamily="34" charset="-122"/>
              <a:ea typeface="Microsoft YaHei UI Light" pitchFamily="34" charset="-122"/>
            </a:endParaRPr>
          </a:p>
          <a:p>
            <a:pPr algn="just"/>
            <a:r>
              <a:rPr lang="en-US" sz="2000" dirty="0" smtClean="0">
                <a:latin typeface="Microsoft YaHei UI Light" pitchFamily="34" charset="-122"/>
                <a:ea typeface="Microsoft YaHei UI Light" pitchFamily="34" charset="-122"/>
              </a:rPr>
              <a:t>K-means clustering is used to cluster the localities based on the rental rates for 1BHK, 2BHK and 3BHK</a:t>
            </a:r>
            <a:r>
              <a:rPr lang="en-US" sz="2000" dirty="0" smtClean="0">
                <a:latin typeface="Microsoft YaHei UI Light" pitchFamily="34" charset="-122"/>
                <a:ea typeface="Microsoft YaHei UI Light" pitchFamily="34" charset="-122"/>
              </a:rPr>
              <a:t>.</a:t>
            </a:r>
          </a:p>
          <a:p>
            <a:pPr algn="just"/>
            <a:endParaRPr lang="en-US" sz="2000" dirty="0" smtClean="0">
              <a:latin typeface="Microsoft YaHei UI Light" pitchFamily="34" charset="-122"/>
              <a:ea typeface="Microsoft YaHei UI Light" pitchFamily="34" charset="-122"/>
            </a:endParaRPr>
          </a:p>
          <a:p>
            <a:pPr algn="just"/>
            <a:r>
              <a:rPr lang="en-US" sz="2000" dirty="0" err="1" smtClean="0">
                <a:latin typeface="Microsoft YaHei UI Light" pitchFamily="34" charset="-122"/>
                <a:ea typeface="Microsoft YaHei UI Light" pitchFamily="34" charset="-122"/>
              </a:rPr>
              <a:t>FoursquareAPI</a:t>
            </a:r>
            <a:r>
              <a:rPr lang="en-US" sz="2000" dirty="0" smtClean="0">
                <a:latin typeface="Microsoft YaHei UI Light" pitchFamily="34" charset="-122"/>
                <a:ea typeface="Microsoft YaHei UI Light" pitchFamily="34" charset="-122"/>
              </a:rPr>
              <a:t> is used to explore the venues </a:t>
            </a:r>
            <a:r>
              <a:rPr lang="en-US" sz="2000" dirty="0" smtClean="0">
                <a:latin typeface="Microsoft YaHei UI Light" pitchFamily="34" charset="-122"/>
                <a:ea typeface="Microsoft YaHei UI Light" pitchFamily="34" charset="-122"/>
              </a:rPr>
              <a:t>of </a:t>
            </a:r>
            <a:r>
              <a:rPr lang="en-US" sz="2000" dirty="0" smtClean="0">
                <a:latin typeface="Microsoft YaHei UI Light" pitchFamily="34" charset="-122"/>
                <a:ea typeface="Microsoft YaHei UI Light" pitchFamily="34" charset="-122"/>
              </a:rPr>
              <a:t>each locality. </a:t>
            </a:r>
            <a:endParaRPr lang="en-US" sz="2000" dirty="0" smtClean="0">
              <a:latin typeface="Microsoft YaHei UI Light" pitchFamily="34" charset="-122"/>
              <a:ea typeface="Microsoft YaHei UI Light" pitchFamily="34" charset="-122"/>
            </a:endParaRPr>
          </a:p>
          <a:p>
            <a:pPr algn="just"/>
            <a:endParaRPr lang="en-US" sz="2000" dirty="0" smtClean="0">
              <a:latin typeface="Microsoft YaHei UI Light" pitchFamily="34" charset="-122"/>
              <a:ea typeface="Microsoft YaHei UI Light" pitchFamily="34" charset="-122"/>
            </a:endParaRPr>
          </a:p>
          <a:p>
            <a:pPr algn="just"/>
            <a:r>
              <a:rPr lang="en-US" sz="2000" dirty="0" smtClean="0">
                <a:latin typeface="Microsoft YaHei UI Light" pitchFamily="34" charset="-122"/>
                <a:ea typeface="Microsoft YaHei UI Light" pitchFamily="34" charset="-122"/>
              </a:rPr>
              <a:t>K-means clustering is used to cluster the localities </a:t>
            </a:r>
            <a:r>
              <a:rPr lang="en-US" sz="2000" dirty="0" smtClean="0">
                <a:latin typeface="Microsoft YaHei UI Light" pitchFamily="34" charset="-122"/>
                <a:ea typeface="Microsoft YaHei UI Light" pitchFamily="34" charset="-122"/>
              </a:rPr>
              <a:t>base on venues</a:t>
            </a:r>
            <a:r>
              <a:rPr lang="en-US" sz="2000" dirty="0" smtClean="0">
                <a:latin typeface="Microsoft YaHei UI Light" pitchFamily="34" charset="-122"/>
                <a:ea typeface="Microsoft YaHei UI Light" pitchFamily="34" charset="-122"/>
              </a:rPr>
              <a:t>.</a:t>
            </a:r>
            <a:endParaRPr lang="en-US" sz="2000" dirty="0">
              <a:latin typeface="Microsoft YaHei UI Light" pitchFamily="34" charset="-122"/>
              <a:ea typeface="Microsoft YaHei UI Light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90800"/>
            <a:ext cx="8229600" cy="1066800"/>
          </a:xfrm>
        </p:spPr>
        <p:txBody>
          <a:bodyPr/>
          <a:lstStyle/>
          <a:p>
            <a:pPr algn="ctr"/>
            <a:r>
              <a:rPr lang="en-US" dirty="0" smtClean="0">
                <a:latin typeface="Microsoft YaHei UI Light" pitchFamily="34" charset="-122"/>
                <a:ea typeface="Microsoft YaHei UI Light" pitchFamily="34" charset="-122"/>
              </a:rPr>
              <a:t>Results</a:t>
            </a:r>
            <a:endParaRPr lang="en-US" dirty="0">
              <a:latin typeface="Microsoft YaHei UI Light" pitchFamily="34" charset="-122"/>
              <a:ea typeface="Microsoft YaHei UI Light" pitchFamily="3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762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Microsoft YaHei UI Light" pitchFamily="34" charset="-122"/>
                <a:ea typeface="Microsoft YaHei UI Light" pitchFamily="34" charset="-122"/>
              </a:rPr>
              <a:t>5 Most Expensive Localities for 1BHK </a:t>
            </a:r>
            <a:endParaRPr lang="en-US" sz="3200" dirty="0">
              <a:latin typeface="Microsoft YaHei UI Light" pitchFamily="34" charset="-122"/>
              <a:ea typeface="Microsoft YaHei UI Light" pitchFamily="34" charset="-122"/>
            </a:endParaRPr>
          </a:p>
        </p:txBody>
      </p:sp>
      <p:pic>
        <p:nvPicPr>
          <p:cNvPr id="3" name="Picture 2" descr="1_hig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828800"/>
            <a:ext cx="6315957" cy="385816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1_lo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752600"/>
            <a:ext cx="6487431" cy="4220164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762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Microsoft YaHei UI Light" pitchFamily="34" charset="-122"/>
                <a:ea typeface="Microsoft YaHei UI Light" pitchFamily="34" charset="-122"/>
              </a:rPr>
              <a:t>5 Least Expensive Localities for 1BHK </a:t>
            </a:r>
            <a:endParaRPr lang="en-US" sz="3200" dirty="0">
              <a:latin typeface="Microsoft YaHei UI Light" pitchFamily="34" charset="-122"/>
              <a:ea typeface="Microsoft YaHei UI Light" pitchFamily="34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609600"/>
            <a:ext cx="8229600" cy="762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Microsoft YaHei UI Light" pitchFamily="34" charset="-122"/>
                <a:ea typeface="Microsoft YaHei UI Light" pitchFamily="34" charset="-122"/>
                <a:cs typeface="+mj-cs"/>
              </a:rPr>
              <a:t>5 Most Expensive Localities for 2BHK 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Microsoft YaHei UI Light" pitchFamily="34" charset="-122"/>
              <a:ea typeface="Microsoft YaHei UI Light" pitchFamily="34" charset="-122"/>
              <a:cs typeface="+mj-cs"/>
            </a:endParaRPr>
          </a:p>
        </p:txBody>
      </p:sp>
      <p:pic>
        <p:nvPicPr>
          <p:cNvPr id="3" name="Picture 2" descr="2_hig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752600"/>
            <a:ext cx="6525536" cy="388674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609600"/>
            <a:ext cx="8229600" cy="762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Microsoft YaHei UI Light" pitchFamily="34" charset="-122"/>
                <a:ea typeface="Microsoft YaHei UI Light" pitchFamily="34" charset="-122"/>
                <a:cs typeface="+mj-cs"/>
              </a:rPr>
              <a:t>5 Least Expensive Localities for 2BHK 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Microsoft YaHei UI Light" pitchFamily="34" charset="-122"/>
              <a:ea typeface="Microsoft YaHei UI Light" pitchFamily="34" charset="-122"/>
              <a:cs typeface="+mj-cs"/>
            </a:endParaRPr>
          </a:p>
        </p:txBody>
      </p:sp>
      <p:pic>
        <p:nvPicPr>
          <p:cNvPr id="3" name="Picture 2" descr="2_lo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828800"/>
            <a:ext cx="6392168" cy="4239217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111</TotalTime>
  <Words>483</Words>
  <Application>Microsoft Office PowerPoint</Application>
  <PresentationFormat>On-screen Show (4:3)</PresentationFormat>
  <Paragraphs>53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Urban</vt:lpstr>
      <vt:lpstr>The Battle of Neighborhoods</vt:lpstr>
      <vt:lpstr>Introduction &amp; Business Problem</vt:lpstr>
      <vt:lpstr>Data Collection</vt:lpstr>
      <vt:lpstr>Methodology</vt:lpstr>
      <vt:lpstr>Results</vt:lpstr>
      <vt:lpstr>5 Most Expensive Localities for 1BHK </vt:lpstr>
      <vt:lpstr>5 Least Expensive Localities for 1BHK 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Observations</vt:lpstr>
      <vt:lpstr>Conclusion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Battle of Neighborhoods</dc:title>
  <dc:creator>satchidananda nayak</dc:creator>
  <cp:lastModifiedBy>Dell</cp:lastModifiedBy>
  <cp:revision>19</cp:revision>
  <dcterms:created xsi:type="dcterms:W3CDTF">2006-08-16T00:00:00Z</dcterms:created>
  <dcterms:modified xsi:type="dcterms:W3CDTF">2020-08-02T16:17:47Z</dcterms:modified>
</cp:coreProperties>
</file>