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8" r:id="rId3"/>
    <p:sldId id="257" r:id="rId4"/>
    <p:sldId id="267" r:id="rId5"/>
    <p:sldId id="260" r:id="rId6"/>
    <p:sldId id="258" r:id="rId7"/>
    <p:sldId id="263" r:id="rId8"/>
    <p:sldId id="264" r:id="rId9"/>
    <p:sldId id="265" r:id="rId10"/>
    <p:sldId id="266" r:id="rId11"/>
    <p:sldId id="259" r:id="rId12"/>
    <p:sldId id="272" r:id="rId13"/>
    <p:sldId id="273" r:id="rId14"/>
    <p:sldId id="274" r:id="rId15"/>
    <p:sldId id="276" r:id="rId16"/>
    <p:sldId id="277" r:id="rId17"/>
    <p:sldId id="271" r:id="rId18"/>
    <p:sldId id="280" r:id="rId19"/>
    <p:sldId id="282" r:id="rId20"/>
    <p:sldId id="281" r:id="rId21"/>
    <p:sldId id="283" r:id="rId22"/>
    <p:sldId id="284" r:id="rId23"/>
    <p:sldId id="270" r:id="rId24"/>
    <p:sldId id="26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7" d="100"/>
          <a:sy n="107" d="100"/>
        </p:scale>
        <p:origin x="-7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18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0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9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7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3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2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5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11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81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15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EF598-334A-44A3-885B-6C9ECDEDCCAD}" type="datetimeFigureOut">
              <a:rPr lang="zh-TW" altLang="en-US" smtClean="0"/>
              <a:t>2018/1/14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0B73F2-F946-4AB0-BAC4-00F11EBD92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70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012648"/>
            <a:ext cx="7766936" cy="1646302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Final Project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3658947"/>
            <a:ext cx="7766936" cy="2099596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7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0556629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唐千琳</a:t>
            </a: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/>
            </a:r>
            <a:b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</a:b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0656007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黃千芸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.蘋方-繁" pitchFamily="34" charset="-120"/>
              <a:ea typeface=".蘋方-繁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0656027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陳懌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安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.蘋方-繁" pitchFamily="34" charset="-120"/>
              <a:ea typeface=".蘋方-繁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0656109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黃慎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.蘋方-繁" pitchFamily="34" charset="-120"/>
                <a:ea typeface=".蘋方-繁" pitchFamily="34" charset="-120"/>
              </a:rPr>
              <a:t>航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75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Other Description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我們最終嘗試的結果決定取每部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電影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前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5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0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個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TFIDF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大的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詞做為該電影的關鍵詞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最一開始是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100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個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)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，並會再從其中篩去所有的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NR(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名字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)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，成為最終該電影的關鍵詞。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我們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Model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好壞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最主要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取決於我們所訂的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itle Rule</a:t>
            </a:r>
          </a:p>
          <a:p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產生幾十個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Title Candidates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後經過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Task 2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算分數，取分數前十高的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Candidates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來做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weighted random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取一個，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名次越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前面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weight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就越高。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實際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emo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時，因為有一個多小時的時間可以跑測資，詢問助教後並沒有禁止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random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，也沒有規定我們只能跑一次，只是只能上傳一次，因此我們就是花了一個小時一直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random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，直到大部分的電影都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random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出我們喜歡的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Title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為止，不可否認有人為的主觀成分在裡面，但也沒有違反助教的規定就是了。</a:t>
            </a:r>
            <a:endParaRPr lang="zh-TW" altLang="en-US" dirty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5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Evaluation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Proposal Slide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.System San Francisco Display" pitchFamily="2" charset="0"/>
              </a:rPr>
              <a:t>Base: 1000 movies from IMDB Top Rated Movies</a:t>
            </a:r>
          </a:p>
          <a:p>
            <a:r>
              <a:rPr lang="en-US" altLang="zh-TW" sz="2800" dirty="0" smtClean="0">
                <a:latin typeface=".System San Francisco Display" pitchFamily="2" charset="0"/>
              </a:rPr>
              <a:t>4 features</a:t>
            </a:r>
            <a:endParaRPr lang="en-US" altLang="zh-TW" sz="2800" dirty="0">
              <a:latin typeface=".System San Francisco Display" pitchFamily="2" charset="0"/>
            </a:endParaRPr>
          </a:p>
          <a:p>
            <a:pPr lvl="1"/>
            <a:r>
              <a:rPr lang="en-US" altLang="zh-TW" sz="2800" dirty="0" smtClean="0">
                <a:latin typeface=".System San Francisco Display" pitchFamily="2" charset="0"/>
              </a:rPr>
              <a:t>POS</a:t>
            </a:r>
            <a:r>
              <a:rPr lang="zh-TW" altLang="en-US" sz="2800" dirty="0" smtClean="0">
                <a:latin typeface=".System San Francisco Display" pitchFamily="2" charset="0"/>
              </a:rPr>
              <a:t> </a:t>
            </a:r>
            <a:r>
              <a:rPr lang="en-US" altLang="zh-TW" sz="2800" dirty="0" smtClean="0">
                <a:latin typeface=".System San Francisco Display" pitchFamily="2" charset="0"/>
              </a:rPr>
              <a:t>tag: common form of top 1000 movies</a:t>
            </a:r>
          </a:p>
          <a:p>
            <a:pPr lvl="1"/>
            <a:r>
              <a:rPr lang="en-US" altLang="zh-TW" sz="2800" dirty="0" smtClean="0">
                <a:latin typeface=".System San Francisco Display" pitchFamily="2" charset="0"/>
              </a:rPr>
              <a:t>Movie </a:t>
            </a:r>
            <a:r>
              <a:rPr lang="en-US" altLang="zh-TW" sz="2800" dirty="0">
                <a:latin typeface=".System San Francisco Display" pitchFamily="2" charset="0"/>
              </a:rPr>
              <a:t>T</a:t>
            </a:r>
            <a:r>
              <a:rPr lang="en-US" altLang="zh-TW" sz="2800" dirty="0" smtClean="0">
                <a:latin typeface=".System San Francisco Display" pitchFamily="2" charset="0"/>
              </a:rPr>
              <a:t>itle frequency (top 1000 movies)</a:t>
            </a:r>
          </a:p>
          <a:p>
            <a:pPr lvl="1"/>
            <a:r>
              <a:rPr lang="en-US" altLang="zh-TW" sz="2800" dirty="0" smtClean="0">
                <a:latin typeface=".System San Francisco Display" pitchFamily="2" charset="0"/>
              </a:rPr>
              <a:t>Word2vec: similarity to top 1000 movies</a:t>
            </a:r>
          </a:p>
          <a:p>
            <a:pPr lvl="1"/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  <a:latin typeface=".System San Francisco Display" pitchFamily="2" charset="0"/>
              </a:rPr>
              <a:t>Title length: 3, 4, 5 words are most popular</a:t>
            </a:r>
          </a:p>
          <a:p>
            <a:r>
              <a:rPr lang="en-US" altLang="zh-TW" sz="2800" dirty="0" smtClean="0">
                <a:latin typeface=".System San Francisco Display" pitchFamily="2" charset="0"/>
              </a:rPr>
              <a:t>Score = w</a:t>
            </a:r>
            <a:r>
              <a:rPr lang="en-US" altLang="zh-TW" dirty="0" smtClean="0">
                <a:latin typeface=".System San Francisco Display" pitchFamily="2" charset="0"/>
              </a:rPr>
              <a:t>1</a:t>
            </a:r>
            <a:r>
              <a:rPr lang="en-US" altLang="zh-TW" sz="2800" dirty="0" smtClean="0">
                <a:latin typeface=".System San Francisco Display" pitchFamily="2" charset="0"/>
              </a:rPr>
              <a:t>f</a:t>
            </a:r>
            <a:r>
              <a:rPr lang="en-US" altLang="zh-TW" dirty="0" smtClean="0">
                <a:latin typeface=".System San Francisco Display" pitchFamily="2" charset="0"/>
              </a:rPr>
              <a:t>1</a:t>
            </a:r>
            <a:r>
              <a:rPr lang="en-US" altLang="zh-TW" sz="2800" dirty="0" smtClean="0">
                <a:latin typeface=".System San Francisco Display" pitchFamily="2" charset="0"/>
              </a:rPr>
              <a:t> + w</a:t>
            </a:r>
            <a:r>
              <a:rPr lang="en-US" altLang="zh-TW" dirty="0" smtClean="0">
                <a:latin typeface=".System San Francisco Display" pitchFamily="2" charset="0"/>
              </a:rPr>
              <a:t>2</a:t>
            </a:r>
            <a:r>
              <a:rPr lang="en-US" altLang="zh-TW" sz="2800" dirty="0" smtClean="0">
                <a:latin typeface=".System San Francisco Display" pitchFamily="2" charset="0"/>
              </a:rPr>
              <a:t>f</a:t>
            </a:r>
            <a:r>
              <a:rPr lang="en-US" altLang="zh-TW" dirty="0" smtClean="0">
                <a:latin typeface=".System San Francisco Display" pitchFamily="2" charset="0"/>
              </a:rPr>
              <a:t>2</a:t>
            </a:r>
            <a:r>
              <a:rPr lang="en-US" altLang="zh-TW" sz="2800" dirty="0" smtClean="0">
                <a:latin typeface=".System San Francisco Display" pitchFamily="2" charset="0"/>
              </a:rPr>
              <a:t> + w</a:t>
            </a:r>
            <a:r>
              <a:rPr lang="en-US" altLang="zh-TW" dirty="0" smtClean="0">
                <a:latin typeface=".System San Francisco Display" pitchFamily="2" charset="0"/>
              </a:rPr>
              <a:t>3</a:t>
            </a:r>
            <a:r>
              <a:rPr lang="en-US" altLang="zh-TW" sz="2800" dirty="0" smtClean="0">
                <a:latin typeface=".System San Francisco Display" pitchFamily="2" charset="0"/>
              </a:rPr>
              <a:t>f</a:t>
            </a:r>
            <a:r>
              <a:rPr lang="en-US" altLang="zh-TW" dirty="0" smtClean="0">
                <a:latin typeface=".System San Francisco Display" pitchFamily="2" charset="0"/>
              </a:rPr>
              <a:t>3</a:t>
            </a:r>
            <a:r>
              <a:rPr lang="en-US" altLang="zh-TW" sz="2800" dirty="0" smtClean="0">
                <a:latin typeface=".System San Francisco Display" pitchFamily="2" charset="0"/>
              </a:rPr>
              <a:t>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  <a:latin typeface=".System San Francisco Display" pitchFamily="2" charset="0"/>
              </a:rPr>
              <a:t>+ w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  <a:latin typeface=".System San Francisco Display" pitchFamily="2" charset="0"/>
              </a:rPr>
              <a:t>4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  <a:latin typeface=".System San Francisco Display" pitchFamily="2" charset="0"/>
              </a:rPr>
              <a:t>f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  <a:latin typeface=".System San Francisco Display" pitchFamily="2" charset="0"/>
              </a:rPr>
              <a:t>4</a:t>
            </a:r>
            <a:endParaRPr lang="zh-TW" altLang="en-US" dirty="0">
              <a:solidFill>
                <a:schemeClr val="bg2">
                  <a:lumMod val="75000"/>
                </a:schemeClr>
              </a:solidFill>
              <a:latin typeface=".System San Francisc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Evaluation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Final Version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.蘋方-繁" pitchFamily="34" charset="-120"/>
                <a:ea typeface=".蘋方-繁" pitchFamily="34" charset="-120"/>
              </a:rPr>
              <a:t>首先</a:t>
            </a:r>
            <a:r>
              <a:rPr lang="en-US" altLang="zh-TW" sz="2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，在前面部分有提到我們蒐集了1000多部電影資料，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而這些電影都屬於IMDB評分較高的電影</a:t>
            </a:r>
            <a:r>
              <a:rPr lang="en-US" altLang="zh-TW" sz="2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，因此我們假設這些電影命名方式都屬於人們較喜歡且吸引人的，於是我們以這些電影為基礎去做分析，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進而發想了Title </a:t>
            </a:r>
            <a:r>
              <a:rPr lang="en-US" altLang="zh-TW" sz="2800" dirty="0" err="1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Evaluation</a:t>
            </a:r>
            <a:r>
              <a:rPr lang="en-US" altLang="zh-TW" sz="28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的方式</a:t>
            </a:r>
            <a:r>
              <a:rPr lang="en-US" altLang="zh-TW" sz="2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。</a:t>
            </a:r>
            <a:endParaRPr lang="zh-TW" altLang="en-US" sz="2800" dirty="0">
              <a:solidFill>
                <a:schemeClr val="bg2">
                  <a:lumMod val="75000"/>
                </a:schemeClr>
              </a:solidFill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8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</a:t>
            </a:r>
            <a:r>
              <a:rPr lang="en-US" altLang="zh-TW" sz="5300" dirty="0">
                <a:solidFill>
                  <a:schemeClr val="accent2">
                    <a:lumMod val="50000"/>
                  </a:schemeClr>
                </a:solidFill>
              </a:rPr>
              <a:t>Evaluation</a:t>
            </a:r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Final </a:t>
            </a: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Version (cont.)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altLang="zh-TW" sz="1600" dirty="0">
                <a:latin typeface=".蘋方-繁" pitchFamily="34" charset="-120"/>
                <a:ea typeface=".蘋方-繁" pitchFamily="34" charset="-120"/>
              </a:rPr>
              <a:t>Base: 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分析</a:t>
            </a:r>
            <a:r>
              <a:rPr lang="en-US" altLang="zh-TW" sz="1600" dirty="0">
                <a:latin typeface=".蘋方-繁" pitchFamily="34" charset="-120"/>
                <a:ea typeface=".蘋方-繁" pitchFamily="34" charset="-120"/>
              </a:rPr>
              <a:t>dataset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的電影</a:t>
            </a: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標題</a:t>
            </a:r>
            <a:r>
              <a:rPr lang="en-US" altLang="zh-TW" sz="1600" dirty="0" smtClean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蒐集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而來的</a:t>
            </a:r>
            <a:r>
              <a:rPr lang="en-US" altLang="zh-TW" sz="1600" dirty="0">
                <a:latin typeface=".蘋方-繁" pitchFamily="34" charset="-120"/>
                <a:ea typeface=".蘋方-繁" pitchFamily="34" charset="-120"/>
              </a:rPr>
              <a:t>1000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多部熱門</a:t>
            </a: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電影</a:t>
            </a:r>
            <a:r>
              <a:rPr lang="en-US" altLang="zh-TW" sz="1600" dirty="0" smtClean="0">
                <a:latin typeface=".蘋方-繁" pitchFamily="34" charset="-120"/>
                <a:ea typeface=".蘋方-繁" pitchFamily="34" charset="-120"/>
              </a:rPr>
              <a:t>)</a:t>
            </a:r>
            <a:endParaRPr lang="zh-TW" altLang="en-US" sz="1600" dirty="0">
              <a:latin typeface=".蘋方-繁" pitchFamily="34" charset="-120"/>
              <a:ea typeface=".蘋方-繁" pitchFamily="34" charset="-120"/>
            </a:endParaRPr>
          </a:p>
          <a:p>
            <a:pPr lvl="0">
              <a:lnSpc>
                <a:spcPct val="90000"/>
              </a:lnSpc>
            </a:pP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拆成四個</a:t>
            </a:r>
            <a:r>
              <a:rPr lang="en-US" altLang="zh-TW" sz="1600" dirty="0">
                <a:latin typeface=".蘋方-繁" pitchFamily="34" charset="-120"/>
                <a:ea typeface=".蘋方-繁" pitchFamily="34" charset="-120"/>
              </a:rPr>
              <a:t>feature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去分析並且量化成數值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分別</a:t>
            </a: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為：</a:t>
            </a:r>
            <a:endParaRPr lang="zh-TW" altLang="en-US" sz="1600" dirty="0">
              <a:latin typeface=".蘋方-繁" pitchFamily="34" charset="-120"/>
              <a:ea typeface=".蘋方-繁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f1) POS 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tag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f2) movie title 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frequency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f3) Word2vec: similarity to top 1000 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movies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f4) </a:t>
            </a:r>
            <a:r>
              <a:rPr lang="en-US" altLang="zh-TW" dirty="0">
                <a:solidFill>
                  <a:srgbClr val="999999"/>
                </a:solidFill>
                <a:latin typeface=".蘋方-繁" pitchFamily="34" charset="-120"/>
                <a:ea typeface=".蘋方-繁" pitchFamily="34" charset="-120"/>
              </a:rPr>
              <a:t>Title length: 3, 4, 5 words are most </a:t>
            </a:r>
            <a:r>
              <a:rPr lang="en-US" altLang="zh-TW" dirty="0" smtClean="0">
                <a:solidFill>
                  <a:srgbClr val="999999"/>
                </a:solidFill>
                <a:latin typeface=".蘋方-繁" pitchFamily="34" charset="-120"/>
                <a:ea typeface=".蘋方-繁" pitchFamily="34" charset="-120"/>
              </a:rPr>
              <a:t>popular</a:t>
            </a:r>
          </a:p>
          <a:p>
            <a:pPr lvl="0">
              <a:lnSpc>
                <a:spcPct val="90000"/>
              </a:lnSpc>
            </a:pP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而對於每一個新進來的電影標題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我們都會去計算這四個</a:t>
            </a:r>
            <a:r>
              <a:rPr lang="en-US" altLang="zh-TW" sz="1600" dirty="0">
                <a:latin typeface=".蘋方-繁" pitchFamily="34" charset="-120"/>
                <a:ea typeface=".蘋方-繁" pitchFamily="34" charset="-120"/>
              </a:rPr>
              <a:t>features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的數值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，進行微調權重參數</a:t>
            </a:r>
            <a:r>
              <a:rPr lang="en-US" altLang="zh-TW" sz="16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(</a:t>
            </a:r>
            <a:r>
              <a:rPr lang="en-US" altLang="zh-TW" sz="16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w</a:t>
            </a:r>
            <a:r>
              <a:rPr lang="en-US" altLang="zh-TW" sz="1600" dirty="0" err="1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i</a:t>
            </a:r>
            <a:r>
              <a:rPr lang="en-US" altLang="zh-TW" sz="1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加權後做加總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score = 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w</a:t>
            </a:r>
            <a:r>
              <a:rPr lang="en-US" altLang="zh-TW" sz="1100" dirty="0" smtClean="0">
                <a:latin typeface=".蘋方-繁" pitchFamily="34" charset="-120"/>
                <a:ea typeface=".蘋方-繁" pitchFamily="34" charset="-120"/>
              </a:rPr>
              <a:t>1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*f</a:t>
            </a:r>
            <a:r>
              <a:rPr lang="en-US" altLang="zh-TW" sz="1100" dirty="0" smtClean="0">
                <a:latin typeface=".蘋方-繁" pitchFamily="34" charset="-120"/>
                <a:ea typeface=".蘋方-繁" pitchFamily="34" charset="-120"/>
              </a:rPr>
              <a:t>1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 + w</a:t>
            </a:r>
            <a:r>
              <a:rPr lang="en-US" altLang="zh-TW" sz="1100" dirty="0" smtClean="0">
                <a:latin typeface=".蘋方-繁" pitchFamily="34" charset="-120"/>
                <a:ea typeface=".蘋方-繁" pitchFamily="34" charset="-120"/>
              </a:rPr>
              <a:t>2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*f</a:t>
            </a:r>
            <a:r>
              <a:rPr lang="en-US" altLang="zh-TW" sz="1100" dirty="0" smtClean="0">
                <a:latin typeface=".蘋方-繁" pitchFamily="34" charset="-120"/>
                <a:ea typeface=".蘋方-繁" pitchFamily="34" charset="-120"/>
              </a:rPr>
              <a:t>2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 + w</a:t>
            </a:r>
            <a:r>
              <a:rPr lang="en-US" altLang="zh-TW" sz="1100" dirty="0" smtClean="0">
                <a:latin typeface=".蘋方-繁" pitchFamily="34" charset="-120"/>
                <a:ea typeface=".蘋方-繁" pitchFamily="34" charset="-120"/>
              </a:rPr>
              <a:t>3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*f</a:t>
            </a:r>
            <a:r>
              <a:rPr lang="en-US" altLang="zh-TW" sz="1100" dirty="0" smtClean="0">
                <a:latin typeface=".蘋方-繁" pitchFamily="34" charset="-120"/>
                <a:ea typeface=".蘋方-繁" pitchFamily="34" charset="-120"/>
              </a:rPr>
              <a:t>3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 + w</a:t>
            </a:r>
            <a:r>
              <a:rPr lang="en-US" altLang="zh-TW" sz="1100" dirty="0" smtClean="0">
                <a:latin typeface=".蘋方-繁" pitchFamily="34" charset="-120"/>
                <a:ea typeface=".蘋方-繁" pitchFamily="34" charset="-120"/>
              </a:rPr>
              <a:t>4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*f</a:t>
            </a:r>
            <a:r>
              <a:rPr lang="en-US" altLang="zh-TW" sz="1100" dirty="0" smtClean="0">
                <a:latin typeface=".蘋方-繁" pitchFamily="34" charset="-120"/>
                <a:ea typeface=".蘋方-繁" pitchFamily="34" charset="-120"/>
              </a:rPr>
              <a:t>4</a:t>
            </a:r>
            <a:endParaRPr lang="en-US" altLang="zh-TW" sz="1100" dirty="0">
              <a:latin typeface=".蘋方-繁" pitchFamily="34" charset="-120"/>
              <a:ea typeface=".蘋方-繁" pitchFamily="34" charset="-120"/>
            </a:endParaRPr>
          </a:p>
          <a:p>
            <a:pPr lvl="0">
              <a:lnSpc>
                <a:spcPct val="90000"/>
              </a:lnSpc>
            </a:pP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並依據此分數去做電影名稱排名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，分數越高，排名越前，屬於較吸引人的電影命名</a:t>
            </a:r>
            <a:endParaRPr lang="zh-TW" altLang="en-US" sz="1600" dirty="0">
              <a:latin typeface=".蘋方-繁" pitchFamily="34" charset="-120"/>
              <a:ea typeface=".蘋方-繁" pitchFamily="34" charset="-120"/>
            </a:endParaRPr>
          </a:p>
          <a:p>
            <a:pPr lvl="0">
              <a:lnSpc>
                <a:spcPct val="90000"/>
              </a:lnSpc>
            </a:pPr>
            <a:r>
              <a:rPr lang="en-US" altLang="zh-TW" sz="1600" dirty="0">
                <a:latin typeface=".蘋方-繁" pitchFamily="34" charset="-120"/>
                <a:ea typeface=".蘋方-繁" pitchFamily="34" charset="-120"/>
              </a:rPr>
              <a:t>P.S. 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後來我們發現熱門電影跟影片標題長度不一定有一定關係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，因此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在最後我們將第四個</a:t>
            </a:r>
            <a:r>
              <a:rPr lang="en-US" altLang="zh-TW" sz="1600" dirty="0">
                <a:latin typeface=".蘋方-繁" pitchFamily="34" charset="-120"/>
                <a:ea typeface=".蘋方-繁" pitchFamily="34" charset="-120"/>
              </a:rPr>
              <a:t>feature</a:t>
            </a: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捨棄</a:t>
            </a: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Evaluation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Feature 1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>
                <a:latin typeface=".蘋方-繁" pitchFamily="34" charset="-120"/>
                <a:ea typeface=".蘋方-繁" pitchFamily="34" charset="-120"/>
              </a:rPr>
              <a:t>分析常見的詞性組合</a:t>
            </a:r>
            <a:r>
              <a:rPr lang="en-US" altLang="zh-TW" sz="20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</a:t>
            </a:r>
            <a:r>
              <a:rPr lang="en-US" altLang="zh-TW" sz="2000" dirty="0" err="1">
                <a:latin typeface=".蘋方-繁" pitchFamily="34" charset="-120"/>
                <a:ea typeface=".蘋方-繁" pitchFamily="34" charset="-120"/>
              </a:rPr>
              <a:t>若電影名稱屬於熱門的詞性組合</a:t>
            </a:r>
            <a:r>
              <a:rPr lang="en-US" altLang="zh-TW" sz="20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</a:t>
            </a:r>
            <a:r>
              <a:rPr lang="en-US" altLang="zh-TW" sz="2000" dirty="0" err="1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則分數越高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。</a:t>
            </a:r>
            <a:endParaRPr lang="en-US" altLang="zh-TW" sz="2000" dirty="0"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r>
              <a:rPr lang="zh-TW" altLang="en-US" sz="20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計算方法：</a:t>
            </a:r>
            <a:endParaRPr lang="en-US" altLang="zh-TW" sz="2000" dirty="0" smtClean="0"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1"/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右下圖</a:t>
            </a:r>
            <a:r>
              <a:rPr lang="zh-TW" altLang="en-US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為我們分析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1000</a:t>
            </a:r>
            <a:r>
              <a:rPr lang="zh-TW" altLang="en-US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多部電影前幾名常見的詞性組合，及出現次數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(x</a:t>
            </a:r>
            <a:r>
              <a:rPr lang="en-US" altLang="zh-TW" sz="14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i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</a:t>
            </a:r>
          </a:p>
          <a:p>
            <a:pPr lvl="1"/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而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feature1</a:t>
            </a:r>
            <a:r>
              <a:rPr lang="zh-TW" altLang="en-US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的分數即</a:t>
            </a:r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為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feature1 = x</a:t>
            </a:r>
            <a:r>
              <a:rPr lang="en-US" altLang="zh-TW" sz="14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i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 / (x</a:t>
            </a:r>
            <a:r>
              <a:rPr lang="en-US" altLang="zh-TW" sz="12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1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+x</a:t>
            </a:r>
            <a:r>
              <a:rPr lang="en-US" altLang="zh-TW" sz="12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2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+......</a:t>
            </a:r>
            <a:r>
              <a:rPr lang="en-US" altLang="zh-TW" sz="18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x</a:t>
            </a:r>
            <a:r>
              <a:rPr lang="en-US" altLang="zh-TW" sz="14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n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 </a:t>
            </a:r>
          </a:p>
          <a:p>
            <a:pPr lvl="1"/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( </a:t>
            </a:r>
            <a:r>
              <a:rPr lang="en-US" altLang="zh-TW" sz="1800" dirty="0" err="1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i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 = </a:t>
            </a:r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此</a:t>
            </a:r>
            <a:r>
              <a:rPr lang="zh-TW" altLang="en-US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電影的詞性組合 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</a:t>
            </a:r>
            <a:r>
              <a:rPr lang="zh-TW" altLang="en-US" sz="26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zh-TW" altLang="en-US" sz="26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zh-TW" alt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2596" y="4067146"/>
            <a:ext cx="2613067" cy="2019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8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Evaluation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Feature 2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分析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</a:rPr>
              <a:t>1000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部熱門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電影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</a:rPr>
              <a:t>Title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常用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的用詞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，若電影標題有用到這些用詞則分數越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高。</a:t>
            </a:r>
            <a:endParaRPr lang="en-US" altLang="zh-TW" sz="2000" dirty="0"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r>
              <a:rPr lang="zh-TW" altLang="en-US" sz="20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計算方法：</a:t>
            </a:r>
            <a:endParaRPr lang="en-US" altLang="zh-TW" sz="2000" dirty="0" smtClean="0"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1"/>
            <a:r>
              <a:rPr lang="en-US" altLang="zh-TW" sz="1800" dirty="0" err="1">
                <a:latin typeface=".蘋方-繁" pitchFamily="34" charset="-120"/>
                <a:ea typeface=".蘋方-繁" pitchFamily="34" charset="-120"/>
              </a:rPr>
              <a:t>首先我們先對現有熱門電影名稱斷詞並計算詞頻</a:t>
            </a:r>
            <a:r>
              <a:rPr lang="en-US" altLang="zh-TW" sz="18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，產生一張詞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(w</a:t>
            </a:r>
            <a:r>
              <a:rPr lang="en-US" altLang="zh-TW" sz="12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1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~w</a:t>
            </a:r>
            <a:r>
              <a:rPr lang="en-US" altLang="zh-TW" sz="14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n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</a:t>
            </a:r>
            <a:r>
              <a:rPr lang="en-US" altLang="zh-TW" sz="18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及詞頻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(f1~fn)</a:t>
            </a:r>
            <a:r>
              <a:rPr lang="en-US" altLang="zh-TW" sz="1800" dirty="0" err="1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的對應表</a:t>
            </a:r>
            <a:endParaRPr lang="en-US" altLang="zh-TW" sz="1800" dirty="0" smtClean="0"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1"/>
            <a:r>
              <a:rPr lang="en-US" altLang="zh-TW" sz="18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當一部電影標題組成為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(word</a:t>
            </a:r>
            <a:r>
              <a:rPr lang="en-US" altLang="zh-TW" sz="12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1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, word</a:t>
            </a:r>
            <a:r>
              <a:rPr lang="en-US" altLang="zh-TW" sz="12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2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, ... , </a:t>
            </a:r>
            <a:r>
              <a:rPr lang="en-US" altLang="zh-TW" sz="1800" dirty="0" err="1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word</a:t>
            </a:r>
            <a:r>
              <a:rPr lang="en-US" altLang="zh-TW" sz="1400" dirty="0" err="1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k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 ， </a:t>
            </a:r>
            <a:r>
              <a:rPr lang="en-US" altLang="zh-TW" sz="18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再去對應表中各詞的詞頻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(f</a:t>
            </a:r>
            <a:r>
              <a:rPr lang="en-US" altLang="zh-TW" sz="14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i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</a:t>
            </a:r>
            <a:r>
              <a:rPr lang="en-US" altLang="zh-TW" sz="1800" dirty="0" err="1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做計算加總</a:t>
            </a:r>
            <a:endParaRPr lang="en-US" altLang="zh-TW" sz="1800" dirty="0" smtClean="0"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2"/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feature2 =  (f</a:t>
            </a:r>
            <a:r>
              <a:rPr lang="en-US" altLang="zh-TW" sz="12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1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+f</a:t>
            </a:r>
            <a:r>
              <a:rPr lang="en-US" altLang="zh-TW" sz="12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2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+...</a:t>
            </a:r>
            <a:r>
              <a:rPr lang="en-US" altLang="zh-TW" sz="18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f</a:t>
            </a:r>
            <a:r>
              <a:rPr lang="en-US" altLang="zh-TW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k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 / total</a:t>
            </a:r>
          </a:p>
          <a:p>
            <a:pPr lvl="2"/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total = (f</a:t>
            </a:r>
            <a:r>
              <a:rPr lang="en-US" altLang="zh-TW" sz="12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1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+f</a:t>
            </a:r>
            <a:r>
              <a:rPr lang="en-US" altLang="zh-TW" sz="12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2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+......+</a:t>
            </a:r>
            <a:r>
              <a:rPr lang="en-US" altLang="zh-TW" sz="1800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f</a:t>
            </a:r>
            <a:r>
              <a:rPr lang="en-US" altLang="zh-TW" dirty="0" err="1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n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)</a:t>
            </a:r>
            <a:r>
              <a:rPr lang="zh-TW" altLang="en-US" sz="22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zh-TW" altLang="en-US" sz="22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zh-TW" altLang="en-US" sz="2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Evaluation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Feature 3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latin typeface=".蘋方-繁" pitchFamily="34" charset="-120"/>
                <a:ea typeface=".蘋方-繁" pitchFamily="34" charset="-120"/>
              </a:rPr>
              <a:t>為了避免有些詞並沒有在feature2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</a:rPr>
              <a:t>產生的詞頻表中出現而導致電影標題計算的分數為零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因此我們發想了feature3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只要電影標題有與熱門電影的名稱命名</a:t>
            </a:r>
            <a:r>
              <a:rPr lang="en-US" altLang="zh-TW" sz="2000" dirty="0" smtClean="0">
                <a:solidFill>
                  <a:srgbClr val="C0000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相似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即會有分數。</a:t>
            </a:r>
          </a:p>
          <a:p>
            <a:pPr lvl="0"/>
            <a:r>
              <a:rPr lang="zh-TW" altLang="en-US" sz="20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計算方法：</a:t>
            </a:r>
          </a:p>
          <a:p>
            <a:pPr lvl="1"/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採納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word2vec</a:t>
            </a:r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的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Model</a:t>
            </a:r>
            <a:r>
              <a:rPr lang="zh-TW" altLang="en-US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計算字詞</a:t>
            </a:r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的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Vector</a:t>
            </a:r>
            <a:endParaRPr lang="en-US" altLang="zh-TW" sz="1800" dirty="0"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1"/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將電影標題與1000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部熱門電影標題計算Cosine Similarity</a:t>
            </a:r>
          </a:p>
          <a:p>
            <a:pPr lvl="1"/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取</a:t>
            </a:r>
            <a:r>
              <a:rPr lang="en-US" altLang="zh-TW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Cosine 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Similarity</a:t>
            </a:r>
            <a:r>
              <a:rPr lang="zh-TW" altLang="en-US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最大的值</a:t>
            </a:r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作為</a:t>
            </a:r>
            <a:r>
              <a:rPr lang="en-US" altLang="zh-TW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feature3</a:t>
            </a:r>
            <a:r>
              <a:rPr lang="zh-TW" altLang="en-US" sz="18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的</a:t>
            </a:r>
            <a:r>
              <a:rPr lang="zh-TW" altLang="en-US" sz="18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分數</a:t>
            </a:r>
            <a:r>
              <a:rPr lang="zh-TW" altLang="en-US" sz="2400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zh-TW" altLang="en-US" sz="2400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zh-TW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>
                <a:solidFill>
                  <a:schemeClr val="accent2">
                    <a:lumMod val="50000"/>
                  </a:schemeClr>
                </a:solidFill>
              </a:rPr>
              <a:t>Demo </a:t>
            </a:r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Task 1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黑道</a:t>
            </a:r>
            <a:endParaRPr lang="en-US" altLang="zh-TW" sz="1600" dirty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原始標題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艋舺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分類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劇情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符合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Candidates: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黑道廟口、黑道灰狼、蚊子角頭、外省黑道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…</a:t>
            </a: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分析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Keyword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除了黑道、角頭之外，也篩選出人物綽號，其原因推測是在電影中多次使用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提高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TF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。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</a:pP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愛在電影</a:t>
            </a:r>
            <a:endParaRPr lang="en-US" altLang="zh-TW" sz="1600" dirty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原始標題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等一個人咖啡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分類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浪漫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符合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Candidates: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真愛電影、女朋友、大白菜、愛在暴哥、愛在伯伯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…</a:t>
            </a: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分析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Keyword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類別非常多樣。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84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>
                <a:solidFill>
                  <a:schemeClr val="accent2">
                    <a:lumMod val="50000"/>
                  </a:schemeClr>
                </a:solidFill>
              </a:rPr>
              <a:t>Demo </a:t>
            </a:r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Results 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Task 1 (cont.)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 startAt="3"/>
            </a:pP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畫畫的</a:t>
            </a: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故事</a:t>
            </a:r>
            <a:endParaRPr lang="en-US" altLang="zh-TW" sz="1600" dirty="0" smtClean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原始標題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魯冰花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分類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劇情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符合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Candidates: 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乙班、小朋友、貓咪乙班、茶園乙班、老師乙班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…</a:t>
            </a: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分析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 Keyword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圍繞在校園，但組合並沒有畫畫的故事來的好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 startAt="3"/>
            </a:pP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紅</a:t>
            </a: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翼</a:t>
            </a:r>
            <a:endParaRPr lang="en-US" altLang="zh-TW" sz="1600" dirty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原始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標題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紅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衣小女孩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分類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劇情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不太符合，應為驚悚恐怖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Candidates: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紅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翼天鵝、鬧鐘全名、便當鬧鐘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…</a:t>
            </a: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分析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這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部電影標題其實不算成功，不僅分類錯誤，關鍵字也無法對應劇情大綱，但觀察我們經由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task2 model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計算的分數也符合預期都不高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66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>
                <a:solidFill>
                  <a:schemeClr val="accent2">
                    <a:lumMod val="50000"/>
                  </a:schemeClr>
                </a:solidFill>
              </a:rPr>
              <a:t>Demo Results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Task 1 (cont.)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 startAt="5"/>
            </a:pP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葉</a:t>
            </a:r>
            <a:r>
              <a:rPr lang="zh-TW" altLang="en-US" sz="1600" dirty="0">
                <a:latin typeface=".蘋方-繁" pitchFamily="34" charset="-120"/>
                <a:ea typeface=".蘋方-繁" pitchFamily="34" charset="-120"/>
              </a:rPr>
              <a:t>師</a:t>
            </a: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功夫</a:t>
            </a:r>
            <a:endParaRPr lang="en-US" altLang="zh-TW" sz="1600" dirty="0" smtClean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原始標題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葉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問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分類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劇情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有點符合，動作或劇情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Candidates: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問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叔功夫、白米功夫、師傅功夫、師傅葉問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…</a:t>
            </a: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分析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功夫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幾乎皆為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Candidate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，葉師看起來並沒有斷詞正確，可以發現師傅葉問在人為判斷上應更適合標題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 lvl="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 startAt="5"/>
            </a:pPr>
            <a:r>
              <a:rPr lang="zh-TW" altLang="en-US" sz="1600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咖</a:t>
            </a:r>
            <a:r>
              <a:rPr lang="zh-TW" altLang="en-US" sz="1600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喱</a:t>
            </a:r>
            <a:endParaRPr lang="en-US" altLang="zh-TW" sz="1600" dirty="0" smtClean="0">
              <a:latin typeface=".蘋方-繁" pitchFamily="34" charset="-120"/>
              <a:ea typeface=".蘋方-繁" pitchFamily="34" charset="-120"/>
              <a:sym typeface="Helvetica Neue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原始標題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  <a:sym typeface="Helvetica Neue"/>
              </a:rPr>
              <a:t>食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  <a:sym typeface="Helvetica Neue"/>
              </a:rPr>
              <a:t>神</a:t>
            </a:r>
            <a:endParaRPr lang="en-US" altLang="zh-TW" dirty="0">
              <a:latin typeface=".蘋方-繁" pitchFamily="34" charset="-120"/>
              <a:ea typeface=".蘋方-繁" pitchFamily="34" charset="-120"/>
              <a:sym typeface="Helvetica Neue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  <a:sym typeface="Helvetica Neue"/>
              </a:rPr>
              <a:t>分類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  <a:sym typeface="Trebuchet MS"/>
              </a:rPr>
              <a:t>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  <a:sym typeface="Helvetica Neue"/>
              </a:rPr>
              <a:t>劇情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  <a:sym typeface="Trebuchet MS"/>
              </a:rPr>
              <a:t>(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  <a:sym typeface="Helvetica Neue"/>
              </a:rPr>
              <a:t>不太符合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  <a:sym typeface="Trebuchet MS"/>
              </a:rPr>
              <a:t>，應為喜劇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  <a:sym typeface="Trebuchet MS"/>
              </a:rPr>
              <a:t>)</a:t>
            </a:r>
          </a:p>
          <a:p>
            <a:pPr lvl="1"/>
            <a:r>
              <a:rPr lang="en-US" altLang="zh-TW" dirty="0" smtClean="0">
                <a:latin typeface=".蘋方-繁" pitchFamily="34" charset="-120"/>
                <a:ea typeface=".蘋方-繁" pitchFamily="34" charset="-120"/>
                <a:sym typeface="Trebuchet MS"/>
              </a:rPr>
              <a:t>Candidates: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  <a:sym typeface="Helvetica Neue"/>
              </a:rPr>
              <a:t>雞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  <a:sym typeface="Helvetica Neue"/>
              </a:rPr>
              <a:t>姐咖喱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  <a:sym typeface="Trebuchet MS"/>
              </a:rPr>
              <a:t>、咖喱牛丸、雞姐豬皮、咖喱、豬皮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  <a:sym typeface="Trebuchet MS"/>
              </a:rPr>
              <a:t>…</a:t>
            </a: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  <a:sym typeface="Helvetica Neue"/>
              </a:rPr>
              <a:t>分析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  <a:sym typeface="Trebuchet MS"/>
              </a:rPr>
              <a:t>: Keyword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  <a:sym typeface="Helvetica Neue"/>
              </a:rPr>
              <a:t>裡面，</a:t>
            </a:r>
            <a:r>
              <a:rPr lang="en-US" altLang="zh-TW" dirty="0" err="1">
                <a:latin typeface=".蘋方-繁" pitchFamily="34" charset="-120"/>
                <a:ea typeface=".蘋方-繁" pitchFamily="34" charset="-120"/>
                <a:sym typeface="Helvetica Neue"/>
              </a:rPr>
              <a:t>tf-idf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  <a:sym typeface="Helvetica Neue"/>
              </a:rPr>
              <a:t>高的大部分都是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  <a:sym typeface="Trebuchet MS"/>
              </a:rPr>
              <a:t>食材名稱，例如：咖喱、豬皮、牛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  <a:sym typeface="Trebuchet MS"/>
              </a:rPr>
              <a:t>丸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15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Warning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.蘋方-繁" pitchFamily="34" charset="-120"/>
                <a:ea typeface=".蘋方-繁" pitchFamily="34" charset="-120"/>
              </a:rPr>
              <a:t>因為不是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真的用來報告的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PPT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，而比較像是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Final Report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，以下有些頁面的字會很多，雖然看起來很不舒服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至少我自己覺得看到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PPT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字很多很不舒服啦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)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，也請慢慢看完，感謝您的閱讀！</a:t>
            </a:r>
            <a:endParaRPr lang="zh-TW" altLang="en-US" sz="2800" dirty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51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>
                <a:solidFill>
                  <a:schemeClr val="accent2">
                    <a:lumMod val="50000"/>
                  </a:schemeClr>
                </a:solidFill>
              </a:rPr>
              <a:t>Demo Results </a:t>
            </a:r>
            <a:r>
              <a:rPr lang="en-US" altLang="zh-TW" sz="600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6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Task 1 (cont.)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 startAt="7"/>
            </a:pPr>
            <a:r>
              <a:rPr lang="zh-TW" altLang="en-US" sz="1600" dirty="0" smtClean="0">
                <a:latin typeface=".蘋方-繁" pitchFamily="34" charset="-120"/>
                <a:ea typeface=".蘋方-繁" pitchFamily="34" charset="-120"/>
              </a:rPr>
              <a:t>功夫</a:t>
            </a:r>
            <a:r>
              <a:rPr lang="en-US" altLang="zh-TW" sz="1600" dirty="0" err="1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風暴</a:t>
            </a:r>
            <a:endParaRPr lang="en-US" altLang="zh-TW" sz="1600" dirty="0" smtClean="0">
              <a:solidFill>
                <a:srgbClr val="404040"/>
              </a:solidFill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原始標題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: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 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少林足球</a:t>
            </a:r>
            <a:endParaRPr lang="en-US" altLang="zh-TW" dirty="0">
              <a:latin typeface=".蘋方-繁" pitchFamily="34" charset="-120"/>
              <a:ea typeface=".蘋方-繁" pitchFamily="34" charset="-120"/>
              <a:sym typeface="Helvetica Neue"/>
            </a:endParaRPr>
          </a:p>
          <a:p>
            <a:pPr lvl="1"/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分類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恐怖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 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(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不符合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，應為喜劇、動作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Candidates: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功夫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風暴、瘸子風暴、或然率風暴、嫂子風暴、球鞋風暴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、輕功風暴、絕命功夫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…</a:t>
            </a:r>
          </a:p>
          <a:p>
            <a:pPr lvl="1"/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分析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Keyword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有功夫出現，但是因為分類的關係，所以組合有風暴、絕命，沒有抓出足球關鍵字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。</a:t>
            </a:r>
            <a:endParaRPr lang="en-US" altLang="zh-TW" dirty="0" smtClean="0">
              <a:solidFill>
                <a:srgbClr val="404040"/>
              </a:solidFill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 startAt="7"/>
            </a:pPr>
            <a:r>
              <a:rPr lang="zh-TW" altLang="en-US" sz="1600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琴房的故事</a:t>
            </a:r>
            <a:endParaRPr lang="en-US" altLang="zh-TW" sz="1600" dirty="0" smtClean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原始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標題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不能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說的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秘密</a:t>
            </a:r>
            <a:endParaRPr lang="en-US" altLang="zh-TW" dirty="0" smtClean="0">
              <a:latin typeface=".蘋方-繁" pitchFamily="34" charset="-120"/>
              <a:ea typeface=".蘋方-繁" pitchFamily="34" charset="-120"/>
              <a:sym typeface="Helvetica Neue"/>
            </a:endParaRPr>
          </a:p>
          <a:p>
            <a:pPr lvl="1"/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分類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劇情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 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(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符合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Candidates: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琴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房的故事、男朋友、小雨琴房、琴彈、小雨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…</a:t>
            </a:r>
          </a:p>
          <a:p>
            <a:pPr lvl="1"/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分析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Keyword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有琴房跟小雨，蠻符合電影主題的，加入’的故事‘做組合。</a:t>
            </a:r>
            <a:endParaRPr lang="zh-TW" altLang="en-US" dirty="0">
              <a:latin typeface=".蘋方-繁" pitchFamily="34" charset="-120"/>
              <a:ea typeface=".蘋方-繁" pitchFamily="34" charset="-120"/>
            </a:endParaRPr>
          </a:p>
          <a:p>
            <a:pPr lvl="1"/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8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>
                <a:solidFill>
                  <a:schemeClr val="accent2">
                    <a:lumMod val="50000"/>
                  </a:schemeClr>
                </a:solidFill>
              </a:rPr>
              <a:t>Demo </a:t>
            </a:r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Task 1 (cont.)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 startAt="9"/>
            </a:pPr>
            <a:r>
              <a:rPr lang="en-US" altLang="zh-TW" sz="1600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目擊者</a:t>
            </a:r>
          </a:p>
          <a:p>
            <a:pPr lvl="1"/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原始標題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目擊者 </a:t>
            </a:r>
            <a:endParaRPr lang="en-US" altLang="zh-TW" dirty="0">
              <a:latin typeface=".蘋方-繁" pitchFamily="34" charset="-120"/>
              <a:ea typeface=".蘋方-繁" pitchFamily="34" charset="-120"/>
              <a:sym typeface="Helvetica Neue"/>
            </a:endParaRPr>
          </a:p>
          <a:p>
            <a:pPr lvl="1"/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分類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劇情 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(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符合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Candidates: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 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目擊者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、舉發、同學、仲文車禍、總編車禍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…</a:t>
            </a:r>
          </a:p>
          <a:p>
            <a:pPr lvl="1"/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分析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Keyword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抓出了目擊者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，電影裡面出現了五次，剛好符合原本的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標題</a:t>
            </a:r>
            <a:endParaRPr lang="en-US" altLang="zh-TW" dirty="0" smtClean="0">
              <a:solidFill>
                <a:srgbClr val="404040"/>
              </a:solidFill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 startAt="9"/>
            </a:pPr>
            <a:r>
              <a:rPr lang="zh-TW" altLang="en-US" sz="1600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星空</a:t>
            </a:r>
            <a:endParaRPr lang="en-US" altLang="zh-TW" sz="1600" dirty="0" smtClean="0">
              <a:solidFill>
                <a:srgbClr val="404040"/>
              </a:solidFill>
              <a:latin typeface=".蘋方-繁" pitchFamily="34" charset="-120"/>
              <a:ea typeface=".蘋方-繁" pitchFamily="34" charset="-120"/>
              <a:cs typeface="Helvetica Neue"/>
              <a:sym typeface="Helvetica Neue"/>
            </a:endParaRPr>
          </a:p>
          <a:p>
            <a:pPr lvl="1"/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原始標題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星空</a:t>
            </a:r>
            <a:endParaRPr lang="en-US" altLang="zh-TW" dirty="0">
              <a:latin typeface=".蘋方-繁" pitchFamily="34" charset="-120"/>
              <a:ea typeface=".蘋方-繁" pitchFamily="34" charset="-120"/>
              <a:sym typeface="Helvetica Neue"/>
            </a:endParaRPr>
          </a:p>
          <a:p>
            <a:pPr lvl="1"/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分類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喜劇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 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(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符合</a:t>
            </a:r>
            <a:r>
              <a:rPr lang="en-US" altLang="zh-TW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Candidates: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 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星空、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聖誕、 臭屁、同學、爸媽、宇傑、素描</a:t>
            </a:r>
            <a:endParaRPr lang="en-US" altLang="zh-TW" dirty="0">
              <a:solidFill>
                <a:srgbClr val="404040"/>
              </a:solidFill>
              <a:latin typeface=".蘋方-繁" pitchFamily="34" charset="-120"/>
              <a:ea typeface=".蘋方-繁" pitchFamily="34" charset="-120"/>
              <a:cs typeface="Trebuchet MS"/>
              <a:sym typeface="Trebuchet MS"/>
            </a:endParaRPr>
          </a:p>
          <a:p>
            <a:pPr lvl="1"/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分析</a:t>
            </a:r>
            <a:r>
              <a:rPr lang="en-US" altLang="zh-TW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: Keyword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抓出了星空</a:t>
            </a:r>
            <a:r>
              <a:rPr lang="zh-TW" altLang="en-US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，電影裡面出現了十九次，剛好符合原本的</a:t>
            </a:r>
            <a:r>
              <a:rPr lang="zh-TW" altLang="en-US" dirty="0" smtClean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標題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8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>
                <a:solidFill>
                  <a:schemeClr val="accent2">
                    <a:lumMod val="50000"/>
                  </a:schemeClr>
                </a:solidFill>
              </a:rPr>
              <a:t>Demo </a:t>
            </a:r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Results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Task 2</a:t>
            </a:r>
            <a:endParaRPr lang="en-US" altLang="zh-TW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以下為我們的執行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結果</a:t>
            </a:r>
            <a:r>
              <a:rPr lang="zh-TW" altLang="en-US" sz="2000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，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依據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排名的結果排序 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</a:rPr>
              <a:t>(id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</a:rPr>
              <a:t>, 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電影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標題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</a:rPr>
              <a:t>, score)</a:t>
            </a:r>
          </a:p>
          <a:p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從結果我們有個有趣的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發現</a:t>
            </a:r>
            <a:r>
              <a:rPr lang="zh-TW" altLang="en-US" sz="2000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，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以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</a:rPr>
              <a:t>(N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</a:rPr>
              <a:t>, N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</a:rPr>
              <a:t>)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詞性組合的命名排序較為前面，而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</a:rPr>
              <a:t>(ADJ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</a:rPr>
              <a:t>, N)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或</a:t>
            </a:r>
            <a:r>
              <a:rPr lang="en-US" altLang="zh-TW" sz="2000" dirty="0" smtClean="0">
                <a:latin typeface=".蘋方-繁" pitchFamily="34" charset="-120"/>
                <a:ea typeface=".蘋方-繁" pitchFamily="34" charset="-120"/>
              </a:rPr>
              <a:t>(N)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詞性組合的命名排序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結果普遍較為後面。我們推論這是由於我們</a:t>
            </a:r>
            <a:r>
              <a:rPr lang="en-US" altLang="zh-TW" sz="2000" dirty="0">
                <a:latin typeface=".蘋方-繁" pitchFamily="34" charset="-120"/>
                <a:ea typeface=".蘋方-繁" pitchFamily="34" charset="-120"/>
              </a:rPr>
              <a:t>feature1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的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權重設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定較大，才會有這樣的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結果</a:t>
            </a:r>
            <a:r>
              <a:rPr lang="zh-TW" altLang="en-US" sz="2000" dirty="0">
                <a:solidFill>
                  <a:srgbClr val="404040"/>
                </a:solidFill>
                <a:latin typeface=".蘋方-繁" pitchFamily="34" charset="-120"/>
                <a:ea typeface=".蘋方-繁" pitchFamily="34" charset="-120"/>
                <a:cs typeface="Trebuchet MS"/>
                <a:sym typeface="Trebuchet MS"/>
              </a:rPr>
              <a:t>，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但</a:t>
            </a:r>
            <a:r>
              <a:rPr lang="zh-TW" altLang="en-US" sz="2000" dirty="0">
                <a:latin typeface=".蘋方-繁" pitchFamily="34" charset="-120"/>
                <a:ea typeface=".蘋方-繁" pitchFamily="34" charset="-120"/>
              </a:rPr>
              <a:t>這樣的結果似乎也挺符合人偏好的命名方式</a:t>
            </a:r>
            <a:r>
              <a:rPr lang="zh-TW" altLang="en-US" sz="2000" dirty="0" smtClean="0">
                <a:latin typeface=".蘋方-繁" pitchFamily="34" charset="-120"/>
                <a:ea typeface=".蘋方-繁" pitchFamily="34" charset="-120"/>
              </a:rPr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264" y="3925553"/>
            <a:ext cx="4382181" cy="23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Other Suggestion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Demo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方式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因為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emo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時間長，有些規定也難以實現的關係，我相信很多組都有用和我們一樣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random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或是其他方式改變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M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odel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使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其產生的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Title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可以更符合預期且更適合那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10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Testing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ata(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至少我有問到有一組也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是這樣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random)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，而那組把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esting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ata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加回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raining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產生和原本片名一模一樣的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itle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的就更誇張了，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如果可以改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其他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emo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方式，來禁止鑽漏洞或許會更好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例如一組一組去找助教現場跑一次，但助教的時間成本可能會很高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)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Demo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測資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助教給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Task 1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測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資完全不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包含西洋片，如果有的話可能會更有趣。</a:t>
            </a:r>
            <a:endParaRPr lang="en-US" altLang="zh-TW" dirty="0">
              <a:latin typeface=".蘋方-繁" pitchFamily="34" charset="-120"/>
              <a:ea typeface=".蘋方-繁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雖然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emo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有一些小意外，但是我們真的覺得這個活動很有趣，真的很感謝助教和老師花那麼多心力在辦這個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Final Project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的活動。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8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1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Outline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800" dirty="0" smtClean="0">
                <a:latin typeface=".System San Francisco Display" pitchFamily="2" charset="0"/>
              </a:rPr>
              <a:t>Key Point of Our Model</a:t>
            </a:r>
          </a:p>
          <a:p>
            <a:r>
              <a:rPr lang="en-US" altLang="zh-TW" sz="2800" dirty="0" smtClean="0">
                <a:latin typeface=".System San Francisco Display" pitchFamily="2" charset="0"/>
              </a:rPr>
              <a:t>Dataset</a:t>
            </a:r>
          </a:p>
          <a:p>
            <a:r>
              <a:rPr lang="en-US" altLang="zh-TW" sz="2800" dirty="0" smtClean="0">
                <a:latin typeface=".System San Francisco Display" pitchFamily="2" charset="0"/>
              </a:rPr>
              <a:t>Task1 - Title Generation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Proposal Version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Final Version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Difference Between Proposal and Final Version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Other Description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800" dirty="0" smtClean="0">
                <a:latin typeface=".System San Francisco Display" pitchFamily="2" charset="0"/>
              </a:rPr>
              <a:t>Task2 - Title Evaluation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Proposal Slide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Final Version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Feature 1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Feature 2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Feature 3</a:t>
            </a:r>
          </a:p>
          <a:p>
            <a:r>
              <a:rPr lang="en-US" altLang="zh-TW" sz="2800" dirty="0" smtClean="0">
                <a:latin typeface=".System San Francisco Display" pitchFamily="2" charset="0"/>
              </a:rPr>
              <a:t>Demo Results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Task 1</a:t>
            </a:r>
          </a:p>
          <a:p>
            <a:pPr lvl="1"/>
            <a:r>
              <a:rPr lang="en-US" altLang="zh-TW" sz="2600" dirty="0" smtClean="0">
                <a:latin typeface=".System San Francisco Display" pitchFamily="2" charset="0"/>
              </a:rPr>
              <a:t>Task 2</a:t>
            </a:r>
          </a:p>
          <a:p>
            <a:r>
              <a:rPr lang="en-US" altLang="zh-TW" sz="2800" dirty="0" smtClean="0">
                <a:latin typeface=".System San Francisco Display" pitchFamily="2" charset="0"/>
              </a:rPr>
              <a:t>Other Suggestion</a:t>
            </a:r>
            <a:endParaRPr lang="zh-TW" altLang="en-US" sz="2800" dirty="0" smtClean="0">
              <a:latin typeface=".System San Francisco Display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9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Key Point of Our Model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Task 1</a:t>
            </a:r>
          </a:p>
          <a:p>
            <a:pPr lvl="1"/>
            <a:r>
              <a:rPr lang="zh-TW" altLang="en-US" sz="2600" dirty="0" smtClean="0">
                <a:latin typeface=".蘋方-繁" pitchFamily="34" charset="-120"/>
                <a:ea typeface=".蘋方-繁" pitchFamily="34" charset="-120"/>
              </a:rPr>
              <a:t>我們的</a:t>
            </a:r>
            <a:r>
              <a:rPr lang="en-US" altLang="zh-TW" sz="2600" dirty="0" smtClean="0">
                <a:latin typeface=".蘋方-繁" pitchFamily="34" charset="-120"/>
                <a:ea typeface=".蘋方-繁" pitchFamily="34" charset="-120"/>
              </a:rPr>
              <a:t>Model</a:t>
            </a:r>
            <a:r>
              <a:rPr lang="zh-TW" altLang="en-US" sz="2600" dirty="0">
                <a:latin typeface=".蘋方-繁" pitchFamily="34" charset="-120"/>
                <a:ea typeface=".蘋方-繁" pitchFamily="34" charset="-120"/>
              </a:rPr>
              <a:t>最大的</a:t>
            </a:r>
            <a:r>
              <a:rPr lang="zh-TW" altLang="en-US" sz="2600" dirty="0" smtClean="0">
                <a:latin typeface=".蘋方-繁" pitchFamily="34" charset="-120"/>
                <a:ea typeface=".蘋方-繁" pitchFamily="34" charset="-120"/>
              </a:rPr>
              <a:t>特點是我們有做分類，每一類都有自己產生</a:t>
            </a:r>
            <a:r>
              <a:rPr lang="en-US" altLang="zh-TW" sz="2600" dirty="0" smtClean="0">
                <a:latin typeface=".蘋方-繁" pitchFamily="34" charset="-120"/>
                <a:ea typeface=".蘋方-繁" pitchFamily="34" charset="-120"/>
              </a:rPr>
              <a:t>Title</a:t>
            </a:r>
            <a:r>
              <a:rPr lang="zh-TW" altLang="en-US" sz="2600" dirty="0" smtClean="0">
                <a:latin typeface=".蘋方-繁" pitchFamily="34" charset="-120"/>
                <a:ea typeface=".蘋方-繁" pitchFamily="34" charset="-120"/>
              </a:rPr>
              <a:t>的特殊規則，再結合</a:t>
            </a:r>
            <a:r>
              <a:rPr lang="en-US" altLang="zh-TW" sz="2600" dirty="0" smtClean="0">
                <a:latin typeface=".蘋方-繁" pitchFamily="34" charset="-120"/>
                <a:ea typeface=".蘋方-繁" pitchFamily="34" charset="-120"/>
              </a:rPr>
              <a:t>Task2</a:t>
            </a:r>
            <a:r>
              <a:rPr lang="zh-TW" altLang="en-US" sz="2600" dirty="0" smtClean="0">
                <a:latin typeface=".蘋方-繁" pitchFamily="34" charset="-120"/>
                <a:ea typeface=".蘋方-繁" pitchFamily="34" charset="-120"/>
              </a:rPr>
              <a:t>從一堆</a:t>
            </a:r>
            <a:r>
              <a:rPr lang="en-US" altLang="zh-TW" sz="2600" dirty="0" smtClean="0">
                <a:latin typeface=".蘋方-繁" pitchFamily="34" charset="-120"/>
                <a:ea typeface=".蘋方-繁" pitchFamily="34" charset="-120"/>
              </a:rPr>
              <a:t>Candidates</a:t>
            </a:r>
            <a:r>
              <a:rPr lang="zh-TW" altLang="en-US" sz="2600" dirty="0" smtClean="0">
                <a:latin typeface=".蘋方-繁" pitchFamily="34" charset="-120"/>
                <a:ea typeface=".蘋方-繁" pitchFamily="34" charset="-120"/>
              </a:rPr>
              <a:t>中取分數高的</a:t>
            </a:r>
            <a:r>
              <a:rPr lang="en-US" altLang="zh-TW" sz="2600" dirty="0" smtClean="0">
                <a:latin typeface=".蘋方-繁" pitchFamily="34" charset="-120"/>
                <a:ea typeface=".蘋方-繁" pitchFamily="34" charset="-120"/>
              </a:rPr>
              <a:t>Title</a:t>
            </a:r>
            <a:r>
              <a:rPr lang="zh-TW" altLang="en-US" sz="2600" dirty="0" smtClean="0">
                <a:latin typeface=".蘋方-繁" pitchFamily="34" charset="-120"/>
                <a:ea typeface=".蘋方-繁" pitchFamily="34" charset="-120"/>
              </a:rPr>
              <a:t>輸出。</a:t>
            </a:r>
            <a:endParaRPr lang="en-US" altLang="zh-TW" sz="2600" dirty="0" smtClean="0">
              <a:latin typeface=".蘋方-繁" pitchFamily="34" charset="-120"/>
              <a:ea typeface=".蘋方-繁" pitchFamily="34" charset="-120"/>
            </a:endParaRPr>
          </a:p>
          <a:p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Task 2</a:t>
            </a:r>
          </a:p>
          <a:p>
            <a:pPr lvl="1"/>
            <a:r>
              <a:rPr lang="zh-TW" altLang="en-US" sz="2600" dirty="0">
                <a:latin typeface=".蘋方-繁" pitchFamily="34" charset="-120"/>
                <a:ea typeface=".蘋方-繁" pitchFamily="34" charset="-120"/>
              </a:rPr>
              <a:t>我們去分析蒐集而來的</a:t>
            </a:r>
            <a:r>
              <a:rPr lang="en-US" altLang="zh-TW" sz="2600" dirty="0">
                <a:latin typeface=".蘋方-繁" pitchFamily="34" charset="-120"/>
                <a:ea typeface=".蘋方-繁" pitchFamily="34" charset="-120"/>
              </a:rPr>
              <a:t>1000</a:t>
            </a:r>
            <a:r>
              <a:rPr lang="zh-TW" altLang="en-US" sz="2600" dirty="0">
                <a:latin typeface=".蘋方-繁" pitchFamily="34" charset="-120"/>
                <a:ea typeface=".蘋方-繁" pitchFamily="34" charset="-120"/>
              </a:rPr>
              <a:t>多部熱門電影名稱</a:t>
            </a:r>
            <a:r>
              <a:rPr lang="zh-TW" altLang="en-US" sz="2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，分析這些電影常用的命名方式，</a:t>
            </a:r>
            <a:r>
              <a:rPr lang="zh-TW" altLang="en-US" sz="26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如</a:t>
            </a:r>
            <a:r>
              <a:rPr lang="zh-TW" altLang="en-US" sz="2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：</a:t>
            </a:r>
            <a:r>
              <a:rPr lang="zh-TW" altLang="en-US" sz="26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詞性</a:t>
            </a:r>
            <a:r>
              <a:rPr lang="zh-TW" altLang="en-US" sz="2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組合、頻繁用詞，當作</a:t>
            </a:r>
            <a:r>
              <a:rPr lang="zh-TW" altLang="en-US" sz="2600" dirty="0">
                <a:latin typeface=".蘋方-繁" pitchFamily="34" charset="-120"/>
                <a:ea typeface=".蘋方-繁" pitchFamily="34" charset="-120"/>
              </a:rPr>
              <a:t>一部電影名稱是否吸引人</a:t>
            </a:r>
            <a:r>
              <a:rPr lang="zh-TW" altLang="en-US" sz="2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的依據。並且分別將這些</a:t>
            </a:r>
            <a:r>
              <a:rPr lang="en-US" altLang="zh-TW" sz="2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features</a:t>
            </a:r>
            <a:r>
              <a:rPr lang="zh-TW" altLang="en-US" sz="2600" dirty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量化，最後加總起來，以此分數作為電影標題的排名依據</a:t>
            </a:r>
            <a:r>
              <a:rPr lang="zh-TW" altLang="en-US" sz="2600" dirty="0" smtClean="0">
                <a:latin typeface=".蘋方-繁" pitchFamily="34" charset="-120"/>
                <a:ea typeface=".蘋方-繁" pitchFamily="34" charset="-120"/>
                <a:cs typeface="Helvetica Neue"/>
                <a:sym typeface="Helvetica Neue"/>
              </a:rPr>
              <a:t>。</a:t>
            </a:r>
            <a:endParaRPr lang="zh-TW" altLang="en-US" sz="2600" dirty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4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Dataset</a:t>
            </a:r>
            <a:endParaRPr lang="zh-TW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.蘋方-繁" pitchFamily="34" charset="-120"/>
                <a:ea typeface=".蘋方-繁" pitchFamily="34" charset="-120"/>
              </a:rPr>
              <a:t>從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IMDB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依照類型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(action, romance, fantasy… )</a:t>
            </a:r>
          </a:p>
          <a:p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每個類型抓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Top Rated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的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100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個電影英文名稱</a:t>
            </a:r>
            <a:endParaRPr lang="en-US" altLang="zh-TW" sz="2800" dirty="0" smtClean="0">
              <a:latin typeface=".蘋方-繁" pitchFamily="34" charset="-120"/>
              <a:ea typeface=".蘋方-繁" pitchFamily="34" charset="-120"/>
            </a:endParaRPr>
          </a:p>
          <a:p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到</a:t>
            </a:r>
            <a:r>
              <a:rPr lang="en-US" altLang="zh-TW" sz="2800" dirty="0" err="1" smtClean="0">
                <a:latin typeface=".蘋方-繁" pitchFamily="34" charset="-120"/>
                <a:ea typeface=".蘋方-繁" pitchFamily="34" charset="-120"/>
              </a:rPr>
              <a:t>Opensubtitles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下載字幕</a:t>
            </a:r>
            <a:endParaRPr lang="en-US" altLang="zh-TW" sz="2800" dirty="0" smtClean="0">
              <a:latin typeface=".蘋方-繁" pitchFamily="34" charset="-120"/>
              <a:ea typeface=".蘋方-繁" pitchFamily="34" charset="-120"/>
            </a:endParaRPr>
          </a:p>
          <a:p>
            <a:r>
              <a:rPr lang="zh-TW" altLang="en-US" sz="2800" dirty="0">
                <a:latin typeface=".蘋方-繁" pitchFamily="34" charset="-120"/>
                <a:ea typeface=".蘋方-繁" pitchFamily="34" charset="-120"/>
              </a:rPr>
              <a:t>英文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片名用豆瓣電影</a:t>
            </a:r>
            <a:r>
              <a:rPr lang="en-US" altLang="zh-TW" sz="2800" dirty="0" smtClean="0">
                <a:latin typeface=".蘋方-繁" pitchFamily="34" charset="-120"/>
                <a:ea typeface=".蘋方-繁" pitchFamily="34" charset="-120"/>
              </a:rPr>
              <a:t>API</a:t>
            </a:r>
            <a:r>
              <a:rPr lang="zh-TW" altLang="en-US" sz="2800" dirty="0" smtClean="0">
                <a:latin typeface=".蘋方-繁" pitchFamily="34" charset="-120"/>
                <a:ea typeface=".蘋方-繁" pitchFamily="34" charset="-120"/>
              </a:rPr>
              <a:t>搜尋中文片名</a:t>
            </a:r>
            <a:endParaRPr lang="en-US" altLang="zh-TW" sz="2800" dirty="0" smtClean="0">
              <a:latin typeface=".蘋方-繁" pitchFamily="34" charset="-120"/>
              <a:ea typeface=".蘋方-繁" pitchFamily="34" charset="-120"/>
            </a:endParaRPr>
          </a:p>
          <a:p>
            <a:endParaRPr lang="zh-TW" altLang="en-US" sz="2800" dirty="0">
              <a:latin typeface="蘋方-繁" pitchFamily="34" charset="-120"/>
              <a:ea typeface="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Proposal Version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03057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Training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Script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TFIDF -&gt; 100 words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Movie genre classification (use word embedding feature)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Title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POS analysis for each movie genre </a:t>
            </a:r>
            <a:r>
              <a:rPr lang="en-US" altLang="zh-TW" sz="2000" dirty="0">
                <a:latin typeface=".System San Francisco Display" pitchFamily="2" charset="0"/>
              </a:rPr>
              <a:t>(e.g. NN, VN…)</a:t>
            </a:r>
            <a:endParaRPr lang="en-US" altLang="zh-TW" sz="2000" dirty="0" smtClean="0">
              <a:latin typeface=".System San Francisco Display" pitchFamily="2" charset="0"/>
            </a:endParaRPr>
          </a:p>
          <a:p>
            <a:pPr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Testing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Classification -&gt; find movie genre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Title Generation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100 words from TFIDF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POS form (e.g. NN, VN…)</a:t>
            </a:r>
          </a:p>
          <a:p>
            <a:pPr lvl="2">
              <a:spcBef>
                <a:spcPts val="0"/>
              </a:spcBef>
            </a:pPr>
            <a:r>
              <a:rPr lang="en-US" altLang="zh-TW" sz="2000" dirty="0" smtClean="0">
                <a:latin typeface=".System San Francisco Display" pitchFamily="2" charset="0"/>
              </a:rPr>
              <a:t>Special rules</a:t>
            </a:r>
            <a:endParaRPr lang="zh-TW" altLang="en-US" sz="2000" dirty="0">
              <a:latin typeface=".System San Francisc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3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4000" dirty="0" smtClean="0">
                <a:solidFill>
                  <a:schemeClr val="accent2">
                    <a:lumMod val="50000"/>
                  </a:schemeClr>
                </a:solidFill>
              </a:rPr>
              <a:t>Final Version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nothing\NCTU\NLP\Project\PPT\Task1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976450"/>
            <a:ext cx="924877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339572" y="3497542"/>
            <a:ext cx="14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Key Point!!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8229599" y="3859731"/>
            <a:ext cx="308009" cy="404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2700" dirty="0">
                <a:solidFill>
                  <a:schemeClr val="accent2">
                    <a:lumMod val="50000"/>
                  </a:schemeClr>
                </a:solidFill>
              </a:rPr>
              <a:t>Difference Between Proposal and Final Version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Genre Classification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(Proposal Version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一開始想要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用分類器做分類，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F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eature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有以下兩種取法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 lvl="2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每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部電影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都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取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100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個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TFIDF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最高的詞，用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E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mbedding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M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odel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轉成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250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維的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V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ector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再做相加，這樣每部電影都會有一個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250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維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F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eature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V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ector</a:t>
            </a:r>
          </a:p>
          <a:p>
            <a:pPr lvl="2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和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H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ands-on1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一樣，先從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IDF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大的字中挑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250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個詞，每部電影都去算這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250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個詞的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TF(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詞頻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)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這樣每部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電影也都會有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一個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250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維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F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eature Vector</a:t>
            </a:r>
          </a:p>
          <a:p>
            <a:pPr lvl="1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然而不管哪一種效果都不佳，原因可能有以下三個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 lvl="2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我們取得的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L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abel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是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M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ulti-label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而我們沒有經過篩選就做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Single-label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的分類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(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因為收集資料和做分類是不同人的工作，一開始沒有注意到有這樣的狀況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)</a:t>
            </a:r>
          </a:p>
          <a:p>
            <a:pPr lvl="2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扣除重複部分，我們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實際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下載的電影只有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四百多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部，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raining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ata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太少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 lvl="2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我們所取的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Feature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或分類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方法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真的無法達到我們想要的效果</a:t>
            </a:r>
          </a:p>
        </p:txBody>
      </p:sp>
    </p:spTree>
    <p:extLst>
      <p:ext uri="{BB962C8B-B14F-4D97-AF65-F5344CB8AC3E}">
        <p14:creationId xmlns:p14="http://schemas.microsoft.com/office/powerpoint/2010/main" val="31288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  <a:t>Title Generation</a:t>
            </a:r>
            <a:br>
              <a:rPr lang="en-US" altLang="zh-TW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TW" sz="2700" dirty="0">
                <a:solidFill>
                  <a:schemeClr val="accent2">
                    <a:lumMod val="50000"/>
                  </a:schemeClr>
                </a:solidFill>
              </a:rPr>
              <a:t>Difference Between Proposal and Final </a:t>
            </a:r>
            <a:r>
              <a:rPr lang="en-US" altLang="zh-TW" sz="2700" dirty="0" smtClean="0">
                <a:solidFill>
                  <a:schemeClr val="accent2">
                    <a:lumMod val="50000"/>
                  </a:schemeClr>
                </a:solidFill>
              </a:rPr>
              <a:t>Version (cont.)</a:t>
            </a:r>
            <a:endParaRPr lang="en-US" altLang="zh-TW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Genre Classification (Final Version)</a:t>
            </a:r>
          </a:p>
          <a:p>
            <a:pPr lvl="1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我們認為上頁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Proposal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V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ersion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分類做得不好的主要原因是第一點，也就是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M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ulti-label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的問題，本來想人工篩選成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S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ingle-label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卻發現很不好篩，很多電影都很難只界定成一類，但若要做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M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ulti-label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的分類又怕資料不夠，而且觀察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S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ingle-label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分類出來的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C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onfusion Matrix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之後，感覺問題好像也不是完全來自這裡，總之它就是毫無章法的分類，跟用猜的差不多。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綜合上述原因，我們決定捨棄酷炫的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M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achine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L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earning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方法，回歸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R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ule-base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的方法，先人工定義每一個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G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enre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K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eyword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，比如說科幻片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(sci-fi)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就有「星艦」、「太空」等等字眼，若這些字有出現在某部電影前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N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個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TFIDF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大的詞中，那就判定為科幻片。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  <a:p>
            <a:pPr lvl="1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這種做法的好處是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Precision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會很高，一旦被判定為科幻片，我們可以很有把握的在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Title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中使用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「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星際」這樣的字眼，不太會有問題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。不過這是在我們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Training 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Data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上的表現情況，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實際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emo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時大部分好像都錯了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XD</a:t>
            </a:r>
          </a:p>
          <a:p>
            <a:pPr lvl="1"/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相反的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Recall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就不高，找不出分類的電影就統稱為劇情片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(drama)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，會套一些很普通的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itle Rule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，例如直接用一個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TFIDF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大的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詞當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T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itle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，而不加任何像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「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星際」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、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「玩命」這樣的詞 。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實際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d</a:t>
            </a:r>
            <a:r>
              <a:rPr lang="en-US" altLang="zh-TW" dirty="0" smtClean="0">
                <a:latin typeface=".蘋方-繁" pitchFamily="34" charset="-120"/>
                <a:ea typeface=".蘋方-繁" pitchFamily="34" charset="-120"/>
              </a:rPr>
              <a:t>emo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時有一半以上的電影都被我們判定為</a:t>
            </a:r>
            <a:r>
              <a:rPr lang="zh-TW" altLang="en-US" dirty="0">
                <a:latin typeface=".蘋方-繁" pitchFamily="34" charset="-120"/>
                <a:ea typeface=".蘋方-繁" pitchFamily="34" charset="-120"/>
              </a:rPr>
              <a:t>劇情片</a:t>
            </a:r>
            <a:r>
              <a:rPr lang="en-US" altLang="zh-TW" dirty="0">
                <a:latin typeface=".蘋方-繁" pitchFamily="34" charset="-120"/>
                <a:ea typeface=".蘋方-繁" pitchFamily="34" charset="-120"/>
              </a:rPr>
              <a:t>(drama) </a:t>
            </a:r>
            <a:r>
              <a:rPr lang="zh-TW" altLang="en-US" dirty="0" smtClean="0">
                <a:latin typeface=".蘋方-繁" pitchFamily="34" charset="-120"/>
                <a:ea typeface=".蘋方-繁" pitchFamily="34" charset="-120"/>
              </a:rPr>
              <a:t>。</a:t>
            </a:r>
            <a:endParaRPr lang="en-US" altLang="zh-TW" dirty="0" smtClean="0">
              <a:latin typeface=".蘋方-繁" pitchFamily="34" charset="-120"/>
              <a:ea typeface=".蘋方-繁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5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2258</Words>
  <Application>Microsoft Office PowerPoint</Application>
  <PresentationFormat>自訂</PresentationFormat>
  <Paragraphs>176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多面向</vt:lpstr>
      <vt:lpstr>Final Project</vt:lpstr>
      <vt:lpstr>Warning</vt:lpstr>
      <vt:lpstr>Outline</vt:lpstr>
      <vt:lpstr>Key Point of Our Model</vt:lpstr>
      <vt:lpstr>Dataset</vt:lpstr>
      <vt:lpstr>Title Generation Proposal Version</vt:lpstr>
      <vt:lpstr>Title Generation Final Version</vt:lpstr>
      <vt:lpstr>Title Generation Difference Between Proposal and Final Version</vt:lpstr>
      <vt:lpstr>Title Generation Difference Between Proposal and Final Version (cont.)</vt:lpstr>
      <vt:lpstr>Title Generation Other Description</vt:lpstr>
      <vt:lpstr>Title Evaluation Proposal Slide</vt:lpstr>
      <vt:lpstr>Title Evaluation Final Version</vt:lpstr>
      <vt:lpstr>Title Evaluation Final Version (cont.)</vt:lpstr>
      <vt:lpstr>Title Evaluation Feature 1</vt:lpstr>
      <vt:lpstr>Title Evaluation Feature 2</vt:lpstr>
      <vt:lpstr>Title Evaluation Feature 3</vt:lpstr>
      <vt:lpstr>Demo Results Task 1</vt:lpstr>
      <vt:lpstr>Demo Results  Task 1 (cont.)</vt:lpstr>
      <vt:lpstr>Demo Results  Task 1 (cont.)</vt:lpstr>
      <vt:lpstr>Demo Results  Task 1 (cont.)</vt:lpstr>
      <vt:lpstr>Demo Results Task 1 (cont.)</vt:lpstr>
      <vt:lpstr>Demo Results Task 2</vt:lpstr>
      <vt:lpstr>Other Suggestion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cltang</dc:creator>
  <cp:lastModifiedBy>Yun</cp:lastModifiedBy>
  <cp:revision>74</cp:revision>
  <dcterms:created xsi:type="dcterms:W3CDTF">2018-01-03T02:41:21Z</dcterms:created>
  <dcterms:modified xsi:type="dcterms:W3CDTF">2018-01-14T06:23:10Z</dcterms:modified>
</cp:coreProperties>
</file>