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8" r:id="rId3"/>
    <p:sldId id="257" r:id="rId4"/>
    <p:sldId id="267" r:id="rId5"/>
    <p:sldId id="260" r:id="rId6"/>
    <p:sldId id="258" r:id="rId7"/>
    <p:sldId id="263" r:id="rId8"/>
    <p:sldId id="264" r:id="rId9"/>
    <p:sldId id="265" r:id="rId10"/>
    <p:sldId id="266" r:id="rId11"/>
    <p:sldId id="259" r:id="rId12"/>
    <p:sldId id="269" r:id="rId13"/>
    <p:sldId id="271" r:id="rId14"/>
    <p:sldId id="270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9" d="100"/>
          <a:sy n="99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18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0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9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7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3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5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11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15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70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012648"/>
            <a:ext cx="7766936" cy="164630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Final Project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658947"/>
            <a:ext cx="7766936" cy="2099596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7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0556629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唐千琳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0656007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黃千芸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0656027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陳懌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0656109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黃慎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航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Other Description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我們最終嘗試的結果決定取每部</a:t>
            </a:r>
            <a:r>
              <a:rPr lang="zh-TW" altLang="en-US" dirty="0">
                <a:latin typeface="+mn-ea"/>
              </a:rPr>
              <a:t>電影</a:t>
            </a:r>
            <a:r>
              <a:rPr lang="zh-TW" altLang="en-US" dirty="0" smtClean="0">
                <a:latin typeface="+mn-ea"/>
              </a:rPr>
              <a:t>前</a:t>
            </a:r>
            <a:r>
              <a:rPr lang="en-US" altLang="zh-TW" dirty="0">
                <a:latin typeface="+mn-ea"/>
              </a:rPr>
              <a:t>5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個</a:t>
            </a:r>
            <a:r>
              <a:rPr lang="en-US" altLang="zh-TW" dirty="0">
                <a:latin typeface="+mn-ea"/>
              </a:rPr>
              <a:t>TFIDF</a:t>
            </a:r>
            <a:r>
              <a:rPr lang="zh-TW" altLang="en-US" dirty="0">
                <a:latin typeface="+mn-ea"/>
              </a:rPr>
              <a:t>大的</a:t>
            </a:r>
            <a:r>
              <a:rPr lang="zh-TW" altLang="en-US" dirty="0" smtClean="0">
                <a:latin typeface="+mn-ea"/>
              </a:rPr>
              <a:t>詞做為該電影的關鍵詞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最一開始是</a:t>
            </a:r>
            <a:r>
              <a:rPr lang="en-US" altLang="zh-TW" dirty="0">
                <a:latin typeface="+mn-ea"/>
              </a:rPr>
              <a:t>100</a:t>
            </a:r>
            <a:r>
              <a:rPr lang="zh-TW" altLang="en-US" dirty="0" smtClean="0">
                <a:latin typeface="+mn-ea"/>
              </a:rPr>
              <a:t>個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，並會再從其中篩去所有的</a:t>
            </a:r>
            <a:r>
              <a:rPr lang="en-US" altLang="zh-TW" dirty="0" smtClean="0">
                <a:latin typeface="+mn-ea"/>
              </a:rPr>
              <a:t>NR(</a:t>
            </a:r>
            <a:r>
              <a:rPr lang="zh-TW" altLang="en-US" dirty="0" smtClean="0">
                <a:latin typeface="+mn-ea"/>
              </a:rPr>
              <a:t>名字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，成為最終該電影的關鍵詞。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我們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 smtClean="0">
                <a:latin typeface="+mn-ea"/>
              </a:rPr>
              <a:t>Model</a:t>
            </a:r>
            <a:r>
              <a:rPr lang="zh-TW" altLang="en-US" dirty="0" smtClean="0">
                <a:latin typeface="+mn-ea"/>
              </a:rPr>
              <a:t>好壞</a:t>
            </a:r>
            <a:r>
              <a:rPr lang="zh-TW" altLang="en-US" dirty="0">
                <a:latin typeface="+mn-ea"/>
              </a:rPr>
              <a:t>最主要</a:t>
            </a:r>
            <a:r>
              <a:rPr lang="zh-TW" altLang="en-US" dirty="0" smtClean="0">
                <a:latin typeface="+mn-ea"/>
              </a:rPr>
              <a:t>取決於我們所訂的</a:t>
            </a:r>
            <a:r>
              <a:rPr lang="en-US" altLang="zh-TW" dirty="0">
                <a:latin typeface="+mn-ea"/>
              </a:rPr>
              <a:t>T</a:t>
            </a:r>
            <a:r>
              <a:rPr lang="en-US" altLang="zh-TW" dirty="0" smtClean="0">
                <a:latin typeface="+mn-ea"/>
              </a:rPr>
              <a:t>itle Rule</a:t>
            </a:r>
          </a:p>
          <a:p>
            <a:r>
              <a:rPr lang="zh-TW" altLang="en-US" dirty="0" smtClean="0">
                <a:latin typeface="+mn-ea"/>
              </a:rPr>
              <a:t>產生幾十個</a:t>
            </a:r>
            <a:r>
              <a:rPr lang="en-US" altLang="zh-TW" dirty="0" smtClean="0">
                <a:latin typeface="+mn-ea"/>
              </a:rPr>
              <a:t>Title Candidates</a:t>
            </a:r>
            <a:r>
              <a:rPr lang="zh-TW" altLang="en-US" dirty="0" smtClean="0">
                <a:latin typeface="+mn-ea"/>
              </a:rPr>
              <a:t>後經過</a:t>
            </a:r>
            <a:r>
              <a:rPr lang="en-US" altLang="zh-TW" dirty="0" smtClean="0">
                <a:latin typeface="+mn-ea"/>
              </a:rPr>
              <a:t>Task 2</a:t>
            </a:r>
            <a:r>
              <a:rPr lang="zh-TW" altLang="en-US" dirty="0" smtClean="0">
                <a:latin typeface="+mn-ea"/>
              </a:rPr>
              <a:t>算分數，取分數前十高的</a:t>
            </a:r>
            <a:r>
              <a:rPr lang="en-US" altLang="zh-TW" dirty="0" smtClean="0">
                <a:latin typeface="+mn-ea"/>
              </a:rPr>
              <a:t>Candidates</a:t>
            </a:r>
            <a:r>
              <a:rPr lang="zh-TW" altLang="en-US" dirty="0" smtClean="0">
                <a:latin typeface="+mn-ea"/>
              </a:rPr>
              <a:t>來做</a:t>
            </a:r>
            <a:r>
              <a:rPr lang="en-US" altLang="zh-TW" dirty="0" smtClean="0">
                <a:latin typeface="+mn-ea"/>
              </a:rPr>
              <a:t>weighted random</a:t>
            </a:r>
            <a:r>
              <a:rPr lang="zh-TW" altLang="en-US" dirty="0" smtClean="0">
                <a:latin typeface="+mn-ea"/>
              </a:rPr>
              <a:t>取一個，</a:t>
            </a:r>
            <a:r>
              <a:rPr lang="zh-TW" altLang="en-US" dirty="0">
                <a:latin typeface="+mn-ea"/>
              </a:rPr>
              <a:t>名次越</a:t>
            </a:r>
            <a:r>
              <a:rPr lang="zh-TW" altLang="en-US" dirty="0" smtClean="0">
                <a:latin typeface="+mn-ea"/>
              </a:rPr>
              <a:t>前面</a:t>
            </a:r>
            <a:r>
              <a:rPr lang="en-US" altLang="zh-TW" dirty="0" smtClean="0">
                <a:latin typeface="+mn-ea"/>
              </a:rPr>
              <a:t>weight</a:t>
            </a:r>
            <a:r>
              <a:rPr lang="zh-TW" altLang="en-US" dirty="0" smtClean="0">
                <a:latin typeface="+mn-ea"/>
              </a:rPr>
              <a:t>就越高。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實際</a:t>
            </a:r>
            <a:r>
              <a:rPr lang="en-US" altLang="zh-TW" dirty="0" smtClean="0">
                <a:latin typeface="+mn-ea"/>
              </a:rPr>
              <a:t>demo</a:t>
            </a:r>
            <a:r>
              <a:rPr lang="zh-TW" altLang="en-US" dirty="0" smtClean="0">
                <a:latin typeface="+mn-ea"/>
              </a:rPr>
              <a:t>時，因為有一個多小時的時間可以跑測資，詢問助教後並沒有禁止</a:t>
            </a:r>
            <a:r>
              <a:rPr lang="en-US" altLang="zh-TW" dirty="0" smtClean="0">
                <a:latin typeface="+mn-ea"/>
              </a:rPr>
              <a:t>random</a:t>
            </a:r>
            <a:r>
              <a:rPr lang="zh-TW" altLang="en-US" dirty="0" smtClean="0">
                <a:latin typeface="+mn-ea"/>
              </a:rPr>
              <a:t>，也沒有規定我們只能跑一次，只是只能上傳一次，因此我們就是花了一個小時一直</a:t>
            </a:r>
            <a:r>
              <a:rPr lang="en-US" altLang="zh-TW" dirty="0" smtClean="0">
                <a:latin typeface="+mn-ea"/>
              </a:rPr>
              <a:t>random</a:t>
            </a:r>
            <a:r>
              <a:rPr lang="zh-TW" altLang="en-US" dirty="0" smtClean="0">
                <a:latin typeface="+mn-ea"/>
              </a:rPr>
              <a:t>，直到大部分的電影都</a:t>
            </a:r>
            <a:r>
              <a:rPr lang="en-US" altLang="zh-TW" dirty="0" smtClean="0">
                <a:latin typeface="+mn-ea"/>
              </a:rPr>
              <a:t>random</a:t>
            </a:r>
            <a:r>
              <a:rPr lang="zh-TW" altLang="en-US" dirty="0" smtClean="0">
                <a:latin typeface="+mn-ea"/>
              </a:rPr>
              <a:t>出我們喜歡的</a:t>
            </a:r>
            <a:r>
              <a:rPr lang="en-US" altLang="zh-TW" dirty="0" smtClean="0">
                <a:latin typeface="+mn-ea"/>
              </a:rPr>
              <a:t>Title</a:t>
            </a:r>
            <a:r>
              <a:rPr lang="zh-TW" altLang="en-US" dirty="0" smtClean="0">
                <a:latin typeface="+mn-ea"/>
              </a:rPr>
              <a:t>為止，不可否認有人為的主觀成分在裡面，但也沒有違反助教的規定就是了。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Title Evaluation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Base: 1000 movies from</a:t>
            </a:r>
          </a:p>
          <a:p>
            <a:r>
              <a:rPr lang="en-US" altLang="zh-TW" sz="2800" dirty="0" smtClean="0"/>
              <a:t>4 features</a:t>
            </a:r>
            <a:endParaRPr lang="en-US" altLang="zh-TW" sz="2800" dirty="0"/>
          </a:p>
          <a:p>
            <a:pPr lvl="1"/>
            <a:r>
              <a:rPr lang="en-US" altLang="zh-TW" sz="2800" dirty="0" smtClean="0"/>
              <a:t>POS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tag: common form of top 1000 movies</a:t>
            </a:r>
          </a:p>
          <a:p>
            <a:pPr lvl="1"/>
            <a:r>
              <a:rPr lang="en-US" altLang="zh-TW" sz="2800" dirty="0" smtClean="0"/>
              <a:t>Movie </a:t>
            </a:r>
            <a:r>
              <a:rPr lang="en-US" altLang="zh-TW" sz="2800" dirty="0"/>
              <a:t>T</a:t>
            </a:r>
            <a:r>
              <a:rPr lang="en-US" altLang="zh-TW" sz="2800" dirty="0" smtClean="0"/>
              <a:t>itle frequency (top 1000 movies)</a:t>
            </a:r>
          </a:p>
          <a:p>
            <a:pPr lvl="1"/>
            <a:r>
              <a:rPr lang="en-US" altLang="zh-TW" sz="2800" dirty="0" smtClean="0"/>
              <a:t>Word2vec: similarity to top 1000 movies</a:t>
            </a:r>
          </a:p>
          <a:p>
            <a:pPr lvl="1"/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Title length: 3, 4, 5 words are most popular</a:t>
            </a:r>
          </a:p>
          <a:p>
            <a:r>
              <a:rPr lang="en-US" altLang="zh-TW" sz="2800" dirty="0" smtClean="0"/>
              <a:t>Score = w1f1 + w2f2 + w3f3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+ w4f4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Demo Results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8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Demo 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Results (cont.)</a:t>
            </a:r>
            <a:endParaRPr lang="en-US" altLang="zh-TW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84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Other Suggestion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+mn-ea"/>
              </a:rPr>
              <a:t>Demo</a:t>
            </a:r>
            <a:r>
              <a:rPr lang="zh-TW" altLang="en-US" sz="2800" dirty="0" smtClean="0">
                <a:latin typeface="+mn-ea"/>
              </a:rPr>
              <a:t>方式</a:t>
            </a:r>
            <a:endParaRPr lang="en-US" altLang="zh-TW" sz="28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TW" altLang="en-US" sz="2600" dirty="0" smtClean="0">
                <a:latin typeface="+mn-ea"/>
              </a:rPr>
              <a:t>因為</a:t>
            </a:r>
            <a:r>
              <a:rPr lang="en-US" altLang="zh-TW" sz="2600" dirty="0">
                <a:latin typeface="+mn-ea"/>
              </a:rPr>
              <a:t>D</a:t>
            </a:r>
            <a:r>
              <a:rPr lang="en-US" altLang="zh-TW" sz="2600" dirty="0" smtClean="0">
                <a:latin typeface="+mn-ea"/>
              </a:rPr>
              <a:t>emo</a:t>
            </a:r>
            <a:r>
              <a:rPr lang="zh-TW" altLang="en-US" sz="2600" dirty="0" smtClean="0">
                <a:latin typeface="+mn-ea"/>
              </a:rPr>
              <a:t>時間長，有些規定也難以實現的關係，我相信很多組都有用和我們一樣</a:t>
            </a:r>
            <a:r>
              <a:rPr lang="en-US" altLang="zh-TW" sz="2600" dirty="0" smtClean="0">
                <a:latin typeface="+mn-ea"/>
              </a:rPr>
              <a:t>random</a:t>
            </a:r>
            <a:r>
              <a:rPr lang="zh-TW" altLang="en-US" sz="2600" dirty="0" smtClean="0">
                <a:latin typeface="+mn-ea"/>
              </a:rPr>
              <a:t>或是其他方式改變</a:t>
            </a:r>
            <a:r>
              <a:rPr lang="en-US" altLang="zh-TW" sz="2600" dirty="0">
                <a:latin typeface="+mn-ea"/>
              </a:rPr>
              <a:t>M</a:t>
            </a:r>
            <a:r>
              <a:rPr lang="en-US" altLang="zh-TW" sz="2600" dirty="0" smtClean="0">
                <a:latin typeface="+mn-ea"/>
              </a:rPr>
              <a:t>odel</a:t>
            </a:r>
            <a:r>
              <a:rPr lang="zh-TW" altLang="en-US" sz="2600" dirty="0">
                <a:latin typeface="+mn-ea"/>
              </a:rPr>
              <a:t>使</a:t>
            </a:r>
            <a:r>
              <a:rPr lang="zh-TW" altLang="en-US" sz="2600" dirty="0" smtClean="0">
                <a:latin typeface="+mn-ea"/>
              </a:rPr>
              <a:t>其產生的</a:t>
            </a:r>
            <a:r>
              <a:rPr lang="en-US" altLang="zh-TW" sz="2600" dirty="0" smtClean="0">
                <a:latin typeface="+mn-ea"/>
              </a:rPr>
              <a:t>Title</a:t>
            </a:r>
            <a:r>
              <a:rPr lang="zh-TW" altLang="en-US" sz="2600" dirty="0" smtClean="0">
                <a:latin typeface="+mn-ea"/>
              </a:rPr>
              <a:t>可以更符合預期且更適合那</a:t>
            </a:r>
            <a:r>
              <a:rPr lang="en-US" altLang="zh-TW" sz="2600" dirty="0" smtClean="0">
                <a:latin typeface="+mn-ea"/>
              </a:rPr>
              <a:t>10</a:t>
            </a:r>
            <a:r>
              <a:rPr lang="zh-TW" altLang="en-US" sz="2600" dirty="0">
                <a:latin typeface="+mn-ea"/>
              </a:rPr>
              <a:t>組</a:t>
            </a:r>
            <a:r>
              <a:rPr lang="en-US" altLang="zh-TW" sz="2600" dirty="0" smtClean="0">
                <a:latin typeface="+mn-ea"/>
              </a:rPr>
              <a:t>Testing </a:t>
            </a:r>
            <a:r>
              <a:rPr lang="en-US" altLang="zh-TW" sz="2600" dirty="0">
                <a:latin typeface="+mn-ea"/>
              </a:rPr>
              <a:t>D</a:t>
            </a:r>
            <a:r>
              <a:rPr lang="en-US" altLang="zh-TW" sz="2600" dirty="0" smtClean="0">
                <a:latin typeface="+mn-ea"/>
              </a:rPr>
              <a:t>ata(</a:t>
            </a:r>
            <a:r>
              <a:rPr lang="zh-TW" altLang="en-US" sz="2600" dirty="0" smtClean="0">
                <a:latin typeface="+mn-ea"/>
              </a:rPr>
              <a:t>至少我有問到有一組也</a:t>
            </a:r>
            <a:r>
              <a:rPr lang="zh-TW" altLang="en-US" sz="2600" dirty="0">
                <a:latin typeface="+mn-ea"/>
              </a:rPr>
              <a:t>是這樣</a:t>
            </a:r>
            <a:r>
              <a:rPr lang="en-US" altLang="zh-TW" sz="2600" dirty="0" smtClean="0">
                <a:latin typeface="+mn-ea"/>
              </a:rPr>
              <a:t>random)</a:t>
            </a:r>
            <a:r>
              <a:rPr lang="zh-TW" altLang="en-US" sz="2600" dirty="0" smtClean="0">
                <a:latin typeface="+mn-ea"/>
              </a:rPr>
              <a:t>，而那組把</a:t>
            </a:r>
            <a:r>
              <a:rPr lang="en-US" altLang="zh-TW" sz="2600" dirty="0">
                <a:latin typeface="+mn-ea"/>
              </a:rPr>
              <a:t>T</a:t>
            </a:r>
            <a:r>
              <a:rPr lang="en-US" altLang="zh-TW" sz="2600" dirty="0" smtClean="0">
                <a:latin typeface="+mn-ea"/>
              </a:rPr>
              <a:t>esting </a:t>
            </a:r>
            <a:r>
              <a:rPr lang="en-US" altLang="zh-TW" sz="2600" dirty="0">
                <a:latin typeface="+mn-ea"/>
              </a:rPr>
              <a:t>D</a:t>
            </a:r>
            <a:r>
              <a:rPr lang="en-US" altLang="zh-TW" sz="2600" dirty="0" smtClean="0">
                <a:latin typeface="+mn-ea"/>
              </a:rPr>
              <a:t>ata</a:t>
            </a:r>
            <a:r>
              <a:rPr lang="zh-TW" altLang="en-US" sz="2600" dirty="0" smtClean="0">
                <a:latin typeface="+mn-ea"/>
              </a:rPr>
              <a:t>加回</a:t>
            </a:r>
            <a:r>
              <a:rPr lang="en-US" altLang="zh-TW" sz="2600" dirty="0">
                <a:latin typeface="+mn-ea"/>
              </a:rPr>
              <a:t>T</a:t>
            </a:r>
            <a:r>
              <a:rPr lang="en-US" altLang="zh-TW" sz="2600" dirty="0" smtClean="0">
                <a:latin typeface="+mn-ea"/>
              </a:rPr>
              <a:t>raining</a:t>
            </a:r>
            <a:r>
              <a:rPr lang="zh-TW" altLang="en-US" sz="2600" dirty="0" smtClean="0">
                <a:latin typeface="+mn-ea"/>
              </a:rPr>
              <a:t>產生和原本片名一模一樣的</a:t>
            </a:r>
            <a:r>
              <a:rPr lang="en-US" altLang="zh-TW" sz="2600" dirty="0">
                <a:latin typeface="+mn-ea"/>
              </a:rPr>
              <a:t>T</a:t>
            </a:r>
            <a:r>
              <a:rPr lang="en-US" altLang="zh-TW" sz="2600" dirty="0" smtClean="0">
                <a:latin typeface="+mn-ea"/>
              </a:rPr>
              <a:t>itle</a:t>
            </a:r>
            <a:r>
              <a:rPr lang="zh-TW" altLang="en-US" sz="2600" dirty="0" smtClean="0">
                <a:latin typeface="+mn-ea"/>
              </a:rPr>
              <a:t>的就更誇張了，</a:t>
            </a:r>
            <a:r>
              <a:rPr lang="zh-TW" altLang="en-US" sz="2600" dirty="0">
                <a:latin typeface="+mn-ea"/>
              </a:rPr>
              <a:t>如果可以改</a:t>
            </a:r>
            <a:r>
              <a:rPr lang="zh-TW" altLang="en-US" sz="2600" dirty="0" smtClean="0">
                <a:latin typeface="+mn-ea"/>
              </a:rPr>
              <a:t>其他</a:t>
            </a:r>
            <a:r>
              <a:rPr lang="en-US" altLang="zh-TW" sz="2600" dirty="0" smtClean="0">
                <a:latin typeface="+mn-ea"/>
              </a:rPr>
              <a:t>Demo</a:t>
            </a:r>
            <a:r>
              <a:rPr lang="zh-TW" altLang="en-US" sz="2600" dirty="0" smtClean="0">
                <a:latin typeface="+mn-ea"/>
              </a:rPr>
              <a:t>方式，來禁止鑽漏洞或許會更好</a:t>
            </a:r>
            <a:r>
              <a:rPr lang="en-US" altLang="zh-TW" sz="2600" dirty="0" smtClean="0">
                <a:latin typeface="+mn-ea"/>
              </a:rPr>
              <a:t>(</a:t>
            </a:r>
            <a:r>
              <a:rPr lang="zh-TW" altLang="en-US" sz="2600" dirty="0" smtClean="0">
                <a:latin typeface="+mn-ea"/>
              </a:rPr>
              <a:t>例如一組一組去找助教現場跑一次，但助教的時間成本可能會很高</a:t>
            </a:r>
            <a:r>
              <a:rPr lang="en-US" altLang="zh-TW" sz="2600" dirty="0" smtClean="0">
                <a:latin typeface="+mn-ea"/>
              </a:rPr>
              <a:t>)</a:t>
            </a:r>
            <a:r>
              <a:rPr lang="zh-TW" altLang="en-US" sz="2600" dirty="0" smtClean="0">
                <a:latin typeface="+mn-ea"/>
              </a:rPr>
              <a:t>。</a:t>
            </a:r>
            <a:endParaRPr lang="en-US" altLang="zh-TW" sz="2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+mn-ea"/>
              </a:rPr>
              <a:t>Demo</a:t>
            </a:r>
            <a:r>
              <a:rPr lang="zh-TW" altLang="en-US" sz="2800" dirty="0" smtClean="0">
                <a:latin typeface="+mn-ea"/>
              </a:rPr>
              <a:t>測資</a:t>
            </a:r>
            <a:endParaRPr lang="en-US" altLang="zh-TW" sz="28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TW" altLang="en-US" sz="2600" dirty="0">
                <a:latin typeface="+mn-ea"/>
              </a:rPr>
              <a:t>助教給</a:t>
            </a:r>
            <a:r>
              <a:rPr lang="zh-TW" altLang="en-US" sz="2600" dirty="0" smtClean="0">
                <a:latin typeface="+mn-ea"/>
              </a:rPr>
              <a:t>的</a:t>
            </a:r>
            <a:r>
              <a:rPr lang="en-US" altLang="zh-TW" sz="2600" dirty="0" smtClean="0">
                <a:latin typeface="+mn-ea"/>
              </a:rPr>
              <a:t>Task 1</a:t>
            </a:r>
            <a:r>
              <a:rPr lang="zh-TW" altLang="en-US" sz="2600" dirty="0" smtClean="0">
                <a:latin typeface="+mn-ea"/>
              </a:rPr>
              <a:t>測</a:t>
            </a:r>
            <a:r>
              <a:rPr lang="zh-TW" altLang="en-US" sz="2600" dirty="0">
                <a:latin typeface="+mn-ea"/>
              </a:rPr>
              <a:t>資完全不</a:t>
            </a:r>
            <a:r>
              <a:rPr lang="zh-TW" altLang="en-US" sz="2600" dirty="0" smtClean="0">
                <a:latin typeface="+mn-ea"/>
              </a:rPr>
              <a:t>包含西洋片，如果有的話可能會更有趣。</a:t>
            </a:r>
            <a:endParaRPr lang="en-US" altLang="zh-TW" sz="2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2600" dirty="0" smtClean="0">
                <a:latin typeface="+mn-ea"/>
              </a:rPr>
              <a:t>雖然</a:t>
            </a:r>
            <a:r>
              <a:rPr lang="en-US" altLang="zh-TW" sz="2600" dirty="0" smtClean="0">
                <a:latin typeface="+mn-ea"/>
              </a:rPr>
              <a:t>Demo</a:t>
            </a:r>
            <a:r>
              <a:rPr lang="zh-TW" altLang="en-US" sz="2600" dirty="0" smtClean="0">
                <a:latin typeface="+mn-ea"/>
              </a:rPr>
              <a:t>有一些小意外，但是我們真的覺得這個活動很有趣，真的很感謝助教和老師花那麼多心力在辦這個</a:t>
            </a:r>
            <a:r>
              <a:rPr lang="en-US" altLang="zh-TW" sz="2600" dirty="0" smtClean="0">
                <a:latin typeface="+mn-ea"/>
              </a:rPr>
              <a:t>Final Project</a:t>
            </a:r>
            <a:r>
              <a:rPr lang="zh-TW" altLang="en-US" sz="2600" dirty="0" smtClean="0">
                <a:latin typeface="+mn-ea"/>
              </a:rPr>
              <a:t>的活動。</a:t>
            </a:r>
            <a:endParaRPr lang="en-US" altLang="zh-TW" sz="2600" dirty="0" smtClean="0">
              <a:latin typeface="+mn-ea"/>
            </a:endParaRPr>
          </a:p>
          <a:p>
            <a:endParaRPr lang="zh-TW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1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Warning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因為不是</a:t>
            </a:r>
            <a:r>
              <a:rPr lang="zh-TW" altLang="en-US" sz="2800" dirty="0" smtClean="0">
                <a:latin typeface="+mn-ea"/>
              </a:rPr>
              <a:t>真的用來報告的</a:t>
            </a:r>
            <a:r>
              <a:rPr lang="en-US" altLang="zh-TW" sz="2800" dirty="0" smtClean="0">
                <a:latin typeface="+mn-ea"/>
              </a:rPr>
              <a:t>PPT</a:t>
            </a:r>
            <a:r>
              <a:rPr lang="zh-TW" altLang="en-US" sz="2800" dirty="0" smtClean="0">
                <a:latin typeface="+mn-ea"/>
              </a:rPr>
              <a:t>，而比較像是</a:t>
            </a:r>
            <a:r>
              <a:rPr lang="en-US" altLang="zh-TW" sz="2800" dirty="0" smtClean="0">
                <a:latin typeface="+mn-ea"/>
              </a:rPr>
              <a:t>Final Report</a:t>
            </a:r>
            <a:r>
              <a:rPr lang="zh-TW" altLang="en-US" sz="2800" dirty="0" smtClean="0">
                <a:latin typeface="+mn-ea"/>
              </a:rPr>
              <a:t>，以下有些頁面的字會很多，雖然看起來很不舒服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至少我自己覺得看到</a:t>
            </a:r>
            <a:r>
              <a:rPr lang="en-US" altLang="zh-TW" sz="2800" dirty="0" smtClean="0">
                <a:latin typeface="+mn-ea"/>
              </a:rPr>
              <a:t>PPT</a:t>
            </a:r>
            <a:r>
              <a:rPr lang="zh-TW" altLang="en-US" sz="2800" dirty="0" smtClean="0">
                <a:latin typeface="+mn-ea"/>
              </a:rPr>
              <a:t>字很多很不舒服啦</a:t>
            </a:r>
            <a:r>
              <a:rPr lang="en-US" altLang="zh-TW" sz="2800" dirty="0" smtClean="0">
                <a:latin typeface="+mn-ea"/>
              </a:rPr>
              <a:t>)</a:t>
            </a:r>
            <a:r>
              <a:rPr lang="zh-TW" altLang="en-US" sz="2800" dirty="0" smtClean="0">
                <a:latin typeface="+mn-ea"/>
              </a:rPr>
              <a:t>，也請慢慢看完，感謝您的閱讀！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1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Outline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800" dirty="0" smtClean="0"/>
              <a:t>Key Point of Our Model</a:t>
            </a:r>
          </a:p>
          <a:p>
            <a:r>
              <a:rPr lang="en-US" altLang="zh-TW" sz="2800" dirty="0" smtClean="0"/>
              <a:t>Dataset</a:t>
            </a:r>
          </a:p>
          <a:p>
            <a:r>
              <a:rPr lang="en-US" altLang="zh-TW" sz="2800" dirty="0" smtClean="0"/>
              <a:t>Task1 - Title Generation</a:t>
            </a:r>
          </a:p>
          <a:p>
            <a:pPr lvl="1"/>
            <a:r>
              <a:rPr lang="en-US" altLang="zh-TW" sz="2600" dirty="0" smtClean="0"/>
              <a:t>Proposal Version</a:t>
            </a:r>
          </a:p>
          <a:p>
            <a:pPr lvl="1"/>
            <a:r>
              <a:rPr lang="en-US" altLang="zh-TW" sz="2600" dirty="0" smtClean="0"/>
              <a:t>Final Version</a:t>
            </a:r>
          </a:p>
          <a:p>
            <a:pPr lvl="1"/>
            <a:r>
              <a:rPr lang="en-US" altLang="zh-TW" sz="2600" dirty="0" smtClean="0"/>
              <a:t>Difference Between Proposal and Final Version</a:t>
            </a:r>
          </a:p>
          <a:p>
            <a:pPr lvl="1"/>
            <a:r>
              <a:rPr lang="en-US" altLang="zh-TW" sz="2600" dirty="0" smtClean="0"/>
              <a:t>Other Description</a:t>
            </a:r>
          </a:p>
          <a:p>
            <a:r>
              <a:rPr lang="en-US" altLang="zh-TW" sz="2800" dirty="0" smtClean="0"/>
              <a:t>Task2 - Title Evaluation</a:t>
            </a:r>
          </a:p>
          <a:p>
            <a:r>
              <a:rPr lang="en-US" altLang="zh-TW" sz="2800" dirty="0" smtClean="0"/>
              <a:t>Demo Results</a:t>
            </a:r>
          </a:p>
          <a:p>
            <a:r>
              <a:rPr lang="en-US" altLang="zh-TW" sz="2800" dirty="0" smtClean="0"/>
              <a:t>Other Suggestion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99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Key Point of Our Model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Task 1</a:t>
            </a:r>
          </a:p>
          <a:p>
            <a:pPr lvl="1"/>
            <a:r>
              <a:rPr lang="zh-TW" altLang="en-US" sz="2600" dirty="0" smtClean="0"/>
              <a:t>我們的</a:t>
            </a:r>
            <a:r>
              <a:rPr lang="en-US" altLang="zh-TW" sz="2600" dirty="0" smtClean="0"/>
              <a:t>Model</a:t>
            </a:r>
            <a:r>
              <a:rPr lang="zh-TW" altLang="en-US" sz="2600" dirty="0"/>
              <a:t>最大的</a:t>
            </a:r>
            <a:r>
              <a:rPr lang="zh-TW" altLang="en-US" sz="2600" dirty="0" smtClean="0"/>
              <a:t>特點是我們有做分類，每一類都有自己產生</a:t>
            </a:r>
            <a:r>
              <a:rPr lang="en-US" altLang="zh-TW" sz="2600" dirty="0" smtClean="0"/>
              <a:t>Title</a:t>
            </a:r>
            <a:r>
              <a:rPr lang="zh-TW" altLang="en-US" sz="2600" dirty="0" smtClean="0"/>
              <a:t>的特殊規則，再結合</a:t>
            </a:r>
            <a:r>
              <a:rPr lang="en-US" altLang="zh-TW" sz="2600" dirty="0" smtClean="0"/>
              <a:t>Task2</a:t>
            </a:r>
            <a:r>
              <a:rPr lang="zh-TW" altLang="en-US" sz="2600" dirty="0" smtClean="0"/>
              <a:t>從一堆</a:t>
            </a:r>
            <a:r>
              <a:rPr lang="en-US" altLang="zh-TW" sz="2600" dirty="0" smtClean="0"/>
              <a:t>Candidates</a:t>
            </a:r>
            <a:r>
              <a:rPr lang="zh-TW" altLang="en-US" sz="2600" dirty="0" smtClean="0"/>
              <a:t>中取分數高的</a:t>
            </a:r>
            <a:r>
              <a:rPr lang="en-US" altLang="zh-TW" sz="2600" dirty="0" smtClean="0"/>
              <a:t>Title</a:t>
            </a:r>
            <a:r>
              <a:rPr lang="zh-TW" altLang="en-US" sz="2600" dirty="0" smtClean="0"/>
              <a:t>輸出。</a:t>
            </a:r>
            <a:endParaRPr lang="en-US" altLang="zh-TW" sz="2600" dirty="0" smtClean="0"/>
          </a:p>
          <a:p>
            <a:r>
              <a:rPr lang="en-US" altLang="zh-TW" sz="2800" dirty="0" smtClean="0"/>
              <a:t>Task 2</a:t>
            </a:r>
          </a:p>
          <a:p>
            <a:pPr lvl="1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334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Dataset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從</a:t>
            </a:r>
            <a:r>
              <a:rPr lang="en-US" altLang="zh-TW" sz="2800" dirty="0" smtClean="0">
                <a:latin typeface="+mn-ea"/>
              </a:rPr>
              <a:t>IMDB</a:t>
            </a:r>
            <a:r>
              <a:rPr lang="zh-TW" altLang="en-US" sz="2800" dirty="0" smtClean="0">
                <a:latin typeface="+mn-ea"/>
              </a:rPr>
              <a:t>依照類型</a:t>
            </a:r>
            <a:r>
              <a:rPr lang="en-US" altLang="zh-TW" sz="2800" dirty="0" smtClean="0">
                <a:latin typeface="+mn-ea"/>
              </a:rPr>
              <a:t>(action, romance, fantasy… )</a:t>
            </a:r>
          </a:p>
          <a:p>
            <a:r>
              <a:rPr lang="zh-TW" altLang="en-US" sz="2800" dirty="0" smtClean="0">
                <a:latin typeface="+mn-ea"/>
              </a:rPr>
              <a:t>每個類型抓</a:t>
            </a:r>
            <a:r>
              <a:rPr lang="en-US" altLang="zh-TW" sz="2800" dirty="0" smtClean="0">
                <a:latin typeface="+mn-ea"/>
              </a:rPr>
              <a:t>Top Rated</a:t>
            </a:r>
            <a:r>
              <a:rPr lang="zh-TW" altLang="en-US" sz="2800" dirty="0" smtClean="0">
                <a:latin typeface="+mn-ea"/>
              </a:rPr>
              <a:t>的</a:t>
            </a:r>
            <a:r>
              <a:rPr lang="en-US" altLang="zh-TW" sz="2800" dirty="0" smtClean="0">
                <a:latin typeface="+mn-ea"/>
              </a:rPr>
              <a:t>100</a:t>
            </a:r>
            <a:r>
              <a:rPr lang="zh-TW" altLang="en-US" sz="2800" dirty="0" smtClean="0">
                <a:latin typeface="+mn-ea"/>
              </a:rPr>
              <a:t>個電影英文名稱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到</a:t>
            </a:r>
            <a:r>
              <a:rPr lang="en-US" altLang="zh-TW" sz="2800" dirty="0" err="1" smtClean="0">
                <a:latin typeface="+mn-ea"/>
              </a:rPr>
              <a:t>Opensubtitles</a:t>
            </a:r>
            <a:r>
              <a:rPr lang="zh-TW" altLang="en-US" sz="2800" dirty="0" smtClean="0">
                <a:latin typeface="+mn-ea"/>
              </a:rPr>
              <a:t>下載字幕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英文</a:t>
            </a:r>
            <a:r>
              <a:rPr lang="zh-TW" altLang="en-US" sz="2800" dirty="0" smtClean="0">
                <a:latin typeface="+mn-ea"/>
              </a:rPr>
              <a:t>片名用豆瓣電影</a:t>
            </a:r>
            <a:r>
              <a:rPr lang="en-US" altLang="zh-TW" sz="2800" dirty="0" smtClean="0">
                <a:latin typeface="+mn-ea"/>
              </a:rPr>
              <a:t>API</a:t>
            </a:r>
            <a:r>
              <a:rPr lang="zh-TW" altLang="en-US" sz="2800" dirty="0" smtClean="0">
                <a:latin typeface="+mn-ea"/>
              </a:rPr>
              <a:t>搜尋中文片名</a:t>
            </a:r>
            <a:endParaRPr lang="en-US" altLang="zh-TW" sz="2800" dirty="0" smtClean="0">
              <a:latin typeface="+mn-ea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8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Proposal Version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03057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dirty="0" smtClean="0"/>
              <a:t>Training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Script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/>
              <a:t>TFIDF -&gt; 100 words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/>
              <a:t>Movie genre classification (use word embedding feature)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Title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/>
              <a:t>POS analysis for each movie genre </a:t>
            </a:r>
            <a:r>
              <a:rPr lang="en-US" altLang="zh-TW" sz="2000" dirty="0"/>
              <a:t>(e.g. NN, VN…)</a:t>
            </a:r>
            <a:endParaRPr lang="en-US" altLang="zh-TW" sz="2000" dirty="0" smtClean="0"/>
          </a:p>
          <a:p>
            <a:pPr>
              <a:spcBef>
                <a:spcPts val="0"/>
              </a:spcBef>
            </a:pPr>
            <a:r>
              <a:rPr lang="en-US" altLang="zh-TW" sz="2000" dirty="0" smtClean="0"/>
              <a:t>Testing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Classification -&gt; find movie genre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Title Generation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/>
              <a:t>100 words from TFIDF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/>
              <a:t>POS form (e.g. NN, VN…)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/>
              <a:t>Special rules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83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Final Version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nothing\NCTU\NLP\Project\PPT\Task1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976450"/>
            <a:ext cx="92487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339572" y="3497542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Key Point!!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8229599" y="3859731"/>
            <a:ext cx="308009" cy="404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2700" dirty="0">
                <a:solidFill>
                  <a:schemeClr val="accent2">
                    <a:lumMod val="50000"/>
                  </a:schemeClr>
                </a:solidFill>
              </a:rPr>
              <a:t>Difference Between Proposal and Final Version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Genre Classification </a:t>
            </a:r>
            <a:r>
              <a:rPr lang="en-US" altLang="zh-TW" dirty="0">
                <a:latin typeface="+mn-ea"/>
              </a:rPr>
              <a:t>(Proposal Version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lvl="1"/>
            <a:r>
              <a:rPr lang="zh-TW" altLang="en-US" dirty="0">
                <a:latin typeface="+mn-ea"/>
              </a:rPr>
              <a:t>一開始想要</a:t>
            </a:r>
            <a:r>
              <a:rPr lang="zh-TW" altLang="en-US" dirty="0" smtClean="0">
                <a:latin typeface="+mn-ea"/>
              </a:rPr>
              <a:t>用分類器做分類，</a:t>
            </a:r>
            <a:r>
              <a:rPr lang="en-US" altLang="zh-TW" dirty="0">
                <a:latin typeface="+mn-ea"/>
              </a:rPr>
              <a:t>F</a:t>
            </a:r>
            <a:r>
              <a:rPr lang="en-US" altLang="zh-TW" dirty="0" smtClean="0">
                <a:latin typeface="+mn-ea"/>
              </a:rPr>
              <a:t>eature</a:t>
            </a:r>
            <a:r>
              <a:rPr lang="zh-TW" altLang="en-US" dirty="0" smtClean="0">
                <a:latin typeface="+mn-ea"/>
              </a:rPr>
              <a:t>有以下兩種取法</a:t>
            </a:r>
            <a:endParaRPr lang="en-US" altLang="zh-TW" dirty="0" smtClean="0">
              <a:latin typeface="+mn-ea"/>
            </a:endParaRPr>
          </a:p>
          <a:p>
            <a:pPr lvl="2"/>
            <a:r>
              <a:rPr lang="zh-TW" altLang="en-US" dirty="0" smtClean="0">
                <a:latin typeface="+mn-ea"/>
              </a:rPr>
              <a:t>每</a:t>
            </a:r>
            <a:r>
              <a:rPr lang="zh-TW" altLang="en-US" dirty="0">
                <a:latin typeface="+mn-ea"/>
              </a:rPr>
              <a:t>部電影</a:t>
            </a:r>
            <a:r>
              <a:rPr lang="zh-TW" altLang="en-US" dirty="0" smtClean="0">
                <a:latin typeface="+mn-ea"/>
              </a:rPr>
              <a:t>都</a:t>
            </a:r>
            <a:r>
              <a:rPr lang="zh-TW" altLang="en-US" dirty="0">
                <a:latin typeface="+mn-ea"/>
              </a:rPr>
              <a:t>取</a:t>
            </a:r>
            <a:r>
              <a:rPr lang="en-US" altLang="zh-TW" dirty="0">
                <a:latin typeface="+mn-ea"/>
              </a:rPr>
              <a:t>100</a:t>
            </a:r>
            <a:r>
              <a:rPr lang="zh-TW" altLang="en-US" dirty="0" smtClean="0">
                <a:latin typeface="+mn-ea"/>
              </a:rPr>
              <a:t>個</a:t>
            </a:r>
            <a:r>
              <a:rPr lang="en-US" altLang="zh-TW" dirty="0" smtClean="0">
                <a:latin typeface="+mn-ea"/>
              </a:rPr>
              <a:t>TFIDF</a:t>
            </a:r>
            <a:r>
              <a:rPr lang="zh-TW" altLang="en-US" dirty="0" smtClean="0">
                <a:latin typeface="+mn-ea"/>
              </a:rPr>
              <a:t>最高的詞，用</a:t>
            </a:r>
            <a:r>
              <a:rPr lang="en-US" altLang="zh-TW" dirty="0">
                <a:latin typeface="+mn-ea"/>
              </a:rPr>
              <a:t>E</a:t>
            </a:r>
            <a:r>
              <a:rPr lang="en-US" altLang="zh-TW" dirty="0" smtClean="0">
                <a:latin typeface="+mn-ea"/>
              </a:rPr>
              <a:t>mbedding </a:t>
            </a:r>
            <a:r>
              <a:rPr lang="en-US" altLang="zh-TW" dirty="0">
                <a:latin typeface="+mn-ea"/>
              </a:rPr>
              <a:t>M</a:t>
            </a:r>
            <a:r>
              <a:rPr lang="en-US" altLang="zh-TW" dirty="0" smtClean="0">
                <a:latin typeface="+mn-ea"/>
              </a:rPr>
              <a:t>odel</a:t>
            </a:r>
            <a:r>
              <a:rPr lang="zh-TW" altLang="en-US" dirty="0" smtClean="0">
                <a:latin typeface="+mn-ea"/>
              </a:rPr>
              <a:t>轉成</a:t>
            </a:r>
            <a:r>
              <a:rPr lang="en-US" altLang="zh-TW" dirty="0" smtClean="0">
                <a:latin typeface="+mn-ea"/>
              </a:rPr>
              <a:t>250</a:t>
            </a:r>
            <a:r>
              <a:rPr lang="zh-TW" altLang="en-US" dirty="0" smtClean="0">
                <a:latin typeface="+mn-ea"/>
              </a:rPr>
              <a:t>維的</a:t>
            </a:r>
            <a:r>
              <a:rPr lang="en-US" altLang="zh-TW" dirty="0">
                <a:latin typeface="+mn-ea"/>
              </a:rPr>
              <a:t>V</a:t>
            </a:r>
            <a:r>
              <a:rPr lang="en-US" altLang="zh-TW" dirty="0" smtClean="0">
                <a:latin typeface="+mn-ea"/>
              </a:rPr>
              <a:t>ector</a:t>
            </a:r>
            <a:r>
              <a:rPr lang="zh-TW" altLang="en-US" dirty="0" smtClean="0">
                <a:latin typeface="+mn-ea"/>
              </a:rPr>
              <a:t>再做相加，這樣每部電影都會有一個</a:t>
            </a:r>
            <a:r>
              <a:rPr lang="en-US" altLang="zh-TW" dirty="0">
                <a:latin typeface="+mn-ea"/>
              </a:rPr>
              <a:t>250</a:t>
            </a:r>
            <a:r>
              <a:rPr lang="zh-TW" altLang="en-US" dirty="0">
                <a:latin typeface="+mn-ea"/>
              </a:rPr>
              <a:t>維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F</a:t>
            </a:r>
            <a:r>
              <a:rPr lang="en-US" altLang="zh-TW" dirty="0" smtClean="0">
                <a:latin typeface="+mn-ea"/>
              </a:rPr>
              <a:t>eature </a:t>
            </a:r>
            <a:r>
              <a:rPr lang="en-US" altLang="zh-TW" dirty="0">
                <a:latin typeface="+mn-ea"/>
              </a:rPr>
              <a:t>V</a:t>
            </a:r>
            <a:r>
              <a:rPr lang="en-US" altLang="zh-TW" dirty="0" smtClean="0">
                <a:latin typeface="+mn-ea"/>
              </a:rPr>
              <a:t>ector</a:t>
            </a:r>
          </a:p>
          <a:p>
            <a:pPr lvl="2"/>
            <a:r>
              <a:rPr lang="zh-TW" altLang="en-US" dirty="0" smtClean="0">
                <a:latin typeface="+mn-ea"/>
              </a:rPr>
              <a:t>和</a:t>
            </a:r>
            <a:r>
              <a:rPr lang="en-US" altLang="zh-TW" dirty="0">
                <a:latin typeface="+mn-ea"/>
              </a:rPr>
              <a:t>H</a:t>
            </a:r>
            <a:r>
              <a:rPr lang="en-US" altLang="zh-TW" dirty="0" smtClean="0">
                <a:latin typeface="+mn-ea"/>
              </a:rPr>
              <a:t>ands-on1</a:t>
            </a:r>
            <a:r>
              <a:rPr lang="zh-TW" altLang="en-US" dirty="0" smtClean="0">
                <a:latin typeface="+mn-ea"/>
              </a:rPr>
              <a:t>一樣，先從</a:t>
            </a:r>
            <a:r>
              <a:rPr lang="en-US" altLang="zh-TW" dirty="0" smtClean="0">
                <a:latin typeface="+mn-ea"/>
              </a:rPr>
              <a:t>IDF</a:t>
            </a:r>
            <a:r>
              <a:rPr lang="zh-TW" altLang="en-US" dirty="0" smtClean="0">
                <a:latin typeface="+mn-ea"/>
              </a:rPr>
              <a:t>大的字中挑</a:t>
            </a:r>
            <a:r>
              <a:rPr lang="en-US" altLang="zh-TW" dirty="0" smtClean="0">
                <a:latin typeface="+mn-ea"/>
              </a:rPr>
              <a:t>250</a:t>
            </a:r>
            <a:r>
              <a:rPr lang="zh-TW" altLang="en-US" dirty="0" smtClean="0">
                <a:latin typeface="+mn-ea"/>
              </a:rPr>
              <a:t>個詞，每部電影都去算這</a:t>
            </a:r>
            <a:r>
              <a:rPr lang="en-US" altLang="zh-TW" dirty="0" smtClean="0">
                <a:latin typeface="+mn-ea"/>
              </a:rPr>
              <a:t>250</a:t>
            </a:r>
            <a:r>
              <a:rPr lang="zh-TW" altLang="en-US" dirty="0" smtClean="0">
                <a:latin typeface="+mn-ea"/>
              </a:rPr>
              <a:t>個詞的</a:t>
            </a:r>
            <a:r>
              <a:rPr lang="en-US" altLang="zh-TW" dirty="0" smtClean="0">
                <a:latin typeface="+mn-ea"/>
              </a:rPr>
              <a:t>TF(</a:t>
            </a:r>
            <a:r>
              <a:rPr lang="zh-TW" altLang="en-US" dirty="0" smtClean="0">
                <a:latin typeface="+mn-ea"/>
              </a:rPr>
              <a:t>詞頻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</a:t>
            </a:r>
            <a:r>
              <a:rPr lang="zh-TW" altLang="en-US" dirty="0">
                <a:latin typeface="+mn-ea"/>
              </a:rPr>
              <a:t>這樣每部</a:t>
            </a:r>
            <a:r>
              <a:rPr lang="zh-TW" altLang="en-US" dirty="0" smtClean="0">
                <a:latin typeface="+mn-ea"/>
              </a:rPr>
              <a:t>電影也都會有</a:t>
            </a:r>
            <a:r>
              <a:rPr lang="zh-TW" altLang="en-US" dirty="0">
                <a:latin typeface="+mn-ea"/>
              </a:rPr>
              <a:t>一個</a:t>
            </a:r>
            <a:r>
              <a:rPr lang="en-US" altLang="zh-TW" dirty="0">
                <a:latin typeface="+mn-ea"/>
              </a:rPr>
              <a:t>250</a:t>
            </a:r>
            <a:r>
              <a:rPr lang="zh-TW" altLang="en-US" dirty="0">
                <a:latin typeface="+mn-ea"/>
              </a:rPr>
              <a:t>維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F</a:t>
            </a:r>
            <a:r>
              <a:rPr lang="en-US" altLang="zh-TW" dirty="0" smtClean="0">
                <a:latin typeface="+mn-ea"/>
              </a:rPr>
              <a:t>eature Vector</a:t>
            </a:r>
          </a:p>
          <a:p>
            <a:pPr lvl="1"/>
            <a:r>
              <a:rPr lang="zh-TW" altLang="en-US" dirty="0" smtClean="0">
                <a:latin typeface="+mn-ea"/>
              </a:rPr>
              <a:t>然而不管哪一種效果都不佳，原因可能有以下三個</a:t>
            </a:r>
            <a:endParaRPr lang="en-US" altLang="zh-TW" dirty="0" smtClean="0">
              <a:latin typeface="+mn-ea"/>
            </a:endParaRPr>
          </a:p>
          <a:p>
            <a:pPr lvl="2"/>
            <a:r>
              <a:rPr lang="zh-TW" altLang="en-US" dirty="0" smtClean="0">
                <a:latin typeface="+mn-ea"/>
              </a:rPr>
              <a:t>我們取得的</a:t>
            </a:r>
            <a:r>
              <a:rPr lang="en-US" altLang="zh-TW" dirty="0">
                <a:latin typeface="+mn-ea"/>
              </a:rPr>
              <a:t>L</a:t>
            </a:r>
            <a:r>
              <a:rPr lang="en-US" altLang="zh-TW" dirty="0" smtClean="0">
                <a:latin typeface="+mn-ea"/>
              </a:rPr>
              <a:t>abel</a:t>
            </a:r>
            <a:r>
              <a:rPr lang="zh-TW" altLang="en-US" dirty="0" smtClean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M</a:t>
            </a:r>
            <a:r>
              <a:rPr lang="en-US" altLang="zh-TW" dirty="0" smtClean="0">
                <a:latin typeface="+mn-ea"/>
              </a:rPr>
              <a:t>ulti-label</a:t>
            </a:r>
            <a:r>
              <a:rPr lang="zh-TW" altLang="en-US" dirty="0" smtClean="0">
                <a:latin typeface="+mn-ea"/>
              </a:rPr>
              <a:t>而我們沒有經過篩選就做</a:t>
            </a:r>
            <a:r>
              <a:rPr lang="en-US" altLang="zh-TW" dirty="0" smtClean="0">
                <a:latin typeface="+mn-ea"/>
              </a:rPr>
              <a:t>Single-label</a:t>
            </a:r>
            <a:r>
              <a:rPr lang="zh-TW" altLang="en-US" dirty="0" smtClean="0">
                <a:latin typeface="+mn-ea"/>
              </a:rPr>
              <a:t>的分類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因為收集資料和做分類是不同人的工作，一開始沒有注意到有這樣的狀況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lvl="2"/>
            <a:r>
              <a:rPr lang="zh-TW" altLang="en-US" dirty="0" smtClean="0">
                <a:latin typeface="+mn-ea"/>
              </a:rPr>
              <a:t>扣除重複部分，我們</a:t>
            </a:r>
            <a:r>
              <a:rPr lang="zh-TW" altLang="en-US" dirty="0">
                <a:latin typeface="+mn-ea"/>
              </a:rPr>
              <a:t>實際</a:t>
            </a:r>
            <a:r>
              <a:rPr lang="zh-TW" altLang="en-US" dirty="0" smtClean="0">
                <a:latin typeface="+mn-ea"/>
              </a:rPr>
              <a:t>下載的電影只有</a:t>
            </a:r>
            <a:r>
              <a:rPr lang="zh-TW" altLang="en-US" dirty="0">
                <a:latin typeface="+mn-ea"/>
              </a:rPr>
              <a:t>四百多</a:t>
            </a:r>
            <a:r>
              <a:rPr lang="zh-TW" altLang="en-US" dirty="0" smtClean="0">
                <a:latin typeface="+mn-ea"/>
              </a:rPr>
              <a:t>部，</a:t>
            </a:r>
            <a:r>
              <a:rPr lang="en-US" altLang="zh-TW" dirty="0">
                <a:latin typeface="+mn-ea"/>
              </a:rPr>
              <a:t>T</a:t>
            </a:r>
            <a:r>
              <a:rPr lang="en-US" altLang="zh-TW" dirty="0" smtClean="0">
                <a:latin typeface="+mn-ea"/>
              </a:rPr>
              <a:t>raining </a:t>
            </a:r>
            <a:r>
              <a:rPr lang="en-US" altLang="zh-TW" dirty="0">
                <a:latin typeface="+mn-ea"/>
              </a:rPr>
              <a:t>D</a:t>
            </a:r>
            <a:r>
              <a:rPr lang="en-US" altLang="zh-TW" dirty="0" smtClean="0">
                <a:latin typeface="+mn-ea"/>
              </a:rPr>
              <a:t>ata</a:t>
            </a:r>
            <a:r>
              <a:rPr lang="zh-TW" altLang="en-US" dirty="0" smtClean="0">
                <a:latin typeface="+mn-ea"/>
              </a:rPr>
              <a:t>太少</a:t>
            </a:r>
            <a:endParaRPr lang="en-US" altLang="zh-TW" dirty="0" smtClean="0">
              <a:latin typeface="+mn-ea"/>
            </a:endParaRPr>
          </a:p>
          <a:p>
            <a:pPr lvl="2"/>
            <a:r>
              <a:rPr lang="zh-TW" altLang="en-US" dirty="0" smtClean="0">
                <a:latin typeface="+mn-ea"/>
              </a:rPr>
              <a:t>我們所取的</a:t>
            </a:r>
            <a:r>
              <a:rPr lang="en-US" altLang="zh-TW" dirty="0" smtClean="0">
                <a:latin typeface="+mn-ea"/>
              </a:rPr>
              <a:t>Feature</a:t>
            </a:r>
            <a:r>
              <a:rPr lang="zh-TW" altLang="en-US" dirty="0">
                <a:latin typeface="+mn-ea"/>
              </a:rPr>
              <a:t>或分類</a:t>
            </a:r>
            <a:r>
              <a:rPr lang="zh-TW" altLang="en-US" dirty="0" smtClean="0">
                <a:latin typeface="+mn-ea"/>
              </a:rPr>
              <a:t>方法</a:t>
            </a:r>
            <a:r>
              <a:rPr lang="zh-TW" altLang="en-US" dirty="0">
                <a:latin typeface="+mn-ea"/>
              </a:rPr>
              <a:t>真的無法達到我們想要的效果</a:t>
            </a:r>
          </a:p>
        </p:txBody>
      </p:sp>
    </p:spTree>
    <p:extLst>
      <p:ext uri="{BB962C8B-B14F-4D97-AF65-F5344CB8AC3E}">
        <p14:creationId xmlns:p14="http://schemas.microsoft.com/office/powerpoint/2010/main" val="31288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2700" dirty="0">
                <a:solidFill>
                  <a:schemeClr val="accent2">
                    <a:lumMod val="50000"/>
                  </a:schemeClr>
                </a:solidFill>
              </a:rPr>
              <a:t>Difference Between Proposal and Final </a:t>
            </a:r>
            <a:r>
              <a:rPr lang="en-US" altLang="zh-TW" sz="2700" dirty="0" smtClean="0">
                <a:solidFill>
                  <a:schemeClr val="accent2">
                    <a:lumMod val="50000"/>
                  </a:schemeClr>
                </a:solidFill>
              </a:rPr>
              <a:t>Version (cont.)</a:t>
            </a:r>
            <a:endParaRPr lang="en-US" altLang="zh-TW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+mn-ea"/>
              </a:rPr>
              <a:t>Genre Classification (Final Version)</a:t>
            </a:r>
          </a:p>
          <a:p>
            <a:pPr lvl="1"/>
            <a:r>
              <a:rPr lang="zh-TW" altLang="en-US" dirty="0" smtClean="0">
                <a:latin typeface="+mn-ea"/>
              </a:rPr>
              <a:t>我們認為上頁</a:t>
            </a:r>
            <a:r>
              <a:rPr lang="en-US" altLang="zh-TW" dirty="0" smtClean="0">
                <a:latin typeface="+mn-ea"/>
              </a:rPr>
              <a:t>Proposal </a:t>
            </a:r>
            <a:r>
              <a:rPr lang="en-US" altLang="zh-TW" dirty="0">
                <a:latin typeface="+mn-ea"/>
              </a:rPr>
              <a:t>V</a:t>
            </a:r>
            <a:r>
              <a:rPr lang="en-US" altLang="zh-TW" dirty="0" smtClean="0">
                <a:latin typeface="+mn-ea"/>
              </a:rPr>
              <a:t>ersion</a:t>
            </a:r>
            <a:r>
              <a:rPr lang="zh-TW" altLang="en-US" dirty="0" smtClean="0">
                <a:latin typeface="+mn-ea"/>
              </a:rPr>
              <a:t>分類做得不好的主要原因是第一點，也就是</a:t>
            </a:r>
            <a:r>
              <a:rPr lang="en-US" altLang="zh-TW" dirty="0">
                <a:latin typeface="+mn-ea"/>
              </a:rPr>
              <a:t>M</a:t>
            </a:r>
            <a:r>
              <a:rPr lang="en-US" altLang="zh-TW" dirty="0" smtClean="0">
                <a:latin typeface="+mn-ea"/>
              </a:rPr>
              <a:t>ulti-label</a:t>
            </a:r>
            <a:r>
              <a:rPr lang="zh-TW" altLang="en-US" dirty="0" smtClean="0">
                <a:latin typeface="+mn-ea"/>
              </a:rPr>
              <a:t>的問題，本來想人工篩選成</a:t>
            </a:r>
            <a:r>
              <a:rPr lang="en-US" altLang="zh-TW" dirty="0">
                <a:latin typeface="+mn-ea"/>
              </a:rPr>
              <a:t>S</a:t>
            </a:r>
            <a:r>
              <a:rPr lang="en-US" altLang="zh-TW" dirty="0" smtClean="0">
                <a:latin typeface="+mn-ea"/>
              </a:rPr>
              <a:t>ingle-label</a:t>
            </a:r>
            <a:r>
              <a:rPr lang="zh-TW" altLang="en-US" dirty="0" smtClean="0">
                <a:latin typeface="+mn-ea"/>
              </a:rPr>
              <a:t>卻發現很不好篩，很多電影都很難只界定成一類，但若要做</a:t>
            </a:r>
            <a:r>
              <a:rPr lang="en-US" altLang="zh-TW" dirty="0" smtClean="0">
                <a:latin typeface="+mn-ea"/>
              </a:rPr>
              <a:t>multi-label</a:t>
            </a:r>
            <a:r>
              <a:rPr lang="zh-TW" altLang="en-US" dirty="0" smtClean="0">
                <a:latin typeface="+mn-ea"/>
              </a:rPr>
              <a:t>的分類又怕資料不夠，而且觀察</a:t>
            </a:r>
            <a:r>
              <a:rPr lang="en-US" altLang="zh-TW" dirty="0">
                <a:latin typeface="+mn-ea"/>
              </a:rPr>
              <a:t>S</a:t>
            </a:r>
            <a:r>
              <a:rPr lang="en-US" altLang="zh-TW" dirty="0" smtClean="0">
                <a:latin typeface="+mn-ea"/>
              </a:rPr>
              <a:t>ingle-label</a:t>
            </a:r>
            <a:r>
              <a:rPr lang="zh-TW" altLang="en-US" dirty="0" smtClean="0">
                <a:latin typeface="+mn-ea"/>
              </a:rPr>
              <a:t>分類出來的</a:t>
            </a:r>
            <a:r>
              <a:rPr lang="en-US" altLang="zh-TW" dirty="0">
                <a:latin typeface="+mn-ea"/>
              </a:rPr>
              <a:t>C</a:t>
            </a:r>
            <a:r>
              <a:rPr lang="en-US" altLang="zh-TW" dirty="0" smtClean="0">
                <a:latin typeface="+mn-ea"/>
              </a:rPr>
              <a:t>onfusion Matrix</a:t>
            </a:r>
            <a:r>
              <a:rPr lang="zh-TW" altLang="en-US" dirty="0" smtClean="0">
                <a:latin typeface="+mn-ea"/>
              </a:rPr>
              <a:t>之後，感覺問題好像也不是完全來自這裡，總之它就是毫無章法的分類，跟用猜的差不多。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綜合上述原因，我們決定捨棄酷炫的</a:t>
            </a:r>
            <a:r>
              <a:rPr lang="en-US" altLang="zh-TW" dirty="0">
                <a:latin typeface="+mn-ea"/>
              </a:rPr>
              <a:t>M</a:t>
            </a:r>
            <a:r>
              <a:rPr lang="en-US" altLang="zh-TW" dirty="0" smtClean="0">
                <a:latin typeface="+mn-ea"/>
              </a:rPr>
              <a:t>achine </a:t>
            </a:r>
            <a:r>
              <a:rPr lang="en-US" altLang="zh-TW" dirty="0">
                <a:latin typeface="+mn-ea"/>
              </a:rPr>
              <a:t>L</a:t>
            </a:r>
            <a:r>
              <a:rPr lang="en-US" altLang="zh-TW" dirty="0" smtClean="0">
                <a:latin typeface="+mn-ea"/>
              </a:rPr>
              <a:t>earning</a:t>
            </a:r>
            <a:r>
              <a:rPr lang="zh-TW" altLang="en-US" dirty="0" smtClean="0">
                <a:latin typeface="+mn-ea"/>
              </a:rPr>
              <a:t>方法，回歸</a:t>
            </a:r>
            <a:r>
              <a:rPr lang="en-US" altLang="zh-TW" dirty="0">
                <a:latin typeface="+mn-ea"/>
              </a:rPr>
              <a:t>R</a:t>
            </a:r>
            <a:r>
              <a:rPr lang="en-US" altLang="zh-TW" dirty="0" smtClean="0">
                <a:latin typeface="+mn-ea"/>
              </a:rPr>
              <a:t>ule-base</a:t>
            </a:r>
            <a:r>
              <a:rPr lang="zh-TW" altLang="en-US" dirty="0" smtClean="0">
                <a:latin typeface="+mn-ea"/>
              </a:rPr>
              <a:t>的方法，先人工定義每一個</a:t>
            </a:r>
            <a:r>
              <a:rPr lang="en-US" altLang="zh-TW" dirty="0">
                <a:latin typeface="+mn-ea"/>
              </a:rPr>
              <a:t>G</a:t>
            </a:r>
            <a:r>
              <a:rPr lang="en-US" altLang="zh-TW" dirty="0" smtClean="0">
                <a:latin typeface="+mn-ea"/>
              </a:rPr>
              <a:t>enre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K</a:t>
            </a:r>
            <a:r>
              <a:rPr lang="en-US" altLang="zh-TW" dirty="0" smtClean="0">
                <a:latin typeface="+mn-ea"/>
              </a:rPr>
              <a:t>eyword</a:t>
            </a:r>
            <a:r>
              <a:rPr lang="zh-TW" altLang="en-US" dirty="0" smtClean="0">
                <a:latin typeface="+mn-ea"/>
              </a:rPr>
              <a:t>，比如說科幻片</a:t>
            </a:r>
            <a:r>
              <a:rPr lang="en-US" altLang="zh-TW" dirty="0" smtClean="0">
                <a:latin typeface="+mn-ea"/>
              </a:rPr>
              <a:t>(sci-fi)</a:t>
            </a:r>
            <a:r>
              <a:rPr lang="zh-TW" altLang="en-US" dirty="0" smtClean="0">
                <a:latin typeface="+mn-ea"/>
              </a:rPr>
              <a:t>就有「星艦」、「太空」等等字眼，若這些字有出現在某部電影前</a:t>
            </a:r>
            <a:r>
              <a:rPr lang="en-US" altLang="zh-TW" dirty="0">
                <a:latin typeface="+mn-ea"/>
              </a:rPr>
              <a:t>N</a:t>
            </a:r>
            <a:r>
              <a:rPr lang="zh-TW" altLang="en-US" dirty="0" smtClean="0">
                <a:latin typeface="+mn-ea"/>
              </a:rPr>
              <a:t>個</a:t>
            </a:r>
            <a:r>
              <a:rPr lang="en-US" altLang="zh-TW" dirty="0">
                <a:latin typeface="+mn-ea"/>
              </a:rPr>
              <a:t>TFIDF</a:t>
            </a:r>
            <a:r>
              <a:rPr lang="zh-TW" altLang="en-US" dirty="0" smtClean="0">
                <a:latin typeface="+mn-ea"/>
              </a:rPr>
              <a:t>大的詞中，那就判定為科幻片。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這種做法的好處是</a:t>
            </a:r>
            <a:r>
              <a:rPr lang="en-US" altLang="zh-TW" dirty="0" smtClean="0">
                <a:latin typeface="+mn-ea"/>
              </a:rPr>
              <a:t>Precision</a:t>
            </a:r>
            <a:r>
              <a:rPr lang="zh-TW" altLang="en-US" dirty="0" smtClean="0">
                <a:latin typeface="+mn-ea"/>
              </a:rPr>
              <a:t>會很高，一旦被判定為科幻片，我們可以很有把握的在</a:t>
            </a:r>
            <a:r>
              <a:rPr lang="en-US" altLang="zh-TW" dirty="0" smtClean="0">
                <a:latin typeface="+mn-ea"/>
              </a:rPr>
              <a:t>Title</a:t>
            </a:r>
            <a:r>
              <a:rPr lang="zh-TW" altLang="en-US" dirty="0" smtClean="0">
                <a:latin typeface="+mn-ea"/>
              </a:rPr>
              <a:t>中使用</a:t>
            </a:r>
            <a:r>
              <a:rPr lang="zh-TW" altLang="en-US" dirty="0">
                <a:latin typeface="+mn-ea"/>
              </a:rPr>
              <a:t>「</a:t>
            </a:r>
            <a:r>
              <a:rPr lang="zh-TW" altLang="en-US" dirty="0" smtClean="0">
                <a:latin typeface="+mn-ea"/>
              </a:rPr>
              <a:t>星際」這樣的字眼，不太會有問題</a:t>
            </a:r>
            <a:r>
              <a:rPr lang="zh-TW" altLang="en-US" dirty="0">
                <a:latin typeface="+mn-ea"/>
              </a:rPr>
              <a:t>。不過這是在我們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 smtClean="0">
                <a:latin typeface="+mn-ea"/>
              </a:rPr>
              <a:t>Training </a:t>
            </a:r>
            <a:r>
              <a:rPr lang="en-US" altLang="zh-TW" dirty="0">
                <a:latin typeface="+mn-ea"/>
              </a:rPr>
              <a:t>Data</a:t>
            </a:r>
            <a:r>
              <a:rPr lang="zh-TW" altLang="en-US" dirty="0">
                <a:latin typeface="+mn-ea"/>
              </a:rPr>
              <a:t>上的表現情況，實際</a:t>
            </a:r>
            <a:r>
              <a:rPr lang="en-US" altLang="zh-TW" dirty="0">
                <a:latin typeface="+mn-ea"/>
              </a:rPr>
              <a:t>Demo</a:t>
            </a:r>
            <a:r>
              <a:rPr lang="zh-TW" altLang="en-US" dirty="0">
                <a:latin typeface="+mn-ea"/>
              </a:rPr>
              <a:t>時大部分好像都錯了</a:t>
            </a:r>
            <a:r>
              <a:rPr lang="en-US" altLang="zh-TW" dirty="0">
                <a:latin typeface="+mn-ea"/>
              </a:rPr>
              <a:t>XD</a:t>
            </a:r>
          </a:p>
          <a:p>
            <a:pPr lvl="1"/>
            <a:r>
              <a:rPr lang="zh-TW" altLang="en-US" dirty="0" smtClean="0">
                <a:latin typeface="+mn-ea"/>
              </a:rPr>
              <a:t>相反的</a:t>
            </a:r>
            <a:r>
              <a:rPr lang="en-US" altLang="zh-TW" dirty="0" smtClean="0">
                <a:latin typeface="+mn-ea"/>
              </a:rPr>
              <a:t>Recall</a:t>
            </a:r>
            <a:r>
              <a:rPr lang="zh-TW" altLang="en-US" dirty="0" smtClean="0">
                <a:latin typeface="+mn-ea"/>
              </a:rPr>
              <a:t>就不高，找不出分類的電影就統稱為劇情片</a:t>
            </a:r>
            <a:r>
              <a:rPr lang="en-US" altLang="zh-TW" dirty="0" smtClean="0">
                <a:latin typeface="+mn-ea"/>
              </a:rPr>
              <a:t>(drama)</a:t>
            </a:r>
            <a:r>
              <a:rPr lang="zh-TW" altLang="en-US" dirty="0" smtClean="0">
                <a:latin typeface="+mn-ea"/>
              </a:rPr>
              <a:t>，會套一些很普通的</a:t>
            </a:r>
            <a:r>
              <a:rPr lang="en-US" altLang="zh-TW" dirty="0">
                <a:latin typeface="+mn-ea"/>
              </a:rPr>
              <a:t>T</a:t>
            </a:r>
            <a:r>
              <a:rPr lang="en-US" altLang="zh-TW" dirty="0" smtClean="0">
                <a:latin typeface="+mn-ea"/>
              </a:rPr>
              <a:t>itle rule</a:t>
            </a:r>
            <a:r>
              <a:rPr lang="zh-TW" altLang="en-US" dirty="0" smtClean="0">
                <a:latin typeface="+mn-ea"/>
              </a:rPr>
              <a:t>，例如直接用一個</a:t>
            </a:r>
            <a:r>
              <a:rPr lang="en-US" altLang="zh-TW" dirty="0">
                <a:latin typeface="+mn-ea"/>
              </a:rPr>
              <a:t>TFIDF</a:t>
            </a:r>
            <a:r>
              <a:rPr lang="zh-TW" altLang="en-US" dirty="0">
                <a:latin typeface="+mn-ea"/>
              </a:rPr>
              <a:t>大的</a:t>
            </a:r>
            <a:r>
              <a:rPr lang="zh-TW" altLang="en-US" dirty="0" smtClean="0">
                <a:latin typeface="+mn-ea"/>
              </a:rPr>
              <a:t>詞當</a:t>
            </a:r>
            <a:r>
              <a:rPr lang="en-US" altLang="zh-TW" dirty="0">
                <a:latin typeface="+mn-ea"/>
              </a:rPr>
              <a:t>T</a:t>
            </a:r>
            <a:r>
              <a:rPr lang="en-US" altLang="zh-TW" dirty="0" smtClean="0">
                <a:latin typeface="+mn-ea"/>
              </a:rPr>
              <a:t>itle</a:t>
            </a:r>
            <a:r>
              <a:rPr lang="zh-TW" altLang="en-US" dirty="0" smtClean="0">
                <a:latin typeface="+mn-ea"/>
              </a:rPr>
              <a:t>，而不加任何像</a:t>
            </a:r>
            <a:r>
              <a:rPr lang="zh-TW" altLang="en-US" dirty="0">
                <a:latin typeface="+mn-ea"/>
              </a:rPr>
              <a:t>「星艦」、</a:t>
            </a:r>
            <a:r>
              <a:rPr lang="zh-TW" altLang="en-US" dirty="0" smtClean="0">
                <a:latin typeface="+mn-ea"/>
              </a:rPr>
              <a:t>「玩命」這樣的詞 。實際</a:t>
            </a:r>
            <a:r>
              <a:rPr lang="en-US" altLang="zh-TW" dirty="0">
                <a:latin typeface="+mn-ea"/>
              </a:rPr>
              <a:t>D</a:t>
            </a:r>
            <a:r>
              <a:rPr lang="en-US" altLang="zh-TW" dirty="0" smtClean="0">
                <a:latin typeface="+mn-ea"/>
              </a:rPr>
              <a:t>emo</a:t>
            </a:r>
            <a:r>
              <a:rPr lang="zh-TW" altLang="en-US" dirty="0" smtClean="0">
                <a:latin typeface="+mn-ea"/>
              </a:rPr>
              <a:t>時有一半以上的電影都被我們判定為</a:t>
            </a:r>
            <a:r>
              <a:rPr lang="zh-TW" altLang="en-US" dirty="0">
                <a:latin typeface="+mn-ea"/>
              </a:rPr>
              <a:t>劇情片</a:t>
            </a:r>
            <a:r>
              <a:rPr lang="en-US" altLang="zh-TW" dirty="0">
                <a:latin typeface="+mn-ea"/>
              </a:rPr>
              <a:t>(drama) 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1161</Words>
  <Application>Microsoft Office PowerPoint</Application>
  <PresentationFormat>自訂</PresentationFormat>
  <Paragraphs>80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多面向</vt:lpstr>
      <vt:lpstr>Final Project</vt:lpstr>
      <vt:lpstr>Warning</vt:lpstr>
      <vt:lpstr>Outline</vt:lpstr>
      <vt:lpstr>Key Point of Our Model</vt:lpstr>
      <vt:lpstr>Dataset</vt:lpstr>
      <vt:lpstr>Title Generation Proposal Version</vt:lpstr>
      <vt:lpstr>Title Generation Final Version</vt:lpstr>
      <vt:lpstr>Title Generation Difference Between Proposal and Final Version</vt:lpstr>
      <vt:lpstr>Title Generation Difference Between Proposal and Final Version (cont.)</vt:lpstr>
      <vt:lpstr>Title Generation Other Description</vt:lpstr>
      <vt:lpstr>Title Evaluation</vt:lpstr>
      <vt:lpstr>Demo Results</vt:lpstr>
      <vt:lpstr>Demo Results (cont.)</vt:lpstr>
      <vt:lpstr>Other Suggestion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cltang</dc:creator>
  <cp:lastModifiedBy>Yun</cp:lastModifiedBy>
  <cp:revision>52</cp:revision>
  <dcterms:created xsi:type="dcterms:W3CDTF">2018-01-03T02:41:21Z</dcterms:created>
  <dcterms:modified xsi:type="dcterms:W3CDTF">2018-01-14T05:18:23Z</dcterms:modified>
</cp:coreProperties>
</file>