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69" r:id="rId8"/>
    <p:sldId id="272" r:id="rId9"/>
    <p:sldId id="270" r:id="rId10"/>
    <p:sldId id="273" r:id="rId11"/>
    <p:sldId id="274" r:id="rId12"/>
    <p:sldId id="275" r:id="rId13"/>
    <p:sldId id="278" r:id="rId14"/>
    <p:sldId id="276" r:id="rId15"/>
    <p:sldId id="277" r:id="rId16"/>
    <p:sldId id="279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0DFD029-FB74-4578-B929-F66AA97659C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0DFD029-FB74-4578-B929-F66AA97659C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0DFD029-FB74-4578-B929-F66AA97659C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0DFD029-FB74-4578-B929-F66AA97659C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0yNjP0KsKybu3ca1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Processing</a:t>
            </a:r>
            <a:br>
              <a:rPr lang="en-US" dirty="0" smtClean="0"/>
            </a:br>
            <a:r>
              <a:rPr lang="en-US" dirty="0" smtClean="0"/>
              <a:t>Hands-on 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2017/12/14</a:t>
            </a:r>
          </a:p>
          <a:p>
            <a:r>
              <a:rPr lang="en-US" dirty="0" smtClean="0"/>
              <a:t>How-Jen Tzou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5934903" cy="3877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4958" y="5562600"/>
            <a:ext cx="644118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Once the form is submitted, you need to prevent the </a:t>
            </a:r>
          </a:p>
          <a:p>
            <a:r>
              <a:rPr lang="en-US" dirty="0" smtClean="0"/>
              <a:t>worker from re-submitting the form.</a:t>
            </a:r>
          </a:p>
        </p:txBody>
      </p:sp>
    </p:spTree>
    <p:extLst>
      <p:ext uri="{BB962C8B-B14F-4D97-AF65-F5344CB8AC3E}">
        <p14:creationId xmlns:p14="http://schemas.microsoft.com/office/powerpoint/2010/main" val="8095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859802" cy="45660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2514600"/>
            <a:ext cx="2133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5867400"/>
            <a:ext cx="702788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you post </a:t>
            </a:r>
            <a:r>
              <a:rPr lang="en-US" dirty="0"/>
              <a:t>your form to </a:t>
            </a:r>
            <a:r>
              <a:rPr lang="en-US" dirty="0" smtClean="0">
                <a:solidFill>
                  <a:schemeClr val="accent1"/>
                </a:solidFill>
              </a:rPr>
              <a:t>http://httpbin.org/post</a:t>
            </a:r>
            <a:r>
              <a:rPr lang="en-US" dirty="0" smtClean="0"/>
              <a:t> properly,</a:t>
            </a:r>
          </a:p>
          <a:p>
            <a:r>
              <a:rPr lang="en-US" dirty="0" smtClean="0"/>
              <a:t>your browser should show this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8966388" cy="3962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76800" y="1828800"/>
            <a:ext cx="22860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5638800"/>
            <a:ext cx="631454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/>
                </a:solidFill>
              </a:rPr>
              <a:t>assignmentID</a:t>
            </a:r>
            <a:r>
              <a:rPr lang="en-US" dirty="0"/>
              <a:t>= </a:t>
            </a:r>
            <a:r>
              <a:rPr lang="en-US" dirty="0" smtClean="0">
                <a:solidFill>
                  <a:schemeClr val="accent1"/>
                </a:solidFill>
              </a:rPr>
              <a:t>ASSIGNMENT_ID_NOT_AVAILABLE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show preview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3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err="1" smtClean="0">
                <a:solidFill>
                  <a:srgbClr val="FF0000"/>
                </a:solidFill>
              </a:rPr>
              <a:t>workerId</a:t>
            </a:r>
            <a:r>
              <a:rPr lang="en-US" dirty="0" smtClean="0">
                <a:solidFill>
                  <a:srgbClr val="FF0000"/>
                </a:solidFill>
              </a:rPr>
              <a:t>=axuc082v4t&amp;hitId=q62zlx8k36&amp;assignmentId=bs8y3hjp5t&amp;turkSubmitTo=http</a:t>
            </a:r>
            <a:r>
              <a:rPr lang="en-US" dirty="0">
                <a:solidFill>
                  <a:srgbClr val="FF0000"/>
                </a:solidFill>
              </a:rPr>
              <a:t>://</a:t>
            </a:r>
            <a:r>
              <a:rPr lang="en-US" dirty="0" smtClean="0">
                <a:solidFill>
                  <a:srgbClr val="FF0000"/>
                </a:solidFill>
              </a:rPr>
              <a:t>httpbin.org/post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the end of the web address when opening your website</a:t>
            </a:r>
          </a:p>
          <a:p>
            <a:r>
              <a:rPr lang="en-US" dirty="0" smtClean="0"/>
              <a:t>Remember to try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err="1">
                <a:solidFill>
                  <a:srgbClr val="FF0000"/>
                </a:solidFill>
              </a:rPr>
              <a:t>workerId</a:t>
            </a:r>
            <a:r>
              <a:rPr lang="en-US" dirty="0">
                <a:solidFill>
                  <a:srgbClr val="FF0000"/>
                </a:solidFill>
              </a:rPr>
              <a:t>=axuc082v4t&amp;hitId=q62zlx8k36&amp;assignmentId=</a:t>
            </a:r>
            <a:r>
              <a:rPr lang="en-US" dirty="0" err="1">
                <a:solidFill>
                  <a:srgbClr val="FF0000"/>
                </a:solidFill>
              </a:rPr>
              <a:t>ASSIGNMENT_ID_NOT_AVAILABLE&amp;turkSubmitTo</a:t>
            </a:r>
            <a:r>
              <a:rPr lang="en-US" dirty="0">
                <a:solidFill>
                  <a:srgbClr val="FF0000"/>
                </a:solidFill>
              </a:rPr>
              <a:t>=http://</a:t>
            </a:r>
            <a:r>
              <a:rPr lang="en-US" dirty="0" smtClean="0">
                <a:solidFill>
                  <a:srgbClr val="FF0000"/>
                </a:solidFill>
              </a:rPr>
              <a:t>httpbin.org/post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as well</a:t>
            </a:r>
          </a:p>
        </p:txBody>
      </p:sp>
    </p:spTree>
    <p:extLst>
      <p:ext uri="{BB962C8B-B14F-4D97-AF65-F5344CB8AC3E}">
        <p14:creationId xmlns:p14="http://schemas.microsoft.com/office/powerpoint/2010/main" val="349550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Criteria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achieve all the basic requirements (like the one in the slides), you get </a:t>
            </a:r>
            <a:r>
              <a:rPr lang="en-US" dirty="0" smtClean="0">
                <a:solidFill>
                  <a:schemeClr val="accent1"/>
                </a:solidFill>
              </a:rPr>
              <a:t>8 points</a:t>
            </a:r>
          </a:p>
          <a:p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 smtClean="0"/>
              <a:t>implement a task completion timer in your website (i.e. workers need to spend at least </a:t>
            </a:r>
            <a:r>
              <a:rPr lang="en-US" dirty="0"/>
              <a:t>an amount </a:t>
            </a:r>
            <a:r>
              <a:rPr lang="en-US" dirty="0" smtClean="0"/>
              <a:t>of time completing each task), you get additional </a:t>
            </a:r>
            <a:r>
              <a:rPr lang="en-US" dirty="0" smtClean="0">
                <a:solidFill>
                  <a:schemeClr val="accent1"/>
                </a:solidFill>
              </a:rPr>
              <a:t>2 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have </a:t>
            </a:r>
            <a:r>
              <a:rPr lang="en-US" dirty="0"/>
              <a:t>elegant </a:t>
            </a:r>
            <a:r>
              <a:rPr lang="en-US" dirty="0" smtClean="0"/>
              <a:t>web </a:t>
            </a:r>
            <a:r>
              <a:rPr lang="en-US" dirty="0"/>
              <a:t>design, </a:t>
            </a:r>
            <a:r>
              <a:rPr lang="en-US" dirty="0" smtClean="0"/>
              <a:t>or you add some useful function to your website, you get </a:t>
            </a:r>
            <a:r>
              <a:rPr lang="en-US" dirty="0" smtClean="0">
                <a:solidFill>
                  <a:schemeClr val="accent1"/>
                </a:solidFill>
              </a:rPr>
              <a:t>bonus points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Submit </a:t>
            </a:r>
            <a:r>
              <a:rPr lang="en-US" dirty="0"/>
              <a:t>you code </a:t>
            </a:r>
            <a:r>
              <a:rPr lang="en-US" dirty="0" smtClean="0"/>
              <a:t>to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goo.gl/forms/0yNjP0KsKybu3ca12</a:t>
            </a:r>
            <a:endParaRPr lang="en-US" dirty="0" smtClean="0"/>
          </a:p>
          <a:p>
            <a:r>
              <a:rPr lang="en-US" dirty="0" smtClean="0"/>
              <a:t>Pack your work into </a:t>
            </a:r>
            <a:r>
              <a:rPr lang="en-US" dirty="0"/>
              <a:t>a zip file </a:t>
            </a:r>
            <a:r>
              <a:rPr lang="en-US" dirty="0" smtClean="0"/>
              <a:t>before submitting it. </a:t>
            </a:r>
            <a:r>
              <a:rPr lang="en-US" dirty="0"/>
              <a:t>Remember to name you file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chemeClr val="accent1"/>
                </a:solidFill>
              </a:rPr>
              <a:t>GroupXX.zip</a:t>
            </a:r>
          </a:p>
          <a:p>
            <a:r>
              <a:rPr lang="en-US" dirty="0" smtClean="0"/>
              <a:t>In-class submission deadline is </a:t>
            </a:r>
            <a:r>
              <a:rPr lang="en-US" dirty="0" smtClean="0">
                <a:solidFill>
                  <a:schemeClr val="accent1"/>
                </a:solidFill>
              </a:rPr>
              <a:t>12/17 23:59</a:t>
            </a:r>
            <a:endParaRPr lang="en-US" dirty="0"/>
          </a:p>
          <a:p>
            <a:r>
              <a:rPr lang="en-US" dirty="0" smtClean="0"/>
              <a:t>Late submission deadline is </a:t>
            </a:r>
            <a:r>
              <a:rPr lang="en-US" dirty="0" smtClean="0">
                <a:solidFill>
                  <a:schemeClr val="accent1"/>
                </a:solidFill>
              </a:rPr>
              <a:t>12/21 23:59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do in Hands-on 3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Co-op with your final project team member and create a website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website you need to create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create a website that could </a:t>
            </a:r>
            <a:r>
              <a:rPr lang="en-US" dirty="0">
                <a:solidFill>
                  <a:srgbClr val="FF0000"/>
                </a:solidFill>
              </a:rPr>
              <a:t>display your questions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collect answers from users</a:t>
            </a:r>
            <a:r>
              <a:rPr lang="en-US" dirty="0" smtClean="0"/>
              <a:t>.(Just like Google Form)</a:t>
            </a:r>
          </a:p>
          <a:p>
            <a:r>
              <a:rPr lang="en-US" dirty="0" smtClean="0"/>
              <a:t>Your website needs to </a:t>
            </a:r>
            <a:r>
              <a:rPr lang="en-US" dirty="0"/>
              <a:t>be </a:t>
            </a:r>
            <a:r>
              <a:rPr lang="en-US" dirty="0" smtClean="0"/>
              <a:t>compatible with Amazon Mechanical Turk’s 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Mechanical </a:t>
            </a:r>
            <a:r>
              <a:rPr lang="en-US" dirty="0" smtClean="0"/>
              <a:t>Turk and External 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host you website at </a:t>
            </a:r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smtClean="0"/>
              <a:t>www.my.page/index.html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you are using external question on </a:t>
            </a:r>
            <a:r>
              <a:rPr lang="en-US" dirty="0" err="1" smtClean="0"/>
              <a:t>Mturk</a:t>
            </a:r>
            <a:r>
              <a:rPr lang="en-US" dirty="0" smtClean="0"/>
              <a:t>, workers access you website through</a:t>
            </a:r>
            <a:br>
              <a:rPr lang="en-US" dirty="0" smtClean="0"/>
            </a:br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smtClean="0"/>
              <a:t>www.my.page/index.html?</a:t>
            </a:r>
            <a:r>
              <a:rPr lang="en-US" b="1" dirty="0" smtClean="0">
                <a:solidFill>
                  <a:srgbClr val="FF0000"/>
                </a:solidFill>
              </a:rPr>
              <a:t>workerId=XXX&amp;hitId=XXX&amp;assignmentId=XXX&amp;turkSubmitTo=XXX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important variables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must submit the </a:t>
            </a:r>
            <a:r>
              <a:rPr lang="en-US" dirty="0" err="1">
                <a:solidFill>
                  <a:schemeClr val="accent1"/>
                </a:solidFill>
              </a:rPr>
              <a:t>assignmentId</a:t>
            </a:r>
            <a:r>
              <a:rPr lang="en-US" dirty="0"/>
              <a:t> </a:t>
            </a:r>
            <a:r>
              <a:rPr lang="en-US" dirty="0" smtClean="0"/>
              <a:t>field to the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/>
              <a:t>given by </a:t>
            </a:r>
            <a:r>
              <a:rPr lang="en-US" dirty="0" err="1">
                <a:solidFill>
                  <a:schemeClr val="accent1"/>
                </a:solidFill>
              </a:rPr>
              <a:t>turkSubmitTo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7" name="Picture 6" descr="C:\Users\How-Jen\Desktop\new 1.html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10276" r="59166" b="79448"/>
          <a:stretch/>
        </p:blipFill>
        <p:spPr>
          <a:xfrm>
            <a:off x="4185458" y="3437196"/>
            <a:ext cx="4846320" cy="753804"/>
          </a:xfrm>
          <a:prstGeom prst="rect">
            <a:avLst/>
          </a:prstGeom>
        </p:spPr>
      </p:pic>
      <p:pic>
        <p:nvPicPr>
          <p:cNvPr id="8" name="Picture 7" descr="C:\Users\How-Jen\Desktop\index.html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40833" r="53334" b="51528"/>
          <a:stretch/>
        </p:blipFill>
        <p:spPr>
          <a:xfrm>
            <a:off x="4168833" y="4343400"/>
            <a:ext cx="484632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website look like?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"/>
          <a:stretch/>
        </p:blipFill>
        <p:spPr>
          <a:xfrm>
            <a:off x="205046" y="914400"/>
            <a:ext cx="8763000" cy="49099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10399" y="1371600"/>
            <a:ext cx="1957647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1371600"/>
            <a:ext cx="131340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5946817"/>
            <a:ext cx="69765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You need to provide a decent instruction about your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5"/>
          <a:stretch/>
        </p:blipFill>
        <p:spPr>
          <a:xfrm>
            <a:off x="1676400" y="1447800"/>
            <a:ext cx="540142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533474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129</TotalTime>
  <Words>286</Words>
  <Application>Microsoft Office PowerPoint</Application>
  <PresentationFormat>On-screen Show (4:3)</PresentationFormat>
  <Paragraphs>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Rockwell</vt:lpstr>
      <vt:lpstr>Calibri</vt:lpstr>
      <vt:lpstr>Calibri Light</vt:lpstr>
      <vt:lpstr>Wingdings</vt:lpstr>
      <vt:lpstr>Atlas</vt:lpstr>
      <vt:lpstr>Natural Language Processing Hands-on 3</vt:lpstr>
      <vt:lpstr>What you will do in Hands-on 3</vt:lpstr>
      <vt:lpstr>What kind of website you need to create</vt:lpstr>
      <vt:lpstr>Amazon Mechanical Turk and External Question</vt:lpstr>
      <vt:lpstr>Two important variables </vt:lpstr>
      <vt:lpstr>What does the website look like?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Debugging</vt:lpstr>
      <vt:lpstr>Grading Criteria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Hands-on 3</dc:title>
  <dc:creator>How-Jen Tzou</dc:creator>
  <cp:lastModifiedBy>How-Jen Tzou</cp:lastModifiedBy>
  <cp:revision>15</cp:revision>
  <dcterms:created xsi:type="dcterms:W3CDTF">2017-12-13T16:09:37Z</dcterms:created>
  <dcterms:modified xsi:type="dcterms:W3CDTF">2017-12-13T18:19:55Z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