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A9E89B1-0FE3-4462-B04B-F194C8874052}">
  <a:tblStyle styleId="{1A9E89B1-0FE3-4462-B04B-F194C88740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Process是由Program所產生的執行個體，而thread則是包含在process裡面</a:t>
            </a:r>
            <a:endParaRPr/>
          </a:p>
          <a:p>
            <a:pPr indent="0" lvl="0" marL="0">
              <a:spcBef>
                <a:spcPts val="0"/>
              </a:spcBef>
              <a:spcAft>
                <a:spcPts val="0"/>
              </a:spcAft>
              <a:buNone/>
            </a:pPr>
            <a:r>
              <a:rPr lang="zh-TW"/>
              <a:t>不同process有不同memory space，而同一個process底下的thread則共享同一個memory space，所以process之間的溝通並不容易</a:t>
            </a:r>
            <a:endParaRPr/>
          </a:p>
          <a:p>
            <a:pPr indent="0" lvl="0" marL="0">
              <a:spcBef>
                <a:spcPts val="0"/>
              </a:spcBef>
              <a:spcAft>
                <a:spcPts val="0"/>
              </a:spcAft>
              <a:buNone/>
            </a:pPr>
            <a:r>
              <a:rPr lang="zh-TW"/>
              <a:t>而且建立一個process會比thread產生更多overhead，因此會花較多時間</a:t>
            </a:r>
            <a:endParaRPr/>
          </a:p>
          <a:p>
            <a:pPr indent="0" lvl="0" marL="0">
              <a:spcBef>
                <a:spcPts val="0"/>
              </a:spcBef>
              <a:spcAft>
                <a:spcPts val="0"/>
              </a:spcAft>
              <a:buNone/>
            </a:pPr>
            <a:r>
              <a:t/>
            </a:r>
            <a:endParaRPr/>
          </a:p>
          <a:p>
            <a:pPr indent="0" lvl="0" marL="0">
              <a:spcBef>
                <a:spcPts val="0"/>
              </a:spcBef>
              <a:spcAft>
                <a:spcPts val="0"/>
              </a:spcAft>
              <a:buNone/>
            </a:pPr>
            <a:r>
              <a:rPr lang="zh-TW"/>
              <a:t>雖然process的overhead比thread要來得大但因為GIL的問題我們還是使用了multiprocessing來加速我們的程式，最後會有每種方法執行時間的圖表給大家參考</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再來要提一個我們寫thread版本時遇到的問題，照理來說我們把code改成thread版本執行速度不應該變快，但我們改完之後發現時間少了將近一半，後來發現似乎是因為我們thread版本要平行的部分有寫成function，而原始的code那部分沒有另外寫成function，造成產生的bytecode不一樣，實際去看了bytecode發現主要好像是差在load和store變數時，有使用function的時候是LOAD_FAST/STORE_FAST，沒使用的時候是LOAD_NAME/STORE_NAME，再加上我們那一段code的迴圈裡要跑的次數比較多讓LOAD_FAST/STORE_FAST的效益遠大過call function所需要負擔的overhead，所以用了function的執行時間就縮短很多了。</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zh-TW"/>
              <a:t>https://stackoverflow.com/questions/34713860/global-vs-local-namespace-performance-difference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1  </a:t>
            </a:r>
            <a:r>
              <a:rPr lang="zh-TW"/>
              <a:t>將python code 轉成 C++ </a:t>
            </a:r>
            <a:endParaRPr/>
          </a:p>
          <a:p>
            <a:pPr indent="0" lvl="0" marL="0">
              <a:spcBef>
                <a:spcPts val="0"/>
              </a:spcBef>
              <a:spcAft>
                <a:spcPts val="0"/>
              </a:spcAft>
              <a:buNone/>
            </a:pPr>
            <a:r>
              <a:rPr lang="zh-TW"/>
              <a:t>2 未平行前執行 python 版本總時間需要80秒(轉成function)，但轉成C++後只需要39秒</a:t>
            </a:r>
            <a:endParaRPr/>
          </a:p>
          <a:p>
            <a:pPr indent="0" lvl="0" marL="0">
              <a:spcBef>
                <a:spcPts val="0"/>
              </a:spcBef>
              <a:spcAft>
                <a:spcPts val="0"/>
              </a:spcAft>
              <a:buNone/>
            </a:pPr>
            <a:r>
              <a:rPr lang="zh-TW"/>
              <a:t>接下來是針對C++進行平行</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1 </a:t>
            </a:r>
            <a:r>
              <a:rPr lang="zh-TW"/>
              <a:t>在C++ thread support library 中，除了thread外，還有其他有用的工具</a:t>
            </a:r>
            <a:endParaRPr/>
          </a:p>
          <a:p>
            <a:pPr indent="0" lvl="0" marL="0">
              <a:spcBef>
                <a:spcPts val="0"/>
              </a:spcBef>
              <a:spcAft>
                <a:spcPts val="0"/>
              </a:spcAft>
              <a:buNone/>
            </a:pPr>
            <a:r>
              <a:rPr lang="zh-TW"/>
              <a:t>2 在這裡選擇的是Future裡的async() 和future 這個物件</a:t>
            </a:r>
            <a:endParaRPr/>
          </a:p>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以下是thread和future的比較</a:t>
            </a:r>
            <a:endParaRPr/>
          </a:p>
          <a:p>
            <a:pPr indent="0" lvl="0" marL="0">
              <a:spcBef>
                <a:spcPts val="0"/>
              </a:spcBef>
              <a:spcAft>
                <a:spcPts val="0"/>
              </a:spcAft>
              <a:buNone/>
            </a:pPr>
            <a:r>
              <a:rPr lang="zh-TW"/>
              <a:t>1 </a:t>
            </a:r>
            <a:r>
              <a:rPr lang="zh-TW"/>
              <a:t>在call function的部分 thread call 的是 thread() 而Future call 的是 async()</a:t>
            </a:r>
            <a:endParaRPr/>
          </a:p>
          <a:p>
            <a:pPr indent="0" lvl="0" marL="0">
              <a:spcBef>
                <a:spcPts val="0"/>
              </a:spcBef>
              <a:spcAft>
                <a:spcPts val="0"/>
              </a:spcAft>
              <a:buNone/>
            </a:pPr>
            <a:r>
              <a:rPr lang="zh-TW"/>
              <a:t>2 而return value的部分，因為thread不能回傳東西，所以必須透過傳址的方式得到想要的output，而future中return會包在future物件中回傳</a:t>
            </a:r>
            <a:endParaRPr/>
          </a:p>
          <a:p>
            <a:pPr indent="0" lvl="0" marL="0">
              <a:spcBef>
                <a:spcPts val="0"/>
              </a:spcBef>
              <a:spcAft>
                <a:spcPts val="0"/>
              </a:spcAft>
              <a:buNone/>
            </a:pPr>
            <a:r>
              <a:rPr lang="zh-TW"/>
              <a:t>3 synchronize的部分，thread需要透過join()等待thread執行完畢，而future在呼叫get()取得return的同時就會順便確定thread執行完畢</a:t>
            </a:r>
            <a:endParaRPr/>
          </a:p>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python</a:t>
            </a:r>
            <a:r>
              <a:rPr lang="zh-TW"/>
              <a:t>的multiprocessing時間隨著process多而下降  但是到8個process時 由於core只有4個 沒辦法更快甚至會有多餘的Overhead</a:t>
            </a:r>
            <a:endParaRPr/>
          </a:p>
          <a:p>
            <a:pPr indent="0" lvl="0" marL="0">
              <a:spcBef>
                <a:spcPts val="0"/>
              </a:spcBef>
              <a:spcAft>
                <a:spcPts val="0"/>
              </a:spcAft>
              <a:buNone/>
            </a:pPr>
            <a:r>
              <a:rPr lang="zh-TW"/>
              <a:t>python thread 因為Global Interpreter Lock的關西 無法加速</a:t>
            </a:r>
            <a:endParaRPr/>
          </a:p>
          <a:p>
            <a:pPr indent="0" lvl="0" marL="0">
              <a:spcBef>
                <a:spcPts val="0"/>
              </a:spcBef>
              <a:spcAft>
                <a:spcPts val="0"/>
              </a:spcAft>
              <a:buNone/>
            </a:pPr>
            <a:r>
              <a:rPr lang="zh-TW"/>
              <a:t>C++ 原始大概在40秒附近 OpenMP和thread的曲線也符合預期</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值得注意的是，</a:t>
            </a:r>
            <a:endParaRPr/>
          </a:p>
          <a:p>
            <a:pPr indent="0" lvl="0" marL="0">
              <a:spcBef>
                <a:spcPts val="0"/>
              </a:spcBef>
              <a:spcAft>
                <a:spcPts val="0"/>
              </a:spcAft>
              <a:buNone/>
            </a:pPr>
            <a:r>
              <a:rPr lang="zh-TW"/>
              <a:t>thread數目等於1  omp多做這兩行</a:t>
            </a:r>
            <a:endParaRPr/>
          </a:p>
          <a:p>
            <a:pPr indent="0" lvl="0" marL="0">
              <a:spcBef>
                <a:spcPts val="0"/>
              </a:spcBef>
              <a:spcAft>
                <a:spcPts val="0"/>
              </a:spcAft>
              <a:buNone/>
            </a:pPr>
            <a:r>
              <a:rPr lang="zh-TW"/>
              <a:t>在thread數目等於8時，thread的時間會比openmp久</a:t>
            </a:r>
            <a:endParaRPr/>
          </a:p>
          <a:p>
            <a:pPr indent="0" lvl="0" marL="0">
              <a:spcBef>
                <a:spcPts val="0"/>
              </a:spcBef>
              <a:spcAft>
                <a:spcPts val="0"/>
              </a:spcAft>
              <a:buNone/>
            </a:pPr>
            <a:r>
              <a:rPr lang="zh-TW"/>
              <a:t>這跟我們之前學到low high的理解不太依樣</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取</a:t>
            </a:r>
            <a:r>
              <a:rPr lang="zh-TW"/>
              <a:t>三個有加速的方法來觀察他們的Speedup和efficiency</a:t>
            </a:r>
            <a:endParaRPr/>
          </a:p>
          <a:p>
            <a:pPr indent="0" lvl="0" marL="0">
              <a:spcBef>
                <a:spcPts val="0"/>
              </a:spcBef>
              <a:spcAft>
                <a:spcPts val="0"/>
              </a:spcAft>
              <a:buNone/>
            </a:pPr>
            <a:r>
              <a:rPr lang="zh-TW"/>
              <a:t>如剛剛講的mutiprocessing在8個process無法再加速</a:t>
            </a:r>
            <a:endParaRPr/>
          </a:p>
          <a:p>
            <a:pPr indent="0" lvl="0" marL="0">
              <a:spcBef>
                <a:spcPts val="0"/>
              </a:spcBef>
              <a:spcAft>
                <a:spcPts val="0"/>
              </a:spcAft>
              <a:buNone/>
            </a:pPr>
            <a:r>
              <a:rPr lang="zh-TW"/>
              <a:t>右邊的圖則可以看出在efficiency的部分 multiprocessing下降的幅度會較大 其原因我們推測是前面提到process和thread的差別</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接下來我們將有加速的部分和沒有加速的部分所花時間作成長條圖來觀察她們的關係</a:t>
            </a:r>
            <a:endParaRPr/>
          </a:p>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如我們一開始所說可以看到計算idf所花時間占整個部分超過90%</a:t>
            </a:r>
            <a:endParaRPr/>
          </a:p>
          <a:p>
            <a:pPr indent="0" lvl="0" marL="0">
              <a:spcBef>
                <a:spcPts val="0"/>
              </a:spcBef>
              <a:spcAft>
                <a:spcPts val="0"/>
              </a:spcAft>
              <a:buNone/>
            </a:pPr>
            <a:r>
              <a:rPr lang="zh-TW"/>
              <a:t>都可以看到綠色的部分沒有太大的差異然而紅色有加速的部分有預期的減少</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大量的字串比對</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hyper threading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我們考慮了 task parallelism 和 data parallelism 兩種平行方式</a:t>
            </a:r>
            <a:endParaRPr/>
          </a:p>
          <a:p>
            <a:pPr indent="0" lvl="0" marL="0">
              <a:spcBef>
                <a:spcPts val="0"/>
              </a:spcBef>
              <a:spcAft>
                <a:spcPts val="0"/>
              </a:spcAft>
              <a:buNone/>
            </a:pPr>
            <a:r>
              <a:rPr lang="zh-TW"/>
              <a:t>在 task parallelism 中，IDF 和 TF 的計算是獨立的，但是經過執行後發現 IDF 的工作量 &gt;&gt; TF 的工作量，因此不適合task parallelism </a:t>
            </a:r>
            <a:endParaRPr/>
          </a:p>
          <a:p>
            <a:pPr indent="0" lvl="0" marL="0">
              <a:spcBef>
                <a:spcPts val="0"/>
              </a:spcBef>
              <a:spcAft>
                <a:spcPts val="0"/>
              </a:spcAft>
              <a:buNone/>
            </a:pPr>
            <a:r>
              <a:rPr lang="zh-TW"/>
              <a:t>而data parallelism 中，每個 input 都是互相獨立的，所以可以針對 data 進行 parallelism</a:t>
            </a:r>
            <a:endParaRPr/>
          </a:p>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GIL 是 Global Interpreter Lock 的縮寫。它是 CPython 實作上出現的一個 lock，每個 thread 都需要拿到 GIL 之後才能執行，所以不管怎麼樣就算我們開了很多 thread ，他們也只能交替執行，無法有效利用多個core</a:t>
            </a:r>
            <a:endParaRPr/>
          </a:p>
          <a:p>
            <a:pPr indent="0" lvl="0" marL="0">
              <a:spcBef>
                <a:spcPts val="0"/>
              </a:spcBef>
              <a:spcAft>
                <a:spcPts val="0"/>
              </a:spcAft>
              <a:buNone/>
            </a:pPr>
            <a:r>
              <a:t/>
            </a:r>
            <a:endParaRPr/>
          </a:p>
          <a:p>
            <a:pPr indent="0" lvl="0" marL="0">
              <a:spcBef>
                <a:spcPts val="0"/>
              </a:spcBef>
              <a:spcAft>
                <a:spcPts val="0"/>
              </a:spcAft>
              <a:buNone/>
            </a:pPr>
            <a:r>
              <a:rPr lang="zh-TW"/>
              <a:t>為了避開GIL的影響我們選擇用multiprocessing的方式來加速我們的程式</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stackoverflow.com/questions/23258037/openmp-vs-c11-threads" TargetMode="Externa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software.intel.com/en-us/articles/choosing-between-openmp-and-explicit-threading-methods" TargetMode="External"/><Relationship Id="rId4" Type="http://schemas.openxmlformats.org/officeDocument/2006/relationships/hyperlink" Target="http://forum.openmp.org/forum/viewtopic.php?f=3&amp;t=136"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cs.cornell.edu/~cristian/Cornell_Movie-Dialogs_Corpu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0" lang="zh-TW">
                <a:solidFill>
                  <a:srgbClr val="000000"/>
                </a:solidFill>
                <a:latin typeface="Cambria"/>
                <a:ea typeface="Cambria"/>
                <a:cs typeface="Cambria"/>
                <a:sym typeface="Cambria"/>
              </a:rPr>
              <a:t>TFIDF</a:t>
            </a:r>
            <a:r>
              <a:rPr b="0" lang="zh-TW">
                <a:solidFill>
                  <a:srgbClr val="000000"/>
                </a:solidFill>
                <a:latin typeface="Cambria"/>
                <a:ea typeface="Cambria"/>
                <a:cs typeface="Cambria"/>
                <a:sym typeface="Cambria"/>
              </a:rPr>
              <a:t> Parallel Computation</a:t>
            </a:r>
            <a:endParaRPr b="0">
              <a:solidFill>
                <a:srgbClr val="000000"/>
              </a:solidFill>
              <a:latin typeface="Cambria"/>
              <a:ea typeface="Cambria"/>
              <a:cs typeface="Cambria"/>
              <a:sym typeface="Cambria"/>
            </a:endParaRPr>
          </a:p>
        </p:txBody>
      </p:sp>
      <p:sp>
        <p:nvSpPr>
          <p:cNvPr id="87" name="Shape 87"/>
          <p:cNvSpPr txBox="1"/>
          <p:nvPr>
            <p:ph idx="1" type="subTitle"/>
          </p:nvPr>
        </p:nvSpPr>
        <p:spPr>
          <a:xfrm>
            <a:off x="729625" y="3172900"/>
            <a:ext cx="7688100" cy="1360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朱巧娟 0656710</a:t>
            </a:r>
            <a:endParaRPr/>
          </a:p>
          <a:p>
            <a:pPr indent="0" lvl="0" marL="0">
              <a:spcBef>
                <a:spcPts val="0"/>
              </a:spcBef>
              <a:spcAft>
                <a:spcPts val="0"/>
              </a:spcAft>
              <a:buNone/>
            </a:pPr>
            <a:r>
              <a:rPr lang="zh-TW"/>
              <a:t>賴劭芊 0656056</a:t>
            </a:r>
            <a:endParaRPr/>
          </a:p>
          <a:p>
            <a:pPr indent="0" lvl="0" marL="0">
              <a:spcBef>
                <a:spcPts val="0"/>
              </a:spcBef>
              <a:spcAft>
                <a:spcPts val="0"/>
              </a:spcAft>
              <a:buNone/>
            </a:pPr>
            <a:r>
              <a:rPr lang="zh-TW"/>
              <a:t>黃慎航 0656109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latin typeface="Cambria"/>
                <a:ea typeface="Cambria"/>
                <a:cs typeface="Cambria"/>
                <a:sym typeface="Cambria"/>
              </a:rPr>
              <a:t>Python threading v.s multiprocessing</a:t>
            </a:r>
            <a:endParaRPr>
              <a:latin typeface="Cambria"/>
              <a:ea typeface="Cambria"/>
              <a:cs typeface="Cambria"/>
              <a:sym typeface="Cambria"/>
            </a:endParaRPr>
          </a:p>
          <a:p>
            <a:pPr indent="0" lvl="0" marL="0">
              <a:spcBef>
                <a:spcPts val="0"/>
              </a:spcBef>
              <a:spcAft>
                <a:spcPts val="0"/>
              </a:spcAft>
              <a:buNone/>
            </a:pPr>
            <a:r>
              <a:t/>
            </a:r>
            <a:endParaRPr/>
          </a:p>
        </p:txBody>
      </p:sp>
      <p:sp>
        <p:nvSpPr>
          <p:cNvPr id="159" name="Shape 159"/>
          <p:cNvSpPr txBox="1"/>
          <p:nvPr>
            <p:ph idx="1" type="body"/>
          </p:nvPr>
        </p:nvSpPr>
        <p:spPr>
          <a:xfrm>
            <a:off x="729450" y="2078875"/>
            <a:ext cx="7688700" cy="2905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zh-TW" sz="1800"/>
              <a:t>Process</a:t>
            </a:r>
            <a:endParaRPr sz="1500"/>
          </a:p>
          <a:p>
            <a:pPr indent="-323850" lvl="1" marL="914400" rtl="0">
              <a:spcBef>
                <a:spcPts val="0"/>
              </a:spcBef>
              <a:spcAft>
                <a:spcPts val="0"/>
              </a:spcAft>
              <a:buSzPts val="1500"/>
              <a:buChar char="○"/>
            </a:pPr>
            <a:r>
              <a:rPr lang="zh-TW" sz="1500"/>
              <a:t>Processes have more overhead than threads as opening and closing processes takes more time</a:t>
            </a:r>
            <a:endParaRPr sz="1500"/>
          </a:p>
          <a:p>
            <a:pPr indent="-323850" lvl="1" marL="914400" rtl="0">
              <a:spcBef>
                <a:spcPts val="0"/>
              </a:spcBef>
              <a:spcAft>
                <a:spcPts val="0"/>
              </a:spcAft>
              <a:buSzPts val="1500"/>
              <a:buChar char="○"/>
            </a:pPr>
            <a:r>
              <a:rPr lang="zh-TW" sz="1500"/>
              <a:t>Sharing information between processes is slower than sharing between threads as processes do not share memory space.</a:t>
            </a:r>
            <a:endParaRPr sz="1500"/>
          </a:p>
          <a:p>
            <a:pPr indent="-342900" lvl="0" marL="457200" rtl="0">
              <a:spcBef>
                <a:spcPts val="0"/>
              </a:spcBef>
              <a:spcAft>
                <a:spcPts val="0"/>
              </a:spcAft>
              <a:buSzPts val="1800"/>
              <a:buChar char="●"/>
            </a:pPr>
            <a:r>
              <a:rPr lang="zh-TW" sz="1800"/>
              <a:t>Thread</a:t>
            </a:r>
            <a:endParaRPr sz="1800"/>
          </a:p>
          <a:p>
            <a:pPr indent="-323850" lvl="1" marL="914400" rtl="0">
              <a:spcBef>
                <a:spcPts val="0"/>
              </a:spcBef>
              <a:spcAft>
                <a:spcPts val="0"/>
              </a:spcAft>
              <a:buSzPts val="1500"/>
              <a:buChar char="○"/>
            </a:pPr>
            <a:r>
              <a:rPr lang="zh-TW" sz="1500"/>
              <a:t>Threads are like mini-processes that live inside a process</a:t>
            </a:r>
            <a:endParaRPr sz="1500"/>
          </a:p>
          <a:p>
            <a:pPr indent="-323850" lvl="1" marL="914400">
              <a:spcBef>
                <a:spcPts val="0"/>
              </a:spcBef>
              <a:spcAft>
                <a:spcPts val="0"/>
              </a:spcAft>
              <a:buSzPts val="1500"/>
              <a:buChar char="○"/>
            </a:pPr>
            <a:r>
              <a:rPr lang="zh-TW" sz="1500"/>
              <a:t>They share memory space and efficiently read and write to the same variables</a:t>
            </a:r>
            <a:endParaRPr sz="1500"/>
          </a:p>
        </p:txBody>
      </p:sp>
      <p:sp>
        <p:nvSpPr>
          <p:cNvPr id="160" name="Shape 1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Problem solved</a:t>
            </a:r>
            <a:endParaRPr/>
          </a:p>
        </p:txBody>
      </p:sp>
      <p:pic>
        <p:nvPicPr>
          <p:cNvPr id="166" name="Shape 166" title="Points scored"/>
          <p:cNvPicPr preferRelativeResize="0"/>
          <p:nvPr/>
        </p:nvPicPr>
        <p:blipFill>
          <a:blip r:embed="rId3">
            <a:alphaModFix/>
          </a:blip>
          <a:stretch>
            <a:fillRect/>
          </a:stretch>
        </p:blipFill>
        <p:spPr>
          <a:xfrm>
            <a:off x="4723800" y="1853850"/>
            <a:ext cx="4420200" cy="2733150"/>
          </a:xfrm>
          <a:prstGeom prst="rect">
            <a:avLst/>
          </a:prstGeom>
          <a:noFill/>
          <a:ln>
            <a:noFill/>
          </a:ln>
        </p:spPr>
      </p:pic>
      <p:sp>
        <p:nvSpPr>
          <p:cNvPr id="167" name="Shape 167"/>
          <p:cNvSpPr txBox="1"/>
          <p:nvPr>
            <p:ph idx="1" type="body"/>
          </p:nvPr>
        </p:nvSpPr>
        <p:spPr>
          <a:xfrm>
            <a:off x="729450" y="2078875"/>
            <a:ext cx="4083000" cy="2737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zh-TW" sz="1800"/>
              <a:t>Execution Time：origin &gt; thread</a:t>
            </a:r>
            <a:endParaRPr sz="1800"/>
          </a:p>
          <a:p>
            <a:pPr indent="-342900" lvl="0" marL="457200" rtl="0">
              <a:spcBef>
                <a:spcPts val="0"/>
              </a:spcBef>
              <a:spcAft>
                <a:spcPts val="0"/>
              </a:spcAft>
              <a:buSzPts val="1800"/>
              <a:buChar char="●"/>
            </a:pPr>
            <a:r>
              <a:rPr lang="zh-TW" sz="1800"/>
              <a:t>Bytecode is different</a:t>
            </a:r>
            <a:endParaRPr sz="1800"/>
          </a:p>
          <a:p>
            <a:pPr indent="-323850" lvl="1" marL="914400" rtl="0">
              <a:spcBef>
                <a:spcPts val="0"/>
              </a:spcBef>
              <a:spcAft>
                <a:spcPts val="0"/>
              </a:spcAft>
              <a:buSzPts val="1500"/>
              <a:buChar char="○"/>
            </a:pPr>
            <a:r>
              <a:rPr lang="zh-TW" sz="1500"/>
              <a:t>with function：LOAD_FAST/STORE_FAST</a:t>
            </a:r>
            <a:endParaRPr sz="1500"/>
          </a:p>
          <a:p>
            <a:pPr indent="-323850" lvl="1" marL="914400" rtl="0">
              <a:spcBef>
                <a:spcPts val="0"/>
              </a:spcBef>
              <a:spcAft>
                <a:spcPts val="0"/>
              </a:spcAft>
              <a:buSzPts val="1500"/>
              <a:buChar char="○"/>
            </a:pPr>
            <a:r>
              <a:rPr lang="zh-TW" sz="1500"/>
              <a:t>no function：LOAD_NAME/STORE_NAME</a:t>
            </a:r>
            <a:endParaRPr sz="1500"/>
          </a:p>
          <a:p>
            <a:pPr indent="0" lvl="0" marL="457200" rtl="0">
              <a:spcBef>
                <a:spcPts val="1600"/>
              </a:spcBef>
              <a:spcAft>
                <a:spcPts val="1600"/>
              </a:spcAft>
              <a:buNone/>
            </a:pPr>
            <a:r>
              <a:t/>
            </a:r>
            <a:endParaRPr sz="1600"/>
          </a:p>
        </p:txBody>
      </p:sp>
      <p:sp>
        <p:nvSpPr>
          <p:cNvPr id="168" name="Shape 16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latin typeface="Cambria"/>
                <a:ea typeface="Cambria"/>
                <a:cs typeface="Cambria"/>
                <a:sym typeface="Cambria"/>
              </a:rPr>
              <a:t>C++ original</a:t>
            </a:r>
            <a:endParaRPr>
              <a:latin typeface="Cambria"/>
              <a:ea typeface="Cambria"/>
              <a:cs typeface="Cambria"/>
              <a:sym typeface="Cambria"/>
            </a:endParaRPr>
          </a:p>
        </p:txBody>
      </p:sp>
      <p:sp>
        <p:nvSpPr>
          <p:cNvPr id="174" name="Shape 1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zh-TW" sz="1800"/>
              <a:t>C</a:t>
            </a:r>
            <a:r>
              <a:rPr lang="zh-TW" sz="1800"/>
              <a:t>onvert python code to C++ code</a:t>
            </a:r>
            <a:endParaRPr sz="1800"/>
          </a:p>
          <a:p>
            <a:pPr indent="-342900" lvl="0" marL="457200" rtl="0">
              <a:spcBef>
                <a:spcPts val="0"/>
              </a:spcBef>
              <a:spcAft>
                <a:spcPts val="0"/>
              </a:spcAft>
              <a:buSzPts val="1800"/>
              <a:buChar char="●"/>
            </a:pPr>
            <a:r>
              <a:rPr lang="zh-TW" sz="1800"/>
              <a:t>Python costs 80 seconds</a:t>
            </a:r>
            <a:endParaRPr sz="1800"/>
          </a:p>
          <a:p>
            <a:pPr indent="-342900" lvl="0" marL="457200" rtl="0">
              <a:spcBef>
                <a:spcPts val="0"/>
              </a:spcBef>
              <a:spcAft>
                <a:spcPts val="0"/>
              </a:spcAft>
              <a:buSzPts val="1800"/>
              <a:buChar char="●"/>
            </a:pPr>
            <a:r>
              <a:rPr lang="zh-TW" sz="1800"/>
              <a:t>C++ only costs 39 seconds</a:t>
            </a:r>
            <a:endParaRPr sz="1800"/>
          </a:p>
        </p:txBody>
      </p:sp>
      <p:sp>
        <p:nvSpPr>
          <p:cNvPr id="175" name="Shape 17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latin typeface="Cambria"/>
                <a:ea typeface="Cambria"/>
                <a:cs typeface="Cambria"/>
                <a:sym typeface="Cambria"/>
              </a:rPr>
              <a:t>C++ Thread Support Library</a:t>
            </a:r>
            <a:endParaRPr/>
          </a:p>
        </p:txBody>
      </p:sp>
      <p:sp>
        <p:nvSpPr>
          <p:cNvPr id="181" name="Shape 18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zh-TW" sz="1800"/>
              <a:t>Besides thread, there are some useful tools in thread support library</a:t>
            </a:r>
            <a:br>
              <a:rPr lang="zh-TW" sz="1800"/>
            </a:br>
            <a:endParaRPr sz="1800"/>
          </a:p>
          <a:p>
            <a:pPr indent="-342900" lvl="0" marL="457200" rtl="0">
              <a:spcBef>
                <a:spcPts val="0"/>
              </a:spcBef>
              <a:spcAft>
                <a:spcPts val="0"/>
              </a:spcAft>
              <a:buSzPts val="1800"/>
              <a:buChar char="●"/>
            </a:pPr>
            <a:r>
              <a:rPr lang="zh-TW" sz="1800"/>
              <a:t>Future</a:t>
            </a:r>
            <a:endParaRPr sz="1800"/>
          </a:p>
          <a:p>
            <a:pPr indent="-342900" lvl="1" marL="914400" rtl="0">
              <a:spcBef>
                <a:spcPts val="0"/>
              </a:spcBef>
              <a:spcAft>
                <a:spcPts val="0"/>
              </a:spcAft>
              <a:buSzPts val="1800"/>
              <a:buChar char="○"/>
            </a:pPr>
            <a:r>
              <a:rPr lang="zh-TW" sz="1800"/>
              <a:t>async() &amp; future&lt;&gt; </a:t>
            </a:r>
            <a:endParaRPr sz="1800"/>
          </a:p>
        </p:txBody>
      </p:sp>
      <p:sp>
        <p:nvSpPr>
          <p:cNvPr id="182" name="Shape 18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latin typeface="Cambria"/>
                <a:ea typeface="Cambria"/>
                <a:cs typeface="Cambria"/>
                <a:sym typeface="Cambria"/>
              </a:rPr>
              <a:t>C++ Thread Support Library(cont’)</a:t>
            </a:r>
            <a:endParaRPr/>
          </a:p>
          <a:p>
            <a:pPr indent="0" lvl="0" marL="0">
              <a:spcBef>
                <a:spcPts val="0"/>
              </a:spcBef>
              <a:spcAft>
                <a:spcPts val="0"/>
              </a:spcAft>
              <a:buNone/>
            </a:pPr>
            <a:r>
              <a:t/>
            </a:r>
            <a:endParaRPr/>
          </a:p>
        </p:txBody>
      </p:sp>
      <p:sp>
        <p:nvSpPr>
          <p:cNvPr id="188" name="Shape 1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zh-TW" sz="1800"/>
              <a:t>Compare Thread and Future</a:t>
            </a:r>
            <a:endParaRPr sz="1800"/>
          </a:p>
        </p:txBody>
      </p:sp>
      <p:graphicFrame>
        <p:nvGraphicFramePr>
          <p:cNvPr id="189" name="Shape 189"/>
          <p:cNvGraphicFramePr/>
          <p:nvPr/>
        </p:nvGraphicFramePr>
        <p:xfrm>
          <a:off x="952500" y="2637925"/>
          <a:ext cx="3000000" cy="3000000"/>
        </p:xfrm>
        <a:graphic>
          <a:graphicData uri="http://schemas.openxmlformats.org/drawingml/2006/table">
            <a:tbl>
              <a:tblPr>
                <a:noFill/>
                <a:tableStyleId>{1A9E89B1-0FE3-4462-B04B-F194C8874052}</a:tableStyleId>
              </a:tblPr>
              <a:tblGrid>
                <a:gridCol w="1549425"/>
                <a:gridCol w="3276575"/>
                <a:gridCol w="2413000"/>
              </a:tblGrid>
              <a:tr h="381000">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rPr lang="zh-TW"/>
                        <a:t>Thread</a:t>
                      </a:r>
                      <a:endParaRPr/>
                    </a:p>
                  </a:txBody>
                  <a:tcPr marT="91425" marB="91425" marR="91425" marL="91425"/>
                </a:tc>
                <a:tc>
                  <a:txBody>
                    <a:bodyPr>
                      <a:noAutofit/>
                    </a:bodyPr>
                    <a:lstStyle/>
                    <a:p>
                      <a:pPr indent="0" lvl="0" marL="0">
                        <a:spcBef>
                          <a:spcPts val="0"/>
                        </a:spcBef>
                        <a:spcAft>
                          <a:spcPts val="0"/>
                        </a:spcAft>
                        <a:buNone/>
                      </a:pPr>
                      <a:r>
                        <a:rPr lang="zh-TW"/>
                        <a:t>Future</a:t>
                      </a:r>
                      <a:endParaRPr/>
                    </a:p>
                  </a:txBody>
                  <a:tcPr marT="91425" marB="91425" marR="91425" marL="91425"/>
                </a:tc>
              </a:tr>
              <a:tr h="381000">
                <a:tc>
                  <a:txBody>
                    <a:bodyPr>
                      <a:noAutofit/>
                    </a:bodyPr>
                    <a:lstStyle/>
                    <a:p>
                      <a:pPr indent="0" lvl="0" marL="0" rtl="0">
                        <a:spcBef>
                          <a:spcPts val="0"/>
                        </a:spcBef>
                        <a:spcAft>
                          <a:spcPts val="0"/>
                        </a:spcAft>
                        <a:buNone/>
                      </a:pPr>
                      <a:r>
                        <a:rPr lang="zh-TW"/>
                        <a:t>call </a:t>
                      </a:r>
                      <a:endParaRPr/>
                    </a:p>
                  </a:txBody>
                  <a:tcPr marT="91425" marB="91425" marR="91425" marL="91425"/>
                </a:tc>
                <a:tc>
                  <a:txBody>
                    <a:bodyPr>
                      <a:noAutofit/>
                    </a:bodyPr>
                    <a:lstStyle/>
                    <a:p>
                      <a:pPr indent="0" lvl="0" marL="0" rtl="0">
                        <a:spcBef>
                          <a:spcPts val="0"/>
                        </a:spcBef>
                        <a:spcAft>
                          <a:spcPts val="0"/>
                        </a:spcAft>
                        <a:buNone/>
                      </a:pPr>
                      <a:r>
                        <a:rPr lang="zh-TW"/>
                        <a:t>thread()</a:t>
                      </a:r>
                      <a:endParaRPr/>
                    </a:p>
                  </a:txBody>
                  <a:tcPr marT="91425" marB="91425" marR="91425" marL="91425"/>
                </a:tc>
                <a:tc>
                  <a:txBody>
                    <a:bodyPr>
                      <a:noAutofit/>
                    </a:bodyPr>
                    <a:lstStyle/>
                    <a:p>
                      <a:pPr indent="0" lvl="0" marL="0" rtl="0">
                        <a:spcBef>
                          <a:spcPts val="0"/>
                        </a:spcBef>
                        <a:spcAft>
                          <a:spcPts val="0"/>
                        </a:spcAft>
                        <a:buNone/>
                      </a:pPr>
                      <a:r>
                        <a:rPr lang="zh-TW"/>
                        <a:t>async()</a:t>
                      </a:r>
                      <a:endParaRPr/>
                    </a:p>
                  </a:txBody>
                  <a:tcPr marT="91425" marB="91425" marR="91425" marL="91425"/>
                </a:tc>
              </a:tr>
              <a:tr h="381000">
                <a:tc>
                  <a:txBody>
                    <a:bodyPr>
                      <a:noAutofit/>
                    </a:bodyPr>
                    <a:lstStyle/>
                    <a:p>
                      <a:pPr indent="0" lvl="0" marL="0" rtl="0">
                        <a:spcBef>
                          <a:spcPts val="0"/>
                        </a:spcBef>
                        <a:spcAft>
                          <a:spcPts val="0"/>
                        </a:spcAft>
                        <a:buNone/>
                      </a:pPr>
                      <a:r>
                        <a:rPr lang="zh-TW"/>
                        <a:t>get return value</a:t>
                      </a:r>
                      <a:endParaRPr/>
                    </a:p>
                  </a:txBody>
                  <a:tcPr marT="91425" marB="91425" marR="91425" marL="91425"/>
                </a:tc>
                <a:tc>
                  <a:txBody>
                    <a:bodyPr>
                      <a:noAutofit/>
                    </a:bodyPr>
                    <a:lstStyle/>
                    <a:p>
                      <a:pPr indent="0" lvl="0" marL="0">
                        <a:spcBef>
                          <a:spcPts val="0"/>
                        </a:spcBef>
                        <a:spcAft>
                          <a:spcPts val="0"/>
                        </a:spcAft>
                        <a:buNone/>
                      </a:pPr>
                      <a:r>
                        <a:rPr lang="zh-TW"/>
                        <a:t>pass address</a:t>
                      </a:r>
                      <a:endParaRPr/>
                    </a:p>
                  </a:txBody>
                  <a:tcPr marT="91425" marB="91425" marR="91425" marL="91425"/>
                </a:tc>
                <a:tc>
                  <a:txBody>
                    <a:bodyPr>
                      <a:noAutofit/>
                    </a:bodyPr>
                    <a:lstStyle/>
                    <a:p>
                      <a:pPr indent="0" lvl="0" marL="0">
                        <a:spcBef>
                          <a:spcPts val="0"/>
                        </a:spcBef>
                        <a:spcAft>
                          <a:spcPts val="0"/>
                        </a:spcAft>
                        <a:buNone/>
                      </a:pPr>
                      <a:r>
                        <a:rPr lang="zh-TW"/>
                        <a:t>future&lt;&gt;</a:t>
                      </a:r>
                      <a:endParaRPr/>
                    </a:p>
                  </a:txBody>
                  <a:tcPr marT="91425" marB="91425" marR="91425" marL="91425"/>
                </a:tc>
              </a:tr>
              <a:tr h="381000">
                <a:tc>
                  <a:txBody>
                    <a:bodyPr>
                      <a:noAutofit/>
                    </a:bodyPr>
                    <a:lstStyle/>
                    <a:p>
                      <a:pPr indent="0" lvl="0" marL="0">
                        <a:spcBef>
                          <a:spcPts val="0"/>
                        </a:spcBef>
                        <a:spcAft>
                          <a:spcPts val="0"/>
                        </a:spcAft>
                        <a:buNone/>
                      </a:pPr>
                      <a:r>
                        <a:rPr lang="zh-TW"/>
                        <a:t>sync</a:t>
                      </a:r>
                      <a:r>
                        <a:rPr lang="zh-TW"/>
                        <a:t>hronize</a:t>
                      </a:r>
                      <a:endParaRPr/>
                    </a:p>
                  </a:txBody>
                  <a:tcPr marT="91425" marB="91425" marR="91425" marL="91425"/>
                </a:tc>
                <a:tc>
                  <a:txBody>
                    <a:bodyPr>
                      <a:noAutofit/>
                    </a:bodyPr>
                    <a:lstStyle/>
                    <a:p>
                      <a:pPr indent="0" lvl="0" marL="0">
                        <a:spcBef>
                          <a:spcPts val="0"/>
                        </a:spcBef>
                        <a:spcAft>
                          <a:spcPts val="0"/>
                        </a:spcAft>
                        <a:buNone/>
                      </a:pPr>
                      <a:r>
                        <a:rPr lang="zh-TW"/>
                        <a:t>join()</a:t>
                      </a:r>
                      <a:endParaRPr/>
                    </a:p>
                  </a:txBody>
                  <a:tcPr marT="91425" marB="91425" marR="91425" marL="91425"/>
                </a:tc>
                <a:tc>
                  <a:txBody>
                    <a:bodyPr>
                      <a:noAutofit/>
                    </a:bodyPr>
                    <a:lstStyle/>
                    <a:p>
                      <a:pPr indent="0" lvl="0" marL="0">
                        <a:spcBef>
                          <a:spcPts val="0"/>
                        </a:spcBef>
                        <a:spcAft>
                          <a:spcPts val="0"/>
                        </a:spcAft>
                        <a:buNone/>
                      </a:pPr>
                      <a:r>
                        <a:rPr lang="zh-TW"/>
                        <a:t>get()</a:t>
                      </a:r>
                      <a:endParaRPr/>
                    </a:p>
                  </a:txBody>
                  <a:tcPr marT="91425" marB="91425" marR="91425" marL="91425"/>
                </a:tc>
              </a:tr>
            </a:tbl>
          </a:graphicData>
        </a:graphic>
      </p:graphicFrame>
      <p:sp>
        <p:nvSpPr>
          <p:cNvPr id="190" name="Shape 19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latin typeface="Cambria"/>
                <a:ea typeface="Cambria"/>
                <a:cs typeface="Cambria"/>
                <a:sym typeface="Cambria"/>
              </a:rPr>
              <a:t>Evaluation</a:t>
            </a:r>
            <a:endParaRPr/>
          </a:p>
        </p:txBody>
      </p:sp>
      <p:pic>
        <p:nvPicPr>
          <p:cNvPr id="196" name="Shape 196" title="Points scored"/>
          <p:cNvPicPr preferRelativeResize="0"/>
          <p:nvPr/>
        </p:nvPicPr>
        <p:blipFill>
          <a:blip r:embed="rId3">
            <a:alphaModFix/>
          </a:blip>
          <a:stretch>
            <a:fillRect/>
          </a:stretch>
        </p:blipFill>
        <p:spPr>
          <a:xfrm>
            <a:off x="4703725" y="2114050"/>
            <a:ext cx="4440276" cy="2745574"/>
          </a:xfrm>
          <a:prstGeom prst="rect">
            <a:avLst/>
          </a:prstGeom>
          <a:noFill/>
          <a:ln>
            <a:noFill/>
          </a:ln>
        </p:spPr>
      </p:pic>
      <p:pic>
        <p:nvPicPr>
          <p:cNvPr id="197" name="Shape 197" title="Points scored"/>
          <p:cNvPicPr preferRelativeResize="0"/>
          <p:nvPr/>
        </p:nvPicPr>
        <p:blipFill>
          <a:blip r:embed="rId4">
            <a:alphaModFix/>
          </a:blip>
          <a:stretch>
            <a:fillRect/>
          </a:stretch>
        </p:blipFill>
        <p:spPr>
          <a:xfrm>
            <a:off x="245000" y="2160925"/>
            <a:ext cx="4364475" cy="2698700"/>
          </a:xfrm>
          <a:prstGeom prst="rect">
            <a:avLst/>
          </a:prstGeom>
          <a:noFill/>
          <a:ln>
            <a:noFill/>
          </a:ln>
        </p:spPr>
      </p:pic>
      <p:sp>
        <p:nvSpPr>
          <p:cNvPr id="198" name="Shape 19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latin typeface="Cambria"/>
                <a:ea typeface="Cambria"/>
                <a:cs typeface="Cambria"/>
                <a:sym typeface="Cambria"/>
              </a:rPr>
              <a:t>OpenMP Issue</a:t>
            </a:r>
            <a:endParaRPr/>
          </a:p>
        </p:txBody>
      </p:sp>
      <p:sp>
        <p:nvSpPr>
          <p:cNvPr id="204" name="Shape 204"/>
          <p:cNvSpPr txBox="1"/>
          <p:nvPr>
            <p:ph idx="1" type="body"/>
          </p:nvPr>
        </p:nvSpPr>
        <p:spPr>
          <a:xfrm>
            <a:off x="729450" y="2078875"/>
            <a:ext cx="7688700" cy="458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zh-TW" sz="1800"/>
              <a:t>Thread Num = 1</a:t>
            </a:r>
            <a:endParaRPr sz="1800"/>
          </a:p>
        </p:txBody>
      </p:sp>
      <p:sp>
        <p:nvSpPr>
          <p:cNvPr id="205" name="Shape 205"/>
          <p:cNvSpPr txBox="1"/>
          <p:nvPr/>
        </p:nvSpPr>
        <p:spPr>
          <a:xfrm>
            <a:off x="729450" y="4465550"/>
            <a:ext cx="6845700" cy="49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TW" sz="1000" u="sng">
                <a:solidFill>
                  <a:schemeClr val="hlink"/>
                </a:solidFill>
                <a:hlinkClick r:id="rId3"/>
              </a:rPr>
              <a:t>https://stackoverflow.com/questions/23258037/openmp-vs-c11-threads</a:t>
            </a:r>
            <a:endParaRPr sz="1000"/>
          </a:p>
        </p:txBody>
      </p:sp>
      <p:sp>
        <p:nvSpPr>
          <p:cNvPr id="206" name="Shape 206"/>
          <p:cNvSpPr txBox="1"/>
          <p:nvPr/>
        </p:nvSpPr>
        <p:spPr>
          <a:xfrm>
            <a:off x="3356550" y="1853850"/>
            <a:ext cx="4244400" cy="49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TW" sz="1800">
                <a:solidFill>
                  <a:srgbClr val="3D85C6"/>
                </a:solidFill>
              </a:rPr>
              <a:t>id = omp_get_thread_num();</a:t>
            </a:r>
            <a:br>
              <a:rPr lang="zh-TW" sz="1800">
                <a:solidFill>
                  <a:srgbClr val="3D85C6"/>
                </a:solidFill>
              </a:rPr>
            </a:br>
            <a:r>
              <a:rPr lang="zh-TW" sz="1800">
                <a:solidFill>
                  <a:srgbClr val="3D85C6"/>
                </a:solidFill>
              </a:rPr>
              <a:t>nthrds = omp_get_num_threads():</a:t>
            </a:r>
            <a:endParaRPr sz="1800">
              <a:solidFill>
                <a:srgbClr val="3D85C6"/>
              </a:solidFill>
            </a:endParaRPr>
          </a:p>
        </p:txBody>
      </p:sp>
      <p:pic>
        <p:nvPicPr>
          <p:cNvPr id="207" name="Shape 207"/>
          <p:cNvPicPr preferRelativeResize="0"/>
          <p:nvPr/>
        </p:nvPicPr>
        <p:blipFill>
          <a:blip r:embed="rId4">
            <a:alphaModFix/>
          </a:blip>
          <a:stretch>
            <a:fillRect/>
          </a:stretch>
        </p:blipFill>
        <p:spPr>
          <a:xfrm>
            <a:off x="3356550" y="1893725"/>
            <a:ext cx="4649750" cy="1629300"/>
          </a:xfrm>
          <a:prstGeom prst="rect">
            <a:avLst/>
          </a:prstGeom>
          <a:noFill/>
          <a:ln>
            <a:noFill/>
          </a:ln>
        </p:spPr>
      </p:pic>
      <p:sp>
        <p:nvSpPr>
          <p:cNvPr id="208" name="Shape 208"/>
          <p:cNvSpPr txBox="1"/>
          <p:nvPr/>
        </p:nvSpPr>
        <p:spPr>
          <a:xfrm>
            <a:off x="729450" y="2446925"/>
            <a:ext cx="4482600" cy="522900"/>
          </a:xfrm>
          <a:prstGeom prst="rect">
            <a:avLst/>
          </a:prstGeom>
          <a:noFill/>
          <a:ln>
            <a:noFill/>
          </a:ln>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chemeClr val="accent1"/>
              </a:buClr>
              <a:buSzPts val="1800"/>
              <a:buFont typeface="Lato"/>
              <a:buChar char="●"/>
            </a:pPr>
            <a:r>
              <a:rPr lang="zh-TW" sz="1800">
                <a:solidFill>
                  <a:schemeClr val="accent1"/>
                </a:solidFill>
                <a:latin typeface="Lato"/>
                <a:ea typeface="Lato"/>
                <a:cs typeface="Lato"/>
                <a:sym typeface="Lato"/>
              </a:rPr>
              <a:t>Thread Pool</a:t>
            </a:r>
            <a:endParaRPr/>
          </a:p>
        </p:txBody>
      </p:sp>
      <p:sp>
        <p:nvSpPr>
          <p:cNvPr id="209" name="Shape 20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latin typeface="Cambria"/>
                <a:ea typeface="Cambria"/>
                <a:cs typeface="Cambria"/>
                <a:sym typeface="Cambria"/>
              </a:rPr>
              <a:t>Evaluation</a:t>
            </a:r>
            <a:endParaRPr/>
          </a:p>
        </p:txBody>
      </p:sp>
      <p:pic>
        <p:nvPicPr>
          <p:cNvPr id="215" name="Shape 215" title="Points scored"/>
          <p:cNvPicPr preferRelativeResize="0"/>
          <p:nvPr/>
        </p:nvPicPr>
        <p:blipFill>
          <a:blip r:embed="rId3">
            <a:alphaModFix/>
          </a:blip>
          <a:stretch>
            <a:fillRect/>
          </a:stretch>
        </p:blipFill>
        <p:spPr>
          <a:xfrm>
            <a:off x="729450" y="2040616"/>
            <a:ext cx="4174626" cy="2581310"/>
          </a:xfrm>
          <a:prstGeom prst="rect">
            <a:avLst/>
          </a:prstGeom>
          <a:noFill/>
          <a:ln>
            <a:noFill/>
          </a:ln>
        </p:spPr>
      </p:pic>
      <p:pic>
        <p:nvPicPr>
          <p:cNvPr id="216" name="Shape 216" title="Points scored"/>
          <p:cNvPicPr preferRelativeResize="0"/>
          <p:nvPr/>
        </p:nvPicPr>
        <p:blipFill>
          <a:blip r:embed="rId4">
            <a:alphaModFix/>
          </a:blip>
          <a:stretch>
            <a:fillRect/>
          </a:stretch>
        </p:blipFill>
        <p:spPr>
          <a:xfrm>
            <a:off x="4969375" y="2040625"/>
            <a:ext cx="4174626" cy="2581299"/>
          </a:xfrm>
          <a:prstGeom prst="rect">
            <a:avLst/>
          </a:prstGeom>
          <a:noFill/>
          <a:ln>
            <a:noFill/>
          </a:ln>
        </p:spPr>
      </p:pic>
      <p:sp>
        <p:nvSpPr>
          <p:cNvPr id="217" name="Shape 2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latin typeface="Cambria"/>
                <a:ea typeface="Cambria"/>
                <a:cs typeface="Cambria"/>
                <a:sym typeface="Cambria"/>
              </a:rPr>
              <a:t>Evaluation</a:t>
            </a:r>
            <a:endParaRPr/>
          </a:p>
        </p:txBody>
      </p:sp>
      <p:pic>
        <p:nvPicPr>
          <p:cNvPr id="223" name="Shape 223"/>
          <p:cNvPicPr preferRelativeResize="0"/>
          <p:nvPr/>
        </p:nvPicPr>
        <p:blipFill>
          <a:blip r:embed="rId3">
            <a:alphaModFix/>
          </a:blip>
          <a:stretch>
            <a:fillRect/>
          </a:stretch>
        </p:blipFill>
        <p:spPr>
          <a:xfrm>
            <a:off x="830325" y="2409550"/>
            <a:ext cx="3473101" cy="2557125"/>
          </a:xfrm>
          <a:prstGeom prst="rect">
            <a:avLst/>
          </a:prstGeom>
          <a:noFill/>
          <a:ln>
            <a:noFill/>
          </a:ln>
        </p:spPr>
      </p:pic>
      <p:pic>
        <p:nvPicPr>
          <p:cNvPr id="224" name="Shape 224"/>
          <p:cNvPicPr preferRelativeResize="0"/>
          <p:nvPr/>
        </p:nvPicPr>
        <p:blipFill rotWithShape="1">
          <a:blip r:embed="rId4">
            <a:alphaModFix/>
          </a:blip>
          <a:srcRect b="1929" l="0" r="0" t="-1930"/>
          <a:stretch/>
        </p:blipFill>
        <p:spPr>
          <a:xfrm>
            <a:off x="5025974" y="2234382"/>
            <a:ext cx="3473100" cy="2665968"/>
          </a:xfrm>
          <a:prstGeom prst="rect">
            <a:avLst/>
          </a:prstGeom>
          <a:noFill/>
          <a:ln>
            <a:noFill/>
          </a:ln>
        </p:spPr>
      </p:pic>
      <p:sp>
        <p:nvSpPr>
          <p:cNvPr id="225" name="Shape 225"/>
          <p:cNvSpPr txBox="1"/>
          <p:nvPr/>
        </p:nvSpPr>
        <p:spPr>
          <a:xfrm>
            <a:off x="1711075" y="2082150"/>
            <a:ext cx="1845000" cy="32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TW"/>
              <a:t>Python threading</a:t>
            </a:r>
            <a:endParaRPr/>
          </a:p>
        </p:txBody>
      </p:sp>
      <p:pic>
        <p:nvPicPr>
          <p:cNvPr id="226" name="Shape 226"/>
          <p:cNvPicPr preferRelativeResize="0"/>
          <p:nvPr/>
        </p:nvPicPr>
        <p:blipFill>
          <a:blip r:embed="rId5">
            <a:alphaModFix/>
          </a:blip>
          <a:stretch>
            <a:fillRect/>
          </a:stretch>
        </p:blipFill>
        <p:spPr>
          <a:xfrm>
            <a:off x="3189000" y="2170175"/>
            <a:ext cx="1114425" cy="276225"/>
          </a:xfrm>
          <a:prstGeom prst="rect">
            <a:avLst/>
          </a:prstGeom>
          <a:noFill/>
          <a:ln>
            <a:noFill/>
          </a:ln>
        </p:spPr>
      </p:pic>
      <p:pic>
        <p:nvPicPr>
          <p:cNvPr id="227" name="Shape 227"/>
          <p:cNvPicPr preferRelativeResize="0"/>
          <p:nvPr/>
        </p:nvPicPr>
        <p:blipFill>
          <a:blip r:embed="rId5">
            <a:alphaModFix/>
          </a:blip>
          <a:stretch>
            <a:fillRect/>
          </a:stretch>
        </p:blipFill>
        <p:spPr>
          <a:xfrm>
            <a:off x="7303725" y="2170175"/>
            <a:ext cx="1114425" cy="276225"/>
          </a:xfrm>
          <a:prstGeom prst="rect">
            <a:avLst/>
          </a:prstGeom>
          <a:noFill/>
          <a:ln>
            <a:noFill/>
          </a:ln>
        </p:spPr>
      </p:pic>
      <p:sp>
        <p:nvSpPr>
          <p:cNvPr id="228" name="Shape 228"/>
          <p:cNvSpPr txBox="1"/>
          <p:nvPr/>
        </p:nvSpPr>
        <p:spPr>
          <a:xfrm>
            <a:off x="5432125" y="2068450"/>
            <a:ext cx="2043000" cy="32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TW"/>
              <a:t>Python multiprocessing</a:t>
            </a:r>
            <a:endParaRPr/>
          </a:p>
        </p:txBody>
      </p:sp>
      <p:sp>
        <p:nvSpPr>
          <p:cNvPr id="229" name="Shape 2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Shape 234"/>
          <p:cNvPicPr preferRelativeResize="0"/>
          <p:nvPr/>
        </p:nvPicPr>
        <p:blipFill>
          <a:blip r:embed="rId3">
            <a:alphaModFix/>
          </a:blip>
          <a:stretch>
            <a:fillRect/>
          </a:stretch>
        </p:blipFill>
        <p:spPr>
          <a:xfrm>
            <a:off x="484000" y="2174675"/>
            <a:ext cx="3798075" cy="2968825"/>
          </a:xfrm>
          <a:prstGeom prst="rect">
            <a:avLst/>
          </a:prstGeom>
          <a:noFill/>
          <a:ln>
            <a:noFill/>
          </a:ln>
        </p:spPr>
      </p:pic>
      <p:sp>
        <p:nvSpPr>
          <p:cNvPr id="235" name="Shape 2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latin typeface="Cambria"/>
                <a:ea typeface="Cambria"/>
                <a:cs typeface="Cambria"/>
                <a:sym typeface="Cambria"/>
              </a:rPr>
              <a:t>Evaluation</a:t>
            </a:r>
            <a:endParaRPr/>
          </a:p>
        </p:txBody>
      </p:sp>
      <p:pic>
        <p:nvPicPr>
          <p:cNvPr id="236" name="Shape 236"/>
          <p:cNvPicPr preferRelativeResize="0"/>
          <p:nvPr/>
        </p:nvPicPr>
        <p:blipFill>
          <a:blip r:embed="rId4">
            <a:alphaModFix/>
          </a:blip>
          <a:stretch>
            <a:fillRect/>
          </a:stretch>
        </p:blipFill>
        <p:spPr>
          <a:xfrm>
            <a:off x="2995450" y="2700750"/>
            <a:ext cx="1114425" cy="276225"/>
          </a:xfrm>
          <a:prstGeom prst="rect">
            <a:avLst/>
          </a:prstGeom>
          <a:noFill/>
          <a:ln>
            <a:noFill/>
          </a:ln>
        </p:spPr>
      </p:pic>
      <p:pic>
        <p:nvPicPr>
          <p:cNvPr id="237" name="Shape 237"/>
          <p:cNvPicPr preferRelativeResize="0"/>
          <p:nvPr/>
        </p:nvPicPr>
        <p:blipFill>
          <a:blip r:embed="rId5">
            <a:alphaModFix/>
          </a:blip>
          <a:stretch>
            <a:fillRect/>
          </a:stretch>
        </p:blipFill>
        <p:spPr>
          <a:xfrm>
            <a:off x="4574075" y="2174675"/>
            <a:ext cx="3711050" cy="2968825"/>
          </a:xfrm>
          <a:prstGeom prst="rect">
            <a:avLst/>
          </a:prstGeom>
          <a:noFill/>
          <a:ln>
            <a:noFill/>
          </a:ln>
        </p:spPr>
      </p:pic>
      <p:pic>
        <p:nvPicPr>
          <p:cNvPr id="238" name="Shape 238"/>
          <p:cNvPicPr preferRelativeResize="0"/>
          <p:nvPr/>
        </p:nvPicPr>
        <p:blipFill>
          <a:blip r:embed="rId4">
            <a:alphaModFix/>
          </a:blip>
          <a:stretch>
            <a:fillRect/>
          </a:stretch>
        </p:blipFill>
        <p:spPr>
          <a:xfrm>
            <a:off x="7127050" y="2700750"/>
            <a:ext cx="1114425" cy="276225"/>
          </a:xfrm>
          <a:prstGeom prst="rect">
            <a:avLst/>
          </a:prstGeom>
          <a:noFill/>
          <a:ln>
            <a:noFill/>
          </a:ln>
        </p:spPr>
      </p:pic>
      <p:sp>
        <p:nvSpPr>
          <p:cNvPr id="239" name="Shape 239"/>
          <p:cNvSpPr txBox="1"/>
          <p:nvPr/>
        </p:nvSpPr>
        <p:spPr>
          <a:xfrm>
            <a:off x="1751350" y="2078875"/>
            <a:ext cx="1114500" cy="49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TW"/>
              <a:t>C++ thread</a:t>
            </a:r>
            <a:endParaRPr/>
          </a:p>
        </p:txBody>
      </p:sp>
      <p:sp>
        <p:nvSpPr>
          <p:cNvPr id="240" name="Shape 240"/>
          <p:cNvSpPr txBox="1"/>
          <p:nvPr/>
        </p:nvSpPr>
        <p:spPr>
          <a:xfrm>
            <a:off x="5773800" y="2078875"/>
            <a:ext cx="1311600" cy="495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TW"/>
              <a:t>C++ OpenMP</a:t>
            </a:r>
            <a:endParaRPr/>
          </a:p>
        </p:txBody>
      </p:sp>
      <p:sp>
        <p:nvSpPr>
          <p:cNvPr id="241" name="Shape 24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latin typeface="Cambria"/>
                <a:ea typeface="Cambria"/>
                <a:cs typeface="Cambria"/>
                <a:sym typeface="Cambria"/>
              </a:rPr>
              <a:t>Outline</a:t>
            </a:r>
            <a:endParaRPr>
              <a:latin typeface="Cambria"/>
              <a:ea typeface="Cambria"/>
              <a:cs typeface="Cambria"/>
              <a:sym typeface="Cambria"/>
            </a:endParaRPr>
          </a:p>
        </p:txBody>
      </p:sp>
      <p:sp>
        <p:nvSpPr>
          <p:cNvPr id="93" name="Shape 93"/>
          <p:cNvSpPr txBox="1"/>
          <p:nvPr>
            <p:ph idx="1" type="body"/>
          </p:nvPr>
        </p:nvSpPr>
        <p:spPr>
          <a:xfrm>
            <a:off x="729450" y="1853850"/>
            <a:ext cx="7688700" cy="3174900"/>
          </a:xfrm>
          <a:prstGeom prst="rect">
            <a:avLst/>
          </a:prstGeom>
        </p:spPr>
        <p:txBody>
          <a:bodyPr anchorCtr="0" anchor="t" bIns="91425" lIns="91425" spcFirstLastPara="1" rIns="91425" wrap="square" tIns="91425">
            <a:noAutofit/>
          </a:bodyPr>
          <a:lstStyle/>
          <a:p>
            <a:pPr indent="-323850" lvl="0" marL="457200" rtl="0">
              <a:lnSpc>
                <a:spcPct val="150000"/>
              </a:lnSpc>
              <a:spcBef>
                <a:spcPts val="0"/>
              </a:spcBef>
              <a:spcAft>
                <a:spcPts val="0"/>
              </a:spcAft>
              <a:buSzPts val="1500"/>
              <a:buChar char="●"/>
            </a:pPr>
            <a:r>
              <a:rPr lang="zh-TW" sz="1500"/>
              <a:t>Motivation</a:t>
            </a:r>
            <a:endParaRPr sz="1500"/>
          </a:p>
          <a:p>
            <a:pPr indent="-323850" lvl="0" marL="457200" rtl="0">
              <a:lnSpc>
                <a:spcPct val="150000"/>
              </a:lnSpc>
              <a:spcBef>
                <a:spcPts val="0"/>
              </a:spcBef>
              <a:spcAft>
                <a:spcPts val="0"/>
              </a:spcAft>
              <a:buSzPts val="1500"/>
              <a:buChar char="●"/>
            </a:pPr>
            <a:r>
              <a:rPr lang="zh-TW" sz="1500"/>
              <a:t>Environment</a:t>
            </a:r>
            <a:endParaRPr sz="1500"/>
          </a:p>
          <a:p>
            <a:pPr indent="-323850" lvl="0" marL="457200" rtl="0">
              <a:lnSpc>
                <a:spcPct val="150000"/>
              </a:lnSpc>
              <a:spcBef>
                <a:spcPts val="0"/>
              </a:spcBef>
              <a:spcAft>
                <a:spcPts val="0"/>
              </a:spcAft>
              <a:buSzPts val="1500"/>
              <a:buChar char="●"/>
            </a:pPr>
            <a:r>
              <a:rPr lang="zh-TW" sz="1500"/>
              <a:t>TFIDF Introduction</a:t>
            </a:r>
            <a:endParaRPr sz="1500"/>
          </a:p>
          <a:p>
            <a:pPr indent="-323850" lvl="0" marL="457200" rtl="0">
              <a:lnSpc>
                <a:spcPct val="150000"/>
              </a:lnSpc>
              <a:spcBef>
                <a:spcPts val="0"/>
              </a:spcBef>
              <a:spcAft>
                <a:spcPts val="0"/>
              </a:spcAft>
              <a:buSzPts val="1500"/>
              <a:buChar char="●"/>
            </a:pPr>
            <a:r>
              <a:rPr lang="zh-TW" sz="1500"/>
              <a:t>Python</a:t>
            </a:r>
            <a:endParaRPr sz="1500"/>
          </a:p>
          <a:p>
            <a:pPr indent="-323850" lvl="0" marL="457200" rtl="0">
              <a:lnSpc>
                <a:spcPct val="150000"/>
              </a:lnSpc>
              <a:spcBef>
                <a:spcPts val="0"/>
              </a:spcBef>
              <a:spcAft>
                <a:spcPts val="0"/>
              </a:spcAft>
              <a:buSzPts val="1500"/>
              <a:buChar char="●"/>
            </a:pPr>
            <a:r>
              <a:rPr lang="zh-TW" sz="1500"/>
              <a:t>C++</a:t>
            </a:r>
            <a:endParaRPr sz="1500"/>
          </a:p>
          <a:p>
            <a:pPr indent="-323850" lvl="0" marL="457200" rtl="0">
              <a:lnSpc>
                <a:spcPct val="150000"/>
              </a:lnSpc>
              <a:spcBef>
                <a:spcPts val="0"/>
              </a:spcBef>
              <a:spcAft>
                <a:spcPts val="0"/>
              </a:spcAft>
              <a:buSzPts val="1500"/>
              <a:buChar char="●"/>
            </a:pPr>
            <a:r>
              <a:rPr lang="zh-TW" sz="1500"/>
              <a:t>Evaluation</a:t>
            </a:r>
            <a:endParaRPr sz="1500"/>
          </a:p>
          <a:p>
            <a:pPr indent="-323850" lvl="0" marL="457200" rtl="0">
              <a:lnSpc>
                <a:spcPct val="150000"/>
              </a:lnSpc>
              <a:spcBef>
                <a:spcPts val="0"/>
              </a:spcBef>
              <a:spcAft>
                <a:spcPts val="0"/>
              </a:spcAft>
              <a:buSzPts val="1500"/>
              <a:buChar char="●"/>
            </a:pPr>
            <a:r>
              <a:rPr lang="zh-TW" sz="1500"/>
              <a:t>Related Work</a:t>
            </a:r>
            <a:endParaRPr sz="1500"/>
          </a:p>
          <a:p>
            <a:pPr indent="-323850" lvl="0" marL="457200" rtl="0">
              <a:lnSpc>
                <a:spcPct val="150000"/>
              </a:lnSpc>
              <a:spcBef>
                <a:spcPts val="0"/>
              </a:spcBef>
              <a:spcAft>
                <a:spcPts val="0"/>
              </a:spcAft>
              <a:buSzPts val="1500"/>
              <a:buChar char="●"/>
            </a:pPr>
            <a:r>
              <a:rPr lang="zh-TW" sz="1500"/>
              <a:t>Contributions of each member</a:t>
            </a:r>
            <a:endParaRPr sz="1500"/>
          </a:p>
          <a:p>
            <a:pPr indent="-323850" lvl="0" marL="457200" rtl="0">
              <a:lnSpc>
                <a:spcPct val="150000"/>
              </a:lnSpc>
              <a:spcBef>
                <a:spcPts val="0"/>
              </a:spcBef>
              <a:spcAft>
                <a:spcPts val="0"/>
              </a:spcAft>
              <a:buSzPts val="1500"/>
              <a:buChar char="●"/>
            </a:pPr>
            <a:r>
              <a:rPr lang="zh-TW" sz="1500"/>
              <a:t>Conclusion</a:t>
            </a:r>
            <a:endParaRPr sz="1500"/>
          </a:p>
        </p:txBody>
      </p:sp>
      <p:sp>
        <p:nvSpPr>
          <p:cNvPr id="94" name="Shape 9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Related Work</a:t>
            </a:r>
            <a:endParaRPr/>
          </a:p>
        </p:txBody>
      </p:sp>
      <p:sp>
        <p:nvSpPr>
          <p:cNvPr id="247" name="Shape 2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zh-TW"/>
              <a:t>python</a:t>
            </a:r>
            <a:endParaRPr/>
          </a:p>
          <a:p>
            <a:pPr indent="-304800" lvl="1" marL="914400" rtl="0">
              <a:spcBef>
                <a:spcPts val="0"/>
              </a:spcBef>
              <a:spcAft>
                <a:spcPts val="0"/>
              </a:spcAft>
              <a:buSzPts val="1200"/>
              <a:buChar char="○"/>
            </a:pPr>
            <a:r>
              <a:rPr b="1" lang="zh-TW" sz="1200">
                <a:solidFill>
                  <a:srgbClr val="1A1A1A"/>
                </a:solidFill>
                <a:latin typeface="Raleway"/>
                <a:ea typeface="Raleway"/>
                <a:cs typeface="Raleway"/>
                <a:sym typeface="Raleway"/>
              </a:rPr>
              <a:t>https://stackoverflow.com/questions/34713860/global-vs-local-namespace-performance-difference</a:t>
            </a:r>
            <a:endParaRPr sz="1200"/>
          </a:p>
          <a:p>
            <a:pPr indent="-311150" lvl="0" marL="457200" rtl="0">
              <a:spcBef>
                <a:spcPts val="0"/>
              </a:spcBef>
              <a:spcAft>
                <a:spcPts val="0"/>
              </a:spcAft>
              <a:buSzPts val="1300"/>
              <a:buChar char="●"/>
            </a:pPr>
            <a:r>
              <a:rPr lang="zh-TW"/>
              <a:t>C++ thread</a:t>
            </a:r>
            <a:endParaRPr/>
          </a:p>
          <a:p>
            <a:pPr indent="-304800" lvl="1" marL="914400" rtl="0">
              <a:spcBef>
                <a:spcPts val="0"/>
              </a:spcBef>
              <a:spcAft>
                <a:spcPts val="0"/>
              </a:spcAft>
              <a:buSzPts val="1200"/>
              <a:buChar char="○"/>
            </a:pPr>
            <a:r>
              <a:rPr b="1" lang="zh-TW" sz="1200">
                <a:solidFill>
                  <a:srgbClr val="1A1A1A"/>
                </a:solidFill>
                <a:latin typeface="Raleway"/>
                <a:ea typeface="Raleway"/>
                <a:cs typeface="Raleway"/>
                <a:sym typeface="Raleway"/>
              </a:rPr>
              <a:t>http://www.cplusplus.com/reference/future/future/</a:t>
            </a:r>
            <a:endParaRPr sz="1200"/>
          </a:p>
          <a:p>
            <a:pPr indent="-311150" lvl="0" marL="457200" rtl="0">
              <a:spcBef>
                <a:spcPts val="0"/>
              </a:spcBef>
              <a:spcAft>
                <a:spcPts val="0"/>
              </a:spcAft>
              <a:buSzPts val="1300"/>
              <a:buChar char="●"/>
            </a:pPr>
            <a:r>
              <a:rPr lang="zh-TW"/>
              <a:t>openmp</a:t>
            </a:r>
            <a:endParaRPr/>
          </a:p>
          <a:p>
            <a:pPr indent="-304800" lvl="1" marL="914400" rtl="0">
              <a:spcBef>
                <a:spcPts val="0"/>
              </a:spcBef>
              <a:spcAft>
                <a:spcPts val="0"/>
              </a:spcAft>
              <a:buSzPts val="1200"/>
              <a:buChar char="○"/>
            </a:pPr>
            <a:r>
              <a:rPr b="1" lang="zh-TW" sz="1200" u="sng">
                <a:solidFill>
                  <a:schemeClr val="hlink"/>
                </a:solidFill>
                <a:latin typeface="Raleway"/>
                <a:ea typeface="Raleway"/>
                <a:cs typeface="Raleway"/>
                <a:sym typeface="Raleway"/>
                <a:hlinkClick r:id="rId3"/>
              </a:rPr>
              <a:t>https://software.intel.com/en-us/articles/choosing-between-openmp-and-explicit-threading-methods</a:t>
            </a:r>
            <a:endParaRPr b="1" sz="1200">
              <a:solidFill>
                <a:srgbClr val="1A1A1A"/>
              </a:solidFill>
              <a:latin typeface="Raleway"/>
              <a:ea typeface="Raleway"/>
              <a:cs typeface="Raleway"/>
              <a:sym typeface="Raleway"/>
            </a:endParaRPr>
          </a:p>
          <a:p>
            <a:pPr indent="-304800" lvl="1" marL="914400" rtl="0">
              <a:spcBef>
                <a:spcPts val="0"/>
              </a:spcBef>
              <a:spcAft>
                <a:spcPts val="0"/>
              </a:spcAft>
              <a:buClr>
                <a:srgbClr val="1A1A1A"/>
              </a:buClr>
              <a:buSzPts val="1200"/>
              <a:buFont typeface="Raleway"/>
              <a:buChar char="○"/>
            </a:pPr>
            <a:r>
              <a:rPr b="1" lang="zh-TW" sz="1200" u="sng">
                <a:solidFill>
                  <a:schemeClr val="hlink"/>
                </a:solidFill>
                <a:latin typeface="Raleway"/>
                <a:ea typeface="Raleway"/>
                <a:cs typeface="Raleway"/>
                <a:sym typeface="Raleway"/>
                <a:hlinkClick r:id="rId4"/>
              </a:rPr>
              <a:t>http://forum.openmp.org/forum/viewtopic.php?f=3&amp;t=136</a:t>
            </a:r>
            <a:endParaRPr b="1" sz="1200">
              <a:solidFill>
                <a:srgbClr val="1A1A1A"/>
              </a:solidFill>
              <a:latin typeface="Raleway"/>
              <a:ea typeface="Raleway"/>
              <a:cs typeface="Raleway"/>
              <a:sym typeface="Raleway"/>
            </a:endParaRPr>
          </a:p>
          <a:p>
            <a:pPr indent="-304800" lvl="1" marL="914400">
              <a:spcBef>
                <a:spcPts val="0"/>
              </a:spcBef>
              <a:spcAft>
                <a:spcPts val="0"/>
              </a:spcAft>
              <a:buClr>
                <a:srgbClr val="1A1A1A"/>
              </a:buClr>
              <a:buSzPts val="1200"/>
              <a:buFont typeface="Raleway"/>
              <a:buChar char="○"/>
            </a:pPr>
            <a:r>
              <a:rPr b="1" lang="zh-TW" sz="1200">
                <a:solidFill>
                  <a:srgbClr val="1A1A1A"/>
                </a:solidFill>
                <a:latin typeface="Raleway"/>
                <a:ea typeface="Raleway"/>
                <a:cs typeface="Raleway"/>
                <a:sym typeface="Raleway"/>
              </a:rPr>
              <a:t>https://stackoverflow.com/questions/23258037/openmp-vs-c11-threads</a:t>
            </a:r>
            <a:endParaRPr b="1" sz="1200">
              <a:solidFill>
                <a:srgbClr val="1A1A1A"/>
              </a:solidFill>
              <a:latin typeface="Raleway"/>
              <a:ea typeface="Raleway"/>
              <a:cs typeface="Raleway"/>
              <a:sym typeface="Raleway"/>
            </a:endParaRPr>
          </a:p>
        </p:txBody>
      </p:sp>
      <p:sp>
        <p:nvSpPr>
          <p:cNvPr id="248" name="Shape 24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Contributions</a:t>
            </a:r>
            <a:endParaRPr/>
          </a:p>
        </p:txBody>
      </p:sp>
      <p:sp>
        <p:nvSpPr>
          <p:cNvPr id="254" name="Shape 254"/>
          <p:cNvSpPr txBox="1"/>
          <p:nvPr>
            <p:ph idx="1" type="body"/>
          </p:nvPr>
        </p:nvSpPr>
        <p:spPr>
          <a:xfrm>
            <a:off x="729450" y="1931625"/>
            <a:ext cx="7688700" cy="2261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zh-TW" sz="1400"/>
              <a:t>0656056</a:t>
            </a:r>
            <a:endParaRPr sz="1400"/>
          </a:p>
          <a:p>
            <a:pPr indent="-317500" lvl="1" marL="914400" rtl="0">
              <a:spcBef>
                <a:spcPts val="0"/>
              </a:spcBef>
              <a:spcAft>
                <a:spcPts val="0"/>
              </a:spcAft>
              <a:buSzPts val="1400"/>
              <a:buChar char="○"/>
            </a:pPr>
            <a:r>
              <a:rPr lang="zh-TW" sz="1400"/>
              <a:t>p</a:t>
            </a:r>
            <a:r>
              <a:rPr lang="zh-TW" sz="1400"/>
              <a:t>ython thread</a:t>
            </a:r>
            <a:endParaRPr sz="1400"/>
          </a:p>
          <a:p>
            <a:pPr indent="-317500" lvl="1" marL="914400" rtl="0">
              <a:spcBef>
                <a:spcPts val="0"/>
              </a:spcBef>
              <a:spcAft>
                <a:spcPts val="0"/>
              </a:spcAft>
              <a:buSzPts val="1400"/>
              <a:buChar char="○"/>
            </a:pPr>
            <a:r>
              <a:rPr lang="zh-TW" sz="1400"/>
              <a:t>python multiprocessing</a:t>
            </a:r>
            <a:endParaRPr sz="1400"/>
          </a:p>
          <a:p>
            <a:pPr indent="-317500" lvl="0" marL="457200" rtl="0">
              <a:spcBef>
                <a:spcPts val="0"/>
              </a:spcBef>
              <a:spcAft>
                <a:spcPts val="0"/>
              </a:spcAft>
              <a:buSzPts val="1400"/>
              <a:buChar char="●"/>
            </a:pPr>
            <a:r>
              <a:rPr lang="zh-TW" sz="1400"/>
              <a:t>0656109</a:t>
            </a:r>
            <a:endParaRPr sz="1400"/>
          </a:p>
          <a:p>
            <a:pPr indent="-317500" lvl="1" marL="914400" rtl="0">
              <a:spcBef>
                <a:spcPts val="0"/>
              </a:spcBef>
              <a:spcAft>
                <a:spcPts val="0"/>
              </a:spcAft>
              <a:buSzPts val="1400"/>
              <a:buChar char="○"/>
            </a:pPr>
            <a:r>
              <a:rPr lang="zh-TW" sz="1400"/>
              <a:t>original python code</a:t>
            </a:r>
            <a:endParaRPr sz="1400"/>
          </a:p>
          <a:p>
            <a:pPr indent="-317500" lvl="1" marL="914400" rtl="0">
              <a:spcBef>
                <a:spcPts val="0"/>
              </a:spcBef>
              <a:spcAft>
                <a:spcPts val="0"/>
              </a:spcAft>
              <a:buSzPts val="1400"/>
              <a:buChar char="○"/>
            </a:pPr>
            <a:r>
              <a:rPr lang="zh-TW" sz="1400"/>
              <a:t>OpenMP</a:t>
            </a:r>
            <a:endParaRPr sz="1400"/>
          </a:p>
          <a:p>
            <a:pPr indent="-317500" lvl="0" marL="457200" rtl="0">
              <a:spcBef>
                <a:spcPts val="0"/>
              </a:spcBef>
              <a:spcAft>
                <a:spcPts val="0"/>
              </a:spcAft>
              <a:buSzPts val="1400"/>
              <a:buChar char="●"/>
            </a:pPr>
            <a:r>
              <a:rPr lang="zh-TW" sz="1400"/>
              <a:t>0656710</a:t>
            </a:r>
            <a:endParaRPr sz="1400"/>
          </a:p>
          <a:p>
            <a:pPr indent="-317500" lvl="1" marL="914400" rtl="0">
              <a:spcBef>
                <a:spcPts val="0"/>
              </a:spcBef>
              <a:spcAft>
                <a:spcPts val="0"/>
              </a:spcAft>
              <a:buSzPts val="1400"/>
              <a:buChar char="○"/>
            </a:pPr>
            <a:r>
              <a:rPr lang="zh-TW" sz="1400"/>
              <a:t>python to C++</a:t>
            </a:r>
            <a:endParaRPr sz="1400"/>
          </a:p>
          <a:p>
            <a:pPr indent="-317500" lvl="1" marL="914400" rtl="0">
              <a:spcBef>
                <a:spcPts val="0"/>
              </a:spcBef>
              <a:spcAft>
                <a:spcPts val="0"/>
              </a:spcAft>
              <a:buSzPts val="1400"/>
              <a:buChar char="○"/>
            </a:pPr>
            <a:r>
              <a:rPr lang="zh-TW" sz="1400"/>
              <a:t>C++ thread</a:t>
            </a:r>
            <a:endParaRPr sz="1400"/>
          </a:p>
          <a:p>
            <a:pPr indent="-317500" lvl="0" marL="457200" rtl="0">
              <a:spcBef>
                <a:spcPts val="0"/>
              </a:spcBef>
              <a:spcAft>
                <a:spcPts val="0"/>
              </a:spcAft>
              <a:buSzPts val="1400"/>
              <a:buChar char="●"/>
            </a:pPr>
            <a:r>
              <a:rPr lang="zh-TW" sz="1400"/>
              <a:t>Together</a:t>
            </a:r>
            <a:endParaRPr sz="1400"/>
          </a:p>
          <a:p>
            <a:pPr indent="-317500" lvl="1" marL="914400" rtl="0">
              <a:spcBef>
                <a:spcPts val="0"/>
              </a:spcBef>
              <a:spcAft>
                <a:spcPts val="0"/>
              </a:spcAft>
              <a:buSzPts val="1400"/>
              <a:buChar char="○"/>
            </a:pPr>
            <a:r>
              <a:rPr lang="zh-TW" sz="1400"/>
              <a:t>experiment/evaluation/report</a:t>
            </a:r>
            <a:endParaRPr sz="1400"/>
          </a:p>
          <a:p>
            <a:pPr indent="0" lvl="0" marL="457200" rtl="0">
              <a:spcBef>
                <a:spcPts val="1600"/>
              </a:spcBef>
              <a:spcAft>
                <a:spcPts val="1600"/>
              </a:spcAft>
              <a:buNone/>
            </a:pPr>
            <a:r>
              <a:t/>
            </a:r>
            <a:endParaRPr sz="1400"/>
          </a:p>
        </p:txBody>
      </p:sp>
      <p:sp>
        <p:nvSpPr>
          <p:cNvPr id="255" name="Shape 25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pic>
        <p:nvPicPr>
          <p:cNvPr id="256" name="Shape 256" title="Points scored"/>
          <p:cNvPicPr preferRelativeResize="0"/>
          <p:nvPr/>
        </p:nvPicPr>
        <p:blipFill>
          <a:blip r:embed="rId3">
            <a:alphaModFix/>
          </a:blip>
          <a:stretch>
            <a:fillRect/>
          </a:stretch>
        </p:blipFill>
        <p:spPr>
          <a:xfrm>
            <a:off x="4127075" y="1867575"/>
            <a:ext cx="4824474" cy="2983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latin typeface="Cambria"/>
                <a:ea typeface="Cambria"/>
                <a:cs typeface="Cambria"/>
                <a:sym typeface="Cambria"/>
              </a:rPr>
              <a:t>Conclusion</a:t>
            </a:r>
            <a:endParaRPr/>
          </a:p>
        </p:txBody>
      </p:sp>
      <p:sp>
        <p:nvSpPr>
          <p:cNvPr id="262" name="Shape 2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zh-TW" sz="1800"/>
              <a:t>Speed up TFIDF</a:t>
            </a:r>
            <a:endParaRPr sz="1800"/>
          </a:p>
          <a:p>
            <a:pPr indent="-342900" lvl="0" marL="457200" rtl="0">
              <a:spcBef>
                <a:spcPts val="0"/>
              </a:spcBef>
              <a:spcAft>
                <a:spcPts val="0"/>
              </a:spcAft>
              <a:buSzPts val="1800"/>
              <a:buChar char="●"/>
            </a:pPr>
            <a:r>
              <a:rPr lang="zh-TW" sz="1800"/>
              <a:t>Python vs. C++</a:t>
            </a:r>
            <a:endParaRPr sz="1800"/>
          </a:p>
          <a:p>
            <a:pPr indent="-342900" lvl="0" marL="457200">
              <a:spcBef>
                <a:spcPts val="0"/>
              </a:spcBef>
              <a:spcAft>
                <a:spcPts val="0"/>
              </a:spcAft>
              <a:buSzPts val="1800"/>
              <a:buChar char="●"/>
            </a:pPr>
            <a:r>
              <a:rPr lang="zh-TW" sz="1800"/>
              <a:t>High Level Language vs. Low Level </a:t>
            </a:r>
            <a:r>
              <a:rPr lang="zh-TW" sz="1800"/>
              <a:t>Language</a:t>
            </a:r>
            <a:endParaRPr sz="1800"/>
          </a:p>
        </p:txBody>
      </p:sp>
      <p:sp>
        <p:nvSpPr>
          <p:cNvPr id="263" name="Shape 26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latin typeface="Cambria"/>
                <a:ea typeface="Cambria"/>
                <a:cs typeface="Cambria"/>
                <a:sym typeface="Cambria"/>
              </a:rPr>
              <a:t>Motivation</a:t>
            </a:r>
            <a:endParaRPr>
              <a:latin typeface="Cambria"/>
              <a:ea typeface="Cambria"/>
              <a:cs typeface="Cambria"/>
              <a:sym typeface="Cambria"/>
            </a:endParaRPr>
          </a:p>
        </p:txBody>
      </p:sp>
      <p:sp>
        <p:nvSpPr>
          <p:cNvPr id="100" name="Shape 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zh-TW" sz="1800"/>
              <a:t>Natural Language Processing</a:t>
            </a:r>
            <a:endParaRPr sz="1800"/>
          </a:p>
          <a:p>
            <a:pPr indent="-342900" lvl="0" marL="457200" rtl="0">
              <a:spcBef>
                <a:spcPts val="0"/>
              </a:spcBef>
              <a:spcAft>
                <a:spcPts val="0"/>
              </a:spcAft>
              <a:buSzPts val="1800"/>
              <a:buChar char="●"/>
            </a:pPr>
            <a:r>
              <a:rPr lang="zh-TW" sz="1800"/>
              <a:t>Very Long Time</a:t>
            </a:r>
            <a:endParaRPr sz="1800"/>
          </a:p>
          <a:p>
            <a:pPr indent="-342900" lvl="0" marL="457200" rtl="0">
              <a:spcBef>
                <a:spcPts val="0"/>
              </a:spcBef>
              <a:spcAft>
                <a:spcPts val="0"/>
              </a:spcAft>
              <a:buSzPts val="1800"/>
              <a:buChar char="●"/>
            </a:pPr>
            <a:r>
              <a:rPr lang="zh-TW" sz="1800"/>
              <a:t>Data Independence</a:t>
            </a:r>
            <a:endParaRPr sz="1800"/>
          </a:p>
        </p:txBody>
      </p:sp>
      <p:sp>
        <p:nvSpPr>
          <p:cNvPr id="101" name="Shape 10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latin typeface="Cambria"/>
                <a:ea typeface="Cambria"/>
                <a:cs typeface="Cambria"/>
                <a:sym typeface="Cambria"/>
              </a:rPr>
              <a:t>Environment</a:t>
            </a:r>
            <a:endParaRPr>
              <a:latin typeface="Cambria"/>
              <a:ea typeface="Cambria"/>
              <a:cs typeface="Cambria"/>
              <a:sym typeface="Cambria"/>
            </a:endParaRPr>
          </a:p>
        </p:txBody>
      </p:sp>
      <p:sp>
        <p:nvSpPr>
          <p:cNvPr id="107" name="Shape 10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zh-TW" sz="1800"/>
              <a:t>Intel® Core™ i7-3770 CPU @ 3.40GHz </a:t>
            </a:r>
            <a:br>
              <a:rPr lang="zh-TW" sz="1800"/>
            </a:br>
            <a:endParaRPr sz="1800"/>
          </a:p>
          <a:p>
            <a:pPr indent="-342900" lvl="0" marL="457200" rtl="0">
              <a:spcBef>
                <a:spcPts val="0"/>
              </a:spcBef>
              <a:spcAft>
                <a:spcPts val="0"/>
              </a:spcAft>
              <a:buSzPts val="1800"/>
              <a:buChar char="●"/>
            </a:pPr>
            <a:r>
              <a:rPr lang="zh-TW" sz="1800"/>
              <a:t>4 Cores 8 Threads</a:t>
            </a:r>
            <a:endParaRPr sz="1800"/>
          </a:p>
        </p:txBody>
      </p:sp>
      <p:sp>
        <p:nvSpPr>
          <p:cNvPr id="108" name="Shape 10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latin typeface="Cambria"/>
                <a:ea typeface="Cambria"/>
                <a:cs typeface="Cambria"/>
                <a:sym typeface="Cambria"/>
              </a:rPr>
              <a:t>TFIDF Introduction</a:t>
            </a:r>
            <a:endParaRPr>
              <a:latin typeface="Cambria"/>
              <a:ea typeface="Cambria"/>
              <a:cs typeface="Cambria"/>
              <a:sym typeface="Cambria"/>
            </a:endParaRPr>
          </a:p>
        </p:txBody>
      </p:sp>
      <p:sp>
        <p:nvSpPr>
          <p:cNvPr id="114" name="Shape 114"/>
          <p:cNvSpPr txBox="1"/>
          <p:nvPr>
            <p:ph idx="1" type="body"/>
          </p:nvPr>
        </p:nvSpPr>
        <p:spPr>
          <a:xfrm>
            <a:off x="727650" y="2085775"/>
            <a:ext cx="7688700" cy="22611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zh-TW" sz="1800"/>
              <a:t>TF: term frequency</a:t>
            </a:r>
            <a:endParaRPr sz="1800"/>
          </a:p>
          <a:p>
            <a:pPr indent="-317500" lvl="1" marL="914400" rtl="0">
              <a:lnSpc>
                <a:spcPct val="150000"/>
              </a:lnSpc>
              <a:spcBef>
                <a:spcPts val="0"/>
              </a:spcBef>
              <a:spcAft>
                <a:spcPts val="0"/>
              </a:spcAft>
              <a:buSzPts val="1400"/>
              <a:buChar char="○"/>
            </a:pPr>
            <a:r>
              <a:rPr lang="zh-TW" sz="1400"/>
              <a:t>A word appears in a document</a:t>
            </a:r>
            <a:endParaRPr sz="1400"/>
          </a:p>
          <a:p>
            <a:pPr indent="-342900" lvl="0" marL="457200" marR="0" rtl="0" algn="l">
              <a:lnSpc>
                <a:spcPct val="150000"/>
              </a:lnSpc>
              <a:spcBef>
                <a:spcPts val="0"/>
              </a:spcBef>
              <a:spcAft>
                <a:spcPts val="0"/>
              </a:spcAft>
              <a:buSzPts val="1800"/>
              <a:buChar char="●"/>
            </a:pPr>
            <a:r>
              <a:rPr lang="zh-TW" sz="1800"/>
              <a:t>IDF: inverse document frequency</a:t>
            </a:r>
            <a:endParaRPr sz="1800"/>
          </a:p>
          <a:p>
            <a:pPr indent="-311150" lvl="1" marL="914400" rtl="0">
              <a:lnSpc>
                <a:spcPct val="150000"/>
              </a:lnSpc>
              <a:spcBef>
                <a:spcPts val="0"/>
              </a:spcBef>
              <a:spcAft>
                <a:spcPts val="0"/>
              </a:spcAft>
              <a:buSzPts val="1300"/>
              <a:buChar char="○"/>
            </a:pPr>
            <a:r>
              <a:rPr lang="zh-TW" sz="1300"/>
              <a:t>How many times a word appears in different document</a:t>
            </a:r>
            <a:endParaRPr sz="1300"/>
          </a:p>
          <a:p>
            <a:pPr indent="-342900" lvl="0" marL="457200" rtl="0">
              <a:lnSpc>
                <a:spcPct val="150000"/>
              </a:lnSpc>
              <a:spcBef>
                <a:spcPts val="0"/>
              </a:spcBef>
              <a:spcAft>
                <a:spcPts val="0"/>
              </a:spcAft>
              <a:buSzPts val="1800"/>
              <a:buChar char="●"/>
            </a:pPr>
            <a:r>
              <a:rPr lang="zh-TW" sz="1800"/>
              <a:t>TFIDF: TF * IDF</a:t>
            </a:r>
            <a:endParaRPr sz="1800"/>
          </a:p>
        </p:txBody>
      </p:sp>
      <p:pic>
        <p:nvPicPr>
          <p:cNvPr id="115" name="Shape 115"/>
          <p:cNvPicPr preferRelativeResize="0"/>
          <p:nvPr/>
        </p:nvPicPr>
        <p:blipFill>
          <a:blip r:embed="rId3">
            <a:alphaModFix/>
          </a:blip>
          <a:stretch>
            <a:fillRect/>
          </a:stretch>
        </p:blipFill>
        <p:spPr>
          <a:xfrm>
            <a:off x="5632000" y="2133600"/>
            <a:ext cx="1247775" cy="600075"/>
          </a:xfrm>
          <a:prstGeom prst="rect">
            <a:avLst/>
          </a:prstGeom>
          <a:noFill/>
          <a:ln>
            <a:noFill/>
          </a:ln>
        </p:spPr>
      </p:pic>
      <p:pic>
        <p:nvPicPr>
          <p:cNvPr id="116" name="Shape 116"/>
          <p:cNvPicPr preferRelativeResize="0"/>
          <p:nvPr/>
        </p:nvPicPr>
        <p:blipFill>
          <a:blip r:embed="rId4">
            <a:alphaModFix/>
          </a:blip>
          <a:stretch>
            <a:fillRect/>
          </a:stretch>
        </p:blipFill>
        <p:spPr>
          <a:xfrm>
            <a:off x="5711575" y="2733675"/>
            <a:ext cx="1933575" cy="666750"/>
          </a:xfrm>
          <a:prstGeom prst="rect">
            <a:avLst/>
          </a:prstGeom>
          <a:noFill/>
          <a:ln>
            <a:noFill/>
          </a:ln>
        </p:spPr>
      </p:pic>
      <p:pic>
        <p:nvPicPr>
          <p:cNvPr id="117" name="Shape 117"/>
          <p:cNvPicPr preferRelativeResize="0"/>
          <p:nvPr/>
        </p:nvPicPr>
        <p:blipFill>
          <a:blip r:embed="rId5">
            <a:alphaModFix/>
          </a:blip>
          <a:stretch>
            <a:fillRect/>
          </a:stretch>
        </p:blipFill>
        <p:spPr>
          <a:xfrm>
            <a:off x="5708200" y="3429150"/>
            <a:ext cx="1552575" cy="333375"/>
          </a:xfrm>
          <a:prstGeom prst="rect">
            <a:avLst/>
          </a:prstGeom>
          <a:noFill/>
          <a:ln>
            <a:noFill/>
          </a:ln>
        </p:spPr>
      </p:pic>
      <p:sp>
        <p:nvSpPr>
          <p:cNvPr id="118" name="Shape 1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latin typeface="Cambria"/>
                <a:ea typeface="Cambria"/>
                <a:cs typeface="Cambria"/>
                <a:sym typeface="Cambria"/>
              </a:rPr>
              <a:t>TFIDF test data</a:t>
            </a:r>
            <a:endParaRPr>
              <a:latin typeface="Cambria"/>
              <a:ea typeface="Cambria"/>
              <a:cs typeface="Cambria"/>
              <a:sym typeface="Cambria"/>
            </a:endParaRPr>
          </a:p>
        </p:txBody>
      </p:sp>
      <p:sp>
        <p:nvSpPr>
          <p:cNvPr id="124" name="Shape 1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zh-TW" sz="1800" u="sng">
                <a:solidFill>
                  <a:schemeClr val="hlink"/>
                </a:solidFill>
                <a:hlinkClick r:id="rId3"/>
              </a:rPr>
              <a:t>Cornell Movie--Dialogs Corpus</a:t>
            </a:r>
            <a:endParaRPr sz="1800"/>
          </a:p>
          <a:p>
            <a:pPr indent="-342900" lvl="0" marL="457200" rtl="0">
              <a:spcBef>
                <a:spcPts val="0"/>
              </a:spcBef>
              <a:spcAft>
                <a:spcPts val="0"/>
              </a:spcAft>
              <a:buSzPts val="1800"/>
              <a:buChar char="●"/>
            </a:pPr>
            <a:r>
              <a:rPr lang="zh-TW" sz="1800"/>
              <a:t>document -&gt; sentence</a:t>
            </a:r>
            <a:endParaRPr sz="1800"/>
          </a:p>
          <a:p>
            <a:pPr indent="-342900" lvl="0" marL="457200" rtl="0">
              <a:spcBef>
                <a:spcPts val="0"/>
              </a:spcBef>
              <a:spcAft>
                <a:spcPts val="0"/>
              </a:spcAft>
              <a:buSzPts val="1800"/>
              <a:buChar char="●"/>
            </a:pPr>
            <a:r>
              <a:rPr lang="zh-TW" sz="1800"/>
              <a:t>304713  sentences</a:t>
            </a:r>
            <a:endParaRPr sz="1800"/>
          </a:p>
          <a:p>
            <a:pPr indent="-342900" lvl="0" marL="457200" rtl="0">
              <a:spcBef>
                <a:spcPts val="0"/>
              </a:spcBef>
              <a:spcAft>
                <a:spcPts val="0"/>
              </a:spcAft>
              <a:buSzPts val="1800"/>
              <a:buChar char="●"/>
            </a:pPr>
            <a:r>
              <a:rPr lang="zh-TW" sz="1800"/>
              <a:t>296 words to compute</a:t>
            </a:r>
            <a:endParaRPr sz="1800"/>
          </a:p>
        </p:txBody>
      </p:sp>
      <p:sp>
        <p:nvSpPr>
          <p:cNvPr id="125" name="Shape 1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p:nvPr/>
        </p:nvSpPr>
        <p:spPr>
          <a:xfrm>
            <a:off x="2174475" y="930438"/>
            <a:ext cx="1136100" cy="1311600"/>
          </a:xfrm>
          <a:prstGeom prst="roundRect">
            <a:avLst>
              <a:gd fmla="val 16667"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zh-TW"/>
              <a:t>apple</a:t>
            </a:r>
            <a:endParaRPr/>
          </a:p>
          <a:p>
            <a:pPr indent="0" lvl="0" marL="0">
              <a:spcBef>
                <a:spcPts val="0"/>
              </a:spcBef>
              <a:spcAft>
                <a:spcPts val="0"/>
              </a:spcAft>
              <a:buNone/>
            </a:pPr>
            <a:r>
              <a:rPr lang="zh-TW"/>
              <a:t>banana</a:t>
            </a:r>
            <a:endParaRPr/>
          </a:p>
          <a:p>
            <a:pPr indent="0" lvl="0" marL="0">
              <a:spcBef>
                <a:spcPts val="0"/>
              </a:spcBef>
              <a:spcAft>
                <a:spcPts val="0"/>
              </a:spcAft>
              <a:buNone/>
            </a:pPr>
            <a:r>
              <a:rPr lang="zh-TW"/>
              <a:t>cat</a:t>
            </a:r>
            <a:endParaRPr/>
          </a:p>
          <a:p>
            <a:pPr indent="0" lvl="0" marL="0">
              <a:spcBef>
                <a:spcPts val="0"/>
              </a:spcBef>
              <a:spcAft>
                <a:spcPts val="0"/>
              </a:spcAft>
              <a:buNone/>
            </a:pPr>
            <a:r>
              <a:rPr lang="zh-TW"/>
              <a:t>dog</a:t>
            </a:r>
            <a:endParaRPr/>
          </a:p>
        </p:txBody>
      </p:sp>
      <p:sp>
        <p:nvSpPr>
          <p:cNvPr id="131" name="Shape 131"/>
          <p:cNvSpPr/>
          <p:nvPr/>
        </p:nvSpPr>
        <p:spPr>
          <a:xfrm>
            <a:off x="1461813" y="3125413"/>
            <a:ext cx="2561436" cy="1807434"/>
          </a:xfrm>
          <a:prstGeom prst="flowChartMultidocumen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zh-TW"/>
              <a:t>I ate an </a:t>
            </a:r>
            <a:r>
              <a:rPr lang="zh-TW">
                <a:solidFill>
                  <a:srgbClr val="FF0000"/>
                </a:solidFill>
              </a:rPr>
              <a:t>apple</a:t>
            </a:r>
            <a:r>
              <a:rPr lang="zh-TW"/>
              <a:t> today.</a:t>
            </a:r>
            <a:endParaRPr/>
          </a:p>
          <a:p>
            <a:pPr indent="0" lvl="0" marL="0">
              <a:spcBef>
                <a:spcPts val="0"/>
              </a:spcBef>
              <a:spcAft>
                <a:spcPts val="0"/>
              </a:spcAft>
              <a:buNone/>
            </a:pPr>
            <a:r>
              <a:rPr lang="zh-TW"/>
              <a:t>My mom told...</a:t>
            </a:r>
            <a:endParaRPr/>
          </a:p>
        </p:txBody>
      </p:sp>
      <p:sp>
        <p:nvSpPr>
          <p:cNvPr id="132" name="Shape 132"/>
          <p:cNvSpPr/>
          <p:nvPr/>
        </p:nvSpPr>
        <p:spPr>
          <a:xfrm>
            <a:off x="5695275" y="930450"/>
            <a:ext cx="1136100" cy="1311600"/>
          </a:xfrm>
          <a:prstGeom prst="roundRect">
            <a:avLst>
              <a:gd fmla="val 16667"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zh-TW"/>
              <a:t>apple</a:t>
            </a:r>
            <a:endParaRPr/>
          </a:p>
          <a:p>
            <a:pPr indent="0" lvl="0" marL="0" rtl="0">
              <a:spcBef>
                <a:spcPts val="0"/>
              </a:spcBef>
              <a:spcAft>
                <a:spcPts val="0"/>
              </a:spcAft>
              <a:buNone/>
            </a:pPr>
            <a:r>
              <a:rPr lang="zh-TW"/>
              <a:t>banana</a:t>
            </a:r>
            <a:endParaRPr/>
          </a:p>
          <a:p>
            <a:pPr indent="0" lvl="0" marL="0" rtl="0">
              <a:spcBef>
                <a:spcPts val="0"/>
              </a:spcBef>
              <a:spcAft>
                <a:spcPts val="0"/>
              </a:spcAft>
              <a:buNone/>
            </a:pPr>
            <a:r>
              <a:rPr lang="zh-TW"/>
              <a:t>cat</a:t>
            </a:r>
            <a:endParaRPr/>
          </a:p>
          <a:p>
            <a:pPr indent="0" lvl="0" marL="0" rtl="0">
              <a:spcBef>
                <a:spcPts val="0"/>
              </a:spcBef>
              <a:spcAft>
                <a:spcPts val="0"/>
              </a:spcAft>
              <a:buNone/>
            </a:pPr>
            <a:r>
              <a:rPr lang="zh-TW"/>
              <a:t>dog</a:t>
            </a:r>
            <a:endParaRPr/>
          </a:p>
        </p:txBody>
      </p:sp>
      <p:sp>
        <p:nvSpPr>
          <p:cNvPr id="133" name="Shape 133"/>
          <p:cNvSpPr/>
          <p:nvPr/>
        </p:nvSpPr>
        <p:spPr>
          <a:xfrm>
            <a:off x="5211213" y="3061150"/>
            <a:ext cx="2561425" cy="1257875"/>
          </a:xfrm>
          <a:prstGeom prst="flowChartPunchedTap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zh-TW"/>
              <a:t>I have an </a:t>
            </a:r>
            <a:r>
              <a:rPr lang="zh-TW">
                <a:solidFill>
                  <a:srgbClr val="FF0000"/>
                </a:solidFill>
              </a:rPr>
              <a:t>apple</a:t>
            </a:r>
            <a:r>
              <a:rPr lang="zh-TW"/>
              <a:t>. The docter says an </a:t>
            </a:r>
            <a:r>
              <a:rPr lang="zh-TW">
                <a:solidFill>
                  <a:srgbClr val="FF0000"/>
                </a:solidFill>
              </a:rPr>
              <a:t>apple</a:t>
            </a:r>
            <a:r>
              <a:rPr lang="zh-TW"/>
              <a:t> a day...</a:t>
            </a:r>
            <a:endParaRPr/>
          </a:p>
        </p:txBody>
      </p:sp>
      <p:sp>
        <p:nvSpPr>
          <p:cNvPr id="134" name="Shape 134"/>
          <p:cNvSpPr/>
          <p:nvPr/>
        </p:nvSpPr>
        <p:spPr>
          <a:xfrm>
            <a:off x="2546925" y="2306345"/>
            <a:ext cx="391200" cy="754800"/>
          </a:xfrm>
          <a:prstGeom prst="downArrow">
            <a:avLst>
              <a:gd fmla="val 50000" name="adj1"/>
              <a:gd fmla="val 50000" name="adj2"/>
            </a:avLst>
          </a:prstGeom>
          <a:solidFill>
            <a:srgbClr val="1155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a:off x="6067725" y="2306357"/>
            <a:ext cx="391200" cy="754800"/>
          </a:xfrm>
          <a:prstGeom prst="downArrow">
            <a:avLst>
              <a:gd fmla="val 50000" name="adj1"/>
              <a:gd fmla="val 50000" name="adj2"/>
            </a:avLst>
          </a:prstGeom>
          <a:solidFill>
            <a:srgbClr val="1155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txBox="1"/>
          <p:nvPr/>
        </p:nvSpPr>
        <p:spPr>
          <a:xfrm>
            <a:off x="226100" y="1999450"/>
            <a:ext cx="5694600" cy="474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TW" sz="6000"/>
              <a:t>Log             X</a:t>
            </a:r>
            <a:endParaRPr sz="6000"/>
          </a:p>
        </p:txBody>
      </p:sp>
      <p:sp>
        <p:nvSpPr>
          <p:cNvPr id="137" name="Shape 13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latin typeface="Cambria"/>
                <a:ea typeface="Cambria"/>
                <a:cs typeface="Cambria"/>
                <a:sym typeface="Cambria"/>
              </a:rPr>
              <a:t>Architecture</a:t>
            </a:r>
            <a:endParaRPr>
              <a:latin typeface="Cambria"/>
              <a:ea typeface="Cambria"/>
              <a:cs typeface="Cambria"/>
              <a:sym typeface="Cambria"/>
            </a:endParaRPr>
          </a:p>
        </p:txBody>
      </p:sp>
      <p:sp>
        <p:nvSpPr>
          <p:cNvPr id="143" name="Shape 1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zh-TW" sz="1800"/>
              <a:t>Execution Time：idf &gt;&gt; tf</a:t>
            </a:r>
            <a:endParaRPr sz="1800"/>
          </a:p>
          <a:p>
            <a:pPr indent="-342900" lvl="0" marL="457200" rtl="0">
              <a:spcBef>
                <a:spcPts val="0"/>
              </a:spcBef>
              <a:spcAft>
                <a:spcPts val="0"/>
              </a:spcAft>
              <a:buSzPts val="1800"/>
              <a:buChar char="●"/>
            </a:pPr>
            <a:r>
              <a:rPr lang="zh-TW" sz="1800"/>
              <a:t>data parallelism</a:t>
            </a:r>
            <a:endParaRPr sz="1800"/>
          </a:p>
        </p:txBody>
      </p:sp>
      <p:pic>
        <p:nvPicPr>
          <p:cNvPr id="144" name="Shape 144"/>
          <p:cNvPicPr preferRelativeResize="0"/>
          <p:nvPr/>
        </p:nvPicPr>
        <p:blipFill>
          <a:blip r:embed="rId3">
            <a:alphaModFix/>
          </a:blip>
          <a:stretch>
            <a:fillRect/>
          </a:stretch>
        </p:blipFill>
        <p:spPr>
          <a:xfrm>
            <a:off x="3488400" y="1261700"/>
            <a:ext cx="3805500" cy="3386300"/>
          </a:xfrm>
          <a:prstGeom prst="rect">
            <a:avLst/>
          </a:prstGeom>
          <a:noFill/>
          <a:ln>
            <a:noFill/>
          </a:ln>
        </p:spPr>
      </p:pic>
      <p:pic>
        <p:nvPicPr>
          <p:cNvPr id="145" name="Shape 145"/>
          <p:cNvPicPr preferRelativeResize="0"/>
          <p:nvPr/>
        </p:nvPicPr>
        <p:blipFill>
          <a:blip r:embed="rId4">
            <a:alphaModFix/>
          </a:blip>
          <a:stretch>
            <a:fillRect/>
          </a:stretch>
        </p:blipFill>
        <p:spPr>
          <a:xfrm>
            <a:off x="7514177" y="1137000"/>
            <a:ext cx="1479173" cy="3511000"/>
          </a:xfrm>
          <a:prstGeom prst="rect">
            <a:avLst/>
          </a:prstGeom>
          <a:noFill/>
          <a:ln>
            <a:noFill/>
          </a:ln>
        </p:spPr>
      </p:pic>
      <p:sp>
        <p:nvSpPr>
          <p:cNvPr id="146" name="Shape 1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latin typeface="Cambria"/>
                <a:ea typeface="Cambria"/>
                <a:cs typeface="Cambria"/>
                <a:sym typeface="Cambria"/>
              </a:rPr>
              <a:t>Python threading v.s </a:t>
            </a:r>
            <a:r>
              <a:rPr lang="zh-TW">
                <a:latin typeface="Cambria"/>
                <a:ea typeface="Cambria"/>
                <a:cs typeface="Cambria"/>
                <a:sym typeface="Cambria"/>
              </a:rPr>
              <a:t>multiprocessing</a:t>
            </a:r>
            <a:endParaRPr>
              <a:latin typeface="Cambria"/>
              <a:ea typeface="Cambria"/>
              <a:cs typeface="Cambria"/>
              <a:sym typeface="Cambria"/>
            </a:endParaRPr>
          </a:p>
        </p:txBody>
      </p:sp>
      <p:sp>
        <p:nvSpPr>
          <p:cNvPr id="152" name="Shape 152"/>
          <p:cNvSpPr txBox="1"/>
          <p:nvPr>
            <p:ph idx="1" type="body"/>
          </p:nvPr>
        </p:nvSpPr>
        <p:spPr>
          <a:xfrm>
            <a:off x="729450" y="2078875"/>
            <a:ext cx="7688700" cy="2737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zh-TW" sz="1800"/>
              <a:t>Global Interpreter Lock (</a:t>
            </a:r>
            <a:r>
              <a:rPr lang="zh-TW" sz="1800"/>
              <a:t>GIL)：</a:t>
            </a:r>
            <a:br>
              <a:rPr lang="zh-TW" sz="1800"/>
            </a:br>
            <a:r>
              <a:rPr lang="zh-TW" sz="1800"/>
              <a:t>a mutex that protects access to Python objects, preventing multiple threads from executing Python bytecodes at once.</a:t>
            </a:r>
            <a:endParaRPr sz="1800"/>
          </a:p>
          <a:p>
            <a:pPr indent="-342900" lvl="0" marL="457200" rtl="0">
              <a:spcBef>
                <a:spcPts val="0"/>
              </a:spcBef>
              <a:spcAft>
                <a:spcPts val="0"/>
              </a:spcAft>
              <a:buSzPts val="1800"/>
              <a:buChar char="●"/>
            </a:pPr>
            <a:r>
              <a:rPr lang="zh-TW" sz="1800"/>
              <a:t>Solution：</a:t>
            </a:r>
            <a:r>
              <a:rPr lang="zh-TW" sz="1800">
                <a:solidFill>
                  <a:srgbClr val="FF0000"/>
                </a:solidFill>
              </a:rPr>
              <a:t>multiprocessing</a:t>
            </a:r>
            <a:endParaRPr sz="1800"/>
          </a:p>
          <a:p>
            <a:pPr indent="0" lvl="0" marL="457200">
              <a:spcBef>
                <a:spcPts val="1600"/>
              </a:spcBef>
              <a:spcAft>
                <a:spcPts val="1600"/>
              </a:spcAft>
              <a:buNone/>
            </a:pPr>
            <a:r>
              <a:t/>
            </a:r>
            <a:endParaRPr sz="1600"/>
          </a:p>
        </p:txBody>
      </p:sp>
      <p:sp>
        <p:nvSpPr>
          <p:cNvPr id="153" name="Shape 15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