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93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3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4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774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86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422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28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79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1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0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6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7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5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0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2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3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7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91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99" y="1981344"/>
            <a:ext cx="10737274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NIMBUS CORE Application Architecture and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95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075173"/>
            <a:ext cx="7232073" cy="6266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Spring Security Architecture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3074" name="Picture 2" descr="Image result for spring security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200" y="2001982"/>
            <a:ext cx="5126981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064059"/>
            <a:ext cx="6580909" cy="6266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Spring security features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90688"/>
            <a:ext cx="9332625" cy="4945639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solidFill>
                  <a:schemeClr val="tx1"/>
                </a:solidFill>
              </a:rPr>
              <a:t>Authentication and Authorization.</a:t>
            </a:r>
          </a:p>
          <a:p>
            <a:r>
              <a:rPr lang="en-IN" dirty="0">
                <a:solidFill>
                  <a:schemeClr val="tx1"/>
                </a:solidFill>
              </a:rPr>
              <a:t>Supports BASIC</a:t>
            </a:r>
            <a:r>
              <a:rPr lang="en-IN" dirty="0" smtClean="0">
                <a:solidFill>
                  <a:schemeClr val="tx1"/>
                </a:solidFill>
              </a:rPr>
              <a:t>, Digest </a:t>
            </a:r>
            <a:r>
              <a:rPr lang="en-IN" dirty="0">
                <a:solidFill>
                  <a:schemeClr val="tx1"/>
                </a:solidFill>
              </a:rPr>
              <a:t>and Form-Based Authentication.</a:t>
            </a:r>
          </a:p>
          <a:p>
            <a:r>
              <a:rPr lang="en-IN" dirty="0">
                <a:solidFill>
                  <a:schemeClr val="tx1"/>
                </a:solidFill>
              </a:rPr>
              <a:t>Supports </a:t>
            </a:r>
            <a:r>
              <a:rPr lang="en-IN" dirty="0" smtClean="0">
                <a:solidFill>
                  <a:schemeClr val="tx1"/>
                </a:solidFill>
              </a:rPr>
              <a:t>LDAP and </a:t>
            </a:r>
            <a:r>
              <a:rPr lang="en-IN" dirty="0" err="1" smtClean="0">
                <a:solidFill>
                  <a:schemeClr val="tx1"/>
                </a:solidFill>
              </a:rPr>
              <a:t>OpenID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Authentication.</a:t>
            </a:r>
          </a:p>
          <a:p>
            <a:r>
              <a:rPr lang="en-IN" dirty="0">
                <a:solidFill>
                  <a:schemeClr val="tx1"/>
                </a:solidFill>
              </a:rPr>
              <a:t>Supports SSO (Single Sign-On) Implementation.</a:t>
            </a:r>
          </a:p>
          <a:p>
            <a:r>
              <a:rPr lang="en-IN" dirty="0">
                <a:solidFill>
                  <a:schemeClr val="tx1"/>
                </a:solidFill>
              </a:rPr>
              <a:t>Supports Cross-Site Request Forgery (CSRF) Implementation.</a:t>
            </a:r>
          </a:p>
          <a:p>
            <a:r>
              <a:rPr lang="en-IN" dirty="0">
                <a:solidFill>
                  <a:schemeClr val="tx1"/>
                </a:solidFill>
              </a:rPr>
              <a:t>Supports “Remember-Me” Feature through HTTP Cookies.</a:t>
            </a:r>
          </a:p>
          <a:p>
            <a:r>
              <a:rPr lang="en-IN" dirty="0">
                <a:solidFill>
                  <a:schemeClr val="tx1"/>
                </a:solidFill>
              </a:rPr>
              <a:t>Supports Implementation of ACLs</a:t>
            </a:r>
          </a:p>
          <a:p>
            <a:r>
              <a:rPr lang="en-IN" dirty="0">
                <a:solidFill>
                  <a:schemeClr val="tx1"/>
                </a:solidFill>
              </a:rPr>
              <a:t>Supports “Channel Security” that means automatically switching between HTTP and HTTPS.</a:t>
            </a:r>
          </a:p>
          <a:p>
            <a:r>
              <a:rPr lang="en-IN" dirty="0">
                <a:solidFill>
                  <a:schemeClr val="tx1"/>
                </a:solidFill>
              </a:rPr>
              <a:t>Supports I18N (Internationalisation</a:t>
            </a:r>
            <a:r>
              <a:rPr lang="en-IN" dirty="0" smtClean="0">
                <a:solidFill>
                  <a:schemeClr val="tx1"/>
                </a:solidFill>
              </a:rPr>
              <a:t>), JAAS </a:t>
            </a:r>
            <a:r>
              <a:rPr lang="en-IN" dirty="0">
                <a:solidFill>
                  <a:schemeClr val="tx1"/>
                </a:solidFill>
              </a:rPr>
              <a:t>(Java Authentication and Authorization Service).</a:t>
            </a:r>
          </a:p>
          <a:p>
            <a:r>
              <a:rPr lang="en-IN" dirty="0">
                <a:solidFill>
                  <a:schemeClr val="tx1"/>
                </a:solidFill>
              </a:rPr>
              <a:t>Supports Flow Authorization using Spring </a:t>
            </a:r>
            <a:r>
              <a:rPr lang="en-IN" dirty="0" err="1">
                <a:solidFill>
                  <a:schemeClr val="tx1"/>
                </a:solidFill>
              </a:rPr>
              <a:t>WebFlow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Framework, WS-Security </a:t>
            </a:r>
            <a:r>
              <a:rPr lang="en-IN" dirty="0">
                <a:solidFill>
                  <a:schemeClr val="tx1"/>
                </a:solidFill>
              </a:rPr>
              <a:t>using Spring Web Services.</a:t>
            </a:r>
          </a:p>
          <a:p>
            <a:r>
              <a:rPr lang="en-IN" dirty="0">
                <a:solidFill>
                  <a:schemeClr val="tx1"/>
                </a:solidFill>
              </a:rPr>
              <a:t>Supports Both XML Configuration and Annotations. Very Less or minimal XML Configuration.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Supports </a:t>
            </a:r>
            <a:r>
              <a:rPr lang="en-IN" dirty="0" err="1">
                <a:solidFill>
                  <a:schemeClr val="tx1"/>
                </a:solidFill>
              </a:rPr>
              <a:t>WebSocket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Security and Spring </a:t>
            </a:r>
            <a:r>
              <a:rPr lang="en-IN" dirty="0">
                <a:solidFill>
                  <a:schemeClr val="tx1"/>
                </a:solidFill>
              </a:rPr>
              <a:t>Data Integration.</a:t>
            </a:r>
          </a:p>
          <a:p>
            <a:r>
              <a:rPr lang="en-IN" dirty="0">
                <a:solidFill>
                  <a:schemeClr val="tx1"/>
                </a:solidFill>
              </a:rPr>
              <a:t>CSRF Token Argument Resolver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4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081449"/>
            <a:ext cx="5985164" cy="6266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Mongo DB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978726"/>
            <a:ext cx="10460182" cy="3879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MongoDB is a cross-platform, document oriented database that provides, high performance, high availability, and easy scalability. MongoDB works on concept of collection and document.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The </a:t>
            </a:r>
            <a:r>
              <a:rPr lang="en-IN" dirty="0">
                <a:solidFill>
                  <a:schemeClr val="tx1"/>
                </a:solidFill>
              </a:rPr>
              <a:t>best MongoDB experience. Access data directly from your frontend code, intelligently distribute data for global apps, trigger </a:t>
            </a:r>
            <a:r>
              <a:rPr lang="en-IN" dirty="0" err="1">
                <a:solidFill>
                  <a:schemeClr val="tx1"/>
                </a:solidFill>
              </a:rPr>
              <a:t>serverless</a:t>
            </a:r>
            <a:r>
              <a:rPr lang="en-IN" dirty="0">
                <a:solidFill>
                  <a:schemeClr val="tx1"/>
                </a:solidFill>
              </a:rPr>
              <a:t> functions in response to data changes, and much more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MongoDB is a free and open-source cross-platform document-oriented database program. Classified as a NoSQL database program, MongoDB uses JSON-like documents with schemata. MongoDB is developed by MongoDB Inc., and is published under a combination of the Server Side Public License and the Apache License.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0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064059"/>
            <a:ext cx="8534400" cy="739678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Why MongoDB?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737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Simple queries</a:t>
            </a:r>
          </a:p>
          <a:p>
            <a:r>
              <a:rPr lang="en-US" dirty="0">
                <a:solidFill>
                  <a:schemeClr val="tx1"/>
                </a:solidFill>
              </a:rPr>
              <a:t>Functionality provided applicable to most web applications</a:t>
            </a:r>
          </a:p>
          <a:p>
            <a:r>
              <a:rPr lang="en-US" dirty="0">
                <a:solidFill>
                  <a:schemeClr val="tx1"/>
                </a:solidFill>
              </a:rPr>
              <a:t>Not well suited for heavy and complex transactions systems</a:t>
            </a:r>
          </a:p>
          <a:p>
            <a:r>
              <a:rPr lang="en-US" dirty="0">
                <a:solidFill>
                  <a:schemeClr val="tx1"/>
                </a:solidFill>
              </a:rPr>
              <a:t>Easy and fast integration of data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 ERD </a:t>
            </a:r>
            <a:r>
              <a:rPr lang="en-US" dirty="0" smtClean="0">
                <a:solidFill>
                  <a:schemeClr val="tx1"/>
                </a:solidFill>
              </a:rPr>
              <a:t>diagram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49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064059"/>
            <a:ext cx="8534400" cy="72707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Functionality of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65423"/>
            <a:ext cx="8534400" cy="3615267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Dynamic schema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 DDL</a:t>
            </a:r>
          </a:p>
          <a:p>
            <a:r>
              <a:rPr lang="en-US" dirty="0">
                <a:solidFill>
                  <a:schemeClr val="tx1"/>
                </a:solidFill>
              </a:rPr>
              <a:t>Document - based database</a:t>
            </a:r>
          </a:p>
          <a:p>
            <a:r>
              <a:rPr lang="en-US" dirty="0">
                <a:solidFill>
                  <a:schemeClr val="tx1"/>
                </a:solidFill>
              </a:rPr>
              <a:t>Secondary indexes</a:t>
            </a:r>
          </a:p>
          <a:p>
            <a:r>
              <a:rPr lang="en-US" dirty="0">
                <a:solidFill>
                  <a:schemeClr val="tx1"/>
                </a:solidFill>
              </a:rPr>
              <a:t>Query language via an API</a:t>
            </a:r>
          </a:p>
          <a:p>
            <a:r>
              <a:rPr lang="en-US" dirty="0">
                <a:solidFill>
                  <a:schemeClr val="tx1"/>
                </a:solidFill>
              </a:rPr>
              <a:t>Atomic writes and fully - consistent reads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system configured that way</a:t>
            </a:r>
          </a:p>
          <a:p>
            <a:r>
              <a:rPr lang="en-US" dirty="0">
                <a:solidFill>
                  <a:schemeClr val="tx1"/>
                </a:solidFill>
              </a:rPr>
              <a:t>Master - slave replication with automated failover (replica sets) </a:t>
            </a:r>
          </a:p>
          <a:p>
            <a:r>
              <a:rPr lang="en-US" dirty="0">
                <a:solidFill>
                  <a:schemeClr val="tx1"/>
                </a:solidFill>
              </a:rPr>
              <a:t>Built - in horizontal scaling via automated range - based partitioning of data.</a:t>
            </a:r>
          </a:p>
          <a:p>
            <a:r>
              <a:rPr lang="en-US" dirty="0">
                <a:solidFill>
                  <a:schemeClr val="tx1"/>
                </a:solidFill>
              </a:rPr>
              <a:t>No joins nor transactions</a:t>
            </a:r>
          </a:p>
        </p:txBody>
      </p:sp>
      <p:pic>
        <p:nvPicPr>
          <p:cNvPr id="5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0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064059"/>
            <a:ext cx="8534400" cy="671655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Mongo DB Features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0765"/>
            <a:ext cx="10280073" cy="3615267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tx1"/>
                </a:solidFill>
              </a:rPr>
              <a:t>Schema less</a:t>
            </a:r>
          </a:p>
          <a:p>
            <a:r>
              <a:rPr lang="en-IN" dirty="0">
                <a:solidFill>
                  <a:schemeClr val="tx1"/>
                </a:solidFill>
              </a:rPr>
              <a:t>Structure of a single object is clear</a:t>
            </a:r>
          </a:p>
          <a:p>
            <a:r>
              <a:rPr lang="en-IN" dirty="0">
                <a:solidFill>
                  <a:schemeClr val="tx1"/>
                </a:solidFill>
              </a:rPr>
              <a:t>No complex joins</a:t>
            </a:r>
          </a:p>
          <a:p>
            <a:r>
              <a:rPr lang="en-IN" dirty="0">
                <a:solidFill>
                  <a:schemeClr val="tx1"/>
                </a:solidFill>
              </a:rPr>
              <a:t>Deep query-ability. MongoDB supports dynamic queries on documents using a document-based query language that's nearly as powerful as SQL</a:t>
            </a:r>
          </a:p>
          <a:p>
            <a:r>
              <a:rPr lang="en-IN" dirty="0">
                <a:solidFill>
                  <a:schemeClr val="tx1"/>
                </a:solidFill>
              </a:rPr>
              <a:t>Easy tuning</a:t>
            </a:r>
          </a:p>
          <a:p>
            <a:r>
              <a:rPr lang="en-IN" dirty="0">
                <a:solidFill>
                  <a:schemeClr val="tx1"/>
                </a:solidFill>
              </a:rPr>
              <a:t>Ease of scale-out</a:t>
            </a:r>
          </a:p>
          <a:p>
            <a:r>
              <a:rPr lang="en-IN" dirty="0">
                <a:solidFill>
                  <a:schemeClr val="tx1"/>
                </a:solidFill>
              </a:rPr>
              <a:t>Conversion / mapping of application objects to database objects not needed</a:t>
            </a:r>
          </a:p>
          <a:p>
            <a:r>
              <a:rPr lang="en-IN" dirty="0">
                <a:solidFill>
                  <a:schemeClr val="tx1"/>
                </a:solidFill>
              </a:rPr>
              <a:t>Uses internal memory for storing the (windowed) working set, enabling faster access of data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17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064059"/>
            <a:ext cx="8534400" cy="72707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Angular JS(6.0.1)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442026"/>
            <a:ext cx="10598727" cy="43652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Angular is a platform that makes it easy to build applications with the web. Angular combines declarative templates, dependency injection, end-to-end tooling, and integrated best practices to solve development challenges. Angular empowers developers to build applications that live on the web, mobile, or the desktop.</a:t>
            </a:r>
          </a:p>
          <a:p>
            <a:r>
              <a:rPr lang="en-US" dirty="0">
                <a:solidFill>
                  <a:schemeClr val="tx1"/>
                </a:solidFill>
              </a:rPr>
              <a:t>There are many front-end JavaScript frameworks to choose from today, each with its own set of trade-offs. Many people were happy with the functionality that Angular 1.x afforded them. Angular 2+ improved on that functionality and made it faster, more scalable and more modern. Organizations that found value in Angular 1.x will find more value in Angular 2</a:t>
            </a:r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4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064059"/>
            <a:ext cx="8534400" cy="740928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Why Angular?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0" y="1804987"/>
            <a:ext cx="10280073" cy="43149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Easier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Angular is a more streamlined framework that allows programmers to focus on simply building JavaScript classes. Views and controllers are replaced with components, which can be described as a refined version of directives.</a:t>
            </a:r>
          </a:p>
          <a:p>
            <a:r>
              <a:rPr lang="en-US" dirty="0" err="1">
                <a:solidFill>
                  <a:schemeClr val="tx1"/>
                </a:solidFill>
              </a:rPr>
              <a:t>TypeScript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Angular 2 was written in </a:t>
            </a:r>
            <a:r>
              <a:rPr lang="en-US" dirty="0" err="1">
                <a:solidFill>
                  <a:schemeClr val="tx1"/>
                </a:solidFill>
              </a:rPr>
              <a:t>TypeScript</a:t>
            </a:r>
            <a:r>
              <a:rPr lang="en-US" dirty="0">
                <a:solidFill>
                  <a:schemeClr val="tx1"/>
                </a:solidFill>
              </a:rPr>
              <a:t>, a superset of JavaScript that implements many new ES2016+ features.</a:t>
            </a:r>
          </a:p>
          <a:p>
            <a:r>
              <a:rPr lang="en-US" dirty="0">
                <a:solidFill>
                  <a:schemeClr val="tx1"/>
                </a:solidFill>
              </a:rPr>
              <a:t>Familiarity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Despite being a complete rewrite, Angular 2+ has retained many of its core concepts and conventions with Angular 1.x, e.g. a streamlined, "native JS" implementation of dependency injection.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49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064059"/>
            <a:ext cx="8534400" cy="740928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Performance and Features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53492"/>
            <a:ext cx="9878291" cy="388966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Performance and Mobile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Angular was designed for mobile from the ground up. Angular, like React and other modern frameworks, can leverage performance gains by rendering HTML on the server or even in a web worker.</a:t>
            </a:r>
          </a:p>
          <a:p>
            <a:r>
              <a:rPr lang="en-US" dirty="0">
                <a:solidFill>
                  <a:schemeClr val="tx1"/>
                </a:solidFill>
              </a:rPr>
              <a:t>New features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Form builder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Change Detection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Templating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Routing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Annotations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Observables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0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064059"/>
            <a:ext cx="8534400" cy="667759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Angular JS Architecture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32" y="1887250"/>
            <a:ext cx="7500936" cy="3645693"/>
          </a:xfrm>
          <a:prstGeom prst="rect">
            <a:avLst/>
          </a:prstGeom>
        </p:spPr>
      </p:pic>
      <p:pic>
        <p:nvPicPr>
          <p:cNvPr id="6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58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61655"/>
            <a:ext cx="10460182" cy="361526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Nimbus Platform provides an integrated set of tools designed to overcome the below 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Ability to leverage this new outsourcing capability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Allow the on-demand resources to share security and configuration context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Manage the deployment of potentially diverse platform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Ensure reliability and scalability in the environment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98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461607"/>
            <a:ext cx="11540837" cy="69268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Any queries?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708" y="2551834"/>
            <a:ext cx="9531927" cy="36152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THANK YOU.</a:t>
            </a:r>
          </a:p>
          <a:p>
            <a:pPr marL="0" indent="0" algn="r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Gottam</a:t>
            </a:r>
            <a:r>
              <a:rPr lang="en-US" dirty="0" smtClean="0">
                <a:solidFill>
                  <a:schemeClr val="tx1"/>
                </a:solidFill>
              </a:rPr>
              <a:t> Sateesh,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tx1"/>
                </a:solidFill>
              </a:rPr>
              <a:t>+91-9347387973,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tx1"/>
                </a:solidFill>
              </a:rPr>
              <a:t>sateeshreddy132@gmail.com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15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1462" y="1111614"/>
            <a:ext cx="8887692" cy="56313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Nimbus Core Architecture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5417127"/>
            <a:ext cx="10515600" cy="7598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65072" y="2943081"/>
            <a:ext cx="3061855" cy="243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58142" y="1788247"/>
            <a:ext cx="3061855" cy="67887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Nimbus Client (Angular)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35235" y="3182661"/>
            <a:ext cx="2563091" cy="59574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35235" y="3900061"/>
            <a:ext cx="2563091" cy="54032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835235" y="4599716"/>
            <a:ext cx="1219201" cy="56803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324599" y="4544294"/>
            <a:ext cx="1073727" cy="58189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4" name="Can 13"/>
          <p:cNvSpPr/>
          <p:nvPr/>
        </p:nvSpPr>
        <p:spPr>
          <a:xfrm>
            <a:off x="5292435" y="5735782"/>
            <a:ext cx="1676400" cy="7065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 Mongo DB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6" idx="2"/>
            <a:endCxn id="4" idx="0"/>
          </p:cNvCxnSpPr>
          <p:nvPr/>
        </p:nvCxnSpPr>
        <p:spPr>
          <a:xfrm>
            <a:off x="6089070" y="2467122"/>
            <a:ext cx="6930" cy="475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Arrow Connector 2051"/>
          <p:cNvCxnSpPr>
            <a:endCxn id="14" idx="1"/>
          </p:cNvCxnSpPr>
          <p:nvPr/>
        </p:nvCxnSpPr>
        <p:spPr>
          <a:xfrm flipH="1">
            <a:off x="6130635" y="5373405"/>
            <a:ext cx="6924" cy="362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63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064059"/>
            <a:ext cx="6151419" cy="6266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Technologies used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9" y="1690688"/>
            <a:ext cx="8534400" cy="279828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Spring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Spring security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Embed Mongo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AngularJS (6.1.0), etc..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064059"/>
            <a:ext cx="4793672" cy="62662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Spring Framework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40527"/>
            <a:ext cx="11083636" cy="3615267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A popular and stable Java application framework for enterprise development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Ubiquitous for Java development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Well established in enterprise Java apps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Time tested and proven reliable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>A primary purpose is to reduce dependencies and even introduce negative dependencies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Different from almost every other framework out there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Part of the reason it has been adopted so quickly</a:t>
            </a:r>
            <a:endParaRPr lang="en-US" altLang="en-US" sz="2000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4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9" y="1131527"/>
            <a:ext cx="6373091" cy="6266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Spring Architecture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 flipH="1" flipV="1">
            <a:off x="748145" y="6176961"/>
            <a:ext cx="90055" cy="5927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851565" y="3962400"/>
            <a:ext cx="2022764" cy="1149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Spring DAO</a:t>
            </a:r>
          </a:p>
          <a:p>
            <a:pPr algn="ctr"/>
            <a:r>
              <a:rPr lang="en-US" sz="1200" b="1" dirty="0" smtClean="0"/>
              <a:t>Transaction infrastructure</a:t>
            </a:r>
          </a:p>
          <a:p>
            <a:pPr algn="ctr"/>
            <a:r>
              <a:rPr lang="en-US" sz="1200" b="1" dirty="0" smtClean="0"/>
              <a:t>JDBC support</a:t>
            </a:r>
          </a:p>
          <a:p>
            <a:pPr algn="ctr"/>
            <a:r>
              <a:rPr lang="en-US" sz="1200" b="1" dirty="0" smtClean="0"/>
              <a:t>DAO Support</a:t>
            </a:r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1884218" y="5237018"/>
            <a:ext cx="870065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Spring Core</a:t>
            </a:r>
          </a:p>
          <a:p>
            <a:pPr algn="ctr"/>
            <a:r>
              <a:rPr lang="en-US" sz="1200" dirty="0" smtClean="0"/>
              <a:t>Supporting </a:t>
            </a:r>
            <a:r>
              <a:rPr lang="en-US" sz="1200" dirty="0" err="1" smtClean="0"/>
              <a:t>utilites</a:t>
            </a:r>
            <a:endParaRPr lang="en-US" sz="1200" dirty="0" smtClean="0"/>
          </a:p>
          <a:p>
            <a:pPr algn="ctr"/>
            <a:r>
              <a:rPr lang="en-US" sz="1200" dirty="0" smtClean="0"/>
              <a:t>Bean Container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884218" y="2452254"/>
            <a:ext cx="1717964" cy="266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Spring AOP</a:t>
            </a:r>
          </a:p>
          <a:p>
            <a:pPr algn="ctr"/>
            <a:r>
              <a:rPr lang="en-US" sz="1200" b="1" dirty="0" smtClean="0"/>
              <a:t>Source-level metadata</a:t>
            </a:r>
          </a:p>
          <a:p>
            <a:pPr algn="ctr"/>
            <a:r>
              <a:rPr lang="en-US" sz="1200" b="1" dirty="0" smtClean="0"/>
              <a:t>AOP Infrastructure</a:t>
            </a:r>
            <a:endParaRPr lang="en-US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6255327" y="3962400"/>
            <a:ext cx="2147455" cy="116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Spring Context</a:t>
            </a:r>
          </a:p>
          <a:p>
            <a:pPr algn="ctr"/>
            <a:r>
              <a:rPr lang="en-US" sz="1200" b="1" dirty="0" smtClean="0"/>
              <a:t>Application Context</a:t>
            </a:r>
          </a:p>
          <a:p>
            <a:pPr algn="ctr"/>
            <a:r>
              <a:rPr lang="en-US" sz="1200" b="1" dirty="0" smtClean="0"/>
              <a:t>UI Support</a:t>
            </a:r>
          </a:p>
          <a:p>
            <a:pPr algn="ctr"/>
            <a:r>
              <a:rPr lang="en-US" sz="1200" b="1" dirty="0" smtClean="0"/>
              <a:t>Validation</a:t>
            </a:r>
          </a:p>
          <a:p>
            <a:pPr algn="ctr"/>
            <a:r>
              <a:rPr lang="en-US" sz="1200" b="1" dirty="0" smtClean="0"/>
              <a:t>JNDI, EJB Support &amp; Remoting mail</a:t>
            </a:r>
            <a:endParaRPr lang="en-US" sz="1200" b="1" dirty="0"/>
          </a:p>
        </p:txBody>
      </p:sp>
      <p:sp>
        <p:nvSpPr>
          <p:cNvPr id="9" name="Rectangle 8"/>
          <p:cNvSpPr/>
          <p:nvPr/>
        </p:nvSpPr>
        <p:spPr>
          <a:xfrm>
            <a:off x="8756072" y="2452254"/>
            <a:ext cx="1828800" cy="2649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Spring Web MVC</a:t>
            </a:r>
          </a:p>
          <a:p>
            <a:pPr algn="ctr"/>
            <a:r>
              <a:rPr lang="en-US" sz="1200" dirty="0" smtClean="0"/>
              <a:t>Web MVC Framework</a:t>
            </a:r>
          </a:p>
          <a:p>
            <a:pPr algn="ctr"/>
            <a:r>
              <a:rPr lang="en-US" sz="1200" dirty="0" smtClean="0"/>
              <a:t>JSP / Velocity</a:t>
            </a:r>
          </a:p>
          <a:p>
            <a:pPr algn="ctr"/>
            <a:r>
              <a:rPr lang="en-US" sz="1200" dirty="0" smtClean="0"/>
              <a:t>PDF / Excel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851565" y="2452254"/>
            <a:ext cx="2008907" cy="1117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Spring ORM</a:t>
            </a:r>
          </a:p>
          <a:p>
            <a:pPr algn="ctr"/>
            <a:r>
              <a:rPr lang="en-US" sz="1200" b="1" dirty="0" smtClean="0"/>
              <a:t>Hibernate Support</a:t>
            </a:r>
          </a:p>
          <a:p>
            <a:pPr algn="ctr"/>
            <a:r>
              <a:rPr lang="en-US" sz="1200" b="1" dirty="0" err="1" smtClean="0"/>
              <a:t>iBatis</a:t>
            </a:r>
            <a:r>
              <a:rPr lang="en-US" sz="1200" b="1" dirty="0" smtClean="0"/>
              <a:t> Support</a:t>
            </a:r>
          </a:p>
          <a:p>
            <a:pPr algn="ctr"/>
            <a:r>
              <a:rPr lang="en-US" sz="1200" b="1" dirty="0" smtClean="0"/>
              <a:t>JDO Support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6255327" y="2452254"/>
            <a:ext cx="2147455" cy="1117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Spring Web</a:t>
            </a:r>
          </a:p>
          <a:p>
            <a:pPr algn="ctr"/>
            <a:r>
              <a:rPr lang="en-US" sz="1200" b="1" dirty="0" smtClean="0"/>
              <a:t>Web Application Context</a:t>
            </a:r>
          </a:p>
          <a:p>
            <a:pPr algn="ctr"/>
            <a:r>
              <a:rPr lang="en-US" sz="1200" b="1" dirty="0" smtClean="0"/>
              <a:t>Multipart Resolver</a:t>
            </a:r>
          </a:p>
          <a:p>
            <a:pPr algn="ctr"/>
            <a:r>
              <a:rPr lang="en-US" sz="1200" b="1" dirty="0" smtClean="0"/>
              <a:t>Web Utilities</a:t>
            </a:r>
            <a:endParaRPr lang="en-US" sz="1200" b="1" dirty="0"/>
          </a:p>
        </p:txBody>
      </p:sp>
      <p:pic>
        <p:nvPicPr>
          <p:cNvPr id="13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3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064059"/>
            <a:ext cx="8097982" cy="6266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What does Spring offer?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05516"/>
            <a:ext cx="10515600" cy="4098781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Dependency Injection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Also known as </a:t>
            </a:r>
            <a:r>
              <a:rPr lang="en-US" altLang="en-US" dirty="0" err="1" smtClean="0">
                <a:solidFill>
                  <a:schemeClr val="tx1"/>
                </a:solidFill>
              </a:rPr>
              <a:t>IoC</a:t>
            </a:r>
            <a:r>
              <a:rPr lang="en-US" altLang="en-US" dirty="0" smtClean="0">
                <a:solidFill>
                  <a:schemeClr val="tx1"/>
                </a:solidFill>
              </a:rPr>
              <a:t> (Inversion of Control)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>Aspect Oriented Programming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Runtime injection-based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>Portable Service Abstractions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The rest of spring</a:t>
            </a:r>
          </a:p>
          <a:p>
            <a:pPr lvl="2"/>
            <a:r>
              <a:rPr lang="en-US" altLang="en-US" dirty="0" smtClean="0">
                <a:solidFill>
                  <a:schemeClr val="tx1"/>
                </a:solidFill>
              </a:rPr>
              <a:t>ORM, DAO, Web MVC, Web, etc.</a:t>
            </a:r>
          </a:p>
          <a:p>
            <a:pPr lvl="2"/>
            <a:r>
              <a:rPr lang="en-US" altLang="en-US" dirty="0" smtClean="0">
                <a:solidFill>
                  <a:schemeClr val="tx1"/>
                </a:solidFill>
              </a:rPr>
              <a:t>Allows access to these without knowing how they actually work</a:t>
            </a:r>
          </a:p>
        </p:txBody>
      </p:sp>
      <p:pic>
        <p:nvPicPr>
          <p:cNvPr id="5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9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047463"/>
            <a:ext cx="6705601" cy="6266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Spring Features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81042"/>
            <a:ext cx="10515600" cy="4727575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Lightweight: </a:t>
            </a:r>
            <a:r>
              <a:rPr lang="en-IN" dirty="0">
                <a:solidFill>
                  <a:schemeClr val="tx1"/>
                </a:solidFill>
              </a:rPr>
              <a:t>Spring Framework is lightweight with respect to size and transparency.</a:t>
            </a:r>
          </a:p>
          <a:p>
            <a:r>
              <a:rPr lang="en-IN" b="1" dirty="0">
                <a:solidFill>
                  <a:schemeClr val="tx1"/>
                </a:solidFill>
              </a:rPr>
              <a:t>Inversion Of Control (IOC): </a:t>
            </a:r>
            <a:r>
              <a:rPr lang="en-IN" dirty="0">
                <a:solidFill>
                  <a:schemeClr val="tx1"/>
                </a:solidFill>
              </a:rPr>
              <a:t>In Spring Framework, loose coupling is achieved using Inversion of Control. The objects give their own dependencies instead of creating or looking for dependent objects.</a:t>
            </a:r>
          </a:p>
          <a:p>
            <a:r>
              <a:rPr lang="en-IN" b="1" dirty="0">
                <a:solidFill>
                  <a:schemeClr val="tx1"/>
                </a:solidFill>
              </a:rPr>
              <a:t>Aspect Oriented Programming (AOP): </a:t>
            </a:r>
            <a:r>
              <a:rPr lang="en-IN" dirty="0">
                <a:solidFill>
                  <a:schemeClr val="tx1"/>
                </a:solidFill>
              </a:rPr>
              <a:t>By separating application business logic from system services, Spring Framework supports Aspect Oriented Programming and enables cohesive development.</a:t>
            </a:r>
          </a:p>
          <a:p>
            <a:r>
              <a:rPr lang="en-IN" b="1" dirty="0">
                <a:solidFill>
                  <a:schemeClr val="tx1"/>
                </a:solidFill>
              </a:rPr>
              <a:t>Container: </a:t>
            </a:r>
            <a:r>
              <a:rPr lang="en-IN" dirty="0">
                <a:solidFill>
                  <a:schemeClr val="tx1"/>
                </a:solidFill>
              </a:rPr>
              <a:t>Spring Framework creates and manages the life cycle and configuration of application objects.</a:t>
            </a:r>
          </a:p>
          <a:p>
            <a:r>
              <a:rPr lang="en-IN" b="1" dirty="0">
                <a:solidFill>
                  <a:schemeClr val="tx1"/>
                </a:solidFill>
              </a:rPr>
              <a:t>MVC Framework: </a:t>
            </a:r>
            <a:r>
              <a:rPr lang="en-IN" dirty="0">
                <a:solidFill>
                  <a:schemeClr val="tx1"/>
                </a:solidFill>
              </a:rPr>
              <a:t>Spring Framework is a MVC web application framework. This framework is configurable via interfaces and accommodates multiple view technologies.</a:t>
            </a:r>
          </a:p>
          <a:p>
            <a:r>
              <a:rPr lang="en-IN" b="1" dirty="0">
                <a:solidFill>
                  <a:schemeClr val="tx1"/>
                </a:solidFill>
              </a:rPr>
              <a:t>Transaction Management: </a:t>
            </a:r>
            <a:r>
              <a:rPr lang="en-IN" dirty="0">
                <a:solidFill>
                  <a:schemeClr val="tx1"/>
                </a:solidFill>
              </a:rPr>
              <a:t>For transaction management,</a:t>
            </a:r>
            <a:r>
              <a:rPr lang="en-IN" b="1" dirty="0">
                <a:solidFill>
                  <a:schemeClr val="tx1"/>
                </a:solidFill>
              </a:rPr>
              <a:t> </a:t>
            </a:r>
            <a:r>
              <a:rPr lang="en-IN" dirty="0">
                <a:solidFill>
                  <a:schemeClr val="tx1"/>
                </a:solidFill>
              </a:rPr>
              <a:t>Spring framework provides a generic abstraction layer. It is not tied to J2EE environments and it can be used in container-less environments.</a:t>
            </a:r>
          </a:p>
          <a:p>
            <a:r>
              <a:rPr lang="en-IN" b="1" dirty="0">
                <a:solidFill>
                  <a:schemeClr val="tx1"/>
                </a:solidFill>
              </a:rPr>
              <a:t>JDBC Exception Handling: </a:t>
            </a:r>
            <a:r>
              <a:rPr lang="en-IN" dirty="0">
                <a:solidFill>
                  <a:schemeClr val="tx1"/>
                </a:solidFill>
              </a:rPr>
              <a:t>The JDBC abstraction layer of the Spring Framework offers an exception hierarchy, which simplifies the error handling strategy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21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075173"/>
            <a:ext cx="6026728" cy="6266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Spring Security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4" y="2085109"/>
            <a:ext cx="10280072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“Spring Security is a powerful, flexible security solution for enterprise software, with particular emphasis on applications that use Spring”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Spring Security: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Provides declarative security for Spring based applications.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Handles Authentication and Authorization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Takes full advantage of the dependency injection (DI) and aspect-oriented techniques based on the spring framework.</a:t>
            </a:r>
          </a:p>
        </p:txBody>
      </p:sp>
      <p:pic>
        <p:nvPicPr>
          <p:cNvPr id="4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5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177</TotalTime>
  <Words>986</Words>
  <Application>Microsoft Office PowerPoint</Application>
  <PresentationFormat>Widescreen</PresentationFormat>
  <Paragraphs>156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Slice</vt:lpstr>
      <vt:lpstr>NIMBUS CORE Application Architecture and Technologies</vt:lpstr>
      <vt:lpstr> </vt:lpstr>
      <vt:lpstr>Nimbus Core Architecture</vt:lpstr>
      <vt:lpstr>Technologies used</vt:lpstr>
      <vt:lpstr>Spring Framework</vt:lpstr>
      <vt:lpstr>Spring Architecture</vt:lpstr>
      <vt:lpstr>What does Spring offer?</vt:lpstr>
      <vt:lpstr>Spring Features</vt:lpstr>
      <vt:lpstr>Spring Security</vt:lpstr>
      <vt:lpstr>Spring Security Architecture</vt:lpstr>
      <vt:lpstr>Spring security features</vt:lpstr>
      <vt:lpstr>Mongo DB</vt:lpstr>
      <vt:lpstr>Why MongoDB?</vt:lpstr>
      <vt:lpstr>Functionality of MongoDB</vt:lpstr>
      <vt:lpstr>Mongo DB Features</vt:lpstr>
      <vt:lpstr>Angular JS(6.0.1)</vt:lpstr>
      <vt:lpstr>Why Angular?</vt:lpstr>
      <vt:lpstr>Performance and Features</vt:lpstr>
      <vt:lpstr>Angular JS Architecture</vt:lpstr>
      <vt:lpstr>Any queries?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Sateesh Reddy</dc:creator>
  <cp:lastModifiedBy>Sateesh Reddy</cp:lastModifiedBy>
  <cp:revision>21</cp:revision>
  <dcterms:created xsi:type="dcterms:W3CDTF">2018-11-20T08:58:02Z</dcterms:created>
  <dcterms:modified xsi:type="dcterms:W3CDTF">2018-11-20T11:55:37Z</dcterms:modified>
</cp:coreProperties>
</file>