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64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92D8D46-9693-4901-9925-074BEC057860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3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2a2357dc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2a2357dc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2a2357dc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2a2357dc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259ffb8f_4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259ffb8f_4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259ffb8f_4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259ffb8f_4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8259ffb8f_4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8259ffb8f_4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8259ffb8f_4_1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8259ffb8f_4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259ffb8f_4_1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259ffb8f_4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23604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로그인 페이지</a:t>
            </a:r>
            <a:endParaRPr lang="en-GB"/>
          </a:p>
        </p:txBody>
      </p:sp>
      <p:sp>
        <p:nvSpPr>
          <p:cNvPr id="56" name="Google Shape;56;p13"/>
          <p:cNvSpPr txBox="1"/>
          <p:nvPr/>
        </p:nvSpPr>
        <p:spPr>
          <a:xfrm>
            <a:off x="5076076" y="3481200"/>
            <a:ext cx="11277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사용자 등록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62845" y="1390400"/>
            <a:ext cx="970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아이디</a:t>
            </a:r>
            <a:endParaRPr lang="en-GB"/>
          </a:p>
        </p:txBody>
      </p:sp>
      <p:cxnSp>
        <p:nvCxnSpPr>
          <p:cNvPr id="58" name="Google Shape;58;p13"/>
          <p:cNvCxnSpPr/>
          <p:nvPr/>
        </p:nvCxnSpPr>
        <p:spPr>
          <a:xfrm>
            <a:off x="5062845" y="1849675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5062845" y="1960334"/>
            <a:ext cx="970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비밀번호</a:t>
            </a:r>
            <a:endParaRPr lang="en-GB"/>
          </a:p>
        </p:txBody>
      </p:sp>
      <p:cxnSp>
        <p:nvCxnSpPr>
          <p:cNvPr id="60" name="Google Shape;60;p13"/>
          <p:cNvCxnSpPr/>
          <p:nvPr/>
        </p:nvCxnSpPr>
        <p:spPr>
          <a:xfrm>
            <a:off x="5062845" y="2419609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6361245" y="3481200"/>
            <a:ext cx="9840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로그인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67275" y="4292725"/>
            <a:ext cx="1509300" cy="31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사용자등록페이지</a:t>
            </a:r>
            <a:endParaRPr sz="900"/>
          </a:p>
        </p:txBody>
      </p:sp>
      <p:cxnSp>
        <p:nvCxnSpPr>
          <p:cNvPr id="63" name="Google Shape;63;p13"/>
          <p:cNvCxnSpPr>
            <a:stCxn id="62" idx="3"/>
            <a:endCxn id="56" idx="1"/>
          </p:cNvCxnSpPr>
          <p:nvPr/>
        </p:nvCxnSpPr>
        <p:spPr>
          <a:xfrm rot="10800000" flipH="1">
            <a:off x="3476575" y="3658075"/>
            <a:ext cx="1599600" cy="7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7647300" y="4451275"/>
            <a:ext cx="1209000" cy="31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메인 홈</a:t>
            </a:r>
            <a:endParaRPr sz="900"/>
          </a:p>
        </p:txBody>
      </p:sp>
      <p:cxnSp>
        <p:nvCxnSpPr>
          <p:cNvPr id="65" name="Google Shape;65;p13"/>
          <p:cNvCxnSpPr>
            <a:endCxn id="61" idx="3"/>
          </p:cNvCxnSpPr>
          <p:nvPr/>
        </p:nvCxnSpPr>
        <p:spPr>
          <a:xfrm rot="10800000">
            <a:off x="7345245" y="3658050"/>
            <a:ext cx="1002900" cy="7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3705225" y="600075"/>
            <a:ext cx="4896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***(</a:t>
            </a:r>
            <a:r>
              <a:rPr lang="en-GB" sz="1000"/>
              <a:t>DB관리시스템이름 차후선정</a:t>
            </a:r>
            <a:r>
              <a:rPr lang="en-GB"/>
              <a:t>)에 오신것을 환영합니다.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843900" y="1557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 txBox="1"/>
          <p:nvPr/>
        </p:nvSpPr>
        <p:spPr>
          <a:xfrm>
            <a:off x="0" y="0"/>
            <a:ext cx="26388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회원가입 페이지</a:t>
            </a:r>
            <a:endParaRPr lang="en-GB"/>
          </a:p>
        </p:txBody>
      </p:sp>
      <p:sp>
        <p:nvSpPr>
          <p:cNvPr id="73" name="Google Shape;73;p14"/>
          <p:cNvSpPr txBox="1"/>
          <p:nvPr/>
        </p:nvSpPr>
        <p:spPr>
          <a:xfrm>
            <a:off x="0" y="587275"/>
            <a:ext cx="300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열람자, 관리자 등록 창(관리자 OR 유저. *유저는 조회만 가능함)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3630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사용자 등록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3992275" y="910361"/>
            <a:ext cx="3629110" cy="330325"/>
            <a:chOff x="3992275" y="644500"/>
            <a:chExt cx="3629110" cy="330325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4"/>
            <p:cNvSpPr txBox="1"/>
            <p:nvPr/>
          </p:nvSpPr>
          <p:spPr>
            <a:xfrm>
              <a:off x="3992275" y="644500"/>
              <a:ext cx="503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이름</a:t>
              </a:r>
              <a:endParaRPr sz="12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992275" y="1409186"/>
            <a:ext cx="3629110" cy="330325"/>
            <a:chOff x="4144675" y="796900"/>
            <a:chExt cx="3629110" cy="330325"/>
          </a:xfrm>
        </p:grpSpPr>
        <p:cxnSp>
          <p:nvCxnSpPr>
            <p:cNvPr id="79" name="Google Shape;79;p14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4"/>
            <p:cNvSpPr txBox="1"/>
            <p:nvPr/>
          </p:nvSpPr>
          <p:spPr>
            <a:xfrm>
              <a:off x="4144675" y="796900"/>
              <a:ext cx="14862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아이디</a:t>
              </a:r>
              <a:endParaRPr sz="1200"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3992275" y="1908011"/>
            <a:ext cx="3629110" cy="330324"/>
            <a:chOff x="4144675" y="796901"/>
            <a:chExt cx="3629110" cy="330324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4"/>
            <p:cNvSpPr txBox="1"/>
            <p:nvPr/>
          </p:nvSpPr>
          <p:spPr>
            <a:xfrm>
              <a:off x="4144675" y="796901"/>
              <a:ext cx="809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비밀번호</a:t>
              </a:r>
              <a:endParaRPr sz="1200"/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4108750" y="2400811"/>
            <a:ext cx="829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관리자□</a:t>
            </a:r>
            <a:endParaRPr lang="en-GB"/>
          </a:p>
        </p:txBody>
      </p:sp>
      <p:sp>
        <p:nvSpPr>
          <p:cNvPr id="85" name="Google Shape;85;p14"/>
          <p:cNvSpPr txBox="1"/>
          <p:nvPr/>
        </p:nvSpPr>
        <p:spPr>
          <a:xfrm>
            <a:off x="5131250" y="2400811"/>
            <a:ext cx="829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열람</a:t>
            </a:r>
            <a:r>
              <a:rPr lang="en-GB"/>
              <a:t>자□</a:t>
            </a:r>
            <a:endParaRPr lang="en-GB"/>
          </a:p>
        </p:txBody>
      </p:sp>
      <p:sp>
        <p:nvSpPr>
          <p:cNvPr id="86" name="Google Shape;86;p14"/>
          <p:cNvSpPr txBox="1"/>
          <p:nvPr/>
        </p:nvSpPr>
        <p:spPr>
          <a:xfrm>
            <a:off x="6084875" y="2928286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등록하기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827407" y="2943727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cxnSp>
        <p:nvCxnSpPr>
          <p:cNvPr id="88" name="Google Shape;88;p14"/>
          <p:cNvCxnSpPr>
            <a:endCxn id="87" idx="2"/>
          </p:cNvCxnSpPr>
          <p:nvPr/>
        </p:nvCxnSpPr>
        <p:spPr>
          <a:xfrm rot="10800000" flipH="1">
            <a:off x="5302157" y="3297427"/>
            <a:ext cx="933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 txBox="1"/>
          <p:nvPr/>
        </p:nvSpPr>
        <p:spPr>
          <a:xfrm>
            <a:off x="4587650" y="3565775"/>
            <a:ext cx="9582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sp>
        <p:nvSpPr>
          <p:cNvPr id="90" name="Google Shape;90;p14"/>
          <p:cNvSpPr txBox="1"/>
          <p:nvPr/>
        </p:nvSpPr>
        <p:spPr>
          <a:xfrm>
            <a:off x="7290300" y="3579925"/>
            <a:ext cx="14292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로그인페이지</a:t>
            </a:r>
            <a:endParaRPr lang="en-GB"/>
          </a:p>
        </p:txBody>
      </p:sp>
      <p:cxnSp>
        <p:nvCxnSpPr>
          <p:cNvPr id="91" name="Google Shape;91;p14"/>
          <p:cNvCxnSpPr>
            <a:endCxn id="90" idx="0"/>
          </p:cNvCxnSpPr>
          <p:nvPr/>
        </p:nvCxnSpPr>
        <p:spPr>
          <a:xfrm>
            <a:off x="7085100" y="3268525"/>
            <a:ext cx="919800" cy="3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3008700" y="1094625"/>
            <a:ext cx="3126600" cy="2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7"/>
          <p:cNvSpPr/>
          <p:nvPr/>
        </p:nvSpPr>
        <p:spPr>
          <a:xfrm>
            <a:off x="5898275" y="1094625"/>
            <a:ext cx="237000" cy="269700"/>
          </a:xfrm>
          <a:prstGeom prst="rect">
            <a:avLst/>
          </a:prstGeom>
          <a:solidFill>
            <a:srgbClr val="EE6F57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7"/>
          <p:cNvSpPr txBox="1"/>
          <p:nvPr/>
        </p:nvSpPr>
        <p:spPr>
          <a:xfrm>
            <a:off x="2321276" y="2854711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입력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545037" y="2854700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유통기한임박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19425" y="702275"/>
            <a:ext cx="2381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관리자||열람자 님! 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612325" y="4755990"/>
            <a:ext cx="12777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사용자 등록</a:t>
            </a:r>
            <a:endParaRPr sz="1100"/>
          </a:p>
        </p:txBody>
      </p:sp>
      <p:sp>
        <p:nvSpPr>
          <p:cNvPr id="144" name="Google Shape;144;p17"/>
          <p:cNvSpPr txBox="1"/>
          <p:nvPr/>
        </p:nvSpPr>
        <p:spPr>
          <a:xfrm>
            <a:off x="3933168" y="2854699"/>
            <a:ext cx="12777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관리</a:t>
            </a:r>
            <a:endParaRPr sz="11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04300" y="4262275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32988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25150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713275" y="2265000"/>
            <a:ext cx="493725" cy="4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924813" y="1137513"/>
            <a:ext cx="183925" cy="1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3008700" y="1364325"/>
            <a:ext cx="3126600" cy="49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E6F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9143988" y="2059363"/>
          <a:ext cx="4295100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34700"/>
                <a:gridCol w="577500"/>
                <a:gridCol w="577500"/>
                <a:gridCol w="801575"/>
                <a:gridCol w="615625"/>
                <a:gridCol w="544100"/>
                <a:gridCol w="544100"/>
              </a:tblGrid>
              <a:tr h="24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약 이름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약 성분 및 외형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/>
                        <a:t>효능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제약 회사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  <a:tr h="15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Google Shape;152;p17"/>
          <p:cNvSpPr txBox="1"/>
          <p:nvPr/>
        </p:nvSpPr>
        <p:spPr>
          <a:xfrm>
            <a:off x="6822725" y="1416675"/>
            <a:ext cx="1524000" cy="64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출력 표 미리보기 창</a:t>
            </a:r>
            <a:endParaRPr lang="en-GB"/>
          </a:p>
        </p:txBody>
      </p:sp>
      <p:cxnSp>
        <p:nvCxnSpPr>
          <p:cNvPr id="153" name="Google Shape;153;p17"/>
          <p:cNvCxnSpPr>
            <a:stCxn id="150" idx="3"/>
            <a:endCxn id="152" idx="1"/>
          </p:cNvCxnSpPr>
          <p:nvPr/>
        </p:nvCxnSpPr>
        <p:spPr>
          <a:xfrm>
            <a:off x="6135300" y="1611225"/>
            <a:ext cx="687300" cy="1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 txBox="1"/>
          <p:nvPr/>
        </p:nvSpPr>
        <p:spPr>
          <a:xfrm>
            <a:off x="0" y="0"/>
            <a:ext cx="2360400" cy="35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초안 스케치: 메인 홈 페이지</a:t>
            </a:r>
            <a:endParaRPr sz="13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01575" y="208544"/>
            <a:ext cx="493725" cy="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0" y="0"/>
            <a:ext cx="27552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DB관리</a:t>
            </a:r>
            <a:endParaRPr lang="en-GB"/>
          </a:p>
        </p:txBody>
      </p:sp>
      <p:sp>
        <p:nvSpPr>
          <p:cNvPr id="161" name="Google Shape;161;p18"/>
          <p:cNvSpPr txBox="1"/>
          <p:nvPr/>
        </p:nvSpPr>
        <p:spPr>
          <a:xfrm>
            <a:off x="0" y="443117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-데이터 베이스 관리(재고 관리)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테이블 조회 (현재 약국에 있는 아이템 목록)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테이블 변경 (테이블 DROP 기능, 생성)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튜플 삽입(약국 아이템 목록 추가)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튜플 삭제(약국 아이템 목록 삭제)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 데이터베이스 관리창을 메인으로 하면 좋을 것 같습니다.</a:t>
            </a:r>
            <a:endParaRPr lang="en-GB" sz="950"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810225" y="78800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8"/>
          <p:cNvSpPr txBox="1"/>
          <p:nvPr/>
        </p:nvSpPr>
        <p:spPr>
          <a:xfrm>
            <a:off x="470268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DB등록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4449475" y="910350"/>
            <a:ext cx="3629110" cy="330336"/>
            <a:chOff x="3992275" y="644489"/>
            <a:chExt cx="3629110" cy="330336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18"/>
            <p:cNvSpPr txBox="1"/>
            <p:nvPr/>
          </p:nvSpPr>
          <p:spPr>
            <a:xfrm>
              <a:off x="3992275" y="644489"/>
              <a:ext cx="7440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제품명</a:t>
              </a:r>
              <a:endParaRPr sz="1200"/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4449475" y="1782600"/>
            <a:ext cx="3629110" cy="330325"/>
            <a:chOff x="4144675" y="796900"/>
            <a:chExt cx="3629110" cy="330325"/>
          </a:xfrm>
        </p:grpSpPr>
        <p:cxnSp>
          <p:nvCxnSpPr>
            <p:cNvPr id="168" name="Google Shape;168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18"/>
            <p:cNvSpPr txBox="1"/>
            <p:nvPr/>
          </p:nvSpPr>
          <p:spPr>
            <a:xfrm>
              <a:off x="4144675" y="796900"/>
              <a:ext cx="1743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효능</a:t>
              </a:r>
              <a:endParaRPr sz="1200"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4449475" y="2218700"/>
            <a:ext cx="3629110" cy="330344"/>
            <a:chOff x="4144675" y="796881"/>
            <a:chExt cx="3629110" cy="330344"/>
          </a:xfrm>
        </p:grpSpPr>
        <p:cxnSp>
          <p:nvCxnSpPr>
            <p:cNvPr id="171" name="Google Shape;171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4144675" y="796881"/>
              <a:ext cx="18516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복용지도 및 주의사항</a:t>
              </a:r>
              <a:endParaRPr sz="1200"/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4702680" y="4274707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등록</a:t>
            </a:r>
            <a:r>
              <a:rPr lang="en-GB">
                <a:solidFill>
                  <a:srgbClr val="0B5394"/>
                </a:solidFill>
              </a:rPr>
              <a:t>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942480" y="4274704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4449475" y="2654827"/>
            <a:ext cx="3629110" cy="330335"/>
            <a:chOff x="4144675" y="796890"/>
            <a:chExt cx="3629110" cy="330335"/>
          </a:xfrm>
        </p:grpSpPr>
        <p:cxnSp>
          <p:nvCxnSpPr>
            <p:cNvPr id="176" name="Google Shape;176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18"/>
            <p:cNvSpPr txBox="1"/>
            <p:nvPr/>
          </p:nvSpPr>
          <p:spPr>
            <a:xfrm>
              <a:off x="4144675" y="796890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제약 회사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4449475" y="3090946"/>
            <a:ext cx="3629110" cy="330335"/>
            <a:chOff x="4144675" y="796890"/>
            <a:chExt cx="3629110" cy="330335"/>
          </a:xfrm>
        </p:grpSpPr>
        <p:cxnSp>
          <p:nvCxnSpPr>
            <p:cNvPr id="179" name="Google Shape;179;p18"/>
            <p:cNvCxnSpPr/>
            <p:nvPr/>
          </p:nvCxnSpPr>
          <p:spPr>
            <a:xfrm>
              <a:off x="42208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18"/>
            <p:cNvSpPr txBox="1"/>
            <p:nvPr/>
          </p:nvSpPr>
          <p:spPr>
            <a:xfrm>
              <a:off x="4144675" y="796890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유통기한</a:t>
              </a:r>
              <a:endParaRPr sz="1200"/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5695901" y="3066356"/>
            <a:ext cx="14424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CCCC"/>
                </a:solidFill>
              </a:rPr>
              <a:t>YYYY-MM-DD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266425" y="3090956"/>
            <a:ext cx="160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← </a:t>
            </a:r>
            <a:r>
              <a:rPr lang="en-GB" sz="1000" b="1" i="1" u="sng">
                <a:solidFill>
                  <a:srgbClr val="CC0000"/>
                </a:solidFill>
              </a:rPr>
              <a:t>글 작성 후 사라짐</a:t>
            </a:r>
            <a:endParaRPr sz="1000" b="1" i="1" u="sng">
              <a:solidFill>
                <a:srgbClr val="CC0000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4449475" y="1346475"/>
            <a:ext cx="3629110" cy="330330"/>
            <a:chOff x="3992275" y="644495"/>
            <a:chExt cx="3629110" cy="330330"/>
          </a:xfrm>
        </p:grpSpPr>
        <p:cxnSp>
          <p:nvCxnSpPr>
            <p:cNvPr id="185" name="Google Shape;185;p18"/>
            <p:cNvCxnSpPr/>
            <p:nvPr/>
          </p:nvCxnSpPr>
          <p:spPr>
            <a:xfrm>
              <a:off x="4068485" y="9748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186;p18"/>
            <p:cNvSpPr txBox="1"/>
            <p:nvPr/>
          </p:nvSpPr>
          <p:spPr>
            <a:xfrm>
              <a:off x="3992275" y="644495"/>
              <a:ext cx="14424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약 성분 및 외형</a:t>
              </a:r>
              <a:endParaRPr sz="1200"/>
            </a:p>
          </p:txBody>
        </p:sp>
      </p:grpSp>
      <p:pic>
        <p:nvPicPr>
          <p:cNvPr id="187" name="Google Shape;1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00012" y="1044650"/>
            <a:ext cx="1255375" cy="1255375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00000" y="2424044"/>
            <a:ext cx="172012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/>
        </p:nvSpPr>
        <p:spPr>
          <a:xfrm>
            <a:off x="3199988" y="2495550"/>
            <a:ext cx="1164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C:\Users</a:t>
            </a:r>
            <a:endParaRPr sz="1100"/>
          </a:p>
        </p:txBody>
      </p:sp>
      <p:grpSp>
        <p:nvGrpSpPr>
          <p:cNvPr id="190" name="Google Shape;190;p18"/>
          <p:cNvGrpSpPr/>
          <p:nvPr/>
        </p:nvGrpSpPr>
        <p:grpSpPr>
          <a:xfrm>
            <a:off x="4472000" y="3477821"/>
            <a:ext cx="3614435" cy="353860"/>
            <a:chOff x="4083150" y="773365"/>
            <a:chExt cx="3614435" cy="353860"/>
          </a:xfrm>
        </p:grpSpPr>
        <p:cxnSp>
          <p:nvCxnSpPr>
            <p:cNvPr id="191" name="Google Shape;191;p18"/>
            <p:cNvCxnSpPr/>
            <p:nvPr/>
          </p:nvCxnSpPr>
          <p:spPr>
            <a:xfrm>
              <a:off x="41446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18"/>
            <p:cNvSpPr txBox="1"/>
            <p:nvPr/>
          </p:nvSpPr>
          <p:spPr>
            <a:xfrm>
              <a:off x="4083150" y="773365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금액</a:t>
              </a:r>
              <a:endParaRPr sz="1200"/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3566675" y="4324323"/>
            <a:ext cx="16032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 화면전환X →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등록 후 내용리셋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CC0000"/>
                </a:solidFill>
              </a:rPr>
              <a:t>연속 등록 가능</a:t>
            </a:r>
            <a:endParaRPr sz="1000" b="1" i="1" u="sng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1" u="sng">
              <a:solidFill>
                <a:srgbClr val="CC0000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510525" y="3666513"/>
            <a:ext cx="1274700" cy="353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195" name="Google Shape;195;p18"/>
          <p:cNvCxnSpPr>
            <a:stCxn id="194" idx="2"/>
            <a:endCxn id="174" idx="0"/>
          </p:cNvCxnSpPr>
          <p:nvPr/>
        </p:nvCxnSpPr>
        <p:spPr>
          <a:xfrm flipH="1">
            <a:off x="7510675" y="4020213"/>
            <a:ext cx="637200" cy="2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6" name="Google Shape;196;p18"/>
          <p:cNvSpPr txBox="1"/>
          <p:nvPr/>
        </p:nvSpPr>
        <p:spPr>
          <a:xfrm>
            <a:off x="1289425" y="3072888"/>
            <a:ext cx="2832900" cy="826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클릭하면 파일 추가 라이브러리 실행, 탐색기 드래그 앤 드롭도 됬으면 좋겠는데.. 시간나면 진행</a:t>
            </a:r>
            <a:endParaRPr lang="en-GB"/>
          </a:p>
        </p:txBody>
      </p:sp>
      <p:cxnSp>
        <p:nvCxnSpPr>
          <p:cNvPr id="197" name="Google Shape;197;p18"/>
          <p:cNvCxnSpPr>
            <a:endCxn id="189" idx="2"/>
          </p:cNvCxnSpPr>
          <p:nvPr/>
        </p:nvCxnSpPr>
        <p:spPr>
          <a:xfrm rot="10800000" flipH="1">
            <a:off x="2705888" y="2647950"/>
            <a:ext cx="1076100" cy="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8" name="Google Shape;198;p18"/>
          <p:cNvGrpSpPr/>
          <p:nvPr/>
        </p:nvGrpSpPr>
        <p:grpSpPr>
          <a:xfrm>
            <a:off x="4472000" y="3853928"/>
            <a:ext cx="3614435" cy="353860"/>
            <a:chOff x="4083150" y="773365"/>
            <a:chExt cx="3614435" cy="353860"/>
          </a:xfrm>
        </p:grpSpPr>
        <p:cxnSp>
          <p:nvCxnSpPr>
            <p:cNvPr id="199" name="Google Shape;199;p18"/>
            <p:cNvCxnSpPr/>
            <p:nvPr/>
          </p:nvCxnSpPr>
          <p:spPr>
            <a:xfrm>
              <a:off x="4144685" y="1127225"/>
              <a:ext cx="355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4083150" y="773365"/>
              <a:ext cx="10269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재고</a:t>
              </a:r>
              <a:endParaRPr sz="12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2900400" y="73950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9"/>
          <p:cNvSpPr/>
          <p:nvPr/>
        </p:nvSpPr>
        <p:spPr>
          <a:xfrm>
            <a:off x="8869595" y="809525"/>
            <a:ext cx="150300" cy="264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9"/>
          <p:cNvSpPr txBox="1"/>
          <p:nvPr/>
        </p:nvSpPr>
        <p:spPr>
          <a:xfrm>
            <a:off x="0" y="0"/>
            <a:ext cx="27714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약 정보 창</a:t>
            </a:r>
            <a:endParaRPr lang="en-GB"/>
          </a:p>
        </p:txBody>
      </p:sp>
      <p:sp>
        <p:nvSpPr>
          <p:cNvPr id="208" name="Google Shape;208;p19"/>
          <p:cNvSpPr txBox="1"/>
          <p:nvPr/>
        </p:nvSpPr>
        <p:spPr>
          <a:xfrm>
            <a:off x="0" y="426146"/>
            <a:ext cx="2594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-약 정보 창(SQL표 출력 화면. 아래는 표의 열 제목들, (나중에 중요한 것만 추려서))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[복용 주의사항]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-같이 먹으면 안되는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-식사를 반드시 같이 해야하는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-물을 충분히 마셔야 하는 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-바로 취침하면 안되는 경우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-장기복용 불가 경우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</a:t>
            </a:r>
            <a:endParaRPr sz="95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-약의 외관모양	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-소진 시 대체 약국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-유통기한</a:t>
            </a:r>
            <a:endParaRPr sz="950">
              <a:solidFill>
                <a:schemeClr val="dk1"/>
              </a:solidFill>
            </a:endParaRPr>
          </a:p>
        </p:txBody>
      </p:sp>
      <p:graphicFrame>
        <p:nvGraphicFramePr>
          <p:cNvPr id="209" name="Google Shape;209;p19"/>
          <p:cNvGraphicFramePr/>
          <p:nvPr/>
        </p:nvGraphicFramePr>
        <p:xfrm>
          <a:off x="3071988" y="809525"/>
          <a:ext cx="5797650" cy="3134075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72225"/>
                <a:gridCol w="672225"/>
                <a:gridCol w="611650"/>
                <a:gridCol w="611650"/>
                <a:gridCol w="848975"/>
                <a:gridCol w="652025"/>
                <a:gridCol w="576300"/>
                <a:gridCol w="576300"/>
                <a:gridCol w="576300"/>
              </a:tblGrid>
              <a:tr h="45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모양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성분 및 외형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효능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제약 회사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금액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재고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4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0" name="Google Shape;210;p19"/>
          <p:cNvSpPr txBox="1"/>
          <p:nvPr/>
        </p:nvSpPr>
        <p:spPr>
          <a:xfrm>
            <a:off x="4954050" y="4333659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861563" y="248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DB목록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sp>
        <p:nvSpPr>
          <p:cNvPr id="213" name="Google Shape;213;p19"/>
          <p:cNvSpPr txBox="1"/>
          <p:nvPr/>
        </p:nvSpPr>
        <p:spPr>
          <a:xfrm>
            <a:off x="6524200" y="4333659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삭제하기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3333813" y="148612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9"/>
          <p:cNvSpPr/>
          <p:nvPr/>
        </p:nvSpPr>
        <p:spPr>
          <a:xfrm>
            <a:off x="3333813" y="17492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9"/>
          <p:cNvSpPr/>
          <p:nvPr/>
        </p:nvSpPr>
        <p:spPr>
          <a:xfrm>
            <a:off x="3333825" y="201297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9"/>
          <p:cNvSpPr/>
          <p:nvPr/>
        </p:nvSpPr>
        <p:spPr>
          <a:xfrm>
            <a:off x="3333813" y="22219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9"/>
          <p:cNvSpPr/>
          <p:nvPr/>
        </p:nvSpPr>
        <p:spPr>
          <a:xfrm>
            <a:off x="3333813" y="247715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9"/>
          <p:cNvSpPr/>
          <p:nvPr/>
        </p:nvSpPr>
        <p:spPr>
          <a:xfrm>
            <a:off x="3333825" y="27324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9"/>
          <p:cNvSpPr/>
          <p:nvPr/>
        </p:nvSpPr>
        <p:spPr>
          <a:xfrm>
            <a:off x="3333813" y="2987638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9"/>
          <p:cNvSpPr/>
          <p:nvPr/>
        </p:nvSpPr>
        <p:spPr>
          <a:xfrm>
            <a:off x="3333813" y="320510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9"/>
          <p:cNvSpPr/>
          <p:nvPr/>
        </p:nvSpPr>
        <p:spPr>
          <a:xfrm>
            <a:off x="3333825" y="345182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9"/>
          <p:cNvSpPr/>
          <p:nvPr/>
        </p:nvSpPr>
        <p:spPr>
          <a:xfrm>
            <a:off x="3333813" y="3698550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9"/>
          <p:cNvSpPr/>
          <p:nvPr/>
        </p:nvSpPr>
        <p:spPr>
          <a:xfrm>
            <a:off x="3333813" y="3945275"/>
            <a:ext cx="115500" cy="12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25" name="Google Shape;225;p19"/>
          <p:cNvCxnSpPr>
            <a:stCxn id="213" idx="3"/>
            <a:endCxn id="226" idx="1"/>
          </p:cNvCxnSpPr>
          <p:nvPr/>
        </p:nvCxnSpPr>
        <p:spPr>
          <a:xfrm rot="10800000" flipH="1">
            <a:off x="7660300" y="4182309"/>
            <a:ext cx="569400" cy="32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19"/>
          <p:cNvSpPr/>
          <p:nvPr/>
        </p:nvSpPr>
        <p:spPr>
          <a:xfrm>
            <a:off x="524400" y="2732400"/>
            <a:ext cx="2020800" cy="7842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삭제하시겠습니까?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9"/>
          <p:cNvSpPr/>
          <p:nvPr/>
        </p:nvSpPr>
        <p:spPr>
          <a:xfrm>
            <a:off x="702500" y="3272150"/>
            <a:ext cx="774600" cy="1731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확인</a:t>
            </a:r>
            <a:endParaRPr lang="en-GB"/>
          </a:p>
        </p:txBody>
      </p:sp>
      <p:sp>
        <p:nvSpPr>
          <p:cNvPr id="229" name="Google Shape;229;p19"/>
          <p:cNvSpPr/>
          <p:nvPr/>
        </p:nvSpPr>
        <p:spPr>
          <a:xfrm>
            <a:off x="1567000" y="3272150"/>
            <a:ext cx="774600" cy="1731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취소</a:t>
            </a:r>
            <a:endParaRPr lang="en-GB"/>
          </a:p>
        </p:txBody>
      </p:sp>
      <p:sp>
        <p:nvSpPr>
          <p:cNvPr id="230" name="Google Shape;230;p19"/>
          <p:cNvSpPr/>
          <p:nvPr/>
        </p:nvSpPr>
        <p:spPr>
          <a:xfrm>
            <a:off x="1534901" y="3686525"/>
            <a:ext cx="1429800" cy="555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권한이 없습니다.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31" name="Google Shape;231;p19"/>
          <p:cNvSpPr/>
          <p:nvPr/>
        </p:nvSpPr>
        <p:spPr>
          <a:xfrm>
            <a:off x="1975767" y="4070293"/>
            <a:ext cx="548100" cy="122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확인</a:t>
            </a:r>
            <a:endParaRPr sz="1000"/>
          </a:p>
        </p:txBody>
      </p:sp>
      <p:sp>
        <p:nvSpPr>
          <p:cNvPr id="232" name="Google Shape;232;p19"/>
          <p:cNvSpPr/>
          <p:nvPr/>
        </p:nvSpPr>
        <p:spPr>
          <a:xfrm>
            <a:off x="-2174" y="3686525"/>
            <a:ext cx="1429800" cy="555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삭제완료!</a:t>
            </a:r>
            <a:endParaRPr sz="1000"/>
          </a:p>
        </p:txBody>
      </p:sp>
      <p:sp>
        <p:nvSpPr>
          <p:cNvPr id="233" name="Google Shape;233;p19"/>
          <p:cNvSpPr/>
          <p:nvPr/>
        </p:nvSpPr>
        <p:spPr>
          <a:xfrm>
            <a:off x="438692" y="4070293"/>
            <a:ext cx="548100" cy="122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확인</a:t>
            </a:r>
            <a:endParaRPr sz="1000"/>
          </a:p>
        </p:txBody>
      </p:sp>
      <p:sp>
        <p:nvSpPr>
          <p:cNvPr id="234" name="Google Shape;234;p19"/>
          <p:cNvSpPr/>
          <p:nvPr/>
        </p:nvSpPr>
        <p:spPr>
          <a:xfrm>
            <a:off x="8869595" y="1449575"/>
            <a:ext cx="150300" cy="26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9"/>
          <p:cNvSpPr/>
          <p:nvPr/>
        </p:nvSpPr>
        <p:spPr>
          <a:xfrm>
            <a:off x="8869595" y="1879200"/>
            <a:ext cx="150300" cy="1385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9"/>
          <p:cNvSpPr txBox="1"/>
          <p:nvPr/>
        </p:nvSpPr>
        <p:spPr>
          <a:xfrm>
            <a:off x="8229625" y="4005575"/>
            <a:ext cx="796500" cy="3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화면전환X</a:t>
            </a:r>
            <a:endParaRPr sz="1000"/>
          </a:p>
        </p:txBody>
      </p:sp>
      <p:sp>
        <p:nvSpPr>
          <p:cNvPr id="236" name="Google Shape;236;p19"/>
          <p:cNvSpPr txBox="1"/>
          <p:nvPr/>
        </p:nvSpPr>
        <p:spPr>
          <a:xfrm>
            <a:off x="-12" y="3643875"/>
            <a:ext cx="37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512388" y="3643875"/>
            <a:ext cx="378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3170013" y="4279650"/>
            <a:ext cx="12747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39" name="Google Shape;239;p19"/>
          <p:cNvCxnSpPr>
            <a:stCxn id="238" idx="3"/>
            <a:endCxn id="210" idx="1"/>
          </p:cNvCxnSpPr>
          <p:nvPr/>
        </p:nvCxnSpPr>
        <p:spPr>
          <a:xfrm>
            <a:off x="4444713" y="4456500"/>
            <a:ext cx="509400" cy="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9"/>
          <p:cNvCxnSpPr>
            <a:endCxn id="213" idx="0"/>
          </p:cNvCxnSpPr>
          <p:nvPr/>
        </p:nvCxnSpPr>
        <p:spPr>
          <a:xfrm>
            <a:off x="2546350" y="2925459"/>
            <a:ext cx="4545900" cy="14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0"/>
          <p:cNvSpPr txBox="1"/>
          <p:nvPr/>
        </p:nvSpPr>
        <p:spPr>
          <a:xfrm>
            <a:off x="0" y="0"/>
            <a:ext cx="18450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초안 스케치: 약 추천</a:t>
            </a:r>
            <a:endParaRPr lang="en-GB"/>
          </a:p>
        </p:txBody>
      </p:sp>
      <p:sp>
        <p:nvSpPr>
          <p:cNvPr id="247" name="Google Shape;247;p20"/>
          <p:cNvSpPr txBox="1"/>
          <p:nvPr/>
        </p:nvSpPr>
        <p:spPr>
          <a:xfrm>
            <a:off x="0" y="644500"/>
            <a:ext cx="27393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-증상에 따른 복용해야하는 약 추천 창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-증상입력 시 추천 약 보여줌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※증상이 겹치는 경우 복수의 약 제품이 추천 될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수 있음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4028200" y="829800"/>
            <a:ext cx="3883200" cy="37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검색어를</a:t>
            </a:r>
            <a:r>
              <a:rPr lang="en-GB">
                <a:solidFill>
                  <a:srgbClr val="999999"/>
                </a:solidFill>
              </a:rPr>
              <a:t>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7219300" y="829800"/>
            <a:ext cx="692100" cy="378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검색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graphicFrame>
        <p:nvGraphicFramePr>
          <p:cNvPr id="251" name="Google Shape;251;p20"/>
          <p:cNvGraphicFramePr/>
          <p:nvPr/>
        </p:nvGraphicFramePr>
        <p:xfrm>
          <a:off x="3284763" y="1735060"/>
          <a:ext cx="5340625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694475"/>
                <a:gridCol w="631875"/>
                <a:gridCol w="631875"/>
                <a:gridCol w="877050"/>
                <a:gridCol w="673575"/>
                <a:gridCol w="673575"/>
                <a:gridCol w="579100"/>
                <a:gridCol w="579100"/>
              </a:tblGrid>
              <a:tr h="38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성분 및 외형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효능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복용지도 및 주의사항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제약회사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가격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재고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19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52" name="Google Shape;252;p20"/>
          <p:cNvSpPr txBox="1"/>
          <p:nvPr/>
        </p:nvSpPr>
        <p:spPr>
          <a:xfrm>
            <a:off x="4861563" y="248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DB검색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5397650" y="4171320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7382875" y="1294875"/>
            <a:ext cx="1845000" cy="35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Sql 조회. 아래 결과물 출력</a:t>
            </a:r>
            <a:endParaRPr sz="1100"/>
          </a:p>
        </p:txBody>
      </p:sp>
      <p:sp>
        <p:nvSpPr>
          <p:cNvPr id="255" name="Google Shape;255;p20"/>
          <p:cNvSpPr txBox="1"/>
          <p:nvPr/>
        </p:nvSpPr>
        <p:spPr>
          <a:xfrm>
            <a:off x="6863600" y="3626025"/>
            <a:ext cx="12747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56" name="Google Shape;256;p20"/>
          <p:cNvCxnSpPr>
            <a:endCxn id="249" idx="3"/>
          </p:cNvCxnSpPr>
          <p:nvPr/>
        </p:nvCxnSpPr>
        <p:spPr>
          <a:xfrm rot="10800000">
            <a:off x="7911400" y="1019100"/>
            <a:ext cx="861000" cy="2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0"/>
          <p:cNvCxnSpPr>
            <a:stCxn id="255" idx="2"/>
            <a:endCxn id="253" idx="0"/>
          </p:cNvCxnSpPr>
          <p:nvPr/>
        </p:nvCxnSpPr>
        <p:spPr>
          <a:xfrm flipH="1">
            <a:off x="5965850" y="3979725"/>
            <a:ext cx="15351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-16200" y="445000"/>
            <a:ext cx="2787600" cy="23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&lt;</a:t>
            </a:r>
            <a:r>
              <a:rPr lang="en-GB" sz="950">
                <a:solidFill>
                  <a:schemeClr val="dk1"/>
                </a:solidFill>
              </a:rPr>
              <a:t>유통기한 임박 알리미 창(10일이내 소진해야하는 경우)&gt;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	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-로그인 시 팝업(수업시간에 떴던 WELCOME창 활용)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-홈페이지(데이터 베이스 관리||약 정보 창)와 두개의 창 호출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chemeClr val="dk1"/>
                </a:solidFill>
              </a:rPr>
              <a:t>-임박 순서대로!!</a:t>
            </a:r>
            <a:br>
              <a:rPr lang="en-GB" sz="950">
                <a:solidFill>
                  <a:schemeClr val="dk1"/>
                </a:solidFill>
              </a:rPr>
            </a:br>
            <a:r>
              <a:rPr lang="en-GB" sz="950">
                <a:solidFill>
                  <a:schemeClr val="dk1"/>
                </a:solidFill>
              </a:rPr>
              <a:t>**현 날짜기준으로 DB에 들어간 설정값 기간이 10일 미만인것으로 비교해야하는 기능이 들어가야하는 것이 요점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dk1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0" y="0"/>
            <a:ext cx="2755200" cy="41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초안 스케치: 유통기한 임박 알리미 창</a:t>
            </a:r>
            <a:endParaRPr sz="1200"/>
          </a:p>
        </p:txBody>
      </p:sp>
      <p:sp>
        <p:nvSpPr>
          <p:cNvPr id="264" name="Google Shape;264;p21"/>
          <p:cNvSpPr/>
          <p:nvPr/>
        </p:nvSpPr>
        <p:spPr>
          <a:xfrm>
            <a:off x="2843900" y="32225"/>
            <a:ext cx="6243600" cy="49065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21"/>
          <p:cNvSpPr txBox="1"/>
          <p:nvPr/>
        </p:nvSpPr>
        <p:spPr>
          <a:xfrm>
            <a:off x="5397650" y="4171320"/>
            <a:ext cx="11361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나가기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4861550" y="205225"/>
            <a:ext cx="2208300" cy="35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유통기한 임박 재고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267" name="Google Shape;267;p21"/>
          <p:cNvGraphicFramePr/>
          <p:nvPr/>
        </p:nvGraphicFramePr>
        <p:xfrm>
          <a:off x="4909425" y="9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{D92D8D46-9693-4901-9925-074BEC057860}</a:tableStyleId>
              </a:tblPr>
              <a:tblGrid>
                <a:gridCol w="1072375"/>
                <a:gridCol w="1040150"/>
              </a:tblGrid>
              <a:tr h="3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약 이름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유통기한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"/>
                        <a:t>2020-09- 27</a:t>
                      </a: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  <a:tr h="227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68" name="Google Shape;268;p21"/>
          <p:cNvSpPr txBox="1"/>
          <p:nvPr/>
        </p:nvSpPr>
        <p:spPr>
          <a:xfrm>
            <a:off x="2843900" y="32225"/>
            <a:ext cx="1628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로그인 정보 : 관리자 || 열람자</a:t>
            </a:r>
            <a:endParaRPr sz="600"/>
          </a:p>
        </p:txBody>
      </p:sp>
      <p:sp>
        <p:nvSpPr>
          <p:cNvPr id="269" name="Google Shape;269;p21"/>
          <p:cNvSpPr txBox="1"/>
          <p:nvPr/>
        </p:nvSpPr>
        <p:spPr>
          <a:xfrm>
            <a:off x="5288900" y="544875"/>
            <a:ext cx="13536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YYYY-MM-DD</a:t>
            </a:r>
            <a:endParaRPr lang="en-GB"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84425" y="1279850"/>
            <a:ext cx="185650" cy="1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/>
        </p:nvSpPr>
        <p:spPr>
          <a:xfrm>
            <a:off x="7131550" y="3931400"/>
            <a:ext cx="962100" cy="389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메인으로</a:t>
            </a:r>
            <a:endParaRPr lang="en-GB"/>
          </a:p>
        </p:txBody>
      </p:sp>
      <p:cxnSp>
        <p:nvCxnSpPr>
          <p:cNvPr id="272" name="Google Shape;272;p21"/>
          <p:cNvCxnSpPr>
            <a:endCxn id="271" idx="1"/>
          </p:cNvCxnSpPr>
          <p:nvPr/>
        </p:nvCxnSpPr>
        <p:spPr>
          <a:xfrm rot="10800000" flipH="1">
            <a:off x="6533650" y="4125950"/>
            <a:ext cx="59790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Presentation</Application>
  <PresentationFormat/>
  <Paragraphs>246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맑은 고딕</vt:lpstr>
      <vt:lpstr>바탕체</vt:lpstr>
      <vt:lpstr>Microsoft YaHei</vt:lpstr>
      <vt:lpstr/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2020-12-10T00:51:25Z</dcterms:created>
  <dcterms:modified xsi:type="dcterms:W3CDTF">2020-12-10T00:51:25Z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