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66" r:id="rId3"/>
    <p:sldId id="256" r:id="rId5"/>
    <p:sldId id="257" r:id="rId6"/>
    <p:sldId id="260" r:id="rId7"/>
    <p:sldId id="261" r:id="rId8"/>
    <p:sldId id="262" r:id="rId9"/>
    <p:sldId id="263" r:id="rId10"/>
    <p:sldId id="264" r:id="rId11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92D8D46-9693-4901-9925-074BEC057860}" styleName="Table_0">
    <a:wholeTbl>
      <a:tcTxStyle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3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8259ffb8f_11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8259ffb8f_11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f2a2357dc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f2a2357dc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f2a2357dc_0_8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f2a2357dc_0_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8259ffb8f_4_4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8259ffb8f_4_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8259ffb8f_4_6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8259ffb8f_4_6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8259ffb8f_4_10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8259ffb8f_4_10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8259ffb8f_4_1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a8259ffb8f_4_1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8259ffb8f_4_16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a8259ffb8f_4_1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"/>
          <p:cNvSpPr txBox="1"/>
          <p:nvPr/>
        </p:nvSpPr>
        <p:spPr>
          <a:xfrm>
            <a:off x="3467855" y="319400"/>
            <a:ext cx="2208300" cy="353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5394"/>
                </a:solidFill>
              </a:rPr>
              <a:t>1조 자바프로젝트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236" name="Google Shape;236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76388" y="887775"/>
            <a:ext cx="5991225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843900" y="32225"/>
            <a:ext cx="6243600" cy="4906500"/>
          </a:xfrm>
          <a:prstGeom prst="rect">
            <a:avLst/>
          </a:prstGeom>
          <a:noFill/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0"/>
            <a:ext cx="2360400" cy="410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초안 스케치: 로그인 페이지</a:t>
            </a:r>
            <a:endParaRPr lang="en-GB"/>
          </a:p>
        </p:txBody>
      </p:sp>
      <p:sp>
        <p:nvSpPr>
          <p:cNvPr id="56" name="Google Shape;56;p13"/>
          <p:cNvSpPr txBox="1"/>
          <p:nvPr/>
        </p:nvSpPr>
        <p:spPr>
          <a:xfrm>
            <a:off x="5076076" y="3481200"/>
            <a:ext cx="1127700" cy="353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5394"/>
                </a:solidFill>
              </a:rPr>
              <a:t>사용자 등록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062845" y="1390400"/>
            <a:ext cx="9705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아이디</a:t>
            </a:r>
            <a:endParaRPr lang="en-GB"/>
          </a:p>
        </p:txBody>
      </p:sp>
      <p:cxnSp>
        <p:nvCxnSpPr>
          <p:cNvPr id="58" name="Google Shape;58;p13"/>
          <p:cNvCxnSpPr/>
          <p:nvPr/>
        </p:nvCxnSpPr>
        <p:spPr>
          <a:xfrm>
            <a:off x="5062845" y="1849675"/>
            <a:ext cx="228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13"/>
          <p:cNvSpPr txBox="1"/>
          <p:nvPr/>
        </p:nvSpPr>
        <p:spPr>
          <a:xfrm>
            <a:off x="5062845" y="1960334"/>
            <a:ext cx="9705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비밀번호</a:t>
            </a:r>
            <a:endParaRPr lang="en-GB"/>
          </a:p>
        </p:txBody>
      </p:sp>
      <p:cxnSp>
        <p:nvCxnSpPr>
          <p:cNvPr id="60" name="Google Shape;60;p13"/>
          <p:cNvCxnSpPr/>
          <p:nvPr/>
        </p:nvCxnSpPr>
        <p:spPr>
          <a:xfrm>
            <a:off x="5062845" y="2419609"/>
            <a:ext cx="228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/>
          <p:nvPr/>
        </p:nvSpPr>
        <p:spPr>
          <a:xfrm>
            <a:off x="6361245" y="3481200"/>
            <a:ext cx="984000" cy="353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5394"/>
                </a:solidFill>
              </a:rPr>
              <a:t>로그인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967275" y="4292725"/>
            <a:ext cx="1509300" cy="3171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사용자등록페이지</a:t>
            </a:r>
            <a:endParaRPr sz="900"/>
          </a:p>
        </p:txBody>
      </p:sp>
      <p:cxnSp>
        <p:nvCxnSpPr>
          <p:cNvPr id="63" name="Google Shape;63;p13"/>
          <p:cNvCxnSpPr>
            <a:stCxn id="62" idx="3"/>
            <a:endCxn id="56" idx="1"/>
          </p:cNvCxnSpPr>
          <p:nvPr/>
        </p:nvCxnSpPr>
        <p:spPr>
          <a:xfrm rot="10800000" flipH="1">
            <a:off x="3476575" y="3658075"/>
            <a:ext cx="1599600" cy="79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triangle" w="med" len="med"/>
            <a:tailEnd type="none" w="med" len="med"/>
          </a:ln>
        </p:spPr>
      </p:cxnSp>
      <p:sp>
        <p:nvSpPr>
          <p:cNvPr id="64" name="Google Shape;64;p13"/>
          <p:cNvSpPr txBox="1"/>
          <p:nvPr/>
        </p:nvSpPr>
        <p:spPr>
          <a:xfrm>
            <a:off x="7647300" y="4451275"/>
            <a:ext cx="1209000" cy="3171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메인 홈</a:t>
            </a:r>
            <a:endParaRPr sz="900"/>
          </a:p>
        </p:txBody>
      </p:sp>
      <p:cxnSp>
        <p:nvCxnSpPr>
          <p:cNvPr id="65" name="Google Shape;65;p13"/>
          <p:cNvCxnSpPr>
            <a:endCxn id="61" idx="3"/>
          </p:cNvCxnSpPr>
          <p:nvPr/>
        </p:nvCxnSpPr>
        <p:spPr>
          <a:xfrm rot="10800000">
            <a:off x="7345245" y="3658050"/>
            <a:ext cx="1002900" cy="78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triangle" w="med" len="med"/>
            <a:tailEnd type="none" w="med" len="med"/>
          </a:ln>
        </p:spPr>
      </p:cxnSp>
      <p:sp>
        <p:nvSpPr>
          <p:cNvPr id="66" name="Google Shape;66;p13"/>
          <p:cNvSpPr txBox="1"/>
          <p:nvPr/>
        </p:nvSpPr>
        <p:spPr>
          <a:xfrm>
            <a:off x="3705225" y="600075"/>
            <a:ext cx="48960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***(</a:t>
            </a:r>
            <a:r>
              <a:rPr lang="en-GB" sz="1000"/>
              <a:t>DB관리시스템이름 차후선정</a:t>
            </a:r>
            <a:r>
              <a:rPr lang="en-GB"/>
              <a:t>)에 오신것을 환영합니다.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2843900" y="15575"/>
            <a:ext cx="6243600" cy="4906500"/>
          </a:xfrm>
          <a:prstGeom prst="rect">
            <a:avLst/>
          </a:prstGeom>
          <a:noFill/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14"/>
          <p:cNvSpPr txBox="1"/>
          <p:nvPr/>
        </p:nvSpPr>
        <p:spPr>
          <a:xfrm>
            <a:off x="0" y="0"/>
            <a:ext cx="2638800" cy="410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초안 스케치: 회원가입 페이지</a:t>
            </a:r>
            <a:endParaRPr lang="en-GB"/>
          </a:p>
        </p:txBody>
      </p:sp>
      <p:sp>
        <p:nvSpPr>
          <p:cNvPr id="73" name="Google Shape;73;p14"/>
          <p:cNvSpPr txBox="1"/>
          <p:nvPr/>
        </p:nvSpPr>
        <p:spPr>
          <a:xfrm>
            <a:off x="0" y="587275"/>
            <a:ext cx="30000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chemeClr val="dk1"/>
                </a:solidFill>
              </a:rPr>
              <a:t>열람자, 관리자 등록 창(관리자 OR 유저. *유저는 조회만 가능함)</a:t>
            </a:r>
            <a:endParaRPr sz="950">
              <a:solidFill>
                <a:schemeClr val="dk1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4736300" y="205225"/>
            <a:ext cx="2208300" cy="353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5394"/>
                </a:solidFill>
              </a:rPr>
              <a:t>사용자 등록</a:t>
            </a:r>
            <a:endParaRPr>
              <a:solidFill>
                <a:srgbClr val="0B5394"/>
              </a:solidFill>
            </a:endParaRPr>
          </a:p>
        </p:txBody>
      </p:sp>
      <p:grpSp>
        <p:nvGrpSpPr>
          <p:cNvPr id="75" name="Google Shape;75;p14"/>
          <p:cNvGrpSpPr/>
          <p:nvPr/>
        </p:nvGrpSpPr>
        <p:grpSpPr>
          <a:xfrm>
            <a:off x="3992275" y="910361"/>
            <a:ext cx="3629110" cy="330325"/>
            <a:chOff x="3992275" y="644500"/>
            <a:chExt cx="3629110" cy="330325"/>
          </a:xfrm>
        </p:grpSpPr>
        <p:cxnSp>
          <p:nvCxnSpPr>
            <p:cNvPr id="76" name="Google Shape;76;p14"/>
            <p:cNvCxnSpPr/>
            <p:nvPr/>
          </p:nvCxnSpPr>
          <p:spPr>
            <a:xfrm>
              <a:off x="4068485" y="974825"/>
              <a:ext cx="3552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" name="Google Shape;77;p14"/>
            <p:cNvSpPr txBox="1"/>
            <p:nvPr/>
          </p:nvSpPr>
          <p:spPr>
            <a:xfrm>
              <a:off x="3992275" y="644500"/>
              <a:ext cx="5034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이름</a:t>
              </a:r>
              <a:endParaRPr sz="1200"/>
            </a:p>
          </p:txBody>
        </p:sp>
      </p:grpSp>
      <p:grpSp>
        <p:nvGrpSpPr>
          <p:cNvPr id="78" name="Google Shape;78;p14"/>
          <p:cNvGrpSpPr/>
          <p:nvPr/>
        </p:nvGrpSpPr>
        <p:grpSpPr>
          <a:xfrm>
            <a:off x="3992275" y="1409186"/>
            <a:ext cx="3629110" cy="330325"/>
            <a:chOff x="4144675" y="796900"/>
            <a:chExt cx="3629110" cy="330325"/>
          </a:xfrm>
        </p:grpSpPr>
        <p:cxnSp>
          <p:nvCxnSpPr>
            <p:cNvPr id="79" name="Google Shape;79;p14"/>
            <p:cNvCxnSpPr/>
            <p:nvPr/>
          </p:nvCxnSpPr>
          <p:spPr>
            <a:xfrm>
              <a:off x="4220885" y="1127225"/>
              <a:ext cx="3552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0" name="Google Shape;80;p14"/>
            <p:cNvSpPr txBox="1"/>
            <p:nvPr/>
          </p:nvSpPr>
          <p:spPr>
            <a:xfrm>
              <a:off x="4144675" y="796900"/>
              <a:ext cx="14862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아이디</a:t>
              </a:r>
              <a:endParaRPr sz="1200"/>
            </a:p>
          </p:txBody>
        </p:sp>
      </p:grpSp>
      <p:grpSp>
        <p:nvGrpSpPr>
          <p:cNvPr id="81" name="Google Shape;81;p14"/>
          <p:cNvGrpSpPr/>
          <p:nvPr/>
        </p:nvGrpSpPr>
        <p:grpSpPr>
          <a:xfrm>
            <a:off x="3992275" y="1908011"/>
            <a:ext cx="3629110" cy="330324"/>
            <a:chOff x="4144675" y="796901"/>
            <a:chExt cx="3629110" cy="330324"/>
          </a:xfrm>
        </p:grpSpPr>
        <p:cxnSp>
          <p:nvCxnSpPr>
            <p:cNvPr id="82" name="Google Shape;82;p14"/>
            <p:cNvCxnSpPr/>
            <p:nvPr/>
          </p:nvCxnSpPr>
          <p:spPr>
            <a:xfrm>
              <a:off x="4220885" y="1127225"/>
              <a:ext cx="3552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" name="Google Shape;83;p14"/>
            <p:cNvSpPr txBox="1"/>
            <p:nvPr/>
          </p:nvSpPr>
          <p:spPr>
            <a:xfrm>
              <a:off x="4144675" y="796901"/>
              <a:ext cx="8094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비밀번호</a:t>
              </a:r>
              <a:endParaRPr sz="1200"/>
            </a:p>
          </p:txBody>
        </p:sp>
      </p:grpSp>
      <p:sp>
        <p:nvSpPr>
          <p:cNvPr id="84" name="Google Shape;84;p14"/>
          <p:cNvSpPr txBox="1"/>
          <p:nvPr/>
        </p:nvSpPr>
        <p:spPr>
          <a:xfrm>
            <a:off x="4108750" y="2400811"/>
            <a:ext cx="8298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관리자□</a:t>
            </a:r>
            <a:endParaRPr lang="en-GB"/>
          </a:p>
        </p:txBody>
      </p:sp>
      <p:sp>
        <p:nvSpPr>
          <p:cNvPr id="85" name="Google Shape;85;p14"/>
          <p:cNvSpPr txBox="1"/>
          <p:nvPr/>
        </p:nvSpPr>
        <p:spPr>
          <a:xfrm>
            <a:off x="5131250" y="2400811"/>
            <a:ext cx="8298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열람</a:t>
            </a:r>
            <a:r>
              <a:rPr lang="en-GB"/>
              <a:t>자□</a:t>
            </a:r>
            <a:endParaRPr lang="en-GB"/>
          </a:p>
        </p:txBody>
      </p:sp>
      <p:sp>
        <p:nvSpPr>
          <p:cNvPr id="86" name="Google Shape;86;p14"/>
          <p:cNvSpPr txBox="1"/>
          <p:nvPr/>
        </p:nvSpPr>
        <p:spPr>
          <a:xfrm>
            <a:off x="6084875" y="2928286"/>
            <a:ext cx="1136100" cy="353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5394"/>
                </a:solidFill>
              </a:rPr>
              <a:t>등록하기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4827407" y="2943727"/>
            <a:ext cx="1136100" cy="353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5394"/>
                </a:solidFill>
              </a:rPr>
              <a:t>나가기</a:t>
            </a:r>
            <a:endParaRPr>
              <a:solidFill>
                <a:srgbClr val="0B5394"/>
              </a:solidFill>
            </a:endParaRPr>
          </a:p>
        </p:txBody>
      </p:sp>
      <p:cxnSp>
        <p:nvCxnSpPr>
          <p:cNvPr id="88" name="Google Shape;88;p14"/>
          <p:cNvCxnSpPr>
            <a:endCxn id="87" idx="2"/>
          </p:cNvCxnSpPr>
          <p:nvPr/>
        </p:nvCxnSpPr>
        <p:spPr>
          <a:xfrm rot="10800000" flipH="1">
            <a:off x="5302157" y="3297427"/>
            <a:ext cx="93300" cy="26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9" name="Google Shape;89;p14"/>
          <p:cNvSpPr txBox="1"/>
          <p:nvPr/>
        </p:nvSpPr>
        <p:spPr>
          <a:xfrm>
            <a:off x="4587650" y="3565775"/>
            <a:ext cx="958200" cy="353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메인으로</a:t>
            </a:r>
            <a:endParaRPr lang="en-GB"/>
          </a:p>
        </p:txBody>
      </p:sp>
      <p:sp>
        <p:nvSpPr>
          <p:cNvPr id="90" name="Google Shape;90;p14"/>
          <p:cNvSpPr txBox="1"/>
          <p:nvPr/>
        </p:nvSpPr>
        <p:spPr>
          <a:xfrm>
            <a:off x="7290300" y="3579925"/>
            <a:ext cx="1429200" cy="353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로그인페이지</a:t>
            </a:r>
            <a:endParaRPr lang="en-GB"/>
          </a:p>
        </p:txBody>
      </p:sp>
      <p:cxnSp>
        <p:nvCxnSpPr>
          <p:cNvPr id="91" name="Google Shape;91;p14"/>
          <p:cNvCxnSpPr>
            <a:endCxn id="90" idx="0"/>
          </p:cNvCxnSpPr>
          <p:nvPr/>
        </p:nvCxnSpPr>
        <p:spPr>
          <a:xfrm>
            <a:off x="7085100" y="3268525"/>
            <a:ext cx="919800" cy="3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/>
          <p:nvPr/>
        </p:nvSpPr>
        <p:spPr>
          <a:xfrm>
            <a:off x="3008700" y="1094625"/>
            <a:ext cx="3126600" cy="26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EE6F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" name="Google Shape;139;p17"/>
          <p:cNvSpPr/>
          <p:nvPr/>
        </p:nvSpPr>
        <p:spPr>
          <a:xfrm>
            <a:off x="5898275" y="1094625"/>
            <a:ext cx="237000" cy="269700"/>
          </a:xfrm>
          <a:prstGeom prst="rect">
            <a:avLst/>
          </a:prstGeom>
          <a:solidFill>
            <a:srgbClr val="EE6F57"/>
          </a:solidFill>
          <a:ln w="9525" cap="flat" cmpd="sng">
            <a:solidFill>
              <a:srgbClr val="EE6F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" name="Google Shape;140;p17"/>
          <p:cNvSpPr txBox="1"/>
          <p:nvPr/>
        </p:nvSpPr>
        <p:spPr>
          <a:xfrm>
            <a:off x="2321276" y="2854711"/>
            <a:ext cx="12777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입력</a:t>
            </a:r>
            <a:endParaRPr sz="11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5545037" y="2854700"/>
            <a:ext cx="12777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유통기한임박</a:t>
            </a:r>
            <a:endParaRPr sz="11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119425" y="702275"/>
            <a:ext cx="2381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관리자||열람자 님! </a:t>
            </a:r>
            <a:endParaRPr sz="11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7612325" y="4755990"/>
            <a:ext cx="1277700" cy="1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사용자 등록</a:t>
            </a:r>
            <a:endParaRPr sz="1100"/>
          </a:p>
        </p:txBody>
      </p:sp>
      <p:sp>
        <p:nvSpPr>
          <p:cNvPr id="144" name="Google Shape;144;p17"/>
          <p:cNvSpPr txBox="1"/>
          <p:nvPr/>
        </p:nvSpPr>
        <p:spPr>
          <a:xfrm>
            <a:off x="3933168" y="2854699"/>
            <a:ext cx="12777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관리</a:t>
            </a:r>
            <a:endParaRPr sz="11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pic>
        <p:nvPicPr>
          <p:cNvPr id="145" name="Google Shape;145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004300" y="4262275"/>
            <a:ext cx="493725" cy="49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832988" y="2265000"/>
            <a:ext cx="493725" cy="49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325150" y="2265000"/>
            <a:ext cx="493725" cy="49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713275" y="2265000"/>
            <a:ext cx="493725" cy="49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7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5924813" y="1137513"/>
            <a:ext cx="183925" cy="18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7"/>
          <p:cNvSpPr/>
          <p:nvPr/>
        </p:nvSpPr>
        <p:spPr>
          <a:xfrm>
            <a:off x="3008700" y="1364325"/>
            <a:ext cx="3126600" cy="493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E6F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aphicFrame>
        <p:nvGraphicFramePr>
          <p:cNvPr id="151" name="Google Shape;151;p17"/>
          <p:cNvGraphicFramePr/>
          <p:nvPr/>
        </p:nvGraphicFramePr>
        <p:xfrm>
          <a:off x="9143988" y="2059363"/>
          <a:ext cx="4295100" cy="3000000"/>
        </p:xfrm>
        <a:graphic>
          <a:graphicData uri="http://schemas.openxmlformats.org/drawingml/2006/table">
            <a:tbl>
              <a:tblPr>
                <a:noFill/>
                <a:tableStyleId>{D92D8D46-9693-4901-9925-074BEC057860}</a:tableStyleId>
              </a:tblPr>
              <a:tblGrid>
                <a:gridCol w="634700"/>
                <a:gridCol w="577500"/>
                <a:gridCol w="577500"/>
                <a:gridCol w="801575"/>
                <a:gridCol w="615625"/>
                <a:gridCol w="544100"/>
                <a:gridCol w="544100"/>
              </a:tblGrid>
              <a:tr h="248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/>
                        <a:t>약 이름</a:t>
                      </a:r>
                      <a:endParaRPr sz="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/>
                        <a:t>약 성분 및 외형</a:t>
                      </a:r>
                      <a:endParaRPr sz="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/>
                        <a:t>효능</a:t>
                      </a:r>
                      <a:endParaRPr sz="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dk1"/>
                          </a:solidFill>
                        </a:rPr>
                        <a:t>복용지도 및 주의사항</a:t>
                      </a:r>
                      <a:endParaRPr sz="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600">
                          <a:solidFill>
                            <a:schemeClr val="dk1"/>
                          </a:solidFill>
                        </a:rPr>
                        <a:t>유통기한</a:t>
                      </a:r>
                      <a:endParaRPr sz="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600">
                          <a:solidFill>
                            <a:schemeClr val="dk1"/>
                          </a:solidFill>
                        </a:rPr>
                        <a:t>제약 회사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dk1"/>
                          </a:solidFill>
                        </a:rPr>
                        <a:t>금액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151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/>
                </a:tc>
              </a:tr>
              <a:tr h="151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/>
                </a:tc>
              </a:tr>
              <a:tr h="151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52" name="Google Shape;152;p17"/>
          <p:cNvSpPr txBox="1"/>
          <p:nvPr/>
        </p:nvSpPr>
        <p:spPr>
          <a:xfrm>
            <a:off x="6822725" y="1416675"/>
            <a:ext cx="1524000" cy="64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출력 표 미리보기 창</a:t>
            </a:r>
            <a:endParaRPr lang="en-GB"/>
          </a:p>
        </p:txBody>
      </p:sp>
      <p:cxnSp>
        <p:nvCxnSpPr>
          <p:cNvPr id="153" name="Google Shape;153;p17"/>
          <p:cNvCxnSpPr>
            <a:stCxn id="150" idx="3"/>
            <a:endCxn id="152" idx="1"/>
          </p:cNvCxnSpPr>
          <p:nvPr/>
        </p:nvCxnSpPr>
        <p:spPr>
          <a:xfrm>
            <a:off x="6135300" y="1611225"/>
            <a:ext cx="687300" cy="12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4" name="Google Shape;154;p17"/>
          <p:cNvSpPr txBox="1"/>
          <p:nvPr/>
        </p:nvSpPr>
        <p:spPr>
          <a:xfrm>
            <a:off x="0" y="0"/>
            <a:ext cx="2360400" cy="354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초안 스케치: 메인 홈 페이지</a:t>
            </a:r>
            <a:endParaRPr sz="1300"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501575" y="208544"/>
            <a:ext cx="493725" cy="4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/>
        </p:nvSpPr>
        <p:spPr>
          <a:xfrm>
            <a:off x="0" y="0"/>
            <a:ext cx="2755200" cy="410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초안 스케치: DB관리</a:t>
            </a:r>
            <a:endParaRPr lang="en-GB"/>
          </a:p>
        </p:txBody>
      </p:sp>
      <p:sp>
        <p:nvSpPr>
          <p:cNvPr id="161" name="Google Shape;161;p18"/>
          <p:cNvSpPr txBox="1"/>
          <p:nvPr/>
        </p:nvSpPr>
        <p:spPr>
          <a:xfrm>
            <a:off x="0" y="443117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chemeClr val="dk1"/>
                </a:solidFill>
              </a:rPr>
              <a:t>-데이터 베이스 관리(재고 관리)</a:t>
            </a:r>
            <a:endParaRPr sz="9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chemeClr val="dk1"/>
                </a:solidFill>
              </a:rPr>
              <a:t>	- 테이블 조회 (현재 약국에 있는 아이템 목록)</a:t>
            </a:r>
            <a:endParaRPr sz="9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chemeClr val="dk1"/>
                </a:solidFill>
              </a:rPr>
              <a:t>	- 테이블 변경 (테이블 DROP 기능, 생성)</a:t>
            </a:r>
            <a:endParaRPr sz="9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chemeClr val="dk1"/>
                </a:solidFill>
              </a:rPr>
              <a:t>	- 튜플 삽입(약국 아이템 목록 추가)</a:t>
            </a:r>
            <a:endParaRPr sz="9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chemeClr val="dk1"/>
                </a:solidFill>
              </a:rPr>
              <a:t>	- 튜플 삭제(약국 아이템 목록 삭제)</a:t>
            </a:r>
            <a:endParaRPr sz="9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chemeClr val="dk1"/>
                </a:solidFill>
              </a:rPr>
              <a:t>	- 데이터베이스 관리창을 메인으로 하면 좋을 것 같습니다.</a:t>
            </a:r>
            <a:endParaRPr lang="en-GB" sz="950">
              <a:solidFill>
                <a:schemeClr val="dk1"/>
              </a:solidFill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2810225" y="78800"/>
            <a:ext cx="6243600" cy="4906500"/>
          </a:xfrm>
          <a:prstGeom prst="rect">
            <a:avLst/>
          </a:prstGeom>
          <a:noFill/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3" name="Google Shape;163;p18"/>
          <p:cNvSpPr txBox="1"/>
          <p:nvPr/>
        </p:nvSpPr>
        <p:spPr>
          <a:xfrm>
            <a:off x="4702680" y="205225"/>
            <a:ext cx="2208300" cy="353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5394"/>
                </a:solidFill>
              </a:rPr>
              <a:t>DB등록</a:t>
            </a:r>
            <a:endParaRPr>
              <a:solidFill>
                <a:srgbClr val="0B5394"/>
              </a:solidFill>
            </a:endParaRPr>
          </a:p>
        </p:txBody>
      </p:sp>
      <p:grpSp>
        <p:nvGrpSpPr>
          <p:cNvPr id="164" name="Google Shape;164;p18"/>
          <p:cNvGrpSpPr/>
          <p:nvPr/>
        </p:nvGrpSpPr>
        <p:grpSpPr>
          <a:xfrm>
            <a:off x="4449475" y="910350"/>
            <a:ext cx="3629110" cy="330336"/>
            <a:chOff x="3992275" y="644489"/>
            <a:chExt cx="3629110" cy="330336"/>
          </a:xfrm>
        </p:grpSpPr>
        <p:cxnSp>
          <p:nvCxnSpPr>
            <p:cNvPr id="165" name="Google Shape;165;p18"/>
            <p:cNvCxnSpPr/>
            <p:nvPr/>
          </p:nvCxnSpPr>
          <p:spPr>
            <a:xfrm>
              <a:off x="4068485" y="974825"/>
              <a:ext cx="3552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6" name="Google Shape;166;p18"/>
            <p:cNvSpPr txBox="1"/>
            <p:nvPr/>
          </p:nvSpPr>
          <p:spPr>
            <a:xfrm>
              <a:off x="3992275" y="644489"/>
              <a:ext cx="7440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제품명</a:t>
              </a:r>
              <a:endParaRPr sz="1200"/>
            </a:p>
          </p:txBody>
        </p:sp>
      </p:grpSp>
      <p:grpSp>
        <p:nvGrpSpPr>
          <p:cNvPr id="167" name="Google Shape;167;p18"/>
          <p:cNvGrpSpPr/>
          <p:nvPr/>
        </p:nvGrpSpPr>
        <p:grpSpPr>
          <a:xfrm>
            <a:off x="4449475" y="1782600"/>
            <a:ext cx="3629110" cy="330325"/>
            <a:chOff x="4144675" y="796900"/>
            <a:chExt cx="3629110" cy="330325"/>
          </a:xfrm>
        </p:grpSpPr>
        <p:cxnSp>
          <p:nvCxnSpPr>
            <p:cNvPr id="168" name="Google Shape;168;p18"/>
            <p:cNvCxnSpPr/>
            <p:nvPr/>
          </p:nvCxnSpPr>
          <p:spPr>
            <a:xfrm>
              <a:off x="4220885" y="1127225"/>
              <a:ext cx="3552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9" name="Google Shape;169;p18"/>
            <p:cNvSpPr txBox="1"/>
            <p:nvPr/>
          </p:nvSpPr>
          <p:spPr>
            <a:xfrm>
              <a:off x="4144675" y="796900"/>
              <a:ext cx="17439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효능</a:t>
              </a:r>
              <a:endParaRPr sz="1200"/>
            </a:p>
          </p:txBody>
        </p:sp>
      </p:grpSp>
      <p:grpSp>
        <p:nvGrpSpPr>
          <p:cNvPr id="170" name="Google Shape;170;p18"/>
          <p:cNvGrpSpPr/>
          <p:nvPr/>
        </p:nvGrpSpPr>
        <p:grpSpPr>
          <a:xfrm>
            <a:off x="4449475" y="2218700"/>
            <a:ext cx="3629110" cy="330344"/>
            <a:chOff x="4144675" y="796881"/>
            <a:chExt cx="3629110" cy="330344"/>
          </a:xfrm>
        </p:grpSpPr>
        <p:cxnSp>
          <p:nvCxnSpPr>
            <p:cNvPr id="171" name="Google Shape;171;p18"/>
            <p:cNvCxnSpPr/>
            <p:nvPr/>
          </p:nvCxnSpPr>
          <p:spPr>
            <a:xfrm>
              <a:off x="4220885" y="1127225"/>
              <a:ext cx="3552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2" name="Google Shape;172;p18"/>
            <p:cNvSpPr txBox="1"/>
            <p:nvPr/>
          </p:nvSpPr>
          <p:spPr>
            <a:xfrm>
              <a:off x="4144675" y="796881"/>
              <a:ext cx="18516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복용지도 및 주의사항</a:t>
              </a:r>
              <a:endParaRPr sz="1200"/>
            </a:p>
          </p:txBody>
        </p:sp>
      </p:grpSp>
      <p:sp>
        <p:nvSpPr>
          <p:cNvPr id="173" name="Google Shape;173;p18"/>
          <p:cNvSpPr txBox="1"/>
          <p:nvPr/>
        </p:nvSpPr>
        <p:spPr>
          <a:xfrm>
            <a:off x="4702680" y="4274707"/>
            <a:ext cx="1136100" cy="353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5394"/>
                </a:solidFill>
              </a:rPr>
              <a:t>등록</a:t>
            </a:r>
            <a:r>
              <a:rPr lang="en-GB">
                <a:solidFill>
                  <a:srgbClr val="0B5394"/>
                </a:solidFill>
              </a:rPr>
              <a:t>하기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6942480" y="4274704"/>
            <a:ext cx="1136100" cy="353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5394"/>
                </a:solidFill>
              </a:rPr>
              <a:t>나가기</a:t>
            </a:r>
            <a:endParaRPr>
              <a:solidFill>
                <a:srgbClr val="0B5394"/>
              </a:solidFill>
            </a:endParaRPr>
          </a:p>
        </p:txBody>
      </p:sp>
      <p:grpSp>
        <p:nvGrpSpPr>
          <p:cNvPr id="175" name="Google Shape;175;p18"/>
          <p:cNvGrpSpPr/>
          <p:nvPr/>
        </p:nvGrpSpPr>
        <p:grpSpPr>
          <a:xfrm>
            <a:off x="4449475" y="2654827"/>
            <a:ext cx="3629110" cy="330335"/>
            <a:chOff x="4144675" y="796890"/>
            <a:chExt cx="3629110" cy="330335"/>
          </a:xfrm>
        </p:grpSpPr>
        <p:cxnSp>
          <p:nvCxnSpPr>
            <p:cNvPr id="176" name="Google Shape;176;p18"/>
            <p:cNvCxnSpPr/>
            <p:nvPr/>
          </p:nvCxnSpPr>
          <p:spPr>
            <a:xfrm>
              <a:off x="4220885" y="1127225"/>
              <a:ext cx="3552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7" name="Google Shape;177;p18"/>
            <p:cNvSpPr txBox="1"/>
            <p:nvPr/>
          </p:nvSpPr>
          <p:spPr>
            <a:xfrm>
              <a:off x="4144675" y="796890"/>
              <a:ext cx="10269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제약 회사</a:t>
              </a:r>
              <a:endParaRPr sz="12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grpSp>
        <p:nvGrpSpPr>
          <p:cNvPr id="178" name="Google Shape;178;p18"/>
          <p:cNvGrpSpPr/>
          <p:nvPr/>
        </p:nvGrpSpPr>
        <p:grpSpPr>
          <a:xfrm>
            <a:off x="4449475" y="3090946"/>
            <a:ext cx="3629110" cy="330335"/>
            <a:chOff x="4144675" y="796890"/>
            <a:chExt cx="3629110" cy="330335"/>
          </a:xfrm>
        </p:grpSpPr>
        <p:cxnSp>
          <p:nvCxnSpPr>
            <p:cNvPr id="179" name="Google Shape;179;p18"/>
            <p:cNvCxnSpPr/>
            <p:nvPr/>
          </p:nvCxnSpPr>
          <p:spPr>
            <a:xfrm>
              <a:off x="4220885" y="1127225"/>
              <a:ext cx="3552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0" name="Google Shape;180;p18"/>
            <p:cNvSpPr txBox="1"/>
            <p:nvPr/>
          </p:nvSpPr>
          <p:spPr>
            <a:xfrm>
              <a:off x="4144675" y="796890"/>
              <a:ext cx="10269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유통기한</a:t>
              </a:r>
              <a:endParaRPr sz="1200"/>
            </a:p>
          </p:txBody>
        </p:sp>
      </p:grpSp>
      <p:sp>
        <p:nvSpPr>
          <p:cNvPr id="181" name="Google Shape;181;p18"/>
          <p:cNvSpPr txBox="1"/>
          <p:nvPr/>
        </p:nvSpPr>
        <p:spPr>
          <a:xfrm>
            <a:off x="5695901" y="3066356"/>
            <a:ext cx="14424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CCCC"/>
                </a:solidFill>
              </a:rPr>
              <a:t>YYYY-MM-DD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182" name="Google Shape;182;p18"/>
          <p:cNvSpPr txBox="1"/>
          <p:nvPr/>
        </p:nvSpPr>
        <p:spPr>
          <a:xfrm>
            <a:off x="7266425" y="3090956"/>
            <a:ext cx="16032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i="1" u="sng">
                <a:solidFill>
                  <a:srgbClr val="CC0000"/>
                </a:solidFill>
              </a:rPr>
              <a:t>← </a:t>
            </a:r>
            <a:r>
              <a:rPr lang="en-GB" sz="1000" b="1" i="1" u="sng">
                <a:solidFill>
                  <a:srgbClr val="CC0000"/>
                </a:solidFill>
              </a:rPr>
              <a:t>글 작성 후 사라짐</a:t>
            </a:r>
            <a:endParaRPr sz="1000" b="1" i="1" u="sng">
              <a:solidFill>
                <a:srgbClr val="CC0000"/>
              </a:solidFill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2843900" y="32225"/>
            <a:ext cx="16281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로그인 정보 : 관리자 || 열람자</a:t>
            </a:r>
            <a:endParaRPr sz="600"/>
          </a:p>
        </p:txBody>
      </p:sp>
      <p:grpSp>
        <p:nvGrpSpPr>
          <p:cNvPr id="184" name="Google Shape;184;p18"/>
          <p:cNvGrpSpPr/>
          <p:nvPr/>
        </p:nvGrpSpPr>
        <p:grpSpPr>
          <a:xfrm>
            <a:off x="4449475" y="1346475"/>
            <a:ext cx="3629110" cy="330330"/>
            <a:chOff x="3992275" y="644495"/>
            <a:chExt cx="3629110" cy="330330"/>
          </a:xfrm>
        </p:grpSpPr>
        <p:cxnSp>
          <p:nvCxnSpPr>
            <p:cNvPr id="185" name="Google Shape;185;p18"/>
            <p:cNvCxnSpPr/>
            <p:nvPr/>
          </p:nvCxnSpPr>
          <p:spPr>
            <a:xfrm>
              <a:off x="4068485" y="974825"/>
              <a:ext cx="3552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6" name="Google Shape;186;p18"/>
            <p:cNvSpPr txBox="1"/>
            <p:nvPr/>
          </p:nvSpPr>
          <p:spPr>
            <a:xfrm>
              <a:off x="3992275" y="644495"/>
              <a:ext cx="14424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약 성분 및 외형</a:t>
              </a:r>
              <a:endParaRPr sz="1200"/>
            </a:p>
          </p:txBody>
        </p:sp>
      </p:grpSp>
      <p:pic>
        <p:nvPicPr>
          <p:cNvPr id="187" name="Google Shape;187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000012" y="1044650"/>
            <a:ext cx="1255375" cy="1255375"/>
          </a:xfrm>
          <a:prstGeom prst="rect">
            <a:avLst/>
          </a:prstGeom>
          <a:noFill/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8" name="Google Shape;188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000000" y="2424044"/>
            <a:ext cx="172012" cy="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8"/>
          <p:cNvSpPr txBox="1"/>
          <p:nvPr/>
        </p:nvSpPr>
        <p:spPr>
          <a:xfrm>
            <a:off x="3199988" y="2495550"/>
            <a:ext cx="1164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C:\Users</a:t>
            </a:r>
            <a:endParaRPr sz="1100"/>
          </a:p>
        </p:txBody>
      </p:sp>
      <p:grpSp>
        <p:nvGrpSpPr>
          <p:cNvPr id="190" name="Google Shape;190;p18"/>
          <p:cNvGrpSpPr/>
          <p:nvPr/>
        </p:nvGrpSpPr>
        <p:grpSpPr>
          <a:xfrm>
            <a:off x="4472000" y="3477821"/>
            <a:ext cx="3614435" cy="353860"/>
            <a:chOff x="4083150" y="773365"/>
            <a:chExt cx="3614435" cy="353860"/>
          </a:xfrm>
        </p:grpSpPr>
        <p:cxnSp>
          <p:nvCxnSpPr>
            <p:cNvPr id="191" name="Google Shape;191;p18"/>
            <p:cNvCxnSpPr/>
            <p:nvPr/>
          </p:nvCxnSpPr>
          <p:spPr>
            <a:xfrm>
              <a:off x="4144685" y="1127225"/>
              <a:ext cx="3552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2" name="Google Shape;192;p18"/>
            <p:cNvSpPr txBox="1"/>
            <p:nvPr/>
          </p:nvSpPr>
          <p:spPr>
            <a:xfrm>
              <a:off x="4083150" y="773365"/>
              <a:ext cx="10269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금액</a:t>
              </a:r>
              <a:endParaRPr sz="1200"/>
            </a:p>
          </p:txBody>
        </p:sp>
      </p:grpSp>
      <p:sp>
        <p:nvSpPr>
          <p:cNvPr id="193" name="Google Shape;193;p18"/>
          <p:cNvSpPr txBox="1"/>
          <p:nvPr/>
        </p:nvSpPr>
        <p:spPr>
          <a:xfrm>
            <a:off x="3566675" y="4324323"/>
            <a:ext cx="1603200" cy="5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i="1" u="sng">
                <a:solidFill>
                  <a:srgbClr val="CC0000"/>
                </a:solidFill>
              </a:rPr>
              <a:t> 화면전환X →</a:t>
            </a:r>
            <a:endParaRPr sz="1000" b="1" i="1" u="sng">
              <a:solidFill>
                <a:srgbClr val="CC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i="1" u="sng">
                <a:solidFill>
                  <a:srgbClr val="CC0000"/>
                </a:solidFill>
              </a:rPr>
              <a:t>등록 후 내용리셋</a:t>
            </a:r>
            <a:endParaRPr sz="1000" b="1" i="1" u="sng">
              <a:solidFill>
                <a:srgbClr val="CC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i="1" u="sng">
                <a:solidFill>
                  <a:srgbClr val="CC0000"/>
                </a:solidFill>
              </a:rPr>
              <a:t>연속 등록 가능</a:t>
            </a:r>
            <a:endParaRPr sz="1000" b="1" i="1" u="sng">
              <a:solidFill>
                <a:srgbClr val="CC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i="1" u="sng">
              <a:solidFill>
                <a:srgbClr val="CC0000"/>
              </a:solidFill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7510525" y="3666513"/>
            <a:ext cx="1274700" cy="353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메인으로</a:t>
            </a:r>
            <a:endParaRPr lang="en-GB"/>
          </a:p>
        </p:txBody>
      </p:sp>
      <p:cxnSp>
        <p:nvCxnSpPr>
          <p:cNvPr id="195" name="Google Shape;195;p18"/>
          <p:cNvCxnSpPr>
            <a:stCxn id="194" idx="2"/>
            <a:endCxn id="174" idx="0"/>
          </p:cNvCxnSpPr>
          <p:nvPr/>
        </p:nvCxnSpPr>
        <p:spPr>
          <a:xfrm flipH="1">
            <a:off x="7510675" y="4020213"/>
            <a:ext cx="637200" cy="25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96" name="Google Shape;196;p18"/>
          <p:cNvSpPr txBox="1"/>
          <p:nvPr/>
        </p:nvSpPr>
        <p:spPr>
          <a:xfrm>
            <a:off x="1289425" y="3072888"/>
            <a:ext cx="2832900" cy="8265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클릭하면 파일 추가 라이브러리 실행, 탐색기 드래그 앤 드롭도 됬으면 좋겠는데.. 시간나면 진행</a:t>
            </a:r>
            <a:endParaRPr lang="en-GB"/>
          </a:p>
        </p:txBody>
      </p:sp>
      <p:cxnSp>
        <p:nvCxnSpPr>
          <p:cNvPr id="197" name="Google Shape;197;p18"/>
          <p:cNvCxnSpPr>
            <a:endCxn id="189" idx="2"/>
          </p:cNvCxnSpPr>
          <p:nvPr/>
        </p:nvCxnSpPr>
        <p:spPr>
          <a:xfrm rot="10800000" flipH="1">
            <a:off x="2705888" y="2647950"/>
            <a:ext cx="1076100" cy="43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98" name="Google Shape;198;p18"/>
          <p:cNvGrpSpPr/>
          <p:nvPr/>
        </p:nvGrpSpPr>
        <p:grpSpPr>
          <a:xfrm>
            <a:off x="4472000" y="3853928"/>
            <a:ext cx="3614435" cy="353860"/>
            <a:chOff x="4083150" y="773365"/>
            <a:chExt cx="3614435" cy="353860"/>
          </a:xfrm>
        </p:grpSpPr>
        <p:cxnSp>
          <p:nvCxnSpPr>
            <p:cNvPr id="199" name="Google Shape;199;p18"/>
            <p:cNvCxnSpPr/>
            <p:nvPr/>
          </p:nvCxnSpPr>
          <p:spPr>
            <a:xfrm>
              <a:off x="4144685" y="1127225"/>
              <a:ext cx="3552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0" name="Google Shape;200;p18"/>
            <p:cNvSpPr txBox="1"/>
            <p:nvPr/>
          </p:nvSpPr>
          <p:spPr>
            <a:xfrm>
              <a:off x="4083150" y="773365"/>
              <a:ext cx="10269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재고</a:t>
              </a:r>
              <a:endParaRPr sz="12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/>
          <p:nvPr/>
        </p:nvSpPr>
        <p:spPr>
          <a:xfrm>
            <a:off x="2900400" y="73950"/>
            <a:ext cx="6243600" cy="4906500"/>
          </a:xfrm>
          <a:prstGeom prst="rect">
            <a:avLst/>
          </a:prstGeom>
          <a:noFill/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6" name="Google Shape;206;p19"/>
          <p:cNvSpPr/>
          <p:nvPr/>
        </p:nvSpPr>
        <p:spPr>
          <a:xfrm>
            <a:off x="8869595" y="809525"/>
            <a:ext cx="150300" cy="264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7" name="Google Shape;207;p19"/>
          <p:cNvSpPr txBox="1"/>
          <p:nvPr/>
        </p:nvSpPr>
        <p:spPr>
          <a:xfrm>
            <a:off x="0" y="0"/>
            <a:ext cx="2771400" cy="410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초안 스케치: 약 정보 창</a:t>
            </a:r>
            <a:endParaRPr lang="en-GB"/>
          </a:p>
        </p:txBody>
      </p:sp>
      <p:sp>
        <p:nvSpPr>
          <p:cNvPr id="208" name="Google Shape;208;p19"/>
          <p:cNvSpPr txBox="1"/>
          <p:nvPr/>
        </p:nvSpPr>
        <p:spPr>
          <a:xfrm>
            <a:off x="0" y="426146"/>
            <a:ext cx="2594100" cy="19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chemeClr val="dk1"/>
                </a:solidFill>
              </a:rPr>
              <a:t>-약 정보 창(SQL표 출력 화면. 아래는 표의 열 제목들, (나중에 중요한 것만 추려서))</a:t>
            </a:r>
            <a:endParaRPr sz="9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chemeClr val="dk1"/>
                </a:solidFill>
              </a:rPr>
              <a:t>	[복용 주의사항]</a:t>
            </a:r>
            <a:endParaRPr sz="95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chemeClr val="dk1"/>
                </a:solidFill>
              </a:rPr>
              <a:t>-같이 먹으면 안되는 약</a:t>
            </a:r>
            <a:endParaRPr sz="9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chemeClr val="dk1"/>
                </a:solidFill>
              </a:rPr>
              <a:t>	-식사를 반드시 같이 해야하는 약</a:t>
            </a:r>
            <a:endParaRPr sz="9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chemeClr val="dk1"/>
                </a:solidFill>
              </a:rPr>
              <a:t>	-물을 충분히 마셔야 하는 약</a:t>
            </a:r>
            <a:endParaRPr sz="9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chemeClr val="dk1"/>
                </a:solidFill>
              </a:rPr>
              <a:t>	-바로 취침하면 안되는 경우</a:t>
            </a:r>
            <a:endParaRPr sz="95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chemeClr val="dk1"/>
                </a:solidFill>
              </a:rPr>
              <a:t>-장기복용 불가 경우</a:t>
            </a:r>
            <a:endParaRPr sz="95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chemeClr val="dk1"/>
                </a:solidFill>
              </a:rPr>
              <a:t>	</a:t>
            </a:r>
            <a:endParaRPr sz="95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chemeClr val="dk1"/>
                </a:solidFill>
              </a:rPr>
              <a:t>-약의 외관모양	</a:t>
            </a:r>
            <a:endParaRPr sz="9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chemeClr val="dk1"/>
                </a:solidFill>
              </a:rPr>
              <a:t>	-소진 시 대체 약국</a:t>
            </a:r>
            <a:endParaRPr sz="9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chemeClr val="dk1"/>
                </a:solidFill>
              </a:rPr>
              <a:t>	-유통기한</a:t>
            </a:r>
            <a:endParaRPr sz="950">
              <a:solidFill>
                <a:schemeClr val="dk1"/>
              </a:solidFill>
            </a:endParaRPr>
          </a:p>
        </p:txBody>
      </p:sp>
      <p:graphicFrame>
        <p:nvGraphicFramePr>
          <p:cNvPr id="209" name="Google Shape;209;p19"/>
          <p:cNvGraphicFramePr/>
          <p:nvPr/>
        </p:nvGraphicFramePr>
        <p:xfrm>
          <a:off x="3071988" y="809525"/>
          <a:ext cx="5797650" cy="3134075"/>
        </p:xfrm>
        <a:graphic>
          <a:graphicData uri="http://schemas.openxmlformats.org/drawingml/2006/table">
            <a:tbl>
              <a:tblPr>
                <a:noFill/>
                <a:tableStyleId>{D92D8D46-9693-4901-9925-074BEC057860}</a:tableStyleId>
              </a:tblPr>
              <a:tblGrid>
                <a:gridCol w="672225"/>
                <a:gridCol w="672225"/>
                <a:gridCol w="611650"/>
                <a:gridCol w="611650"/>
                <a:gridCol w="848975"/>
                <a:gridCol w="652025"/>
                <a:gridCol w="576300"/>
                <a:gridCol w="576300"/>
                <a:gridCol w="576300"/>
              </a:tblGrid>
              <a:tr h="452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약 이름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약 모양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약 성분 및 외형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효능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복용지도 및 주의사항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유통기한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제약 회사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금액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재고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243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</a:tr>
              <a:tr h="243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</a:tr>
              <a:tr h="243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</a:tr>
              <a:tr h="243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</a:tr>
              <a:tr h="243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</a:tr>
              <a:tr h="243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</a:tr>
              <a:tr h="243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</a:tr>
              <a:tr h="243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</a:tr>
              <a:tr h="243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</a:tr>
              <a:tr h="243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</a:tr>
              <a:tr h="243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10" name="Google Shape;210;p19"/>
          <p:cNvSpPr txBox="1"/>
          <p:nvPr/>
        </p:nvSpPr>
        <p:spPr>
          <a:xfrm>
            <a:off x="4954050" y="4333659"/>
            <a:ext cx="1136100" cy="353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5394"/>
                </a:solidFill>
              </a:rPr>
              <a:t>나가기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11" name="Google Shape;211;p19"/>
          <p:cNvSpPr txBox="1"/>
          <p:nvPr/>
        </p:nvSpPr>
        <p:spPr>
          <a:xfrm>
            <a:off x="4861563" y="248225"/>
            <a:ext cx="2208300" cy="353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5394"/>
                </a:solidFill>
              </a:rPr>
              <a:t>DB목록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12" name="Google Shape;212;p19"/>
          <p:cNvSpPr txBox="1"/>
          <p:nvPr/>
        </p:nvSpPr>
        <p:spPr>
          <a:xfrm>
            <a:off x="2843900" y="32225"/>
            <a:ext cx="16281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로그인 정보 : 관리자 || 열람자</a:t>
            </a:r>
            <a:endParaRPr sz="600"/>
          </a:p>
        </p:txBody>
      </p:sp>
      <p:sp>
        <p:nvSpPr>
          <p:cNvPr id="213" name="Google Shape;213;p19"/>
          <p:cNvSpPr txBox="1"/>
          <p:nvPr/>
        </p:nvSpPr>
        <p:spPr>
          <a:xfrm>
            <a:off x="6524200" y="4333659"/>
            <a:ext cx="1136100" cy="353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5394"/>
                </a:solidFill>
              </a:rPr>
              <a:t>삭제하기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3333813" y="1486125"/>
            <a:ext cx="115500" cy="12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19"/>
          <p:cNvSpPr/>
          <p:nvPr/>
        </p:nvSpPr>
        <p:spPr>
          <a:xfrm>
            <a:off x="3333813" y="1749200"/>
            <a:ext cx="115500" cy="12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6" name="Google Shape;216;p19"/>
          <p:cNvSpPr/>
          <p:nvPr/>
        </p:nvSpPr>
        <p:spPr>
          <a:xfrm>
            <a:off x="3333825" y="2012975"/>
            <a:ext cx="115500" cy="12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7" name="Google Shape;217;p19"/>
          <p:cNvSpPr/>
          <p:nvPr/>
        </p:nvSpPr>
        <p:spPr>
          <a:xfrm>
            <a:off x="3333813" y="2221900"/>
            <a:ext cx="115500" cy="12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8" name="Google Shape;218;p19"/>
          <p:cNvSpPr/>
          <p:nvPr/>
        </p:nvSpPr>
        <p:spPr>
          <a:xfrm>
            <a:off x="3333813" y="2477150"/>
            <a:ext cx="115500" cy="12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9" name="Google Shape;219;p19"/>
          <p:cNvSpPr/>
          <p:nvPr/>
        </p:nvSpPr>
        <p:spPr>
          <a:xfrm>
            <a:off x="3333825" y="2732400"/>
            <a:ext cx="115500" cy="12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0" name="Google Shape;220;p19"/>
          <p:cNvSpPr/>
          <p:nvPr/>
        </p:nvSpPr>
        <p:spPr>
          <a:xfrm>
            <a:off x="3333813" y="2987638"/>
            <a:ext cx="115500" cy="12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221;p19"/>
          <p:cNvSpPr/>
          <p:nvPr/>
        </p:nvSpPr>
        <p:spPr>
          <a:xfrm>
            <a:off x="3333813" y="3205100"/>
            <a:ext cx="115500" cy="12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2" name="Google Shape;222;p19"/>
          <p:cNvSpPr/>
          <p:nvPr/>
        </p:nvSpPr>
        <p:spPr>
          <a:xfrm>
            <a:off x="3333825" y="3451825"/>
            <a:ext cx="115500" cy="12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3" name="Google Shape;223;p19"/>
          <p:cNvSpPr/>
          <p:nvPr/>
        </p:nvSpPr>
        <p:spPr>
          <a:xfrm>
            <a:off x="3333813" y="3698550"/>
            <a:ext cx="115500" cy="12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4" name="Google Shape;224;p19"/>
          <p:cNvSpPr/>
          <p:nvPr/>
        </p:nvSpPr>
        <p:spPr>
          <a:xfrm>
            <a:off x="3333813" y="3945275"/>
            <a:ext cx="115500" cy="12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25" name="Google Shape;225;p19"/>
          <p:cNvCxnSpPr>
            <a:stCxn id="213" idx="3"/>
            <a:endCxn id="226" idx="1"/>
          </p:cNvCxnSpPr>
          <p:nvPr/>
        </p:nvCxnSpPr>
        <p:spPr>
          <a:xfrm rot="10800000" flipH="1">
            <a:off x="7660300" y="4182309"/>
            <a:ext cx="569400" cy="328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7" name="Google Shape;227;p19"/>
          <p:cNvSpPr/>
          <p:nvPr/>
        </p:nvSpPr>
        <p:spPr>
          <a:xfrm>
            <a:off x="524400" y="2732400"/>
            <a:ext cx="2020800" cy="7842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삭제하시겠습니까?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8" name="Google Shape;228;p19"/>
          <p:cNvSpPr/>
          <p:nvPr/>
        </p:nvSpPr>
        <p:spPr>
          <a:xfrm>
            <a:off x="702500" y="3272150"/>
            <a:ext cx="774600" cy="1731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확인</a:t>
            </a:r>
            <a:endParaRPr lang="en-GB"/>
          </a:p>
        </p:txBody>
      </p:sp>
      <p:sp>
        <p:nvSpPr>
          <p:cNvPr id="229" name="Google Shape;229;p19"/>
          <p:cNvSpPr/>
          <p:nvPr/>
        </p:nvSpPr>
        <p:spPr>
          <a:xfrm>
            <a:off x="1567000" y="3272150"/>
            <a:ext cx="774600" cy="1731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취소</a:t>
            </a:r>
            <a:endParaRPr lang="en-GB"/>
          </a:p>
        </p:txBody>
      </p:sp>
      <p:sp>
        <p:nvSpPr>
          <p:cNvPr id="230" name="Google Shape;230;p19"/>
          <p:cNvSpPr/>
          <p:nvPr/>
        </p:nvSpPr>
        <p:spPr>
          <a:xfrm>
            <a:off x="1534901" y="3686525"/>
            <a:ext cx="1429800" cy="5550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권한이 없습니다.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31" name="Google Shape;231;p19"/>
          <p:cNvSpPr/>
          <p:nvPr/>
        </p:nvSpPr>
        <p:spPr>
          <a:xfrm>
            <a:off x="1975767" y="4070293"/>
            <a:ext cx="548100" cy="1224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확인</a:t>
            </a:r>
            <a:endParaRPr sz="1000"/>
          </a:p>
        </p:txBody>
      </p:sp>
      <p:sp>
        <p:nvSpPr>
          <p:cNvPr id="232" name="Google Shape;232;p19"/>
          <p:cNvSpPr/>
          <p:nvPr/>
        </p:nvSpPr>
        <p:spPr>
          <a:xfrm>
            <a:off x="-2174" y="3686525"/>
            <a:ext cx="1429800" cy="5550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삭제완료!</a:t>
            </a:r>
            <a:endParaRPr sz="1000"/>
          </a:p>
        </p:txBody>
      </p:sp>
      <p:sp>
        <p:nvSpPr>
          <p:cNvPr id="233" name="Google Shape;233;p19"/>
          <p:cNvSpPr/>
          <p:nvPr/>
        </p:nvSpPr>
        <p:spPr>
          <a:xfrm>
            <a:off x="438692" y="4070293"/>
            <a:ext cx="548100" cy="1224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확인</a:t>
            </a:r>
            <a:endParaRPr sz="1000"/>
          </a:p>
        </p:txBody>
      </p:sp>
      <p:sp>
        <p:nvSpPr>
          <p:cNvPr id="234" name="Google Shape;234;p19"/>
          <p:cNvSpPr/>
          <p:nvPr/>
        </p:nvSpPr>
        <p:spPr>
          <a:xfrm>
            <a:off x="8869595" y="1449575"/>
            <a:ext cx="150300" cy="268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5" name="Google Shape;235;p19"/>
          <p:cNvSpPr/>
          <p:nvPr/>
        </p:nvSpPr>
        <p:spPr>
          <a:xfrm>
            <a:off x="8869595" y="1879200"/>
            <a:ext cx="150300" cy="13851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6" name="Google Shape;226;p19"/>
          <p:cNvSpPr txBox="1"/>
          <p:nvPr/>
        </p:nvSpPr>
        <p:spPr>
          <a:xfrm>
            <a:off x="8229625" y="4005575"/>
            <a:ext cx="796500" cy="3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화면전환X</a:t>
            </a:r>
            <a:endParaRPr sz="1000"/>
          </a:p>
        </p:txBody>
      </p:sp>
      <p:sp>
        <p:nvSpPr>
          <p:cNvPr id="236" name="Google Shape;236;p19"/>
          <p:cNvSpPr txBox="1"/>
          <p:nvPr/>
        </p:nvSpPr>
        <p:spPr>
          <a:xfrm>
            <a:off x="-12" y="3643875"/>
            <a:ext cx="3786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①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7" name="Google Shape;237;p19"/>
          <p:cNvSpPr txBox="1"/>
          <p:nvPr/>
        </p:nvSpPr>
        <p:spPr>
          <a:xfrm>
            <a:off x="1512388" y="3643875"/>
            <a:ext cx="3786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②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8" name="Google Shape;238;p19"/>
          <p:cNvSpPr txBox="1"/>
          <p:nvPr/>
        </p:nvSpPr>
        <p:spPr>
          <a:xfrm>
            <a:off x="3170013" y="4279650"/>
            <a:ext cx="1274700" cy="353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메인으로</a:t>
            </a:r>
            <a:endParaRPr lang="en-GB"/>
          </a:p>
        </p:txBody>
      </p:sp>
      <p:cxnSp>
        <p:nvCxnSpPr>
          <p:cNvPr id="239" name="Google Shape;239;p19"/>
          <p:cNvCxnSpPr>
            <a:stCxn id="238" idx="3"/>
            <a:endCxn id="210" idx="1"/>
          </p:cNvCxnSpPr>
          <p:nvPr/>
        </p:nvCxnSpPr>
        <p:spPr>
          <a:xfrm>
            <a:off x="4444713" y="4456500"/>
            <a:ext cx="509400" cy="5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19"/>
          <p:cNvCxnSpPr>
            <a:endCxn id="213" idx="0"/>
          </p:cNvCxnSpPr>
          <p:nvPr/>
        </p:nvCxnSpPr>
        <p:spPr>
          <a:xfrm>
            <a:off x="2546350" y="2925459"/>
            <a:ext cx="4545900" cy="140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"/>
          <p:cNvSpPr/>
          <p:nvPr/>
        </p:nvSpPr>
        <p:spPr>
          <a:xfrm>
            <a:off x="2843900" y="32225"/>
            <a:ext cx="6243600" cy="4906500"/>
          </a:xfrm>
          <a:prstGeom prst="rect">
            <a:avLst/>
          </a:prstGeom>
          <a:noFill/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6" name="Google Shape;246;p20"/>
          <p:cNvSpPr txBox="1"/>
          <p:nvPr/>
        </p:nvSpPr>
        <p:spPr>
          <a:xfrm>
            <a:off x="0" y="0"/>
            <a:ext cx="1845000" cy="410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초안 스케치: 약 추천</a:t>
            </a:r>
            <a:endParaRPr lang="en-GB"/>
          </a:p>
        </p:txBody>
      </p:sp>
      <p:sp>
        <p:nvSpPr>
          <p:cNvPr id="247" name="Google Shape;247;p20"/>
          <p:cNvSpPr txBox="1"/>
          <p:nvPr/>
        </p:nvSpPr>
        <p:spPr>
          <a:xfrm>
            <a:off x="0" y="644500"/>
            <a:ext cx="2739300" cy="10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chemeClr val="dk1"/>
                </a:solidFill>
              </a:rPr>
              <a:t>-증상에 따른 복용해야하는 약 추천 창</a:t>
            </a:r>
            <a:endParaRPr sz="9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chemeClr val="dk1"/>
                </a:solidFill>
              </a:rPr>
              <a:t>-증상입력 시 추천 약 보여줌</a:t>
            </a:r>
            <a:endParaRPr sz="9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chemeClr val="dk1"/>
                </a:solidFill>
              </a:rPr>
              <a:t>※증상이 겹치는 경우 복수의 약 제품이 추천 될</a:t>
            </a:r>
            <a:endParaRPr sz="9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chemeClr val="dk1"/>
                </a:solidFill>
              </a:rPr>
              <a:t>수 있음</a:t>
            </a:r>
            <a:endParaRPr sz="950">
              <a:solidFill>
                <a:schemeClr val="dk1"/>
              </a:solidFill>
            </a:endParaRPr>
          </a:p>
        </p:txBody>
      </p:sp>
      <p:sp>
        <p:nvSpPr>
          <p:cNvPr id="248" name="Google Shape;248;p20"/>
          <p:cNvSpPr txBox="1"/>
          <p:nvPr/>
        </p:nvSpPr>
        <p:spPr>
          <a:xfrm>
            <a:off x="4028200" y="829800"/>
            <a:ext cx="3883200" cy="378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검색어를</a:t>
            </a:r>
            <a:r>
              <a:rPr lang="en-GB">
                <a:solidFill>
                  <a:srgbClr val="999999"/>
                </a:solidFill>
              </a:rPr>
              <a:t> 입력하세요.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49" name="Google Shape;249;p20"/>
          <p:cNvSpPr txBox="1"/>
          <p:nvPr/>
        </p:nvSpPr>
        <p:spPr>
          <a:xfrm>
            <a:off x="7219300" y="829800"/>
            <a:ext cx="692100" cy="378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검색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50" name="Google Shape;250;p20"/>
          <p:cNvSpPr txBox="1"/>
          <p:nvPr/>
        </p:nvSpPr>
        <p:spPr>
          <a:xfrm>
            <a:off x="2843900" y="32225"/>
            <a:ext cx="16281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로그인 정보 : 관리자 || 열람자</a:t>
            </a:r>
            <a:endParaRPr sz="600"/>
          </a:p>
        </p:txBody>
      </p:sp>
      <p:graphicFrame>
        <p:nvGraphicFramePr>
          <p:cNvPr id="251" name="Google Shape;251;p20"/>
          <p:cNvGraphicFramePr/>
          <p:nvPr/>
        </p:nvGraphicFramePr>
        <p:xfrm>
          <a:off x="3284763" y="1735060"/>
          <a:ext cx="5340625" cy="3000000"/>
        </p:xfrm>
        <a:graphic>
          <a:graphicData uri="http://schemas.openxmlformats.org/drawingml/2006/table">
            <a:tbl>
              <a:tblPr>
                <a:noFill/>
                <a:tableStyleId>{D92D8D46-9693-4901-9925-074BEC057860}</a:tableStyleId>
              </a:tblPr>
              <a:tblGrid>
                <a:gridCol w="694475"/>
                <a:gridCol w="631875"/>
                <a:gridCol w="631875"/>
                <a:gridCol w="877050"/>
                <a:gridCol w="673575"/>
                <a:gridCol w="673575"/>
                <a:gridCol w="579100"/>
                <a:gridCol w="579100"/>
              </a:tblGrid>
              <a:tr h="380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약 이름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약 성분 및 외형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효능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복용지도 및 주의사항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유통기한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제약회사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가격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재고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</a:tr>
              <a:tr h="190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</a:tr>
              <a:tr h="190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</a:tr>
              <a:tr h="190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</a:tr>
              <a:tr h="190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</a:tr>
              <a:tr h="190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52" name="Google Shape;252;p20"/>
          <p:cNvSpPr txBox="1"/>
          <p:nvPr/>
        </p:nvSpPr>
        <p:spPr>
          <a:xfrm>
            <a:off x="4861563" y="248225"/>
            <a:ext cx="2208300" cy="353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5394"/>
                </a:solidFill>
              </a:rPr>
              <a:t>DB검색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53" name="Google Shape;253;p20"/>
          <p:cNvSpPr txBox="1"/>
          <p:nvPr/>
        </p:nvSpPr>
        <p:spPr>
          <a:xfrm>
            <a:off x="5397650" y="4171320"/>
            <a:ext cx="1136100" cy="353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5394"/>
                </a:solidFill>
              </a:rPr>
              <a:t>나가기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54" name="Google Shape;254;p20"/>
          <p:cNvSpPr txBox="1"/>
          <p:nvPr/>
        </p:nvSpPr>
        <p:spPr>
          <a:xfrm>
            <a:off x="7382875" y="1294875"/>
            <a:ext cx="1845000" cy="3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Sql 조회. 아래 결과물 출력</a:t>
            </a:r>
            <a:endParaRPr sz="1100"/>
          </a:p>
        </p:txBody>
      </p:sp>
      <p:sp>
        <p:nvSpPr>
          <p:cNvPr id="255" name="Google Shape;255;p20"/>
          <p:cNvSpPr txBox="1"/>
          <p:nvPr/>
        </p:nvSpPr>
        <p:spPr>
          <a:xfrm>
            <a:off x="6863600" y="3626025"/>
            <a:ext cx="1274700" cy="353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메인으로</a:t>
            </a:r>
            <a:endParaRPr lang="en-GB"/>
          </a:p>
        </p:txBody>
      </p:sp>
      <p:cxnSp>
        <p:nvCxnSpPr>
          <p:cNvPr id="256" name="Google Shape;256;p20"/>
          <p:cNvCxnSpPr>
            <a:endCxn id="249" idx="3"/>
          </p:cNvCxnSpPr>
          <p:nvPr/>
        </p:nvCxnSpPr>
        <p:spPr>
          <a:xfrm rot="10800000">
            <a:off x="7911400" y="1019100"/>
            <a:ext cx="861000" cy="27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7" name="Google Shape;257;p20"/>
          <p:cNvCxnSpPr>
            <a:stCxn id="255" idx="2"/>
            <a:endCxn id="253" idx="0"/>
          </p:cNvCxnSpPr>
          <p:nvPr/>
        </p:nvCxnSpPr>
        <p:spPr>
          <a:xfrm flipH="1">
            <a:off x="5965850" y="3979725"/>
            <a:ext cx="1535100" cy="1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"/>
          <p:cNvSpPr txBox="1"/>
          <p:nvPr/>
        </p:nvSpPr>
        <p:spPr>
          <a:xfrm>
            <a:off x="-16200" y="445000"/>
            <a:ext cx="2787600" cy="23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chemeClr val="dk1"/>
                </a:solidFill>
              </a:rPr>
              <a:t>&lt;</a:t>
            </a:r>
            <a:r>
              <a:rPr lang="en-GB" sz="950">
                <a:solidFill>
                  <a:schemeClr val="dk1"/>
                </a:solidFill>
              </a:rPr>
              <a:t>유통기한 임박 알리미 창(10일이내 소진해야하는 경우)&gt;</a:t>
            </a:r>
            <a:endParaRPr sz="9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chemeClr val="dk1"/>
                </a:solidFill>
              </a:rPr>
              <a:t>	</a:t>
            </a:r>
            <a:endParaRPr sz="9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chemeClr val="dk1"/>
                </a:solidFill>
              </a:rPr>
              <a:t>-로그인 시 팝업(수업시간에 떴던 WELCOME창 활용)</a:t>
            </a:r>
            <a:endParaRPr sz="9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chemeClr val="dk1"/>
                </a:solidFill>
              </a:rPr>
              <a:t>-홈페이지(데이터 베이스 관리||약 정보 창)와 두개의 창 호출</a:t>
            </a:r>
            <a:endParaRPr sz="9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chemeClr val="dk1"/>
                </a:solidFill>
              </a:rPr>
              <a:t>-임박 순서대로!!</a:t>
            </a:r>
            <a:br>
              <a:rPr lang="en-GB" sz="950">
                <a:solidFill>
                  <a:schemeClr val="dk1"/>
                </a:solidFill>
              </a:rPr>
            </a:br>
            <a:r>
              <a:rPr lang="en-GB" sz="950">
                <a:solidFill>
                  <a:schemeClr val="dk1"/>
                </a:solidFill>
              </a:rPr>
              <a:t>**현 날짜기준으로 DB에 들어간 설정값 기간이 10일 미만인것으로 비교해야하는 기능이 들어가야하는 것이 요점</a:t>
            </a:r>
            <a:endParaRPr sz="9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>
              <a:solidFill>
                <a:schemeClr val="dk1"/>
              </a:solidFill>
            </a:endParaRPr>
          </a:p>
        </p:txBody>
      </p:sp>
      <p:sp>
        <p:nvSpPr>
          <p:cNvPr id="263" name="Google Shape;263;p21"/>
          <p:cNvSpPr txBox="1"/>
          <p:nvPr/>
        </p:nvSpPr>
        <p:spPr>
          <a:xfrm>
            <a:off x="0" y="0"/>
            <a:ext cx="2755200" cy="410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초안 스케치: 유통기한 임박 알리미 창</a:t>
            </a:r>
            <a:endParaRPr sz="1200"/>
          </a:p>
        </p:txBody>
      </p:sp>
      <p:sp>
        <p:nvSpPr>
          <p:cNvPr id="264" name="Google Shape;264;p21"/>
          <p:cNvSpPr/>
          <p:nvPr/>
        </p:nvSpPr>
        <p:spPr>
          <a:xfrm>
            <a:off x="2843900" y="32225"/>
            <a:ext cx="6243600" cy="4906500"/>
          </a:xfrm>
          <a:prstGeom prst="rect">
            <a:avLst/>
          </a:prstGeom>
          <a:noFill/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5" name="Google Shape;265;p21"/>
          <p:cNvSpPr txBox="1"/>
          <p:nvPr/>
        </p:nvSpPr>
        <p:spPr>
          <a:xfrm>
            <a:off x="5397650" y="4171320"/>
            <a:ext cx="1136100" cy="353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5394"/>
                </a:solidFill>
              </a:rPr>
              <a:t>나가기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66" name="Google Shape;266;p21"/>
          <p:cNvSpPr txBox="1"/>
          <p:nvPr/>
        </p:nvSpPr>
        <p:spPr>
          <a:xfrm>
            <a:off x="4861550" y="205225"/>
            <a:ext cx="2208300" cy="353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5394"/>
                </a:solidFill>
              </a:rPr>
              <a:t>유통기한 임박 재고</a:t>
            </a:r>
            <a:endParaRPr>
              <a:solidFill>
                <a:srgbClr val="0B5394"/>
              </a:solidFill>
            </a:endParaRPr>
          </a:p>
        </p:txBody>
      </p:sp>
      <p:graphicFrame>
        <p:nvGraphicFramePr>
          <p:cNvPr id="267" name="Google Shape;267;p21"/>
          <p:cNvGraphicFramePr/>
          <p:nvPr/>
        </p:nvGraphicFramePr>
        <p:xfrm>
          <a:off x="4909425" y="91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{D92D8D46-9693-4901-9925-074BEC057860}</a:tableStyleId>
              </a:tblPr>
              <a:tblGrid>
                <a:gridCol w="1072375"/>
                <a:gridCol w="1040150"/>
              </a:tblGrid>
              <a:tr h="31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약 이름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유통기한</a:t>
                      </a:r>
                      <a:endParaRPr sz="1000"/>
                    </a:p>
                  </a:txBody>
                  <a:tcPr marL="91425" marR="91425" marT="91425" marB="91425"/>
                </a:tc>
              </a:tr>
              <a:tr h="227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400"/>
                        <a:t>2020-09- 27</a:t>
                      </a:r>
                      <a:endParaRPr sz="400"/>
                    </a:p>
                  </a:txBody>
                  <a:tcPr marL="91425" marR="91425" marT="91425" marB="91425"/>
                </a:tc>
              </a:tr>
              <a:tr h="227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</a:tr>
              <a:tr h="227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</a:tr>
              <a:tr h="227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</a:tr>
              <a:tr h="227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</a:tr>
              <a:tr h="227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</a:tr>
              <a:tr h="227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</a:tr>
              <a:tr h="227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</a:tr>
              <a:tr h="227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</a:tr>
              <a:tr h="227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</a:tr>
              <a:tr h="227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68" name="Google Shape;268;p21"/>
          <p:cNvSpPr txBox="1"/>
          <p:nvPr/>
        </p:nvSpPr>
        <p:spPr>
          <a:xfrm>
            <a:off x="2843900" y="32225"/>
            <a:ext cx="16281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로그인 정보 : 관리자 || 열람자</a:t>
            </a:r>
            <a:endParaRPr sz="600"/>
          </a:p>
        </p:txBody>
      </p:sp>
      <p:sp>
        <p:nvSpPr>
          <p:cNvPr id="269" name="Google Shape;269;p21"/>
          <p:cNvSpPr txBox="1"/>
          <p:nvPr/>
        </p:nvSpPr>
        <p:spPr>
          <a:xfrm>
            <a:off x="5288900" y="544875"/>
            <a:ext cx="13536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YYYY-MM-DD</a:t>
            </a:r>
            <a:endParaRPr lang="en-GB"/>
          </a:p>
        </p:txBody>
      </p:sp>
      <p:pic>
        <p:nvPicPr>
          <p:cNvPr id="270" name="Google Shape;270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084425" y="1279850"/>
            <a:ext cx="185650" cy="18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1"/>
          <p:cNvSpPr txBox="1"/>
          <p:nvPr/>
        </p:nvSpPr>
        <p:spPr>
          <a:xfrm>
            <a:off x="7131550" y="3931400"/>
            <a:ext cx="962100" cy="3891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메인으로</a:t>
            </a:r>
            <a:endParaRPr lang="en-GB"/>
          </a:p>
        </p:txBody>
      </p:sp>
      <p:cxnSp>
        <p:nvCxnSpPr>
          <p:cNvPr id="272" name="Google Shape;272;p21"/>
          <p:cNvCxnSpPr>
            <a:endCxn id="271" idx="1"/>
          </p:cNvCxnSpPr>
          <p:nvPr/>
        </p:nvCxnSpPr>
        <p:spPr>
          <a:xfrm rot="10800000" flipH="1">
            <a:off x="6533650" y="4125950"/>
            <a:ext cx="597900" cy="22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1340</Words>
  <Application>WPS Presentation</Application>
  <PresentationFormat/>
  <Paragraphs>248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Arial</vt:lpstr>
      <vt:lpstr>맑은 고딕</vt:lpstr>
      <vt:lpstr>바탕체</vt:lpstr>
      <vt:lpstr>Microsoft YaHei</vt:lpstr>
      <vt:lpstr/>
      <vt:lpstr>Arial Unicode MS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</cp:lastModifiedBy>
  <cp:revision>2</cp:revision>
  <dcterms:created xsi:type="dcterms:W3CDTF">2020-12-10T00:51:00Z</dcterms:created>
  <dcterms:modified xsi:type="dcterms:W3CDTF">2020-12-10T01:03:16Z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