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707" r:id="rId2"/>
    <p:sldId id="705" r:id="rId3"/>
    <p:sldId id="706" r:id="rId4"/>
    <p:sldId id="605" r:id="rId5"/>
    <p:sldId id="760" r:id="rId6"/>
    <p:sldId id="762" r:id="rId7"/>
    <p:sldId id="763" r:id="rId8"/>
    <p:sldId id="764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98" r:id="rId18"/>
    <p:sldId id="775" r:id="rId19"/>
    <p:sldId id="776" r:id="rId20"/>
    <p:sldId id="777" r:id="rId21"/>
    <p:sldId id="779" r:id="rId22"/>
    <p:sldId id="781" r:id="rId23"/>
    <p:sldId id="782" r:id="rId24"/>
    <p:sldId id="784" r:id="rId25"/>
    <p:sldId id="786" r:id="rId26"/>
    <p:sldId id="787" r:id="rId27"/>
    <p:sldId id="788" r:id="rId28"/>
    <p:sldId id="789" r:id="rId29"/>
    <p:sldId id="790" r:id="rId30"/>
    <p:sldId id="799" r:id="rId31"/>
    <p:sldId id="791" r:id="rId32"/>
    <p:sldId id="792" r:id="rId33"/>
    <p:sldId id="794" r:id="rId34"/>
    <p:sldId id="79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188">
          <p15:clr>
            <a:srgbClr val="A4A3A4"/>
          </p15:clr>
        </p15:guide>
        <p15:guide id="5" pos="198">
          <p15:clr>
            <a:srgbClr val="A4A3A4"/>
          </p15:clr>
        </p15:guide>
        <p15:guide id="6" pos="142">
          <p15:clr>
            <a:srgbClr val="A4A3A4"/>
          </p15:clr>
        </p15:guide>
        <p15:guide id="7" pos="686">
          <p15:clr>
            <a:srgbClr val="A4A3A4"/>
          </p15:clr>
        </p15:guide>
        <p15:guide id="8" pos="4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AD4"/>
    <a:srgbClr val="525EC3"/>
    <a:srgbClr val="7977C3"/>
    <a:srgbClr val="6361BA"/>
    <a:srgbClr val="FA3A2D"/>
    <a:srgbClr val="B42D23"/>
    <a:srgbClr val="AD0003"/>
    <a:srgbClr val="60B4F0"/>
    <a:srgbClr val="5FB5F0"/>
    <a:srgbClr val="69C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233" autoAdjust="0"/>
  </p:normalViewPr>
  <p:slideViewPr>
    <p:cSldViewPr snapToGrid="0">
      <p:cViewPr varScale="1">
        <p:scale>
          <a:sx n="120" d="100"/>
          <a:sy n="120" d="100"/>
        </p:scale>
        <p:origin x="1578" y="90"/>
      </p:cViewPr>
      <p:guideLst>
        <p:guide orient="horz" pos="2222"/>
        <p:guide pos="2882"/>
        <p:guide pos="2880"/>
        <p:guide orient="horz" pos="188"/>
        <p:guide pos="198"/>
        <p:guide pos="142"/>
        <p:guide pos="686"/>
        <p:guide pos="4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1025" y="3498023"/>
            <a:ext cx="2892975" cy="30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"/>
          <p:cNvSpPr/>
          <p:nvPr userDrawn="1"/>
        </p:nvSpPr>
        <p:spPr bwMode="auto">
          <a:xfrm>
            <a:off x="-8164" y="6466114"/>
            <a:ext cx="9152164" cy="397298"/>
          </a:xfrm>
          <a:prstGeom prst="rect">
            <a:avLst/>
          </a:prstGeom>
          <a:solidFill>
            <a:srgbClr val="797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944" y="2454868"/>
            <a:ext cx="8520112" cy="478744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rgbClr val="7977C3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>
              <a:solidFill>
                <a:srgbClr val="7977C3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628651" y="1110343"/>
            <a:ext cx="8191500" cy="4691970"/>
          </a:xfrm>
        </p:spPr>
        <p:txBody>
          <a:bodyPr anchor="t"/>
          <a:lstStyle>
            <a:lvl1pPr marL="180975" indent="-180975">
              <a:lnSpc>
                <a:spcPct val="150000"/>
              </a:lnSpc>
              <a:buClr>
                <a:srgbClr val="7030A0"/>
              </a:buClr>
              <a:buSzPct val="90000"/>
              <a:buFont typeface="Wingdings" pitchFamily="2" charset="2"/>
              <a:buChar char="v"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altLang="ko-KR" dirty="0"/>
          </a:p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79664" y="316364"/>
            <a:ext cx="8251140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400" dirty="0">
                <a:effectLst/>
                <a:latin typeface="Impact" pitchFamily="34" charset="0"/>
                <a:ea typeface="HY헤드라인M" panose="02030600000101010101" pitchFamily="18" charset="-127"/>
              </a:rPr>
              <a:t>학습목표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rgbClr val="7977C3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3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>
              <a:solidFill>
                <a:srgbClr val="7977C3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36814" y="1110343"/>
            <a:ext cx="8183336" cy="4691970"/>
          </a:xfrm>
        </p:spPr>
        <p:txBody>
          <a:bodyPr anchor="t"/>
          <a:lstStyle>
            <a:lvl1pPr marL="457200" indent="-457200">
              <a:lnSpc>
                <a:spcPct val="150000"/>
              </a:lnSpc>
              <a:buClr>
                <a:srgbClr val="7030A0"/>
              </a:buClr>
              <a:buSzPct val="90000"/>
              <a:buFont typeface="+mj-lt"/>
              <a:buAutoNum type="arabicPeriod"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79664" y="309561"/>
            <a:ext cx="8242975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4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824594"/>
            <a:ext cx="8675591" cy="68961"/>
            <a:chOff x="192" y="446"/>
            <a:chExt cx="5513" cy="78"/>
          </a:xfrm>
          <a:solidFill>
            <a:srgbClr val="7977C3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3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>
              <a:solidFill>
                <a:srgbClr val="7977C3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4" name="직사각형 5"/>
          <p:cNvSpPr/>
          <p:nvPr userDrawn="1"/>
        </p:nvSpPr>
        <p:spPr bwMode="auto">
          <a:xfrm>
            <a:off x="0" y="-76200"/>
            <a:ext cx="9144000" cy="370114"/>
          </a:xfrm>
          <a:prstGeom prst="rect">
            <a:avLst/>
          </a:prstGeom>
          <a:solidFill>
            <a:srgbClr val="828A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00038" y="411163"/>
            <a:ext cx="8520112" cy="38893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36814" y="1048219"/>
            <a:ext cx="7780565" cy="4313238"/>
          </a:xfrm>
        </p:spPr>
        <p:txBody>
          <a:bodyPr/>
          <a:lstStyle>
            <a:lvl1pPr marL="342900" indent="-342900">
              <a:buClr>
                <a:srgbClr val="7030A0"/>
              </a:buClr>
              <a:buFont typeface="Wingdings" pitchFamily="2" charset="2"/>
              <a:buChar char="§"/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525EC3"/>
              </a:buClr>
              <a:buSzPct val="84000"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828AD4"/>
              </a:buClr>
              <a:buSzTx/>
              <a:buFont typeface="Arial" pitchFamily="34" charset="0"/>
              <a:buChar char="•"/>
              <a:tabLst/>
              <a:defRPr sz="1600">
                <a:latin typeface="맑은 고딕" pitchFamily="50" charset="-127"/>
                <a:ea typeface="맑은 고딕" pitchFamily="50" charset="-127"/>
              </a:defRPr>
            </a:lvl3pPr>
            <a:lvl4pPr marL="725487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361BA"/>
              </a:buClr>
              <a:buSzPct val="84000"/>
              <a:buFont typeface="Arial" pitchFamily="34" charset="0"/>
              <a:buChar char="–"/>
              <a:tabLst/>
              <a:defRPr sz="1600">
                <a:latin typeface="맑은 고딕" pitchFamily="50" charset="-127"/>
                <a:ea typeface="맑은 고딕" pitchFamily="50" charset="-127"/>
              </a:defRPr>
            </a:lvl4pPr>
            <a:lvl5pPr marL="1254125" indent="-265113">
              <a:buClr>
                <a:srgbClr val="525EC3"/>
              </a:buClr>
              <a:buFont typeface="Arial" pitchFamily="34" charset="0"/>
              <a:buChar char="–"/>
              <a:defRPr sz="15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</a:t>
            </a:r>
            <a:r>
              <a:rPr lang="ko-KR" altLang="en-US" dirty="0" smtClean="0"/>
              <a:t>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마스터 텍스트</a:t>
            </a:r>
            <a:endParaRPr lang="en-US" altLang="ko-KR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/>
              <a:t>Textmasterformate durch Klicken bearbeiten</a:t>
            </a:r>
          </a:p>
          <a:p>
            <a:pPr lvl="1"/>
            <a:r>
              <a:rPr lang="de-DE" altLang="ko-KR" dirty="0"/>
              <a:t>Zweite Ebene</a:t>
            </a:r>
          </a:p>
          <a:p>
            <a:pPr lvl="2"/>
            <a:r>
              <a:rPr lang="de-DE" altLang="ko-KR" dirty="0"/>
              <a:t>Dritte Ebene</a:t>
            </a:r>
          </a:p>
          <a:p>
            <a:pPr lvl="3"/>
            <a:r>
              <a:rPr lang="de-DE" altLang="ko-KR" dirty="0"/>
              <a:t>Vierte Ebene</a:t>
            </a:r>
          </a:p>
          <a:p>
            <a:pPr lvl="4"/>
            <a:r>
              <a:rPr lang="de-DE" altLang="ko-KR" dirty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8097335" y="6594467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 dirty="0">
                <a:ea typeface="굴림" charset="-127"/>
              </a:rPr>
              <a:t>Page </a:t>
            </a:r>
            <a:r>
              <a:rPr lang="de-DE" altLang="ko-KR" sz="1000" dirty="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 dirty="0">
                <a:ea typeface="굴림" charset="-127"/>
              </a:rPr>
              <a:t> </a:t>
            </a:r>
            <a:fld id="{86F4A8A0-048C-4620-A43C-923312CDEA00}" type="slidenum">
              <a:rPr lang="de-DE" altLang="ko-KR" sz="1000" smtClean="0">
                <a:ea typeface="굴림" charset="-127"/>
              </a:rPr>
              <a:pPr/>
              <a:t>‹#›</a:t>
            </a:fld>
            <a:r>
              <a:rPr lang="de-DE" altLang="ko-KR" sz="1000" dirty="0">
                <a:ea typeface="굴림" charset="-127"/>
              </a:rPr>
              <a:t> / </a:t>
            </a:r>
            <a:r>
              <a:rPr lang="de-DE" altLang="ko-KR" sz="1000" dirty="0" smtClean="0">
                <a:ea typeface="굴림" charset="-127"/>
              </a:rPr>
              <a:t>36</a:t>
            </a:r>
            <a:endParaRPr lang="de-DE" altLang="ko-KR" sz="1000" dirty="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 </a:t>
            </a:r>
            <a:r>
              <a:rPr lang="ko-KR" altLang="en-US" dirty="0"/>
              <a:t>서비스와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8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60EF4E7-4D13-4351-928D-6A8398AE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07" y="1022093"/>
            <a:ext cx="6149990" cy="55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(6)</a:t>
            </a:r>
            <a:r>
              <a:rPr lang="ko-KR" altLang="en-US" dirty="0" smtClean="0"/>
              <a:t> 메인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완성</a:t>
            </a:r>
            <a:endParaRPr lang="en-US" altLang="ko-KR" dirty="0" smtClean="0"/>
          </a:p>
          <a:p>
            <a:pPr lvl="4"/>
            <a:r>
              <a:rPr lang="en-US" altLang="ko-KR" dirty="0" err="1"/>
              <a:t>MusicService</a:t>
            </a:r>
            <a:r>
              <a:rPr lang="en-US" altLang="ko-KR" dirty="0"/>
              <a:t> </a:t>
            </a:r>
            <a:r>
              <a:rPr lang="ko-KR" altLang="en-US" dirty="0"/>
              <a:t>클래스를 적용할 </a:t>
            </a:r>
            <a:r>
              <a:rPr lang="ko-KR" altLang="en-US" dirty="0" err="1"/>
              <a:t>인텐트</a:t>
            </a:r>
            <a:r>
              <a:rPr lang="ko-KR" altLang="en-US" dirty="0"/>
              <a:t> 변수 </a:t>
            </a:r>
            <a:r>
              <a:rPr lang="en-US" altLang="ko-KR" dirty="0"/>
              <a:t>1</a:t>
            </a:r>
            <a:r>
              <a:rPr lang="ko-KR" altLang="en-US" dirty="0"/>
              <a:t>개와 버튼 변수 </a:t>
            </a:r>
            <a:r>
              <a:rPr lang="en-US" altLang="ko-KR" dirty="0"/>
              <a:t>2</a:t>
            </a:r>
            <a:r>
              <a:rPr lang="ko-KR" altLang="en-US" dirty="0"/>
              <a:t>개를 전역변수로 선언</a:t>
            </a:r>
          </a:p>
          <a:p>
            <a:pPr lvl="4"/>
            <a:r>
              <a:rPr lang="ko-KR" altLang="en-US" dirty="0" err="1"/>
              <a:t>인텐트</a:t>
            </a:r>
            <a:r>
              <a:rPr lang="ko-KR" altLang="en-US" dirty="0"/>
              <a:t> 변수를 생성하면서 </a:t>
            </a:r>
            <a:r>
              <a:rPr lang="en-US" altLang="ko-KR" dirty="0" err="1"/>
              <a:t>MusicService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dirty="0" err="1"/>
              <a:t>생성자에</a:t>
            </a:r>
            <a:r>
              <a:rPr lang="ko-KR" altLang="en-US" dirty="0"/>
              <a:t> 넘김</a:t>
            </a:r>
          </a:p>
          <a:p>
            <a:pPr lvl="4"/>
            <a:r>
              <a:rPr lang="en-US" altLang="ko-KR" dirty="0"/>
              <a:t>activity_main.xml</a:t>
            </a:r>
            <a:r>
              <a:rPr lang="ko-KR" altLang="en-US" dirty="0"/>
              <a:t>의 버튼 </a:t>
            </a:r>
            <a:r>
              <a:rPr lang="en-US" altLang="ko-KR" dirty="0"/>
              <a:t>2</a:t>
            </a:r>
            <a:r>
              <a:rPr lang="ko-KR" altLang="en-US" dirty="0"/>
              <a:t>개를 버튼 변수에 적용시킴</a:t>
            </a:r>
          </a:p>
          <a:p>
            <a:pPr lvl="4"/>
            <a:r>
              <a:rPr lang="en-US" altLang="ko-KR" dirty="0" smtClean="0"/>
              <a:t>&lt;</a:t>
            </a:r>
            <a:r>
              <a:rPr lang="ko-KR" altLang="en-US" dirty="0" smtClean="0"/>
              <a:t>시작</a:t>
            </a:r>
            <a:r>
              <a:rPr lang="en-US" altLang="ko-KR" dirty="0"/>
              <a:t>&gt;</a:t>
            </a:r>
            <a:r>
              <a:rPr lang="ko-KR" altLang="en-US" dirty="0"/>
              <a:t>을 클릭하면 </a:t>
            </a:r>
            <a:r>
              <a:rPr lang="en-US" altLang="ko-KR" dirty="0" err="1"/>
              <a:t>startService</a:t>
            </a:r>
            <a:r>
              <a:rPr lang="en-US" altLang="ko-KR" dirty="0"/>
              <a:t>( )</a:t>
            </a:r>
            <a:r>
              <a:rPr lang="ko-KR" altLang="en-US" dirty="0"/>
              <a:t>를 호출하고 로그를 남김</a:t>
            </a:r>
          </a:p>
          <a:p>
            <a:pPr lvl="4"/>
            <a:r>
              <a:rPr lang="en-US" altLang="ko-KR" dirty="0"/>
              <a:t>&lt;</a:t>
            </a:r>
            <a:r>
              <a:rPr lang="ko-KR" altLang="en-US" dirty="0"/>
              <a:t>중지</a:t>
            </a:r>
            <a:r>
              <a:rPr lang="en-US" altLang="ko-KR" dirty="0"/>
              <a:t>&gt;</a:t>
            </a:r>
            <a:r>
              <a:rPr lang="ko-KR" altLang="en-US" dirty="0"/>
              <a:t>를 클릭하면 </a:t>
            </a:r>
            <a:r>
              <a:rPr lang="en-US" altLang="ko-KR" dirty="0" err="1"/>
              <a:t>stopService</a:t>
            </a:r>
            <a:r>
              <a:rPr lang="en-US" altLang="ko-KR" dirty="0"/>
              <a:t>( )</a:t>
            </a:r>
            <a:r>
              <a:rPr lang="ko-KR" altLang="en-US" dirty="0"/>
              <a:t>를 호출하고 로그를 남김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328840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C1218A6-5DA7-4D7E-BA65-F3524B51F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80" y="1039510"/>
            <a:ext cx="6578254" cy="55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0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</a:t>
            </a:r>
            <a:r>
              <a:rPr lang="en-US" altLang="ko-KR" dirty="0"/>
              <a:t>7) AndroidManifest.xml</a:t>
            </a:r>
            <a:r>
              <a:rPr lang="ko-KR" altLang="en-US" dirty="0"/>
              <a:t>을 열고 </a:t>
            </a:r>
            <a:r>
              <a:rPr lang="en-US" altLang="ko-KR" dirty="0"/>
              <a:t>&lt;application&gt; </a:t>
            </a:r>
            <a:r>
              <a:rPr lang="ko-KR" altLang="en-US" dirty="0"/>
              <a:t>안에 서비스 등록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269DCAB-B926-4AC8-8B1E-0157FFDB7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2" y="1655153"/>
            <a:ext cx="6474532" cy="34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 프로젝트 실행 및 결과 확인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(8)</a:t>
            </a:r>
            <a:r>
              <a:rPr lang="ko-KR" altLang="en-US" dirty="0"/>
              <a:t> 로그 화면을 보기 위한 </a:t>
            </a:r>
            <a:r>
              <a:rPr lang="ko-KR" altLang="en-US" dirty="0" err="1"/>
              <a:t>로그캣</a:t>
            </a:r>
            <a:r>
              <a:rPr lang="ko-KR" altLang="en-US" dirty="0"/>
              <a:t> 화면이 보이지 않으면 </a:t>
            </a:r>
            <a:r>
              <a:rPr lang="en-US" altLang="ko-KR" dirty="0"/>
              <a:t>Android Studio </a:t>
            </a:r>
            <a:r>
              <a:rPr lang="ko-KR" altLang="en-US" dirty="0"/>
              <a:t>아래쪽의 </a:t>
            </a:r>
            <a:r>
              <a:rPr lang="en-US" altLang="ko-KR" dirty="0"/>
              <a:t>[</a:t>
            </a:r>
            <a:r>
              <a:rPr lang="en-US" altLang="ko-KR" dirty="0" err="1"/>
              <a:t>Logcat</a:t>
            </a:r>
            <a:r>
              <a:rPr lang="en-US" altLang="ko-KR" dirty="0"/>
              <a:t>] </a:t>
            </a:r>
            <a:r>
              <a:rPr lang="ko-KR" altLang="en-US" dirty="0"/>
              <a:t>탭 클릭</a:t>
            </a:r>
          </a:p>
          <a:p>
            <a:pPr lvl="4"/>
            <a:r>
              <a:rPr lang="en-US" altLang="ko-KR" dirty="0" smtClean="0"/>
              <a:t>[</a:t>
            </a:r>
            <a:r>
              <a:rPr lang="en-US" altLang="ko-KR" dirty="0" err="1" smtClean="0"/>
              <a:t>Logcat</a:t>
            </a:r>
            <a:r>
              <a:rPr lang="en-US" altLang="ko-KR" dirty="0" smtClean="0"/>
              <a:t>] </a:t>
            </a:r>
            <a:r>
              <a:rPr lang="ko-KR" altLang="en-US" dirty="0" smtClean="0"/>
              <a:t>화면 깨끗하게 하기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빈 곳에 </a:t>
            </a:r>
            <a:r>
              <a:rPr lang="ko-KR" altLang="en-US" dirty="0"/>
              <a:t>마우스 오른쪽 버튼을 클릭하고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‘</a:t>
            </a:r>
            <a:r>
              <a:rPr lang="en-US" altLang="ko-KR" dirty="0"/>
              <a:t>Clear </a:t>
            </a:r>
            <a:r>
              <a:rPr lang="en-US" altLang="ko-KR" dirty="0" err="1"/>
              <a:t>logcat</a:t>
            </a:r>
            <a:r>
              <a:rPr lang="en-US" altLang="ko-KR" dirty="0"/>
              <a:t>’</a:t>
            </a:r>
            <a:r>
              <a:rPr lang="ko-KR" altLang="en-US" dirty="0"/>
              <a:t> 선택</a:t>
            </a:r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83753DC-555C-4D17-897A-8298D705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2808589"/>
            <a:ext cx="6417207" cy="1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0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(9)</a:t>
            </a:r>
            <a:r>
              <a:rPr lang="ko-KR" altLang="en-US" dirty="0" smtClean="0"/>
              <a:t> 오른쪽에서 </a:t>
            </a:r>
            <a:r>
              <a:rPr lang="en-US" altLang="ko-KR" dirty="0" smtClean="0"/>
              <a:t>‘Edit Filter Configuration’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 </a:t>
            </a:r>
          </a:p>
          <a:p>
            <a:pPr lvl="4"/>
            <a:r>
              <a:rPr lang="en-US" altLang="ko-KR" dirty="0" smtClean="0"/>
              <a:t>Filter Name</a:t>
            </a:r>
            <a:r>
              <a:rPr lang="ko-KR" altLang="en-US" dirty="0" smtClean="0"/>
              <a:t>에는 적당한 이름을 넣고 </a:t>
            </a:r>
            <a:r>
              <a:rPr lang="en-US" altLang="ko-KR" dirty="0" smtClean="0"/>
              <a:t>Log Tag</a:t>
            </a:r>
            <a:r>
              <a:rPr lang="ko-KR" altLang="en-US" dirty="0" smtClean="0"/>
              <a:t>에 ‘서비스’를 입력하고 </a:t>
            </a:r>
            <a:r>
              <a:rPr lang="en-US" altLang="ko-KR" dirty="0" smtClean="0"/>
              <a:t>&lt;OK&gt;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ACEF315-D616-41C1-B992-619D7CEB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2150186"/>
            <a:ext cx="6147742" cy="23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0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(10) &lt;</a:t>
            </a:r>
            <a:r>
              <a:rPr lang="ko-KR" altLang="en-US" dirty="0"/>
              <a:t>음악서비스 시작</a:t>
            </a:r>
            <a:r>
              <a:rPr lang="en-US" altLang="ko-KR" dirty="0"/>
              <a:t>&gt;</a:t>
            </a:r>
            <a:r>
              <a:rPr lang="ko-KR" altLang="en-US" dirty="0"/>
              <a:t>을 클릭하면 음악이 재생되는지 확인 후 </a:t>
            </a:r>
            <a:r>
              <a:rPr lang="ko-KR" altLang="en-US" dirty="0" err="1"/>
              <a:t>로그캣</a:t>
            </a:r>
            <a:r>
              <a:rPr lang="ko-KR" altLang="en-US" dirty="0"/>
              <a:t> 확인</a:t>
            </a:r>
          </a:p>
          <a:p>
            <a:pPr lvl="2"/>
            <a:r>
              <a:rPr lang="en-US" altLang="ko-KR" dirty="0" smtClean="0"/>
              <a:t>(11) </a:t>
            </a:r>
            <a:r>
              <a:rPr lang="en-US" altLang="ko-KR" dirty="0"/>
              <a:t>&lt;</a:t>
            </a:r>
            <a:r>
              <a:rPr lang="ko-KR" altLang="en-US" dirty="0"/>
              <a:t>음악서비스 중지</a:t>
            </a:r>
            <a:r>
              <a:rPr lang="en-US" altLang="ko-KR" dirty="0"/>
              <a:t>&gt;</a:t>
            </a:r>
            <a:r>
              <a:rPr lang="ko-KR" altLang="en-US" dirty="0"/>
              <a:t>를 누르고 음악이 중지되면 </a:t>
            </a:r>
            <a:r>
              <a:rPr lang="ko-KR" altLang="en-US" dirty="0" err="1"/>
              <a:t>로그캣</a:t>
            </a:r>
            <a:r>
              <a:rPr lang="ko-KR" altLang="en-US" dirty="0"/>
              <a:t> 확인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D20E986-1469-4F56-8EAD-E8833DB7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16" y="2019531"/>
            <a:ext cx="6964717" cy="1647231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6FA29E5-765E-4997-AB2C-73B5C1AE4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3862032"/>
            <a:ext cx="6992529" cy="18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5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380851"/>
            <a:ext cx="6285508" cy="361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03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브로드캐스트 리시버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  <a:r>
              <a:rPr lang="en-US" altLang="ko-KR" dirty="0"/>
              <a:t>(Broadcast </a:t>
            </a:r>
            <a:r>
              <a:rPr lang="en-US" altLang="ko-KR" dirty="0" err="1"/>
              <a:t>Receiver,BR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안드로이드는</a:t>
            </a:r>
            <a:r>
              <a:rPr lang="ko-KR" altLang="en-US" dirty="0"/>
              <a:t> 문자 메시지 도착</a:t>
            </a:r>
            <a:r>
              <a:rPr lang="en-US" altLang="ko-KR" dirty="0"/>
              <a:t>, </a:t>
            </a:r>
            <a:r>
              <a:rPr lang="ko-KR" altLang="en-US" dirty="0"/>
              <a:t>배터리 방전</a:t>
            </a:r>
            <a:r>
              <a:rPr lang="en-US" altLang="ko-KR" dirty="0"/>
              <a:t>, SD </a:t>
            </a:r>
            <a:r>
              <a:rPr lang="ko-KR" altLang="en-US" dirty="0"/>
              <a:t>카드 </a:t>
            </a:r>
            <a:r>
              <a:rPr lang="ko-KR" altLang="en-US" dirty="0" err="1"/>
              <a:t>탈부착</a:t>
            </a:r>
            <a:r>
              <a:rPr lang="en-US" altLang="ko-KR" dirty="0"/>
              <a:t>, </a:t>
            </a:r>
            <a:r>
              <a:rPr lang="ko-KR" altLang="en-US" dirty="0"/>
              <a:t>네트워크 환경 변화 등이 발생하면 방송</a:t>
            </a:r>
            <a:r>
              <a:rPr lang="en-US" altLang="ko-KR" dirty="0"/>
              <a:t>(Broadcast) </a:t>
            </a:r>
            <a:r>
              <a:rPr lang="ko-KR" altLang="en-US" dirty="0"/>
              <a:t>신호를 보내는데</a:t>
            </a:r>
            <a:r>
              <a:rPr lang="en-US" altLang="ko-KR" dirty="0"/>
              <a:t>, </a:t>
            </a:r>
            <a:r>
              <a:rPr lang="ko-KR" altLang="en-US" dirty="0"/>
              <a:t>이런 신호를 받아서 처리하는 것이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리시버임</a:t>
            </a:r>
          </a:p>
          <a:p>
            <a:pPr lvl="2"/>
            <a:r>
              <a:rPr lang="ko-KR" altLang="en-US" dirty="0" err="1"/>
              <a:t>브로드캐스트</a:t>
            </a:r>
            <a:r>
              <a:rPr lang="ko-KR" altLang="en-US" dirty="0"/>
              <a:t> 리시버의 대표적인 응용은 배터리 상태 확인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99050" y="0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5F6B8FD-5280-45AF-A1BC-55E501E1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3317312"/>
            <a:ext cx="6951144" cy="19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브로드캐스트 리시버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&lt;</a:t>
            </a:r>
            <a:r>
              <a:rPr lang="ko-KR" altLang="en-US" dirty="0" smtClean="0">
                <a:solidFill>
                  <a:srgbClr val="7030A0"/>
                </a:solidFill>
              </a:rPr>
              <a:t>실습 </a:t>
            </a:r>
            <a:r>
              <a:rPr lang="en-US" altLang="ko-KR" dirty="0" smtClean="0">
                <a:solidFill>
                  <a:srgbClr val="7030A0"/>
                </a:solidFill>
              </a:rPr>
              <a:t>14-2&gt;</a:t>
            </a:r>
            <a:r>
              <a:rPr lang="ko-KR" altLang="en-US" dirty="0" smtClean="0">
                <a:solidFill>
                  <a:srgbClr val="7030A0"/>
                </a:solidFill>
              </a:rPr>
              <a:t> 배터리 상태를 표시하는 </a:t>
            </a:r>
            <a:r>
              <a:rPr lang="ko-KR" altLang="en-US" dirty="0" err="1" smtClean="0">
                <a:solidFill>
                  <a:srgbClr val="7030A0"/>
                </a:solidFill>
              </a:rPr>
              <a:t>앱</a:t>
            </a:r>
            <a:r>
              <a:rPr lang="ko-KR" altLang="en-US" dirty="0" smtClean="0">
                <a:solidFill>
                  <a:srgbClr val="7030A0"/>
                </a:solidFill>
              </a:rPr>
              <a:t> 만들기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lvl="3"/>
            <a:r>
              <a:rPr lang="ko-KR" altLang="en-US" dirty="0" smtClean="0"/>
              <a:t>배터리 상태가 변할 때마다 충전 상태 이미지와 배터리 상태를 출력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명령 프롬프트에서 </a:t>
            </a:r>
            <a:r>
              <a:rPr lang="en-US" altLang="ko-KR" dirty="0" smtClean="0"/>
              <a:t>AVD</a:t>
            </a:r>
            <a:r>
              <a:rPr lang="ko-KR" altLang="en-US" dirty="0" smtClean="0"/>
              <a:t>의 배터리 상태를 강제로 변경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/>
              <a:t>프로젝트 생성 </a:t>
            </a:r>
            <a:endParaRPr lang="en-US" altLang="ko-KR" dirty="0"/>
          </a:p>
          <a:p>
            <a:pPr lvl="2"/>
            <a:r>
              <a:rPr lang="en-US" altLang="ko-KR" dirty="0"/>
              <a:t>(1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새 </a:t>
            </a:r>
            <a:r>
              <a:rPr lang="ko-KR" altLang="en-US" dirty="0" smtClean="0"/>
              <a:t>프로젝트 만들기</a:t>
            </a:r>
            <a:r>
              <a:rPr lang="en-US" altLang="ko-KR" dirty="0" smtClean="0"/>
              <a:t> </a:t>
            </a:r>
          </a:p>
          <a:p>
            <a:pPr lvl="4"/>
            <a:r>
              <a:rPr lang="ko-KR" altLang="en-US" dirty="0" smtClean="0"/>
              <a:t>프로젝트 이름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</a:t>
            </a:r>
            <a:r>
              <a:rPr lang="en-US" altLang="ko-KR" dirty="0" smtClean="0"/>
              <a:t>Project14_2’ </a:t>
            </a:r>
          </a:p>
          <a:p>
            <a:pPr lvl="4"/>
            <a:r>
              <a:rPr lang="ko-KR" altLang="en-US" dirty="0" smtClean="0"/>
              <a:t>패키지 이름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‘</a:t>
            </a:r>
            <a:r>
              <a:rPr lang="en-US" altLang="ko-KR" dirty="0" smtClean="0"/>
              <a:t>com.cookandroid.project14_2’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54077AD-7346-4AAF-B6BE-2F37FF79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51" y="2486189"/>
            <a:ext cx="2392835" cy="3742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000F7-0900-4A50-BD95-C10F0AA03D93}"/>
              </a:ext>
            </a:extLst>
          </p:cNvPr>
          <p:cNvSpPr txBox="1"/>
          <p:nvPr/>
        </p:nvSpPr>
        <p:spPr>
          <a:xfrm>
            <a:off x="6299050" y="0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07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 서비스의 개념을 이해한다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앱을 종료해도 음악이 계속 나오는 서비스를 만든다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브로드캐스트 리시버의 개념을 이해한다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배터리 방전 시 동작하는 앱을 작성한다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70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브로드캐스트 리시버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화면 디자인 및 편집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(2)</a:t>
            </a:r>
            <a:r>
              <a:rPr lang="ko-KR" altLang="en-US" dirty="0" smtClean="0"/>
              <a:t> 배터리 상태에 따라 변하는 이미지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</a:t>
            </a:r>
            <a:r>
              <a:rPr lang="en-US" altLang="ko-KR" dirty="0" smtClean="0"/>
              <a:t>[res]-[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] </a:t>
            </a:r>
            <a:r>
              <a:rPr lang="ko-KR" altLang="en-US" dirty="0" smtClean="0"/>
              <a:t>폴더에 복사해놓음</a:t>
            </a:r>
            <a:endParaRPr lang="en-US" altLang="ko-KR" dirty="0" smtClean="0"/>
          </a:p>
          <a:p>
            <a:pPr lvl="2"/>
            <a:r>
              <a:rPr lang="en-US" altLang="ko-KR" dirty="0"/>
              <a:t>(</a:t>
            </a:r>
            <a:r>
              <a:rPr lang="en-US" altLang="ko-KR" dirty="0" smtClean="0"/>
              <a:t>3)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activity_main.xml</a:t>
            </a:r>
            <a:r>
              <a:rPr lang="ko-KR" altLang="en-US" dirty="0"/>
              <a:t>을 다음과 같이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이미지뷰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개와 </a:t>
            </a:r>
            <a:r>
              <a:rPr lang="ko-KR" altLang="en-US" dirty="0" err="1"/>
              <a:t>에디트텍스트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smtClean="0"/>
              <a:t>개 생성</a:t>
            </a:r>
            <a:r>
              <a:rPr lang="en-US" altLang="ko-KR" dirty="0" smtClean="0"/>
              <a:t> </a:t>
            </a:r>
          </a:p>
          <a:p>
            <a:pPr lvl="4"/>
            <a:r>
              <a:rPr lang="en-US" altLang="ko-KR" dirty="0" smtClean="0"/>
              <a:t>Id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ivBattery</a:t>
            </a:r>
            <a:r>
              <a:rPr lang="en-US" altLang="ko-KR" dirty="0"/>
              <a:t>, </a:t>
            </a:r>
            <a:r>
              <a:rPr lang="en-US" altLang="ko-KR" dirty="0" err="1" smtClean="0"/>
              <a:t>edtBattery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299050" y="0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19354" y="3117974"/>
            <a:ext cx="6872807" cy="2906046"/>
            <a:chOff x="1045480" y="2987346"/>
            <a:chExt cx="6872807" cy="2906046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F8E73AB-8FEE-43E4-85F8-BDA05EBD8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80" y="2987346"/>
              <a:ext cx="6872807" cy="1568865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00EB6C2-C062-49CE-97FE-2EC660444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334" y="4447455"/>
              <a:ext cx="6809050" cy="1445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46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브로드캐스트 리시버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 및 수정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(4)</a:t>
            </a:r>
            <a:r>
              <a:rPr lang="ko-KR" altLang="en-US" dirty="0" smtClean="0"/>
              <a:t> 메인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완성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ImageView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개와 </a:t>
            </a:r>
            <a:r>
              <a:rPr lang="en-US" altLang="ko-KR" dirty="0" err="1" smtClean="0"/>
              <a:t>EditText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전역변수로 선언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activity_main.xml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변수에 적용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299050" y="0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9F34FF-5462-412C-814D-5216B4D8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4" y="2548482"/>
            <a:ext cx="5904505" cy="38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3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브로드캐스트 리시버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(5)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onCreate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밖에 </a:t>
            </a:r>
            <a:r>
              <a:rPr lang="en-US" altLang="ko-KR" dirty="0"/>
              <a:t>BR </a:t>
            </a:r>
            <a:r>
              <a:rPr lang="ko-KR" altLang="en-US" dirty="0"/>
              <a:t>객체 생성하고 </a:t>
            </a:r>
            <a:r>
              <a:rPr lang="en-US" altLang="ko-KR" dirty="0" err="1"/>
              <a:t>onReceive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인텐트의</a:t>
            </a:r>
            <a:r>
              <a:rPr lang="ko-KR" altLang="en-US" dirty="0"/>
              <a:t> 액션이 </a:t>
            </a:r>
            <a:r>
              <a:rPr lang="en-US" altLang="ko-KR" dirty="0"/>
              <a:t>ACTION_BATTERY_CHANGED</a:t>
            </a:r>
            <a:r>
              <a:rPr lang="ko-KR" altLang="en-US" dirty="0"/>
              <a:t>인 경우 다음을 처리</a:t>
            </a:r>
          </a:p>
          <a:p>
            <a:pPr lvl="4"/>
            <a:r>
              <a:rPr lang="ko-KR" altLang="en-US" dirty="0" err="1"/>
              <a:t>인텐트의</a:t>
            </a:r>
            <a:r>
              <a:rPr lang="ko-KR" altLang="en-US" dirty="0"/>
              <a:t> 엑스트라에서 배터리의 잔량을 추출</a:t>
            </a:r>
            <a:r>
              <a:rPr lang="en-US" altLang="ko-KR" dirty="0"/>
              <a:t>, </a:t>
            </a:r>
            <a:r>
              <a:rPr lang="ko-KR" altLang="en-US" dirty="0"/>
              <a:t>그에 따라 잔량을 표시하고 배터리 이미지를 변경</a:t>
            </a:r>
          </a:p>
          <a:p>
            <a:pPr lvl="4"/>
            <a:r>
              <a:rPr lang="ko-KR" altLang="en-US" dirty="0" err="1"/>
              <a:t>인텐트의</a:t>
            </a:r>
            <a:r>
              <a:rPr lang="ko-KR" altLang="en-US" dirty="0"/>
              <a:t> 엑스트라에서 배터리의 전원 연결 상태를 추출한 후 표시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299050" y="0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42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브로드캐스트 리시버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299050" y="0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4190" y="890772"/>
            <a:ext cx="5424988" cy="5967228"/>
            <a:chOff x="1089025" y="986571"/>
            <a:chExt cx="5485947" cy="6023162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8DEC7E1-A3FF-4639-BADE-DD7E34FCD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25" y="4645071"/>
              <a:ext cx="5367732" cy="2364662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2CD2B6F-1186-4E38-A962-4EA375FC6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26" y="986571"/>
              <a:ext cx="5485946" cy="3657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51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브로드캐스트 리시버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(6) </a:t>
            </a:r>
            <a:r>
              <a:rPr lang="en-US" altLang="ko-KR" dirty="0" err="1"/>
              <a:t>onPause</a:t>
            </a:r>
            <a:r>
              <a:rPr lang="en-US" altLang="ko-KR" dirty="0"/>
              <a:t>( ), </a:t>
            </a:r>
            <a:r>
              <a:rPr lang="en-US" altLang="ko-KR" dirty="0" err="1"/>
              <a:t>onResume</a:t>
            </a:r>
            <a:r>
              <a:rPr lang="en-US" altLang="ko-KR" dirty="0"/>
              <a:t>( )</a:t>
            </a:r>
            <a:r>
              <a:rPr lang="ko-KR" altLang="en-US" dirty="0"/>
              <a:t>를 자동 완성</a:t>
            </a:r>
          </a:p>
          <a:p>
            <a:pPr lvl="4"/>
            <a:r>
              <a:rPr lang="en-US" altLang="ko-KR" b="1" dirty="0" err="1"/>
              <a:t>onResume</a:t>
            </a:r>
            <a:r>
              <a:rPr lang="en-US" altLang="ko-KR" b="1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인텐트</a:t>
            </a:r>
            <a:r>
              <a:rPr lang="ko-KR" altLang="en-US" dirty="0"/>
              <a:t> 필터를 생성하고 </a:t>
            </a:r>
            <a:r>
              <a:rPr lang="en-US" altLang="ko-KR" dirty="0"/>
              <a:t>ACTION_BATTERY_CHANGED </a:t>
            </a:r>
            <a:r>
              <a:rPr lang="ko-KR" altLang="en-US" dirty="0"/>
              <a:t>액션을 추가한 후 </a:t>
            </a:r>
            <a:r>
              <a:rPr lang="en-US" altLang="ko-KR" dirty="0"/>
              <a:t>BR</a:t>
            </a:r>
            <a:r>
              <a:rPr lang="ko-KR" altLang="en-US" dirty="0"/>
              <a:t>에 등록</a:t>
            </a:r>
          </a:p>
          <a:p>
            <a:pPr lvl="4"/>
            <a:r>
              <a:rPr lang="en-US" altLang="ko-KR" b="1" dirty="0" err="1"/>
              <a:t>onPause</a:t>
            </a:r>
            <a:r>
              <a:rPr lang="en-US" altLang="ko-KR" b="1" dirty="0"/>
              <a:t>( )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등록된 </a:t>
            </a:r>
            <a:r>
              <a:rPr lang="en-US" altLang="ko-KR" dirty="0"/>
              <a:t>BR</a:t>
            </a:r>
            <a:r>
              <a:rPr lang="ko-KR" altLang="en-US" dirty="0"/>
              <a:t>을 해제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299050" y="0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3BFEE9E-4E9A-42ED-BDBC-F6F5A62E8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89" y="2443432"/>
            <a:ext cx="6053046" cy="29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1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브로드캐스트 리시버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프로젝트 실행 및 결과 확인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(7)</a:t>
            </a:r>
            <a:r>
              <a:rPr lang="ko-KR" altLang="en-US" dirty="0" smtClean="0"/>
              <a:t> </a:t>
            </a:r>
            <a:r>
              <a:rPr lang="en-US" altLang="ko-KR" dirty="0" smtClean="0"/>
              <a:t>AVD</a:t>
            </a:r>
            <a:r>
              <a:rPr lang="ko-KR" altLang="en-US" dirty="0" smtClean="0"/>
              <a:t>에서는 배터리도 가상으로 존재하지만 텔넷 명령으로 배터리의 상태를 강제로 변경할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(8)</a:t>
            </a:r>
            <a:r>
              <a:rPr lang="ko-KR" altLang="en-US" dirty="0" smtClean="0"/>
              <a:t> 텔넷</a:t>
            </a:r>
            <a:r>
              <a:rPr lang="en-US" altLang="ko-KR" dirty="0" smtClean="0"/>
              <a:t>(telnet) </a:t>
            </a:r>
            <a:r>
              <a:rPr lang="ko-KR" altLang="en-US" dirty="0" smtClean="0"/>
              <a:t>프로그램을 이용</a:t>
            </a:r>
            <a:r>
              <a:rPr lang="en-US" altLang="ko-KR" dirty="0" smtClean="0"/>
              <a:t> </a:t>
            </a:r>
          </a:p>
          <a:p>
            <a:pPr lvl="4"/>
            <a:r>
              <a:rPr lang="ko-KR" altLang="en-US" dirty="0" smtClean="0"/>
              <a:t>명령 프롬프트를 열고 ‘</a:t>
            </a:r>
            <a:r>
              <a:rPr lang="en-US" altLang="ko-KR" dirty="0" smtClean="0"/>
              <a:t>telnet 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 5554’</a:t>
            </a:r>
            <a:r>
              <a:rPr lang="ko-KR" altLang="en-US" dirty="0" smtClean="0"/>
              <a:t>를 입력 한 후 ‘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 번호’ 입력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299050" y="0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23765DC-6984-46E7-B77E-4C987C98F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3027139"/>
            <a:ext cx="5596205" cy="204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2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브로드캐스트 리시버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(9)</a:t>
            </a:r>
            <a:r>
              <a:rPr lang="ko-KR" altLang="en-US" dirty="0" smtClean="0"/>
              <a:t> 배터리의 잔량을 변경</a:t>
            </a:r>
            <a:r>
              <a:rPr lang="en-US" altLang="ko-KR" dirty="0" smtClean="0"/>
              <a:t> </a:t>
            </a:r>
          </a:p>
          <a:p>
            <a:pPr lvl="4"/>
            <a:r>
              <a:rPr lang="en-US" altLang="ko-KR" dirty="0" smtClean="0"/>
              <a:t>power capacity 5 : </a:t>
            </a:r>
            <a:r>
              <a:rPr lang="ko-KR" altLang="en-US" dirty="0" smtClean="0"/>
              <a:t>배터리의 잔량을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 </a:t>
            </a:r>
          </a:p>
          <a:p>
            <a:pPr lvl="4"/>
            <a:r>
              <a:rPr lang="en-US" altLang="ko-KR" dirty="0" smtClean="0"/>
              <a:t>power ac off  : </a:t>
            </a:r>
            <a:r>
              <a:rPr lang="ko-KR" altLang="en-US" dirty="0" smtClean="0"/>
              <a:t>어댑터 연결을 뺀 것으로 배터리 부족 경고 나옴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299050" y="0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E873735-56DB-40EE-A246-06AA0E2B2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2423868"/>
            <a:ext cx="6553784" cy="29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7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브로드캐스트 리시버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(10)</a:t>
            </a:r>
            <a:r>
              <a:rPr lang="ko-KR" altLang="en-US" dirty="0" smtClean="0"/>
              <a:t>  그 외에 다른 명령어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299050" y="0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98497A4-B1C2-4258-AA0F-07FF19674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1744563"/>
            <a:ext cx="5631987" cy="25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5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콘텐트프로바이더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550104" y="-24389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702106"/>
            <a:ext cx="6945164" cy="286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98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안드로이드 제공 콘텐트 프로바이더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콘텐트 </a:t>
            </a:r>
            <a:r>
              <a:rPr lang="ko-KR" altLang="en-US" dirty="0" err="1"/>
              <a:t>프로바이더</a:t>
            </a:r>
            <a:r>
              <a:rPr lang="en-US" altLang="ko-KR" dirty="0"/>
              <a:t>(Content </a:t>
            </a:r>
            <a:r>
              <a:rPr lang="en-US" altLang="ko-KR" dirty="0" smtClean="0"/>
              <a:t>Provider, CP)</a:t>
            </a:r>
            <a:endParaRPr lang="en-US" altLang="ko-KR" dirty="0"/>
          </a:p>
          <a:p>
            <a:pPr lvl="1"/>
            <a:r>
              <a:rPr lang="ko-KR" altLang="en-US" dirty="0" err="1"/>
              <a:t>안드로이드는</a:t>
            </a:r>
            <a:r>
              <a:rPr lang="ko-KR" altLang="en-US" dirty="0"/>
              <a:t> 보안상 </a:t>
            </a:r>
            <a:r>
              <a:rPr lang="ko-KR" altLang="en-US" dirty="0" err="1"/>
              <a:t>앱에서</a:t>
            </a:r>
            <a:r>
              <a:rPr lang="ko-KR" altLang="en-US" dirty="0"/>
              <a:t> 사용하는 데이터를 외부에서 접근할 </a:t>
            </a:r>
            <a:r>
              <a:rPr lang="ko-KR" altLang="en-US" dirty="0" smtClean="0"/>
              <a:t>수 </a:t>
            </a:r>
            <a:r>
              <a:rPr lang="ko-KR" altLang="en-US" dirty="0"/>
              <a:t>없음</a:t>
            </a:r>
          </a:p>
          <a:p>
            <a:pPr lvl="1"/>
            <a:r>
              <a:rPr lang="ko-KR" altLang="en-US" dirty="0"/>
              <a:t>파일이나 데이터베이스를 외부 </a:t>
            </a:r>
            <a:r>
              <a:rPr lang="ko-KR" altLang="en-US" dirty="0" err="1"/>
              <a:t>앱에서</a:t>
            </a:r>
            <a:r>
              <a:rPr lang="ko-KR" altLang="en-US" dirty="0"/>
              <a:t> 사용하도록 하려면 콘텐트 </a:t>
            </a:r>
            <a:r>
              <a:rPr lang="ko-KR" altLang="en-US" dirty="0" err="1" smtClean="0"/>
              <a:t>프로바이더를</a:t>
            </a:r>
            <a:r>
              <a:rPr lang="ko-KR" altLang="en-US" dirty="0" smtClean="0"/>
              <a:t> </a:t>
            </a:r>
            <a:r>
              <a:rPr lang="ko-KR" altLang="en-US" dirty="0"/>
              <a:t>만들어서 외부로 제공</a:t>
            </a:r>
          </a:p>
          <a:p>
            <a:endParaRPr lang="ko-KR" altLang="en-US" dirty="0"/>
          </a:p>
          <a:p>
            <a:r>
              <a:rPr lang="en-US" altLang="ko-KR" dirty="0"/>
              <a:t>URI(Uniform Resource Identifier)</a:t>
            </a:r>
          </a:p>
          <a:p>
            <a:pPr lvl="1"/>
            <a:r>
              <a:rPr lang="ko-KR" altLang="en-US" dirty="0" smtClean="0"/>
              <a:t>콘텐트 </a:t>
            </a:r>
            <a:r>
              <a:rPr lang="ko-KR" altLang="en-US" dirty="0" err="1"/>
              <a:t>프로바이더에서</a:t>
            </a:r>
            <a:r>
              <a:rPr lang="ko-KR" altLang="en-US" dirty="0"/>
              <a:t> 제공하는 데이터에 접근하기 위한 주소</a:t>
            </a:r>
          </a:p>
          <a:p>
            <a:pPr lvl="1"/>
            <a:r>
              <a:rPr lang="ko-KR" altLang="en-US" dirty="0" smtClean="0"/>
              <a:t>“</a:t>
            </a:r>
            <a:r>
              <a:rPr lang="en-US" altLang="ko-KR" dirty="0"/>
              <a:t>content://</a:t>
            </a:r>
            <a:r>
              <a:rPr lang="ko-KR" altLang="en-US" dirty="0" err="1"/>
              <a:t>패키지명</a:t>
            </a:r>
            <a:r>
              <a:rPr lang="en-US" altLang="ko-KR" dirty="0"/>
              <a:t>/</a:t>
            </a:r>
            <a:r>
              <a:rPr lang="ko-KR" altLang="en-US" dirty="0"/>
              <a:t>경로</a:t>
            </a:r>
            <a:r>
              <a:rPr lang="en-US" altLang="ko-KR" dirty="0"/>
              <a:t>/</a:t>
            </a:r>
            <a:r>
              <a:rPr lang="ko-KR" altLang="en-US" dirty="0"/>
              <a:t>아이디” 형식으로 지정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550104" y="-24389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42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en-US" altLang="ko-KR" smtClean="0"/>
          </a:p>
          <a:p>
            <a:r>
              <a:rPr lang="ko-KR" altLang="en-US" smtClean="0"/>
              <a:t>브로드캐스트 리시버</a:t>
            </a:r>
            <a:endParaRPr lang="en-US" altLang="ko-KR" smtClean="0"/>
          </a:p>
          <a:p>
            <a:r>
              <a:rPr lang="ko-KR" altLang="en-US" smtClean="0"/>
              <a:t>콘텐트 프로바이더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667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안드로이드 제공 콘텐트 프로바이더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550104" y="-24389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678B891-C488-4829-876F-534346FEA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4" y="1477979"/>
            <a:ext cx="6759653" cy="34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36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안드로이드 제공 콘텐트 프로바이더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 콘텐트 프로바이더와 </a:t>
            </a:r>
            <a:r>
              <a:rPr lang="en-US" altLang="ko-KR" smtClean="0"/>
              <a:t>URI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550104" y="-24389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CBB1231-4DFE-496E-93EF-73745C25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1628975"/>
            <a:ext cx="7234319" cy="35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55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안드로이드 제공 콘텐트 프로바이더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안드로이드에서</a:t>
            </a:r>
            <a:r>
              <a:rPr lang="ko-KR" altLang="en-US" dirty="0"/>
              <a:t> 통화 기록을 가져오는 예제</a:t>
            </a:r>
          </a:p>
          <a:p>
            <a:pPr lvl="1"/>
            <a:r>
              <a:rPr lang="en-US" altLang="ko-KR" dirty="0"/>
              <a:t>AVD</a:t>
            </a:r>
            <a:r>
              <a:rPr lang="ko-KR" altLang="en-US" dirty="0"/>
              <a:t>에서 통화 버튼을 눌러서 통화 기록을 몇 건 남겨놓음</a:t>
            </a:r>
          </a:p>
          <a:p>
            <a:pPr lvl="1"/>
            <a:r>
              <a:rPr lang="ko-KR" altLang="en-US" dirty="0"/>
              <a:t>통화 기록에 접근하기 위해 </a:t>
            </a:r>
            <a:r>
              <a:rPr lang="en-US" altLang="ko-KR" dirty="0"/>
              <a:t>&lt;application </a:t>
            </a:r>
            <a:r>
              <a:rPr lang="ko-KR" altLang="en-US" dirty="0"/>
              <a:t>위에 </a:t>
            </a:r>
            <a:r>
              <a:rPr lang="en-US" altLang="ko-KR" dirty="0"/>
              <a:t>AndroidManifest.xml</a:t>
            </a:r>
            <a:r>
              <a:rPr lang="ko-KR" altLang="en-US" dirty="0"/>
              <a:t>의 다음 코드를 추가하여 접근 권한을 줌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550104" y="-24389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6664D-602D-4430-981F-A8E24276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4" y="2597018"/>
            <a:ext cx="6851981" cy="642571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704B73F-224D-432C-8CB8-7B5F94C2E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8" y="3527425"/>
            <a:ext cx="6954505" cy="26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4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안드로이드 제공 콘텐트 프로바이더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550104" y="-24389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949730"/>
            <a:ext cx="5912666" cy="588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55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안드로이드 제공 콘텐트 프로바이더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3A02C-C89C-455E-8B27-49FE4C56FA25}"/>
              </a:ext>
            </a:extLst>
          </p:cNvPr>
          <p:cNvSpPr txBox="1"/>
          <p:nvPr/>
        </p:nvSpPr>
        <p:spPr>
          <a:xfrm>
            <a:off x="6550104" y="-24389"/>
            <a:ext cx="25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6" y="1059020"/>
            <a:ext cx="6008460" cy="540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50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E1AFA34-C707-4AA6-A6D8-3A5375F8C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97" b="5497"/>
          <a:stretch/>
        </p:blipFill>
        <p:spPr>
          <a:xfrm>
            <a:off x="1089025" y="2348162"/>
            <a:ext cx="5834289" cy="4509838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서비스</a:t>
            </a:r>
            <a:r>
              <a:rPr lang="en-US" altLang="ko-KR" dirty="0"/>
              <a:t>(service)</a:t>
            </a:r>
          </a:p>
          <a:p>
            <a:pPr lvl="2"/>
            <a:r>
              <a:rPr lang="ko-KR" altLang="en-US" dirty="0"/>
              <a:t>일반적으로 화면 없이 동작하는 프로그램을 뜻함</a:t>
            </a:r>
          </a:p>
          <a:p>
            <a:pPr lvl="2"/>
            <a:r>
              <a:rPr lang="ko-KR" altLang="en-US" b="1" dirty="0"/>
              <a:t>데몬</a:t>
            </a:r>
            <a:r>
              <a:rPr lang="en-US" altLang="ko-KR" b="1" dirty="0"/>
              <a:t>(daemon), </a:t>
            </a:r>
            <a:r>
              <a:rPr lang="ko-KR" altLang="en-US" b="1" dirty="0"/>
              <a:t>백그라운드 프로세스</a:t>
            </a:r>
            <a:r>
              <a:rPr lang="en-US" altLang="ko-KR" b="1" dirty="0"/>
              <a:t>(background process)</a:t>
            </a:r>
            <a:r>
              <a:rPr lang="ko-KR" altLang="en-US" dirty="0"/>
              <a:t>라고도 함</a:t>
            </a:r>
          </a:p>
          <a:p>
            <a:pPr lvl="2"/>
            <a:r>
              <a:rPr lang="ko-KR" altLang="en-US" b="1" dirty="0" smtClean="0"/>
              <a:t>서비스는 </a:t>
            </a:r>
            <a:r>
              <a:rPr lang="ko-KR" altLang="en-US" b="1" dirty="0"/>
              <a:t>백그라운드에서 실행되므로 화면과 상관없이 계속 동작함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E1AFA34-C707-4AA6-A6D8-3A5375F8C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83" r="73707"/>
          <a:stretch/>
        </p:blipFill>
        <p:spPr>
          <a:xfrm>
            <a:off x="3383733" y="6100354"/>
            <a:ext cx="1562735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&lt;</a:t>
            </a:r>
            <a:r>
              <a:rPr lang="ko-KR" altLang="en-US" dirty="0" smtClean="0">
                <a:solidFill>
                  <a:srgbClr val="7030A0"/>
                </a:solidFill>
              </a:rPr>
              <a:t>실습 </a:t>
            </a:r>
            <a:r>
              <a:rPr lang="en-US" altLang="ko-KR" dirty="0" smtClean="0">
                <a:solidFill>
                  <a:srgbClr val="7030A0"/>
                </a:solidFill>
              </a:rPr>
              <a:t>14-1&gt;</a:t>
            </a:r>
            <a:r>
              <a:rPr lang="ko-KR" altLang="en-US" dirty="0" smtClean="0">
                <a:solidFill>
                  <a:srgbClr val="7030A0"/>
                </a:solidFill>
              </a:rPr>
              <a:t> 화면이 종료되어도 계속되는 음악 서비스 만들기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lvl="3"/>
            <a:r>
              <a:rPr lang="ko-KR" altLang="en-US" dirty="0" smtClean="0"/>
              <a:t>버튼을 클릭하면 음악이 시작되고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화면이 종료되어도 음악이 계속 흐르는 서비스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또한 </a:t>
            </a:r>
            <a:r>
              <a:rPr lang="ko-KR" altLang="en-US" dirty="0" err="1" smtClean="0"/>
              <a:t>로그캣을</a:t>
            </a:r>
            <a:r>
              <a:rPr lang="ko-KR" altLang="en-US" dirty="0" smtClean="0"/>
              <a:t> 활용하여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14-1]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실행되는 순서를 확인해봄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/>
              <a:t>1 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프로젝트 생성 </a:t>
            </a:r>
            <a:endParaRPr lang="en-US" altLang="ko-KR" dirty="0"/>
          </a:p>
          <a:p>
            <a:pPr lvl="2"/>
            <a:r>
              <a:rPr lang="en-US" altLang="ko-KR" dirty="0"/>
              <a:t>(1)</a:t>
            </a:r>
            <a:r>
              <a:rPr lang="ko-KR" altLang="en-US" dirty="0"/>
              <a:t> 새 프로젝트 만들기</a:t>
            </a:r>
            <a:r>
              <a:rPr lang="en-US" altLang="ko-KR" dirty="0"/>
              <a:t> </a:t>
            </a:r>
          </a:p>
          <a:p>
            <a:pPr lvl="4"/>
            <a:r>
              <a:rPr lang="ko-KR" altLang="en-US" dirty="0"/>
              <a:t>프로젝트 이름 </a:t>
            </a:r>
            <a:r>
              <a:rPr lang="en-US" altLang="ko-KR" dirty="0"/>
              <a:t>:</a:t>
            </a:r>
            <a:r>
              <a:rPr lang="ko-KR" altLang="en-US" dirty="0"/>
              <a:t> ‘</a:t>
            </a:r>
            <a:r>
              <a:rPr lang="en-US" altLang="ko-KR" dirty="0"/>
              <a:t>Project14_1’ </a:t>
            </a:r>
          </a:p>
          <a:p>
            <a:pPr lvl="4"/>
            <a:r>
              <a:rPr lang="ko-KR" altLang="en-US" dirty="0"/>
              <a:t>패키지 이름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‘</a:t>
            </a:r>
            <a:r>
              <a:rPr lang="en-US" altLang="ko-KR" dirty="0"/>
              <a:t>com.cookandroid.project14_1’</a:t>
            </a:r>
          </a:p>
          <a:p>
            <a:pPr lvl="4"/>
            <a:r>
              <a:rPr lang="ko-KR" altLang="en-US" dirty="0"/>
              <a:t>그 외 규칙은 </a:t>
            </a:r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2-4]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1)~(4)</a:t>
            </a:r>
            <a:r>
              <a:rPr lang="ko-KR" altLang="en-US" dirty="0"/>
              <a:t>를 따름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703FAA7-E810-475D-99CC-BEFFEA27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54" y="3076490"/>
            <a:ext cx="4450069" cy="32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2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 화면 디자인 및 편집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activity_main.xml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버튼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</a:t>
            </a:r>
            <a:endParaRPr lang="en-US" altLang="ko-KR" dirty="0"/>
          </a:p>
          <a:p>
            <a:pPr lvl="4"/>
            <a:r>
              <a:rPr lang="ko-KR" altLang="en-US" dirty="0" smtClean="0"/>
              <a:t>버튼의 </a:t>
            </a:r>
            <a:r>
              <a:rPr lang="en-US" altLang="ko-KR" dirty="0" smtClean="0"/>
              <a:t>id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btnStart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btnStop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09E876E-3CB9-4557-9A74-3F473C335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2540545"/>
            <a:ext cx="5988060" cy="22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9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36814" y="1048219"/>
            <a:ext cx="7958546" cy="4313238"/>
          </a:xfrm>
        </p:spPr>
        <p:txBody>
          <a:bodyPr/>
          <a:lstStyle/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 및 수정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클래스의 상속을 받는 </a:t>
            </a:r>
            <a:r>
              <a:rPr lang="en-US" altLang="ko-KR" dirty="0" err="1" smtClean="0"/>
              <a:t>MusicService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[java]-[</a:t>
            </a:r>
            <a:r>
              <a:rPr lang="ko-KR" altLang="en-US" dirty="0" smtClean="0"/>
              <a:t>패키지 이름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[New]-[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File/Class]</a:t>
            </a:r>
            <a:r>
              <a:rPr lang="ko-KR" altLang="en-US" dirty="0" smtClean="0"/>
              <a:t>를 선택하고 아래 정보 입력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Name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</a:t>
            </a:r>
            <a:r>
              <a:rPr lang="en-US" altLang="ko-KR" dirty="0" err="1" smtClean="0"/>
              <a:t>MusicService</a:t>
            </a:r>
            <a:r>
              <a:rPr lang="en-US" altLang="ko-KR" dirty="0" smtClean="0"/>
              <a:t>’</a:t>
            </a:r>
          </a:p>
          <a:p>
            <a:pPr lvl="4"/>
            <a:r>
              <a:rPr lang="en-US" altLang="ko-KR" dirty="0" smtClean="0"/>
              <a:t>Kind :</a:t>
            </a:r>
            <a:r>
              <a:rPr lang="ko-KR" altLang="en-US" dirty="0" smtClean="0"/>
              <a:t> ‘</a:t>
            </a:r>
            <a:r>
              <a:rPr lang="en-US" altLang="ko-KR" dirty="0" smtClean="0"/>
              <a:t>Class’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BC01C45-5015-4557-8332-97E6F986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2770945"/>
            <a:ext cx="6295844" cy="36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6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onCreate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onDestroy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onStartCommand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로그를 남기도록 코딩하며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onBind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반환하도록 수정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D2BEEED-6B15-42E4-896B-8EC0E4B1C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1" y="1816494"/>
            <a:ext cx="6852384" cy="35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8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(5) </a:t>
            </a:r>
            <a:r>
              <a:rPr lang="en-US" altLang="ko-KR" dirty="0" err="1" smtClean="0"/>
              <a:t>MusicService</a:t>
            </a:r>
            <a:r>
              <a:rPr lang="en-US" altLang="ko-KR" dirty="0" smtClean="0"/>
              <a:t> </a:t>
            </a:r>
            <a:r>
              <a:rPr lang="ko-KR" altLang="en-US" dirty="0"/>
              <a:t>클래스에 음악을 시작하고</a:t>
            </a:r>
            <a:r>
              <a:rPr lang="en-US" altLang="ko-KR" dirty="0"/>
              <a:t>, </a:t>
            </a:r>
            <a:r>
              <a:rPr lang="ko-KR" altLang="en-US" dirty="0"/>
              <a:t>정지하는 코드 추가</a:t>
            </a:r>
          </a:p>
          <a:p>
            <a:pPr lvl="4"/>
            <a:r>
              <a:rPr lang="en-US" altLang="ko-KR" dirty="0"/>
              <a:t>res </a:t>
            </a:r>
            <a:r>
              <a:rPr lang="ko-KR" altLang="en-US" dirty="0"/>
              <a:t>폴더 아래에 </a:t>
            </a:r>
            <a:r>
              <a:rPr lang="en-US" altLang="ko-KR" dirty="0"/>
              <a:t>raw </a:t>
            </a:r>
            <a:r>
              <a:rPr lang="ko-KR" altLang="en-US" dirty="0"/>
              <a:t>폴더를 생성 </a:t>
            </a:r>
          </a:p>
          <a:p>
            <a:pPr lvl="4"/>
            <a:r>
              <a:rPr lang="en-US" altLang="ko-KR" dirty="0"/>
              <a:t>MP3 </a:t>
            </a:r>
            <a:r>
              <a:rPr lang="ko-KR" altLang="en-US" dirty="0"/>
              <a:t>파일을 하나 복사</a:t>
            </a:r>
          </a:p>
          <a:p>
            <a:pPr lvl="4"/>
            <a:r>
              <a:rPr lang="ko-KR" altLang="en-US" dirty="0"/>
              <a:t>전역변수로 </a:t>
            </a:r>
            <a:r>
              <a:rPr lang="en-US" altLang="ko-KR" dirty="0" err="1"/>
              <a:t>MediaPlayer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1</a:t>
            </a:r>
            <a:r>
              <a:rPr lang="ko-KR" altLang="en-US" dirty="0"/>
              <a:t>개 선언</a:t>
            </a:r>
          </a:p>
          <a:p>
            <a:pPr lvl="4"/>
            <a:r>
              <a:rPr lang="en-US" altLang="ko-KR" dirty="0" err="1"/>
              <a:t>onStartCommand</a:t>
            </a:r>
            <a:r>
              <a:rPr lang="en-US" altLang="ko-KR" dirty="0"/>
              <a:t>( ) 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MP3 </a:t>
            </a:r>
            <a:r>
              <a:rPr lang="ko-KR" altLang="en-US" dirty="0"/>
              <a:t>파일을 시작하는 </a:t>
            </a:r>
            <a:r>
              <a:rPr lang="ko-KR" altLang="en-US" dirty="0" smtClean="0"/>
              <a:t>코드 </a:t>
            </a:r>
            <a:r>
              <a:rPr lang="ko-KR" altLang="en-US" dirty="0"/>
              <a:t>추가</a:t>
            </a:r>
          </a:p>
          <a:p>
            <a:pPr lvl="4"/>
            <a:r>
              <a:rPr lang="en-US" altLang="ko-KR" dirty="0" err="1"/>
              <a:t>onDestroy</a:t>
            </a:r>
            <a:r>
              <a:rPr lang="en-US" altLang="ko-KR" dirty="0"/>
              <a:t>( ) </a:t>
            </a:r>
            <a:r>
              <a:rPr lang="ko-KR" altLang="en-US" dirty="0" err="1"/>
              <a:t>메소드에</a:t>
            </a:r>
            <a:r>
              <a:rPr lang="ko-KR" altLang="en-US" dirty="0"/>
              <a:t> 음악을 중지시키는 </a:t>
            </a:r>
            <a:r>
              <a:rPr lang="ko-KR" altLang="en-US" dirty="0" smtClean="0"/>
              <a:t>코드 </a:t>
            </a:r>
            <a:r>
              <a:rPr lang="ko-KR" altLang="en-US" dirty="0"/>
              <a:t>추가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8890" y="41037"/>
            <a:ext cx="160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55057216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10660</TotalTime>
  <Words>1003</Words>
  <Application>Microsoft Office PowerPoint</Application>
  <PresentationFormat>화면 슬라이드 쇼(4:3)</PresentationFormat>
  <Paragraphs>175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HY헤드라인M</vt:lpstr>
      <vt:lpstr>굴림</vt:lpstr>
      <vt:lpstr>맑은 고딕</vt:lpstr>
      <vt:lpstr>Arial</vt:lpstr>
      <vt:lpstr>Impact</vt:lpstr>
      <vt:lpstr>Wingdings</vt:lpstr>
      <vt:lpstr>Standarddesign</vt:lpstr>
      <vt:lpstr>14 서비스와 브로드캐스트 리시버 </vt:lpstr>
      <vt:lpstr>PowerPoint 프레젠테이션</vt:lpstr>
      <vt:lpstr>PowerPoint 프레젠테이션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브로드캐스트 리시버</vt:lpstr>
      <vt:lpstr>브로드캐스트 리시버</vt:lpstr>
      <vt:lpstr>브로드캐스트 리시버</vt:lpstr>
      <vt:lpstr>브로드캐스트 리시버</vt:lpstr>
      <vt:lpstr>브로드캐스트 리시버</vt:lpstr>
      <vt:lpstr>브로드캐스트 리시버</vt:lpstr>
      <vt:lpstr>브로드캐스트 리시버</vt:lpstr>
      <vt:lpstr>브로드캐스트 리시버</vt:lpstr>
      <vt:lpstr>브로드캐스트 리시버</vt:lpstr>
      <vt:lpstr>브로드캐스트 리시버</vt:lpstr>
      <vt:lpstr>콘텐트프로바이더</vt:lpstr>
      <vt:lpstr>01 안드로이드 제공 콘텐트 프로바이더</vt:lpstr>
      <vt:lpstr>01 안드로이드 제공 콘텐트 프로바이더</vt:lpstr>
      <vt:lpstr>01 안드로이드 제공 콘텐트 프로바이더</vt:lpstr>
      <vt:lpstr>01 안드로이드 제공 콘텐트 프로바이더</vt:lpstr>
      <vt:lpstr>01 안드로이드 제공 콘텐트 프로바이더</vt:lpstr>
      <vt:lpstr>01 안드로이드 제공 콘텐트 프로바이더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admin</cp:lastModifiedBy>
  <cp:revision>526</cp:revision>
  <dcterms:created xsi:type="dcterms:W3CDTF">2007-11-27T23:54:21Z</dcterms:created>
  <dcterms:modified xsi:type="dcterms:W3CDTF">2021-02-26T07:26:41Z</dcterms:modified>
</cp:coreProperties>
</file>