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406" r:id="rId2"/>
    <p:sldId id="2034" r:id="rId3"/>
    <p:sldId id="2341" r:id="rId4"/>
    <p:sldId id="2364" r:id="rId5"/>
    <p:sldId id="2365" r:id="rId6"/>
    <p:sldId id="2366" r:id="rId7"/>
    <p:sldId id="2367" r:id="rId8"/>
    <p:sldId id="2368" r:id="rId9"/>
    <p:sldId id="2369" r:id="rId10"/>
    <p:sldId id="2370" r:id="rId11"/>
    <p:sldId id="2371" r:id="rId12"/>
    <p:sldId id="2372" r:id="rId13"/>
    <p:sldId id="2373" r:id="rId14"/>
    <p:sldId id="2374" r:id="rId15"/>
    <p:sldId id="2375" r:id="rId16"/>
    <p:sldId id="2376" r:id="rId17"/>
    <p:sldId id="2377" r:id="rId18"/>
    <p:sldId id="2378" r:id="rId19"/>
    <p:sldId id="2379" r:id="rId20"/>
    <p:sldId id="2380" r:id="rId21"/>
    <p:sldId id="2381" r:id="rId22"/>
    <p:sldId id="2382" r:id="rId23"/>
    <p:sldId id="2383" r:id="rId24"/>
    <p:sldId id="2384" r:id="rId25"/>
    <p:sldId id="2385" r:id="rId26"/>
    <p:sldId id="2386" r:id="rId27"/>
    <p:sldId id="2387" r:id="rId28"/>
    <p:sldId id="2388" r:id="rId29"/>
    <p:sldId id="2389" r:id="rId30"/>
    <p:sldId id="2390" r:id="rId31"/>
    <p:sldId id="2391" r:id="rId32"/>
    <p:sldId id="2392" r:id="rId33"/>
    <p:sldId id="2393" r:id="rId34"/>
    <p:sldId id="2394" r:id="rId35"/>
    <p:sldId id="2395" r:id="rId36"/>
    <p:sldId id="2396" r:id="rId37"/>
    <p:sldId id="2397" r:id="rId38"/>
    <p:sldId id="2398" r:id="rId39"/>
    <p:sldId id="2399" r:id="rId40"/>
    <p:sldId id="2400" r:id="rId41"/>
    <p:sldId id="2401" r:id="rId42"/>
    <p:sldId id="2402" r:id="rId43"/>
    <p:sldId id="2403" r:id="rId44"/>
    <p:sldId id="2404" r:id="rId45"/>
    <p:sldId id="240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120" d="100"/>
          <a:sy n="120" d="100"/>
        </p:scale>
        <p:origin x="726" y="108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CHAPTER 4 </a:t>
            </a:r>
            <a:r>
              <a:rPr lang="ko-KR" altLang="en-US" dirty="0" err="1" smtClean="0"/>
              <a:t>코틀린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  - 4.1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개발용 </a:t>
            </a:r>
            <a:r>
              <a:rPr lang="ko-KR" altLang="en-US" sz="1800" dirty="0" err="1" smtClean="0"/>
              <a:t>코틀린</a:t>
            </a:r>
            <a:r>
              <a:rPr lang="ko-KR" altLang="en-US" sz="1800" dirty="0" smtClean="0"/>
              <a:t> 사용</a:t>
            </a:r>
          </a:p>
          <a:p>
            <a:pPr>
              <a:buNone/>
            </a:pPr>
            <a:r>
              <a:rPr lang="en-US" altLang="ko-KR" sz="1800" dirty="0" smtClean="0"/>
              <a:t>  - 4.2 REPL </a:t>
            </a:r>
            <a:r>
              <a:rPr lang="ko-KR" altLang="en-US" sz="1800" dirty="0" smtClean="0"/>
              <a:t>사용하기</a:t>
            </a:r>
          </a:p>
          <a:p>
            <a:pPr>
              <a:buNone/>
            </a:pPr>
            <a:r>
              <a:rPr lang="en-US" altLang="ko-KR" sz="1800" dirty="0" smtClean="0"/>
              <a:t>  - 4.3 </a:t>
            </a:r>
            <a:r>
              <a:rPr lang="ko-KR" altLang="en-US" sz="1800" dirty="0" smtClean="0"/>
              <a:t>스크래치 사용하기</a:t>
            </a:r>
          </a:p>
          <a:p>
            <a:pPr>
              <a:buNone/>
            </a:pPr>
            <a:r>
              <a:rPr lang="en-US" altLang="ko-KR" sz="1800" dirty="0" smtClean="0"/>
              <a:t>  - 4.4 </a:t>
            </a:r>
            <a:r>
              <a:rPr lang="ko-KR" altLang="en-US" sz="1800" dirty="0" smtClean="0"/>
              <a:t>기본 구문</a:t>
            </a:r>
          </a:p>
          <a:p>
            <a:pPr>
              <a:buNone/>
            </a:pPr>
            <a:r>
              <a:rPr lang="en-US" altLang="ko-KR" sz="1800" dirty="0" smtClean="0"/>
              <a:t>  - 4.5 </a:t>
            </a:r>
            <a:r>
              <a:rPr lang="ko-KR" altLang="en-US" sz="1800" dirty="0" smtClean="0"/>
              <a:t>기본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  - 4.6 </a:t>
            </a:r>
            <a:r>
              <a:rPr lang="ko-KR" altLang="en-US" sz="1800" dirty="0" err="1" smtClean="0"/>
              <a:t>제어문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  - 4.7. </a:t>
            </a:r>
            <a:r>
              <a:rPr lang="ko-KR" altLang="en-US" sz="1800" dirty="0" smtClean="0"/>
              <a:t>클래스</a:t>
            </a:r>
          </a:p>
          <a:p>
            <a:pPr>
              <a:buNone/>
            </a:pPr>
            <a:r>
              <a:rPr lang="en-US" altLang="ko-KR" sz="1800" dirty="0" smtClean="0"/>
              <a:t>  - 4.8 </a:t>
            </a:r>
            <a:r>
              <a:rPr lang="ko-KR" altLang="en-US" sz="1800" dirty="0" smtClean="0"/>
              <a:t>인터페이스</a:t>
            </a:r>
          </a:p>
          <a:p>
            <a:pPr>
              <a:buNone/>
            </a:pPr>
            <a:r>
              <a:rPr lang="en-US" altLang="ko-KR" sz="1800" dirty="0" smtClean="0"/>
              <a:t>  - 4.9 null </a:t>
            </a:r>
            <a:r>
              <a:rPr lang="ko-KR" altLang="en-US" sz="1800" dirty="0" smtClean="0"/>
              <a:t>가능성</a:t>
            </a:r>
            <a:endParaRPr lang="x-none" sz="18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처음부터 다시 배우는 서비스 디자인 </a:t>
            </a:r>
            <a:r>
              <a:rPr lang="ko-KR" altLang="en-US" dirty="0" err="1" smtClean="0"/>
              <a:t>씽킹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4.5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기본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자료형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코틀린에서</a:t>
            </a:r>
            <a:r>
              <a:rPr lang="ko-KR" altLang="en-US" dirty="0" smtClean="0"/>
              <a:t> 숫자를 표현하는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다음과 같음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리터럴이란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알 수 있는 표기 형식을 말함</a:t>
            </a:r>
            <a:r>
              <a:rPr lang="en-US" altLang="ko-KR" dirty="0" smtClean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4.5.1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숫자형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313" y="2117858"/>
            <a:ext cx="2133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408" y="4450733"/>
            <a:ext cx="3019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4.5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기본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자료형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4.5.2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8340" y="1516054"/>
            <a:ext cx="9897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코틀린에서</a:t>
            </a:r>
            <a:r>
              <a:rPr lang="ko-KR" altLang="en-US" dirty="0" smtClean="0"/>
              <a:t> 문자를 나타내는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다음과 같이 두 가지임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Char</a:t>
            </a:r>
            <a:r>
              <a:rPr lang="ko-KR" altLang="en-US" dirty="0" smtClean="0"/>
              <a:t>가 숫자형이 아니라는 점이 자바와 다음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문자열의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큰따옴표””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문자는 작은따옴표’’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자바와 같음</a:t>
            </a:r>
            <a:r>
              <a:rPr lang="en-US" altLang="ko-KR" dirty="0" smtClean="0"/>
              <a:t>.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8249" y="2200275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877" y="3356510"/>
            <a:ext cx="32289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50305" y="4553369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여러 줄의 문자열 표현 </a:t>
            </a:r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3831" y="4562994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문자열 비교 </a:t>
            </a:r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805263" y="4524494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문자열 템플릿 </a:t>
            </a:r>
            <a:r>
              <a:rPr lang="en-US" altLang="ko-KR" dirty="0" smtClean="0"/>
              <a:t>|</a:t>
            </a:r>
            <a:endParaRPr lang="ko-KR" altLang="en-US" dirty="0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916" y="5243563"/>
            <a:ext cx="3505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4580" y="5116079"/>
            <a:ext cx="29908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9113" y="5077076"/>
            <a:ext cx="3333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4.5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기본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자료형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배열은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라는 별도의 타입으로 표현함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arrayOf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배열의 생성과 초기화를 함께 수행함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컴파일러가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유추할 수 있을 때는 이를 생략할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배열의 요소에 접근하는 것은 대괄호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안에 요소 번호를 지정하는 것으로 자바와 같음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4.5.3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2936" y="3156384"/>
            <a:ext cx="5572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4.6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제어문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516054"/>
            <a:ext cx="9897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크게 </a:t>
            </a:r>
            <a:r>
              <a:rPr lang="en-US" altLang="ko-KR" dirty="0" smtClean="0"/>
              <a:t>if, when, for, while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나뉨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실행할 문장이 한 줄이면 블록을 생략할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if - else</a:t>
            </a:r>
            <a:r>
              <a:rPr lang="ko-KR" altLang="en-US" dirty="0" smtClean="0"/>
              <a:t>문의 사용법도 자바와 완전히 같음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다음과 같이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식처럼 사용할 수도 있음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0819" y="114602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4.6.1 if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851" y="2093445"/>
            <a:ext cx="54387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1712" y="4099251"/>
            <a:ext cx="54483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6273" y="6155456"/>
            <a:ext cx="540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4.6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제어문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516054"/>
            <a:ext cx="989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when</a:t>
            </a:r>
            <a:r>
              <a:rPr lang="ko-KR" altLang="en-US" dirty="0" smtClean="0"/>
              <a:t>문은 자바의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문에 대응함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값이 하나인 경우는 물론 콤마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연산자로 값의 범위를 자유롭게 지정하는 것이 특징임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그 밖의 경우에는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사용하여 나머지에 대한 경우를 처리함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0819" y="114602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4.6.2 when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331" y="2570498"/>
            <a:ext cx="55530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4.6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제어문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88714" y="1121428"/>
            <a:ext cx="9897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when</a:t>
            </a:r>
            <a:r>
              <a:rPr lang="ko-KR" altLang="en-US" dirty="0" smtClean="0"/>
              <a:t>문 역시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마찬가지로 식처럼 사용할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when</a:t>
            </a:r>
            <a:r>
              <a:rPr lang="ko-KR" altLang="en-US" dirty="0" smtClean="0"/>
              <a:t>문의 결과를 함수의 </a:t>
            </a:r>
            <a:r>
              <a:rPr lang="ko-KR" altLang="en-US" dirty="0" err="1" smtClean="0"/>
              <a:t>반환값으로</a:t>
            </a:r>
            <a:r>
              <a:rPr lang="ko-KR" altLang="en-US" dirty="0" smtClean="0"/>
              <a:t> 사용할 수도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8438" y="1718261"/>
            <a:ext cx="5467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9"/>
          <p:cNvGrpSpPr/>
          <p:nvPr/>
        </p:nvGrpSpPr>
        <p:grpSpPr>
          <a:xfrm>
            <a:off x="2833637" y="4194408"/>
            <a:ext cx="5600700" cy="2072992"/>
            <a:chOff x="2881763" y="4300286"/>
            <a:chExt cx="5600700" cy="2072992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1763" y="4300286"/>
              <a:ext cx="56007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7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0612" y="5258853"/>
              <a:ext cx="552450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4.6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제어문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516054"/>
            <a:ext cx="9897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배열이나 컬렉션을 순회하는 문법으로 자바의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문과 비슷함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다음은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 담겨 있는 배열을 순회하며 모든 요소를 프린트하는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예임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in </a:t>
            </a:r>
            <a:r>
              <a:rPr lang="ko-KR" altLang="en-US" dirty="0" smtClean="0"/>
              <a:t>키워드를 사용하여 모든 요소를 </a:t>
            </a:r>
            <a:r>
              <a:rPr lang="en-US" altLang="ko-KR" dirty="0" smtClean="0"/>
              <a:t>num </a:t>
            </a:r>
            <a:r>
              <a:rPr lang="ko-KR" altLang="en-US" dirty="0" smtClean="0"/>
              <a:t>변수로 가져옴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그 밖에도 다음과 같이 다양한 사용 방법이 있습니다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30819" y="11460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4.6.3 for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165" y="2410577"/>
            <a:ext cx="5495925" cy="111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761" y="4193600"/>
            <a:ext cx="5514975" cy="255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4.6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제어문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516054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주어진 조건이 참일 때 반복하는 문법임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while</a:t>
            </a:r>
            <a:r>
              <a:rPr lang="ko-KR" altLang="en-US" dirty="0" smtClean="0"/>
              <a:t>문의 변형으로는 무조건 한 번은 실행되는 </a:t>
            </a:r>
            <a:r>
              <a:rPr lang="en-US" altLang="ko-KR" dirty="0" smtClean="0"/>
              <a:t>do while</a:t>
            </a:r>
            <a:r>
              <a:rPr lang="ko-KR" altLang="en-US" dirty="0" smtClean="0"/>
              <a:t>문이 있음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0819" y="1146026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4.6.4 while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1612" y="2833587"/>
            <a:ext cx="5534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클래스는 붕어빵 틀에 비유할 수 있고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클래스로 생성한 객체의 실체인 붕어빵에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비유할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다음은 클래스를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생성한 클래스로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방법을 나타냄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자바에서는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객체를 생성하지만 </a:t>
            </a:r>
            <a:r>
              <a:rPr lang="ko-KR" altLang="en-US" dirty="0" err="1" smtClean="0"/>
              <a:t>코틀린에서는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사용하지 않음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 선언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8648" y="2990199"/>
            <a:ext cx="56007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105043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가지는 클래스를 다음과 같이 표현할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 코드는 빈 생성자를 가지는 클래스임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초기화 코드를 작성하려면 </a:t>
            </a:r>
            <a:r>
              <a:rPr lang="en-US" altLang="ko-KR" dirty="0" smtClean="0"/>
              <a:t>constructor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표현하고 블록에 코드를 작성함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이외에도 </a:t>
            </a:r>
            <a:r>
              <a:rPr lang="en-US" altLang="ko-KR" dirty="0" smtClean="0"/>
              <a:t>init </a:t>
            </a:r>
            <a:r>
              <a:rPr lang="ko-KR" altLang="en-US" dirty="0" smtClean="0"/>
              <a:t>블록에 작성한 코드가 클래스를 </a:t>
            </a:r>
            <a:r>
              <a:rPr lang="ko-KR" altLang="en-US" dirty="0" err="1" smtClean="0"/>
              <a:t>인스턴스화할</a:t>
            </a:r>
            <a:r>
              <a:rPr lang="ko-KR" altLang="en-US" dirty="0" smtClean="0"/>
              <a:t> 때 가장 먼저 초기화됨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4.7.2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208" y="2192655"/>
            <a:ext cx="55530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7508" y="3843337"/>
            <a:ext cx="55149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1832" y="5542242"/>
            <a:ext cx="55530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  - 4.10 </a:t>
            </a:r>
            <a:r>
              <a:rPr lang="ko-KR" altLang="en-US" sz="1800" dirty="0" smtClean="0"/>
              <a:t>컬렉션</a:t>
            </a:r>
          </a:p>
          <a:p>
            <a:pPr>
              <a:buNone/>
            </a:pPr>
            <a:r>
              <a:rPr lang="en-US" altLang="ko-KR" sz="1800" dirty="0" smtClean="0"/>
              <a:t>  - 4.11 </a:t>
            </a:r>
            <a:r>
              <a:rPr lang="ko-KR" altLang="en-US" sz="1800" dirty="0" err="1" smtClean="0"/>
              <a:t>람다식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  - 4.12 </a:t>
            </a:r>
            <a:r>
              <a:rPr lang="ko-KR" altLang="en-US" sz="1800" dirty="0" smtClean="0"/>
              <a:t>기타 기능</a:t>
            </a:r>
          </a:p>
          <a:p>
            <a:pPr>
              <a:buNone/>
            </a:pPr>
            <a:r>
              <a:rPr lang="en-US" altLang="ko-KR" sz="1800" dirty="0" smtClean="0"/>
              <a:t>  - 4.13 </a:t>
            </a:r>
            <a:r>
              <a:rPr lang="ko-KR" altLang="en-US" sz="1800" dirty="0" smtClean="0"/>
              <a:t>마치며</a:t>
            </a:r>
          </a:p>
          <a:p>
            <a:pPr>
              <a:buNone/>
            </a:pPr>
            <a:endParaRPr lang="x-none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처음부터 다시 배우는 서비스 디자인 </a:t>
            </a:r>
            <a:r>
              <a:rPr lang="ko-KR" altLang="en-US" dirty="0" err="1" smtClean="0"/>
              <a:t>씽킹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4.7.3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프로퍼티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98340" y="1516054"/>
            <a:ext cx="10504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클래스의 속성을 사용할 때는 멤버에 직접 접근하며 이를 </a:t>
            </a:r>
            <a:r>
              <a:rPr lang="ko-KR" altLang="en-US" dirty="0" err="1" smtClean="0"/>
              <a:t>프로퍼티라고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코틀린에서는</a:t>
            </a:r>
            <a:r>
              <a:rPr lang="ko-KR" altLang="en-US" dirty="0" smtClean="0"/>
              <a:t> 다음과 같이 사용함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35" y="3026845"/>
            <a:ext cx="5495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8145" y="2994159"/>
            <a:ext cx="57626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접근 제한자란 변수나 함수를 공개하는 데 사용하는 키워드임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4.7.4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접근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제한자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219" y="2311517"/>
            <a:ext cx="5638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코틀린에서의</a:t>
            </a:r>
            <a:r>
              <a:rPr lang="ko-KR" altLang="en-US" dirty="0" smtClean="0"/>
              <a:t> 클래스는 기본적으로 상속이 금지됨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상속이 가능하게 하려면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키워드를 클래스 선언 앞에 추가함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4.7.5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상속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5633" y="2287254"/>
            <a:ext cx="5514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9071" y="4438349"/>
            <a:ext cx="54673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내부 클래스 선언에는 </a:t>
            </a:r>
            <a:r>
              <a:rPr lang="en-US" altLang="ko-KR" dirty="0" smtClean="0"/>
              <a:t>inner</a:t>
            </a:r>
            <a:r>
              <a:rPr lang="ko-KR" altLang="en-US" dirty="0" smtClean="0"/>
              <a:t>를 사용함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 클래스는 외부 클래스에 대한 참조를 가지고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아래 코드에서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키워드가 없다면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 변경할 수 없음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4.7.6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내부 클래스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295" y="3146409"/>
            <a:ext cx="5391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4.7.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클래스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10465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추상 클래스는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포함된 클래스를 말함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붙임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추상 클래스는 직접 </a:t>
            </a:r>
            <a:r>
              <a:rPr lang="ko-KR" altLang="en-US" dirty="0" err="1" smtClean="0"/>
              <a:t>인스턴스화할</a:t>
            </a:r>
            <a:r>
              <a:rPr lang="ko-KR" altLang="en-US" dirty="0" smtClean="0"/>
              <a:t> 수 없고 다른 클래스가 상속하여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4.7.7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추상 클래스</a:t>
            </a:r>
          </a:p>
        </p:txBody>
      </p:sp>
      <p:grpSp>
        <p:nvGrpSpPr>
          <p:cNvPr id="2" name="그룹 7"/>
          <p:cNvGrpSpPr/>
          <p:nvPr/>
        </p:nvGrpSpPr>
        <p:grpSpPr>
          <a:xfrm>
            <a:off x="3281263" y="2715522"/>
            <a:ext cx="5610225" cy="3475521"/>
            <a:chOff x="3281263" y="2532647"/>
            <a:chExt cx="5610225" cy="3475521"/>
          </a:xfrm>
        </p:grpSpPr>
        <p:pic>
          <p:nvPicPr>
            <p:cNvPr id="1239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1263" y="2532647"/>
              <a:ext cx="56102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90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9610" y="4103168"/>
              <a:ext cx="5438775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4.8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인터페이스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07966" y="1554555"/>
            <a:ext cx="9897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포함하여 클래스에서 이를 구현함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인터페이스는 다중 구현이 가능합니다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인터페이스에 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포함할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인터페이스는 구현이 없는 </a:t>
            </a:r>
            <a:r>
              <a:rPr lang="ko-KR" altLang="en-US" dirty="0" err="1" smtClean="0"/>
              <a:t>메서드뿐만</a:t>
            </a:r>
            <a:r>
              <a:rPr lang="ko-KR" altLang="en-US" dirty="0" smtClean="0"/>
              <a:t> 아니라 구현된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포함할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이는 자바</a:t>
            </a:r>
            <a:r>
              <a:rPr lang="en-US" altLang="ko-KR" dirty="0" smtClean="0"/>
              <a:t>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대응함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4.8.1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인터페이스의 선언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3512" y="2581526"/>
            <a:ext cx="5610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7912" y="4806866"/>
            <a:ext cx="5400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4.8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인터페이스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07966" y="1554555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인터페이스를 구현할 때는 인터페이스 이름을 콜론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뒤에 나열함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4.8.2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인터페이스의 구현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997" y="2001252"/>
            <a:ext cx="5524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4.8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인터페이스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07966" y="1554555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다음과 같이 상속과 인터페이스를 함께 구현할 수 있음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403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4.8.3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상속과 인터페이스를 함께 구현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3022332" y="2127183"/>
            <a:ext cx="4966636" cy="4523873"/>
            <a:chOff x="3867903" y="1916581"/>
            <a:chExt cx="5596639" cy="536673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67903" y="1916581"/>
              <a:ext cx="5514975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0992" y="6254613"/>
              <a:ext cx="554355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4.9 null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가능성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기본적으로 객체를 불변으로 보고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허용하지 않음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null</a:t>
            </a:r>
            <a:r>
              <a:rPr lang="ko-KR" altLang="en-US" dirty="0" smtClean="0"/>
              <a:t>값을 허용하려면 별도의 연산자가 필요하고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허용한 자료형을 사용할 때도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별도의 연산자들을 사용하여 안전하게 호출해야 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4.9.1 null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허용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2974" y="2919113"/>
            <a:ext cx="54483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4.9 null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가능성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개발할 때는 초기화를 나중에 할 경우가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이때는 </a:t>
            </a:r>
            <a:r>
              <a:rPr lang="en-US" altLang="ko-KR" dirty="0" err="1" smtClean="0"/>
              <a:t>lateinit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변수 선언 앞에 추가하면 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38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4.9.2 </a:t>
            </a:r>
            <a:r>
              <a:rPr lang="en-US" altLang="ko-KR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lateinit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키워드로 늦은 초기화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5807" y="2744855"/>
            <a:ext cx="5476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cs typeface="+mj-cs"/>
              </a:rPr>
              <a:t>CHAPTER </a:t>
            </a:r>
            <a:r>
              <a:rPr lang="en-US" altLang="ko-KR" sz="3600" b="1" dirty="0" smtClean="0"/>
              <a:t>4 </a:t>
            </a:r>
            <a:r>
              <a:rPr lang="ko-KR" altLang="en-US" sz="3600" b="1" dirty="0" err="1" smtClean="0"/>
              <a:t>코틀린</a:t>
            </a:r>
            <a:endParaRPr lang="en-US" altLang="ko-KR" sz="3600" b="1" dirty="0" smtClean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코틀린이</a:t>
            </a:r>
            <a:r>
              <a:rPr lang="ko-KR" altLang="en-US" sz="1600" dirty="0" smtClean="0"/>
              <a:t> 처음인 분들이 좀 더 쉽게 익힐 수 있도록 실용적인 내용 위주로 간단하게 설명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기존 자바를 학습했던 독자를 위해서 자바와의 차이점도 설명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4.9 null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가능성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10465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lateinit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선언한 변수의 늦은 초기화라면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는 값을 변경할 수 없는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을 사용할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뒤에 </a:t>
            </a:r>
            <a:r>
              <a:rPr lang="en-US" altLang="ko-KR" dirty="0" smtClean="0"/>
              <a:t>by lazy </a:t>
            </a:r>
            <a:r>
              <a:rPr lang="ko-KR" altLang="en-US" dirty="0" smtClean="0"/>
              <a:t>블록에 초기화에 필요한 코드를 작성함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마지막 </a:t>
            </a:r>
            <a:r>
              <a:rPr lang="ko-KR" altLang="en-US" dirty="0" err="1" smtClean="0"/>
              <a:t>줄에는초기화</a:t>
            </a:r>
            <a:r>
              <a:rPr lang="ko-KR" altLang="en-US" dirty="0" smtClean="0"/>
              <a:t> 할 값을 작성함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4.9.3 lazy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늦은 초기화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2643188"/>
            <a:ext cx="5391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478" y="4645392"/>
            <a:ext cx="3067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4.9 null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가능성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변수 뒤에 </a:t>
            </a:r>
            <a:r>
              <a:rPr lang="en-US" altLang="ko-KR" dirty="0" smtClean="0"/>
              <a:t>!!</a:t>
            </a:r>
            <a:r>
              <a:rPr lang="ko-KR" altLang="en-US" dirty="0" smtClean="0"/>
              <a:t>를 추가하면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 아님을 보증하게 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4.9.4 null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값이 아님을 보증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(!!)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2783" y="2025868"/>
            <a:ext cx="5400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98340" y="4143679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시 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 대신 </a:t>
            </a:r>
            <a:r>
              <a:rPr lang="en-US" altLang="ko-KR" dirty="0" smtClean="0"/>
              <a:t>?. </a:t>
            </a:r>
            <a:r>
              <a:rPr lang="ko-KR" altLang="en-US" dirty="0" smtClean="0"/>
              <a:t>연산자를 사용하면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 아닌 경우에만 호출됨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안전한 호출을 사용하면 복잡한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한 줄로 줄일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0819" y="3773651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4.9.5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안전한 호출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(?.)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6135" y="5128260"/>
            <a:ext cx="5610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4.9 null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가능성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안전한 호출 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아닌 기본값을 반환하고 싶을 때는 엘비스 연산자를 함께 사용함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4.9.6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엘비스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연산자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(?:)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596" y="2342298"/>
            <a:ext cx="5638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4.10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컬렉션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59839" y="1477553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리스트는 배열처럼 같은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데이터들을 순서대로 가지고 있는 자료구조임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중복된아이템을</a:t>
            </a:r>
            <a:r>
              <a:rPr lang="ko-KR" altLang="en-US" dirty="0" smtClean="0"/>
              <a:t> 가질 수 있고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교체 등이 쉬움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0819" y="1146026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4.10.1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296" y="2454694"/>
            <a:ext cx="54483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084194" y="2432066"/>
            <a:ext cx="45431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요소를 변경할 수 없는 읽기 전용 리스트는 </a:t>
            </a:r>
            <a:r>
              <a:rPr lang="en-US" altLang="ko-KR" sz="1400" dirty="0" err="1" smtClean="0"/>
              <a:t>listOf</a:t>
            </a:r>
            <a:r>
              <a:rPr lang="en-US" altLang="ko-KR" sz="1400" dirty="0" smtClean="0"/>
              <a:t> ( ) 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작성할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형추론으로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생략할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요소를 변경하는 리스트를 작성할 때는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mutableListOf</a:t>
            </a:r>
            <a:r>
              <a:rPr lang="en-US" altLang="ko-KR" sz="1400" dirty="0" smtClean="0"/>
              <a:t> ( 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사용함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4.10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컬렉션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쌍으로 이루어진 키가 중복될 수 없는 자료구조임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0819" y="114602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4.10.2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</a:t>
            </a:r>
            <a:endParaRPr lang="ko-KR" altLang="en-US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46" y="2606291"/>
            <a:ext cx="5572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047" y="2752299"/>
            <a:ext cx="5743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216794" y="5308616"/>
            <a:ext cx="4543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맵의</a:t>
            </a:r>
            <a:r>
              <a:rPr lang="ko-KR" altLang="en-US" sz="1400" dirty="0" smtClean="0"/>
              <a:t> 요소에 접근할 때는 대괄호 안에 키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요소명으로</a:t>
            </a:r>
            <a:r>
              <a:rPr lang="ko-KR" altLang="en-US" sz="1400" dirty="0" smtClean="0"/>
              <a:t> 작성하여 접근함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46069" y="3889391"/>
            <a:ext cx="4543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맵</a:t>
            </a:r>
            <a:r>
              <a:rPr lang="ko-KR" altLang="en-US" sz="1400" dirty="0" smtClean="0"/>
              <a:t> 전체의 키와 값을 탐색할 때는 간단히 탐색할 수 있음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4.10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컬렉션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98340" y="1516054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집합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은 중복되지 않는 요소들로 구성된 자료구조임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setOf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읽기 전용 집합을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mutableSetOf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수정 가능한 집합을 생성함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0819" y="1146026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4.10.3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집합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613" y="2795588"/>
            <a:ext cx="5495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4.11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람다식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8340" y="1258879"/>
            <a:ext cx="10388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과 같이 람다식을 지원함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하나의 함수를 표현하는 방법으로 익명 클래스나 익명 함수를 간결하게 표현할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코드를 간결하게 해주는 장점이 있지만 디버깅이 어렵고 남발할 경우 오히려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떨어져 주의하여 사용해야 함</a:t>
            </a:r>
            <a:r>
              <a:rPr lang="en-US" altLang="ko-KR" dirty="0" smtClean="0"/>
              <a:t>.</a:t>
            </a: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733675"/>
            <a:ext cx="5457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990975"/>
            <a:ext cx="5429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876800"/>
            <a:ext cx="5410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381644" y="2749034"/>
            <a:ext cx="54960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두 수를 인수로 받아서 더해주는 </a:t>
            </a:r>
            <a:r>
              <a:rPr lang="en-US" altLang="ko-KR" sz="1400" dirty="0" smtClean="0"/>
              <a:t>add( ) </a:t>
            </a:r>
            <a:r>
              <a:rPr lang="ko-KR" altLang="en-US" sz="1400" dirty="0" err="1" smtClean="0"/>
              <a:t>메서드임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생략하고 블록</a:t>
            </a:r>
            <a:r>
              <a:rPr lang="en-US" altLang="ko-KR" sz="1400" dirty="0" smtClean="0"/>
              <a:t>{ }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을 생략할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람다식을</a:t>
            </a:r>
            <a:r>
              <a:rPr lang="ko-KR" altLang="en-US" sz="1400" dirty="0" smtClean="0"/>
              <a:t> 변수에 저장할 수 있고 이러한 변수는 일반 함수처럼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사용할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4.11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람다식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코틀린에서는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하나를 인수로 사용할 때는 함수를 인수로 전달하면 편함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자바로 작성된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하나인 인터페이스를 구현할 때는 대신 함수를 작성할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이를 </a:t>
            </a:r>
            <a:r>
              <a:rPr lang="en-US" altLang="ko-KR" dirty="0" err="1" smtClean="0"/>
              <a:t>SAMSingle</a:t>
            </a:r>
            <a:r>
              <a:rPr lang="en-US" altLang="ko-KR" dirty="0" smtClean="0"/>
              <a:t> Abstract Method </a:t>
            </a:r>
            <a:r>
              <a:rPr lang="ko-KR" altLang="en-US" dirty="0" smtClean="0"/>
              <a:t>변환이라고 함</a:t>
            </a:r>
            <a:r>
              <a:rPr lang="en-US" altLang="ko-KR" dirty="0" smtClean="0"/>
              <a:t>.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4.11.1 SAM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2705100"/>
            <a:ext cx="541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4481513"/>
            <a:ext cx="54483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5634038"/>
            <a:ext cx="5438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381644" y="2549009"/>
            <a:ext cx="549603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안드로이드에서</a:t>
            </a:r>
            <a:r>
              <a:rPr lang="ko-KR" altLang="en-US" sz="1400" dirty="0" smtClean="0"/>
              <a:t> 버튼에 클릭 이벤트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구현하는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코드를 일반적인 익명 클래스를 작성하듯 작성한 코드임</a:t>
            </a:r>
            <a:r>
              <a:rPr lang="en-US" altLang="ko-K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여기서 </a:t>
            </a:r>
            <a:r>
              <a:rPr lang="en-US" altLang="ko-KR" sz="1400" dirty="0" err="1" smtClean="0"/>
              <a:t>View.OnClickListener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인터페이스에는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추상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하나 있기 때문에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( 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오버라이드하고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구현하는 인터페이스에 구현해야 할 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하나뿐일 때는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이를 람다식으로 변경할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호출 시 맨 뒤에 전달되는 인수가 람다식인 경우에는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람다식을</a:t>
            </a:r>
            <a:r>
              <a:rPr lang="ko-KR" altLang="en-US" sz="1400" dirty="0" smtClean="0"/>
              <a:t> 괄호 밖으로 뺄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4.11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람다식</a:t>
            </a:r>
            <a:endParaRPr lang="ko-KR" altLang="en-US" sz="2200" b="1" dirty="0" smtClean="0">
              <a:solidFill>
                <a:schemeClr val="accent2"/>
              </a:solidFill>
              <a:latin typeface="나눔고딕" panose="020D0604000000000000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500188"/>
            <a:ext cx="5438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2633663"/>
            <a:ext cx="5400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3848100"/>
            <a:ext cx="5419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5" y="5195888"/>
            <a:ext cx="5410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381644" y="1539359"/>
            <a:ext cx="55817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람다가 어떤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유일한 인수인 경우에는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괄호를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생략할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컴파일러가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추론하는 경우에는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생략할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만약 클릭 시 처리에 어떤 코드를 작성했는데 </a:t>
            </a:r>
            <a:r>
              <a:rPr lang="en-US" altLang="ko-KR" sz="1400" dirty="0" smtClean="0"/>
              <a:t>v </a:t>
            </a:r>
            <a:r>
              <a:rPr lang="ko-KR" altLang="en-US" sz="1400" dirty="0" smtClean="0"/>
              <a:t>인수를 사용하지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않는다면 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라는 이름은 </a:t>
            </a:r>
            <a:r>
              <a:rPr lang="en-US" altLang="ko-KR" sz="1400" dirty="0" smtClean="0"/>
              <a:t>_ </a:t>
            </a:r>
            <a:r>
              <a:rPr lang="ko-KR" altLang="en-US" sz="1400" dirty="0" smtClean="0"/>
              <a:t>기호로 대치할 수 있음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람다식에서</a:t>
            </a:r>
            <a:r>
              <a:rPr lang="ko-KR" altLang="en-US" sz="1400" dirty="0" smtClean="0"/>
              <a:t> 인수가 하나인 경우에는 이를 아예 생략하고 람다 블록 내에서 인수를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로 접근할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원래 있던 클래스에 기능을 추가하는 함수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확장 함수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488" y="2081213"/>
            <a:ext cx="5457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1097280" y="148365"/>
            <a:ext cx="11094720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안드로이드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 개발용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코틀린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179179"/>
            <a:ext cx="989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버전에 관계 없이 현대 언어의 장점을 사용할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개발에서 </a:t>
            </a:r>
            <a:r>
              <a:rPr lang="ko-KR" altLang="en-US" dirty="0" err="1" smtClean="0"/>
              <a:t>코틀린을</a:t>
            </a:r>
            <a:r>
              <a:rPr lang="ko-KR" altLang="en-US" dirty="0" smtClean="0"/>
              <a:t> 사용하면 다음과 같은 이점이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594" y="2308209"/>
            <a:ext cx="6389091" cy="231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숫자형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자료형끼리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쉽게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형변환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가능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4.12.2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형변환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957388"/>
            <a:ext cx="54673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600825" y="2148691"/>
            <a:ext cx="52673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숫자형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자료형끼리는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 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사용하여 </a:t>
            </a:r>
            <a:r>
              <a:rPr lang="ko-KR" altLang="en-US" sz="1400" dirty="0" err="1" smtClean="0"/>
              <a:t>형변환이</a:t>
            </a:r>
            <a:r>
              <a:rPr lang="ko-KR" altLang="en-US" sz="1400" dirty="0" smtClean="0"/>
              <a:t> 가능함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ko-KR" altLang="en-US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숫자 형태의 문자열을 숫자로 바꿀 때는 자바와 마찬가지로 </a:t>
            </a:r>
            <a:r>
              <a:rPr lang="en-US" altLang="ko-KR" sz="1400" dirty="0" err="1" smtClean="0"/>
              <a:t>Integer.parseInt</a:t>
            </a:r>
            <a:r>
              <a:rPr lang="en-US" altLang="ko-KR" sz="1400" dirty="0" smtClean="0"/>
              <a:t> ( 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사용함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일반 클래스 간에 </a:t>
            </a:r>
            <a:r>
              <a:rPr lang="ko-KR" altLang="en-US" sz="1400" dirty="0" err="1" smtClean="0"/>
              <a:t>형변환을</a:t>
            </a:r>
            <a:r>
              <a:rPr lang="ko-KR" altLang="en-US" sz="1400" dirty="0" smtClean="0"/>
              <a:t> 하려면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변수의 형이 무엇인지 검사하는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4.12.3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체크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2009775"/>
            <a:ext cx="5591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60240" y="389730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인자로 함수를 전달하는 기능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2719" y="3527276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4.12.4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고차 함수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838" y="4572000"/>
            <a:ext cx="55340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 없이 사용할 수 있는 객체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4.12.5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동반 객체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971675"/>
            <a:ext cx="5448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425" y="2909888"/>
            <a:ext cx="54292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517390" y="46021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블록에 자기 자신을 전달하고 수행된 결과를 반환하는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9869" y="4232126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4.12.6 let ( )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238" y="5167313"/>
            <a:ext cx="5514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인자로 객체를 받고 블록에서 수행된 결과를 반환하는 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4.12.7 with( )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775" y="2005013"/>
            <a:ext cx="5410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74515" y="3859204"/>
            <a:ext cx="989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블록에 자기 자신을 전달하고 이 객체를 반환하는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6994" y="348917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4.12.8 apply( )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4529138"/>
            <a:ext cx="5524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4.12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</a:rPr>
              <a:t>기타 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익명함수처럼 사용하거나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블록에 자기 자신을 전달하고 수행된 결과를 반환하는 함수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객체에서 호출하는 방법은 객체를 블록의 리시버 객체로 전달하고 블록의 결과를 반환함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안전한 호출을 사용할 수 있어서 </a:t>
            </a:r>
            <a:r>
              <a:rPr lang="en-US" altLang="ko-KR" dirty="0" smtClean="0"/>
              <a:t>with ( ) </a:t>
            </a:r>
            <a:r>
              <a:rPr lang="ko-KR" altLang="en-US" dirty="0" smtClean="0"/>
              <a:t>함수보다는 더 유용함</a:t>
            </a:r>
            <a:r>
              <a:rPr lang="en-US" altLang="ko-KR" dirty="0" smtClean="0"/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8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4.12.9 run( )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38" y="2019300"/>
            <a:ext cx="5514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5176838"/>
            <a:ext cx="5448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6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4.13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마치며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5708" y="1303208"/>
            <a:ext cx="1034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첫 번째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만들면서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기초를 배웠음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화면은 크게 프로젝트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에디터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도구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레이아웃 에디터로 나눔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레이아웃 에디터는 팔레트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 트리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창으로 구성됨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탭에서 레이아웃을 작성할 수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디자인 탭에서 드래그 앤 드롭을 사용하여 레이아웃을 배치하고 속성 창에서 속성을 수정하는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방식을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문자열을 리소스로 만들면 다국어화할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setOnClickListener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구현하여 버튼을 클릭했을 때 작업을 수행함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4.2 REPL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사용하기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8340" y="1169554"/>
            <a:ext cx="104369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스튜디오에서 제공하는 코드를 한 줄씩 실행하는 </a:t>
            </a:r>
            <a:r>
              <a:rPr lang="ko-KR" altLang="en-US" dirty="0" err="1" smtClean="0"/>
              <a:t>셸인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</a:t>
            </a:r>
            <a:r>
              <a:rPr lang="ko-KR" altLang="en-US" dirty="0" smtClean="0"/>
              <a:t>을 사용할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프로젝트가 열린 상태로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상단 메뉴에서 </a:t>
            </a:r>
            <a:endParaRPr lang="en-US" altLang="ko-KR" dirty="0" smtClean="0"/>
          </a:p>
          <a:p>
            <a:r>
              <a:rPr lang="en-US" altLang="ko-KR" dirty="0" smtClean="0"/>
              <a:t>  Tools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REPL</a:t>
            </a:r>
            <a:r>
              <a:rPr lang="ko-KR" altLang="en-US" dirty="0" smtClean="0"/>
              <a:t>을 클릭함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다음과 같이 하단에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REPL </a:t>
            </a:r>
            <a:r>
              <a:rPr lang="ko-KR" altLang="en-US" dirty="0" smtClean="0"/>
              <a:t>창이 표시됨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여기에서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 (“Hello</a:t>
            </a:r>
            <a:r>
              <a:rPr lang="ko-KR" altLang="en-US" dirty="0" smtClean="0"/>
              <a:t>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입력하고 단축키          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누르면 잠시 후 하단에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결과가 표시됨</a:t>
            </a:r>
            <a:r>
              <a:rPr lang="en-US" altLang="ko-KR" dirty="0" smtClean="0"/>
              <a:t>.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6456" y="3898231"/>
            <a:ext cx="5457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0019" y="2338086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4.3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스크래치 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965" y="1169554"/>
            <a:ext cx="10436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스튜디오는 </a:t>
            </a:r>
            <a:r>
              <a:rPr lang="en-US" altLang="ko-KR" dirty="0" smtClean="0"/>
              <a:t>REPL</a:t>
            </a:r>
            <a:r>
              <a:rPr lang="ko-KR" altLang="en-US" dirty="0" smtClean="0"/>
              <a:t>보다 더 편리한 스크래치를 제공함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프로젝트를 열고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상단 메뉴에서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Scratch File</a:t>
            </a:r>
            <a:r>
              <a:rPr lang="ko-KR" altLang="en-US" dirty="0" smtClean="0"/>
              <a:t>을 클릭함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다음과 같이 언어를 선택하는 화면이 표시되면 </a:t>
            </a:r>
            <a:r>
              <a:rPr lang="en-US" altLang="ko-KR" dirty="0" smtClean="0">
                <a:latin typeface="맑은 고딕"/>
                <a:ea typeface="맑은 고딕"/>
              </a:rPr>
              <a:t>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Kotlin</a:t>
            </a:r>
            <a:r>
              <a:rPr lang="ko-KR" altLang="en-US" dirty="0" smtClean="0"/>
              <a:t>을 선택함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에디터 창에 </a:t>
            </a:r>
            <a:r>
              <a:rPr lang="en-US" altLang="ko-KR" dirty="0" smtClean="0"/>
              <a:t>scratch.kts </a:t>
            </a:r>
            <a:r>
              <a:rPr lang="ko-KR" altLang="en-US" dirty="0" smtClean="0"/>
              <a:t>파일이 열림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자유롭게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코딩을 연습할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자동 완성이 지원되고 주석도 작성할 수 있어서 연습 후 기록용으로 사용해도 됨</a:t>
            </a:r>
            <a:r>
              <a:rPr lang="en-US" altLang="ko-KR" dirty="0" smtClean="0"/>
              <a:t>.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50" y="3193282"/>
            <a:ext cx="18954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953" y="3635994"/>
            <a:ext cx="5029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4.3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스크래치 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965" y="1169554"/>
            <a:ext cx="10436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스크래치를 처음 실행하고 나서 모듈을 </a:t>
            </a:r>
            <a:r>
              <a:rPr lang="en-US" altLang="ko-KR" b="1" dirty="0" smtClean="0">
                <a:latin typeface="맑은 고딕"/>
                <a:ea typeface="맑은 고딕"/>
              </a:rPr>
              <a:t>①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모듈로 변경함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코드를 작성한 후 </a:t>
            </a:r>
            <a:r>
              <a:rPr lang="en-US" altLang="ko-KR" b="1" dirty="0" smtClean="0">
                <a:latin typeface="맑은 고딕"/>
                <a:ea typeface="맑은 고딕"/>
              </a:rPr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아이콘을 누르면 코드의 오른쪽에 결과가 표시됨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>
                <a:latin typeface="맑은 고딕"/>
                <a:ea typeface="맑은 고딕"/>
              </a:rPr>
              <a:t>③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쓰레기통 아이콘을 누르면 우측에 표시된 결과를 지움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스크래치 파일은 프로젝트 창에서 </a:t>
            </a:r>
            <a:r>
              <a:rPr lang="en-US" altLang="ko-KR" b="1" dirty="0" smtClean="0">
                <a:latin typeface="맑은 고딕"/>
                <a:ea typeface="맑은 고딕"/>
              </a:rPr>
              <a:t>④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보기로 전환하면 </a:t>
            </a:r>
            <a:r>
              <a:rPr lang="en-US" altLang="ko-KR" b="1" dirty="0" smtClean="0">
                <a:latin typeface="맑은 고딕"/>
                <a:ea typeface="맑은 고딕"/>
              </a:rPr>
              <a:t>⑤</a:t>
            </a:r>
            <a:r>
              <a:rPr lang="en-US" altLang="ko-KR" dirty="0" smtClean="0"/>
              <a:t> Scratches and Consoles</a:t>
            </a:r>
          </a:p>
          <a:p>
            <a:r>
              <a:rPr lang="ko-KR" altLang="en-US" dirty="0" smtClean="0"/>
              <a:t>  아래에 생성됨</a:t>
            </a:r>
            <a:r>
              <a:rPr lang="en-US" altLang="ko-KR" dirty="0" smtClean="0"/>
              <a:t>.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407" y="3811804"/>
            <a:ext cx="35337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645" y="3263717"/>
            <a:ext cx="30670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4.4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기본 구문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8340" y="1516054"/>
            <a:ext cx="9897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코틀린에서</a:t>
            </a:r>
            <a:r>
              <a:rPr lang="ko-KR" altLang="en-US" dirty="0" smtClean="0"/>
              <a:t> 변수는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상수값는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선언함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다음은 </a:t>
            </a:r>
            <a:r>
              <a:rPr lang="ko-KR" altLang="en-US" dirty="0" err="1" smtClean="0"/>
              <a:t>코틀린에서</a:t>
            </a:r>
            <a:r>
              <a:rPr lang="ko-KR" altLang="en-US" dirty="0" smtClean="0"/>
              <a:t> 변수와 상수를 초기화하는 코드임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코틀린은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지정하지 않아도 추론하는 </a:t>
            </a:r>
            <a:r>
              <a:rPr lang="ko-KR" altLang="en-US" dirty="0" err="1" smtClean="0"/>
              <a:t>형추론을</a:t>
            </a:r>
            <a:r>
              <a:rPr lang="ko-KR" altLang="en-US" dirty="0" smtClean="0"/>
              <a:t> 지원하여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생략할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변수는 값을 변경할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상수는 값을 변경할 수 없음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은 자바의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키워드에 대응함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30819" y="1146026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4.4.1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변수와 상수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5466" y="2249806"/>
            <a:ext cx="5543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229" y="3881438"/>
            <a:ext cx="3619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366" y="5456923"/>
            <a:ext cx="33242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 txBox="1">
            <a:spLocks/>
          </p:cNvSpPr>
          <p:nvPr/>
        </p:nvSpPr>
        <p:spPr>
          <a:xfrm>
            <a:off x="991177" y="148365"/>
            <a:ext cx="11200823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4.4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맑은 고딕" pitchFamily="50" charset="-127"/>
                <a:cs typeface="+mj-cs"/>
              </a:rPr>
              <a:t>기본 구문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0819" y="114602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4.4.2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98340" y="1516054"/>
            <a:ext cx="103984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함수는 일정 동작을 수행하는 특정 형식의 코드 뭉치를 의미함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함수를 선언하는 방법은 다음과 같음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하나의 문자열을 인수로 받고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출력하는 </a:t>
            </a:r>
            <a:r>
              <a:rPr lang="en-US" altLang="ko-KR" dirty="0" smtClean="0"/>
              <a:t>greet ( ) </a:t>
            </a:r>
            <a:r>
              <a:rPr lang="ko-KR" altLang="en-US" dirty="0" smtClean="0"/>
              <a:t>함수를 작성하고 사용하는 예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일 경우에는 다음과 같이 반환 자료형을 생략할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2058" y="2246396"/>
            <a:ext cx="3276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670" y="3050306"/>
            <a:ext cx="4152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501" y="4733475"/>
            <a:ext cx="5429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7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1959</Words>
  <Application>Microsoft Office PowerPoint</Application>
  <PresentationFormat>와이드스크린</PresentationFormat>
  <Paragraphs>391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나눔고딕</vt:lpstr>
      <vt:lpstr>Malgun Gothic</vt:lpstr>
      <vt:lpstr>Malgun Gothic</vt:lpstr>
      <vt:lpstr>시스템 서체</vt:lpstr>
      <vt:lpstr>Arial</vt:lpstr>
      <vt:lpstr>Calibri</vt:lpstr>
      <vt:lpstr>Office 테마</vt:lpstr>
      <vt:lpstr>Contents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YoonBarGram</cp:lastModifiedBy>
  <cp:revision>20</cp:revision>
  <dcterms:created xsi:type="dcterms:W3CDTF">2020-01-31T07:25:46Z</dcterms:created>
  <dcterms:modified xsi:type="dcterms:W3CDTF">2021-02-04T23:07:32Z</dcterms:modified>
</cp:coreProperties>
</file>