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2"/>
  </p:notesMasterIdLst>
  <p:handoutMasterIdLst>
    <p:handoutMasterId r:id="rId63"/>
  </p:handoutMasterIdLst>
  <p:sldIdLst>
    <p:sldId id="707" r:id="rId2"/>
    <p:sldId id="705" r:id="rId3"/>
    <p:sldId id="706" r:id="rId4"/>
    <p:sldId id="605" r:id="rId5"/>
    <p:sldId id="758" r:id="rId6"/>
    <p:sldId id="759" r:id="rId7"/>
    <p:sldId id="779" r:id="rId8"/>
    <p:sldId id="781" r:id="rId9"/>
    <p:sldId id="783" r:id="rId10"/>
    <p:sldId id="784" r:id="rId11"/>
    <p:sldId id="786" r:id="rId12"/>
    <p:sldId id="787" r:id="rId13"/>
    <p:sldId id="788" r:id="rId14"/>
    <p:sldId id="789" r:id="rId15"/>
    <p:sldId id="791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800" r:id="rId24"/>
    <p:sldId id="811" r:id="rId25"/>
    <p:sldId id="801" r:id="rId26"/>
    <p:sldId id="802" r:id="rId27"/>
    <p:sldId id="803" r:id="rId28"/>
    <p:sldId id="804" r:id="rId29"/>
    <p:sldId id="812" r:id="rId30"/>
    <p:sldId id="813" r:id="rId31"/>
    <p:sldId id="814" r:id="rId32"/>
    <p:sldId id="827" r:id="rId33"/>
    <p:sldId id="816" r:id="rId34"/>
    <p:sldId id="818" r:id="rId35"/>
    <p:sldId id="819" r:id="rId36"/>
    <p:sldId id="820" r:id="rId37"/>
    <p:sldId id="828" r:id="rId38"/>
    <p:sldId id="830" r:id="rId39"/>
    <p:sldId id="832" r:id="rId40"/>
    <p:sldId id="836" r:id="rId41"/>
    <p:sldId id="837" r:id="rId42"/>
    <p:sldId id="839" r:id="rId43"/>
    <p:sldId id="840" r:id="rId44"/>
    <p:sldId id="842" r:id="rId45"/>
    <p:sldId id="843" r:id="rId46"/>
    <p:sldId id="844" r:id="rId47"/>
    <p:sldId id="845" r:id="rId48"/>
    <p:sldId id="847" r:id="rId49"/>
    <p:sldId id="848" r:id="rId50"/>
    <p:sldId id="849" r:id="rId51"/>
    <p:sldId id="850" r:id="rId52"/>
    <p:sldId id="853" r:id="rId53"/>
    <p:sldId id="854" r:id="rId54"/>
    <p:sldId id="855" r:id="rId55"/>
    <p:sldId id="857" r:id="rId56"/>
    <p:sldId id="858" r:id="rId57"/>
    <p:sldId id="859" r:id="rId58"/>
    <p:sldId id="860" r:id="rId59"/>
    <p:sldId id="861" r:id="rId60"/>
    <p:sldId id="862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88">
          <p15:clr>
            <a:srgbClr val="A4A3A4"/>
          </p15:clr>
        </p15:guide>
        <p15:guide id="5" pos="198">
          <p15:clr>
            <a:srgbClr val="A4A3A4"/>
          </p15:clr>
        </p15:guide>
        <p15:guide id="6" pos="142">
          <p15:clr>
            <a:srgbClr val="A4A3A4"/>
          </p15:clr>
        </p15:guide>
        <p15:guide id="7" pos="423">
          <p15:clr>
            <a:srgbClr val="A4A3A4"/>
          </p15:clr>
        </p15:guide>
        <p15:guide id="8" pos="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1BA"/>
    <a:srgbClr val="525EC3"/>
    <a:srgbClr val="828AD4"/>
    <a:srgbClr val="7977C3"/>
    <a:srgbClr val="FA3A2D"/>
    <a:srgbClr val="B42D23"/>
    <a:srgbClr val="AD0003"/>
    <a:srgbClr val="60B4F0"/>
    <a:srgbClr val="5FB5F0"/>
    <a:srgbClr val="69C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233" autoAdjust="0"/>
  </p:normalViewPr>
  <p:slideViewPr>
    <p:cSldViewPr snapToGrid="0">
      <p:cViewPr varScale="1">
        <p:scale>
          <a:sx n="120" d="100"/>
          <a:sy n="120" d="100"/>
        </p:scale>
        <p:origin x="1560" y="108"/>
      </p:cViewPr>
      <p:guideLst>
        <p:guide orient="horz" pos="2222"/>
        <p:guide pos="2882"/>
        <p:guide pos="2880"/>
        <p:guide orient="horz" pos="188"/>
        <p:guide pos="198"/>
        <p:guide pos="142"/>
        <p:guide pos="423"/>
        <p:guide pos="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51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53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54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55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56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41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59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60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43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44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45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46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48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4322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025" y="3498023"/>
            <a:ext cx="2892975" cy="30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/>
          <p:cNvSpPr/>
          <p:nvPr userDrawn="1"/>
        </p:nvSpPr>
        <p:spPr bwMode="auto">
          <a:xfrm>
            <a:off x="-8164" y="6466114"/>
            <a:ext cx="9152164" cy="397298"/>
          </a:xfrm>
          <a:prstGeom prst="rect">
            <a:avLst/>
          </a:prstGeom>
          <a:solidFill>
            <a:srgbClr val="797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44" y="2454868"/>
            <a:ext cx="8520112" cy="478744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1" y="1110343"/>
            <a:ext cx="8191500" cy="4691970"/>
          </a:xfrm>
        </p:spPr>
        <p:txBody>
          <a:bodyPr anchor="t"/>
          <a:lstStyle>
            <a:lvl1pPr marL="180975" indent="-180975">
              <a:lnSpc>
                <a:spcPct val="150000"/>
              </a:lnSpc>
              <a:buClr>
                <a:srgbClr val="7030A0"/>
              </a:buClr>
              <a:buSzPct val="90000"/>
              <a:buFont typeface="Wingdings" pitchFamily="2" charset="2"/>
              <a:buChar char="v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altLang="ko-KR" dirty="0"/>
          </a:p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79664" y="316364"/>
            <a:ext cx="825114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Impact" pitchFamily="34" charset="0"/>
                <a:ea typeface="HY헤드라인M" panose="02030600000101010101" pitchFamily="18" charset="-127"/>
              </a:rPr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36814" y="1110343"/>
            <a:ext cx="8183336" cy="469197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buClr>
                <a:srgbClr val="7030A0"/>
              </a:buClr>
              <a:buSzPct val="90000"/>
              <a:buFont typeface="+mj-lt"/>
              <a:buAutoNum type="arabicPeriod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79664" y="309561"/>
            <a:ext cx="8242975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824594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4" name="직사각형 5"/>
          <p:cNvSpPr/>
          <p:nvPr userDrawn="1"/>
        </p:nvSpPr>
        <p:spPr bwMode="auto">
          <a:xfrm>
            <a:off x="0" y="-76200"/>
            <a:ext cx="9144000" cy="370114"/>
          </a:xfrm>
          <a:prstGeom prst="rect">
            <a:avLst/>
          </a:prstGeom>
          <a:solidFill>
            <a:srgbClr val="828A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00038" y="411163"/>
            <a:ext cx="8520112" cy="38893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36814" y="1048219"/>
            <a:ext cx="7780565" cy="4313238"/>
          </a:xfrm>
        </p:spPr>
        <p:txBody>
          <a:bodyPr/>
          <a:lstStyle>
            <a:lvl1pPr marL="342900" indent="-342900">
              <a:buClr>
                <a:srgbClr val="7030A0"/>
              </a:buClr>
              <a:buFont typeface="Wingdings" pitchFamily="2" charset="2"/>
              <a:buChar char="§"/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525EC3"/>
              </a:buClr>
              <a:buSzPct val="84000"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828AD4"/>
              </a:buClr>
              <a:buSzTx/>
              <a:buFont typeface="Arial" pitchFamily="34" charset="0"/>
              <a:buChar char="•"/>
              <a:tabLst/>
              <a:defRPr sz="1600">
                <a:latin typeface="맑은 고딕" pitchFamily="50" charset="-127"/>
                <a:ea typeface="맑은 고딕" pitchFamily="50" charset="-127"/>
              </a:defRPr>
            </a:lvl3pPr>
            <a:lvl4pPr marL="725487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361BA"/>
              </a:buClr>
              <a:buSzPct val="84000"/>
              <a:buFont typeface="Arial" pitchFamily="34" charset="0"/>
              <a:buChar char="–"/>
              <a:tabLst/>
              <a:defRPr sz="1600">
                <a:latin typeface="맑은 고딕" pitchFamily="50" charset="-127"/>
                <a:ea typeface="맑은 고딕" pitchFamily="50" charset="-127"/>
              </a:defRPr>
            </a:lvl4pPr>
            <a:lvl5pPr marL="1254125" indent="-265113">
              <a:buClr>
                <a:srgbClr val="525EC3"/>
              </a:buClr>
              <a:buFont typeface="Arial" pitchFamily="34" charset="0"/>
              <a:buChar char="–"/>
              <a:defRPr sz="15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</a:t>
            </a:r>
            <a:r>
              <a:rPr lang="ko-KR" altLang="en-US" dirty="0" smtClean="0"/>
              <a:t>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마스터 텍스트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Textmasterformate durch Klicken bearbeiten</a:t>
            </a:r>
          </a:p>
          <a:p>
            <a:pPr lvl="1"/>
            <a:r>
              <a:rPr lang="de-DE" altLang="ko-KR" dirty="0"/>
              <a:t>Zweite Ebene</a:t>
            </a:r>
          </a:p>
          <a:p>
            <a:pPr lvl="2"/>
            <a:r>
              <a:rPr lang="de-DE" altLang="ko-KR" dirty="0"/>
              <a:t>Dritte Ebene</a:t>
            </a:r>
          </a:p>
          <a:p>
            <a:pPr lvl="3"/>
            <a:r>
              <a:rPr lang="de-DE" altLang="ko-KR" dirty="0"/>
              <a:t>Vierte Ebene</a:t>
            </a:r>
          </a:p>
          <a:p>
            <a:pPr lvl="4"/>
            <a:r>
              <a:rPr lang="de-DE" altLang="ko-KR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8097335" y="6594467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charset="-127"/>
              </a:rPr>
              <a:t>Page </a:t>
            </a:r>
            <a:r>
              <a:rPr lang="de-DE" altLang="ko-KR" sz="1000" dirty="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charset="-127"/>
              </a:rPr>
              <a:t> </a:t>
            </a:r>
            <a:fld id="{86F4A8A0-048C-4620-A43C-923312CDEA00}" type="slidenum">
              <a:rPr lang="de-DE" altLang="ko-KR" sz="1000" smtClean="0">
                <a:ea typeface="굴림" charset="-127"/>
              </a:rPr>
              <a:pPr/>
              <a:t>‹#›</a:t>
            </a:fld>
            <a:r>
              <a:rPr lang="de-DE" altLang="ko-KR" sz="1000" dirty="0">
                <a:ea typeface="굴림" charset="-127"/>
              </a:rPr>
              <a:t> / 62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kotlin/packag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44" y="2454867"/>
            <a:ext cx="8520112" cy="157720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안드로이드를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3726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(8)</a:t>
            </a:r>
            <a:r>
              <a:rPr lang="ko-KR" altLang="en-US" dirty="0"/>
              <a:t> </a:t>
            </a:r>
            <a:r>
              <a:rPr lang="en-US" altLang="ko-KR" dirty="0" smtClean="0"/>
              <a:t>[New </a:t>
            </a:r>
            <a:r>
              <a:rPr lang="en-US" altLang="ko-KR" dirty="0"/>
              <a:t>Project] </a:t>
            </a:r>
            <a:r>
              <a:rPr lang="ko-KR" altLang="en-US" dirty="0"/>
              <a:t>창에서 왼쪽의 </a:t>
            </a:r>
            <a:r>
              <a:rPr lang="en-US" altLang="ko-KR" dirty="0"/>
              <a:t>[Kotlin]</a:t>
            </a:r>
            <a:r>
              <a:rPr lang="ko-KR" altLang="en-US" dirty="0"/>
              <a:t>에 이어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오른쪽의 </a:t>
            </a:r>
            <a:r>
              <a:rPr lang="en-US" altLang="ko-KR" dirty="0" smtClean="0"/>
              <a:t>[JVM </a:t>
            </a:r>
            <a:r>
              <a:rPr lang="en-US" altLang="ko-KR" dirty="0"/>
              <a:t>| IDEA]</a:t>
            </a:r>
            <a:r>
              <a:rPr lang="ko-KR" altLang="en-US" dirty="0"/>
              <a:t>를 선택한 후 </a:t>
            </a:r>
            <a:r>
              <a:rPr lang="en-US" altLang="ko-KR" dirty="0"/>
              <a:t>&lt;Next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(9) [Project name]</a:t>
            </a:r>
            <a:r>
              <a:rPr lang="ko-KR" altLang="en-US" dirty="0"/>
              <a:t>에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HelloWorld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en-US" altLang="ko-KR" dirty="0"/>
              <a:t>&lt;Finish&gt;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1DC73A-1527-42C6-A2D8-EFC45870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1" y="1803139"/>
            <a:ext cx="5712007" cy="203628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AFF8581-476E-4E83-A30A-FA43E4085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19" y="4741830"/>
            <a:ext cx="5705502" cy="16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(10)</a:t>
            </a:r>
            <a:r>
              <a:rPr lang="ko-KR" altLang="en-US" dirty="0"/>
              <a:t> </a:t>
            </a:r>
            <a:r>
              <a:rPr lang="ko-KR" altLang="en-US" dirty="0" smtClean="0"/>
              <a:t>왼쪽의 </a:t>
            </a:r>
            <a:r>
              <a:rPr lang="en-US" altLang="ko-KR" dirty="0"/>
              <a:t>[</a:t>
            </a:r>
            <a:r>
              <a:rPr lang="en-US" altLang="ko-KR" dirty="0" err="1"/>
              <a:t>HelloWorld</a:t>
            </a:r>
            <a:r>
              <a:rPr lang="en-US" altLang="ko-KR" dirty="0" smtClean="0"/>
              <a:t>]-[</a:t>
            </a:r>
            <a:r>
              <a:rPr lang="en-US" altLang="ko-KR" dirty="0" err="1"/>
              <a:t>src</a:t>
            </a:r>
            <a:r>
              <a:rPr lang="en-US" altLang="ko-KR" dirty="0"/>
              <a:t>]</a:t>
            </a:r>
            <a:r>
              <a:rPr lang="ko-KR" altLang="en-US" dirty="0"/>
              <a:t>에서 마우스 오른쪽 버튼을 </a:t>
            </a:r>
            <a:r>
              <a:rPr lang="ko-KR" altLang="en-US" dirty="0" smtClean="0"/>
              <a:t>클릭하고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/>
              <a:t>[New]-[Kotlin File/Class]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이름에 ‘</a:t>
            </a:r>
            <a:r>
              <a:rPr lang="en-US" altLang="ko-KR" dirty="0" err="1" smtClean="0"/>
              <a:t>HelloWorld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en-US" altLang="ko-KR" dirty="0"/>
              <a:t>[File]</a:t>
            </a:r>
            <a:r>
              <a:rPr lang="ko-KR" altLang="en-US" dirty="0"/>
              <a:t>을 더블클릭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4C92139-C179-419C-892B-0CCDFA34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9" y="2141632"/>
            <a:ext cx="5345584" cy="3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(11)</a:t>
            </a:r>
            <a:r>
              <a:rPr lang="ko-KR" altLang="en-US" dirty="0"/>
              <a:t> 빈 화면에 다음과 같이 간단한 </a:t>
            </a:r>
            <a:r>
              <a:rPr lang="ko-KR" altLang="en-US" dirty="0" smtClean="0"/>
              <a:t>예제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3" y="1785089"/>
            <a:ext cx="6576675" cy="125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(12)</a:t>
            </a:r>
            <a:r>
              <a:rPr lang="ko-KR" altLang="en-US" dirty="0"/>
              <a:t> </a:t>
            </a:r>
            <a:r>
              <a:rPr lang="ko-KR" altLang="en-US" dirty="0" smtClean="0"/>
              <a:t>빈 화면에서 마우스 오른쪽 버튼을 클릭하고 </a:t>
            </a:r>
            <a:r>
              <a:rPr lang="en-US" altLang="ko-KR" dirty="0" smtClean="0"/>
              <a:t>[Run ‘</a:t>
            </a:r>
            <a:r>
              <a:rPr lang="en-US" altLang="ko-KR" dirty="0" err="1" smtClean="0"/>
              <a:t>HelloWorldKt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를 선택하면 아래 </a:t>
            </a:r>
            <a:r>
              <a:rPr lang="ko-KR" altLang="en-US" dirty="0"/>
              <a:t>쪽 콘솔에 실행 결과가 </a:t>
            </a:r>
            <a:r>
              <a:rPr lang="ko-KR" altLang="en-US" dirty="0" smtClean="0"/>
              <a:t>나타남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BD76B55-624B-4A23-AEDC-D7EE3FEF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" y="1763028"/>
            <a:ext cx="6403046" cy="38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정수형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실수형 변수</a:t>
            </a:r>
            <a:r>
              <a:rPr lang="en-US" altLang="ko-KR" dirty="0"/>
              <a:t>, </a:t>
            </a:r>
            <a:r>
              <a:rPr lang="ko-KR" altLang="en-US" dirty="0"/>
              <a:t>문자형 변수</a:t>
            </a:r>
            <a:r>
              <a:rPr lang="en-US" altLang="ko-KR" dirty="0"/>
              <a:t>, </a:t>
            </a:r>
            <a:r>
              <a:rPr lang="ko-KR" altLang="en-US" dirty="0"/>
              <a:t>문자열 변수를 선언하고 값을 대입한 후 출력하는 예제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59" y="2086985"/>
            <a:ext cx="6765932" cy="338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Kotlin</a:t>
            </a:r>
            <a:r>
              <a:rPr lang="ko-KR" altLang="en-US" dirty="0"/>
              <a:t>에서 많이 사용되는 기본적인 데이터 형식</a:t>
            </a: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7002C1-7FE1-4911-ADA6-1797F8C5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7" y="1776222"/>
            <a:ext cx="5381517" cy="3334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B1245-C50F-41E6-BFC1-B6B618C72D9A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</p:spTree>
    <p:extLst>
      <p:ext uri="{BB962C8B-B14F-4D97-AF65-F5344CB8AC3E}">
        <p14:creationId xmlns:p14="http://schemas.microsoft.com/office/powerpoint/2010/main" val="38582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Kotlin</a:t>
            </a:r>
            <a:r>
              <a:rPr lang="ko-KR" altLang="en-US" dirty="0"/>
              <a:t>의 변수 선언 방식</a:t>
            </a:r>
            <a:endParaRPr lang="en-US" altLang="ko-KR" dirty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암시적 선언</a:t>
            </a:r>
            <a:endParaRPr lang="en-US" altLang="ko-KR" dirty="0" smtClean="0"/>
          </a:p>
          <a:p>
            <a:pPr lvl="2"/>
            <a:r>
              <a:rPr lang="ko-KR" altLang="en-US" dirty="0"/>
              <a:t>변수의 데이터 형식을 지정하지 않고</a:t>
            </a:r>
            <a:r>
              <a:rPr lang="en-US" altLang="ko-KR" dirty="0"/>
              <a:t>, </a:t>
            </a:r>
            <a:r>
              <a:rPr lang="ko-KR" altLang="en-US" dirty="0"/>
              <a:t>대입되는 값에 따라 자동으로 변수의 데이터 형식이 지정</a:t>
            </a:r>
            <a:endParaRPr lang="en-US" altLang="ko-KR" dirty="0"/>
          </a:p>
          <a:p>
            <a:pPr lvl="4"/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초기화하지 않는 경우에는 데이터 형식을 반드시 명시해야 함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예제 </a:t>
            </a:r>
            <a:r>
              <a:rPr lang="en-US" altLang="ko-KR" dirty="0" smtClean="0"/>
              <a:t>3-2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2~6</a:t>
            </a:r>
            <a:r>
              <a:rPr lang="ko-KR" altLang="en-US" dirty="0" smtClean="0"/>
              <a:t>행을 아래와 같이 수정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D12C9EA-FB41-4ADF-B4B6-D42A92AD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10" y="3506117"/>
            <a:ext cx="6964717" cy="1702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6ED34-87AF-4264-8DCB-C65FC8562114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</p:spTree>
    <p:extLst>
      <p:ext uri="{BB962C8B-B14F-4D97-AF65-F5344CB8AC3E}">
        <p14:creationId xmlns:p14="http://schemas.microsoft.com/office/powerpoint/2010/main" val="24384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Kotlin</a:t>
            </a:r>
            <a:r>
              <a:rPr lang="ko-KR" altLang="en-US" dirty="0"/>
              <a:t>의 </a:t>
            </a:r>
            <a:r>
              <a:rPr lang="ko-KR" altLang="en-US" dirty="0" smtClean="0"/>
              <a:t>변수 선언 방식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2)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(variable) </a:t>
            </a:r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/>
              <a:t>변수를 </a:t>
            </a:r>
            <a:r>
              <a:rPr lang="ko-KR" altLang="en-US" dirty="0" smtClean="0"/>
              <a:t>선언할 </a:t>
            </a:r>
            <a:r>
              <a:rPr lang="ko-KR" altLang="en-US" dirty="0"/>
              <a:t>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필요할 </a:t>
            </a:r>
            <a:r>
              <a:rPr lang="ko-KR" altLang="en-US" dirty="0"/>
              <a:t>때마다 계속 다른 값을 대입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3)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변수 </a:t>
            </a:r>
            <a:r>
              <a:rPr lang="ko-KR" altLang="en-US" dirty="0"/>
              <a:t>선언과 동시에 </a:t>
            </a:r>
            <a:r>
              <a:rPr lang="ko-KR" altLang="en-US" dirty="0" smtClean="0"/>
              <a:t>값을 </a:t>
            </a:r>
            <a:r>
              <a:rPr lang="ko-KR" altLang="en-US" dirty="0"/>
              <a:t>대입하거나</a:t>
            </a:r>
            <a:r>
              <a:rPr lang="en-US" altLang="ko-KR" dirty="0"/>
              <a:t>, </a:t>
            </a:r>
            <a:r>
              <a:rPr lang="ko-KR" altLang="en-US" dirty="0"/>
              <a:t>초기화 없이 선언한 후에 한 번만 값을 대입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/>
              <a:t>번 값을 대입하고 </a:t>
            </a:r>
            <a:r>
              <a:rPr lang="ko-KR" altLang="en-US" dirty="0" smtClean="0"/>
              <a:t>나면 </a:t>
            </a:r>
            <a:r>
              <a:rPr lang="ko-KR" altLang="en-US" dirty="0"/>
              <a:t>값을 변경할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B15E652-52AB-4103-8220-4AB1038B1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76" y="3904539"/>
            <a:ext cx="7339914" cy="1794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3BFE6-423D-409A-98A6-D78539C5575A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</p:spTree>
    <p:extLst>
      <p:ext uri="{BB962C8B-B14F-4D97-AF65-F5344CB8AC3E}">
        <p14:creationId xmlns:p14="http://schemas.microsoft.com/office/powerpoint/2010/main" val="1065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형식 변환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캐스팅 </a:t>
            </a:r>
            <a:r>
              <a:rPr lang="ko-KR" altLang="en-US" dirty="0"/>
              <a:t>연산자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Kotlin</a:t>
            </a:r>
            <a:r>
              <a:rPr lang="ko-KR" altLang="en-US" dirty="0"/>
              <a:t>에서 제공하는 </a:t>
            </a:r>
            <a:r>
              <a:rPr lang="en-US" altLang="ko-KR" dirty="0" err="1"/>
              <a:t>toInt</a:t>
            </a:r>
            <a:r>
              <a:rPr lang="en-US" altLang="ko-KR" dirty="0"/>
              <a:t>(  )</a:t>
            </a:r>
            <a:r>
              <a:rPr lang="ko-KR" altLang="en-US" dirty="0"/>
              <a:t>나 </a:t>
            </a:r>
            <a:r>
              <a:rPr lang="en-US" altLang="ko-KR" dirty="0" err="1"/>
              <a:t>toDouble</a:t>
            </a:r>
            <a:r>
              <a:rPr lang="en-US" altLang="ko-KR" dirty="0"/>
              <a:t>(  ) </a:t>
            </a:r>
            <a:r>
              <a:rPr lang="ko-KR" altLang="en-US" dirty="0" smtClean="0"/>
              <a:t>등의 </a:t>
            </a:r>
            <a:r>
              <a:rPr lang="ko-KR" altLang="en-US" dirty="0"/>
              <a:t>정적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A9C2F6-F813-4468-AB3E-865E24D2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6" y="2321403"/>
            <a:ext cx="6964717" cy="919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79D43-D98D-43DC-A27E-BBE4BBACEB93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</p:spTree>
    <p:extLst>
      <p:ext uri="{BB962C8B-B14F-4D97-AF65-F5344CB8AC3E}">
        <p14:creationId xmlns:p14="http://schemas.microsoft.com/office/powerpoint/2010/main" val="2962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변수와 데이터 형식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 err="1"/>
              <a:t>Kotlin</a:t>
            </a:r>
            <a:r>
              <a:rPr lang="ko-KR" altLang="en-US" dirty="0"/>
              <a:t>은 기본적으로 변수에 </a:t>
            </a:r>
            <a:r>
              <a:rPr lang="en-US" altLang="ko-KR" dirty="0"/>
              <a:t>null </a:t>
            </a:r>
            <a:r>
              <a:rPr lang="ko-KR" altLang="en-US" dirty="0"/>
              <a:t>값을 넣지 못함</a:t>
            </a:r>
            <a:endParaRPr lang="en-US" altLang="ko-KR" dirty="0"/>
          </a:p>
          <a:p>
            <a:pPr lvl="2"/>
            <a:r>
              <a:rPr lang="ko-KR" altLang="en-US" dirty="0"/>
              <a:t>변수를 선언할 때 데이터 형식 뒤에 </a:t>
            </a:r>
            <a:r>
              <a:rPr lang="en-US" altLang="ko-KR" b="1" dirty="0"/>
              <a:t>?</a:t>
            </a:r>
            <a:r>
              <a:rPr lang="ko-KR" altLang="en-US" dirty="0"/>
              <a:t>를 붙여야 </a:t>
            </a:r>
            <a:r>
              <a:rPr lang="en-US" altLang="ko-KR" dirty="0"/>
              <a:t>null </a:t>
            </a:r>
            <a:r>
              <a:rPr lang="ko-KR" altLang="en-US" dirty="0"/>
              <a:t>대입 가능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변수가 </a:t>
            </a:r>
            <a:r>
              <a:rPr lang="en-US" altLang="ko-KR" dirty="0"/>
              <a:t>null </a:t>
            </a:r>
            <a:r>
              <a:rPr lang="ko-KR" altLang="en-US" dirty="0"/>
              <a:t>값이 아니라고 표시해야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!!</a:t>
            </a:r>
            <a:r>
              <a:rPr lang="ko-KR" altLang="en-US" dirty="0"/>
              <a:t>로 </a:t>
            </a:r>
            <a:r>
              <a:rPr lang="ko-KR" altLang="en-US" dirty="0" smtClean="0"/>
              <a:t>나타냄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이 경우 </a:t>
            </a:r>
            <a:r>
              <a:rPr lang="en-US" altLang="ko-KR" dirty="0"/>
              <a:t>null </a:t>
            </a:r>
            <a:r>
              <a:rPr lang="ko-KR" altLang="en-US" dirty="0"/>
              <a:t>값이 들어가면 </a:t>
            </a:r>
            <a:r>
              <a:rPr lang="ko-KR" altLang="en-US" dirty="0" smtClean="0"/>
              <a:t>오류 발생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514F986-EFC8-4532-95DF-6D2DB483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64" y="4724132"/>
            <a:ext cx="7128113" cy="940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9B72252-9C5D-448D-91FC-27AEC86A0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6" y="2298636"/>
            <a:ext cx="7158750" cy="9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기본적인 </a:t>
            </a:r>
            <a:r>
              <a:rPr lang="en-US" altLang="ko-KR" dirty="0"/>
              <a:t>Kotlin </a:t>
            </a:r>
            <a:r>
              <a:rPr lang="ko-KR" altLang="en-US" dirty="0"/>
              <a:t>문법을 익힌다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안드로이드 프로그래밍을 위한 </a:t>
            </a:r>
            <a:r>
              <a:rPr lang="en-US" altLang="ko-KR" dirty="0"/>
              <a:t>Kotlin</a:t>
            </a:r>
            <a:r>
              <a:rPr lang="ko-KR" altLang="en-US" dirty="0"/>
              <a:t>의 특징을 이해한다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7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if, when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인지 </a:t>
            </a:r>
            <a:r>
              <a:rPr lang="en-US" altLang="ko-KR" dirty="0"/>
              <a:t>false</a:t>
            </a:r>
            <a:r>
              <a:rPr lang="ko-KR" altLang="en-US" dirty="0"/>
              <a:t>인지에 따라서 어떤 작업을 할 것인지를 </a:t>
            </a:r>
            <a:r>
              <a:rPr lang="ko-KR" altLang="en-US" dirty="0" smtClean="0"/>
              <a:t>결정</a:t>
            </a:r>
            <a:endParaRPr lang="en-US" altLang="ko-KR" dirty="0"/>
          </a:p>
          <a:p>
            <a:pPr lvl="2"/>
            <a:r>
              <a:rPr lang="ko-KR" altLang="en-US" dirty="0" smtClean="0"/>
              <a:t>이중 </a:t>
            </a:r>
            <a:r>
              <a:rPr lang="ko-KR" altLang="en-US" dirty="0"/>
              <a:t>분기라고도 </a:t>
            </a:r>
            <a:r>
              <a:rPr lang="ko-KR" altLang="en-US" dirty="0" smtClean="0"/>
              <a:t>부름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if </a:t>
            </a:r>
            <a:r>
              <a:rPr lang="ko-KR" altLang="en-US" dirty="0"/>
              <a:t>문의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if-else </a:t>
            </a:r>
            <a:r>
              <a:rPr lang="ko-KR" altLang="en-US" dirty="0" smtClean="0"/>
              <a:t>문의 형식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4468FCE-4021-4FB0-BEC1-D3AEA55C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6" y="2593681"/>
            <a:ext cx="7248897" cy="123930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1E5ECFC-BDCB-483A-9340-7A72563D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00" y="4286160"/>
            <a:ext cx="7248897" cy="18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if, when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가지 경우에 따라서 어떤 작업을 할 것인지를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분기라고도 </a:t>
            </a:r>
            <a:r>
              <a:rPr lang="ko-KR" altLang="en-US" dirty="0" smtClean="0"/>
              <a:t>부름</a:t>
            </a:r>
            <a:endParaRPr lang="en-US" altLang="ko-KR" dirty="0"/>
          </a:p>
          <a:p>
            <a:r>
              <a:rPr lang="en-US" altLang="ko-KR" dirty="0" smtClean="0"/>
              <a:t>when </a:t>
            </a:r>
            <a:r>
              <a:rPr lang="ko-KR" altLang="en-US" dirty="0"/>
              <a:t>문의 </a:t>
            </a:r>
            <a:r>
              <a:rPr lang="ko-KR" altLang="en-US" dirty="0" smtClean="0"/>
              <a:t>형식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7ED1B62-7E82-47AF-AD1C-08ACE504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43" y="2610738"/>
            <a:ext cx="7301187" cy="20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if, when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D03B3A07-D038-4610-B263-239C6E13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8"/>
          <a:stretch/>
        </p:blipFill>
        <p:spPr>
          <a:xfrm>
            <a:off x="1036347" y="1052607"/>
            <a:ext cx="6430031" cy="33479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C2E79AE-824F-4498-ABA1-D9F6024B6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"/>
          <a:stretch/>
        </p:blipFill>
        <p:spPr>
          <a:xfrm>
            <a:off x="1063570" y="4402182"/>
            <a:ext cx="6366762" cy="12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if, when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</a:t>
            </a:r>
            <a:r>
              <a:rPr lang="ko-KR" altLang="en-US" dirty="0" smtClean="0"/>
              <a:t>문의 처리 방법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ko-KR" altLang="en-US" dirty="0"/>
              <a:t>값에 따라 </a:t>
            </a:r>
            <a:r>
              <a:rPr lang="ko-KR" altLang="en-US" dirty="0" smtClean="0"/>
              <a:t>처리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/>
              <a:t> [</a:t>
            </a:r>
            <a:r>
              <a:rPr lang="ko-KR" altLang="en-US" dirty="0"/>
              <a:t>예제 </a:t>
            </a:r>
            <a:r>
              <a:rPr lang="en-US" altLang="ko-KR" dirty="0"/>
              <a:t>3-3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범위로 처리 </a:t>
            </a:r>
            <a:r>
              <a:rPr lang="en-US" altLang="ko-KR" dirty="0" smtClean="0"/>
              <a:t>: in 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pPr lvl="3"/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</a:t>
            </a:r>
            <a:r>
              <a:rPr lang="ko-KR" altLang="en-US" dirty="0"/>
              <a:t>의 </a:t>
            </a:r>
            <a:r>
              <a:rPr lang="en-US" altLang="ko-KR" dirty="0"/>
              <a:t>11~17</a:t>
            </a:r>
            <a:r>
              <a:rPr lang="ko-KR" altLang="en-US" dirty="0"/>
              <a:t>행을 다음과 같이 수정해도 동일한 결과를 </a:t>
            </a:r>
            <a:r>
              <a:rPr lang="ko-KR" altLang="en-US" dirty="0" smtClean="0"/>
              <a:t>얻을</a:t>
            </a:r>
            <a:r>
              <a:rPr lang="en-US" altLang="ko-KR" dirty="0"/>
              <a:t> </a:t>
            </a:r>
            <a:r>
              <a:rPr lang="ko-KR" altLang="en-US" dirty="0" smtClean="0"/>
              <a:t>수 있음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B378CB1-B357-4BEA-B534-EE1CA21F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2" y="2671014"/>
            <a:ext cx="6637443" cy="1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개의 데이터를 하나의 변수에 저장하기 위해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8394658-0877-4E75-AF56-82BADF5C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2" y="1988955"/>
            <a:ext cx="5730744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</a:t>
            </a:r>
            <a:r>
              <a:rPr lang="ko-KR" altLang="en-US" dirty="0" smtClean="0"/>
              <a:t>배열 선언 </a:t>
            </a:r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r>
              <a:rPr lang="ko-KR" altLang="en-US" dirty="0" err="1" smtClean="0"/>
              <a:t>일차원</a:t>
            </a:r>
            <a:r>
              <a:rPr lang="ko-KR" altLang="en-US" dirty="0" smtClean="0"/>
              <a:t> 배열</a:t>
            </a:r>
            <a:r>
              <a:rPr lang="en-US" altLang="ko-KR" dirty="0" smtClean="0"/>
              <a:t>(one[4])</a:t>
            </a:r>
            <a:r>
              <a:rPr lang="ko-KR" altLang="en-US" dirty="0" smtClean="0"/>
              <a:t>을 </a:t>
            </a:r>
            <a:r>
              <a:rPr lang="ko-KR" altLang="en-US" dirty="0"/>
              <a:t>선언하고 값을 대입하는 방법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A0A1B7E-A265-4970-B64A-5A621261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8" y="1532806"/>
            <a:ext cx="7041415" cy="141377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E0BAB60-DE0E-4D02-8B76-37EA9B87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8" y="4582381"/>
            <a:ext cx="7041415" cy="1151857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8394658-0877-4E75-AF56-82BADF5CA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132" b="62265"/>
          <a:stretch/>
        </p:blipFill>
        <p:spPr>
          <a:xfrm>
            <a:off x="1074216" y="3634400"/>
            <a:ext cx="2172390" cy="8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이차원 </a:t>
            </a:r>
            <a:r>
              <a:rPr lang="ko-KR" altLang="en-US" dirty="0" smtClean="0"/>
              <a:t>배열 선언 </a:t>
            </a:r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3"/>
            <a:r>
              <a:rPr lang="en-US" altLang="ko-KR" dirty="0" smtClean="0"/>
              <a:t>3×4 </a:t>
            </a:r>
            <a:r>
              <a:rPr lang="ko-KR" altLang="en-US" dirty="0"/>
              <a:t>이차원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(two[3][4])</a:t>
            </a:r>
            <a:r>
              <a:rPr lang="ko-KR" altLang="en-US" dirty="0" smtClean="0"/>
              <a:t>을 </a:t>
            </a:r>
            <a:r>
              <a:rPr lang="ko-KR" altLang="en-US" dirty="0"/>
              <a:t>선언하고 값을 대입하는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8AEC496-3CCE-4782-9AE1-A319267F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8" y="1555559"/>
            <a:ext cx="7248897" cy="146946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A1F3EA2-EA48-443C-B4A7-EE001CE4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9" y="3937786"/>
            <a:ext cx="6209213" cy="116543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8394658-0877-4E75-AF56-82BADF5CA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8" b="8267"/>
          <a:stretch/>
        </p:blipFill>
        <p:spPr>
          <a:xfrm>
            <a:off x="870436" y="3779812"/>
            <a:ext cx="1997005" cy="18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선언하면서 </a:t>
            </a:r>
            <a:r>
              <a:rPr lang="ko-KR" altLang="en-US" dirty="0" smtClean="0"/>
              <a:t>값을 바로 대입하는 것도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ArrayList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FE3F29-3AD7-4080-87DF-3D213043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7" y="1506264"/>
            <a:ext cx="7041415" cy="67061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035E5A9-9B0D-4B63-A469-463BC94B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6" y="2777647"/>
            <a:ext cx="6503409" cy="15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for, while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개수만큼 변수에 대입하여 반복하는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9BA0892-E921-4A42-9F58-E5D05DF4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68" y="1502175"/>
            <a:ext cx="6589906" cy="114151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4885500-8A1D-4686-AA8C-982A52487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7" y="3134378"/>
            <a:ext cx="7196607" cy="12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for, while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36814" y="1048218"/>
            <a:ext cx="7780565" cy="4986821"/>
          </a:xfrm>
        </p:spPr>
        <p:txBody>
          <a:bodyPr/>
          <a:lstStyle/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모든 값을 </a:t>
            </a:r>
            <a:r>
              <a:rPr lang="ko-KR" altLang="en-US" dirty="0" smtClean="0"/>
              <a:t>출력하는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첨자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없이 바로 배열의 값을 하나씩 </a:t>
            </a:r>
            <a:r>
              <a:rPr lang="ko-KR" altLang="en-US" dirty="0" smtClean="0"/>
              <a:t>처리하는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4"/>
            <a:r>
              <a:rPr lang="ko-KR" altLang="en-US" dirty="0" smtClean="0"/>
              <a:t>배열의 </a:t>
            </a:r>
            <a:r>
              <a:rPr lang="ko-KR" altLang="en-US" dirty="0"/>
              <a:t>내용이 하나씩 변수에 대입된 후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ko-KR" altLang="en-US" dirty="0" smtClean="0"/>
              <a:t>내부 실행</a:t>
            </a:r>
            <a:r>
              <a:rPr lang="en-US" altLang="ko-KR" dirty="0" smtClean="0"/>
              <a:t> </a:t>
            </a:r>
          </a:p>
          <a:p>
            <a:pPr lvl="5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결국 배열의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개수만큼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반복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674AA05-3201-4FE3-949A-0EDA0D46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8" y="1386278"/>
            <a:ext cx="6852384" cy="141134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676E686-E374-4B6F-8E96-CA24C1F1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2" y="3601524"/>
            <a:ext cx="6964717" cy="1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Kotlin</a:t>
            </a:r>
            <a:r>
              <a:rPr lang="ko-KR" altLang="en-US" b="1" dirty="0"/>
              <a:t>의 개요</a:t>
            </a:r>
            <a:endParaRPr lang="en-US" altLang="ko-KR" b="1" dirty="0"/>
          </a:p>
          <a:p>
            <a:r>
              <a:rPr lang="en-US" altLang="ko-KR" dirty="0"/>
              <a:t>Kotlin</a:t>
            </a:r>
            <a:r>
              <a:rPr lang="ko-KR" altLang="en-US" dirty="0"/>
              <a:t>의 기본 문법</a:t>
            </a:r>
            <a:endParaRPr lang="en-US" altLang="ko-KR" b="1" dirty="0"/>
          </a:p>
          <a:p>
            <a:r>
              <a:rPr lang="ko-KR" altLang="en-US" b="1" dirty="0"/>
              <a:t>클래스와 인스턴스</a:t>
            </a:r>
            <a:endParaRPr lang="en-US" altLang="ko-KR" b="1" dirty="0"/>
          </a:p>
          <a:p>
            <a:r>
              <a:rPr lang="ko-KR" altLang="en-US" dirty="0"/>
              <a:t>클래스 상속</a:t>
            </a:r>
            <a:endParaRPr lang="en-US" altLang="ko-KR" dirty="0"/>
          </a:p>
          <a:p>
            <a:r>
              <a:rPr lang="ko-KR" altLang="en-US" b="1" dirty="0"/>
              <a:t>추가로 </a:t>
            </a:r>
            <a:r>
              <a:rPr lang="ko-KR" altLang="en-US" b="1" dirty="0" err="1"/>
              <a:t>알아둘</a:t>
            </a:r>
            <a:r>
              <a:rPr lang="ko-KR" altLang="en-US" b="1" dirty="0"/>
              <a:t> </a:t>
            </a:r>
            <a:r>
              <a:rPr lang="en-US" altLang="ko-KR" b="1" dirty="0"/>
              <a:t>Kotlin </a:t>
            </a:r>
            <a:r>
              <a:rPr lang="ko-KR" altLang="en-US" b="1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12936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for, while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빠져나올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사용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반복문의 </a:t>
            </a:r>
            <a:r>
              <a:rPr lang="ko-KR" altLang="en-US" dirty="0" err="1"/>
              <a:t>조건식으로</a:t>
            </a:r>
            <a:r>
              <a:rPr lang="ko-KR" altLang="en-US" dirty="0"/>
              <a:t> </a:t>
            </a:r>
            <a:r>
              <a:rPr lang="ko-KR" altLang="en-US" dirty="0" smtClean="0"/>
              <a:t>건너뛸 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3A547B8-37B2-4BEF-BEC3-F1A726DD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2" y="1535585"/>
            <a:ext cx="7041415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for, while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A6AFE392-644A-4016-B95F-63979154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9" y="1102899"/>
            <a:ext cx="6430031" cy="29663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98117-7A6C-47AF-B7E9-328964402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"/>
          <a:stretch/>
        </p:blipFill>
        <p:spPr>
          <a:xfrm>
            <a:off x="1033279" y="3988520"/>
            <a:ext cx="6429984" cy="19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메소드와 전역변수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메소드인 </a:t>
            </a:r>
            <a:r>
              <a:rPr lang="en-US" altLang="ko-KR" dirty="0"/>
              <a:t>main(  ) </a:t>
            </a:r>
            <a:r>
              <a:rPr lang="ko-KR" altLang="en-US" dirty="0"/>
              <a:t>함수 외에 사용자가 메소드를 추가로 생성할 수 있음</a:t>
            </a:r>
            <a:endParaRPr lang="en-US" altLang="ko-KR" dirty="0"/>
          </a:p>
          <a:p>
            <a:pPr lvl="2"/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호출할 때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넘길 수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/>
              <a:t>사용된 결과를 </a:t>
            </a:r>
            <a:r>
              <a:rPr lang="en-US" altLang="ko-KR" dirty="0"/>
              <a:t>return </a:t>
            </a:r>
            <a:r>
              <a:rPr lang="ko-KR" altLang="en-US" dirty="0"/>
              <a:t>문으로 돌려줄 </a:t>
            </a:r>
            <a:r>
              <a:rPr lang="ko-KR" altLang="en-US" dirty="0" smtClean="0"/>
              <a:t>수도 </a:t>
            </a:r>
            <a:r>
              <a:rPr lang="ko-KR" altLang="en-US" dirty="0"/>
              <a:t>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</a:t>
            </a:r>
            <a:r>
              <a:rPr lang="en-US" altLang="ko-KR" dirty="0" smtClean="0"/>
              <a:t>(global </a:t>
            </a:r>
            <a:r>
              <a:rPr lang="en-US" altLang="ko-KR" dirty="0"/>
              <a:t>variable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전역변수는 모든 </a:t>
            </a:r>
            <a:r>
              <a:rPr lang="ko-KR" altLang="en-US" dirty="0" err="1"/>
              <a:t>메소드에서</a:t>
            </a:r>
            <a:r>
              <a:rPr lang="ko-KR" altLang="en-US" dirty="0"/>
              <a:t>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pPr lvl="1"/>
            <a:r>
              <a:rPr lang="ko-KR" altLang="en-US" dirty="0" smtClean="0"/>
              <a:t>지역변수</a:t>
            </a:r>
            <a:r>
              <a:rPr lang="en-US" altLang="ko-KR" dirty="0"/>
              <a:t>(local variable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내부에서만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</p:spTree>
    <p:extLst>
      <p:ext uri="{BB962C8B-B14F-4D97-AF65-F5344CB8AC3E}">
        <p14:creationId xmlns:p14="http://schemas.microsoft.com/office/powerpoint/2010/main" val="6475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메소드와 전역변수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CDA3E8A-3C41-4D14-8458-7F6F8AF26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4" y="1270137"/>
            <a:ext cx="6637927" cy="38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 처리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try~catch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(</a:t>
            </a:r>
            <a:r>
              <a:rPr lang="en-US" altLang="ko-KR" dirty="0" smtClean="0"/>
              <a:t>exception)</a:t>
            </a:r>
            <a:endParaRPr lang="en-US" altLang="ko-KR" dirty="0"/>
          </a:p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/>
              <a:t>프로그램 실행 중에 발생하는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try~catch</a:t>
            </a:r>
            <a:r>
              <a:rPr lang="en-US" altLang="ko-KR" dirty="0" smtClean="0"/>
              <a:t> </a:t>
            </a:r>
            <a:r>
              <a:rPr lang="ko-KR" altLang="en-US" dirty="0"/>
              <a:t>문을 통해 이 오류를 처리함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55517" y="2578616"/>
            <a:ext cx="6588481" cy="2602984"/>
            <a:chOff x="407129" y="2313240"/>
            <a:chExt cx="8436017" cy="3482079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5EBC1A4-6A7E-4EB0-86EE-2AAA7EC0E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38" y="2313240"/>
              <a:ext cx="8427308" cy="1623683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B95F75F-BC3A-43F7-9894-70757ED82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0"/>
            <a:stretch/>
          </p:blipFill>
          <p:spPr>
            <a:xfrm>
              <a:off x="407129" y="3814354"/>
              <a:ext cx="8404368" cy="1980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5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기본 문법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4F6CD-0BA1-4E44-B19D-DC8E63AFD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400406"/>
            <a:ext cx="6723973" cy="38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정의와 인스턴스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객체지향 관점에서의 클래스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err="1" smtClean="0"/>
              <a:t>실세계의</a:t>
            </a:r>
            <a:r>
              <a:rPr lang="ko-KR" altLang="en-US" dirty="0" smtClean="0"/>
              <a:t> </a:t>
            </a:r>
            <a:r>
              <a:rPr lang="ko-KR" altLang="en-US" dirty="0"/>
              <a:t>객체들이 가질 수 있는 상태와 </a:t>
            </a:r>
            <a:r>
              <a:rPr lang="ko-KR" altLang="en-US" dirty="0" smtClean="0"/>
              <a:t>행동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2052EF3-194C-4E0C-92EE-78E999B0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4" y="2652414"/>
            <a:ext cx="5809607" cy="38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정의와 인스턴스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3-12]</a:t>
            </a:r>
            <a:r>
              <a:rPr lang="ko-KR" altLang="en-US" dirty="0"/>
              <a:t>의 자동차 클래스를 </a:t>
            </a:r>
            <a:r>
              <a:rPr lang="ko-KR" altLang="en-US" dirty="0" smtClean="0"/>
              <a:t>구현한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이름은 </a:t>
            </a:r>
            <a:r>
              <a:rPr lang="en-US" altLang="ko-KR" dirty="0"/>
              <a:t>Car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833B795-40E1-413C-A782-3EC7FC42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15" y="1902161"/>
            <a:ext cx="6500702" cy="43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정의와 인스턴스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3-7]</a:t>
            </a:r>
            <a:r>
              <a:rPr lang="ko-KR" altLang="en-US" dirty="0"/>
              <a:t>에서 정의한 </a:t>
            </a:r>
            <a:r>
              <a:rPr lang="en-US" altLang="ko-KR" dirty="0"/>
              <a:t>Car </a:t>
            </a:r>
            <a:r>
              <a:rPr lang="ko-KR" altLang="en-US" dirty="0"/>
              <a:t>클래스를 인스턴스로 생성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25703" y="1482468"/>
            <a:ext cx="5093337" cy="5162172"/>
            <a:chOff x="967829" y="1482468"/>
            <a:chExt cx="5093337" cy="5162172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C59B05D-245D-43D6-930A-C6615F29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29" y="1482468"/>
              <a:ext cx="5093337" cy="1292339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07CEDFA-27C1-4FE8-A462-69697FF34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7"/>
            <a:stretch/>
          </p:blipFill>
          <p:spPr>
            <a:xfrm>
              <a:off x="997034" y="2730137"/>
              <a:ext cx="5060506" cy="3914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93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3-7]</a:t>
            </a:r>
            <a:r>
              <a:rPr lang="ko-KR" altLang="en-US" dirty="0"/>
              <a:t>의 </a:t>
            </a:r>
            <a:r>
              <a:rPr lang="en-US" altLang="ko-KR" dirty="0" err="1"/>
              <a:t>Car.kt</a:t>
            </a:r>
            <a:r>
              <a:rPr lang="ko-KR" altLang="en-US" dirty="0"/>
              <a:t>에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6" y="1749643"/>
            <a:ext cx="6156223" cy="243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100% </a:t>
            </a:r>
            <a:r>
              <a:rPr lang="ko-KR" altLang="en-US" dirty="0"/>
              <a:t>상호 호환되므로 </a:t>
            </a:r>
            <a:r>
              <a:rPr lang="en-US" altLang="ko-KR" dirty="0"/>
              <a:t>Java </a:t>
            </a:r>
            <a:r>
              <a:rPr lang="ko-KR" altLang="en-US" dirty="0"/>
              <a:t>코드를 완전히 대체 가능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Java</a:t>
            </a:r>
            <a:r>
              <a:rPr lang="ko-KR" altLang="en-US" dirty="0"/>
              <a:t>보다 문법이 간결함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프로그램의 안정성을 </a:t>
            </a:r>
            <a:r>
              <a:rPr lang="ko-KR" altLang="en-US" dirty="0" err="1"/>
              <a:t>높여줌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통해 데이터 형식을 선언하지 않고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변수를 </a:t>
            </a:r>
            <a:r>
              <a:rPr lang="ko-KR" altLang="en-US" dirty="0" err="1"/>
              <a:t>선언할수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182562" lvl="1" indent="0">
              <a:buNone/>
            </a:pP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</a:t>
            </a:r>
            <a:r>
              <a:rPr lang="ko-KR" altLang="en-US" dirty="0"/>
              <a:t>의 </a:t>
            </a:r>
            <a:r>
              <a:rPr lang="en-US" altLang="ko-KR" dirty="0"/>
              <a:t>Car </a:t>
            </a:r>
            <a:r>
              <a:rPr lang="ko-KR" altLang="en-US" dirty="0"/>
              <a:t>클래스를 사용한 </a:t>
            </a:r>
            <a:r>
              <a:rPr lang="en-US" altLang="ko-KR" dirty="0"/>
              <a:t>myCar1, myCar2, myCar3</a:t>
            </a:r>
            <a:r>
              <a:rPr lang="ko-KR" altLang="en-US" dirty="0"/>
              <a:t>의 내용을 변경해야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</a:t>
            </a:r>
            <a:r>
              <a:rPr lang="ko-KR" altLang="en-US" dirty="0"/>
              <a:t>의 </a:t>
            </a:r>
            <a:r>
              <a:rPr lang="en-US" altLang="ko-KR" dirty="0"/>
              <a:t>6~16</a:t>
            </a:r>
            <a:r>
              <a:rPr lang="ko-KR" altLang="en-US" dirty="0"/>
              <a:t>행을 </a:t>
            </a:r>
            <a:r>
              <a:rPr lang="ko-KR" altLang="en-US" dirty="0" smtClean="0"/>
              <a:t>아래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같이 수정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</a:t>
            </a:r>
            <a:r>
              <a:rPr lang="ko-KR" altLang="en-US" dirty="0"/>
              <a:t>결과는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</a:t>
            </a:r>
            <a:r>
              <a:rPr lang="ko-KR" altLang="en-US" dirty="0"/>
              <a:t>과 동일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4" name="그림 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4BA6803B-BBD0-4196-8221-779148C67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49" y="2508509"/>
            <a:ext cx="6801323" cy="21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메소드 오버로딩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오버로딩</a:t>
            </a:r>
            <a:r>
              <a:rPr lang="en-US" altLang="ko-KR" dirty="0"/>
              <a:t>(overloading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 내에서 메소드의 이름이 같아도 파라미터의 개수나 데이터 형식만 다르면 여러 개를 선언할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</a:t>
            </a:r>
            <a:r>
              <a:rPr lang="ko-KR" altLang="en-US" dirty="0"/>
              <a:t>의 </a:t>
            </a:r>
            <a:r>
              <a:rPr lang="en-US" altLang="ko-KR" dirty="0"/>
              <a:t>9</a:t>
            </a:r>
            <a:r>
              <a:rPr lang="ko-KR" altLang="en-US" dirty="0"/>
              <a:t>행에 다음 예제의 </a:t>
            </a:r>
            <a:r>
              <a:rPr lang="en-US" altLang="ko-KR" dirty="0"/>
              <a:t>10~15</a:t>
            </a:r>
            <a:r>
              <a:rPr lang="ko-KR" altLang="en-US" dirty="0"/>
              <a:t>행을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83" y="2927265"/>
            <a:ext cx="5611230" cy="380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0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필드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메소드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상수 필드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  <a:r>
              <a:rPr lang="en-US" altLang="ko-KR" dirty="0"/>
              <a:t>(static field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인스턴스를</a:t>
            </a:r>
            <a:r>
              <a:rPr lang="ko-KR" altLang="en-US" dirty="0"/>
              <a:t> 생성하지 않고 클래스 자체에서 사용되는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/>
            <a:r>
              <a:rPr lang="en-US" altLang="ko-KR" dirty="0"/>
              <a:t>companion object { } </a:t>
            </a:r>
            <a:r>
              <a:rPr lang="ko-KR" altLang="en-US" dirty="0"/>
              <a:t>안에 </a:t>
            </a:r>
            <a:r>
              <a:rPr lang="ko-KR" altLang="en-US" dirty="0" smtClean="0"/>
              <a:t>작성하여 정적 필드를 만듦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r>
              <a:rPr lang="en-US" altLang="ko-KR" dirty="0"/>
              <a:t>(static method)</a:t>
            </a:r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또한 </a:t>
            </a:r>
            <a:r>
              <a:rPr lang="en-US" altLang="ko-KR" dirty="0"/>
              <a:t>companion object { } </a:t>
            </a:r>
            <a:r>
              <a:rPr lang="ko-KR" altLang="en-US" dirty="0"/>
              <a:t>안에 </a:t>
            </a:r>
            <a:r>
              <a:rPr lang="ko-KR" altLang="en-US" dirty="0" smtClean="0"/>
              <a:t>작성하면 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생성하지 않고도 ‘클래스명</a:t>
            </a:r>
            <a:r>
              <a:rPr lang="en-US" altLang="ko-KR" dirty="0"/>
              <a:t>.</a:t>
            </a:r>
            <a:r>
              <a:rPr lang="ko-KR" altLang="en-US" dirty="0" err="1"/>
              <a:t>메소드명</a:t>
            </a:r>
            <a:r>
              <a:rPr lang="en-US" altLang="ko-KR" dirty="0"/>
              <a:t>( </a:t>
            </a:r>
            <a:r>
              <a:rPr lang="en-US" altLang="ko-KR" dirty="0" smtClean="0"/>
              <a:t>)’</a:t>
            </a:r>
            <a:r>
              <a:rPr lang="ko-KR" altLang="en-US" dirty="0"/>
              <a:t>으로 호출하여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상수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정적 </a:t>
            </a:r>
            <a:r>
              <a:rPr lang="ko-KR" altLang="en-US" dirty="0"/>
              <a:t>필드에 </a:t>
            </a:r>
            <a:r>
              <a:rPr lang="ko-KR" altLang="en-US" dirty="0" err="1"/>
              <a:t>초깃값을</a:t>
            </a:r>
            <a:r>
              <a:rPr lang="ko-KR" altLang="en-US" dirty="0"/>
              <a:t> 입력하고 </a:t>
            </a:r>
            <a:r>
              <a:rPr lang="en-US" altLang="ko-KR" dirty="0"/>
              <a:t>const </a:t>
            </a:r>
            <a:r>
              <a:rPr lang="en-US" altLang="ko-KR" dirty="0" err="1"/>
              <a:t>val</a:t>
            </a:r>
            <a:r>
              <a:rPr lang="ko-KR" altLang="en-US" dirty="0"/>
              <a:t>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선언한 </a:t>
            </a:r>
            <a:r>
              <a:rPr lang="ko-KR" altLang="en-US" dirty="0"/>
              <a:t>후에는 값을 변경할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상수 </a:t>
            </a:r>
            <a:r>
              <a:rPr lang="ko-KR" altLang="en-US" dirty="0"/>
              <a:t>필드는 대문자로 구성하는 것이 </a:t>
            </a:r>
            <a:r>
              <a:rPr lang="ko-KR" altLang="en-US" dirty="0" smtClean="0"/>
              <a:t>일반적임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안에 상수를 정의할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</p:spTree>
    <p:extLst>
      <p:ext uri="{BB962C8B-B14F-4D97-AF65-F5344CB8AC3E}">
        <p14:creationId xmlns:p14="http://schemas.microsoft.com/office/powerpoint/2010/main" val="1663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필드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메소드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상수 필드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39676"/>
            <a:ext cx="6150847" cy="457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필드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메소드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상수 필드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660293" y="69669"/>
            <a:ext cx="248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03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클래스와 인스턴스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164766"/>
            <a:ext cx="6161599" cy="370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7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상속과 메소드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오버라이딩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r>
              <a:rPr lang="en-US" altLang="ko-KR" dirty="0"/>
              <a:t>(inheritance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기존의 </a:t>
            </a:r>
            <a:r>
              <a:rPr lang="ko-KR" altLang="en-US" dirty="0"/>
              <a:t>클래스가 가지고 있는 것을 그대로 물려받으면서 필요한 필 드나 메소드를 추가로 정의하는 것을 </a:t>
            </a:r>
            <a:r>
              <a:rPr lang="ko-KR" altLang="en-US" dirty="0" smtClean="0"/>
              <a:t>의미함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5333CBC-1A89-4AC6-8FFF-FABC0DEF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16" y="2325431"/>
            <a:ext cx="4752868" cy="40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상속과 메소드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오버라이딩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48218"/>
            <a:ext cx="7984672" cy="5143575"/>
          </a:xfrm>
        </p:spPr>
        <p:txBody>
          <a:bodyPr/>
          <a:lstStyle/>
          <a:p>
            <a:r>
              <a:rPr lang="ko-KR" altLang="en-US" dirty="0" smtClean="0"/>
              <a:t>슈퍼클래스</a:t>
            </a:r>
            <a:r>
              <a:rPr lang="en-US" altLang="ko-KR" dirty="0"/>
              <a:t>(superclass, </a:t>
            </a:r>
            <a:r>
              <a:rPr lang="ko-KR" altLang="en-US" dirty="0"/>
              <a:t>또는 부모 클래스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3-13]</a:t>
            </a:r>
            <a:r>
              <a:rPr lang="ko-KR" altLang="en-US" dirty="0" smtClean="0"/>
              <a:t>에서의 </a:t>
            </a:r>
            <a:r>
              <a:rPr lang="ko-KR" altLang="en-US" dirty="0"/>
              <a:t>자동차 </a:t>
            </a:r>
            <a:r>
              <a:rPr lang="ko-KR" altLang="en-US" dirty="0" smtClean="0"/>
              <a:t>클래스를 의미함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서브클래스</a:t>
            </a:r>
            <a:r>
              <a:rPr lang="en-US" altLang="ko-KR" dirty="0"/>
              <a:t>(subclass, </a:t>
            </a:r>
            <a:r>
              <a:rPr lang="ko-KR" altLang="en-US" dirty="0"/>
              <a:t>또는 자식 클래스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3-13]</a:t>
            </a:r>
            <a:r>
              <a:rPr lang="ko-KR" altLang="en-US" dirty="0"/>
              <a:t>에서의 승용차 클래스나 트럭 </a:t>
            </a:r>
            <a:r>
              <a:rPr lang="ko-KR" altLang="en-US" dirty="0" smtClean="0"/>
              <a:t>클래스를 의미함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서브클래스는 </a:t>
            </a:r>
            <a:r>
              <a:rPr lang="ko-KR" altLang="en-US" dirty="0"/>
              <a:t>슈퍼클래스의 모든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상속받음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→ 별도의 </a:t>
            </a:r>
            <a:r>
              <a:rPr lang="ko-KR" altLang="en-US" dirty="0"/>
              <a:t>선언이나 정의 없이도 슈퍼클래스의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46087" lvl="2" indent="0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슈퍼클래스의 </a:t>
            </a:r>
            <a:r>
              <a:rPr lang="ko-KR" altLang="en-US" dirty="0"/>
              <a:t>메소드를 무시하고 새로 </a:t>
            </a:r>
            <a:r>
              <a:rPr lang="ko-KR" altLang="en-US" dirty="0" smtClean="0"/>
              <a:t>정의하는 것을 의미함</a:t>
            </a:r>
            <a:endParaRPr lang="en-US" altLang="ko-KR" dirty="0" smtClean="0"/>
          </a:p>
          <a:p>
            <a:pPr lvl="2"/>
            <a:r>
              <a:rPr lang="ko-KR" altLang="en-US" dirty="0"/>
              <a:t>승용차 클래스의 </a:t>
            </a:r>
            <a:r>
              <a:rPr lang="en-US" altLang="ko-KR" dirty="0"/>
              <a:t>‘</a:t>
            </a:r>
            <a:r>
              <a:rPr lang="ko-KR" altLang="en-US" dirty="0"/>
              <a:t>속도 올리기</a:t>
            </a:r>
            <a:r>
              <a:rPr lang="en-US" altLang="ko-KR" dirty="0"/>
              <a:t>(  )’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9380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상속과 메소드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오버라이딩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3-13]</a:t>
            </a:r>
            <a:r>
              <a:rPr lang="ko-KR" altLang="en-US" dirty="0" smtClean="0"/>
              <a:t>의 승용차 클래스를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코드로 변경한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75239"/>
            <a:ext cx="5852054" cy="515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상속과 메소드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오버라이딩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서브클래스를 사용하는 간단한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37115"/>
            <a:ext cx="6161551" cy="20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9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클래스와 추상 메소드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</a:t>
            </a:r>
            <a:r>
              <a:rPr lang="en-US" altLang="ko-KR" dirty="0"/>
              <a:t>(abstract)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인스턴스화를</a:t>
            </a:r>
            <a:r>
              <a:rPr lang="ko-KR" altLang="en-US" dirty="0" smtClean="0"/>
              <a:t> </a:t>
            </a:r>
            <a:r>
              <a:rPr lang="ko-KR" altLang="en-US" dirty="0"/>
              <a:t>금지하는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추상 클래스는 클래스 앞에 </a:t>
            </a:r>
            <a:r>
              <a:rPr lang="en-US" altLang="ko-KR" dirty="0"/>
              <a:t>abstract </a:t>
            </a:r>
            <a:r>
              <a:rPr lang="ko-KR" altLang="en-US" dirty="0"/>
              <a:t>키워드를 붙여서 </a:t>
            </a:r>
            <a:r>
              <a:rPr lang="ko-KR" altLang="en-US" dirty="0" smtClean="0"/>
              <a:t>지정함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인스턴스화란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3-15]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행과 같이 클래스로 인스턴스를 생성하는 것을 의미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본체가 </a:t>
            </a:r>
            <a:r>
              <a:rPr lang="ko-KR" altLang="en-US" dirty="0"/>
              <a:t>없는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앞에 </a:t>
            </a:r>
            <a:r>
              <a:rPr lang="en-US" altLang="ko-KR" dirty="0"/>
              <a:t>abstract </a:t>
            </a:r>
            <a:r>
              <a:rPr lang="ko-KR" altLang="en-US" dirty="0"/>
              <a:t>키워드를 붙여서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추상 </a:t>
            </a:r>
            <a:r>
              <a:rPr lang="ko-KR" altLang="en-US" dirty="0"/>
              <a:t>메소드를 포함하는 클래스는 추상 클래스로 지정해야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7943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IntelliJ IDEA </a:t>
            </a:r>
            <a:r>
              <a:rPr lang="ko-KR" altLang="en-US" dirty="0"/>
              <a:t>환경에서 개발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Kotlin </a:t>
            </a:r>
            <a:r>
              <a:rPr lang="ko-KR" altLang="en-US" dirty="0"/>
              <a:t>사이트</a:t>
            </a:r>
            <a:r>
              <a:rPr lang="en-US" altLang="ko-KR" dirty="0"/>
              <a:t>(https://play.kotlinlang.org/)</a:t>
            </a:r>
            <a:r>
              <a:rPr lang="ko-KR" altLang="en-US" dirty="0"/>
              <a:t>에 접속하여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별도의 </a:t>
            </a:r>
            <a:r>
              <a:rPr lang="ko-KR" altLang="en-US" dirty="0"/>
              <a:t>설치 없이 개발</a:t>
            </a:r>
            <a:endParaRPr lang="en-US" altLang="ko-KR" dirty="0"/>
          </a:p>
          <a:p>
            <a:endParaRPr lang="en-US" altLang="ko-KR" dirty="0"/>
          </a:p>
          <a:p>
            <a:pPr marL="182562" lvl="1" indent="0">
              <a:buNone/>
            </a:pP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30434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클래스와 추상 메소드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추상 클래스와 추상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공통적으로 </a:t>
            </a:r>
            <a:r>
              <a:rPr lang="ko-KR" altLang="en-US" dirty="0"/>
              <a:t>사용되는 기능을 추상 </a:t>
            </a:r>
            <a:r>
              <a:rPr lang="ko-KR" altLang="en-US" dirty="0" err="1"/>
              <a:t>메소드로</a:t>
            </a:r>
            <a:r>
              <a:rPr lang="ko-KR" altLang="en-US" dirty="0"/>
              <a:t> 선언 해놓고</a:t>
            </a:r>
            <a:r>
              <a:rPr lang="en-US" altLang="ko-KR" dirty="0"/>
              <a:t>, </a:t>
            </a:r>
            <a:r>
              <a:rPr lang="ko-KR" altLang="en-US" dirty="0"/>
              <a:t>추상 클래스를 상속받은 후에 </a:t>
            </a:r>
            <a:r>
              <a:rPr lang="ko-KR" altLang="en-US" dirty="0" smtClean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오버라이딩해서</a:t>
            </a:r>
            <a:r>
              <a:rPr lang="ko-KR" altLang="en-US" dirty="0"/>
              <a:t> 사용하기 </a:t>
            </a:r>
            <a:r>
              <a:rPr lang="ko-KR" altLang="en-US" dirty="0" smtClean="0"/>
              <a:t>위함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‘</a:t>
            </a:r>
            <a:r>
              <a:rPr lang="ko-KR" altLang="en-US" b="1" dirty="0" smtClean="0"/>
              <a:t>구현한다</a:t>
            </a:r>
            <a:r>
              <a:rPr lang="en-US" altLang="ko-KR" b="1" dirty="0"/>
              <a:t>(implement)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오버라이딩하는</a:t>
            </a:r>
            <a:r>
              <a:rPr lang="ko-KR" altLang="en-US" dirty="0"/>
              <a:t> 것을 </a:t>
            </a:r>
            <a:r>
              <a:rPr lang="ko-KR" altLang="en-US" dirty="0" smtClean="0"/>
              <a:t>의미함</a:t>
            </a:r>
            <a:endParaRPr lang="en-US" altLang="ko-KR" dirty="0"/>
          </a:p>
          <a:p>
            <a:pPr marL="446087" lvl="2" indent="0">
              <a:buNone/>
            </a:pPr>
            <a:r>
              <a:rPr lang="en-US" altLang="ko-KR" dirty="0"/>
              <a:t>	</a:t>
            </a:r>
          </a:p>
          <a:p>
            <a:pPr lvl="3"/>
            <a:r>
              <a:rPr lang="ko-KR" altLang="en-US" dirty="0" smtClean="0"/>
              <a:t>동물 </a:t>
            </a:r>
            <a:r>
              <a:rPr lang="ko-KR" altLang="en-US" dirty="0"/>
              <a:t>클래스를 추상 클래스로 만들고 추상 메소드인 ‘이동한다</a:t>
            </a:r>
            <a:r>
              <a:rPr lang="en-US" altLang="ko-KR" dirty="0"/>
              <a:t>( </a:t>
            </a:r>
            <a:r>
              <a:rPr lang="en-US" altLang="ko-KR" dirty="0" smtClean="0"/>
              <a:t>)’</a:t>
            </a:r>
            <a:r>
              <a:rPr lang="ko-KR" altLang="en-US" dirty="0"/>
              <a:t>를 포함함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555002C-2F71-46B1-AB57-73CAD7C59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3388524"/>
            <a:ext cx="4841368" cy="3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클래스와 추상 메소드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3-14]</a:t>
            </a:r>
            <a:r>
              <a:rPr lang="ko-KR" altLang="en-US" dirty="0"/>
              <a:t>를 </a:t>
            </a:r>
            <a:r>
              <a:rPr lang="ko-KR" altLang="en-US" dirty="0" smtClean="0"/>
              <a:t>구현한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95375" y="1473694"/>
            <a:ext cx="5305425" cy="5216224"/>
            <a:chOff x="1095375" y="1473694"/>
            <a:chExt cx="5086277" cy="50007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1473694"/>
              <a:ext cx="5086277" cy="3004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4469515"/>
              <a:ext cx="5080363" cy="200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변수의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다형성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ko-KR" altLang="en-US" dirty="0" smtClean="0"/>
              <a:t>서브클래스에서 </a:t>
            </a:r>
            <a:r>
              <a:rPr lang="ko-KR" altLang="en-US" dirty="0"/>
              <a:t>생성한 인스턴스를 자신의 클래스 변수에 대입할 수 있는 것을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변수에 여러 종류의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smtClean="0"/>
              <a:t>대입할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682820"/>
            <a:ext cx="6140083" cy="266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7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인터페이스와 다중 상속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/>
              <a:t>클래스와 성격이 </a:t>
            </a:r>
            <a:r>
              <a:rPr lang="ko-KR" altLang="en-US" dirty="0" smtClean="0"/>
              <a:t>비슷함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/>
              <a:t>키워드를 사용하여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/>
              <a:t>내부에는 추상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선언함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클래스에서 </a:t>
            </a:r>
            <a:r>
              <a:rPr lang="ko-KR" altLang="en-US" dirty="0"/>
              <a:t>인터페이스를 받아 완성할 때 상속과 마찬가지로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 </a:t>
            </a:r>
            <a:r>
              <a:rPr lang="en-US" altLang="ko-KR" b="1" dirty="0"/>
              <a:t>: </a:t>
            </a:r>
            <a:r>
              <a:rPr lang="ko-KR" altLang="en-US" b="1" dirty="0"/>
              <a:t>인터페이스 이름</a:t>
            </a:r>
            <a:r>
              <a:rPr lang="ko-KR" altLang="en-US" dirty="0"/>
              <a:t>’ 형식을 </a:t>
            </a:r>
            <a:r>
              <a:rPr lang="ko-KR" altLang="en-US" dirty="0" smtClean="0"/>
              <a:t>사용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인터페이스는 </a:t>
            </a:r>
            <a:r>
              <a:rPr lang="ko-KR" altLang="en-US" dirty="0"/>
              <a:t>‘상속받는다’고 하지 않고 ‘</a:t>
            </a:r>
            <a:r>
              <a:rPr lang="ko-KR" altLang="en-US" b="1" dirty="0"/>
              <a:t>구현한다</a:t>
            </a:r>
            <a:r>
              <a:rPr lang="ko-KR" altLang="en-US" dirty="0"/>
              <a:t>’고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en-US" altLang="ko-KR" dirty="0"/>
              <a:t>Kotlin</a:t>
            </a:r>
            <a:r>
              <a:rPr lang="ko-KR" altLang="en-US" dirty="0"/>
              <a:t>은 다중 상속을 지원하지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대신 </a:t>
            </a:r>
            <a:r>
              <a:rPr lang="ko-KR" altLang="en-US" dirty="0"/>
              <a:t>인터페이스를 사용하여 다중 상속과 비슷하게 작성할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13057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인터페이스와 다중 상속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011702"/>
            <a:ext cx="5588399" cy="48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127110" y="3531544"/>
            <a:ext cx="3410463" cy="3100837"/>
            <a:chOff x="3715266" y="2744830"/>
            <a:chExt cx="3410463" cy="3100837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62"/>
            <a:stretch/>
          </p:blipFill>
          <p:spPr bwMode="auto">
            <a:xfrm>
              <a:off x="3715266" y="2744830"/>
              <a:ext cx="2537254" cy="3096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91" r="-8576"/>
            <a:stretch/>
          </p:blipFill>
          <p:spPr bwMode="auto">
            <a:xfrm>
              <a:off x="6252518" y="2748949"/>
              <a:ext cx="873211" cy="3096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8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 expression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함수를 </a:t>
            </a:r>
            <a:r>
              <a:rPr lang="ko-KR" altLang="en-US" dirty="0"/>
              <a:t>익명 함수</a:t>
            </a:r>
            <a:r>
              <a:rPr lang="en-US" altLang="ko-KR" dirty="0"/>
              <a:t>(anonymous function) </a:t>
            </a:r>
            <a:r>
              <a:rPr lang="ko-KR" altLang="en-US" dirty="0"/>
              <a:t>형태로 간단히 표현 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</a:t>
            </a:r>
            <a:r>
              <a:rPr lang="ko-KR" altLang="en-US" dirty="0"/>
              <a:t>간결해져서 </a:t>
            </a:r>
            <a:r>
              <a:rPr lang="ko-KR" altLang="en-US" dirty="0" err="1"/>
              <a:t>가독성이</a:t>
            </a:r>
            <a:r>
              <a:rPr lang="ko-KR" altLang="en-US" dirty="0"/>
              <a:t> </a:t>
            </a:r>
            <a:r>
              <a:rPr lang="ko-KR" altLang="en-US" dirty="0" smtClean="0"/>
              <a:t>좋아짐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람다는 </a:t>
            </a:r>
            <a:r>
              <a:rPr lang="en-US" altLang="ko-KR" dirty="0"/>
              <a:t>{ } </a:t>
            </a:r>
            <a:r>
              <a:rPr lang="ko-KR" altLang="en-US" dirty="0"/>
              <a:t>안에 매개변수 와 메소드의 모든 내용을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받아서 합계를 출력하는 일반적인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r>
              <a:rPr lang="ko-KR" altLang="en-US" dirty="0"/>
              <a:t>이를 람다식으로 간단히 </a:t>
            </a:r>
            <a:r>
              <a:rPr lang="ko-KR" altLang="en-US" dirty="0" smtClean="0"/>
              <a:t>표현할 수 있음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469595"/>
            <a:ext cx="6465172" cy="102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5024570"/>
            <a:ext cx="6793450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람다식의</a:t>
            </a:r>
            <a:r>
              <a:rPr lang="ko-KR" altLang="en-US" dirty="0" smtClean="0"/>
              <a:t> 특징</a:t>
            </a:r>
            <a:endParaRPr lang="en-US" altLang="ko-KR" dirty="0"/>
          </a:p>
          <a:p>
            <a:pPr marL="525462" lvl="1" indent="-342900">
              <a:buFont typeface="+mj-ea"/>
              <a:buAutoNum type="circleNumDbPlain"/>
            </a:pPr>
            <a:r>
              <a:rPr lang="ko-KR" altLang="en-US" dirty="0" err="1" smtClean="0"/>
              <a:t>람다식은</a:t>
            </a:r>
            <a:r>
              <a:rPr lang="ko-KR" altLang="en-US" dirty="0" smtClean="0"/>
              <a:t> </a:t>
            </a:r>
            <a:r>
              <a:rPr lang="en-US" altLang="ko-KR" dirty="0"/>
              <a:t>{ }</a:t>
            </a:r>
            <a:r>
              <a:rPr lang="ko-KR" altLang="en-US" dirty="0"/>
              <a:t>로 </a:t>
            </a:r>
            <a:r>
              <a:rPr lang="ko-KR" altLang="en-US" dirty="0" smtClean="0"/>
              <a:t>감싸며 </a:t>
            </a:r>
            <a:r>
              <a:rPr lang="en-US" altLang="ko-KR" dirty="0" smtClean="0"/>
              <a:t>fun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사용하지 않음</a:t>
            </a:r>
            <a:endParaRPr lang="en-US" altLang="ko-KR" dirty="0"/>
          </a:p>
          <a:p>
            <a:pPr marL="525462" lvl="1" indent="-342900">
              <a:buFont typeface="+mj-ea"/>
              <a:buAutoNum type="circleNumDbPlain"/>
            </a:pPr>
            <a:r>
              <a:rPr lang="en-US" altLang="ko-KR" dirty="0" smtClean="0"/>
              <a:t>{ </a:t>
            </a:r>
            <a:r>
              <a:rPr lang="en-US" altLang="ko-KR" dirty="0"/>
              <a:t>} </a:t>
            </a:r>
            <a:r>
              <a:rPr lang="ko-KR" altLang="en-US" dirty="0"/>
              <a:t>안 </a:t>
            </a:r>
            <a:r>
              <a:rPr lang="en-US" altLang="ko-KR" dirty="0"/>
              <a:t>-&gt;</a:t>
            </a:r>
            <a:r>
              <a:rPr lang="ko-KR" altLang="en-US" dirty="0"/>
              <a:t>의 왼쪽은 파라미터</a:t>
            </a:r>
            <a:r>
              <a:rPr lang="en-US" altLang="ko-KR" dirty="0"/>
              <a:t>, </a:t>
            </a:r>
            <a:r>
              <a:rPr lang="ko-KR" altLang="en-US" dirty="0"/>
              <a:t>오른쪽은 함수의 </a:t>
            </a:r>
            <a:r>
              <a:rPr lang="ko-KR" altLang="en-US" dirty="0" smtClean="0"/>
              <a:t>내용</a:t>
            </a:r>
            <a:endParaRPr lang="en-US" altLang="ko-KR" dirty="0"/>
          </a:p>
          <a:p>
            <a:pPr marL="525462" lvl="1" indent="-342900">
              <a:buFont typeface="+mj-ea"/>
              <a:buAutoNum type="circleNumDbPlain"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오른쪽 문장이 여러 개라면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 </a:t>
            </a:r>
            <a:endParaRPr lang="en-US" altLang="ko-KR" dirty="0"/>
          </a:p>
          <a:p>
            <a:pPr marL="525462" lvl="1" indent="-342900">
              <a:buFont typeface="+mj-ea"/>
              <a:buAutoNum type="circleNumDbPlain"/>
            </a:pPr>
            <a:r>
              <a:rPr lang="ko-KR" altLang="en-US" dirty="0" smtClean="0"/>
              <a:t>내용 </a:t>
            </a:r>
            <a:r>
              <a:rPr lang="ko-KR" altLang="en-US" dirty="0"/>
              <a:t>중 마지막 문장은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(return)</a:t>
            </a:r>
            <a:r>
              <a:rPr lang="ko-KR" altLang="en-US" dirty="0" smtClean="0"/>
              <a:t>임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lvl="3"/>
            <a:r>
              <a:rPr lang="ko-KR" altLang="en-US" dirty="0" smtClean="0"/>
              <a:t>이후 </a:t>
            </a:r>
            <a:r>
              <a:rPr lang="ko-KR" altLang="en-US" dirty="0"/>
              <a:t>장에서는 버튼을 클릭했을 때 실행되는 </a:t>
            </a:r>
            <a:r>
              <a:rPr lang="ko-KR" altLang="en-US" dirty="0" err="1"/>
              <a:t>람다식을</a:t>
            </a:r>
            <a:r>
              <a:rPr lang="ko-KR" altLang="en-US" dirty="0"/>
              <a:t> </a:t>
            </a:r>
            <a:r>
              <a:rPr lang="ko-KR" altLang="en-US" dirty="0" smtClean="0"/>
              <a:t>아래 형태로 구현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956852" y="20710"/>
            <a:ext cx="20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04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상속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3" y="3837126"/>
            <a:ext cx="6785578" cy="10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</a:t>
            </a:r>
            <a:r>
              <a:rPr lang="ko-KR" altLang="en-US" dirty="0"/>
              <a:t>인터페이스가 많아지면 관리하기가 어렵기 때문에 패키지 단위로 묶어서 관리함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/>
              <a:t>생성한 클래스가 포함될 패키지는 *</a:t>
            </a:r>
            <a:r>
              <a:rPr lang="en-US" altLang="ko-KR" dirty="0"/>
              <a:t>.</a:t>
            </a:r>
            <a:r>
              <a:rPr lang="en-US" altLang="ko-KR" dirty="0" err="1"/>
              <a:t>kt</a:t>
            </a:r>
            <a:r>
              <a:rPr lang="en-US" altLang="ko-KR" dirty="0"/>
              <a:t> </a:t>
            </a:r>
            <a:r>
              <a:rPr lang="ko-KR" altLang="en-US" dirty="0"/>
              <a:t>파일 첫 행에 </a:t>
            </a:r>
            <a:r>
              <a:rPr lang="ko-KR" altLang="en-US" dirty="0" smtClean="0"/>
              <a:t>아래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같이 지정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안드로이드에서</a:t>
            </a:r>
            <a:r>
              <a:rPr lang="ko-KR" altLang="en-US" dirty="0"/>
              <a:t> 제공하는 패키지 </a:t>
            </a:r>
            <a:r>
              <a:rPr lang="ko-KR" altLang="en-US" dirty="0" smtClean="0"/>
              <a:t>목록 확인 링크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developer.android.com/reference/kotlin/packages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8135-B2B5-4BA5-9569-21E2EFC160C0}"/>
              </a:ext>
            </a:extLst>
          </p:cNvPr>
          <p:cNvSpPr txBox="1"/>
          <p:nvPr/>
        </p:nvSpPr>
        <p:spPr>
          <a:xfrm>
            <a:off x="6057900" y="20710"/>
            <a:ext cx="297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05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알아둘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Kotlin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703642"/>
            <a:ext cx="6809195" cy="62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8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제네릭스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en-US" altLang="ko-KR" dirty="0"/>
              <a:t>(Generics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형식의 안전성을 보장하는 데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err="1" smtClean="0"/>
              <a:t>제네릭스를</a:t>
            </a:r>
            <a:r>
              <a:rPr lang="ko-KR" altLang="en-US" dirty="0" smtClean="0"/>
              <a:t> </a:t>
            </a:r>
            <a:r>
              <a:rPr lang="ko-KR" altLang="en-US" dirty="0"/>
              <a:t>사용하여 </a:t>
            </a:r>
            <a:r>
              <a:rPr lang="en-US" altLang="ko-KR" dirty="0" err="1"/>
              <a:t>strList</a:t>
            </a:r>
            <a:r>
              <a:rPr lang="ko-KR" altLang="en-US" dirty="0"/>
              <a:t>에 문자열만 들어가도록 설정할 수 있음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다음 </a:t>
            </a:r>
            <a:r>
              <a:rPr lang="ko-KR" altLang="en-US" dirty="0"/>
              <a:t>코드의 마지막 행은 컴파일 </a:t>
            </a:r>
            <a:r>
              <a:rPr lang="ko-KR" altLang="en-US" dirty="0" smtClean="0"/>
              <a:t>오류가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제네릭스는</a:t>
            </a:r>
            <a:r>
              <a:rPr lang="ko-KR" altLang="en-US" dirty="0"/>
              <a:t> </a:t>
            </a:r>
            <a:r>
              <a:rPr lang="en-US" altLang="ko-KR" dirty="0"/>
              <a:t>&lt;String&gt;</a:t>
            </a:r>
            <a:r>
              <a:rPr lang="ko-KR" altLang="en-US" dirty="0"/>
              <a:t>뿐 아니라 </a:t>
            </a:r>
            <a:r>
              <a:rPr lang="en-US" altLang="ko-KR" dirty="0"/>
              <a:t>&lt;Int&gt;, &lt;Double&gt; </a:t>
            </a:r>
            <a:r>
              <a:rPr lang="ko-KR" altLang="en-US" dirty="0"/>
              <a:t>등을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정의한 클래스 형에도 사용할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6534A-1F62-4943-BA58-0F68F788D72B}"/>
              </a:ext>
            </a:extLst>
          </p:cNvPr>
          <p:cNvSpPr txBox="1"/>
          <p:nvPr/>
        </p:nvSpPr>
        <p:spPr>
          <a:xfrm>
            <a:off x="6057900" y="20710"/>
            <a:ext cx="297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05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알아둘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Kotlin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520991"/>
            <a:ext cx="6785578" cy="13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4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비교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형식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/>
              <a:t>클래스의 </a:t>
            </a:r>
            <a:r>
              <a:rPr lang="en-US" altLang="ko-KR" dirty="0"/>
              <a:t>equals( 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55235-B267-4E3C-9CC6-0F982A2694C9}"/>
              </a:ext>
            </a:extLst>
          </p:cNvPr>
          <p:cNvSpPr txBox="1"/>
          <p:nvPr/>
        </p:nvSpPr>
        <p:spPr>
          <a:xfrm>
            <a:off x="6057900" y="20710"/>
            <a:ext cx="297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05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알아둘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Kotlin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917348"/>
            <a:ext cx="6769835" cy="13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실습 </a:t>
            </a:r>
            <a:r>
              <a:rPr lang="en-US" altLang="ko-KR" dirty="0" smtClean="0">
                <a:solidFill>
                  <a:srgbClr val="7030A0"/>
                </a:solidFill>
              </a:rPr>
              <a:t>3-1&gt; </a:t>
            </a:r>
            <a:r>
              <a:rPr lang="en-US" altLang="ko-KR" dirty="0" err="1" smtClean="0">
                <a:solidFill>
                  <a:srgbClr val="7030A0"/>
                </a:solidFill>
              </a:rPr>
              <a:t>IntelliJ</a:t>
            </a:r>
            <a:r>
              <a:rPr lang="en-US" altLang="ko-KR" dirty="0" smtClean="0">
                <a:solidFill>
                  <a:srgbClr val="7030A0"/>
                </a:solidFill>
              </a:rPr>
              <a:t> IDEA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환경에서 </a:t>
            </a:r>
            <a:r>
              <a:rPr lang="en-US" altLang="ko-KR" dirty="0" err="1" smtClean="0">
                <a:solidFill>
                  <a:srgbClr val="7030A0"/>
                </a:solidFill>
              </a:rPr>
              <a:t>Kotlin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개발하기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 smtClean="0"/>
              <a:t>https</a:t>
            </a:r>
            <a:r>
              <a:rPr lang="en-US" altLang="ko-KR" dirty="0"/>
              <a:t>://www.jetbrains.com/idea/download/</a:t>
            </a:r>
            <a:r>
              <a:rPr lang="ko-KR" altLang="en-US" dirty="0"/>
              <a:t>에 </a:t>
            </a:r>
            <a:r>
              <a:rPr lang="ko-KR" altLang="en-US" dirty="0" smtClean="0"/>
              <a:t>접속하여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‘</a:t>
            </a:r>
            <a:r>
              <a:rPr lang="en-US" altLang="ko-KR" dirty="0"/>
              <a:t>Community’</a:t>
            </a:r>
            <a:r>
              <a:rPr lang="ko-KR" altLang="en-US" dirty="0"/>
              <a:t>를 다운로드</a:t>
            </a:r>
            <a:r>
              <a:rPr lang="en-US" altLang="ko-KR" dirty="0"/>
              <a:t>(</a:t>
            </a:r>
            <a:r>
              <a:rPr lang="ko-KR" altLang="en-US" dirty="0"/>
              <a:t>무료로 다운 가능</a:t>
            </a:r>
            <a:r>
              <a:rPr lang="en-US" altLang="ko-KR" dirty="0"/>
              <a:t>).</a:t>
            </a:r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EE88C3-A5CC-4252-B0BE-C1B1C5F7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" y="2340009"/>
            <a:ext cx="4873423" cy="24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비교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형식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B6782A-9E68-4CC0-8FDB-85D5C02C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 형식</a:t>
            </a:r>
            <a:endParaRPr lang="en-US" altLang="ko-KR" dirty="0"/>
          </a:p>
          <a:p>
            <a:pPr lvl="1"/>
            <a:r>
              <a:rPr lang="en-US" altLang="ko-KR" dirty="0" err="1"/>
              <a:t>DateFormat</a:t>
            </a:r>
            <a:r>
              <a:rPr lang="en-US" altLang="ko-KR" dirty="0"/>
              <a:t> </a:t>
            </a:r>
            <a:r>
              <a:rPr lang="ko-KR" altLang="en-US" dirty="0"/>
              <a:t>클래스를 상속받은 </a:t>
            </a:r>
            <a:r>
              <a:rPr lang="en-US" altLang="ko-KR" dirty="0" err="1"/>
              <a:t>SimpleDate</a:t>
            </a:r>
            <a:r>
              <a:rPr lang="en-US" altLang="ko-KR" dirty="0"/>
              <a:t> Format</a:t>
            </a:r>
            <a:r>
              <a:rPr lang="ko-KR" altLang="en-US" dirty="0"/>
              <a:t> 사용 </a:t>
            </a:r>
            <a:endParaRPr lang="en-US" altLang="ko-KR" dirty="0"/>
          </a:p>
          <a:p>
            <a:pPr lvl="2"/>
            <a:r>
              <a:rPr lang="ko-KR" altLang="en-US" dirty="0"/>
              <a:t>‘연월일’이나 ‘</a:t>
            </a:r>
            <a:r>
              <a:rPr lang="ko-KR" altLang="en-US" dirty="0" err="1"/>
              <a:t>시분초</a:t>
            </a:r>
            <a:r>
              <a:rPr lang="ko-KR" altLang="en-US" dirty="0"/>
              <a:t>’와 같은 일반적인 표현이 가능함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9354-82E0-4E16-9393-B0FCFDF375CF}"/>
              </a:ext>
            </a:extLst>
          </p:cNvPr>
          <p:cNvSpPr txBox="1"/>
          <p:nvPr/>
        </p:nvSpPr>
        <p:spPr>
          <a:xfrm>
            <a:off x="6057900" y="20710"/>
            <a:ext cx="297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05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추가로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알아둘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Kotlin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80721" y="2305972"/>
            <a:ext cx="6809561" cy="3154155"/>
            <a:chOff x="1163101" y="2157688"/>
            <a:chExt cx="6809561" cy="315415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339" y="2157688"/>
              <a:ext cx="6801323" cy="2542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101" y="4445934"/>
              <a:ext cx="6801323" cy="865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75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ko-KR" altLang="en-US" dirty="0"/>
              <a:t>파일을 실행하여 설치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모두 </a:t>
            </a:r>
            <a:r>
              <a:rPr lang="ko-KR" altLang="en-US" dirty="0"/>
              <a:t>기본값으로 두고 </a:t>
            </a:r>
            <a:r>
              <a:rPr lang="en-US" altLang="ko-KR" dirty="0"/>
              <a:t>&lt;Next&gt;</a:t>
            </a:r>
            <a:r>
              <a:rPr lang="ko-KR" altLang="en-US" dirty="0"/>
              <a:t>를 클릭하여 설치를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(3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/>
              <a:t>Installation Options] </a:t>
            </a:r>
            <a:r>
              <a:rPr lang="ko-KR" altLang="en-US" dirty="0"/>
              <a:t>창에서는 아무것도 선택하지 않고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&lt;</a:t>
            </a:r>
            <a:r>
              <a:rPr lang="en-US" altLang="ko-KR" dirty="0"/>
              <a:t>Next&gt;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4E89BB-E64A-4A75-98F6-6F4188FA0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72" y="2903183"/>
            <a:ext cx="4033535" cy="34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72879F19-F8D2-420C-8D30-75DDB36F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53" y="4660519"/>
            <a:ext cx="2833475" cy="2016231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36814" y="1048219"/>
            <a:ext cx="7780565" cy="5274204"/>
          </a:xfrm>
        </p:spPr>
        <p:txBody>
          <a:bodyPr/>
          <a:lstStyle/>
          <a:p>
            <a:pPr lvl="1"/>
            <a:r>
              <a:rPr lang="en-US" altLang="ko-KR" dirty="0"/>
              <a:t>(4)</a:t>
            </a:r>
            <a:r>
              <a:rPr lang="ko-KR" altLang="en-US" dirty="0"/>
              <a:t> </a:t>
            </a:r>
            <a:r>
              <a:rPr lang="ko-KR" altLang="en-US" dirty="0" smtClean="0"/>
              <a:t>설치가 </a:t>
            </a:r>
            <a:r>
              <a:rPr lang="ko-KR" altLang="en-US" dirty="0"/>
              <a:t>완료되면 </a:t>
            </a:r>
            <a:r>
              <a:rPr lang="en-US" altLang="ko-KR" dirty="0"/>
              <a:t>[Windows 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en-US" altLang="ko-KR" dirty="0" err="1"/>
              <a:t>JetBrains</a:t>
            </a:r>
            <a:r>
              <a:rPr lang="en-US" altLang="ko-KR" dirty="0" smtClean="0"/>
              <a:t>]-[</a:t>
            </a:r>
            <a:r>
              <a:rPr lang="en-US" altLang="ko-KR" dirty="0" err="1"/>
              <a:t>IntelliJ</a:t>
            </a:r>
            <a:r>
              <a:rPr lang="en-US" altLang="ko-KR" dirty="0"/>
              <a:t> </a:t>
            </a:r>
            <a:r>
              <a:rPr lang="en-US" altLang="ko-KR" dirty="0" smtClean="0"/>
              <a:t>IDEA</a:t>
            </a:r>
            <a:br>
              <a:rPr lang="en-US" altLang="ko-KR" dirty="0" smtClean="0"/>
            </a:br>
            <a:r>
              <a:rPr lang="en-US" altLang="ko-KR" dirty="0" smtClean="0"/>
              <a:t>     Community </a:t>
            </a:r>
            <a:r>
              <a:rPr lang="en-US" altLang="ko-KR" dirty="0"/>
              <a:t>Edition]</a:t>
            </a:r>
            <a:r>
              <a:rPr lang="ko-KR" altLang="en-US" dirty="0"/>
              <a:t>을 선택하여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Import IntelliJ IDEA Settings From...] </a:t>
            </a:r>
            <a:r>
              <a:rPr lang="ko-KR" altLang="en-US" dirty="0"/>
              <a:t>창이 나오면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Do </a:t>
            </a:r>
            <a:r>
              <a:rPr lang="en-US" altLang="ko-KR" dirty="0"/>
              <a:t>not import settings’ </a:t>
            </a:r>
            <a:r>
              <a:rPr lang="ko-KR" altLang="en-US" dirty="0"/>
              <a:t>를 선택하고 </a:t>
            </a:r>
            <a:r>
              <a:rPr lang="en-US" altLang="ko-KR" dirty="0"/>
              <a:t>&lt;OK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</a:t>
            </a:r>
            <a:r>
              <a:rPr lang="ko-KR" altLang="en-US" dirty="0"/>
              <a:t>클릭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(5) </a:t>
            </a:r>
            <a:r>
              <a:rPr lang="en-US" altLang="ko-KR" dirty="0" smtClean="0"/>
              <a:t>[</a:t>
            </a:r>
            <a:r>
              <a:rPr lang="en-US" altLang="ko-KR" dirty="0" err="1"/>
              <a:t>JetBrains</a:t>
            </a:r>
            <a:r>
              <a:rPr lang="en-US" altLang="ko-KR" dirty="0"/>
              <a:t> Privacy Policy] </a:t>
            </a:r>
            <a:r>
              <a:rPr lang="ko-KR" altLang="en-US" dirty="0"/>
              <a:t>창이 나오면 ‘</a:t>
            </a:r>
            <a:r>
              <a:rPr lang="en-US" altLang="ko-KR" dirty="0"/>
              <a:t>I confirm that I have </a:t>
            </a:r>
            <a:r>
              <a:rPr lang="en-US" altLang="ko-KR" dirty="0" smtClean="0"/>
              <a:t>read</a:t>
            </a:r>
            <a:br>
              <a:rPr lang="en-US" altLang="ko-KR" dirty="0" smtClean="0"/>
            </a:br>
            <a:r>
              <a:rPr lang="en-US" altLang="ko-KR" dirty="0" smtClean="0"/>
              <a:t>     and </a:t>
            </a:r>
            <a:r>
              <a:rPr lang="en-US" altLang="ko-KR" dirty="0"/>
              <a:t>…’</a:t>
            </a:r>
            <a:r>
              <a:rPr lang="ko-KR" altLang="en-US" dirty="0"/>
              <a:t>에 체크하고 </a:t>
            </a:r>
            <a:r>
              <a:rPr lang="en-US" altLang="ko-KR" dirty="0"/>
              <a:t>&lt;Continue&gt;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FA956-07E1-46B0-900C-337D78E4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1" y="2371927"/>
            <a:ext cx="3277574" cy="17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Kotlin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(6</a:t>
            </a:r>
            <a:r>
              <a:rPr lang="en-US" altLang="ko-KR" dirty="0" smtClean="0"/>
              <a:t>) [Set </a:t>
            </a:r>
            <a:r>
              <a:rPr lang="en-US" altLang="ko-KR" dirty="0"/>
              <a:t>UI theme] </a:t>
            </a:r>
            <a:r>
              <a:rPr lang="ko-KR" altLang="en-US" dirty="0"/>
              <a:t>창이 나오면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Darcula</a:t>
            </a:r>
            <a:r>
              <a:rPr lang="en-US" altLang="ko-KR" dirty="0"/>
              <a:t>’ </a:t>
            </a:r>
            <a:r>
              <a:rPr lang="ko-KR" altLang="en-US" dirty="0"/>
              <a:t>또는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Light</a:t>
            </a:r>
            <a:r>
              <a:rPr lang="en-US" altLang="ko-KR" dirty="0"/>
              <a:t>’ </a:t>
            </a:r>
            <a:r>
              <a:rPr lang="ko-KR" altLang="en-US" dirty="0"/>
              <a:t>모드를 </a:t>
            </a:r>
            <a:r>
              <a:rPr lang="ko-KR" altLang="en-US" dirty="0" smtClean="0"/>
              <a:t>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왼쪽 </a:t>
            </a:r>
            <a:r>
              <a:rPr lang="ko-KR" altLang="en-US" dirty="0"/>
              <a:t>아래의 </a:t>
            </a:r>
            <a:r>
              <a:rPr lang="en-US" altLang="ko-KR" dirty="0"/>
              <a:t>&lt;Skip Remaining and Set Defaults&gt;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lvl="1"/>
            <a:r>
              <a:rPr lang="en-US" altLang="ko-KR" dirty="0"/>
              <a:t>(7)</a:t>
            </a:r>
            <a:r>
              <a:rPr lang="ko-KR" altLang="en-US" dirty="0"/>
              <a:t> 초기화면에서 </a:t>
            </a:r>
            <a:r>
              <a:rPr lang="en-US" altLang="ko-KR" dirty="0"/>
              <a:t>[Create New Project]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9143" y="69669"/>
            <a:ext cx="239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Kotlin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93FC72-6BC8-4997-ACE6-8C1DC321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" y="2248991"/>
            <a:ext cx="4122250" cy="22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11084</TotalTime>
  <Words>2100</Words>
  <Application>Microsoft Office PowerPoint</Application>
  <PresentationFormat>화면 슬라이드 쇼(4:3)</PresentationFormat>
  <Paragraphs>613</Paragraphs>
  <Slides>60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HY헤드라인M</vt:lpstr>
      <vt:lpstr>굴림</vt:lpstr>
      <vt:lpstr>맑은 고딕</vt:lpstr>
      <vt:lpstr>Arial</vt:lpstr>
      <vt:lpstr>Impact</vt:lpstr>
      <vt:lpstr>Wingdings</vt:lpstr>
      <vt:lpstr>Standarddesign</vt:lpstr>
      <vt:lpstr>03 안드로이드를 위한  Kotlin 문법</vt:lpstr>
      <vt:lpstr>PowerPoint 프레젠테이션</vt:lpstr>
      <vt:lpstr>PowerPoint 프레젠테이션</vt:lpstr>
      <vt:lpstr>01 Kotlin의 특징</vt:lpstr>
      <vt:lpstr>02 Kotlin 프로그램 작성법</vt:lpstr>
      <vt:lpstr>02 Kotlin 프로그램 작성법</vt:lpstr>
      <vt:lpstr>02 Kotlin 프로그램 작성법</vt:lpstr>
      <vt:lpstr>02 Kotlin 프로그램 작성법</vt:lpstr>
      <vt:lpstr>02 Kotlin 프로그램 작성법</vt:lpstr>
      <vt:lpstr>02 Kotlin 프로그램 작성법</vt:lpstr>
      <vt:lpstr>02 Kotlin 프로그램 작성법</vt:lpstr>
      <vt:lpstr>02 Kotlin 프로그램 작성법</vt:lpstr>
      <vt:lpstr>02 Kotlin 프로그램 작성법</vt:lpstr>
      <vt:lpstr>01 변수와 데이터 형식</vt:lpstr>
      <vt:lpstr>01 변수와 데이터 형식</vt:lpstr>
      <vt:lpstr>01 변수와 데이터 형식</vt:lpstr>
      <vt:lpstr>01 변수와 데이터 형식</vt:lpstr>
      <vt:lpstr>01 변수와 데이터 형식</vt:lpstr>
      <vt:lpstr>01 변수와 데이터 형식</vt:lpstr>
      <vt:lpstr>02 조건문: if, when</vt:lpstr>
      <vt:lpstr>02 조건문: if, when</vt:lpstr>
      <vt:lpstr>02 조건문: if, when</vt:lpstr>
      <vt:lpstr>02 조건문: if, when</vt:lpstr>
      <vt:lpstr>03 배열</vt:lpstr>
      <vt:lpstr>03 배열</vt:lpstr>
      <vt:lpstr>03 배열</vt:lpstr>
      <vt:lpstr>03 배열</vt:lpstr>
      <vt:lpstr>04 반복문: for, while</vt:lpstr>
      <vt:lpstr>04 반복문: for, while</vt:lpstr>
      <vt:lpstr>04 반복문: for, while</vt:lpstr>
      <vt:lpstr>04 반복문: for, while</vt:lpstr>
      <vt:lpstr>05 메소드와 전역변수, 지역변수</vt:lpstr>
      <vt:lpstr>05 메소드와 전역변수, 지역변수</vt:lpstr>
      <vt:lpstr>06 예외 처리: try~catch</vt:lpstr>
      <vt:lpstr>07 연산자</vt:lpstr>
      <vt:lpstr>01 클래스 정의와 인스턴스 생성</vt:lpstr>
      <vt:lpstr>01 클래스 정의와 인스턴스 생성</vt:lpstr>
      <vt:lpstr>01 클래스 정의와 인스턴스 생성</vt:lpstr>
      <vt:lpstr>02 생성자</vt:lpstr>
      <vt:lpstr>02 생성자</vt:lpstr>
      <vt:lpstr>03 메소드 오버로딩</vt:lpstr>
      <vt:lpstr>04 정적 필드, 정적 메소드, 상수 필드</vt:lpstr>
      <vt:lpstr>04 정적 필드, 정적 메소드, 상수 필드</vt:lpstr>
      <vt:lpstr>04 정적 필드, 정적 메소드, 상수 필드</vt:lpstr>
      <vt:lpstr>01 클래스 상속과 메소드 오버라이딩</vt:lpstr>
      <vt:lpstr>01 클래스 상속과 메소드 오버라이딩</vt:lpstr>
      <vt:lpstr>01 클래스 상속과 메소드 오버라이딩</vt:lpstr>
      <vt:lpstr>01 클래스 상속과 메소드 오버라이딩</vt:lpstr>
      <vt:lpstr>02 추상 클래스와 추상 메소드</vt:lpstr>
      <vt:lpstr>02 추상 클래스와 추상 메소드</vt:lpstr>
      <vt:lpstr>02 추상 클래스와 추상 메소드</vt:lpstr>
      <vt:lpstr>03 클래스 변수의 다형성</vt:lpstr>
      <vt:lpstr>04 인터페이스와 다중 상속</vt:lpstr>
      <vt:lpstr>04 인터페이스와 다중 상속</vt:lpstr>
      <vt:lpstr>05 람다식</vt:lpstr>
      <vt:lpstr>05 람다식</vt:lpstr>
      <vt:lpstr>01 패키지</vt:lpstr>
      <vt:lpstr>02 제네릭스</vt:lpstr>
      <vt:lpstr>03 문자열 비교, 날짜 형식</vt:lpstr>
      <vt:lpstr>03 문자열 비교, 날짜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YoonBarGram</cp:lastModifiedBy>
  <cp:revision>573</cp:revision>
  <dcterms:created xsi:type="dcterms:W3CDTF">2007-11-27T23:54:21Z</dcterms:created>
  <dcterms:modified xsi:type="dcterms:W3CDTF">2021-02-03T19:54:10Z</dcterms:modified>
</cp:coreProperties>
</file>