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5BFBF-E216-4D58-9DC7-0B7F70506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B82C20-53DD-4205-8EAC-27B8721D6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5B321-FB21-4D14-85E7-9CD2815D8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009430-D9F3-425E-9E73-22FB5710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15B81-A121-4067-B45E-7F6873E7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34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C9600-17A2-4E8B-9358-A1804563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B6F0BC-EB4D-4B98-98AB-3A171B3E1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8EF450-9AD1-4DAA-B407-E80819BF5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78C9A5-5154-4502-B177-934F4958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944E9-F2FD-4717-BCA4-6BAB4056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53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245E51-790F-4308-9A06-F916E3165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5BCB99-3E9F-4ED2-9061-304E580E0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F54D72-31CC-45ED-A87D-2B73F19C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8314A-A293-4F3E-83A9-68C249EA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C3A20-18D1-44C9-AA85-A7322303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64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C1B10-B76A-4023-AF23-BFFC2EFE6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020940-0041-49A1-AEA2-012773B10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439553-F6ED-433A-983D-0B88F18DA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08CED-FF94-4054-8BCF-93F47644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507BA-BE91-4D45-BE48-9D2B1E96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21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3FE37-8D90-453A-B8BC-575BA5FB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165D2-49CC-4F7C-A821-8AE6ABF4F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642534-1096-47E0-AD07-FAAB672A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95ED4-2A96-46B1-8387-D38A1B38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60026F-BD37-4725-B4CA-9793EF1E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8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269C2-A58C-415C-8C69-69631EAB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92F3F2-255E-4E5A-B82F-3AD41232A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F8B29D-BA3D-4AA2-B2E4-6B75CB3C3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DDC98-AAB0-44C5-99AC-7022EC83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58910-03CD-4D2F-A6EC-0042B2C2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311764-D463-4776-A209-9D0DAC01E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53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02AAA-BE46-493C-AAF2-10146FAF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066EE0-9894-4669-912F-29E31D682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FC3CBA-4750-4F70-AC4E-C30A18FD4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73F865-1A58-438A-816A-9AA9FEA0B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97DD86-45FD-476B-8B96-84479667B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2B0AAC-90DC-4C92-B900-F95B9AA7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CCF923-7B7E-4084-99A6-DB693971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F20296-7212-465A-B8EA-3392B925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47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86C69-CC59-4077-8DA9-9CAF6B99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F419DE-6191-4D4D-8CAE-6DB986F4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E77629-A7F8-4746-ABAD-A2360100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BCEE91-E542-4645-A955-905870EE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85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ADD900-402A-452F-8FAB-BB937FF8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41D0A2-DBC7-4BDE-AACC-72FDC5BAF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714491-2459-49F9-8C41-45D54C29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60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E0BE0-C484-4BC3-971F-93932587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A75FC-80F1-4994-973C-3B8EAD25D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23C4E3-79D6-4234-9E69-13F15FDDA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3FD06-B990-48F2-AF24-67A7BE27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343FAA-1100-43F1-A515-A2D2C6D8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EC9D0E-DE9F-42DF-9D62-934B3C88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1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E82C1-E4DC-4A2B-AD79-F8863502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FD18D7-90E9-42B6-B750-4C57E4ADC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1A4CD4-BD9F-4BDB-986B-B800425F7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BEE0DD-D34B-4E95-824D-DFE39ADE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C61-C509-4714-B304-DEF8ECAB5EC0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B6DDB0-2F1B-4D03-A7B6-6C2E0A67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1FDFB4-C79F-48E2-83E1-43DE19B1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72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D9580E-5C7A-41F5-BF4A-1371994E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F130F7-5C29-4844-A40F-9B51F001B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C57290-5AB1-44EC-B670-451C62EAC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72C61-C509-4714-B304-DEF8ECAB5EC0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B6742-D618-4D62-9F98-B9B34AEEC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4C1898-78CB-46A7-99C3-0526850B4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FF26D-0EF4-45F7-B5A8-9546F45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7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6B03184-7581-4028-A1A2-367C0B91B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480094"/>
              </p:ext>
            </p:extLst>
          </p:nvPr>
        </p:nvGraphicFramePr>
        <p:xfrm>
          <a:off x="397941" y="549419"/>
          <a:ext cx="6657199" cy="48921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5321">
                  <a:extLst>
                    <a:ext uri="{9D8B030D-6E8A-4147-A177-3AD203B41FA5}">
                      <a16:colId xmlns:a16="http://schemas.microsoft.com/office/drawing/2014/main" val="2162538806"/>
                    </a:ext>
                  </a:extLst>
                </a:gridCol>
                <a:gridCol w="1344583">
                  <a:extLst>
                    <a:ext uri="{9D8B030D-6E8A-4147-A177-3AD203B41FA5}">
                      <a16:colId xmlns:a16="http://schemas.microsoft.com/office/drawing/2014/main" val="1000032294"/>
                    </a:ext>
                  </a:extLst>
                </a:gridCol>
                <a:gridCol w="1344583">
                  <a:extLst>
                    <a:ext uri="{9D8B030D-6E8A-4147-A177-3AD203B41FA5}">
                      <a16:colId xmlns:a16="http://schemas.microsoft.com/office/drawing/2014/main" val="1280645962"/>
                    </a:ext>
                  </a:extLst>
                </a:gridCol>
                <a:gridCol w="1311356">
                  <a:extLst>
                    <a:ext uri="{9D8B030D-6E8A-4147-A177-3AD203B41FA5}">
                      <a16:colId xmlns:a16="http://schemas.microsoft.com/office/drawing/2014/main" val="3172226403"/>
                    </a:ext>
                  </a:extLst>
                </a:gridCol>
                <a:gridCol w="1311356">
                  <a:extLst>
                    <a:ext uri="{9D8B030D-6E8A-4147-A177-3AD203B41FA5}">
                      <a16:colId xmlns:a16="http://schemas.microsoft.com/office/drawing/2014/main" val="1555886272"/>
                    </a:ext>
                  </a:extLst>
                </a:gridCol>
              </a:tblGrid>
              <a:tr h="13072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4412826"/>
                  </a:ext>
                </a:extLst>
              </a:tr>
              <a:tr h="2728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50" kern="100">
                          <a:effectLst/>
                        </a:rPr>
                        <a:t>charAt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int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char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r>
                        <a:rPr lang="ko-KR" sz="1000" kern="100">
                          <a:effectLst/>
                        </a:rPr>
                        <a:t>번째 인덱스에 있는 값을 반환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6820845"/>
                  </a:ext>
                </a:extLst>
              </a:tr>
              <a:tr h="5571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50" kern="100">
                          <a:effectLst/>
                        </a:rPr>
                        <a:t>indexOf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(String)</a:t>
                      </a:r>
                      <a:endParaRPr lang="ko-KR" sz="1000" kern="10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(String, int)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int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시작위치부터 해당되는 문자열을 찾아 시작 인덱스를 반환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6932341"/>
                  </a:ext>
                </a:extLst>
              </a:tr>
              <a:tr h="4149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50" kern="100">
                          <a:effectLst/>
                        </a:rPr>
                        <a:t>contains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String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boolean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대상 문자열에 특정 문자열이 있는지 확인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7452814"/>
                  </a:ext>
                </a:extLst>
              </a:tr>
              <a:tr h="2728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50" kern="100">
                          <a:effectLst/>
                        </a:rPr>
                        <a:t>toCharArray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X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Char[]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문자열을 </a:t>
                      </a:r>
                      <a:r>
                        <a:rPr lang="en-US" sz="1000" kern="100">
                          <a:effectLst/>
                        </a:rPr>
                        <a:t>Char </a:t>
                      </a:r>
                      <a:r>
                        <a:rPr lang="ko-KR" sz="1000" kern="100">
                          <a:effectLst/>
                        </a:rPr>
                        <a:t>배열로 변경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021334"/>
                  </a:ext>
                </a:extLst>
              </a:tr>
              <a:tr h="110701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95325" algn="l"/>
                        </a:tabLst>
                      </a:pPr>
                      <a:r>
                        <a:rPr lang="en-US" sz="1150" kern="100">
                          <a:effectLst/>
                        </a:rPr>
                        <a:t>split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String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String[]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문자열을 문자열배열로 나눈다</a:t>
                      </a:r>
                      <a:r>
                        <a:rPr lang="en-US" sz="1000" kern="100">
                          <a:effectLst/>
                        </a:rPr>
                        <a:t>.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String str1 = “</a:t>
                      </a:r>
                      <a:r>
                        <a:rPr lang="ko-KR" sz="1000" kern="100">
                          <a:effectLst/>
                        </a:rPr>
                        <a:t>안녕하</a:t>
                      </a:r>
                      <a:r>
                        <a:rPr lang="en-US" sz="1000" kern="100">
                          <a:effectLst/>
                        </a:rPr>
                        <a:t>”;</a:t>
                      </a:r>
                      <a:endParaRPr lang="ko-KR" sz="1000" kern="10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String[] strAry = str1.split(“”);</a:t>
                      </a:r>
                      <a:endParaRPr lang="ko-KR" sz="1000" kern="10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또는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Str1.split(“\\.”);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9015518"/>
                  </a:ext>
                </a:extLst>
              </a:tr>
              <a:tr h="9063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50" kern="100" dirty="0">
                          <a:effectLst/>
                        </a:rPr>
                        <a:t>substring</a:t>
                      </a:r>
                      <a:endParaRPr lang="ko-KR" sz="1000" kern="1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(int, int)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X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Sting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String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특정 </a:t>
                      </a:r>
                      <a:r>
                        <a:rPr lang="en-US" sz="1000" kern="100" dirty="0" err="1">
                          <a:effectLst/>
                        </a:rPr>
                        <a:t>indx</a:t>
                      </a:r>
                      <a:r>
                        <a:rPr lang="ko-KR" sz="1000" kern="100" dirty="0">
                          <a:effectLst/>
                        </a:rPr>
                        <a:t>부터</a:t>
                      </a:r>
                      <a:r>
                        <a:rPr lang="en-US" sz="1000" kern="100" dirty="0">
                          <a:effectLst/>
                        </a:rPr>
                        <a:t>  </a:t>
                      </a:r>
                      <a:r>
                        <a:rPr lang="ko-KR" sz="1000" kern="100" dirty="0">
                          <a:effectLst/>
                        </a:rPr>
                        <a:t>끝 </a:t>
                      </a:r>
                      <a:r>
                        <a:rPr lang="en-US" sz="1000" kern="100" dirty="0" err="1">
                          <a:effectLst/>
                        </a:rPr>
                        <a:t>indx</a:t>
                      </a:r>
                      <a:r>
                        <a:rPr lang="en-US" sz="1000" kern="100" dirty="0">
                          <a:effectLst/>
                        </a:rPr>
                        <a:t> </a:t>
                      </a:r>
                      <a:r>
                        <a:rPr lang="ko-KR" sz="1000" kern="100" dirty="0">
                          <a:effectLst/>
                        </a:rPr>
                        <a:t>앞 까지</a:t>
                      </a:r>
                      <a:r>
                        <a:rPr lang="en-US" sz="1000" kern="100" dirty="0">
                          <a:effectLst/>
                        </a:rPr>
                        <a:t>  </a:t>
                      </a:r>
                      <a:r>
                        <a:rPr lang="ko-KR" sz="1000" kern="100" dirty="0">
                          <a:effectLst/>
                        </a:rPr>
                        <a:t>문자열을 자른다</a:t>
                      </a:r>
                      <a:r>
                        <a:rPr lang="en-US" sz="1000" kern="100" dirty="0">
                          <a:effectLst/>
                        </a:rPr>
                        <a:t>.  </a:t>
                      </a:r>
                      <a:r>
                        <a:rPr lang="ko-KR" sz="1000" kern="100" dirty="0">
                          <a:effectLst/>
                        </a:rPr>
                        <a:t>끝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6505312"/>
                  </a:ext>
                </a:extLst>
              </a:tr>
              <a:tr h="9063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  <a:endParaRPr lang="ko-KR" sz="1000" kern="1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서식 문자열</a:t>
                      </a: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” , </a:t>
                      </a: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데이터 타입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String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서식 문자열을 사용해 문자열을 </a:t>
                      </a:r>
                      <a:r>
                        <a:rPr lang="ko-KR" altLang="en-US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리턴할</a:t>
                      </a: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 있다</a:t>
                      </a: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String.format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("%.2f", pie)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061612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64B8C80-AA17-451D-92D9-949019750A51}"/>
              </a:ext>
            </a:extLst>
          </p:cNvPr>
          <p:cNvSpPr txBox="1"/>
          <p:nvPr/>
        </p:nvSpPr>
        <p:spPr>
          <a:xfrm>
            <a:off x="297272" y="100668"/>
            <a:ext cx="273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String </a:t>
            </a:r>
            <a:r>
              <a:rPr lang="ko-KR" altLang="en-US" dirty="0"/>
              <a:t>클래스 메소드</a:t>
            </a:r>
          </a:p>
        </p:txBody>
      </p:sp>
    </p:spTree>
    <p:extLst>
      <p:ext uri="{BB962C8B-B14F-4D97-AF65-F5344CB8AC3E}">
        <p14:creationId xmlns:p14="http://schemas.microsoft.com/office/powerpoint/2010/main" val="2823459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47495D-3435-4E35-ADCB-F2AA9B7E7B86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리스트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en-US" altLang="ko-KR" sz="2800" b="1" dirty="0">
                <a:solidFill>
                  <a:srgbClr val="000000"/>
                </a:solidFill>
                <a:latin typeface="Noto Serif KR"/>
              </a:rPr>
              <a:t>Queue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95BD2C6-083A-4929-88C8-00E8FE9A7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115634"/>
              </p:ext>
            </p:extLst>
          </p:nvPr>
        </p:nvGraphicFramePr>
        <p:xfrm>
          <a:off x="307545" y="811977"/>
          <a:ext cx="1165986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212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15248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375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3787981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45444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isEmpty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Element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최근 추가된 데이터 삭젠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최근 추가된 데이터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비었으면 </a:t>
                      </a:r>
                      <a:r>
                        <a:rPr lang="en-US" altLang="ko-KR" dirty="0"/>
                        <a:t>true </a:t>
                      </a:r>
                      <a:r>
                        <a:rPr lang="ko-KR" altLang="en-US" dirty="0"/>
                        <a:t>아니면 </a:t>
                      </a: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4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8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7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007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5BADF-4FB6-4335-9EA9-3D99F5928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B1743-1208-4D41-B639-C8C9FCF76D11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리스트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en-US" altLang="ko-KR" sz="2800" b="1" i="0" dirty="0" err="1">
                <a:solidFill>
                  <a:srgbClr val="000000"/>
                </a:solidFill>
                <a:effectLst/>
                <a:latin typeface="Noto Serif KR"/>
              </a:rPr>
              <a:t>PriorityQueue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DF8FE0-34E8-4688-A04B-CCFBA2695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841041"/>
              </p:ext>
            </p:extLst>
          </p:nvPr>
        </p:nvGraphicFramePr>
        <p:xfrm>
          <a:off x="307545" y="811977"/>
          <a:ext cx="1165986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212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15248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375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3787981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45444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peek()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4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8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7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803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7DAD75-A88E-4445-858F-959E50CCC5F8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셋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Noto Serif KR"/>
              </a:rPr>
              <a:t>HashSet Set 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84ADA97-5AC4-46F9-B276-1EF0EA8E1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37230"/>
              </p:ext>
            </p:extLst>
          </p:nvPr>
        </p:nvGraphicFramePr>
        <p:xfrm>
          <a:off x="307545" y="811977"/>
          <a:ext cx="1165986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212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15248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375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3787981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45444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isEmpty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4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8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7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960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1E2CD9-E410-4BCA-99FE-62A3EB18F36A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맵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en-US" altLang="ko-KR" sz="2800" b="1" dirty="0">
                <a:solidFill>
                  <a:srgbClr val="000000"/>
                </a:solidFill>
                <a:latin typeface="Noto Serif KR"/>
              </a:rPr>
              <a:t>Map, </a:t>
            </a:r>
            <a:r>
              <a:rPr lang="en-US" altLang="ko-KR" sz="2800" b="1" dirty="0" err="1">
                <a:solidFill>
                  <a:srgbClr val="000000"/>
                </a:solidFill>
                <a:latin typeface="Noto Serif KR"/>
              </a:rPr>
              <a:t>hashMap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D2CF236-DBA7-4F0C-87C2-6FF152DF9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658160"/>
              </p:ext>
            </p:extLst>
          </p:nvPr>
        </p:nvGraphicFramePr>
        <p:xfrm>
          <a:off x="307545" y="811977"/>
          <a:ext cx="1165986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212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15248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375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3787981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45444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getOrDefault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replaec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4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8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7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331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613675-C9D0-43CA-9D08-61C40EE424AA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800" b="0" i="0" dirty="0" err="1">
                <a:solidFill>
                  <a:srgbClr val="000000"/>
                </a:solidFill>
                <a:effectLst/>
                <a:latin typeface="Noto Serif KR"/>
              </a:rPr>
              <a:t>Stearm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02D381F-6156-4BBF-B156-837A3ACD4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830847"/>
              </p:ext>
            </p:extLst>
          </p:nvPr>
        </p:nvGraphicFramePr>
        <p:xfrm>
          <a:off x="307544" y="1233714"/>
          <a:ext cx="17066056" cy="7529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570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6629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4978400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8084457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4614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1165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builder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Stream&lt;String&gt;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builderStream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br>
                        <a:rPr lang="en-US" altLang="ko-KR" dirty="0"/>
                      </a:b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Stream.&lt;String&gt;builder()</a:t>
                      </a:r>
                      <a:br>
                        <a:rPr lang="en-US" altLang="ko-KR" dirty="0"/>
                      </a:b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.add("Eric").add("Elena").add("Java")</a:t>
                      </a:r>
                      <a:br>
                        <a:rPr lang="en-US" altLang="ko-KR" dirty="0"/>
                      </a:b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.build(); </a:t>
                      </a:r>
                      <a:r>
                        <a:rPr lang="en-US" altLang="ko-KR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[Eric, Elena, Java]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1165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lambda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s-E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Stream&lt;String&gt; generatedStream = </a:t>
                      </a:r>
                      <a:br>
                        <a:rPr lang="es-ES" altLang="ko-KR" dirty="0"/>
                      </a:br>
                      <a:r>
                        <a:rPr lang="es-E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Stream.generate(() -&gt; "gen").limit(5); </a:t>
                      </a:r>
                      <a:r>
                        <a:rPr lang="es-ES" altLang="ko-K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[el, el, el, el, el] // </a:t>
                      </a:r>
                      <a:r>
                        <a:rPr lang="ko-KR" alt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무한한 크기로 지정되기 </a:t>
                      </a:r>
                      <a:r>
                        <a:rPr lang="ko-KR" altLang="en-U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떄문에</a:t>
                      </a:r>
                      <a:r>
                        <a:rPr lang="ko-KR" alt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제한을 </a:t>
                      </a:r>
                      <a:r>
                        <a:rPr lang="en-US" altLang="ko-K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lang="ko-KR" alt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줘야함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8966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Int, lambda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Stream&lt;Integer&gt;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iteratedStream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br>
                        <a:rPr lang="en-US" altLang="ko-KR" dirty="0"/>
                      </a:b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Stream.iterate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(30, n -&gt; n + 2).limit(5); </a:t>
                      </a:r>
                      <a:r>
                        <a:rPr lang="en-US" altLang="ko-K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[30, 32, 34, 36, 38]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292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lambda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스트림 내 요소들을 하나 씩 특정 값으로 변경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람다를 인자로 받는다</a:t>
                      </a:r>
                      <a:r>
                        <a:rPr lang="en-US" altLang="ko-KR"/>
                        <a:t>.)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586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586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586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586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586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586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586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47435"/>
                  </a:ext>
                </a:extLst>
              </a:tr>
              <a:tr h="3586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81941"/>
                  </a:ext>
                </a:extLst>
              </a:tr>
              <a:tr h="3586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73605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E4A4AD6F-4099-4323-8E4B-1F901501C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077" y="104091"/>
            <a:ext cx="7936460" cy="184666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Noto Sans KR"/>
              </a:rPr>
              <a:t>스트림은 배열 또는 컬렉션 인스턴스를 이용해서 생성할 수 있습니다. 배열은 다음과 같이 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90000"/>
                </a:solidFill>
                <a:effectLst/>
                <a:latin typeface="Arial Unicode MS"/>
                <a:ea typeface="IBM Plex Mono"/>
              </a:rPr>
              <a:t>Arrays.stream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Noto Sans KR"/>
              </a:rPr>
              <a:t> 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Noto Sans KR"/>
              </a:rPr>
              <a:t>메소드를 사용합니다.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13D2D3C-6E25-425A-B9E9-296C5651D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077" y="291499"/>
            <a:ext cx="10280289" cy="61555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String[] arr =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new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 String[]{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inherit"/>
              </a:rPr>
              <a:t>"a"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inherit"/>
              </a:rPr>
              <a:t>"b"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inherit"/>
              </a:rPr>
              <a:t>"c"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};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Stream&lt;String&gt; stream = Arrays.stream(arr);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Stream&lt;String&gt; streamOfArrayPart = 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Arrays.stream(arr,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inherit"/>
              </a:rPr>
              <a:t>1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inherit"/>
              </a:rPr>
              <a:t>3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inherit"/>
              </a:rPr>
              <a:t>); 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999988"/>
                </a:solidFill>
                <a:effectLst/>
                <a:latin typeface="Arial Unicode MS"/>
                <a:ea typeface="inherit"/>
              </a:rPr>
              <a:t>// 1~2 요소 [b, c]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914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53A72-7A51-4630-B4D2-929ED1309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</a:t>
            </a:r>
            <a:r>
              <a:rPr lang="ko-KR" altLang="en-US" dirty="0"/>
              <a:t>클래스 대표 메소드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031D43A-4D45-4227-B63A-15513E861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Equals(Object o)</a:t>
            </a:r>
          </a:p>
          <a:p>
            <a:pPr marL="0" indent="0">
              <a:buNone/>
            </a:pPr>
            <a:r>
              <a:rPr lang="en-US" altLang="ko-KR" dirty="0"/>
              <a:t> : </a:t>
            </a:r>
            <a:r>
              <a:rPr lang="ko-KR" altLang="en-US" dirty="0"/>
              <a:t>객체의 값 자체를 비교</a:t>
            </a:r>
            <a:endParaRPr lang="en-US" altLang="ko-KR" dirty="0"/>
          </a:p>
          <a:p>
            <a:r>
              <a:rPr lang="en-US" altLang="ko-KR" dirty="0" err="1"/>
              <a:t>toString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: </a:t>
            </a:r>
            <a:r>
              <a:rPr lang="ko-KR" altLang="en-US" dirty="0"/>
              <a:t>내용을 스트링으로 변환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객체의 내용을 스트링으로 변환해서 </a:t>
            </a:r>
            <a:r>
              <a:rPr lang="ko-KR" altLang="en-US" dirty="0" err="1"/>
              <a:t>볼려면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r>
              <a:rPr lang="ko-KR" altLang="en-US" dirty="0"/>
              <a:t> 하면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된다</a:t>
            </a:r>
            <a:r>
              <a:rPr lang="en-US" altLang="ko-KR" dirty="0"/>
              <a:t>. – </a:t>
            </a:r>
            <a:r>
              <a:rPr lang="ko-KR" altLang="en-US" dirty="0"/>
              <a:t>이클립스에서는 </a:t>
            </a:r>
            <a:r>
              <a:rPr lang="en-US" altLang="ko-KR" dirty="0"/>
              <a:t>Source</a:t>
            </a:r>
            <a:r>
              <a:rPr lang="ko-KR" altLang="en-US" dirty="0"/>
              <a:t>에서 자동으로 만들 수 있음</a:t>
            </a:r>
            <a:endParaRPr lang="en-US" altLang="ko-KR" dirty="0"/>
          </a:p>
          <a:p>
            <a:r>
              <a:rPr lang="en-US" altLang="ko-KR" dirty="0" err="1"/>
              <a:t>hashCode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: </a:t>
            </a:r>
            <a:r>
              <a:rPr lang="ko-KR" altLang="en-US" dirty="0"/>
              <a:t>객체의 해시코드 값 반환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: </a:t>
            </a:r>
            <a:r>
              <a:rPr lang="ko-KR" altLang="en-US" dirty="0"/>
              <a:t>객체별로 다르게 값을 가지도록 하는게 좋다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일반적으로 위 </a:t>
            </a:r>
            <a:r>
              <a:rPr lang="ko-KR" altLang="en-US" dirty="0" err="1"/>
              <a:t>세개</a:t>
            </a:r>
            <a:r>
              <a:rPr lang="ko-KR" altLang="en-US" dirty="0"/>
              <a:t> 메소드는 </a:t>
            </a:r>
            <a:r>
              <a:rPr lang="ko-KR" altLang="en-US" dirty="0" err="1"/>
              <a:t>오버라이드</a:t>
            </a:r>
            <a:r>
              <a:rPr lang="ko-KR" altLang="en-US" dirty="0"/>
              <a:t> 해서 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44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59C1B-D105-45FF-B984-71D5BBAF7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en-US" altLang="ko-KR" dirty="0" err="1"/>
              <a:t>Pakege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B3D806-F0D4-45BD-A861-A75E43685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기본형을 객체로 변형해주는 </a:t>
            </a:r>
            <a:r>
              <a:rPr lang="ko-KR" altLang="en-US" dirty="0" err="1"/>
              <a:t>레퍼</a:t>
            </a:r>
            <a:r>
              <a:rPr lang="ko-KR" altLang="en-US" dirty="0"/>
              <a:t> 클래스가 존재한다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Integer, Character </a:t>
            </a:r>
            <a:r>
              <a:rPr lang="ko-KR" altLang="en-US" dirty="0"/>
              <a:t>등이 </a:t>
            </a:r>
            <a:r>
              <a:rPr lang="ko-KR" altLang="en-US" dirty="0" err="1"/>
              <a:t>레퍼</a:t>
            </a:r>
            <a:r>
              <a:rPr lang="ko-KR" altLang="en-US" dirty="0"/>
              <a:t> 클래스</a:t>
            </a:r>
            <a:r>
              <a:rPr lang="en-US" altLang="ko-KR" dirty="0"/>
              <a:t>;</a:t>
            </a:r>
          </a:p>
          <a:p>
            <a:r>
              <a:rPr lang="ko-KR" altLang="en-US" dirty="0" err="1"/>
              <a:t>그외</a:t>
            </a:r>
            <a:r>
              <a:rPr lang="ko-KR" altLang="en-US" dirty="0"/>
              <a:t> </a:t>
            </a:r>
            <a:r>
              <a:rPr lang="en-US" altLang="ko-KR" dirty="0"/>
              <a:t>Math</a:t>
            </a:r>
            <a:r>
              <a:rPr lang="ko-KR" altLang="en-US" dirty="0"/>
              <a:t>등 개발에 유용한 클래스들이 집합되어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30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E7C45-C118-44F7-B441-92F2EC922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StringBuffer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6D5E8-08F3-4FC2-A778-8059E33A6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267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FF2A9-887F-462D-8517-C889CC30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클래스의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B53559-74C5-431B-BE60-037B6BB1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7206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93DE1-D72D-4CAA-B3B5-E8D7D5F7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AE1B1-23D1-47BD-88EA-D9FBFF3AE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메소드와 변수가 </a:t>
            </a:r>
            <a:r>
              <a:rPr lang="en-US" altLang="ko-KR" dirty="0"/>
              <a:t>static</a:t>
            </a:r>
            <a:r>
              <a:rPr lang="ko-KR" altLang="en-US" dirty="0"/>
              <a:t>으로 선언되어 있기 때문에 바로 </a:t>
            </a:r>
            <a:r>
              <a:rPr lang="ko-KR" altLang="en-US" dirty="0" err="1"/>
              <a:t>사용가능하다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27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C80F0C-A5AE-4049-A76A-ACC4F37EE52A}"/>
              </a:ext>
            </a:extLst>
          </p:cNvPr>
          <p:cNvSpPr txBox="1"/>
          <p:nvPr/>
        </p:nvSpPr>
        <p:spPr>
          <a:xfrm>
            <a:off x="297272" y="100668"/>
            <a:ext cx="350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StringBuilder </a:t>
            </a:r>
            <a:r>
              <a:rPr lang="ko-KR" altLang="en-US" dirty="0"/>
              <a:t>클래스 메소드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88B5FB5-9DBB-4DC6-A678-A3D473543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183965"/>
              </p:ext>
            </p:extLst>
          </p:nvPr>
        </p:nvGraphicFramePr>
        <p:xfrm>
          <a:off x="387757" y="627387"/>
          <a:ext cx="11659865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973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2519806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214414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2331973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33197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 데이터 끝에 문자의 형태로 추가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(int, String)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인덱스 지점부터 문자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인덱스 지점 값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indexOf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 탐색해서 첫 인덱스 지점 반환 없으면 </a:t>
                      </a:r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스트링 클래스와 동일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(int, int, String)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검색된 문자열 교체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기존의 </a:t>
                      </a:r>
                      <a:r>
                        <a:rPr lang="en-US" altLang="ko-KR" dirty="0"/>
                        <a:t>SB</a:t>
                      </a:r>
                      <a:r>
                        <a:rPr lang="ko-KR" altLang="en-US" dirty="0"/>
                        <a:t>를 반전해서 리턴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 길이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3CBBE4-FA5D-4EEB-9A66-1CF525C2C49E}"/>
              </a:ext>
            </a:extLst>
          </p:cNvPr>
          <p:cNvSpPr txBox="1"/>
          <p:nvPr/>
        </p:nvSpPr>
        <p:spPr>
          <a:xfrm>
            <a:off x="5553170" y="100668"/>
            <a:ext cx="28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생성자</a:t>
            </a:r>
            <a:r>
              <a:rPr lang="en-US" altLang="ko-KR" dirty="0"/>
              <a:t>(), (String), (char[]);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551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E0A0B-5AB4-4F35-9F96-1C73815E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Util</a:t>
            </a:r>
            <a:r>
              <a:rPr lang="ko-KR" altLang="en-US" dirty="0"/>
              <a:t> </a:t>
            </a:r>
            <a:r>
              <a:rPr lang="en-US" altLang="ko-KR" dirty="0" err="1"/>
              <a:t>Pakege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6A4A74-D354-4FB5-9554-82965A44B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Date, </a:t>
            </a:r>
            <a:r>
              <a:rPr lang="en-US" altLang="ko-KR" dirty="0" err="1"/>
              <a:t>Calender</a:t>
            </a:r>
            <a:r>
              <a:rPr lang="en-US" altLang="ko-KR" dirty="0"/>
              <a:t>, </a:t>
            </a:r>
            <a:r>
              <a:rPr lang="ko-KR" altLang="en-US" dirty="0"/>
              <a:t>자료구조 클래스들이 존재함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734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C09E3-14D0-4C9A-B049-C4CE34817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CollectionFrameWork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2B2502-E19B-42C4-B2C9-C4C074DF2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Collection </a:t>
            </a:r>
            <a:r>
              <a:rPr lang="ko-KR" altLang="en-US" dirty="0"/>
              <a:t>인터페이스는 자료의 저장 순서를 기억하지 못하기 때문에 중간의 데이터를 꺼낼 수 없다</a:t>
            </a:r>
            <a:r>
              <a:rPr lang="en-US" altLang="ko-KR" dirty="0"/>
              <a:t>. </a:t>
            </a:r>
            <a:r>
              <a:rPr lang="ko-KR" altLang="en-US" dirty="0"/>
              <a:t>컬렉션은 </a:t>
            </a:r>
            <a:r>
              <a:rPr lang="en-US" altLang="ko-KR" dirty="0"/>
              <a:t>Iterator </a:t>
            </a:r>
            <a:r>
              <a:rPr lang="ko-KR" altLang="en-US" dirty="0"/>
              <a:t>인터페이스를 반환하는데 </a:t>
            </a:r>
            <a:r>
              <a:rPr lang="en-US" altLang="ko-KR" dirty="0"/>
              <a:t>Iterator</a:t>
            </a:r>
            <a:r>
              <a:rPr lang="ko-KR" altLang="en-US" dirty="0"/>
              <a:t>의 </a:t>
            </a:r>
            <a:r>
              <a:rPr lang="en-US" altLang="ko-KR" dirty="0" err="1"/>
              <a:t>hasNext</a:t>
            </a:r>
            <a:r>
              <a:rPr lang="en-US" altLang="ko-KR" dirty="0"/>
              <a:t> </a:t>
            </a:r>
            <a:r>
              <a:rPr lang="ko-KR" altLang="en-US" dirty="0"/>
              <a:t>메소드</a:t>
            </a:r>
            <a:r>
              <a:rPr lang="en-US" altLang="ko-KR" dirty="0"/>
              <a:t>, next </a:t>
            </a:r>
            <a:r>
              <a:rPr lang="ko-KR" altLang="en-US" dirty="0"/>
              <a:t>메소드를 통해 자료를 조회 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Set</a:t>
            </a:r>
            <a:r>
              <a:rPr lang="ko-KR" altLang="en-US" dirty="0"/>
              <a:t> 인터페이스는 같은 자료가 있으면 중복저장이 안된다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Add</a:t>
            </a:r>
            <a:r>
              <a:rPr lang="ko-KR" altLang="en-US" dirty="0"/>
              <a:t> 메서드를 사용하면 같은 자료가 있으면 </a:t>
            </a:r>
            <a:r>
              <a:rPr lang="en-US" altLang="ko-KR" dirty="0"/>
              <a:t>false, </a:t>
            </a:r>
            <a:r>
              <a:rPr lang="ko-KR" altLang="en-US" dirty="0"/>
              <a:t>없으면 </a:t>
            </a:r>
            <a:r>
              <a:rPr lang="en-US" altLang="ko-KR" dirty="0"/>
              <a:t>true </a:t>
            </a:r>
            <a:r>
              <a:rPr lang="ko-KR" altLang="en-US" dirty="0"/>
              <a:t>반환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List</a:t>
            </a:r>
            <a:r>
              <a:rPr lang="ko-KR" altLang="en-US" dirty="0"/>
              <a:t> 인터페이스는 </a:t>
            </a:r>
            <a:r>
              <a:rPr lang="en-US" altLang="ko-KR" dirty="0"/>
              <a:t>Collection </a:t>
            </a:r>
            <a:r>
              <a:rPr lang="ko-KR" altLang="en-US" dirty="0"/>
              <a:t>인터페이스 상속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2A9262-F7EC-41EB-AF93-E3E765999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302" y="5637024"/>
            <a:ext cx="6988823" cy="434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58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A1EFE-3CC2-4C8E-9F6B-27CDBAA4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List,</a:t>
            </a:r>
            <a:r>
              <a:rPr lang="ko-KR" altLang="en-US" dirty="0"/>
              <a:t> </a:t>
            </a:r>
            <a:r>
              <a:rPr lang="en-US" altLang="ko-KR" dirty="0"/>
              <a:t>Set, Map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5BD19D-81FB-4E1C-B68B-9175D9F7F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List // </a:t>
            </a:r>
            <a:r>
              <a:rPr lang="ko-KR" altLang="en-US" dirty="0"/>
              <a:t>길이가 변경되는 배열</a:t>
            </a:r>
            <a:endParaRPr lang="en-US" altLang="ko-KR" dirty="0"/>
          </a:p>
          <a:p>
            <a:r>
              <a:rPr lang="en-US" altLang="ko-KR" dirty="0"/>
              <a:t>- add, iterator, size</a:t>
            </a:r>
            <a:r>
              <a:rPr lang="ko-KR" altLang="en-US" dirty="0"/>
              <a:t> 사용가능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중복자료 허용</a:t>
            </a:r>
            <a:endParaRPr lang="en-US" altLang="ko-KR" dirty="0"/>
          </a:p>
          <a:p>
            <a:r>
              <a:rPr lang="en-US" altLang="ko-KR" dirty="0"/>
              <a:t>Set // </a:t>
            </a:r>
            <a:r>
              <a:rPr lang="ko-KR" altLang="en-US" dirty="0"/>
              <a:t>집합의 개념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중복자료 </a:t>
            </a:r>
            <a:r>
              <a:rPr lang="ko-KR" altLang="en-US" dirty="0" err="1"/>
              <a:t>허용안함</a:t>
            </a:r>
            <a:endParaRPr lang="en-US" altLang="ko-KR" dirty="0"/>
          </a:p>
          <a:p>
            <a:r>
              <a:rPr lang="en-US" altLang="ko-KR" dirty="0"/>
              <a:t>Map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키</a:t>
            </a:r>
            <a:r>
              <a:rPr lang="en-US" altLang="ko-KR" dirty="0"/>
              <a:t>, </a:t>
            </a:r>
            <a:r>
              <a:rPr lang="ko-KR" altLang="en-US" dirty="0"/>
              <a:t>값 쌍으로 구성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키는 중복 허용 안되지만 값은 중복이 허용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데이터를 </a:t>
            </a:r>
            <a:r>
              <a:rPr lang="ko-KR" altLang="en-US" dirty="0" err="1"/>
              <a:t>넣을때</a:t>
            </a:r>
            <a:r>
              <a:rPr lang="ko-KR" altLang="en-US" dirty="0"/>
              <a:t> </a:t>
            </a:r>
            <a:r>
              <a:rPr lang="en-US" altLang="ko-KR" dirty="0"/>
              <a:t>put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 err="1"/>
              <a:t>KeySet</a:t>
            </a:r>
            <a:r>
              <a:rPr lang="ko-KR" altLang="en-US" dirty="0"/>
              <a:t>을 통해 </a:t>
            </a:r>
            <a:r>
              <a:rPr lang="ko-KR" altLang="en-US" dirty="0" err="1"/>
              <a:t>키값을</a:t>
            </a:r>
            <a:r>
              <a:rPr lang="ko-KR" altLang="en-US" dirty="0"/>
              <a:t> 모두 </a:t>
            </a:r>
            <a:r>
              <a:rPr lang="en-US" altLang="ko-KR" dirty="0"/>
              <a:t>Set </a:t>
            </a:r>
            <a:r>
              <a:rPr lang="ko-KR" altLang="en-US" dirty="0"/>
              <a:t>자료형으로 꺼낼 수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102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51B8B-8E1E-44B0-B08D-8B033A708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Date, </a:t>
            </a:r>
            <a:r>
              <a:rPr lang="en-US" altLang="ko-KR" dirty="0" err="1"/>
              <a:t>Calender</a:t>
            </a:r>
            <a:r>
              <a:rPr lang="en-US" altLang="ko-KR" dirty="0"/>
              <a:t>, Time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4F4B8-1C29-47EC-8F16-D29552382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Date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자바 </a:t>
            </a:r>
            <a:r>
              <a:rPr lang="en-US" altLang="ko-KR" dirty="0"/>
              <a:t>1.0 </a:t>
            </a:r>
            <a:r>
              <a:rPr lang="ko-KR" altLang="en-US" dirty="0"/>
              <a:t>부터</a:t>
            </a:r>
            <a:r>
              <a:rPr lang="en-US" altLang="ko-KR" dirty="0"/>
              <a:t> </a:t>
            </a:r>
            <a:r>
              <a:rPr lang="ko-KR" altLang="en-US" dirty="0"/>
              <a:t>있었음 </a:t>
            </a:r>
            <a:r>
              <a:rPr lang="en-US" altLang="ko-KR" dirty="0"/>
              <a:t>//</a:t>
            </a:r>
            <a:r>
              <a:rPr lang="ko-KR" altLang="en-US" dirty="0"/>
              <a:t> 지역시간 고려안하고 설계</a:t>
            </a:r>
            <a:endParaRPr lang="en-US" altLang="ko-KR" dirty="0"/>
          </a:p>
          <a:p>
            <a:r>
              <a:rPr lang="en-US" altLang="ko-KR" dirty="0" err="1"/>
              <a:t>Calender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자바 </a:t>
            </a:r>
            <a:r>
              <a:rPr lang="en-US" altLang="ko-KR" dirty="0"/>
              <a:t>1.1 </a:t>
            </a:r>
            <a:r>
              <a:rPr lang="ko-KR" altLang="en-US" dirty="0"/>
              <a:t>지역시간 고려하고 설계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 err="1"/>
              <a:t>Calender</a:t>
            </a:r>
            <a:r>
              <a:rPr lang="ko-KR" altLang="en-US" dirty="0"/>
              <a:t>에서 월은 현재 월에서 </a:t>
            </a:r>
            <a:r>
              <a:rPr lang="en-US" altLang="ko-KR" dirty="0"/>
              <a:t>– 1 </a:t>
            </a:r>
            <a:r>
              <a:rPr lang="ko-KR" altLang="en-US" dirty="0"/>
              <a:t>된 상태로 표시한다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Time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자바 </a:t>
            </a:r>
            <a:r>
              <a:rPr lang="en-US" altLang="ko-KR" dirty="0"/>
              <a:t>SE 8 </a:t>
            </a:r>
            <a:r>
              <a:rPr lang="ko-KR" altLang="en-US" dirty="0"/>
              <a:t>부터 지원</a:t>
            </a:r>
            <a:endParaRPr lang="en-US" altLang="ko-KR" dirty="0"/>
          </a:p>
          <a:p>
            <a:r>
              <a:rPr lang="en-US" altLang="ko-KR" dirty="0" err="1"/>
              <a:t>LocalDateTime</a:t>
            </a:r>
            <a:r>
              <a:rPr lang="en-US" altLang="ko-KR" dirty="0"/>
              <a:t>, </a:t>
            </a:r>
            <a:r>
              <a:rPr lang="en-US" altLang="ko-KR" dirty="0" err="1"/>
              <a:t>LocalDate</a:t>
            </a:r>
            <a:r>
              <a:rPr lang="en-US" altLang="ko-KR" dirty="0"/>
              <a:t>, </a:t>
            </a:r>
            <a:r>
              <a:rPr lang="en-US" altLang="ko-KR" dirty="0" err="1"/>
              <a:t>LocalTime</a:t>
            </a:r>
            <a:r>
              <a:rPr lang="en-US" altLang="ko-KR" dirty="0"/>
              <a:t> </a:t>
            </a:r>
            <a:r>
              <a:rPr lang="ko-KR" altLang="en-US" dirty="0"/>
              <a:t>클래스 등이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8267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CC485-51B5-4389-82AD-F2308E119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IO </a:t>
            </a:r>
            <a:r>
              <a:rPr lang="ko-KR" altLang="en-US" dirty="0"/>
              <a:t>클래스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30042C-0C9E-446D-B05D-AD8C4AD24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632" y="1136477"/>
            <a:ext cx="6021368" cy="20729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FDC1A7-4670-4CA2-A4F7-7B23C8E4E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256609"/>
            <a:ext cx="6165652" cy="1952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532F03-A4EC-46A8-B560-6C33151BD96D}"/>
              </a:ext>
            </a:extLst>
          </p:cNvPr>
          <p:cNvSpPr txBox="1"/>
          <p:nvPr/>
        </p:nvSpPr>
        <p:spPr>
          <a:xfrm>
            <a:off x="1435884" y="2929496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 err="1">
                <a:solidFill>
                  <a:srgbClr val="7E41D9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InputStream</a:t>
            </a:r>
            <a:r>
              <a:rPr lang="en-US" altLang="ko-KR" b="1" i="0" dirty="0">
                <a:solidFill>
                  <a:srgbClr val="7E41D9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 / </a:t>
            </a:r>
            <a:r>
              <a:rPr lang="en-US" altLang="ko-KR" b="1" i="0" dirty="0" err="1">
                <a:solidFill>
                  <a:srgbClr val="7E41D9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OutputStream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6BFBCC-19E0-4E56-9B37-D7C67FB7304B}"/>
              </a:ext>
            </a:extLst>
          </p:cNvPr>
          <p:cNvSpPr txBox="1"/>
          <p:nvPr/>
        </p:nvSpPr>
        <p:spPr>
          <a:xfrm>
            <a:off x="7606516" y="3298828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>
                <a:solidFill>
                  <a:srgbClr val="7E41D9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Reader / Writer (</a:t>
            </a:r>
            <a:r>
              <a:rPr lang="ko-KR" altLang="en-US" b="1" i="0">
                <a:solidFill>
                  <a:srgbClr val="7E41D9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문자 입출력</a:t>
            </a:r>
            <a:r>
              <a:rPr lang="en-US" altLang="ko-KR" b="1" i="0">
                <a:solidFill>
                  <a:srgbClr val="7E41D9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)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B1F04E3-1F7C-473F-81C1-7497DFDB9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708257"/>
              </p:ext>
            </p:extLst>
          </p:nvPr>
        </p:nvGraphicFramePr>
        <p:xfrm>
          <a:off x="399082" y="3308411"/>
          <a:ext cx="5401611" cy="1584960"/>
        </p:xfrm>
        <a:graphic>
          <a:graphicData uri="http://schemas.openxmlformats.org/drawingml/2006/table">
            <a:tbl>
              <a:tblPr/>
              <a:tblGrid>
                <a:gridCol w="2596928">
                  <a:extLst>
                    <a:ext uri="{9D8B030D-6E8A-4147-A177-3AD203B41FA5}">
                      <a16:colId xmlns:a16="http://schemas.microsoft.com/office/drawing/2014/main" val="4048366474"/>
                    </a:ext>
                  </a:extLst>
                </a:gridCol>
                <a:gridCol w="2596928">
                  <a:extLst>
                    <a:ext uri="{9D8B030D-6E8A-4147-A177-3AD203B41FA5}">
                      <a16:colId xmlns:a16="http://schemas.microsoft.com/office/drawing/2014/main" val="4019311592"/>
                    </a:ext>
                  </a:extLst>
                </a:gridCol>
                <a:gridCol w="207755">
                  <a:extLst>
                    <a:ext uri="{9D8B030D-6E8A-4147-A177-3AD203B41FA5}">
                      <a16:colId xmlns:a16="http://schemas.microsoft.com/office/drawing/2014/main" val="3935151976"/>
                    </a:ext>
                  </a:extLst>
                </a:gridCol>
              </a:tblGrid>
              <a:tr h="47201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바이트 기반 스트림</a:t>
                      </a:r>
                      <a:endParaRPr lang="ko-KR" alt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문자 기반 스트림</a:t>
                      </a:r>
                      <a:endParaRPr lang="ko-KR" alt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대상</a:t>
                      </a:r>
                      <a:endParaRPr lang="ko-KR" alt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745805"/>
                  </a:ext>
                </a:extLst>
              </a:tr>
              <a:tr h="4428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FileInputStream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FileOutputStream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FileReader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FileWriter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파일</a:t>
                      </a:r>
                      <a:endParaRPr lang="ko-KR" altLang="en-US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716245"/>
                  </a:ext>
                </a:extLst>
              </a:tr>
              <a:tr h="60340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ByteArrayInputStream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ByteArrayOutputStream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CharArrayReader</a:t>
                      </a:r>
                      <a:endParaRPr lang="en-US" dirty="0">
                        <a:solidFill>
                          <a:srgbClr val="666666"/>
                        </a:solidFill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CharArrayWriter</a:t>
                      </a:r>
                      <a:endParaRPr lang="en-US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메모리</a:t>
                      </a:r>
                      <a:endParaRPr lang="ko-KR" altLang="en-US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806907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ADADF235-7448-414A-9860-991142C96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61" y="39733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</a:b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A3CC802-4493-4ABB-8781-379FF250F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272811"/>
              </p:ext>
            </p:extLst>
          </p:nvPr>
        </p:nvGraphicFramePr>
        <p:xfrm>
          <a:off x="399082" y="4905205"/>
          <a:ext cx="5401611" cy="1854200"/>
        </p:xfrm>
        <a:graphic>
          <a:graphicData uri="http://schemas.openxmlformats.org/drawingml/2006/table">
            <a:tbl>
              <a:tblPr/>
              <a:tblGrid>
                <a:gridCol w="1800537">
                  <a:extLst>
                    <a:ext uri="{9D8B030D-6E8A-4147-A177-3AD203B41FA5}">
                      <a16:colId xmlns:a16="http://schemas.microsoft.com/office/drawing/2014/main" val="3144113752"/>
                    </a:ext>
                  </a:extLst>
                </a:gridCol>
                <a:gridCol w="1800537">
                  <a:extLst>
                    <a:ext uri="{9D8B030D-6E8A-4147-A177-3AD203B41FA5}">
                      <a16:colId xmlns:a16="http://schemas.microsoft.com/office/drawing/2014/main" val="4246953349"/>
                    </a:ext>
                  </a:extLst>
                </a:gridCol>
                <a:gridCol w="1800537">
                  <a:extLst>
                    <a:ext uri="{9D8B030D-6E8A-4147-A177-3AD203B41FA5}">
                      <a16:colId xmlns:a16="http://schemas.microsoft.com/office/drawing/2014/main" val="40606441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바이트 기반 보조스트림</a:t>
                      </a:r>
                      <a:endParaRPr lang="ko-KR" alt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문자 기반 보조 스트림</a:t>
                      </a:r>
                      <a:endParaRPr lang="ko-KR" alt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비고</a:t>
                      </a:r>
                      <a:endParaRPr lang="ko-KR" alt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625098"/>
                  </a:ext>
                </a:extLst>
              </a:tr>
              <a:tr h="18790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BufferedInputStream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BufferedOutputStream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BufferedReader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BufferedWriter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버퍼를 이용한 입출력 성능 향상</a:t>
                      </a:r>
                      <a:endParaRPr lang="ko-KR" alt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873231"/>
                  </a:ext>
                </a:extLst>
              </a:tr>
              <a:tr h="18790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FilterInputStream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FilterOutputStream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FilterReader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FilterWriter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보조스트림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최고 조상</a:t>
                      </a:r>
                      <a:endParaRPr lang="ko-KR" altLang="en-US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791469"/>
                  </a:ext>
                </a:extLst>
              </a:tr>
              <a:tr h="18421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PrintStream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PrintWriter</a:t>
                      </a:r>
                      <a:endParaRPr lang="en-US" dirty="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556739"/>
                  </a:ext>
                </a:extLst>
              </a:tr>
              <a:tr h="18421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Pushback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Reader</a:t>
                      </a:r>
                      <a:endParaRPr lang="en-US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475156"/>
                  </a:ext>
                </a:extLst>
              </a:tr>
            </a:tbl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023A9B88-DEEA-4FD1-B679-CB12A090D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6572" y="40039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KR"/>
              </a:rPr>
            </a:b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257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D8201-4D9F-4ED2-91BD-18E2C3CA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Theard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F40835-8B0F-485A-A591-5759AD6B8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쓰레드는 </a:t>
            </a:r>
            <a:r>
              <a:rPr lang="en-US" altLang="ko-KR" dirty="0"/>
              <a:t>Thread </a:t>
            </a:r>
            <a:r>
              <a:rPr lang="ko-KR" altLang="en-US" dirty="0"/>
              <a:t>클래스 또는 </a:t>
            </a:r>
            <a:r>
              <a:rPr lang="en-US" altLang="ko-KR" dirty="0"/>
              <a:t>runnable </a:t>
            </a:r>
            <a:r>
              <a:rPr lang="ko-KR" altLang="en-US" dirty="0"/>
              <a:t>인터페이스를 상속해 생성</a:t>
            </a:r>
            <a:endParaRPr lang="en-US" altLang="ko-KR" dirty="0"/>
          </a:p>
          <a:p>
            <a:r>
              <a:rPr lang="ko-KR" altLang="en-US" dirty="0"/>
              <a:t>여러 개의 </a:t>
            </a:r>
            <a:r>
              <a:rPr lang="en-US" altLang="ko-KR" dirty="0"/>
              <a:t>Thread</a:t>
            </a:r>
            <a:r>
              <a:rPr lang="ko-KR" altLang="en-US" dirty="0"/>
              <a:t>가 한 객체를 공유하는 것을 공유 객체라고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쓰레드를 시작하기 전에 </a:t>
            </a:r>
            <a:r>
              <a:rPr lang="en-US" altLang="ko-KR" dirty="0"/>
              <a:t>start </a:t>
            </a:r>
            <a:r>
              <a:rPr lang="ko-KR" altLang="en-US" dirty="0"/>
              <a:t>메소드를 </a:t>
            </a:r>
            <a:r>
              <a:rPr lang="ko-KR" altLang="en-US" dirty="0" err="1"/>
              <a:t>호출해야함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Runnable </a:t>
            </a:r>
            <a:r>
              <a:rPr lang="ko-KR" altLang="en-US" dirty="0"/>
              <a:t>인터페이스 상속해 </a:t>
            </a:r>
            <a:r>
              <a:rPr lang="en-US" altLang="ko-KR" dirty="0"/>
              <a:t>Thread </a:t>
            </a:r>
            <a:r>
              <a:rPr lang="ko-KR" altLang="en-US" dirty="0"/>
              <a:t>돌릴 시 </a:t>
            </a:r>
            <a:r>
              <a:rPr lang="en-US" altLang="ko-KR" dirty="0"/>
              <a:t>Thread </a:t>
            </a:r>
            <a:r>
              <a:rPr lang="ko-KR" altLang="en-US" dirty="0"/>
              <a:t>객체를 생성해서 </a:t>
            </a:r>
            <a:r>
              <a:rPr lang="en-US" altLang="ko-KR" dirty="0"/>
              <a:t>Thread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 err="1"/>
              <a:t>돌려야함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420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8E1AC-D831-4FFB-AC85-372FCBCB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RxAndroid</a:t>
            </a:r>
            <a:r>
              <a:rPr lang="en-US" altLang="ko-KR" dirty="0"/>
              <a:t>, </a:t>
            </a:r>
            <a:r>
              <a:rPr lang="en-US" altLang="ko-KR" dirty="0" err="1"/>
              <a:t>reactivex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AE832-CCA8-40C8-924C-AA0964EC2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err="1"/>
              <a:t>RxAndroid</a:t>
            </a:r>
            <a:r>
              <a:rPr lang="ko-KR" altLang="en-US" dirty="0"/>
              <a:t>는 </a:t>
            </a:r>
            <a:r>
              <a:rPr lang="en-US" altLang="ko-KR" dirty="0" err="1"/>
              <a:t>ReactiveX</a:t>
            </a:r>
            <a:r>
              <a:rPr lang="en-US" altLang="ko-KR" dirty="0"/>
              <a:t> </a:t>
            </a:r>
            <a:r>
              <a:rPr lang="ko-KR" altLang="en-US" dirty="0"/>
              <a:t>관련기능을 쉽고 간결하게 사용할 수 있는 라이브러리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스레드 사용에 있어 편하게 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비동기 구조에서 에러 다루기 쉽다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기존의 비동기 방식</a:t>
            </a:r>
            <a:endParaRPr lang="en-US" altLang="ko-KR" dirty="0"/>
          </a:p>
          <a:p>
            <a:r>
              <a:rPr lang="ko-KR" altLang="en-US" dirty="0"/>
              <a:t>비동기 작업 </a:t>
            </a:r>
            <a:r>
              <a:rPr lang="en-US" altLang="ko-KR" dirty="0"/>
              <a:t>A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하면 </a:t>
            </a:r>
            <a:r>
              <a:rPr lang="en-US" altLang="ko-KR" dirty="0"/>
              <a:t>B</a:t>
            </a:r>
            <a:r>
              <a:rPr lang="ko-KR" altLang="en-US" dirty="0"/>
              <a:t>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ReactiveX</a:t>
            </a:r>
            <a:r>
              <a:rPr lang="ko-KR" altLang="en-US" dirty="0"/>
              <a:t>의 비동기 방식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비동기 작업 </a:t>
            </a:r>
            <a:r>
              <a:rPr lang="en-US" altLang="ko-KR" dirty="0"/>
              <a:t>A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이벤트를</a:t>
            </a:r>
            <a:r>
              <a:rPr lang="en-US" altLang="ko-KR" dirty="0"/>
              <a:t> </a:t>
            </a:r>
            <a:r>
              <a:rPr lang="ko-KR" altLang="en-US" dirty="0"/>
              <a:t>발행하면 </a:t>
            </a:r>
            <a:r>
              <a:rPr lang="en-US" altLang="ko-KR" dirty="0"/>
              <a:t>B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구독을 수행한다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en-US" altLang="ko-KR" dirty="0"/>
              <a:t>Observer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7730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0AAAF-E719-4930-BB0F-25E37847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Rx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899BEF-193E-4B17-ACE3-2018A0750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Observable</a:t>
            </a:r>
          </a:p>
          <a:p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/>
              <a:t>발행 주체</a:t>
            </a:r>
            <a:endParaRPr lang="en-US" altLang="ko-KR" dirty="0"/>
          </a:p>
          <a:p>
            <a:r>
              <a:rPr lang="en-US" altLang="ko-KR" dirty="0"/>
              <a:t>Observer</a:t>
            </a:r>
            <a:r>
              <a:rPr lang="ko-KR" altLang="en-US" dirty="0"/>
              <a:t>를 </a:t>
            </a:r>
            <a:r>
              <a:rPr lang="ko-KR" altLang="en-US" dirty="0" err="1"/>
              <a:t>구독시키면</a:t>
            </a:r>
            <a:r>
              <a:rPr lang="ko-KR" altLang="en-US" dirty="0"/>
              <a:t> </a:t>
            </a:r>
            <a:r>
              <a:rPr lang="en-US" altLang="ko-KR" dirty="0"/>
              <a:t>(subscribe())</a:t>
            </a:r>
          </a:p>
          <a:p>
            <a:r>
              <a:rPr lang="ko-KR" altLang="en-US" dirty="0"/>
              <a:t>이벤트 발생 시 구독 중인 </a:t>
            </a:r>
            <a:r>
              <a:rPr lang="en-US" altLang="ko-KR" dirty="0"/>
              <a:t>Observer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en-US" altLang="ko-KR" dirty="0" err="1"/>
              <a:t>onNext</a:t>
            </a:r>
            <a:r>
              <a:rPr lang="ko-KR" altLang="en-US" dirty="0"/>
              <a:t>를 수행</a:t>
            </a:r>
            <a:endParaRPr lang="en-US" altLang="ko-KR" dirty="0"/>
          </a:p>
          <a:p>
            <a:r>
              <a:rPr lang="en-US" altLang="ko-KR" dirty="0"/>
              <a:t>Rx</a:t>
            </a:r>
            <a:r>
              <a:rPr lang="ko-KR" altLang="en-US" dirty="0"/>
              <a:t>를 이용해 최근에 </a:t>
            </a:r>
            <a:r>
              <a:rPr lang="ko-KR" altLang="en-US" dirty="0" err="1"/>
              <a:t>디프리케이티드</a:t>
            </a:r>
            <a:r>
              <a:rPr lang="ko-KR" altLang="en-US" dirty="0"/>
              <a:t> 된 </a:t>
            </a:r>
            <a:r>
              <a:rPr lang="en-US" altLang="ko-KR" dirty="0" err="1"/>
              <a:t>asynctask</a:t>
            </a:r>
            <a:r>
              <a:rPr lang="ko-KR" altLang="en-US" dirty="0"/>
              <a:t>를 대체 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5089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EB1E2AED-6BE4-4A2A-8C7F-1C523586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altLang="ko-KR" sz="4000"/>
              <a:t>MVC</a:t>
            </a:r>
            <a:endParaRPr lang="ko-KR" altLang="en-US" sz="4000"/>
          </a:p>
        </p:txBody>
      </p:sp>
      <p:grpSp>
        <p:nvGrpSpPr>
          <p:cNvPr id="45" name="Group 3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3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3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C94680D-4585-4F0B-ADC8-42D913C51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altLang="ko-KR" sz="2000" dirty="0"/>
              <a:t>View</a:t>
            </a:r>
            <a:r>
              <a:rPr lang="ko-KR" altLang="en-US" sz="2000" dirty="0"/>
              <a:t>가 화면에 보이는 아이 담당</a:t>
            </a:r>
            <a:endParaRPr lang="en-US" altLang="ko-KR" sz="2000" dirty="0"/>
          </a:p>
          <a:p>
            <a:r>
              <a:rPr lang="en-US" altLang="ko-KR" sz="2000" dirty="0"/>
              <a:t>Model</a:t>
            </a:r>
            <a:r>
              <a:rPr lang="ko-KR" altLang="en-US" sz="2000" dirty="0"/>
              <a:t>이 데이터 담당</a:t>
            </a:r>
            <a:endParaRPr lang="en-US" altLang="ko-KR" sz="2000" dirty="0"/>
          </a:p>
          <a:p>
            <a:r>
              <a:rPr lang="en-US" altLang="ko-KR" sz="2000" dirty="0"/>
              <a:t>Controller</a:t>
            </a:r>
            <a:r>
              <a:rPr lang="ko-KR" altLang="en-US" sz="2000" dirty="0"/>
              <a:t>는 </a:t>
            </a:r>
            <a:r>
              <a:rPr lang="en-US" altLang="ko-KR" sz="2000" dirty="0"/>
              <a:t>View</a:t>
            </a:r>
            <a:r>
              <a:rPr lang="ko-KR" altLang="en-US" sz="2000" dirty="0"/>
              <a:t>와 </a:t>
            </a:r>
            <a:r>
              <a:rPr lang="en-US" altLang="ko-KR" sz="2000" dirty="0"/>
              <a:t>Model</a:t>
            </a:r>
            <a:r>
              <a:rPr lang="ko-KR" altLang="en-US" sz="2000" dirty="0"/>
              <a:t>의 제어 담당</a:t>
            </a:r>
            <a:endParaRPr lang="en-US" altLang="ko-KR" sz="2000" dirty="0"/>
          </a:p>
          <a:p>
            <a:r>
              <a:rPr lang="ko-KR" altLang="en-US" sz="2000" dirty="0"/>
              <a:t>사용자의 인풋도 </a:t>
            </a:r>
            <a:r>
              <a:rPr lang="en-US" altLang="ko-KR" sz="2000" dirty="0"/>
              <a:t>Controller</a:t>
            </a:r>
            <a:r>
              <a:rPr lang="ko-KR" altLang="en-US" sz="2000" dirty="0"/>
              <a:t>에서 담당</a:t>
            </a:r>
            <a:endParaRPr lang="en-US" altLang="ko-KR" sz="2000" dirty="0"/>
          </a:p>
          <a:p>
            <a:r>
              <a:rPr lang="en-US" altLang="ko-KR" sz="2000" dirty="0"/>
              <a:t>Controller</a:t>
            </a:r>
            <a:r>
              <a:rPr lang="ko-KR" altLang="en-US" sz="2000" dirty="0"/>
              <a:t>가 일이 많다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처리도 컨트롤러에서 하고 화면에 뿌리는 것도 컨트롤러가 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8" name="Rectangle 4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AE6AD41-C52B-45D9-A9F7-5FA6DADABA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" r="5067" b="-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65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0486C-2410-4477-ACF0-6CFD1989B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C277F9-9745-4960-8BF7-1D4C12AB7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1927859"/>
            <a:ext cx="5257800" cy="3925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View</a:t>
            </a:r>
            <a:r>
              <a:rPr lang="ko-KR" altLang="en-US" sz="2000" dirty="0"/>
              <a:t>가 </a:t>
            </a:r>
            <a:r>
              <a:rPr lang="en-US" altLang="ko-KR" sz="2000" dirty="0"/>
              <a:t>input</a:t>
            </a:r>
            <a:r>
              <a:rPr lang="ko-KR" altLang="en-US" sz="2000" dirty="0"/>
              <a:t>도 받고 </a:t>
            </a:r>
            <a:r>
              <a:rPr lang="en-US" altLang="ko-KR" sz="2000" dirty="0"/>
              <a:t>output</a:t>
            </a:r>
            <a:r>
              <a:rPr lang="ko-KR" altLang="en-US" sz="2000" dirty="0"/>
              <a:t>도 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하지만 </a:t>
            </a:r>
            <a:r>
              <a:rPr lang="en-US" altLang="ko-KR" sz="2000" dirty="0"/>
              <a:t>input</a:t>
            </a:r>
            <a:r>
              <a:rPr lang="ko-KR" altLang="en-US" sz="2000" dirty="0"/>
              <a:t>이 들어오면 </a:t>
            </a:r>
            <a:r>
              <a:rPr lang="en-US" altLang="ko-KR" sz="2000" dirty="0"/>
              <a:t>Presenter</a:t>
            </a:r>
            <a:r>
              <a:rPr lang="ko-KR" altLang="en-US" sz="2000" dirty="0"/>
              <a:t>에게 알려준다</a:t>
            </a:r>
            <a:r>
              <a:rPr lang="en-US" altLang="ko-KR" sz="2000" dirty="0"/>
              <a:t>. Input</a:t>
            </a:r>
            <a:r>
              <a:rPr lang="ko-KR" altLang="en-US" sz="2000" dirty="0"/>
              <a:t>이 들어오면 로직을 처리해서 </a:t>
            </a:r>
            <a:r>
              <a:rPr lang="ko-KR" altLang="en-US" sz="2000" dirty="0" err="1"/>
              <a:t>알려줄께</a:t>
            </a:r>
            <a:r>
              <a:rPr lang="ko-KR" altLang="en-US" sz="2000" dirty="0"/>
              <a:t> </a:t>
            </a:r>
            <a:r>
              <a:rPr lang="en-US" altLang="ko-KR" sz="2000" dirty="0"/>
              <a:t>View</a:t>
            </a:r>
            <a:r>
              <a:rPr lang="ko-KR" altLang="en-US" sz="2000" dirty="0" err="1"/>
              <a:t>니가</a:t>
            </a:r>
            <a:r>
              <a:rPr lang="ko-KR" altLang="en-US" sz="2000" dirty="0"/>
              <a:t> 화면에 갱신할 요소는 </a:t>
            </a:r>
            <a:r>
              <a:rPr lang="ko-KR" altLang="en-US" sz="2000" dirty="0" err="1"/>
              <a:t>이거야</a:t>
            </a:r>
            <a:r>
              <a:rPr lang="ko-KR" altLang="en-US" sz="2000" dirty="0"/>
              <a:t> 이거 그려</a:t>
            </a:r>
            <a:r>
              <a:rPr lang="en-US" altLang="ko-KR" sz="2000" dirty="0"/>
              <a:t>! </a:t>
            </a:r>
            <a:r>
              <a:rPr lang="ko-KR" altLang="en-US" sz="2000" dirty="0"/>
              <a:t>하고 </a:t>
            </a:r>
            <a:r>
              <a:rPr lang="en-US" altLang="ko-KR" sz="2000" dirty="0"/>
              <a:t>Presenter</a:t>
            </a:r>
            <a:r>
              <a:rPr lang="ko-KR" altLang="en-US" sz="2000" dirty="0"/>
              <a:t>가 알려줌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Presenter</a:t>
            </a:r>
            <a:r>
              <a:rPr lang="ko-KR" altLang="en-US" sz="2000" dirty="0"/>
              <a:t>는 </a:t>
            </a:r>
            <a:r>
              <a:rPr lang="en-US" altLang="ko-KR" sz="2000" dirty="0"/>
              <a:t>input output</a:t>
            </a:r>
            <a:r>
              <a:rPr lang="ko-KR" altLang="en-US" sz="2000" dirty="0"/>
              <a:t>에 대한 처리는 하지만 화면이랑 상관없음 화면에 </a:t>
            </a:r>
            <a:r>
              <a:rPr lang="ko-KR" altLang="en-US" sz="2000" dirty="0" err="1"/>
              <a:t>보이는것들만</a:t>
            </a:r>
            <a:r>
              <a:rPr lang="ko-KR" altLang="en-US" sz="2000" dirty="0"/>
              <a:t> 관리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err="1"/>
              <a:t>뷰하나만들때마다</a:t>
            </a:r>
            <a:r>
              <a:rPr lang="ko-KR" altLang="en-US" sz="2000" dirty="0"/>
              <a:t> </a:t>
            </a:r>
            <a:r>
              <a:rPr lang="en-US" altLang="ko-KR" sz="2000" dirty="0"/>
              <a:t>Presenter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만들어야하는</a:t>
            </a:r>
            <a:r>
              <a:rPr lang="ko-KR" altLang="en-US" sz="2000" dirty="0"/>
              <a:t> 단점이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DA4992-BC6E-46F2-A6C7-0DAEF4B2B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00" y="1328737"/>
            <a:ext cx="45720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8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C856E7-6E9A-4E0F-861C-689E0B81DCCB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기본형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/ Integer, Character,  Math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35A0FD4-6F43-44AE-AFAC-3EDD6AA56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107118"/>
              </p:ext>
            </p:extLst>
          </p:nvPr>
        </p:nvGraphicFramePr>
        <p:xfrm>
          <a:off x="307545" y="811977"/>
          <a:ext cx="11361543" cy="945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651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2519806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214414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2331973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33197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</a:t>
                      </a:r>
                      <a:r>
                        <a:rPr lang="ko-KR" altLang="en-US" sz="1000" kern="100" dirty="0">
                          <a:effectLst/>
                        </a:rPr>
                        <a:t>클래스</a:t>
                      </a:r>
                      <a:r>
                        <a:rPr lang="en-US" altLang="ko-KR" sz="1000" kern="100" dirty="0">
                          <a:effectLst/>
                        </a:rPr>
                        <a:t>, </a:t>
                      </a:r>
                      <a:r>
                        <a:rPr lang="ko-KR" altLang="en-US" sz="1000" kern="100" dirty="0">
                          <a:effectLst/>
                        </a:rPr>
                        <a:t>인터페이스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getNumericValue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 데이터 끝에 문자의 형태로 추가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dirty="0">
                          <a:solidFill>
                            <a:srgbClr val="000000"/>
                          </a:solidFill>
                          <a:effectLst/>
                          <a:latin typeface="Noto Serif KR"/>
                        </a:rPr>
                        <a:t>Character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문자열로 변환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dirty="0">
                          <a:solidFill>
                            <a:srgbClr val="000000"/>
                          </a:solidFill>
                          <a:effectLst/>
                          <a:latin typeface="Noto Serif KR"/>
                        </a:rPr>
                        <a:t>Character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valueOf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String </a:t>
                      </a:r>
                      <a:r>
                        <a:rPr lang="ko-KR" altLang="en-US" dirty="0"/>
                        <a:t>변환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dirty="0">
                          <a:solidFill>
                            <a:srgbClr val="000000"/>
                          </a:solidFill>
                          <a:effectLst/>
                          <a:latin typeface="Noto Serif KR"/>
                        </a:rPr>
                        <a:t>Character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isDigit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</a:t>
                      </a:r>
                      <a:r>
                        <a:rPr lang="ko-KR" altLang="en-US" dirty="0"/>
                        <a:t>가 숫자인지 판단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dirty="0">
                          <a:solidFill>
                            <a:srgbClr val="000000"/>
                          </a:solidFill>
                          <a:effectLst/>
                          <a:latin typeface="Noto Serif KR"/>
                        </a:rPr>
                        <a:t>Character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toBinaryString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이진수 스트링으로 변환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toHexString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진수 스트링으로 변환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toOctalString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Math.ceil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 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입력받는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double</a:t>
                      </a:r>
                      <a:r>
                        <a:rPr lang="ko-KR" altLang="en-US" dirty="0"/>
                        <a:t>형의 크거나 같은 정수 값을 </a:t>
                      </a:r>
                      <a:r>
                        <a:rPr lang="en-US" altLang="ko-KR" dirty="0"/>
                        <a:t>double</a:t>
                      </a:r>
                      <a:r>
                        <a:rPr lang="ko-KR" altLang="en-US" dirty="0"/>
                        <a:t>형으로 반환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올림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Sout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Math.ceil</a:t>
                      </a:r>
                      <a:r>
                        <a:rPr lang="en-US" altLang="ko-KR" dirty="0"/>
                        <a:t>(10.67));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Math.floor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Ceil</a:t>
                      </a:r>
                      <a:r>
                        <a:rPr lang="ko-KR" altLang="en-US" dirty="0"/>
                        <a:t>의 반대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내림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Math.sqrt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제곱근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Math.pow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거듭제곱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65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Math.max</a:t>
                      </a:r>
                      <a:r>
                        <a:rPr lang="en-US" altLang="ko-KR" dirty="0"/>
                        <a:t>();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Int, int</a:t>
                      </a:r>
                    </a:p>
                    <a:p>
                      <a:pPr latinLnBrk="1"/>
                      <a:r>
                        <a:rPr lang="en-US" altLang="ko-KR" dirty="0"/>
                        <a:t>Long, long</a:t>
                      </a:r>
                    </a:p>
                    <a:p>
                      <a:pPr latinLnBrk="1"/>
                      <a:r>
                        <a:rPr lang="en-US" altLang="ko-KR" dirty="0"/>
                        <a:t>Double, double</a:t>
                      </a:r>
                    </a:p>
                    <a:p>
                      <a:pPr latinLnBrk="1"/>
                      <a:r>
                        <a:rPr lang="en-US" altLang="ko-KR" dirty="0"/>
                        <a:t>Float, 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</a:p>
                    <a:p>
                      <a:pPr latinLnBrk="1"/>
                      <a:r>
                        <a:rPr lang="en-US" altLang="ko-KR" dirty="0"/>
                        <a:t>Long</a:t>
                      </a:r>
                    </a:p>
                    <a:p>
                      <a:pPr latinLnBrk="1"/>
                      <a:r>
                        <a:rPr lang="en-US" altLang="ko-KR" dirty="0"/>
                        <a:t>Double</a:t>
                      </a:r>
                    </a:p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두 인자 중 큰 값을 리턴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040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Math.min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 a, int b);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Max</a:t>
                      </a:r>
                      <a:r>
                        <a:rPr lang="ko-KR" altLang="en-US" dirty="0"/>
                        <a:t>와 같다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Max</a:t>
                      </a:r>
                      <a:r>
                        <a:rPr lang="ko-KR" altLang="en-US" dirty="0"/>
                        <a:t>와 같다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두 인자 중 작은 값을 리턴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1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Math.round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(double d);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94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Math.abs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900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381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9F586-8090-4B93-97B9-4807E9DF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13E76E3-803D-4976-9F01-6849680B5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463" y="1690688"/>
            <a:ext cx="5324475" cy="3933825"/>
          </a:xfr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F419AF1-98A4-4798-ADBF-BA4EFB61C9AC}"/>
              </a:ext>
            </a:extLst>
          </p:cNvPr>
          <p:cNvSpPr txBox="1">
            <a:spLocks/>
          </p:cNvSpPr>
          <p:nvPr/>
        </p:nvSpPr>
        <p:spPr>
          <a:xfrm>
            <a:off x="619338" y="1703972"/>
            <a:ext cx="4972263" cy="397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8" name="내용 개체 틀 8">
            <a:extLst>
              <a:ext uri="{FF2B5EF4-FFF2-40B4-BE49-F238E27FC236}">
                <a16:creationId xmlns:a16="http://schemas.microsoft.com/office/drawing/2014/main" id="{63103256-5C28-4D5E-BCCA-EB15D8D45CA9}"/>
              </a:ext>
            </a:extLst>
          </p:cNvPr>
          <p:cNvSpPr txBox="1">
            <a:spLocks/>
          </p:cNvSpPr>
          <p:nvPr/>
        </p:nvSpPr>
        <p:spPr>
          <a:xfrm>
            <a:off x="619338" y="1644928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MVC</a:t>
            </a:r>
            <a:r>
              <a:rPr lang="ko-KR" altLang="en-US" sz="2000" dirty="0"/>
              <a:t>는 컨트롤러가 </a:t>
            </a:r>
            <a:r>
              <a:rPr lang="ko-KR" altLang="en-US" sz="2000" dirty="0" err="1"/>
              <a:t>모든것을</a:t>
            </a:r>
            <a:r>
              <a:rPr lang="ko-KR" altLang="en-US" sz="2000" dirty="0"/>
              <a:t> 관리</a:t>
            </a:r>
            <a:endParaRPr lang="en-US" altLang="ko-KR" sz="2000" dirty="0"/>
          </a:p>
          <a:p>
            <a:r>
              <a:rPr lang="en-US" altLang="ko-KR" sz="2000" dirty="0"/>
              <a:t>MVP</a:t>
            </a:r>
            <a:r>
              <a:rPr lang="ko-KR" altLang="en-US" sz="2000" dirty="0"/>
              <a:t>는 </a:t>
            </a:r>
            <a:r>
              <a:rPr lang="en-US" altLang="ko-KR" sz="2000" dirty="0"/>
              <a:t>View</a:t>
            </a:r>
            <a:r>
              <a:rPr lang="ko-KR" altLang="en-US" sz="2000" dirty="0"/>
              <a:t>와 </a:t>
            </a:r>
            <a:r>
              <a:rPr lang="en-US" altLang="ko-KR" sz="2000" dirty="0"/>
              <a:t>Presenter</a:t>
            </a:r>
            <a:r>
              <a:rPr lang="ko-KR" altLang="en-US" sz="2000" dirty="0"/>
              <a:t>가 왔다갔다한다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MVVM</a:t>
            </a:r>
            <a:r>
              <a:rPr lang="ko-KR" altLang="en-US" sz="2000" dirty="0"/>
              <a:t>은 </a:t>
            </a:r>
            <a:r>
              <a:rPr lang="en-US" altLang="ko-KR" sz="2000" dirty="0" err="1"/>
              <a:t>ViewModel</a:t>
            </a:r>
            <a:r>
              <a:rPr lang="ko-KR" altLang="en-US" sz="2000" dirty="0"/>
              <a:t>이 </a:t>
            </a:r>
            <a:r>
              <a:rPr lang="ko-KR" altLang="en-US" sz="2000" dirty="0" err="1"/>
              <a:t>모델하고만</a:t>
            </a:r>
            <a:r>
              <a:rPr lang="ko-KR" altLang="en-US" sz="2000" dirty="0"/>
              <a:t> 논다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View</a:t>
            </a:r>
            <a:r>
              <a:rPr lang="ko-KR" altLang="en-US" sz="2000" dirty="0"/>
              <a:t>는 데이터를 가지고 가든 말든 신경 </a:t>
            </a:r>
            <a:r>
              <a:rPr lang="ko-KR" altLang="en-US" sz="2000" dirty="0" err="1"/>
              <a:t>안쓴다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View</a:t>
            </a:r>
            <a:r>
              <a:rPr lang="ko-KR" altLang="en-US" sz="2000" dirty="0"/>
              <a:t>가 나 이거 </a:t>
            </a:r>
            <a:r>
              <a:rPr lang="ko-KR" altLang="en-US" sz="2000" dirty="0" err="1"/>
              <a:t>그려야하는데</a:t>
            </a:r>
            <a:r>
              <a:rPr lang="en-US" altLang="ko-KR" sz="2000" dirty="0"/>
              <a:t>.. </a:t>
            </a:r>
            <a:r>
              <a:rPr lang="en-US" altLang="ko-KR" sz="2000" dirty="0" err="1"/>
              <a:t>ViewModel</a:t>
            </a:r>
            <a:r>
              <a:rPr lang="ko-KR" altLang="en-US" sz="2000" dirty="0"/>
              <a:t>아 </a:t>
            </a:r>
            <a:r>
              <a:rPr lang="ko-KR" altLang="en-US" sz="2000" dirty="0" err="1"/>
              <a:t>니가</a:t>
            </a:r>
            <a:r>
              <a:rPr lang="ko-KR" altLang="en-US" sz="2000" dirty="0"/>
              <a:t> 이거 가지고 있지</a:t>
            </a:r>
            <a:r>
              <a:rPr lang="en-US" altLang="ko-KR" sz="2000" dirty="0"/>
              <a:t>? </a:t>
            </a:r>
            <a:r>
              <a:rPr lang="ko-KR" altLang="en-US" sz="2000" dirty="0"/>
              <a:t>내가 너 </a:t>
            </a:r>
            <a:r>
              <a:rPr lang="ko-KR" altLang="en-US" sz="2000" dirty="0" err="1"/>
              <a:t>지켜볼께</a:t>
            </a:r>
            <a:r>
              <a:rPr lang="en-US" altLang="ko-KR" sz="2000" dirty="0"/>
              <a:t>.. </a:t>
            </a:r>
            <a:r>
              <a:rPr lang="ko-KR" altLang="en-US" sz="2000" dirty="0"/>
              <a:t>하면서 계속 </a:t>
            </a:r>
            <a:r>
              <a:rPr lang="en-US" altLang="ko-KR" sz="2000" dirty="0" err="1"/>
              <a:t>ViewModel</a:t>
            </a:r>
            <a:r>
              <a:rPr lang="ko-KR" altLang="en-US" sz="2000" dirty="0"/>
              <a:t>을 관찰함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ViewModel</a:t>
            </a:r>
            <a:r>
              <a:rPr lang="ko-KR" altLang="en-US" sz="2000" dirty="0"/>
              <a:t>에 데이터가 바뀌면 어 </a:t>
            </a:r>
            <a:r>
              <a:rPr lang="ko-KR" altLang="en-US" sz="2000" dirty="0" err="1"/>
              <a:t>바뀌었어</a:t>
            </a:r>
            <a:r>
              <a:rPr lang="en-US" altLang="ko-KR" sz="2000" dirty="0"/>
              <a:t>? </a:t>
            </a:r>
            <a:r>
              <a:rPr lang="ko-KR" altLang="en-US" sz="2000" dirty="0"/>
              <a:t>나도 </a:t>
            </a:r>
            <a:r>
              <a:rPr lang="ko-KR" altLang="en-US" sz="2000" dirty="0" err="1"/>
              <a:t>바꿀께하면서</a:t>
            </a:r>
            <a:r>
              <a:rPr lang="ko-KR" altLang="en-US" sz="2000" dirty="0"/>
              <a:t> 갱신함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만약 </a:t>
            </a:r>
            <a:r>
              <a:rPr lang="en-US" altLang="ko-KR" sz="2000" dirty="0"/>
              <a:t>View</a:t>
            </a:r>
            <a:r>
              <a:rPr lang="ko-KR" altLang="en-US" sz="2000" dirty="0"/>
              <a:t>에 데이터가 </a:t>
            </a:r>
            <a:r>
              <a:rPr lang="en-US" altLang="ko-KR" sz="2000" dirty="0"/>
              <a:t>input</a:t>
            </a:r>
            <a:r>
              <a:rPr lang="ko-KR" altLang="en-US" sz="2000" dirty="0"/>
              <a:t>되면  </a:t>
            </a:r>
            <a:r>
              <a:rPr lang="en-US" altLang="ko-KR" sz="2000" dirty="0" err="1"/>
              <a:t>ViewModel</a:t>
            </a:r>
            <a:r>
              <a:rPr lang="ko-KR" altLang="en-US" sz="2000" dirty="0"/>
              <a:t>에 갱신되었다고 알려주지만 </a:t>
            </a:r>
            <a:r>
              <a:rPr lang="en-US" altLang="ko-KR" sz="2000" dirty="0" err="1"/>
              <a:t>ViewModel</a:t>
            </a:r>
            <a:r>
              <a:rPr lang="ko-KR" altLang="en-US" sz="2000" dirty="0"/>
              <a:t>은 데이터만 바꾸고 </a:t>
            </a:r>
            <a:r>
              <a:rPr lang="en-US" altLang="ko-KR" sz="2000" dirty="0"/>
              <a:t>View</a:t>
            </a:r>
            <a:r>
              <a:rPr lang="ko-KR" altLang="en-US" sz="2000" dirty="0"/>
              <a:t>한테 </a:t>
            </a:r>
            <a:r>
              <a:rPr lang="ko-KR" altLang="en-US" sz="2000" dirty="0" err="1"/>
              <a:t>어떠한것도</a:t>
            </a:r>
            <a:r>
              <a:rPr lang="ko-KR" altLang="en-US" sz="2000" dirty="0"/>
              <a:t> 시키지 않음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5339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A8BF03B-7911-4473-B219-772C2BAA6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1769969" cy="701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96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19A8CB6-E22C-4846-873C-A559C29A7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45" y="303045"/>
            <a:ext cx="11825147" cy="609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59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A5EE4DF-502B-486D-878D-E663E0CB9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840"/>
            <a:ext cx="11793415" cy="58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194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B57E9EA-289C-49C2-8331-5E9C57166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22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0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9AB390B-2FDC-49AE-9631-DD326F546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77705" cy="624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807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D8C690-14B6-42FF-A690-8F13DB2C51C7}"/>
              </a:ext>
            </a:extLst>
          </p:cNvPr>
          <p:cNvSpPr txBox="1"/>
          <p:nvPr/>
        </p:nvSpPr>
        <p:spPr>
          <a:xfrm>
            <a:off x="1965960" y="208341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MVC,</a:t>
            </a:r>
            <a:r>
              <a:rPr lang="ko-KR" altLang="en-US" dirty="0"/>
              <a:t> </a:t>
            </a:r>
            <a:r>
              <a:rPr lang="en-US" altLang="ko-KR" dirty="0"/>
              <a:t>MVP,</a:t>
            </a:r>
            <a:r>
              <a:rPr lang="ko-KR" altLang="en-US" dirty="0"/>
              <a:t> </a:t>
            </a:r>
            <a:r>
              <a:rPr lang="en-US" altLang="ko-KR" dirty="0"/>
              <a:t>MVVM</a:t>
            </a:r>
            <a:r>
              <a:rPr lang="ko-KR" altLang="en-US" dirty="0"/>
              <a:t> 패턴 정리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https://jcchu.medium.com/%EB%94%94%EC%9E%90%EC%9D%B8-%ED%8C%A8%ED%84%B4-mvc-mvp-mvvm-965e324742df</a:t>
            </a:r>
          </a:p>
        </p:txBody>
      </p:sp>
    </p:spTree>
    <p:extLst>
      <p:ext uri="{BB962C8B-B14F-4D97-AF65-F5344CB8AC3E}">
        <p14:creationId xmlns:p14="http://schemas.microsoft.com/office/powerpoint/2010/main" val="73733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2E45FA-840E-4A0A-A164-43C95A39995D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배열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(Arrays)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9727CD1-A50D-4E11-8E92-125A1FDFD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92167"/>
              </p:ext>
            </p:extLst>
          </p:nvPr>
        </p:nvGraphicFramePr>
        <p:xfrm>
          <a:off x="307545" y="811977"/>
          <a:ext cx="11659865" cy="677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973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3809408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854538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2331973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33197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arrays</a:t>
                      </a:r>
                    </a:p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arrays, </a:t>
                      </a:r>
                      <a:r>
                        <a:rPr lang="en-US" altLang="ko-KR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Collections.reverseOrder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arrays, new Comparator&lt;T&gt;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 데이터 끝에 문자의 형태로 추가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arrays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 배열을 리스트로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converted = new List(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Arrays.asList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(arrays));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copyOf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int 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배열 복사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Object o</a:t>
                      </a:r>
                    </a:p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int start, int end, Object 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배열 전체에 </a:t>
                      </a:r>
                      <a:r>
                        <a:rPr lang="en-US" altLang="ko-KR" dirty="0"/>
                        <a:t>o</a:t>
                      </a:r>
                      <a:r>
                        <a:rPr lang="ko-KR" altLang="en-US" dirty="0"/>
                        <a:t>를 채운다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binarySearch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T[] </a:t>
                      </a:r>
                      <a:r>
                        <a:rPr lang="en-US" altLang="ko-KR" dirty="0" err="1"/>
                        <a:t>arr</a:t>
                      </a:r>
                      <a:r>
                        <a:rPr lang="en-US" altLang="ko-KR" dirty="0"/>
                        <a:t>, Object 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값이 존재하면 해당 값의 인덱스 값을 반환 그렇지 않으면 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반환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12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CEC019-00D5-4995-8390-63B28AABED9E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리스트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(Collection)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98BE162-F227-4F23-884C-5CF626D99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368385"/>
              </p:ext>
            </p:extLst>
          </p:nvPr>
        </p:nvGraphicFramePr>
        <p:xfrm>
          <a:off x="307545" y="811977"/>
          <a:ext cx="11659865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973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3809408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854538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2331973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33197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toArray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 T[size] // minimum size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list.size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T[]</a:t>
                      </a:r>
                      <a:r>
                        <a:rPr lang="en-US" altLang="ko-KR" dirty="0" err="1"/>
                        <a:t>arr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리스트를 배열로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 길이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T[]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배열 복사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27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E70FFD-D292-435D-BDF0-EC8007AA215E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리스트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Noto Serif KR"/>
              </a:rPr>
              <a:t>List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19A815-F35E-4AD2-A781-AC4F5F5F6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57262"/>
              </p:ext>
            </p:extLst>
          </p:nvPr>
        </p:nvGraphicFramePr>
        <p:xfrm>
          <a:off x="307545" y="811977"/>
          <a:ext cx="11659866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212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15248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375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3451097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791327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 길이 반환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isEmpty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비었는지 체크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 탐색 후 있으면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Int, 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 요소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인덱스 위치에 있는 값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indexOf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 탐색 후 있으면 인덱스 값 반환 없으면 </a:t>
                      </a:r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 초기화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인덱스 부분의 값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remove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해당되는 객체가 있으면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72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FF1AB5D-06D3-4BE6-9554-BC873FA94256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리스트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en-US" altLang="ko-KR" sz="2800" b="1" dirty="0" err="1">
                <a:solidFill>
                  <a:srgbClr val="000000"/>
                </a:solidFill>
                <a:latin typeface="Noto Serif KR"/>
              </a:rPr>
              <a:t>ArrayList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80622F45-9405-4F28-B844-1F0F44C14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112627"/>
              </p:ext>
            </p:extLst>
          </p:nvPr>
        </p:nvGraphicFramePr>
        <p:xfrm>
          <a:off x="307545" y="811977"/>
          <a:ext cx="11659866" cy="626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212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15248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375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3787981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45444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Arraylist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Arraylist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얕은 복사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 값을 복사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새로생성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isEmpty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비었는지 체크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 탐색 후 있으면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Int, 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 요소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인덱스 위치에 있는 값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indexOf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 탐색 후 있으면 인덱스 값 반환 없으면 </a:t>
                      </a:r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 초기화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인덱스 부분의 값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remove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해당되는 객체가 있으면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arraylist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arraylist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Arraylist</a:t>
                      </a:r>
                      <a:r>
                        <a:rPr lang="ko-KR" altLang="en-US" dirty="0"/>
                        <a:t>를 깊은 복사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값 만을 복사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해서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toArray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T[] </a:t>
                      </a:r>
                      <a:r>
                        <a:rPr lang="en-US" altLang="ko-KR" dirty="0" err="1"/>
                        <a:t>arr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어레이 리스트를 배열로 변환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4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ensureCapacity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어레이 리스트 최소사이즈 지정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8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trimToSize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사용하지 않는 공간 자르기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7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47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328718-FEFA-414F-82B4-3FC5B306418C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리스트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en-US" altLang="ko-KR" sz="28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linkedlist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E58A773D-5A8C-478C-82E8-297A7DC75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555814"/>
              </p:ext>
            </p:extLst>
          </p:nvPr>
        </p:nvGraphicFramePr>
        <p:xfrm>
          <a:off x="307545" y="811977"/>
          <a:ext cx="10080860" cy="8212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006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375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4525918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1716506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29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5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얕은 복사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 값을 복사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새로생성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toArray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배열을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변환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 탐색 후 있으면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567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Int, 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r>
                        <a:rPr lang="ko-KR" altLang="en-US" dirty="0"/>
                        <a:t> 요소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addFirst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맨 앞에 객체 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addLast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맨 뒤에 객체 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인덱스 위치에 있는 노드 데이터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getFirst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첫 번째 노드의 데이터를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getLast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마지막 노드의 데이터를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Queue</a:t>
                      </a:r>
                      <a:r>
                        <a:rPr lang="ko-KR" altLang="en-US" dirty="0"/>
                        <a:t>에서 첫번째를 제거하지 않으면서 읽기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peekFirst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Peek</a:t>
                      </a:r>
                      <a:r>
                        <a:rPr lang="ko-KR" altLang="en-US" dirty="0"/>
                        <a:t>와 유사하나 목록이 </a:t>
                      </a:r>
                      <a:r>
                        <a:rPr lang="ko-KR" altLang="en-US" dirty="0" err="1"/>
                        <a:t>비어있으면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null </a:t>
                      </a:r>
                      <a:r>
                        <a:rPr lang="ko-KR" altLang="en-US" dirty="0"/>
                        <a:t>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47435"/>
                  </a:ext>
                </a:extLst>
              </a:tr>
              <a:tr h="591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peekLast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목록의 마지막 요소를 검색하지만 제거 안함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목록 </a:t>
                      </a:r>
                      <a:r>
                        <a:rPr lang="ko-KR" altLang="en-US" dirty="0" err="1"/>
                        <a:t>비어있으면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null </a:t>
                      </a:r>
                      <a:r>
                        <a:rPr lang="ko-KR" altLang="en-US" dirty="0" err="1"/>
                        <a:t>반환ㄴ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81941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Queue</a:t>
                      </a:r>
                      <a:r>
                        <a:rPr lang="ko-KR" altLang="en-US" dirty="0"/>
                        <a:t>에서 제거하며 읽기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73605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pollFirst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Queue</a:t>
                      </a:r>
                      <a:r>
                        <a:rPr lang="ko-KR" altLang="en-US" dirty="0"/>
                        <a:t>에서 첫번째를 제거하면서 읽기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133011"/>
                  </a:ext>
                </a:extLst>
              </a:tr>
              <a:tr h="337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pollLast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Queue</a:t>
                      </a:r>
                      <a:r>
                        <a:rPr lang="ko-KR" altLang="en-US" dirty="0"/>
                        <a:t>에서 마지막을 제거하면서 읽기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882438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Queue</a:t>
                      </a:r>
                      <a:r>
                        <a:rPr lang="ko-KR" altLang="en-US" dirty="0"/>
                        <a:t>에 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842246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offerFirst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Queue</a:t>
                      </a:r>
                      <a:r>
                        <a:rPr lang="ko-KR" altLang="en-US" dirty="0"/>
                        <a:t>의 첫 번째에 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429507"/>
                  </a:ext>
                </a:extLst>
              </a:tr>
              <a:tr h="329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offerLast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Queue</a:t>
                      </a:r>
                      <a:r>
                        <a:rPr lang="ko-KR" altLang="en-US" dirty="0"/>
                        <a:t>의 마지막에 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811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464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869B0E-6593-428C-9EF4-DB3E6C694E8B}"/>
              </a:ext>
            </a:extLst>
          </p:cNvPr>
          <p:cNvSpPr txBox="1"/>
          <p:nvPr/>
        </p:nvSpPr>
        <p:spPr>
          <a:xfrm>
            <a:off x="224590" y="288757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0" i="0" dirty="0">
                <a:solidFill>
                  <a:srgbClr val="000000"/>
                </a:solidFill>
                <a:effectLst/>
                <a:latin typeface="Noto Serif KR"/>
              </a:rPr>
              <a:t>리스트 다루기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(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Noto Serif KR"/>
              </a:rPr>
              <a:t>stack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erif KR"/>
              </a:rPr>
              <a:t>)</a:t>
            </a:r>
            <a:endParaRPr lang="en-US" altLang="ko-KR" sz="2800" b="0" i="0" dirty="0">
              <a:solidFill>
                <a:srgbClr val="5C5C5C"/>
              </a:solidFill>
              <a:effectLst/>
              <a:latin typeface="Noto Serif KR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A4FEF03-4CA8-4AF3-B216-6D7A125B9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550632"/>
              </p:ext>
            </p:extLst>
          </p:nvPr>
        </p:nvGraphicFramePr>
        <p:xfrm>
          <a:off x="307545" y="811977"/>
          <a:ext cx="11659866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212">
                  <a:extLst>
                    <a:ext uri="{9D8B030D-6E8A-4147-A177-3AD203B41FA5}">
                      <a16:colId xmlns:a16="http://schemas.microsoft.com/office/drawing/2014/main" val="2453404742"/>
                    </a:ext>
                  </a:extLst>
                </a:gridCol>
                <a:gridCol w="1152480">
                  <a:extLst>
                    <a:ext uri="{9D8B030D-6E8A-4147-A177-3AD203B41FA5}">
                      <a16:colId xmlns:a16="http://schemas.microsoft.com/office/drawing/2014/main" val="3544074655"/>
                    </a:ext>
                  </a:extLst>
                </a:gridCol>
                <a:gridCol w="1143750">
                  <a:extLst>
                    <a:ext uri="{9D8B030D-6E8A-4147-A177-3AD203B41FA5}">
                      <a16:colId xmlns:a16="http://schemas.microsoft.com/office/drawing/2014/main" val="158164797"/>
                    </a:ext>
                  </a:extLst>
                </a:gridCol>
                <a:gridCol w="3787981">
                  <a:extLst>
                    <a:ext uri="{9D8B030D-6E8A-4147-A177-3AD203B41FA5}">
                      <a16:colId xmlns:a16="http://schemas.microsoft.com/office/drawing/2014/main" val="1546911837"/>
                    </a:ext>
                  </a:extLst>
                </a:gridCol>
                <a:gridCol w="2454443">
                  <a:extLst>
                    <a:ext uri="{9D8B030D-6E8A-4147-A177-3AD203B41FA5}">
                      <a16:colId xmlns:a16="http://schemas.microsoft.com/office/drawing/2014/main" val="21030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입력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리턴 자료형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메소드 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사용 예시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4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push()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Element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최근 추가된 데이터 삭젠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peek()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최근 추가된 데이터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1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비었으면 </a:t>
                      </a:r>
                      <a:r>
                        <a:rPr lang="en-US" altLang="ko-KR" dirty="0"/>
                        <a:t>true </a:t>
                      </a:r>
                      <a:r>
                        <a:rPr lang="ko-KR" altLang="en-US" dirty="0"/>
                        <a:t>아니면 </a:t>
                      </a: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effectLst/>
                        </a:rPr>
                        <a:t>Object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데이터의 위치 반환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나가는 순번을 반환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9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8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0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2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4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8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7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855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2043</Words>
  <Application>Microsoft Office PowerPoint</Application>
  <PresentationFormat>와이드스크린</PresentationFormat>
  <Paragraphs>620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Arial Unicode MS</vt:lpstr>
      <vt:lpstr>Noto Serif KR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Object 클래스 대표 메소드</vt:lpstr>
      <vt:lpstr>Java.lang Pakege</vt:lpstr>
      <vt:lpstr>StringBuffer</vt:lpstr>
      <vt:lpstr>String 클래스의 문제점</vt:lpstr>
      <vt:lpstr>Math</vt:lpstr>
      <vt:lpstr>Util Pakege</vt:lpstr>
      <vt:lpstr>CollectionFrameWork</vt:lpstr>
      <vt:lpstr>List, Set, Map</vt:lpstr>
      <vt:lpstr>Date, Calender, Time</vt:lpstr>
      <vt:lpstr>Java IO 클래스</vt:lpstr>
      <vt:lpstr>Theard</vt:lpstr>
      <vt:lpstr>RxAndroid, reactivex란?</vt:lpstr>
      <vt:lpstr>Rx란?</vt:lpstr>
      <vt:lpstr>MVC</vt:lpstr>
      <vt:lpstr>MVP</vt:lpstr>
      <vt:lpstr>MVVM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성재 김</dc:creator>
  <cp:lastModifiedBy>성재 김</cp:lastModifiedBy>
  <cp:revision>14</cp:revision>
  <dcterms:created xsi:type="dcterms:W3CDTF">2020-12-29T00:30:03Z</dcterms:created>
  <dcterms:modified xsi:type="dcterms:W3CDTF">2020-12-29T02:21:56Z</dcterms:modified>
</cp:coreProperties>
</file>