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0"/>
  </p:notesMasterIdLst>
  <p:handoutMasterIdLst>
    <p:handoutMasterId r:id="rId31"/>
  </p:handoutMasterIdLst>
  <p:sldIdLst>
    <p:sldId id="707" r:id="rId2"/>
    <p:sldId id="705" r:id="rId3"/>
    <p:sldId id="706" r:id="rId4"/>
    <p:sldId id="605" r:id="rId5"/>
    <p:sldId id="758" r:id="rId6"/>
    <p:sldId id="759" r:id="rId7"/>
    <p:sldId id="761" r:id="rId8"/>
    <p:sldId id="762" r:id="rId9"/>
    <p:sldId id="763" r:id="rId10"/>
    <p:sldId id="764" r:id="rId11"/>
    <p:sldId id="765" r:id="rId12"/>
    <p:sldId id="766" r:id="rId13"/>
    <p:sldId id="767" r:id="rId14"/>
    <p:sldId id="768" r:id="rId15"/>
    <p:sldId id="770" r:id="rId16"/>
    <p:sldId id="771" r:id="rId17"/>
    <p:sldId id="773" r:id="rId18"/>
    <p:sldId id="774" r:id="rId19"/>
    <p:sldId id="775" r:id="rId20"/>
    <p:sldId id="776" r:id="rId21"/>
    <p:sldId id="777" r:id="rId22"/>
    <p:sldId id="778" r:id="rId23"/>
    <p:sldId id="780" r:id="rId24"/>
    <p:sldId id="781" r:id="rId25"/>
    <p:sldId id="784" r:id="rId26"/>
    <p:sldId id="782" r:id="rId27"/>
    <p:sldId id="783" r:id="rId28"/>
    <p:sldId id="78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188">
          <p15:clr>
            <a:srgbClr val="A4A3A4"/>
          </p15:clr>
        </p15:guide>
        <p15:guide id="5" pos="198">
          <p15:clr>
            <a:srgbClr val="A4A3A4"/>
          </p15:clr>
        </p15:guide>
        <p15:guide id="6" pos="142">
          <p15:clr>
            <a:srgbClr val="A4A3A4"/>
          </p15:clr>
        </p15:guide>
        <p15:guide id="7" pos="687">
          <p15:clr>
            <a:srgbClr val="A4A3A4"/>
          </p15:clr>
        </p15:guide>
        <p15:guide id="8" pos="4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AD4"/>
    <a:srgbClr val="525EC3"/>
    <a:srgbClr val="7977C3"/>
    <a:srgbClr val="6361BA"/>
    <a:srgbClr val="FA3A2D"/>
    <a:srgbClr val="B42D23"/>
    <a:srgbClr val="AD0003"/>
    <a:srgbClr val="60B4F0"/>
    <a:srgbClr val="5FB5F0"/>
    <a:srgbClr val="69C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0" autoAdjust="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>
        <p:guide orient="horz" pos="2222"/>
        <p:guide pos="2882"/>
        <p:guide pos="2880"/>
        <p:guide orient="horz" pos="188"/>
        <p:guide pos="198"/>
        <p:guide pos="142"/>
        <p:guide pos="687"/>
        <p:guide pos="4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967304-A513-47CF-AA1B-1F2A36BB6376}" type="slidenum">
              <a:rPr lang="de-DE" altLang="ko-KR" smtClean="0"/>
              <a:pPr>
                <a:defRPr/>
              </a:pPr>
              <a:t>1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1259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1025" y="3498023"/>
            <a:ext cx="2892975" cy="306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1"/>
          <p:cNvSpPr/>
          <p:nvPr userDrawn="1"/>
        </p:nvSpPr>
        <p:spPr bwMode="auto">
          <a:xfrm>
            <a:off x="-8164" y="6466114"/>
            <a:ext cx="9152164" cy="397298"/>
          </a:xfrm>
          <a:prstGeom prst="rect">
            <a:avLst/>
          </a:prstGeom>
          <a:solidFill>
            <a:srgbClr val="797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1944" y="2454868"/>
            <a:ext cx="8520112" cy="478744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2"/>
          <p:cNvGrpSpPr>
            <a:grpSpLocks/>
          </p:cNvGrpSpPr>
          <p:nvPr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rgbClr val="7977C3"/>
          </a:solidFill>
        </p:grpSpPr>
        <p:sp>
          <p:nvSpPr>
            <p:cNvPr id="9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0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>
              <a:solidFill>
                <a:srgbClr val="7977C3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579664" y="316364"/>
            <a:ext cx="8251140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400" dirty="0">
                <a:effectLst/>
                <a:latin typeface="Impact" pitchFamily="34" charset="0"/>
                <a:ea typeface="HY헤드라인M" panose="02030600000101010101" pitchFamily="18" charset="-127"/>
              </a:rPr>
              <a:t>학습목표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 hasCustomPrompt="1"/>
          </p:nvPr>
        </p:nvSpPr>
        <p:spPr>
          <a:xfrm>
            <a:off x="628651" y="1110343"/>
            <a:ext cx="8191500" cy="4691970"/>
          </a:xfrm>
        </p:spPr>
        <p:txBody>
          <a:bodyPr anchor="t"/>
          <a:lstStyle>
            <a:lvl1pPr marL="180975" indent="-180975">
              <a:lnSpc>
                <a:spcPct val="150000"/>
              </a:lnSpc>
              <a:buClr>
                <a:srgbClr val="7030A0"/>
              </a:buClr>
              <a:buSzPct val="90000"/>
              <a:buFont typeface="Wingdings" pitchFamily="2" charset="2"/>
              <a:buChar char="v"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 마스터 텍스트 스타일을 편집합니다</a:t>
            </a:r>
            <a:endParaRPr lang="en-US" altLang="ko-KR" dirty="0"/>
          </a:p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grpSp>
        <p:nvGrpSpPr>
          <p:cNvPr id="8" name="Group 192"/>
          <p:cNvGrpSpPr>
            <a:grpSpLocks/>
          </p:cNvGrpSpPr>
          <p:nvPr userDrawn="1"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rgbClr val="7977C3"/>
          </a:solidFill>
        </p:grpSpPr>
        <p:sp>
          <p:nvSpPr>
            <p:cNvPr id="10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3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>
              <a:solidFill>
                <a:srgbClr val="7977C3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36814" y="1110343"/>
            <a:ext cx="8183336" cy="4691970"/>
          </a:xfrm>
        </p:spPr>
        <p:txBody>
          <a:bodyPr anchor="t"/>
          <a:lstStyle>
            <a:lvl1pPr marL="457200" indent="-457200">
              <a:lnSpc>
                <a:spcPct val="150000"/>
              </a:lnSpc>
              <a:buClr>
                <a:srgbClr val="7030A0"/>
              </a:buClr>
              <a:buSzPct val="90000"/>
              <a:buFont typeface="+mj-lt"/>
              <a:buAutoNum type="arabicPeriod"/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TextBox 6"/>
          <p:cNvSpPr txBox="1">
            <a:spLocks noChangeArrowheads="1"/>
          </p:cNvSpPr>
          <p:nvPr userDrawn="1"/>
        </p:nvSpPr>
        <p:spPr bwMode="auto">
          <a:xfrm>
            <a:off x="579664" y="309561"/>
            <a:ext cx="8242975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40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grpSp>
        <p:nvGrpSpPr>
          <p:cNvPr id="9" name="Group 192"/>
          <p:cNvGrpSpPr>
            <a:grpSpLocks/>
          </p:cNvGrpSpPr>
          <p:nvPr userDrawn="1"/>
        </p:nvGrpSpPr>
        <p:grpSpPr bwMode="auto">
          <a:xfrm>
            <a:off x="226419" y="824594"/>
            <a:ext cx="8675591" cy="68961"/>
            <a:chOff x="192" y="446"/>
            <a:chExt cx="5513" cy="78"/>
          </a:xfrm>
          <a:solidFill>
            <a:srgbClr val="7977C3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13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>
              <a:solidFill>
                <a:srgbClr val="7977C3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14" name="직사각형 5"/>
          <p:cNvSpPr/>
          <p:nvPr userDrawn="1"/>
        </p:nvSpPr>
        <p:spPr bwMode="auto">
          <a:xfrm>
            <a:off x="0" y="-76200"/>
            <a:ext cx="9144000" cy="370114"/>
          </a:xfrm>
          <a:prstGeom prst="rect">
            <a:avLst/>
          </a:prstGeom>
          <a:solidFill>
            <a:srgbClr val="828A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00038" y="411163"/>
            <a:ext cx="8520112" cy="38893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36814" y="1048219"/>
            <a:ext cx="7780565" cy="4313238"/>
          </a:xfrm>
        </p:spPr>
        <p:txBody>
          <a:bodyPr/>
          <a:lstStyle>
            <a:lvl1pPr marL="342900" indent="-342900">
              <a:buClr>
                <a:srgbClr val="7030A0"/>
              </a:buClr>
              <a:buFont typeface="Wingdings" pitchFamily="2" charset="2"/>
              <a:buChar char="§"/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525EC3"/>
              </a:buClr>
              <a:buSzPct val="84000"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731837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828AD4"/>
              </a:buClr>
              <a:buSzTx/>
              <a:buFont typeface="Arial" pitchFamily="34" charset="0"/>
              <a:buChar char="•"/>
              <a:tabLst/>
              <a:defRPr sz="1600">
                <a:latin typeface="맑은 고딕" pitchFamily="50" charset="-127"/>
                <a:ea typeface="맑은 고딕" pitchFamily="50" charset="-127"/>
              </a:defRPr>
            </a:lvl3pPr>
            <a:lvl4pPr marL="725487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6361BA"/>
              </a:buClr>
              <a:buSzPct val="84000"/>
              <a:buFont typeface="Arial" pitchFamily="34" charset="0"/>
              <a:buChar char="–"/>
              <a:tabLst/>
              <a:defRPr sz="1600">
                <a:latin typeface="맑은 고딕" pitchFamily="50" charset="-127"/>
                <a:ea typeface="맑은 고딕" pitchFamily="50" charset="-127"/>
              </a:defRPr>
            </a:lvl4pPr>
            <a:lvl5pPr marL="1254125" indent="-265113">
              <a:buClr>
                <a:srgbClr val="525EC3"/>
              </a:buClr>
              <a:buFont typeface="Arial" pitchFamily="34" charset="0"/>
              <a:buChar char="–"/>
              <a:defRPr sz="15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</a:t>
            </a:r>
            <a:r>
              <a:rPr lang="ko-KR" altLang="en-US" dirty="0" smtClean="0"/>
              <a:t>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마스터 텍스트</a:t>
            </a:r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  <p:sp>
        <p:nvSpPr>
          <p:cNvPr id="9" name="직사각형 1"/>
          <p:cNvSpPr/>
          <p:nvPr userDrawn="1"/>
        </p:nvSpPr>
        <p:spPr bwMode="auto">
          <a:xfrm>
            <a:off x="0" y="2555192"/>
            <a:ext cx="9144000" cy="1747617"/>
          </a:xfrm>
          <a:prstGeom prst="rect">
            <a:avLst/>
          </a:prstGeom>
          <a:solidFill>
            <a:srgbClr val="797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WordArt 3"/>
          <p:cNvSpPr>
            <a:spLocks noChangeArrowheads="1" noChangeShapeType="1" noTextEdit="1"/>
          </p:cNvSpPr>
          <p:nvPr userDrawn="1"/>
        </p:nvSpPr>
        <p:spPr bwMode="gray">
          <a:xfrm>
            <a:off x="1973580" y="3060192"/>
            <a:ext cx="5196840" cy="737616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Impact" pitchFamily="34" charset="0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Impact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44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dirty="0"/>
              <a:t>Textmasterformate durch Klicken bearbeiten</a:t>
            </a:r>
          </a:p>
          <a:p>
            <a:pPr lvl="1"/>
            <a:r>
              <a:rPr lang="de-DE" altLang="ko-KR" dirty="0"/>
              <a:t>Zweite Ebene</a:t>
            </a:r>
          </a:p>
          <a:p>
            <a:pPr lvl="2"/>
            <a:r>
              <a:rPr lang="de-DE" altLang="ko-KR" dirty="0"/>
              <a:t>Dritte Ebene</a:t>
            </a:r>
          </a:p>
          <a:p>
            <a:pPr lvl="3"/>
            <a:r>
              <a:rPr lang="de-DE" altLang="ko-KR" dirty="0"/>
              <a:t>Vierte Ebene</a:t>
            </a:r>
          </a:p>
          <a:p>
            <a:pPr lvl="4"/>
            <a:r>
              <a:rPr lang="de-DE" altLang="ko-KR" dirty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dirty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8097335" y="6594467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 dirty="0">
                <a:ea typeface="굴림" charset="-127"/>
              </a:rPr>
              <a:t>Page </a:t>
            </a:r>
            <a:r>
              <a:rPr lang="de-DE" altLang="ko-KR" sz="1000" dirty="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 dirty="0">
                <a:ea typeface="굴림" charset="-127"/>
              </a:rPr>
              <a:t> </a:t>
            </a:r>
            <a:fld id="{86F4A8A0-048C-4620-A43C-923312CDEA00}" type="slidenum">
              <a:rPr lang="de-DE" altLang="ko-KR" sz="1000" smtClean="0">
                <a:ea typeface="굴림" charset="-127"/>
              </a:rPr>
              <a:pPr/>
              <a:t>‹#›</a:t>
            </a:fld>
            <a:r>
              <a:rPr lang="de-DE" altLang="ko-KR" sz="1000" dirty="0">
                <a:ea typeface="굴림" charset="-127"/>
              </a:rPr>
              <a:t> / </a:t>
            </a:r>
            <a:r>
              <a:rPr lang="de-DE" altLang="ko-KR" sz="1000" dirty="0" smtClean="0">
                <a:ea typeface="굴림" charset="-127"/>
              </a:rPr>
              <a:t>30</a:t>
            </a:r>
            <a:endParaRPr lang="de-DE" altLang="ko-KR" sz="1000" dirty="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8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 </a:t>
            </a:r>
            <a:r>
              <a:rPr lang="ko-KR" altLang="en-US" dirty="0" err="1"/>
              <a:t>어댑터뷰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8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2AA8602-3E9B-4BC7-8232-26CAEED3B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68" y="1108019"/>
            <a:ext cx="5886457" cy="52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&lt;</a:t>
            </a:r>
            <a:r>
              <a:rPr lang="ko-KR" altLang="en-US" dirty="0" smtClean="0">
                <a:solidFill>
                  <a:srgbClr val="7030A0"/>
                </a:solidFill>
              </a:rPr>
              <a:t>실습 </a:t>
            </a:r>
            <a:r>
              <a:rPr lang="en-US" altLang="ko-KR" dirty="0" smtClean="0">
                <a:solidFill>
                  <a:srgbClr val="7030A0"/>
                </a:solidFill>
              </a:rPr>
              <a:t>11-1&gt; 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영화 포스터 보기 </a:t>
            </a:r>
            <a:r>
              <a:rPr lang="en-US" altLang="ko-KR" dirty="0">
                <a:solidFill>
                  <a:srgbClr val="7030A0"/>
                </a:solidFill>
              </a:rPr>
              <a:t>1</a:t>
            </a:r>
          </a:p>
          <a:p>
            <a:pPr lvl="3"/>
            <a:r>
              <a:rPr lang="ko-KR" altLang="en-US" dirty="0" err="1"/>
              <a:t>그리드뷰를</a:t>
            </a:r>
            <a:r>
              <a:rPr lang="ko-KR" altLang="en-US" dirty="0"/>
              <a:t> 이용하여 여러 사진</a:t>
            </a:r>
            <a:r>
              <a:rPr lang="en-US" altLang="ko-KR" dirty="0"/>
              <a:t>(</a:t>
            </a:r>
            <a:r>
              <a:rPr lang="ko-KR" altLang="en-US" dirty="0"/>
              <a:t>영화 포스터</a:t>
            </a:r>
            <a:r>
              <a:rPr lang="en-US" altLang="ko-KR" dirty="0"/>
              <a:t>)</a:t>
            </a:r>
            <a:r>
              <a:rPr lang="ko-KR" altLang="en-US" dirty="0"/>
              <a:t>을 격자 모양으로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영화 </a:t>
            </a:r>
            <a:r>
              <a:rPr lang="ko-KR" altLang="en-US" dirty="0"/>
              <a:t>포스터를 클릭하면 확대된 포스터가 대화상자로 </a:t>
            </a:r>
            <a:r>
              <a:rPr lang="ko-KR" altLang="en-US" dirty="0" smtClean="0"/>
              <a:t>표</a:t>
            </a:r>
            <a:r>
              <a:rPr lang="ko-KR" altLang="en-US" dirty="0"/>
              <a:t>시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pPr lvl="2"/>
            <a:r>
              <a:rPr lang="en-US" altLang="ko-KR" dirty="0"/>
              <a:t>(1)</a:t>
            </a:r>
            <a:r>
              <a:rPr lang="ko-KR" altLang="en-US" dirty="0"/>
              <a:t> 새 </a:t>
            </a:r>
            <a:r>
              <a:rPr lang="ko-KR" altLang="en-US" dirty="0" smtClean="0"/>
              <a:t>프로젝트 만들기</a:t>
            </a:r>
            <a:r>
              <a:rPr lang="en-US" altLang="ko-KR" dirty="0" smtClean="0"/>
              <a:t> </a:t>
            </a:r>
          </a:p>
          <a:p>
            <a:pPr lvl="4"/>
            <a:r>
              <a:rPr lang="ko-KR" altLang="en-US" sz="1400" dirty="0" smtClean="0"/>
              <a:t>프로젝트 이름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‘ </a:t>
            </a:r>
            <a:r>
              <a:rPr lang="en-US" altLang="ko-KR" sz="1400" dirty="0" smtClean="0"/>
              <a:t>Project11_1’ </a:t>
            </a:r>
          </a:p>
          <a:p>
            <a:pPr lvl="4"/>
            <a:r>
              <a:rPr lang="ko-KR" altLang="en-US" sz="1400" dirty="0" smtClean="0"/>
              <a:t>패키지 이름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‘</a:t>
            </a:r>
            <a:r>
              <a:rPr lang="en-US" altLang="ko-KR" sz="1400" dirty="0" smtClean="0"/>
              <a:t>com.cookandroid.project11_1’</a:t>
            </a:r>
            <a:endParaRPr lang="en-US" altLang="ko-KR" sz="1400" dirty="0"/>
          </a:p>
          <a:p>
            <a:pPr lvl="4"/>
            <a:r>
              <a:rPr lang="ko-KR" altLang="en-US" sz="1400" dirty="0" smtClean="0"/>
              <a:t>그 </a:t>
            </a:r>
            <a:r>
              <a:rPr lang="ko-KR" altLang="en-US" sz="1400" dirty="0"/>
              <a:t>외 규칙은 </a:t>
            </a:r>
            <a:r>
              <a:rPr lang="en-US" altLang="ko-KR" sz="1400" dirty="0"/>
              <a:t>[</a:t>
            </a:r>
            <a:r>
              <a:rPr lang="ko-KR" altLang="en-US" sz="1400" dirty="0"/>
              <a:t>실습 </a:t>
            </a:r>
            <a:r>
              <a:rPr lang="en-US" altLang="ko-KR" sz="1400" dirty="0"/>
              <a:t>2-4]</a:t>
            </a:r>
            <a:r>
              <a:rPr lang="ko-KR" altLang="en-US" sz="1400" dirty="0"/>
              <a:t>의 </a:t>
            </a:r>
            <a:r>
              <a:rPr lang="en-US" altLang="ko-KR" sz="1400" dirty="0"/>
              <a:t>(1)~(4)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따름</a:t>
            </a:r>
            <a:endParaRPr lang="en-US" altLang="ko-KR" sz="1400" dirty="0"/>
          </a:p>
          <a:p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39291" y="3762104"/>
            <a:ext cx="5930537" cy="2673134"/>
            <a:chOff x="3097589" y="3979612"/>
            <a:chExt cx="5819988" cy="25862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4D7855-F0A6-4B3D-B9EA-049C097D5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30"/>
            <a:stretch/>
          </p:blipFill>
          <p:spPr>
            <a:xfrm>
              <a:off x="5459766" y="3979612"/>
              <a:ext cx="3457811" cy="254310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C4D7855-F0A6-4B3D-B9EA-049C097D5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472" r="30603" b="-243"/>
            <a:stretch/>
          </p:blipFill>
          <p:spPr>
            <a:xfrm>
              <a:off x="3097589" y="6383777"/>
              <a:ext cx="2308235" cy="1820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613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화면 </a:t>
            </a:r>
            <a:r>
              <a:rPr lang="ko-KR" altLang="en-US" dirty="0"/>
              <a:t>디자인 및 편집 </a:t>
            </a:r>
            <a:endParaRPr lang="en-US" altLang="ko-KR" dirty="0"/>
          </a:p>
          <a:p>
            <a:pPr lvl="2"/>
            <a:r>
              <a:rPr lang="en-US" altLang="ko-KR" dirty="0"/>
              <a:t>(2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activity_main.xml</a:t>
            </a:r>
            <a:r>
              <a:rPr lang="ko-KR" altLang="en-US" dirty="0"/>
              <a:t>에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DE7B5D1-1FFC-4018-8168-87E00A05E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3" y="2065440"/>
            <a:ext cx="5836293" cy="24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0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</a:t>
            </a:r>
            <a:r>
              <a:rPr lang="en-US" altLang="ko-KR" dirty="0"/>
              <a:t>3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/>
              <a:t>그리드뷰의</a:t>
            </a:r>
            <a:r>
              <a:rPr lang="ko-KR" altLang="en-US" dirty="0"/>
              <a:t> 작은 사진을 클릭하면 큰 사진을 보여주는 대화상자용 </a:t>
            </a:r>
            <a:r>
              <a:rPr lang="en-US" altLang="ko-KR" dirty="0"/>
              <a:t>XML </a:t>
            </a:r>
            <a:r>
              <a:rPr lang="ko-KR" altLang="en-US" dirty="0" smtClean="0"/>
              <a:t>파일 만들기</a:t>
            </a:r>
            <a:r>
              <a:rPr lang="en-US" altLang="ko-KR" dirty="0" smtClean="0"/>
              <a:t> </a:t>
            </a:r>
          </a:p>
          <a:p>
            <a:pPr lvl="4"/>
            <a:r>
              <a:rPr lang="en-US" altLang="ko-KR" dirty="0" smtClean="0"/>
              <a:t>[</a:t>
            </a:r>
            <a:r>
              <a:rPr lang="en-US" altLang="ko-KR" dirty="0"/>
              <a:t>res]-[layout]</a:t>
            </a:r>
            <a:r>
              <a:rPr lang="ko-KR" altLang="en-US" dirty="0"/>
              <a:t>에서 </a:t>
            </a:r>
            <a:r>
              <a:rPr lang="en-US" altLang="ko-KR" dirty="0" smtClean="0"/>
              <a:t>[</a:t>
            </a:r>
            <a:r>
              <a:rPr lang="en-US" altLang="ko-KR" dirty="0"/>
              <a:t>New]-[Layout resource file]</a:t>
            </a:r>
            <a:r>
              <a:rPr lang="ko-KR" altLang="en-US" dirty="0"/>
              <a:t>을 </a:t>
            </a:r>
            <a:r>
              <a:rPr lang="ko-KR" altLang="en-US" dirty="0" smtClean="0"/>
              <a:t>선택하고 아래 정보 입력</a:t>
            </a:r>
            <a:endParaRPr lang="en-US" altLang="ko-KR" dirty="0" smtClean="0"/>
          </a:p>
          <a:p>
            <a:pPr lvl="5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File name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dialog.xml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’ , Root element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LinearLayout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’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dirty="0"/>
              <a:t>(4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/>
              <a:t>dialog.xml</a:t>
            </a:r>
            <a:r>
              <a:rPr lang="ko-KR" altLang="en-US" dirty="0"/>
              <a:t>에 </a:t>
            </a:r>
            <a:r>
              <a:rPr lang="ko-KR" altLang="en-US" dirty="0" err="1"/>
              <a:t>이미지뷰를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smtClean="0"/>
              <a:t>개 생성</a:t>
            </a:r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pPr lvl="2"/>
            <a:r>
              <a:rPr lang="en-US" altLang="ko-KR" dirty="0"/>
              <a:t>(5)</a:t>
            </a:r>
            <a:r>
              <a:rPr lang="ko-KR" altLang="en-US" dirty="0"/>
              <a:t> 영화 포스터 이미지 </a:t>
            </a:r>
            <a:r>
              <a:rPr lang="en-US" altLang="ko-KR" dirty="0"/>
              <a:t>10</a:t>
            </a:r>
            <a:r>
              <a:rPr lang="ko-KR" altLang="en-US" dirty="0"/>
              <a:t>개를 </a:t>
            </a:r>
            <a:r>
              <a:rPr lang="en-US" altLang="ko-KR" dirty="0"/>
              <a:t>[res]-[</a:t>
            </a:r>
            <a:r>
              <a:rPr lang="en-US" altLang="ko-KR" dirty="0" err="1"/>
              <a:t>drawable</a:t>
            </a:r>
            <a:r>
              <a:rPr lang="en-US" altLang="ko-KR" dirty="0"/>
              <a:t>] </a:t>
            </a:r>
            <a:r>
              <a:rPr lang="ko-KR" altLang="en-US" dirty="0"/>
              <a:t>폴더에 </a:t>
            </a:r>
            <a:r>
              <a:rPr lang="ko-KR" altLang="en-US" dirty="0" smtClean="0"/>
              <a:t>복사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77EE492-E1A1-4999-9A9C-6BD2A04D1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59" y="2531598"/>
            <a:ext cx="6117105" cy="17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6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/>
              <a:t>코드 작성 및 수정</a:t>
            </a:r>
            <a:endParaRPr lang="en-US" altLang="ko-KR" dirty="0"/>
          </a:p>
          <a:p>
            <a:pPr lvl="2"/>
            <a:r>
              <a:rPr lang="en-US" altLang="ko-KR" dirty="0"/>
              <a:t>(6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메인 액티비티에서 </a:t>
            </a:r>
            <a:r>
              <a:rPr lang="en-US" altLang="ko-KR" dirty="0" err="1"/>
              <a:t>BaseAdapter</a:t>
            </a:r>
            <a:r>
              <a:rPr lang="ko-KR" altLang="en-US" dirty="0"/>
              <a:t>의 상속을 받는 </a:t>
            </a:r>
            <a:r>
              <a:rPr lang="en-US" altLang="ko-KR" dirty="0" err="1"/>
              <a:t>MyGridAdapter</a:t>
            </a:r>
            <a:r>
              <a:rPr lang="ko-KR" altLang="en-US" dirty="0"/>
              <a:t>를 </a:t>
            </a:r>
            <a:r>
              <a:rPr lang="ko-KR" altLang="en-US" dirty="0" smtClean="0"/>
              <a:t>정의하고 </a:t>
            </a:r>
            <a:r>
              <a:rPr lang="en-US" altLang="ko-KR" dirty="0"/>
              <a:t>activity_main.xml</a:t>
            </a:r>
            <a:r>
              <a:rPr lang="ko-KR" altLang="en-US" dirty="0"/>
              <a:t>의 </a:t>
            </a:r>
            <a:r>
              <a:rPr lang="ko-KR" altLang="en-US" dirty="0" err="1"/>
              <a:t>그리드뷰에</a:t>
            </a:r>
            <a:r>
              <a:rPr lang="ko-KR" altLang="en-US" dirty="0"/>
              <a:t> </a:t>
            </a:r>
            <a:r>
              <a:rPr lang="en-US" altLang="ko-KR" dirty="0" err="1"/>
              <a:t>MyGridAdapter</a:t>
            </a:r>
            <a:r>
              <a:rPr lang="en-US" altLang="ko-KR" dirty="0"/>
              <a:t> </a:t>
            </a:r>
            <a:r>
              <a:rPr lang="ko-KR" altLang="en-US" dirty="0" smtClean="0"/>
              <a:t>변수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FED22F0-0FCD-4446-B079-BCB02D27E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9"/>
          <a:stretch/>
        </p:blipFill>
        <p:spPr>
          <a:xfrm>
            <a:off x="658813" y="2032286"/>
            <a:ext cx="5597826" cy="4594936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FED22F0-0FCD-4446-B079-BCB02D27EA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42" r="24081" b="-417"/>
          <a:stretch/>
        </p:blipFill>
        <p:spPr>
          <a:xfrm>
            <a:off x="4894217" y="5730238"/>
            <a:ext cx="4249783" cy="9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5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</a:t>
            </a:r>
            <a:r>
              <a:rPr lang="en-US" altLang="ko-KR" dirty="0"/>
              <a:t>7)</a:t>
            </a:r>
            <a:r>
              <a:rPr lang="ko-KR" altLang="en-US" dirty="0"/>
              <a:t> </a:t>
            </a:r>
            <a:r>
              <a:rPr lang="en-US" altLang="ko-KR" dirty="0" err="1" smtClean="0"/>
              <a:t>MyGridAdapter</a:t>
            </a:r>
            <a:r>
              <a:rPr lang="ko-KR" altLang="en-US" dirty="0"/>
              <a:t>를 계속 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 </a:t>
            </a:r>
          </a:p>
          <a:p>
            <a:pPr lvl="4"/>
            <a:r>
              <a:rPr lang="ko-KR" altLang="en-US" dirty="0" smtClean="0"/>
              <a:t>영화 </a:t>
            </a:r>
            <a:r>
              <a:rPr lang="ko-KR" altLang="en-US" dirty="0"/>
              <a:t>포스터 파일의 아이디를 배열로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 </a:t>
            </a:r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7D04388-6913-4E9F-9209-0F63A99FC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77" y="2010928"/>
            <a:ext cx="6331561" cy="20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0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(8)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수정 </a:t>
            </a:r>
            <a:endParaRPr lang="en-US" altLang="ko-KR" dirty="0"/>
          </a:p>
          <a:p>
            <a:pPr lvl="4"/>
            <a:r>
              <a:rPr lang="en-US" altLang="ko-KR" dirty="0" err="1" smtClean="0"/>
              <a:t>getCount</a:t>
            </a:r>
            <a:r>
              <a:rPr lang="en-US" altLang="ko-KR" dirty="0" smtClean="0"/>
              <a:t>( ) : </a:t>
            </a:r>
            <a:r>
              <a:rPr lang="ko-KR" altLang="en-US" dirty="0" err="1" smtClean="0"/>
              <a:t>그리드뷰에</a:t>
            </a:r>
            <a:r>
              <a:rPr lang="ko-KR" altLang="en-US" dirty="0" smtClean="0"/>
              <a:t> </a:t>
            </a:r>
            <a:r>
              <a:rPr lang="ko-KR" altLang="en-US" dirty="0"/>
              <a:t>보일 이미지의 개수를 반환하도록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</a:p>
          <a:p>
            <a:pPr lvl="4"/>
            <a:r>
              <a:rPr lang="en-US" altLang="ko-KR" dirty="0" err="1" smtClean="0"/>
              <a:t>getView</a:t>
            </a:r>
            <a:r>
              <a:rPr lang="en-US" altLang="ko-KR" dirty="0" smtClean="0"/>
              <a:t>( )</a:t>
            </a:r>
            <a:r>
              <a:rPr lang="ko-KR" altLang="en-US" dirty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영화 포스터를 각 </a:t>
            </a:r>
            <a:r>
              <a:rPr lang="ko-KR" altLang="en-US" dirty="0" err="1"/>
              <a:t>그리드뷰의</a:t>
            </a:r>
            <a:r>
              <a:rPr lang="ko-KR" altLang="en-US" dirty="0"/>
              <a:t> 칸마다 </a:t>
            </a:r>
            <a:r>
              <a:rPr lang="ko-KR" altLang="en-US" dirty="0" err="1"/>
              <a:t>이미지뷰로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81904" y="2134510"/>
            <a:ext cx="5670258" cy="4370793"/>
            <a:chOff x="1081904" y="2090968"/>
            <a:chExt cx="5423399" cy="4180507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7CB05A6-EF7A-4EE9-9645-260DFD1DC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613" y="2090968"/>
              <a:ext cx="5397273" cy="2732273"/>
            </a:xfrm>
            <a:prstGeom prst="rect">
              <a:avLst/>
            </a:prstGeom>
          </p:spPr>
        </p:pic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8BC8D67-2D8C-4ACD-8C38-C370437577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70"/>
            <a:stretch/>
          </p:blipFill>
          <p:spPr>
            <a:xfrm>
              <a:off x="1081904" y="4815839"/>
              <a:ext cx="5423399" cy="1455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836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36813" y="1048219"/>
            <a:ext cx="8158843" cy="4313238"/>
          </a:xfrm>
        </p:spPr>
        <p:txBody>
          <a:bodyPr/>
          <a:lstStyle/>
          <a:p>
            <a:pPr lvl="2"/>
            <a:r>
              <a:rPr lang="en-US" altLang="ko-KR" dirty="0" smtClean="0"/>
              <a:t>(</a:t>
            </a:r>
            <a:r>
              <a:rPr lang="en-US" altLang="ko-KR" dirty="0"/>
              <a:t>9)</a:t>
            </a:r>
            <a:r>
              <a:rPr lang="ko-KR" altLang="en-US" dirty="0"/>
              <a:t> </a:t>
            </a:r>
            <a:r>
              <a:rPr lang="ko-KR" altLang="en-US" dirty="0" smtClean="0"/>
              <a:t>각각의 </a:t>
            </a:r>
            <a:r>
              <a:rPr lang="ko-KR" altLang="en-US" dirty="0"/>
              <a:t>영화 포스터를 클릭하면 대화상자가 나오고 포스터의 원래 크기로 </a:t>
            </a:r>
            <a:r>
              <a:rPr lang="ko-KR" altLang="en-US" dirty="0" smtClean="0"/>
              <a:t>보이게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프로젝트 </a:t>
            </a:r>
            <a:r>
              <a:rPr lang="ko-KR" altLang="en-US" dirty="0"/>
              <a:t>실행 및 결과 확인 </a:t>
            </a:r>
            <a:endParaRPr lang="en-US" altLang="ko-KR" dirty="0"/>
          </a:p>
          <a:p>
            <a:pPr lvl="2"/>
            <a:r>
              <a:rPr lang="en-US" altLang="ko-KR" dirty="0"/>
              <a:t>(10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프로젝트를 다시 </a:t>
            </a:r>
            <a:r>
              <a:rPr lang="ko-KR" altLang="en-US" dirty="0" smtClean="0"/>
              <a:t>실행하면 </a:t>
            </a:r>
            <a:r>
              <a:rPr lang="ko-KR" altLang="en-US" dirty="0"/>
              <a:t>클릭한 영화 포스트가 확대되어 대화 상자로 </a:t>
            </a:r>
            <a:r>
              <a:rPr lang="ko-KR" altLang="en-US" dirty="0" smtClean="0"/>
              <a:t>보임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250D8A8-064F-470B-9F29-31F064EB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44" y="1602642"/>
            <a:ext cx="5939455" cy="28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8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187248"/>
            <a:ext cx="6927390" cy="413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18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갤러리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갤러리</a:t>
            </a:r>
            <a:r>
              <a:rPr lang="en-US" altLang="ko-KR" dirty="0"/>
              <a:t>(Gallery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사진이나 </a:t>
            </a:r>
            <a:r>
              <a:rPr lang="ko-KR" altLang="en-US" dirty="0"/>
              <a:t>이미지를 배치하고 좌우로 </a:t>
            </a:r>
            <a:r>
              <a:rPr lang="ko-KR" altLang="en-US" dirty="0" err="1"/>
              <a:t>스크롤하여</a:t>
            </a:r>
            <a:r>
              <a:rPr lang="ko-KR" altLang="en-US" dirty="0"/>
              <a:t> </a:t>
            </a:r>
            <a:r>
              <a:rPr lang="ko-KR" altLang="en-US" dirty="0" smtClean="0"/>
              <a:t>보여줌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이미지 </a:t>
            </a:r>
            <a:r>
              <a:rPr lang="ko-KR" altLang="en-US" dirty="0"/>
              <a:t>목록을 스크롤하는 기능만 있으므로 이미지를 클릭했을 때 큰 이미지가 나타나게 하려면  </a:t>
            </a:r>
            <a:r>
              <a:rPr lang="en-US" altLang="ko-KR" dirty="0"/>
              <a:t>Kotlin </a:t>
            </a:r>
            <a:r>
              <a:rPr lang="ko-KR" altLang="en-US" dirty="0"/>
              <a:t>코드를 추가해야 </a:t>
            </a:r>
            <a:r>
              <a:rPr lang="ko-KR" altLang="en-US" dirty="0" smtClean="0"/>
              <a:t>함</a:t>
            </a:r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73794" y="0"/>
            <a:ext cx="244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갤러리와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스피너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67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리스트뷰와</a:t>
            </a:r>
            <a:r>
              <a:rPr lang="ko-KR" altLang="en-US" dirty="0"/>
              <a:t> </a:t>
            </a:r>
            <a:r>
              <a:rPr lang="ko-KR" altLang="en-US" dirty="0" err="1"/>
              <a:t>그리드뷰</a:t>
            </a:r>
            <a:r>
              <a:rPr lang="ko-KR" altLang="en-US" dirty="0"/>
              <a:t> 활용법을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r>
              <a:rPr lang="ko-KR" altLang="en-US" dirty="0"/>
              <a:t> 사용법을 익힌다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70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ACB0B4A-4746-4039-8821-A5848F759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10" y="3027124"/>
            <a:ext cx="4732873" cy="3431333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갤러리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&lt;</a:t>
            </a:r>
            <a:r>
              <a:rPr lang="ko-KR" altLang="en-US" dirty="0" smtClean="0">
                <a:solidFill>
                  <a:srgbClr val="7030A0"/>
                </a:solidFill>
              </a:rPr>
              <a:t>실습 </a:t>
            </a:r>
            <a:r>
              <a:rPr lang="en-US" altLang="ko-KR" dirty="0" smtClean="0">
                <a:solidFill>
                  <a:srgbClr val="7030A0"/>
                </a:solidFill>
              </a:rPr>
              <a:t>11-2&gt;</a:t>
            </a:r>
            <a:r>
              <a:rPr lang="ko-KR" altLang="en-US" dirty="0" smtClean="0">
                <a:solidFill>
                  <a:srgbClr val="7030A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영화 포스터 보기 </a:t>
            </a:r>
            <a:r>
              <a:rPr lang="en-US" altLang="ko-KR" dirty="0">
                <a:solidFill>
                  <a:srgbClr val="7030A0"/>
                </a:solidFill>
              </a:rPr>
              <a:t>2</a:t>
            </a:r>
          </a:p>
          <a:p>
            <a:pPr lvl="3"/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</a:t>
            </a:r>
            <a:r>
              <a:rPr lang="ko-KR" altLang="en-US" dirty="0"/>
              <a:t>에서는 </a:t>
            </a:r>
            <a:r>
              <a:rPr lang="ko-KR" altLang="en-US" dirty="0" err="1"/>
              <a:t>그리드뷰를</a:t>
            </a:r>
            <a:r>
              <a:rPr lang="ko-KR" altLang="en-US" dirty="0"/>
              <a:t> 이용하여 </a:t>
            </a:r>
            <a:r>
              <a:rPr lang="ko-KR" altLang="en-US" dirty="0" smtClean="0"/>
              <a:t>작성한 영화 </a:t>
            </a:r>
            <a:r>
              <a:rPr lang="ko-KR" altLang="en-US" dirty="0"/>
              <a:t>포스터 보기 </a:t>
            </a:r>
            <a:r>
              <a:rPr lang="ko-KR" altLang="en-US" dirty="0" err="1"/>
              <a:t>앱을</a:t>
            </a:r>
            <a:r>
              <a:rPr lang="ko-KR" altLang="en-US" dirty="0"/>
              <a:t> </a:t>
            </a:r>
            <a:r>
              <a:rPr lang="ko-KR" altLang="en-US" dirty="0" smtClean="0"/>
              <a:t>이번에는 갤러리를 이용함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영화 </a:t>
            </a:r>
            <a:r>
              <a:rPr lang="ko-KR" altLang="en-US" dirty="0"/>
              <a:t>포스터를 클릭하면 대화상자 대신 아래쪽 </a:t>
            </a:r>
            <a:r>
              <a:rPr lang="ko-KR" altLang="en-US" dirty="0" err="1"/>
              <a:t>이미지뷰에</a:t>
            </a:r>
            <a:r>
              <a:rPr lang="ko-KR" altLang="en-US" dirty="0"/>
              <a:t> 확대된 영화 포스 터가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/>
              <a:t>프로젝트 생성 </a:t>
            </a:r>
            <a:endParaRPr lang="en-US" altLang="ko-KR" dirty="0"/>
          </a:p>
          <a:p>
            <a:pPr lvl="2"/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ko-KR" altLang="en-US" dirty="0" smtClean="0"/>
              <a:t>새 프로젝트 만들기</a:t>
            </a:r>
            <a:r>
              <a:rPr lang="en-US" altLang="ko-KR" dirty="0" smtClean="0"/>
              <a:t> </a:t>
            </a:r>
          </a:p>
          <a:p>
            <a:pPr lvl="4"/>
            <a:r>
              <a:rPr lang="ko-KR" altLang="en-US" dirty="0" smtClean="0"/>
              <a:t>프로젝트 이름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Project11_2’ </a:t>
            </a:r>
          </a:p>
          <a:p>
            <a:pPr lvl="4"/>
            <a:r>
              <a:rPr lang="ko-KR" altLang="en-US" dirty="0" smtClean="0"/>
              <a:t>패키지 이름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‘</a:t>
            </a:r>
            <a:r>
              <a:rPr lang="en-US" altLang="ko-KR" dirty="0"/>
              <a:t>com.cookandroid.project11_2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그 </a:t>
            </a:r>
            <a:r>
              <a:rPr lang="ko-KR" altLang="en-US" dirty="0"/>
              <a:t>외 규칙은 </a:t>
            </a:r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2-4]</a:t>
            </a:r>
            <a:r>
              <a:rPr lang="ko-KR" altLang="en-US" dirty="0"/>
              <a:t>의 </a:t>
            </a:r>
            <a:r>
              <a:rPr lang="en-US" altLang="ko-KR" dirty="0"/>
              <a:t>(1)~(4)</a:t>
            </a:r>
            <a:r>
              <a:rPr lang="ko-KR" altLang="en-US" dirty="0"/>
              <a:t>를 </a:t>
            </a:r>
            <a:r>
              <a:rPr lang="ko-KR" altLang="en-US" dirty="0" smtClean="0"/>
              <a:t>따름</a:t>
            </a:r>
            <a:endParaRPr lang="en-US" altLang="ko-KR" dirty="0"/>
          </a:p>
          <a:p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73794" y="0"/>
            <a:ext cx="244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갤러리와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스피너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01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갤러리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화면 </a:t>
            </a:r>
            <a:r>
              <a:rPr lang="ko-KR" altLang="en-US" dirty="0"/>
              <a:t>디자인 및 편집 </a:t>
            </a:r>
            <a:endParaRPr lang="en-US" altLang="ko-KR" dirty="0"/>
          </a:p>
          <a:p>
            <a:pPr lvl="2"/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 smtClean="0"/>
              <a:t>activity_main.xml</a:t>
            </a:r>
            <a:r>
              <a:rPr lang="ko-KR" altLang="en-US" dirty="0"/>
              <a:t>에 갤러리와 </a:t>
            </a:r>
            <a:r>
              <a:rPr lang="ko-KR" altLang="en-US" dirty="0" err="1" smtClean="0"/>
              <a:t>이미지뷰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/>
              <a:t>(3)</a:t>
            </a:r>
            <a:r>
              <a:rPr lang="ko-KR" altLang="en-US" dirty="0"/>
              <a:t> 영화 포스터 이미지 </a:t>
            </a:r>
            <a:r>
              <a:rPr lang="en-US" altLang="ko-KR" dirty="0"/>
              <a:t>10</a:t>
            </a:r>
            <a:r>
              <a:rPr lang="ko-KR" altLang="en-US" dirty="0"/>
              <a:t>개를 </a:t>
            </a:r>
            <a:r>
              <a:rPr lang="en-US" altLang="ko-KR" dirty="0"/>
              <a:t>[res]-[</a:t>
            </a:r>
            <a:r>
              <a:rPr lang="en-US" altLang="ko-KR" dirty="0" err="1"/>
              <a:t>drawable</a:t>
            </a:r>
            <a:r>
              <a:rPr lang="en-US" altLang="ko-KR" dirty="0"/>
              <a:t>] </a:t>
            </a:r>
            <a:r>
              <a:rPr lang="ko-KR" altLang="en-US" dirty="0"/>
              <a:t>폴더에 복사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73794" y="0"/>
            <a:ext cx="244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갤러리와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스피너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886FD17-621B-4BCC-B19A-DBC22AC7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1" y="1791788"/>
            <a:ext cx="5919789" cy="310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68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갤러리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/>
              <a:t>코드 작성 및 수정 </a:t>
            </a:r>
            <a:endParaRPr lang="en-US" altLang="ko-KR" dirty="0"/>
          </a:p>
          <a:p>
            <a:pPr lvl="2"/>
            <a:r>
              <a:rPr lang="en-US" altLang="ko-KR" dirty="0"/>
              <a:t>(4)</a:t>
            </a:r>
            <a:r>
              <a:rPr lang="ko-KR" altLang="en-US" dirty="0"/>
              <a:t> 메인 액티비티에서 </a:t>
            </a:r>
            <a:r>
              <a:rPr lang="en-US" altLang="ko-KR" dirty="0" err="1"/>
              <a:t>BaseAdapter</a:t>
            </a:r>
            <a:r>
              <a:rPr lang="ko-KR" altLang="en-US" dirty="0"/>
              <a:t>를 상속받는 </a:t>
            </a:r>
            <a:r>
              <a:rPr lang="en-US" altLang="ko-KR" dirty="0" err="1" smtClean="0"/>
              <a:t>MyGalleryAdapter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activity_main.xml</a:t>
            </a:r>
            <a:r>
              <a:rPr lang="ko-KR" altLang="en-US" dirty="0"/>
              <a:t>의 갤러리에 </a:t>
            </a:r>
            <a:r>
              <a:rPr lang="en-US" altLang="ko-KR" dirty="0" err="1"/>
              <a:t>MyGalleryAdapter</a:t>
            </a:r>
            <a:r>
              <a:rPr lang="en-US" altLang="ko-KR" dirty="0"/>
              <a:t> </a:t>
            </a:r>
            <a:r>
              <a:rPr lang="ko-KR" altLang="en-US" dirty="0" smtClean="0"/>
              <a:t>변수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73794" y="0"/>
            <a:ext cx="244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갤러리와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스피너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38358" y="2133847"/>
            <a:ext cx="5858831" cy="4539050"/>
            <a:chOff x="1090612" y="2090302"/>
            <a:chExt cx="5963331" cy="4620010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7F34EAF-1FFC-4FC7-9DEB-D56E5321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612" y="2090302"/>
              <a:ext cx="5945531" cy="2822855"/>
            </a:xfrm>
            <a:prstGeom prst="rect">
              <a:avLst/>
            </a:prstGeom>
          </p:spPr>
        </p:pic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6773CBA-D5DD-46D9-B352-4FC0EC3E2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5"/>
            <a:stretch/>
          </p:blipFill>
          <p:spPr>
            <a:xfrm>
              <a:off x="1134158" y="4859382"/>
              <a:ext cx="5919785" cy="1850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562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갤러리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</a:t>
            </a:r>
            <a:r>
              <a:rPr lang="en-US" altLang="ko-KR" dirty="0"/>
              <a:t>5)</a:t>
            </a:r>
            <a:r>
              <a:rPr lang="ko-KR" altLang="en-US" dirty="0"/>
              <a:t> 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</a:t>
            </a:r>
            <a:r>
              <a:rPr lang="ko-KR" altLang="en-US" dirty="0"/>
              <a:t>와 </a:t>
            </a:r>
            <a:r>
              <a:rPr lang="en-US" altLang="ko-KR" dirty="0" err="1"/>
              <a:t>getView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수정</a:t>
            </a:r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73794" y="0"/>
            <a:ext cx="244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갤러리와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스피너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FF70671-2BC1-4E84-959D-AA2B2CB0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68" y="1513308"/>
            <a:ext cx="5650408" cy="38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4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갤러리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(</a:t>
            </a:r>
            <a:r>
              <a:rPr lang="en-US" altLang="ko-KR" dirty="0"/>
              <a:t>6)</a:t>
            </a:r>
            <a:r>
              <a:rPr lang="ko-KR" altLang="en-US" dirty="0"/>
              <a:t> </a:t>
            </a:r>
            <a:r>
              <a:rPr lang="ko-KR" altLang="en-US" dirty="0" smtClean="0"/>
              <a:t>갤러리의 </a:t>
            </a:r>
            <a:r>
              <a:rPr lang="ko-KR" altLang="en-US" dirty="0"/>
              <a:t>영화 포스터를 클릭하면 아래쪽 </a:t>
            </a:r>
            <a:r>
              <a:rPr lang="ko-KR" altLang="en-US" dirty="0" err="1"/>
              <a:t>이미지뷰에</a:t>
            </a:r>
            <a:r>
              <a:rPr lang="ko-KR" altLang="en-US" dirty="0"/>
              <a:t> 포스터가 원래 크기로 보이게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프로젝트 </a:t>
            </a:r>
            <a:r>
              <a:rPr lang="ko-KR" altLang="en-US" dirty="0"/>
              <a:t>실행 및 결과 확인 </a:t>
            </a:r>
            <a:endParaRPr lang="en-US" altLang="ko-KR" dirty="0"/>
          </a:p>
          <a:p>
            <a:pPr lvl="2"/>
            <a:r>
              <a:rPr lang="en-US" altLang="ko-KR" dirty="0"/>
              <a:t>(7)</a:t>
            </a:r>
            <a:r>
              <a:rPr lang="ko-KR" altLang="en-US" dirty="0"/>
              <a:t> </a:t>
            </a:r>
            <a:r>
              <a:rPr lang="ko-KR" altLang="en-US" dirty="0" smtClean="0"/>
              <a:t>프로젝트를 </a:t>
            </a:r>
            <a:r>
              <a:rPr lang="ko-KR" altLang="en-US" dirty="0" err="1" smtClean="0"/>
              <a:t>실행해하면</a:t>
            </a:r>
            <a:r>
              <a:rPr lang="ko-KR" altLang="en-US" dirty="0" smtClean="0"/>
              <a:t> </a:t>
            </a:r>
            <a:r>
              <a:rPr lang="ko-KR" altLang="en-US" dirty="0"/>
              <a:t>터치한 영화 포스터가 확대되어 아래쪽 이미지 </a:t>
            </a:r>
            <a:r>
              <a:rPr lang="ko-KR" altLang="en-US" dirty="0" err="1"/>
              <a:t>뷰에</a:t>
            </a:r>
            <a:r>
              <a:rPr lang="ko-KR" altLang="en-US" dirty="0"/>
              <a:t> </a:t>
            </a:r>
            <a:r>
              <a:rPr lang="ko-KR" altLang="en-US" dirty="0" smtClean="0"/>
              <a:t>나타남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73794" y="0"/>
            <a:ext cx="244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갤러리와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스피너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95E9DE0-3BB9-43A8-BDE4-79CB33CA6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20" y="1644063"/>
            <a:ext cx="6066045" cy="18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1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갤러리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3794" y="0"/>
            <a:ext cx="244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갤러리와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스피너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155932"/>
            <a:ext cx="6914059" cy="3483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785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스피너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36814" y="1048219"/>
            <a:ext cx="8054340" cy="4313238"/>
          </a:xfrm>
        </p:spPr>
        <p:txBody>
          <a:bodyPr/>
          <a:lstStyle/>
          <a:p>
            <a:pPr lvl="1"/>
            <a:r>
              <a:rPr lang="ko-KR" altLang="en-US" dirty="0" err="1" smtClean="0"/>
              <a:t>스피너</a:t>
            </a:r>
            <a:r>
              <a:rPr lang="en-US" altLang="ko-KR" dirty="0"/>
              <a:t>(Spinner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PC</a:t>
            </a:r>
            <a:r>
              <a:rPr lang="ko-KR" altLang="en-US" dirty="0"/>
              <a:t>의 드롭다운 박스와 비슷한 </a:t>
            </a:r>
            <a:r>
              <a:rPr lang="ko-KR" altLang="en-US" dirty="0" smtClean="0"/>
              <a:t>기능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화면이 </a:t>
            </a:r>
            <a:r>
              <a:rPr lang="ko-KR" altLang="en-US" dirty="0"/>
              <a:t>작은 스마트폰에서 여러 개 중 하나를 선택할 수 있도록 확장하는 </a:t>
            </a:r>
            <a:r>
              <a:rPr lang="ko-KR" altLang="en-US" dirty="0" smtClean="0"/>
              <a:t>용도</a:t>
            </a:r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73794" y="0"/>
            <a:ext cx="244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갤러리와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스피너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5CF6934-8D34-4DB3-BA47-EB18685E6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4" y="2364514"/>
            <a:ext cx="6366716" cy="19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79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스피너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73794" y="0"/>
            <a:ext cx="244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갤러리와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스피너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60E8EEF-322E-468A-8299-E2301C74E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59" y="1200799"/>
            <a:ext cx="6168166" cy="37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5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스피너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73794" y="0"/>
            <a:ext cx="244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02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갤러리와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스피너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116711"/>
            <a:ext cx="6261271" cy="3684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4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리스트뷰와</a:t>
            </a:r>
            <a:r>
              <a:rPr lang="ko-KR" altLang="en-US" b="1" dirty="0"/>
              <a:t> </a:t>
            </a:r>
            <a:r>
              <a:rPr lang="ko-KR" altLang="en-US" b="1" dirty="0" err="1"/>
              <a:t>그리드뷰</a:t>
            </a:r>
            <a:endParaRPr lang="en-US" altLang="ko-KR" b="1" dirty="0"/>
          </a:p>
          <a:p>
            <a:r>
              <a:rPr lang="ko-KR" altLang="en-US" dirty="0"/>
              <a:t>갤러리와 </a:t>
            </a:r>
            <a:r>
              <a:rPr lang="ko-KR" altLang="en-US" dirty="0" err="1"/>
              <a:t>스피너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9366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01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어댑터뷰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어댑터뷰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ListView</a:t>
            </a:r>
            <a:r>
              <a:rPr lang="en-US" altLang="ko-KR" dirty="0"/>
              <a:t>, </a:t>
            </a:r>
            <a:r>
              <a:rPr lang="en-US" altLang="ko-KR" dirty="0" err="1"/>
              <a:t>GridView</a:t>
            </a:r>
            <a:r>
              <a:rPr lang="en-US" altLang="ko-KR" dirty="0"/>
              <a:t>, </a:t>
            </a:r>
            <a:r>
              <a:rPr lang="en-US" altLang="ko-KR" dirty="0" err="1"/>
              <a:t>ExpandableListView</a:t>
            </a:r>
            <a:r>
              <a:rPr lang="en-US" altLang="ko-KR" dirty="0"/>
              <a:t>, Spinner, Gallery </a:t>
            </a:r>
            <a:r>
              <a:rPr lang="ko-KR" altLang="en-US" dirty="0"/>
              <a:t>등을 묶어서 </a:t>
            </a:r>
            <a:r>
              <a:rPr lang="ko-KR" altLang="en-US" dirty="0" smtClean="0"/>
              <a:t>칭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2"/>
            <a:r>
              <a:rPr lang="ko-KR" altLang="en-US" dirty="0" err="1" smtClean="0"/>
              <a:t>어댑터뷰의</a:t>
            </a:r>
            <a:r>
              <a:rPr lang="ko-KR" altLang="en-US" dirty="0" smtClean="0"/>
              <a:t> </a:t>
            </a:r>
            <a:r>
              <a:rPr lang="ko-KR" altLang="en-US" dirty="0"/>
              <a:t>모양을 설정하고 데이터를 채워주는 </a:t>
            </a:r>
            <a:r>
              <a:rPr lang="en-US" altLang="ko-KR" dirty="0" err="1"/>
              <a:t>ArrayAdapter</a:t>
            </a:r>
            <a:r>
              <a:rPr lang="en-US" altLang="ko-KR" dirty="0"/>
              <a:t>&lt;T&gt; </a:t>
            </a:r>
            <a:r>
              <a:rPr lang="ko-KR" altLang="en-US" dirty="0" smtClean="0"/>
              <a:t>클래스를 </a:t>
            </a:r>
            <a:r>
              <a:rPr lang="ko-KR" altLang="en-US" dirty="0"/>
              <a:t>함께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marL="182562" lvl="1" indent="0">
              <a:buNone/>
            </a:pPr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C73AD97-27EA-4F1B-9464-E84619290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3" y="1804800"/>
            <a:ext cx="5367976" cy="25047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리스트뷰</a:t>
            </a:r>
            <a:r>
              <a:rPr lang="en-US" altLang="ko-KR" dirty="0"/>
              <a:t>(</a:t>
            </a:r>
            <a:r>
              <a:rPr lang="en-US" altLang="ko-KR" dirty="0" err="1"/>
              <a:t>ListView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데이터를 </a:t>
            </a:r>
            <a:r>
              <a:rPr lang="ko-KR" altLang="en-US" dirty="0"/>
              <a:t>리스트 모양으로 보여주고 그중 하나를 선택하는 용도로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E05379E-40DF-40B9-8F72-E54B8892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3" y="1965913"/>
            <a:ext cx="2173141" cy="40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0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XML</a:t>
            </a:r>
            <a:r>
              <a:rPr lang="ko-KR" altLang="en-US" dirty="0"/>
              <a:t>을 이용한 </a:t>
            </a:r>
            <a:r>
              <a:rPr lang="ko-KR" altLang="en-US" dirty="0" err="1"/>
              <a:t>리스트뷰</a:t>
            </a:r>
            <a:r>
              <a:rPr lang="ko-KR" altLang="en-US" dirty="0"/>
              <a:t> 만들기 </a:t>
            </a:r>
            <a:endParaRPr lang="en-US" altLang="ko-KR" dirty="0"/>
          </a:p>
          <a:p>
            <a:pPr lvl="2"/>
            <a:r>
              <a:rPr lang="en-US" altLang="ko-KR" dirty="0" smtClean="0"/>
              <a:t>XML </a:t>
            </a:r>
            <a:r>
              <a:rPr lang="ko-KR" altLang="en-US" dirty="0"/>
              <a:t>파일의 </a:t>
            </a:r>
            <a:r>
              <a:rPr lang="en-US" altLang="ko-KR" dirty="0"/>
              <a:t>&lt;</a:t>
            </a:r>
            <a:r>
              <a:rPr lang="en-US" altLang="ko-KR" dirty="0" err="1"/>
              <a:t>ListView</a:t>
            </a:r>
            <a:r>
              <a:rPr lang="en-US" altLang="ko-KR" dirty="0"/>
              <a:t>&gt;&lt;/</a:t>
            </a:r>
            <a:r>
              <a:rPr lang="en-US" altLang="ko-KR" dirty="0" err="1"/>
              <a:t>ListView</a:t>
            </a:r>
            <a:r>
              <a:rPr lang="en-US" altLang="ko-KR" dirty="0"/>
              <a:t>&gt; </a:t>
            </a:r>
            <a:r>
              <a:rPr lang="ko-KR" altLang="en-US" dirty="0"/>
              <a:t>태그 부분에 </a:t>
            </a:r>
            <a:r>
              <a:rPr lang="ko-KR" altLang="en-US" dirty="0" err="1" smtClean="0"/>
              <a:t>리스트뷰를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/>
              <a:t>코드에서 </a:t>
            </a:r>
            <a:r>
              <a:rPr lang="ko-KR" altLang="en-US" dirty="0" err="1"/>
              <a:t>리스트뷰에</a:t>
            </a:r>
            <a:r>
              <a:rPr lang="ko-KR" altLang="en-US" dirty="0"/>
              <a:t> 실제 </a:t>
            </a:r>
            <a:r>
              <a:rPr lang="ko-KR" altLang="en-US" dirty="0" smtClean="0"/>
              <a:t>데이터 채움</a:t>
            </a:r>
            <a:endParaRPr lang="en-US" altLang="ko-KR" dirty="0"/>
          </a:p>
          <a:p>
            <a:pPr marL="1311275" lvl="4" indent="-342900">
              <a:buFont typeface="+mj-ea"/>
              <a:buAutoNum type="circleNumDbPlain"/>
            </a:pPr>
            <a:r>
              <a:rPr lang="ko-KR" altLang="en-US" dirty="0" err="1" smtClean="0"/>
              <a:t>리스트뷰에</a:t>
            </a:r>
            <a:r>
              <a:rPr lang="ko-KR" altLang="en-US" dirty="0" smtClean="0"/>
              <a:t> </a:t>
            </a:r>
            <a:r>
              <a:rPr lang="ko-KR" altLang="en-US" dirty="0"/>
              <a:t>나열할 내용을 미리 </a:t>
            </a:r>
            <a:r>
              <a:rPr lang="en-US" altLang="ko-KR" dirty="0"/>
              <a:t>String </a:t>
            </a:r>
            <a:r>
              <a:rPr lang="ko-KR" altLang="en-US" dirty="0"/>
              <a:t>배열로 </a:t>
            </a:r>
            <a:r>
              <a:rPr lang="ko-KR" altLang="en-US" dirty="0" smtClean="0"/>
              <a:t>만들어놓음</a:t>
            </a:r>
            <a:endParaRPr lang="en-US" altLang="ko-KR" dirty="0"/>
          </a:p>
          <a:p>
            <a:pPr marL="1311275" lvl="4" indent="-342900">
              <a:buFont typeface="+mj-ea"/>
              <a:buAutoNum type="circleNumDbPlain"/>
            </a:pP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ko-KR" altLang="en-US" dirty="0"/>
              <a:t>변수를 생성하고 </a:t>
            </a:r>
            <a:r>
              <a:rPr lang="en-US" altLang="ko-KR" dirty="0"/>
              <a:t>XML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ListView</a:t>
            </a:r>
            <a:r>
              <a:rPr lang="en-US" altLang="ko-KR" dirty="0"/>
              <a:t>&gt;</a:t>
            </a:r>
            <a:r>
              <a:rPr lang="ko-KR" altLang="en-US" dirty="0"/>
              <a:t>에 </a:t>
            </a:r>
            <a:r>
              <a:rPr lang="ko-KR" altLang="en-US" dirty="0" smtClean="0"/>
              <a:t>대응시킴</a:t>
            </a:r>
            <a:endParaRPr lang="en-US" altLang="ko-KR" dirty="0"/>
          </a:p>
          <a:p>
            <a:pPr marL="1311275" lvl="4" indent="-342900">
              <a:buFont typeface="+mj-ea"/>
              <a:buAutoNum type="circleNumDbPlain"/>
            </a:pPr>
            <a:r>
              <a:rPr lang="en-US" altLang="ko-KR" dirty="0" err="1" smtClean="0"/>
              <a:t>ArrayAdapter</a:t>
            </a:r>
            <a:r>
              <a:rPr lang="en-US" altLang="ko-KR" dirty="0" smtClean="0"/>
              <a:t>&lt;String</a:t>
            </a:r>
            <a:r>
              <a:rPr lang="en-US" altLang="ko-KR" dirty="0"/>
              <a:t>&gt; </a:t>
            </a:r>
            <a:r>
              <a:rPr lang="ko-KR" altLang="en-US" dirty="0"/>
              <a:t>형의 변수를 선언하고</a:t>
            </a:r>
            <a:r>
              <a:rPr lang="en-US" altLang="ko-KR" dirty="0"/>
              <a:t>, </a:t>
            </a:r>
            <a:r>
              <a:rPr lang="ko-KR" altLang="en-US" dirty="0" err="1"/>
              <a:t>리스트뷰의</a:t>
            </a:r>
            <a:r>
              <a:rPr lang="ko-KR" altLang="en-US" dirty="0"/>
              <a:t> 모양과  내용을 </a:t>
            </a:r>
            <a:r>
              <a:rPr lang="ko-KR" altLang="en-US" dirty="0" smtClean="0">
                <a:solidFill>
                  <a:srgbClr val="828AD4"/>
                </a:solidFill>
              </a:rPr>
              <a:t>①</a:t>
            </a:r>
            <a:r>
              <a:rPr lang="ko-KR" altLang="en-US" dirty="0" smtClean="0"/>
              <a:t>번의 </a:t>
            </a:r>
            <a:r>
              <a:rPr lang="ko-KR" altLang="en-US" dirty="0"/>
              <a:t>배열로 </a:t>
            </a:r>
            <a:r>
              <a:rPr lang="ko-KR" altLang="en-US" dirty="0" smtClean="0"/>
              <a:t>채움</a:t>
            </a:r>
            <a:endParaRPr lang="en-US" altLang="ko-KR" dirty="0" smtClean="0"/>
          </a:p>
          <a:p>
            <a:pPr marL="1311275" lvl="4" indent="-342900">
              <a:buFont typeface="+mj-ea"/>
              <a:buAutoNum type="circleNumDbPlain"/>
            </a:pPr>
            <a:r>
              <a:rPr lang="ko-KR" altLang="en-US" dirty="0" smtClean="0">
                <a:solidFill>
                  <a:srgbClr val="828AD4"/>
                </a:solidFill>
              </a:rPr>
              <a:t>③</a:t>
            </a:r>
            <a:r>
              <a:rPr lang="ko-KR" altLang="en-US" dirty="0" smtClean="0"/>
              <a:t>번에서 </a:t>
            </a:r>
            <a:r>
              <a:rPr lang="ko-KR" altLang="en-US" dirty="0"/>
              <a:t>생성한 </a:t>
            </a:r>
            <a:r>
              <a:rPr lang="ko-KR" altLang="en-US" dirty="0" err="1"/>
              <a:t>어레이어댑터를</a:t>
            </a:r>
            <a:r>
              <a:rPr lang="ko-KR" altLang="en-US" dirty="0"/>
              <a:t> </a:t>
            </a:r>
            <a:r>
              <a:rPr lang="ko-KR" altLang="en-US" dirty="0" smtClean="0">
                <a:solidFill>
                  <a:srgbClr val="828AD4"/>
                </a:solidFill>
              </a:rPr>
              <a:t>②</a:t>
            </a:r>
            <a:r>
              <a:rPr lang="ko-KR" altLang="en-US" dirty="0" smtClean="0"/>
              <a:t>번의 </a:t>
            </a:r>
            <a:r>
              <a:rPr lang="ko-KR" altLang="en-US" dirty="0" err="1"/>
              <a:t>리스트뷰</a:t>
            </a:r>
            <a:r>
              <a:rPr lang="ko-KR" altLang="en-US" dirty="0"/>
              <a:t> 변수에 </a:t>
            </a:r>
            <a:r>
              <a:rPr lang="ko-KR" altLang="en-US" dirty="0" smtClean="0"/>
              <a:t>적용</a:t>
            </a:r>
            <a:endParaRPr lang="en-US" altLang="ko-KR" dirty="0"/>
          </a:p>
          <a:p>
            <a:pPr marL="1311275" lvl="4" indent="-342900">
              <a:buFont typeface="+mj-ea"/>
              <a:buAutoNum type="circleNumDbPlain"/>
            </a:pPr>
            <a:r>
              <a:rPr lang="ko-KR" altLang="en-US" dirty="0" err="1" smtClean="0"/>
              <a:t>리스트뷰의</a:t>
            </a:r>
            <a:r>
              <a:rPr lang="ko-KR" altLang="en-US" dirty="0" smtClean="0"/>
              <a:t> </a:t>
            </a:r>
            <a:r>
              <a:rPr lang="ko-KR" altLang="en-US" dirty="0"/>
              <a:t>항목을 클릭했을 때 동작하는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정의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B4CA95D-97E3-4CE7-8822-5BEC5A619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3" y="4116134"/>
            <a:ext cx="5979845" cy="20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9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/>
          </a:p>
          <a:p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2784A8F-153A-4E3B-96DF-DCD7099D6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69" y="1098025"/>
            <a:ext cx="5914369" cy="462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2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 smtClean="0"/>
              <a:t>리스트뷰의</a:t>
            </a:r>
            <a:r>
              <a:rPr lang="ko-KR" altLang="en-US" dirty="0" smtClean="0"/>
              <a:t> </a:t>
            </a:r>
            <a:r>
              <a:rPr lang="ko-KR" altLang="en-US" dirty="0"/>
              <a:t>다양한 모양 설정 </a:t>
            </a:r>
            <a:endParaRPr lang="en-US" altLang="ko-KR" dirty="0"/>
          </a:p>
          <a:p>
            <a:pPr lvl="2"/>
            <a:r>
              <a:rPr lang="ko-KR" altLang="en-US" dirty="0" smtClean="0"/>
              <a:t>라디오버튼이나 </a:t>
            </a:r>
            <a:r>
              <a:rPr lang="ko-KR" altLang="en-US" dirty="0"/>
              <a:t>체크박스로도 설정이 </a:t>
            </a:r>
            <a:r>
              <a:rPr lang="ko-KR" altLang="en-US" dirty="0" smtClean="0"/>
              <a:t>가능함</a:t>
            </a:r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2D3DD83-8B74-4D41-8EC4-55558BFE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86" y="1943814"/>
            <a:ext cx="6045620" cy="23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리스트뷰의</a:t>
            </a:r>
            <a:r>
              <a:rPr lang="ko-KR" altLang="en-US" dirty="0"/>
              <a:t> 동적 추가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</a:p>
          <a:p>
            <a:pPr lvl="2"/>
            <a:r>
              <a:rPr lang="ko-KR" altLang="en-US" dirty="0" err="1" smtClean="0"/>
              <a:t>리스트뷰의</a:t>
            </a:r>
            <a:r>
              <a:rPr lang="ko-KR" altLang="en-US" dirty="0" smtClean="0"/>
              <a:t> 항목을 동적으로 </a:t>
            </a:r>
            <a:r>
              <a:rPr lang="ko-KR" altLang="en-US" dirty="0"/>
              <a:t>추가하거나 삭제할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en-US" altLang="ko-KR" dirty="0"/>
              <a:t>&lt;T&gt;</a:t>
            </a:r>
            <a:r>
              <a:rPr lang="ko-KR" altLang="en-US" dirty="0"/>
              <a:t>를 정의한 후 </a:t>
            </a:r>
            <a:r>
              <a:rPr lang="en-US" altLang="ko-KR" dirty="0"/>
              <a:t>add(  )</a:t>
            </a:r>
            <a:r>
              <a:rPr lang="ko-KR" altLang="en-US" dirty="0"/>
              <a:t>와 </a:t>
            </a:r>
            <a:r>
              <a:rPr lang="en-US" altLang="ko-KR" dirty="0" err="1"/>
              <a:t>removeAt</a:t>
            </a:r>
            <a:r>
              <a:rPr lang="en-US" altLang="ko-KR" dirty="0"/>
              <a:t>( 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6086" y="23447"/>
            <a:ext cx="276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SECTION 01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리스트뷰와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그리드뷰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72F04A9-F869-4759-AE65-1404F3F27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77" y="2387105"/>
            <a:ext cx="6423471" cy="25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6467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10451</TotalTime>
  <Words>767</Words>
  <Application>Microsoft Office PowerPoint</Application>
  <PresentationFormat>화면 슬라이드 쇼(4:3)</PresentationFormat>
  <Paragraphs>173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HY헤드라인M</vt:lpstr>
      <vt:lpstr>굴림</vt:lpstr>
      <vt:lpstr>맑은 고딕</vt:lpstr>
      <vt:lpstr>Arial</vt:lpstr>
      <vt:lpstr>Impact</vt:lpstr>
      <vt:lpstr>Wingdings</vt:lpstr>
      <vt:lpstr>Standarddesign</vt:lpstr>
      <vt:lpstr>11 어댑터뷰</vt:lpstr>
      <vt:lpstr>PowerPoint 프레젠테이션</vt:lpstr>
      <vt:lpstr>PowerPoint 프레젠테이션</vt:lpstr>
      <vt:lpstr>01 어댑터뷰</vt:lpstr>
      <vt:lpstr>02 리스트뷰</vt:lpstr>
      <vt:lpstr>02 리스트뷰</vt:lpstr>
      <vt:lpstr>02 리스트뷰</vt:lpstr>
      <vt:lpstr>02 리스트뷰</vt:lpstr>
      <vt:lpstr>02 리스트뷰</vt:lpstr>
      <vt:lpstr>02 리스트뷰</vt:lpstr>
      <vt:lpstr>02 리스트뷰</vt:lpstr>
      <vt:lpstr>02 리스트뷰</vt:lpstr>
      <vt:lpstr>02 리스트뷰</vt:lpstr>
      <vt:lpstr>02 리스트뷰</vt:lpstr>
      <vt:lpstr>02 리스트뷰</vt:lpstr>
      <vt:lpstr>02 리스트뷰</vt:lpstr>
      <vt:lpstr>02 리스트뷰</vt:lpstr>
      <vt:lpstr>02 리스트뷰</vt:lpstr>
      <vt:lpstr>01 갤러리</vt:lpstr>
      <vt:lpstr>01 갤러리</vt:lpstr>
      <vt:lpstr>01 갤러리</vt:lpstr>
      <vt:lpstr>01 갤러리</vt:lpstr>
      <vt:lpstr>01 갤러리</vt:lpstr>
      <vt:lpstr>01 갤러리</vt:lpstr>
      <vt:lpstr>01 갤러리</vt:lpstr>
      <vt:lpstr>01 스피너</vt:lpstr>
      <vt:lpstr>01 스피너</vt:lpstr>
      <vt:lpstr>01 스피너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admin</cp:lastModifiedBy>
  <cp:revision>528</cp:revision>
  <dcterms:created xsi:type="dcterms:W3CDTF">2007-11-27T23:54:21Z</dcterms:created>
  <dcterms:modified xsi:type="dcterms:W3CDTF">2021-02-24T02:10:08Z</dcterms:modified>
</cp:coreProperties>
</file>