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45BFBF-E216-4D58-9DC7-0B7F70506F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1B82C20-53DD-4205-8EAC-27B8721D63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05B321-FB21-4D14-85E7-9CD2815D8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72C61-C509-4714-B304-DEF8ECAB5EC0}" type="datetimeFigureOut">
              <a:rPr lang="ko-KR" altLang="en-US" smtClean="0"/>
              <a:t>2020-12-05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009430-D9F3-425E-9E73-22FB5710C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815B81-A121-4067-B45E-7F6873E7D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FF26D-0EF4-45F7-B5A8-9546F4504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348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BC9600-17A2-4E8B-9358-A18045630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2B6F0BC-EB4D-4B98-98AB-3A171B3E13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8EF450-9AD1-4DAA-B407-E80819BF5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72C61-C509-4714-B304-DEF8ECAB5EC0}" type="datetimeFigureOut">
              <a:rPr lang="ko-KR" altLang="en-US" smtClean="0"/>
              <a:t>2020-12-05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78C9A5-5154-4502-B177-934F4958E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1944E9-F2FD-4717-BCA4-6BAB4056C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FF26D-0EF4-45F7-B5A8-9546F4504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532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5245E51-790F-4308-9A06-F916E31655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D5BCB99-3E9F-4ED2-9061-304E580E09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F54D72-31CC-45ED-A87D-2B73F19C4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72C61-C509-4714-B304-DEF8ECAB5EC0}" type="datetimeFigureOut">
              <a:rPr lang="ko-KR" altLang="en-US" smtClean="0"/>
              <a:t>2020-12-05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B8314A-A293-4F3E-83A9-68C249EAC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9C3A20-18D1-44C9-AA85-A73223037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FF26D-0EF4-45F7-B5A8-9546F4504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4642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AC1B10-B76A-4023-AF23-BFFC2EFE6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020940-0041-49A1-AEA2-012773B10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439553-F6ED-433A-983D-0B88F18DA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72C61-C509-4714-B304-DEF8ECAB5EC0}" type="datetimeFigureOut">
              <a:rPr lang="ko-KR" altLang="en-US" smtClean="0"/>
              <a:t>2020-12-05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F08CED-FF94-4054-8BCF-93F476445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D507BA-BE91-4D45-BE48-9D2B1E960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FF26D-0EF4-45F7-B5A8-9546F4504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215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33FE37-8D90-453A-B8BC-575BA5FB5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0165D2-49CC-4F7C-A821-8AE6ABF4FD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642534-1096-47E0-AD07-FAAB672A3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72C61-C509-4714-B304-DEF8ECAB5EC0}" type="datetimeFigureOut">
              <a:rPr lang="ko-KR" altLang="en-US" smtClean="0"/>
              <a:t>2020-12-05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395ED4-2A96-46B1-8387-D38A1B382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60026F-BD37-4725-B4CA-9793EF1EB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FF26D-0EF4-45F7-B5A8-9546F4504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089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0269C2-A58C-415C-8C69-69631EAB4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92F3F2-255E-4E5A-B82F-3AD41232A9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F8B29D-BA3D-4AA2-B2E4-6B75CB3C3C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DDDC98-AAB0-44C5-99AC-7022EC834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72C61-C509-4714-B304-DEF8ECAB5EC0}" type="datetimeFigureOut">
              <a:rPr lang="ko-KR" altLang="en-US" smtClean="0"/>
              <a:t>2020-12-05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A58910-03CD-4D2F-A6EC-0042B2C22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311764-D463-4776-A209-9D0DAC01E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FF26D-0EF4-45F7-B5A8-9546F4504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530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602AAA-BE46-493C-AAF2-10146FAFD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066EE0-9894-4669-912F-29E31D682D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6FC3CBA-4750-4F70-AC4E-C30A18FD4C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D73F865-1A58-438A-816A-9AA9FEA0B8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897DD86-45FD-476B-8B96-84479667BD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22B0AAC-90DC-4C92-B900-F95B9AA72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72C61-C509-4714-B304-DEF8ECAB5EC0}" type="datetimeFigureOut">
              <a:rPr lang="ko-KR" altLang="en-US" smtClean="0"/>
              <a:t>2020-12-05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CCCF923-7B7E-4084-99A6-DB6939714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5F20296-7212-465A-B8EA-3392B9256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FF26D-0EF4-45F7-B5A8-9546F4504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479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586C69-CC59-4077-8DA9-9CAF6B996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BF419DE-6191-4D4D-8CAE-6DB986F47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72C61-C509-4714-B304-DEF8ECAB5EC0}" type="datetimeFigureOut">
              <a:rPr lang="ko-KR" altLang="en-US" smtClean="0"/>
              <a:t>2020-12-05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4E77629-A7F8-4746-ABAD-A23601001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8BCEE91-E542-4645-A955-905870EEE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FF26D-0EF4-45F7-B5A8-9546F4504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850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6ADD900-402A-452F-8FAB-BB937FF85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72C61-C509-4714-B304-DEF8ECAB5EC0}" type="datetimeFigureOut">
              <a:rPr lang="ko-KR" altLang="en-US" smtClean="0"/>
              <a:t>2020-12-05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641D0A2-DBC7-4BDE-AACC-72FDC5BAF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A714491-2459-49F9-8C41-45D54C29F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FF26D-0EF4-45F7-B5A8-9546F4504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601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8E0BE0-C484-4BC3-971F-939325870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BA75FC-80F1-4994-973C-3B8EAD25D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23C4E3-79D6-4234-9E69-13F15FDDA7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53FD06-B990-48F2-AF24-67A7BE274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72C61-C509-4714-B304-DEF8ECAB5EC0}" type="datetimeFigureOut">
              <a:rPr lang="ko-KR" altLang="en-US" smtClean="0"/>
              <a:t>2020-12-05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343FAA-1100-43F1-A515-A2D2C6D81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EC9D0E-DE9F-42DF-9D62-934B3C889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FF26D-0EF4-45F7-B5A8-9546F4504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018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BE82C1-E4DC-4A2B-AD79-F8863502A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1FD18D7-90E9-42B6-B750-4C57E4ADCF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1A4CD4-BD9F-4BDB-986B-B800425F77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BEE0DD-D34B-4E95-824D-DFE39ADE4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72C61-C509-4714-B304-DEF8ECAB5EC0}" type="datetimeFigureOut">
              <a:rPr lang="ko-KR" altLang="en-US" smtClean="0"/>
              <a:t>2020-12-05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B6DDB0-2F1B-4D03-A7B6-6C2E0A675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1FDFB4-C79F-48E2-83E1-43DE19B14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FF26D-0EF4-45F7-B5A8-9546F4504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4724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7D9580E-5C7A-41F5-BF4A-1371994E3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F130F7-5C29-4844-A40F-9B51F001B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C57290-5AB1-44EC-B670-451C62EAC4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72C61-C509-4714-B304-DEF8ECAB5EC0}" type="datetimeFigureOut">
              <a:rPr lang="ko-KR" altLang="en-US" smtClean="0"/>
              <a:t>2020-12-05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FB6742-D618-4D62-9F98-B9B34AEEC3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4C1898-78CB-46A7-99C3-0526850B4F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0FF26D-0EF4-45F7-B5A8-9546F4504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1747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6B03184-7581-4028-A1A2-367C0B91B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480094"/>
              </p:ext>
            </p:extLst>
          </p:nvPr>
        </p:nvGraphicFramePr>
        <p:xfrm>
          <a:off x="397941" y="549419"/>
          <a:ext cx="6657199" cy="48921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45321">
                  <a:extLst>
                    <a:ext uri="{9D8B030D-6E8A-4147-A177-3AD203B41FA5}">
                      <a16:colId xmlns:a16="http://schemas.microsoft.com/office/drawing/2014/main" val="2162538806"/>
                    </a:ext>
                  </a:extLst>
                </a:gridCol>
                <a:gridCol w="1344583">
                  <a:extLst>
                    <a:ext uri="{9D8B030D-6E8A-4147-A177-3AD203B41FA5}">
                      <a16:colId xmlns:a16="http://schemas.microsoft.com/office/drawing/2014/main" val="1000032294"/>
                    </a:ext>
                  </a:extLst>
                </a:gridCol>
                <a:gridCol w="1344583">
                  <a:extLst>
                    <a:ext uri="{9D8B030D-6E8A-4147-A177-3AD203B41FA5}">
                      <a16:colId xmlns:a16="http://schemas.microsoft.com/office/drawing/2014/main" val="1280645962"/>
                    </a:ext>
                  </a:extLst>
                </a:gridCol>
                <a:gridCol w="1311356">
                  <a:extLst>
                    <a:ext uri="{9D8B030D-6E8A-4147-A177-3AD203B41FA5}">
                      <a16:colId xmlns:a16="http://schemas.microsoft.com/office/drawing/2014/main" val="3172226403"/>
                    </a:ext>
                  </a:extLst>
                </a:gridCol>
                <a:gridCol w="1311356">
                  <a:extLst>
                    <a:ext uri="{9D8B030D-6E8A-4147-A177-3AD203B41FA5}">
                      <a16:colId xmlns:a16="http://schemas.microsoft.com/office/drawing/2014/main" val="1555886272"/>
                    </a:ext>
                  </a:extLst>
                </a:gridCol>
              </a:tblGrid>
              <a:tr h="130725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메소드 명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입력 자료형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리턴 자료형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메소드 설명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사용 예시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44412826"/>
                  </a:ext>
                </a:extLst>
              </a:tr>
              <a:tr h="27285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50" kern="100">
                          <a:effectLst/>
                        </a:rPr>
                        <a:t>charAt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int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char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0</a:t>
                      </a:r>
                      <a:r>
                        <a:rPr lang="ko-KR" sz="1000" kern="100">
                          <a:effectLst/>
                        </a:rPr>
                        <a:t>번째 인덱스에 있는 값을 반환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26820845"/>
                  </a:ext>
                </a:extLst>
              </a:tr>
              <a:tr h="55710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50" kern="100">
                          <a:effectLst/>
                        </a:rPr>
                        <a:t>indexOf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(String)</a:t>
                      </a:r>
                      <a:endParaRPr lang="ko-KR" sz="1000" kern="100">
                        <a:effectLst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(String, int)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int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>
                          <a:effectLst/>
                        </a:rPr>
                        <a:t>시작위치부터 해당되는 문자열을 찾아 시작 인덱스를 반환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16932341"/>
                  </a:ext>
                </a:extLst>
              </a:tr>
              <a:tr h="41497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50" kern="100">
                          <a:effectLst/>
                        </a:rPr>
                        <a:t>contains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String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boolean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>
                          <a:effectLst/>
                        </a:rPr>
                        <a:t>대상 문자열에 특정 문자열이 있는지 확인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87452814"/>
                  </a:ext>
                </a:extLst>
              </a:tr>
              <a:tr h="27285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50" kern="100">
                          <a:effectLst/>
                        </a:rPr>
                        <a:t>toCharArray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X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Char[]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>
                          <a:effectLst/>
                        </a:rPr>
                        <a:t>문자열을 </a:t>
                      </a:r>
                      <a:r>
                        <a:rPr lang="en-US" sz="1000" kern="100">
                          <a:effectLst/>
                        </a:rPr>
                        <a:t>Char </a:t>
                      </a:r>
                      <a:r>
                        <a:rPr lang="ko-KR" sz="1000" kern="100">
                          <a:effectLst/>
                        </a:rPr>
                        <a:t>배열로 변경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9021334"/>
                  </a:ext>
                </a:extLst>
              </a:tr>
              <a:tr h="110701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695325" algn="l"/>
                        </a:tabLst>
                      </a:pPr>
                      <a:r>
                        <a:rPr lang="en-US" sz="1150" kern="100">
                          <a:effectLst/>
                        </a:rPr>
                        <a:t>split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String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String[]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>
                          <a:effectLst/>
                        </a:rPr>
                        <a:t>문자열을 문자열배열로 나눈다</a:t>
                      </a:r>
                      <a:r>
                        <a:rPr lang="en-US" sz="1000" kern="100">
                          <a:effectLst/>
                        </a:rPr>
                        <a:t>.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String str1 = “</a:t>
                      </a:r>
                      <a:r>
                        <a:rPr lang="ko-KR" sz="1000" kern="100">
                          <a:effectLst/>
                        </a:rPr>
                        <a:t>안녕하</a:t>
                      </a:r>
                      <a:r>
                        <a:rPr lang="en-US" sz="1000" kern="100">
                          <a:effectLst/>
                        </a:rPr>
                        <a:t>”;</a:t>
                      </a:r>
                      <a:endParaRPr lang="ko-KR" sz="1000" kern="100">
                        <a:effectLst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String[] strAry = str1.split(“”);</a:t>
                      </a:r>
                      <a:endParaRPr lang="ko-KR" sz="1000" kern="100">
                        <a:effectLst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>
                          <a:effectLst/>
                        </a:rPr>
                        <a:t>또는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Str1.split(“\\.”);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59015518"/>
                  </a:ext>
                </a:extLst>
              </a:tr>
              <a:tr h="90633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50" kern="100" dirty="0">
                          <a:effectLst/>
                        </a:rPr>
                        <a:t>substring</a:t>
                      </a:r>
                      <a:endParaRPr lang="ko-KR" sz="1000" kern="10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(int, int)</a:t>
                      </a:r>
                      <a:endParaRPr lang="ko-KR" sz="1000" kern="100" dirty="0">
                        <a:effectLst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X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Sting</a:t>
                      </a:r>
                      <a:endParaRPr lang="ko-KR" sz="1000" kern="100" dirty="0">
                        <a:effectLst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String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특정 </a:t>
                      </a:r>
                      <a:r>
                        <a:rPr lang="en-US" sz="1000" kern="100" dirty="0" err="1">
                          <a:effectLst/>
                        </a:rPr>
                        <a:t>indx</a:t>
                      </a:r>
                      <a:r>
                        <a:rPr lang="ko-KR" sz="1000" kern="100" dirty="0">
                          <a:effectLst/>
                        </a:rPr>
                        <a:t>부터</a:t>
                      </a:r>
                      <a:r>
                        <a:rPr lang="en-US" sz="1000" kern="100" dirty="0">
                          <a:effectLst/>
                        </a:rPr>
                        <a:t>  </a:t>
                      </a:r>
                      <a:r>
                        <a:rPr lang="ko-KR" sz="1000" kern="100" dirty="0">
                          <a:effectLst/>
                        </a:rPr>
                        <a:t>끝 </a:t>
                      </a:r>
                      <a:r>
                        <a:rPr lang="en-US" sz="1000" kern="100" dirty="0" err="1">
                          <a:effectLst/>
                        </a:rPr>
                        <a:t>indx</a:t>
                      </a:r>
                      <a:r>
                        <a:rPr lang="en-US" sz="1000" kern="100" dirty="0">
                          <a:effectLst/>
                        </a:rPr>
                        <a:t> </a:t>
                      </a:r>
                      <a:r>
                        <a:rPr lang="ko-KR" sz="1000" kern="100" dirty="0">
                          <a:effectLst/>
                        </a:rPr>
                        <a:t>앞 까지</a:t>
                      </a:r>
                      <a:r>
                        <a:rPr lang="en-US" sz="1000" kern="100" dirty="0">
                          <a:effectLst/>
                        </a:rPr>
                        <a:t>  </a:t>
                      </a:r>
                      <a:r>
                        <a:rPr lang="ko-KR" sz="1000" kern="100" dirty="0">
                          <a:effectLst/>
                        </a:rPr>
                        <a:t>문자열을 자른다</a:t>
                      </a:r>
                      <a:r>
                        <a:rPr lang="en-US" sz="1000" kern="100" dirty="0">
                          <a:effectLst/>
                        </a:rPr>
                        <a:t>.  </a:t>
                      </a:r>
                      <a:r>
                        <a:rPr lang="ko-KR" sz="1000" kern="100" dirty="0">
                          <a:effectLst/>
                        </a:rPr>
                        <a:t>끝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66505312"/>
                  </a:ext>
                </a:extLst>
              </a:tr>
              <a:tr h="90633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format</a:t>
                      </a:r>
                      <a:endParaRPr lang="ko-KR" sz="1000" kern="10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lang="ko-KR" alt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서식 문자열</a:t>
                      </a:r>
                      <a:r>
                        <a:rPr lang="en-US" alt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” , </a:t>
                      </a:r>
                      <a:r>
                        <a:rPr lang="ko-KR" alt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데이터 타입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String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서식 문자열을 사용해 문자열을 </a:t>
                      </a:r>
                      <a:r>
                        <a:rPr lang="ko-KR" altLang="en-US" sz="10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리턴할</a:t>
                      </a:r>
                      <a:r>
                        <a:rPr lang="ko-KR" alt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수 있다</a:t>
                      </a:r>
                      <a:r>
                        <a:rPr lang="en-US" alt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String.format</a:t>
                      </a:r>
                      <a:r>
                        <a:rPr lang="en-US" altLang="ko-KR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("%.2f", pie)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3061612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64B8C80-AA17-451D-92D9-949019750A51}"/>
              </a:ext>
            </a:extLst>
          </p:cNvPr>
          <p:cNvSpPr txBox="1"/>
          <p:nvPr/>
        </p:nvSpPr>
        <p:spPr>
          <a:xfrm>
            <a:off x="297272" y="100668"/>
            <a:ext cx="2731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String </a:t>
            </a:r>
            <a:r>
              <a:rPr lang="ko-KR" altLang="en-US" dirty="0"/>
              <a:t>클래스 메소드</a:t>
            </a:r>
          </a:p>
        </p:txBody>
      </p:sp>
    </p:spTree>
    <p:extLst>
      <p:ext uri="{BB962C8B-B14F-4D97-AF65-F5344CB8AC3E}">
        <p14:creationId xmlns:p14="http://schemas.microsoft.com/office/powerpoint/2010/main" val="2823459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947495D-3435-4E35-ADCB-F2AA9B7E7B86}"/>
              </a:ext>
            </a:extLst>
          </p:cNvPr>
          <p:cNvSpPr txBox="1"/>
          <p:nvPr/>
        </p:nvSpPr>
        <p:spPr>
          <a:xfrm>
            <a:off x="224590" y="288757"/>
            <a:ext cx="7010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2800" b="0" i="0" dirty="0">
                <a:solidFill>
                  <a:srgbClr val="000000"/>
                </a:solidFill>
                <a:effectLst/>
                <a:latin typeface="Noto Serif KR"/>
              </a:rPr>
              <a:t>리스트 다루기 </a:t>
            </a:r>
            <a:r>
              <a:rPr lang="en-US" altLang="ko-KR" sz="2800" b="0" i="0" dirty="0">
                <a:solidFill>
                  <a:srgbClr val="000000"/>
                </a:solidFill>
                <a:effectLst/>
                <a:latin typeface="Noto Serif KR"/>
              </a:rPr>
              <a:t>(</a:t>
            </a:r>
            <a:r>
              <a:rPr lang="en-US" altLang="ko-KR" sz="2800" b="1" dirty="0">
                <a:solidFill>
                  <a:srgbClr val="000000"/>
                </a:solidFill>
                <a:latin typeface="Noto Serif KR"/>
              </a:rPr>
              <a:t>Queue</a:t>
            </a:r>
            <a:r>
              <a:rPr lang="en-US" altLang="ko-KR" sz="2800" b="0" i="0" dirty="0">
                <a:solidFill>
                  <a:srgbClr val="000000"/>
                </a:solidFill>
                <a:effectLst/>
                <a:latin typeface="Noto Serif KR"/>
              </a:rPr>
              <a:t>)</a:t>
            </a:r>
            <a:endParaRPr lang="en-US" altLang="ko-KR" sz="2800" b="0" i="0" dirty="0">
              <a:solidFill>
                <a:srgbClr val="5C5C5C"/>
              </a:solidFill>
              <a:effectLst/>
              <a:latin typeface="Noto Serif KR"/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B95BD2C6-083A-4929-88C8-00E8FE9A76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7115634"/>
              </p:ext>
            </p:extLst>
          </p:nvPr>
        </p:nvGraphicFramePr>
        <p:xfrm>
          <a:off x="307545" y="811977"/>
          <a:ext cx="11659866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1212">
                  <a:extLst>
                    <a:ext uri="{9D8B030D-6E8A-4147-A177-3AD203B41FA5}">
                      <a16:colId xmlns:a16="http://schemas.microsoft.com/office/drawing/2014/main" val="2453404742"/>
                    </a:ext>
                  </a:extLst>
                </a:gridCol>
                <a:gridCol w="1152480">
                  <a:extLst>
                    <a:ext uri="{9D8B030D-6E8A-4147-A177-3AD203B41FA5}">
                      <a16:colId xmlns:a16="http://schemas.microsoft.com/office/drawing/2014/main" val="3544074655"/>
                    </a:ext>
                  </a:extLst>
                </a:gridCol>
                <a:gridCol w="1143750">
                  <a:extLst>
                    <a:ext uri="{9D8B030D-6E8A-4147-A177-3AD203B41FA5}">
                      <a16:colId xmlns:a16="http://schemas.microsoft.com/office/drawing/2014/main" val="158164797"/>
                    </a:ext>
                  </a:extLst>
                </a:gridCol>
                <a:gridCol w="3787981">
                  <a:extLst>
                    <a:ext uri="{9D8B030D-6E8A-4147-A177-3AD203B41FA5}">
                      <a16:colId xmlns:a16="http://schemas.microsoft.com/office/drawing/2014/main" val="1546911837"/>
                    </a:ext>
                  </a:extLst>
                </a:gridCol>
                <a:gridCol w="2454443">
                  <a:extLst>
                    <a:ext uri="{9D8B030D-6E8A-4147-A177-3AD203B41FA5}">
                      <a16:colId xmlns:a16="http://schemas.microsoft.com/office/drawing/2014/main" val="2103067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메소드 명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입력 자료형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리턴 자료형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메소드 설명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사용 예시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0476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isEmpty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Element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881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offer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최근 추가된 데이터 삭젠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572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peek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최근 추가된 데이터 조회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419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boolean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비었으면 </a:t>
                      </a:r>
                      <a:r>
                        <a:rPr lang="en-US" altLang="ko-KR" dirty="0"/>
                        <a:t>true </a:t>
                      </a:r>
                      <a:r>
                        <a:rPr lang="ko-KR" altLang="en-US" dirty="0"/>
                        <a:t>아니면 </a:t>
                      </a:r>
                      <a:r>
                        <a:rPr lang="en-US" altLang="ko-KR" dirty="0"/>
                        <a:t>false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243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699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67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835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081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50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925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1547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981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9736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2007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05BADF-4FB6-4335-9EA9-3D99F5928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0B1743-1208-4D41-B639-C8C9FCF76D11}"/>
              </a:ext>
            </a:extLst>
          </p:cNvPr>
          <p:cNvSpPr txBox="1"/>
          <p:nvPr/>
        </p:nvSpPr>
        <p:spPr>
          <a:xfrm>
            <a:off x="224590" y="288757"/>
            <a:ext cx="7010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2800" b="0" i="0" dirty="0">
                <a:solidFill>
                  <a:srgbClr val="000000"/>
                </a:solidFill>
                <a:effectLst/>
                <a:latin typeface="Noto Serif KR"/>
              </a:rPr>
              <a:t>리스트 다루기 </a:t>
            </a:r>
            <a:r>
              <a:rPr lang="en-US" altLang="ko-KR" sz="2800" b="0" i="0" dirty="0">
                <a:solidFill>
                  <a:srgbClr val="000000"/>
                </a:solidFill>
                <a:effectLst/>
                <a:latin typeface="Noto Serif KR"/>
              </a:rPr>
              <a:t>(</a:t>
            </a:r>
            <a:r>
              <a:rPr lang="en-US" altLang="ko-KR" sz="2800" b="1" i="0" dirty="0" err="1">
                <a:solidFill>
                  <a:srgbClr val="000000"/>
                </a:solidFill>
                <a:effectLst/>
                <a:latin typeface="Noto Serif KR"/>
              </a:rPr>
              <a:t>PriorityQueue</a:t>
            </a:r>
            <a:r>
              <a:rPr lang="en-US" altLang="ko-KR" sz="2800" b="0" i="0" dirty="0">
                <a:solidFill>
                  <a:srgbClr val="000000"/>
                </a:solidFill>
                <a:effectLst/>
                <a:latin typeface="Noto Serif KR"/>
              </a:rPr>
              <a:t>)</a:t>
            </a:r>
            <a:endParaRPr lang="en-US" altLang="ko-KR" sz="2800" b="0" i="0" dirty="0">
              <a:solidFill>
                <a:srgbClr val="5C5C5C"/>
              </a:solidFill>
              <a:effectLst/>
              <a:latin typeface="Noto Serif KR"/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88DF8FE0-34E8-4688-A04B-CCFBA26956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9841041"/>
              </p:ext>
            </p:extLst>
          </p:nvPr>
        </p:nvGraphicFramePr>
        <p:xfrm>
          <a:off x="307545" y="811977"/>
          <a:ext cx="11659866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1212">
                  <a:extLst>
                    <a:ext uri="{9D8B030D-6E8A-4147-A177-3AD203B41FA5}">
                      <a16:colId xmlns:a16="http://schemas.microsoft.com/office/drawing/2014/main" val="2453404742"/>
                    </a:ext>
                  </a:extLst>
                </a:gridCol>
                <a:gridCol w="1152480">
                  <a:extLst>
                    <a:ext uri="{9D8B030D-6E8A-4147-A177-3AD203B41FA5}">
                      <a16:colId xmlns:a16="http://schemas.microsoft.com/office/drawing/2014/main" val="3544074655"/>
                    </a:ext>
                  </a:extLst>
                </a:gridCol>
                <a:gridCol w="1143750">
                  <a:extLst>
                    <a:ext uri="{9D8B030D-6E8A-4147-A177-3AD203B41FA5}">
                      <a16:colId xmlns:a16="http://schemas.microsoft.com/office/drawing/2014/main" val="158164797"/>
                    </a:ext>
                  </a:extLst>
                </a:gridCol>
                <a:gridCol w="3787981">
                  <a:extLst>
                    <a:ext uri="{9D8B030D-6E8A-4147-A177-3AD203B41FA5}">
                      <a16:colId xmlns:a16="http://schemas.microsoft.com/office/drawing/2014/main" val="1546911837"/>
                    </a:ext>
                  </a:extLst>
                </a:gridCol>
                <a:gridCol w="2454443">
                  <a:extLst>
                    <a:ext uri="{9D8B030D-6E8A-4147-A177-3AD203B41FA5}">
                      <a16:colId xmlns:a16="http://schemas.microsoft.com/office/drawing/2014/main" val="2103067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메소드 명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입력 자료형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리턴 자료형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메소드 설명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사용 예시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0476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881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peek()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572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419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243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699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67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835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081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50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925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1547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981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9736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2803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57DAD75-A88E-4445-858F-959E50CCC5F8}"/>
              </a:ext>
            </a:extLst>
          </p:cNvPr>
          <p:cNvSpPr txBox="1"/>
          <p:nvPr/>
        </p:nvSpPr>
        <p:spPr>
          <a:xfrm>
            <a:off x="224590" y="288757"/>
            <a:ext cx="7010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2800" b="0" i="0" dirty="0">
                <a:solidFill>
                  <a:srgbClr val="000000"/>
                </a:solidFill>
                <a:effectLst/>
                <a:latin typeface="Noto Serif KR"/>
              </a:rPr>
              <a:t>셋 다루기 </a:t>
            </a:r>
            <a:r>
              <a:rPr lang="en-US" altLang="ko-KR" sz="2800" b="0" i="0" dirty="0">
                <a:solidFill>
                  <a:srgbClr val="000000"/>
                </a:solidFill>
                <a:effectLst/>
                <a:latin typeface="Noto Serif KR"/>
              </a:rPr>
              <a:t>(</a:t>
            </a:r>
            <a:r>
              <a:rPr lang="en-US" altLang="ko-KR" sz="2800" b="1" i="0" dirty="0">
                <a:solidFill>
                  <a:srgbClr val="000000"/>
                </a:solidFill>
                <a:effectLst/>
                <a:latin typeface="Noto Serif KR"/>
              </a:rPr>
              <a:t>HashSet Set </a:t>
            </a:r>
            <a:r>
              <a:rPr lang="en-US" altLang="ko-KR" sz="2800" b="0" i="0" dirty="0">
                <a:solidFill>
                  <a:srgbClr val="000000"/>
                </a:solidFill>
                <a:effectLst/>
                <a:latin typeface="Noto Serif KR"/>
              </a:rPr>
              <a:t>)</a:t>
            </a:r>
            <a:endParaRPr lang="en-US" altLang="ko-KR" sz="2800" b="0" i="0" dirty="0">
              <a:solidFill>
                <a:srgbClr val="5C5C5C"/>
              </a:solidFill>
              <a:effectLst/>
              <a:latin typeface="Noto Serif KR"/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84ADA97-5AC4-46F9-B276-1EF0EA8E1F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537230"/>
              </p:ext>
            </p:extLst>
          </p:nvPr>
        </p:nvGraphicFramePr>
        <p:xfrm>
          <a:off x="307545" y="811977"/>
          <a:ext cx="11659866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1212">
                  <a:extLst>
                    <a:ext uri="{9D8B030D-6E8A-4147-A177-3AD203B41FA5}">
                      <a16:colId xmlns:a16="http://schemas.microsoft.com/office/drawing/2014/main" val="2453404742"/>
                    </a:ext>
                  </a:extLst>
                </a:gridCol>
                <a:gridCol w="1152480">
                  <a:extLst>
                    <a:ext uri="{9D8B030D-6E8A-4147-A177-3AD203B41FA5}">
                      <a16:colId xmlns:a16="http://schemas.microsoft.com/office/drawing/2014/main" val="3544074655"/>
                    </a:ext>
                  </a:extLst>
                </a:gridCol>
                <a:gridCol w="1143750">
                  <a:extLst>
                    <a:ext uri="{9D8B030D-6E8A-4147-A177-3AD203B41FA5}">
                      <a16:colId xmlns:a16="http://schemas.microsoft.com/office/drawing/2014/main" val="158164797"/>
                    </a:ext>
                  </a:extLst>
                </a:gridCol>
                <a:gridCol w="3787981">
                  <a:extLst>
                    <a:ext uri="{9D8B030D-6E8A-4147-A177-3AD203B41FA5}">
                      <a16:colId xmlns:a16="http://schemas.microsoft.com/office/drawing/2014/main" val="1546911837"/>
                    </a:ext>
                  </a:extLst>
                </a:gridCol>
                <a:gridCol w="2454443">
                  <a:extLst>
                    <a:ext uri="{9D8B030D-6E8A-4147-A177-3AD203B41FA5}">
                      <a16:colId xmlns:a16="http://schemas.microsoft.com/office/drawing/2014/main" val="2103067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메소드 명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입력 자료형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리턴 자료형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메소드 설명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사용 예시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0476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881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isEmpty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572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contains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419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243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remove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699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67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835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081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50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925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1547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981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9736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5960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1E2CD9-E410-4BCA-99FE-62A3EB18F36A}"/>
              </a:ext>
            </a:extLst>
          </p:cNvPr>
          <p:cNvSpPr txBox="1"/>
          <p:nvPr/>
        </p:nvSpPr>
        <p:spPr>
          <a:xfrm>
            <a:off x="224590" y="288757"/>
            <a:ext cx="7010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2800" b="0" i="0" dirty="0">
                <a:solidFill>
                  <a:srgbClr val="000000"/>
                </a:solidFill>
                <a:effectLst/>
                <a:latin typeface="Noto Serif KR"/>
              </a:rPr>
              <a:t>맵 다루기 </a:t>
            </a:r>
            <a:r>
              <a:rPr lang="en-US" altLang="ko-KR" sz="2800" b="0" i="0" dirty="0">
                <a:solidFill>
                  <a:srgbClr val="000000"/>
                </a:solidFill>
                <a:effectLst/>
                <a:latin typeface="Noto Serif KR"/>
              </a:rPr>
              <a:t>(</a:t>
            </a:r>
            <a:r>
              <a:rPr lang="en-US" altLang="ko-KR" sz="2800" b="1" dirty="0">
                <a:solidFill>
                  <a:srgbClr val="000000"/>
                </a:solidFill>
                <a:latin typeface="Noto Serif KR"/>
              </a:rPr>
              <a:t>Map, </a:t>
            </a:r>
            <a:r>
              <a:rPr lang="en-US" altLang="ko-KR" sz="2800" b="1" dirty="0" err="1">
                <a:solidFill>
                  <a:srgbClr val="000000"/>
                </a:solidFill>
                <a:latin typeface="Noto Serif KR"/>
              </a:rPr>
              <a:t>hashMap</a:t>
            </a:r>
            <a:r>
              <a:rPr lang="en-US" altLang="ko-KR" sz="2800" b="0" i="0" dirty="0">
                <a:solidFill>
                  <a:srgbClr val="000000"/>
                </a:solidFill>
                <a:effectLst/>
                <a:latin typeface="Noto Serif KR"/>
              </a:rPr>
              <a:t>)</a:t>
            </a:r>
            <a:endParaRPr lang="en-US" altLang="ko-KR" sz="2800" b="0" i="0" dirty="0">
              <a:solidFill>
                <a:srgbClr val="5C5C5C"/>
              </a:solidFill>
              <a:effectLst/>
              <a:latin typeface="Noto Serif KR"/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5D2CF236-DBA7-4F0C-87C2-6FF152DF93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658160"/>
              </p:ext>
            </p:extLst>
          </p:nvPr>
        </p:nvGraphicFramePr>
        <p:xfrm>
          <a:off x="307545" y="811977"/>
          <a:ext cx="11659866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1212">
                  <a:extLst>
                    <a:ext uri="{9D8B030D-6E8A-4147-A177-3AD203B41FA5}">
                      <a16:colId xmlns:a16="http://schemas.microsoft.com/office/drawing/2014/main" val="2453404742"/>
                    </a:ext>
                  </a:extLst>
                </a:gridCol>
                <a:gridCol w="1152480">
                  <a:extLst>
                    <a:ext uri="{9D8B030D-6E8A-4147-A177-3AD203B41FA5}">
                      <a16:colId xmlns:a16="http://schemas.microsoft.com/office/drawing/2014/main" val="3544074655"/>
                    </a:ext>
                  </a:extLst>
                </a:gridCol>
                <a:gridCol w="1143750">
                  <a:extLst>
                    <a:ext uri="{9D8B030D-6E8A-4147-A177-3AD203B41FA5}">
                      <a16:colId xmlns:a16="http://schemas.microsoft.com/office/drawing/2014/main" val="158164797"/>
                    </a:ext>
                  </a:extLst>
                </a:gridCol>
                <a:gridCol w="3787981">
                  <a:extLst>
                    <a:ext uri="{9D8B030D-6E8A-4147-A177-3AD203B41FA5}">
                      <a16:colId xmlns:a16="http://schemas.microsoft.com/office/drawing/2014/main" val="1546911837"/>
                    </a:ext>
                  </a:extLst>
                </a:gridCol>
                <a:gridCol w="2454443">
                  <a:extLst>
                    <a:ext uri="{9D8B030D-6E8A-4147-A177-3AD203B41FA5}">
                      <a16:colId xmlns:a16="http://schemas.microsoft.com/office/drawing/2014/main" val="2103067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메소드 명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입력 자료형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리턴 자료형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메소드 설명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사용 예시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0476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881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size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572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containsKey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419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containsValue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243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699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getOrDefault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67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keySet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835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081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50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remove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925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replaec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1547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981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9736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7331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4C80F0C-A5AE-4049-A76A-ACC4F37EE52A}"/>
              </a:ext>
            </a:extLst>
          </p:cNvPr>
          <p:cNvSpPr txBox="1"/>
          <p:nvPr/>
        </p:nvSpPr>
        <p:spPr>
          <a:xfrm>
            <a:off x="297272" y="100668"/>
            <a:ext cx="3504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StringBuilder </a:t>
            </a:r>
            <a:r>
              <a:rPr lang="ko-KR" altLang="en-US" dirty="0"/>
              <a:t>클래스 메소드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188B5FB5-9DBB-4DC6-A678-A3D473543E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183965"/>
              </p:ext>
            </p:extLst>
          </p:nvPr>
        </p:nvGraphicFramePr>
        <p:xfrm>
          <a:off x="387757" y="627387"/>
          <a:ext cx="11659865" cy="569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1973">
                  <a:extLst>
                    <a:ext uri="{9D8B030D-6E8A-4147-A177-3AD203B41FA5}">
                      <a16:colId xmlns:a16="http://schemas.microsoft.com/office/drawing/2014/main" val="2453404742"/>
                    </a:ext>
                  </a:extLst>
                </a:gridCol>
                <a:gridCol w="2519806">
                  <a:extLst>
                    <a:ext uri="{9D8B030D-6E8A-4147-A177-3AD203B41FA5}">
                      <a16:colId xmlns:a16="http://schemas.microsoft.com/office/drawing/2014/main" val="3544074655"/>
                    </a:ext>
                  </a:extLst>
                </a:gridCol>
                <a:gridCol w="2144140">
                  <a:extLst>
                    <a:ext uri="{9D8B030D-6E8A-4147-A177-3AD203B41FA5}">
                      <a16:colId xmlns:a16="http://schemas.microsoft.com/office/drawing/2014/main" val="158164797"/>
                    </a:ext>
                  </a:extLst>
                </a:gridCol>
                <a:gridCol w="2331973">
                  <a:extLst>
                    <a:ext uri="{9D8B030D-6E8A-4147-A177-3AD203B41FA5}">
                      <a16:colId xmlns:a16="http://schemas.microsoft.com/office/drawing/2014/main" val="1546911837"/>
                    </a:ext>
                  </a:extLst>
                </a:gridCol>
                <a:gridCol w="2331973">
                  <a:extLst>
                    <a:ext uri="{9D8B030D-6E8A-4147-A177-3AD203B41FA5}">
                      <a16:colId xmlns:a16="http://schemas.microsoft.com/office/drawing/2014/main" val="2103067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메소드 명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입력 자료형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리턴 자료형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메소드 설명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사용 예시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0476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append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문자열 데이터 끝에 문자의 형태로 추가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881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insert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(int, String)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인덱스 지점부터 문자 추가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572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charAt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인덱스 지점 값 반환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419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indexOf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문자열 탐색해서 첫 인덱스 지점 반환 없으면 </a:t>
                      </a:r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243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스트링 클래스와 동일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699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replace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(int, int, String)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검색된 문자열 교체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67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835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reverse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기존의 </a:t>
                      </a:r>
                      <a:r>
                        <a:rPr lang="en-US" altLang="ko-KR" dirty="0"/>
                        <a:t>SB</a:t>
                      </a:r>
                      <a:r>
                        <a:rPr lang="ko-KR" altLang="en-US" dirty="0"/>
                        <a:t>를 반전해서 리턴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081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length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문자열 길이 반환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50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문자열 출력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92546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A3CBBE4-FA5D-4EEB-9A66-1CF525C2C49E}"/>
              </a:ext>
            </a:extLst>
          </p:cNvPr>
          <p:cNvSpPr txBox="1"/>
          <p:nvPr/>
        </p:nvSpPr>
        <p:spPr>
          <a:xfrm>
            <a:off x="5553170" y="100668"/>
            <a:ext cx="2836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생성자</a:t>
            </a:r>
            <a:r>
              <a:rPr lang="en-US" altLang="ko-KR" dirty="0"/>
              <a:t>(), (String), (char[]);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4551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C856E7-6E9A-4E0F-861C-689E0B81DCCB}"/>
              </a:ext>
            </a:extLst>
          </p:cNvPr>
          <p:cNvSpPr txBox="1"/>
          <p:nvPr/>
        </p:nvSpPr>
        <p:spPr>
          <a:xfrm>
            <a:off x="224590" y="288757"/>
            <a:ext cx="7010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2800" b="0" i="0" dirty="0">
                <a:solidFill>
                  <a:srgbClr val="000000"/>
                </a:solidFill>
                <a:effectLst/>
                <a:latin typeface="Noto Serif KR"/>
              </a:rPr>
              <a:t>기본형 다루기 </a:t>
            </a:r>
            <a:r>
              <a:rPr lang="en-US" altLang="ko-KR" sz="2800" b="0" i="0" dirty="0">
                <a:solidFill>
                  <a:srgbClr val="000000"/>
                </a:solidFill>
                <a:effectLst/>
                <a:latin typeface="Noto Serif KR"/>
              </a:rPr>
              <a:t>/ Integer, Character,  Math</a:t>
            </a:r>
            <a:endParaRPr lang="en-US" altLang="ko-KR" sz="2800" b="0" i="0" dirty="0">
              <a:solidFill>
                <a:srgbClr val="5C5C5C"/>
              </a:solidFill>
              <a:effectLst/>
              <a:latin typeface="Noto Serif KR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35A0FD4-6F43-44AE-AFAC-3EDD6AA567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107118"/>
              </p:ext>
            </p:extLst>
          </p:nvPr>
        </p:nvGraphicFramePr>
        <p:xfrm>
          <a:off x="307545" y="811977"/>
          <a:ext cx="11361543" cy="945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3651">
                  <a:extLst>
                    <a:ext uri="{9D8B030D-6E8A-4147-A177-3AD203B41FA5}">
                      <a16:colId xmlns:a16="http://schemas.microsoft.com/office/drawing/2014/main" val="2453404742"/>
                    </a:ext>
                  </a:extLst>
                </a:gridCol>
                <a:gridCol w="2519806">
                  <a:extLst>
                    <a:ext uri="{9D8B030D-6E8A-4147-A177-3AD203B41FA5}">
                      <a16:colId xmlns:a16="http://schemas.microsoft.com/office/drawing/2014/main" val="3544074655"/>
                    </a:ext>
                  </a:extLst>
                </a:gridCol>
                <a:gridCol w="2144140">
                  <a:extLst>
                    <a:ext uri="{9D8B030D-6E8A-4147-A177-3AD203B41FA5}">
                      <a16:colId xmlns:a16="http://schemas.microsoft.com/office/drawing/2014/main" val="158164797"/>
                    </a:ext>
                  </a:extLst>
                </a:gridCol>
                <a:gridCol w="2331973">
                  <a:extLst>
                    <a:ext uri="{9D8B030D-6E8A-4147-A177-3AD203B41FA5}">
                      <a16:colId xmlns:a16="http://schemas.microsoft.com/office/drawing/2014/main" val="1546911837"/>
                    </a:ext>
                  </a:extLst>
                </a:gridCol>
                <a:gridCol w="2331973">
                  <a:extLst>
                    <a:ext uri="{9D8B030D-6E8A-4147-A177-3AD203B41FA5}">
                      <a16:colId xmlns:a16="http://schemas.microsoft.com/office/drawing/2014/main" val="2103067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메소드 명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입력 자료형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리턴 자료형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메소드 설명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사용 </a:t>
                      </a:r>
                      <a:r>
                        <a:rPr lang="ko-KR" altLang="en-US" sz="1000" kern="100" dirty="0">
                          <a:effectLst/>
                        </a:rPr>
                        <a:t>클래스</a:t>
                      </a:r>
                      <a:r>
                        <a:rPr lang="en-US" altLang="ko-KR" sz="1000" kern="100" dirty="0">
                          <a:effectLst/>
                        </a:rPr>
                        <a:t>, </a:t>
                      </a:r>
                      <a:r>
                        <a:rPr lang="ko-KR" altLang="en-US" sz="1000" kern="100" dirty="0">
                          <a:effectLst/>
                        </a:rPr>
                        <a:t>인터페이스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0476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getNumericValue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문자열 데이터 끝에 문자의 형태로 추가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dirty="0">
                          <a:solidFill>
                            <a:srgbClr val="000000"/>
                          </a:solidFill>
                          <a:effectLst/>
                          <a:latin typeface="Noto Serif KR"/>
                        </a:rPr>
                        <a:t>Character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881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문자열로 변환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dirty="0">
                          <a:solidFill>
                            <a:srgbClr val="000000"/>
                          </a:solidFill>
                          <a:effectLst/>
                          <a:latin typeface="Noto Serif KR"/>
                        </a:rPr>
                        <a:t>Character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572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valueOf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String </a:t>
                      </a:r>
                      <a:r>
                        <a:rPr lang="ko-KR" altLang="en-US" dirty="0"/>
                        <a:t>변환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dirty="0">
                          <a:solidFill>
                            <a:srgbClr val="000000"/>
                          </a:solidFill>
                          <a:effectLst/>
                          <a:latin typeface="Noto Serif KR"/>
                        </a:rPr>
                        <a:t>Character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419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isDigit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boolean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</a:t>
                      </a:r>
                      <a:r>
                        <a:rPr lang="ko-KR" altLang="en-US" dirty="0"/>
                        <a:t>가 숫자인지 판단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dirty="0">
                          <a:solidFill>
                            <a:srgbClr val="000000"/>
                          </a:solidFill>
                          <a:effectLst/>
                          <a:latin typeface="Noto Serif KR"/>
                        </a:rPr>
                        <a:t>Character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243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toBinaryString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이진수 스트링으로 변환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Integer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699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toHexString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 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진수 스트링으로 변환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67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toOctalString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835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Math.ceil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();  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double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double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입력받는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double</a:t>
                      </a:r>
                      <a:r>
                        <a:rPr lang="ko-KR" altLang="en-US" dirty="0"/>
                        <a:t>형의 크거나 같은 정수 값을 </a:t>
                      </a:r>
                      <a:r>
                        <a:rPr lang="en-US" altLang="ko-KR" dirty="0"/>
                        <a:t>double</a:t>
                      </a:r>
                      <a:r>
                        <a:rPr lang="ko-KR" altLang="en-US" dirty="0"/>
                        <a:t>형으로 반환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올림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Sout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Math.ceil</a:t>
                      </a:r>
                      <a:r>
                        <a:rPr lang="en-US" altLang="ko-KR" dirty="0"/>
                        <a:t>(10.67));</a:t>
                      </a:r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 11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081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Math.floor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(); 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double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double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Ceil</a:t>
                      </a:r>
                      <a:r>
                        <a:rPr lang="ko-KR" altLang="en-US" dirty="0"/>
                        <a:t>의 반대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내림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50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Math.sqrt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(); 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double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double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제곱근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925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Math.pow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double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double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거듭제곱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654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Math.max</a:t>
                      </a:r>
                      <a:r>
                        <a:rPr lang="en-US" altLang="ko-KR" dirty="0"/>
                        <a:t>();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Int, int</a:t>
                      </a:r>
                    </a:p>
                    <a:p>
                      <a:pPr latinLnBrk="1"/>
                      <a:r>
                        <a:rPr lang="en-US" altLang="ko-KR" dirty="0"/>
                        <a:t>Long, long</a:t>
                      </a:r>
                    </a:p>
                    <a:p>
                      <a:pPr latinLnBrk="1"/>
                      <a:r>
                        <a:rPr lang="en-US" altLang="ko-KR" dirty="0"/>
                        <a:t>Double, double</a:t>
                      </a:r>
                    </a:p>
                    <a:p>
                      <a:pPr latinLnBrk="1"/>
                      <a:r>
                        <a:rPr lang="en-US" altLang="ko-KR" dirty="0"/>
                        <a:t>Float, 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</a:t>
                      </a:r>
                    </a:p>
                    <a:p>
                      <a:pPr latinLnBrk="1"/>
                      <a:r>
                        <a:rPr lang="en-US" altLang="ko-KR" dirty="0"/>
                        <a:t>Long</a:t>
                      </a:r>
                    </a:p>
                    <a:p>
                      <a:pPr latinLnBrk="1"/>
                      <a:r>
                        <a:rPr lang="en-US" altLang="ko-KR" dirty="0"/>
                        <a:t>Double</a:t>
                      </a:r>
                    </a:p>
                    <a:p>
                      <a:pPr latinLnBrk="1"/>
                      <a:r>
                        <a:rPr lang="en-US" altLang="ko-KR" dirty="0"/>
                        <a:t>float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두 인자 중 큰 값을 리턴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7040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Math.min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(int a, int b);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Max</a:t>
                      </a:r>
                      <a:r>
                        <a:rPr lang="ko-KR" altLang="en-US" dirty="0"/>
                        <a:t>와 같다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Max</a:t>
                      </a:r>
                      <a:r>
                        <a:rPr lang="ko-KR" altLang="en-US" dirty="0"/>
                        <a:t>와 같다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두 인자 중 작은 값을 리턴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513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Math.round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(double d);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double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943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Math.abs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(int </a:t>
                      </a:r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9009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2381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2E45FA-840E-4A0A-A164-43C95A39995D}"/>
              </a:ext>
            </a:extLst>
          </p:cNvPr>
          <p:cNvSpPr txBox="1"/>
          <p:nvPr/>
        </p:nvSpPr>
        <p:spPr>
          <a:xfrm>
            <a:off x="224590" y="288757"/>
            <a:ext cx="7010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2800" b="0" i="0" dirty="0">
                <a:solidFill>
                  <a:srgbClr val="000000"/>
                </a:solidFill>
                <a:effectLst/>
                <a:latin typeface="Noto Serif KR"/>
              </a:rPr>
              <a:t>배열 다루기 </a:t>
            </a:r>
            <a:r>
              <a:rPr lang="en-US" altLang="ko-KR" sz="2800" b="0" i="0" dirty="0">
                <a:solidFill>
                  <a:srgbClr val="000000"/>
                </a:solidFill>
                <a:effectLst/>
                <a:latin typeface="Noto Serif KR"/>
              </a:rPr>
              <a:t>(Arrays)</a:t>
            </a:r>
            <a:endParaRPr lang="en-US" altLang="ko-KR" sz="2800" b="0" i="0" dirty="0">
              <a:solidFill>
                <a:srgbClr val="5C5C5C"/>
              </a:solidFill>
              <a:effectLst/>
              <a:latin typeface="Noto Serif KR"/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B9727CD1-A50D-4E11-8E92-125A1FDFDC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2742720"/>
              </p:ext>
            </p:extLst>
          </p:nvPr>
        </p:nvGraphicFramePr>
        <p:xfrm>
          <a:off x="307545" y="811977"/>
          <a:ext cx="11659865" cy="677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1973">
                  <a:extLst>
                    <a:ext uri="{9D8B030D-6E8A-4147-A177-3AD203B41FA5}">
                      <a16:colId xmlns:a16="http://schemas.microsoft.com/office/drawing/2014/main" val="2453404742"/>
                    </a:ext>
                  </a:extLst>
                </a:gridCol>
                <a:gridCol w="3809408">
                  <a:extLst>
                    <a:ext uri="{9D8B030D-6E8A-4147-A177-3AD203B41FA5}">
                      <a16:colId xmlns:a16="http://schemas.microsoft.com/office/drawing/2014/main" val="3544074655"/>
                    </a:ext>
                  </a:extLst>
                </a:gridCol>
                <a:gridCol w="854538">
                  <a:extLst>
                    <a:ext uri="{9D8B030D-6E8A-4147-A177-3AD203B41FA5}">
                      <a16:colId xmlns:a16="http://schemas.microsoft.com/office/drawing/2014/main" val="158164797"/>
                    </a:ext>
                  </a:extLst>
                </a:gridCol>
                <a:gridCol w="2331973">
                  <a:extLst>
                    <a:ext uri="{9D8B030D-6E8A-4147-A177-3AD203B41FA5}">
                      <a16:colId xmlns:a16="http://schemas.microsoft.com/office/drawing/2014/main" val="1546911837"/>
                    </a:ext>
                  </a:extLst>
                </a:gridCol>
                <a:gridCol w="2331973">
                  <a:extLst>
                    <a:ext uri="{9D8B030D-6E8A-4147-A177-3AD203B41FA5}">
                      <a16:colId xmlns:a16="http://schemas.microsoft.com/office/drawing/2014/main" val="2103067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메소드 명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입력 자료형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리턴 자료형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메소드 설명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사용 예시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0476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T[] arrays</a:t>
                      </a:r>
                    </a:p>
                    <a:p>
                      <a:pPr latinLnBrk="1"/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T[] arrays, </a:t>
                      </a:r>
                      <a:r>
                        <a:rPr lang="en-US" altLang="ko-KR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Collections.reverseOrder</a:t>
                      </a:r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T[] arrays, new Comparator&lt;T&gt;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문자열 데이터 끝에 문자의 형태로 추가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881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asList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T[] arrays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List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입력 배열을 리스트로 변경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 converted = new List(</a:t>
                      </a:r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Arrays.asList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(arrays));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572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copyOf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T[] </a:t>
                      </a:r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int length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T[] </a:t>
                      </a:r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배열 복사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419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T[] </a:t>
                      </a:r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, Object o</a:t>
                      </a:r>
                    </a:p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T[] </a:t>
                      </a:r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, int start, int end, Object 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배열 전체에 </a:t>
                      </a:r>
                      <a:r>
                        <a:rPr lang="en-US" altLang="ko-KR" dirty="0"/>
                        <a:t>o</a:t>
                      </a:r>
                      <a:r>
                        <a:rPr lang="ko-KR" altLang="en-US" dirty="0"/>
                        <a:t>를 채운다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243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binarySearch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T[] </a:t>
                      </a:r>
                      <a:r>
                        <a:rPr lang="en-US" altLang="ko-KR" dirty="0" err="1"/>
                        <a:t>arr</a:t>
                      </a:r>
                      <a:r>
                        <a:rPr lang="en-US" altLang="ko-KR" dirty="0"/>
                        <a:t>, Object 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값이 존재하면 해당 값의 인덱스 값을 반환 그렇지 않으면  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반환</a:t>
                      </a:r>
                      <a:endParaRPr lang="en-US" altLang="ko-KR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ko-KR" alt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699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67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835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081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50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9254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0121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CEC019-00D5-4995-8390-63B28AABED9E}"/>
              </a:ext>
            </a:extLst>
          </p:cNvPr>
          <p:cNvSpPr txBox="1"/>
          <p:nvPr/>
        </p:nvSpPr>
        <p:spPr>
          <a:xfrm>
            <a:off x="224590" y="288757"/>
            <a:ext cx="7010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2800" b="0" i="0" dirty="0">
                <a:solidFill>
                  <a:srgbClr val="000000"/>
                </a:solidFill>
                <a:effectLst/>
                <a:latin typeface="Noto Serif KR"/>
              </a:rPr>
              <a:t>리스트 다루기 </a:t>
            </a:r>
            <a:r>
              <a:rPr lang="en-US" altLang="ko-KR" sz="2800" b="0" i="0" dirty="0">
                <a:solidFill>
                  <a:srgbClr val="000000"/>
                </a:solidFill>
                <a:effectLst/>
                <a:latin typeface="Noto Serif KR"/>
              </a:rPr>
              <a:t>(Collection)</a:t>
            </a:r>
            <a:endParaRPr lang="en-US" altLang="ko-KR" sz="2800" b="0" i="0" dirty="0">
              <a:solidFill>
                <a:srgbClr val="5C5C5C"/>
              </a:solidFill>
              <a:effectLst/>
              <a:latin typeface="Noto Serif KR"/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898BE162-F227-4F23-884C-5CF626D99D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1368385"/>
              </p:ext>
            </p:extLst>
          </p:nvPr>
        </p:nvGraphicFramePr>
        <p:xfrm>
          <a:off x="307545" y="811977"/>
          <a:ext cx="11659865" cy="434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1973">
                  <a:extLst>
                    <a:ext uri="{9D8B030D-6E8A-4147-A177-3AD203B41FA5}">
                      <a16:colId xmlns:a16="http://schemas.microsoft.com/office/drawing/2014/main" val="2453404742"/>
                    </a:ext>
                  </a:extLst>
                </a:gridCol>
                <a:gridCol w="3809408">
                  <a:extLst>
                    <a:ext uri="{9D8B030D-6E8A-4147-A177-3AD203B41FA5}">
                      <a16:colId xmlns:a16="http://schemas.microsoft.com/office/drawing/2014/main" val="3544074655"/>
                    </a:ext>
                  </a:extLst>
                </a:gridCol>
                <a:gridCol w="854538">
                  <a:extLst>
                    <a:ext uri="{9D8B030D-6E8A-4147-A177-3AD203B41FA5}">
                      <a16:colId xmlns:a16="http://schemas.microsoft.com/office/drawing/2014/main" val="158164797"/>
                    </a:ext>
                  </a:extLst>
                </a:gridCol>
                <a:gridCol w="2331973">
                  <a:extLst>
                    <a:ext uri="{9D8B030D-6E8A-4147-A177-3AD203B41FA5}">
                      <a16:colId xmlns:a16="http://schemas.microsoft.com/office/drawing/2014/main" val="1546911837"/>
                    </a:ext>
                  </a:extLst>
                </a:gridCol>
                <a:gridCol w="2331973">
                  <a:extLst>
                    <a:ext uri="{9D8B030D-6E8A-4147-A177-3AD203B41FA5}">
                      <a16:colId xmlns:a16="http://schemas.microsoft.com/office/drawing/2014/main" val="2103067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메소드 명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입력 자료형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리턴 자료형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메소드 설명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사용 예시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0476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toArray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 T[size] // minimum size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는 </a:t>
                      </a:r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list.size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T[]</a:t>
                      </a:r>
                      <a:r>
                        <a:rPr lang="en-US" altLang="ko-KR" dirty="0" err="1"/>
                        <a:t>arr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리스트를 배열로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881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size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리스트 길이 반환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572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T[] </a:t>
                      </a:r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배열 복사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419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243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699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67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835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081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50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9254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7278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FE70FFD-D292-435D-BDF0-EC8007AA215E}"/>
              </a:ext>
            </a:extLst>
          </p:cNvPr>
          <p:cNvSpPr txBox="1"/>
          <p:nvPr/>
        </p:nvSpPr>
        <p:spPr>
          <a:xfrm>
            <a:off x="224590" y="288757"/>
            <a:ext cx="7010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2800" b="0" i="0" dirty="0">
                <a:solidFill>
                  <a:srgbClr val="000000"/>
                </a:solidFill>
                <a:effectLst/>
                <a:latin typeface="Noto Serif KR"/>
              </a:rPr>
              <a:t>리스트 다루기 </a:t>
            </a:r>
            <a:r>
              <a:rPr lang="en-US" altLang="ko-KR" sz="2800" b="0" i="0" dirty="0">
                <a:solidFill>
                  <a:srgbClr val="000000"/>
                </a:solidFill>
                <a:effectLst/>
                <a:latin typeface="Noto Serif KR"/>
              </a:rPr>
              <a:t>(</a:t>
            </a:r>
            <a:r>
              <a:rPr lang="en-US" altLang="ko-KR" sz="2800" b="1" i="0" dirty="0">
                <a:solidFill>
                  <a:srgbClr val="000000"/>
                </a:solidFill>
                <a:effectLst/>
                <a:latin typeface="Noto Serif KR"/>
              </a:rPr>
              <a:t>List</a:t>
            </a:r>
            <a:r>
              <a:rPr lang="en-US" altLang="ko-KR" sz="2800" b="0" i="0" dirty="0">
                <a:solidFill>
                  <a:srgbClr val="000000"/>
                </a:solidFill>
                <a:effectLst/>
                <a:latin typeface="Noto Serif KR"/>
              </a:rPr>
              <a:t>)</a:t>
            </a:r>
            <a:endParaRPr lang="en-US" altLang="ko-KR" sz="2800" b="0" i="0" dirty="0">
              <a:solidFill>
                <a:srgbClr val="5C5C5C"/>
              </a:solidFill>
              <a:effectLst/>
              <a:latin typeface="Noto Serif KR"/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D19A815-F35E-4AD2-A781-AC4F5F5F6E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57262"/>
              </p:ext>
            </p:extLst>
          </p:nvPr>
        </p:nvGraphicFramePr>
        <p:xfrm>
          <a:off x="307545" y="811977"/>
          <a:ext cx="11659866" cy="4617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1212">
                  <a:extLst>
                    <a:ext uri="{9D8B030D-6E8A-4147-A177-3AD203B41FA5}">
                      <a16:colId xmlns:a16="http://schemas.microsoft.com/office/drawing/2014/main" val="2453404742"/>
                    </a:ext>
                  </a:extLst>
                </a:gridCol>
                <a:gridCol w="1152480">
                  <a:extLst>
                    <a:ext uri="{9D8B030D-6E8A-4147-A177-3AD203B41FA5}">
                      <a16:colId xmlns:a16="http://schemas.microsoft.com/office/drawing/2014/main" val="3544074655"/>
                    </a:ext>
                  </a:extLst>
                </a:gridCol>
                <a:gridCol w="1143750">
                  <a:extLst>
                    <a:ext uri="{9D8B030D-6E8A-4147-A177-3AD203B41FA5}">
                      <a16:colId xmlns:a16="http://schemas.microsoft.com/office/drawing/2014/main" val="158164797"/>
                    </a:ext>
                  </a:extLst>
                </a:gridCol>
                <a:gridCol w="3451097">
                  <a:extLst>
                    <a:ext uri="{9D8B030D-6E8A-4147-A177-3AD203B41FA5}">
                      <a16:colId xmlns:a16="http://schemas.microsoft.com/office/drawing/2014/main" val="1546911837"/>
                    </a:ext>
                  </a:extLst>
                </a:gridCol>
                <a:gridCol w="2791327">
                  <a:extLst>
                    <a:ext uri="{9D8B030D-6E8A-4147-A177-3AD203B41FA5}">
                      <a16:colId xmlns:a16="http://schemas.microsoft.com/office/drawing/2014/main" val="2103067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메소드 명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입력 자료형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리턴 자료형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메소드 설명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사용 예시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0476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size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리스트 길이 반환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881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isEmpty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boolean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비었는지 체크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572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contains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Object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객체 탐색 후 있으면 </a:t>
                      </a:r>
                      <a:r>
                        <a:rPr lang="en-US" altLang="ko-KR" dirty="0"/>
                        <a:t>true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419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add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Int, element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리스트 요소 추가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243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</a:t>
                      </a:r>
                      <a:r>
                        <a:rPr lang="ko-KR" alt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Object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인덱스 위치에 있는 값 반환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699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indexOf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Object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객체 탐색 후 있으면 인덱스 값 반환 없으면 </a:t>
                      </a:r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67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clear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리스트 초기화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835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remove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인덱스 부분의 값 제거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081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remove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Object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해당되는 객체가 있으면 제거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50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9254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9728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FF1AB5D-06D3-4BE6-9554-BC873FA94256}"/>
              </a:ext>
            </a:extLst>
          </p:cNvPr>
          <p:cNvSpPr txBox="1"/>
          <p:nvPr/>
        </p:nvSpPr>
        <p:spPr>
          <a:xfrm>
            <a:off x="224590" y="288757"/>
            <a:ext cx="7010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2800" b="0" i="0" dirty="0">
                <a:solidFill>
                  <a:srgbClr val="000000"/>
                </a:solidFill>
                <a:effectLst/>
                <a:latin typeface="Noto Serif KR"/>
              </a:rPr>
              <a:t>리스트 다루기 </a:t>
            </a:r>
            <a:r>
              <a:rPr lang="en-US" altLang="ko-KR" sz="2800" b="0" i="0" dirty="0">
                <a:solidFill>
                  <a:srgbClr val="000000"/>
                </a:solidFill>
                <a:effectLst/>
                <a:latin typeface="Noto Serif KR"/>
              </a:rPr>
              <a:t>(</a:t>
            </a:r>
            <a:r>
              <a:rPr lang="en-US" altLang="ko-KR" sz="2800" b="1" dirty="0" err="1">
                <a:solidFill>
                  <a:srgbClr val="000000"/>
                </a:solidFill>
                <a:latin typeface="Noto Serif KR"/>
              </a:rPr>
              <a:t>ArrayList</a:t>
            </a:r>
            <a:r>
              <a:rPr lang="en-US" altLang="ko-KR" sz="2800" b="0" i="0" dirty="0">
                <a:solidFill>
                  <a:srgbClr val="000000"/>
                </a:solidFill>
                <a:effectLst/>
                <a:latin typeface="Noto Serif KR"/>
              </a:rPr>
              <a:t>)</a:t>
            </a:r>
            <a:endParaRPr lang="en-US" altLang="ko-KR" sz="2800" b="0" i="0" dirty="0">
              <a:solidFill>
                <a:srgbClr val="5C5C5C"/>
              </a:solidFill>
              <a:effectLst/>
              <a:latin typeface="Noto Serif KR"/>
            </a:endParaRPr>
          </a:p>
        </p:txBody>
      </p:sp>
      <p:graphicFrame>
        <p:nvGraphicFramePr>
          <p:cNvPr id="7" name="표 5">
            <a:extLst>
              <a:ext uri="{FF2B5EF4-FFF2-40B4-BE49-F238E27FC236}">
                <a16:creationId xmlns:a16="http://schemas.microsoft.com/office/drawing/2014/main" id="{80622F45-9405-4F28-B844-1F0F44C143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7112627"/>
              </p:ext>
            </p:extLst>
          </p:nvPr>
        </p:nvGraphicFramePr>
        <p:xfrm>
          <a:off x="307545" y="811977"/>
          <a:ext cx="11659866" cy="626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1212">
                  <a:extLst>
                    <a:ext uri="{9D8B030D-6E8A-4147-A177-3AD203B41FA5}">
                      <a16:colId xmlns:a16="http://schemas.microsoft.com/office/drawing/2014/main" val="2453404742"/>
                    </a:ext>
                  </a:extLst>
                </a:gridCol>
                <a:gridCol w="1152480">
                  <a:extLst>
                    <a:ext uri="{9D8B030D-6E8A-4147-A177-3AD203B41FA5}">
                      <a16:colId xmlns:a16="http://schemas.microsoft.com/office/drawing/2014/main" val="3544074655"/>
                    </a:ext>
                  </a:extLst>
                </a:gridCol>
                <a:gridCol w="1143750">
                  <a:extLst>
                    <a:ext uri="{9D8B030D-6E8A-4147-A177-3AD203B41FA5}">
                      <a16:colId xmlns:a16="http://schemas.microsoft.com/office/drawing/2014/main" val="158164797"/>
                    </a:ext>
                  </a:extLst>
                </a:gridCol>
                <a:gridCol w="3787981">
                  <a:extLst>
                    <a:ext uri="{9D8B030D-6E8A-4147-A177-3AD203B41FA5}">
                      <a16:colId xmlns:a16="http://schemas.microsoft.com/office/drawing/2014/main" val="1546911837"/>
                    </a:ext>
                  </a:extLst>
                </a:gridCol>
                <a:gridCol w="2454443">
                  <a:extLst>
                    <a:ext uri="{9D8B030D-6E8A-4147-A177-3AD203B41FA5}">
                      <a16:colId xmlns:a16="http://schemas.microsoft.com/office/drawing/2014/main" val="2103067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메소드 명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입력 자료형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리턴 자료형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메소드 설명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사용 예시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0476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clone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Arraylist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Arraylist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Arraylist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얕은 복사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주소 값을 복사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 </a:t>
                      </a:r>
                      <a:r>
                        <a:rPr lang="ko-KR" alt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새로생성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881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isEmpty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Boolean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비었는지 체크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572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contains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Object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객체 탐색 후 있으면 </a:t>
                      </a:r>
                      <a:r>
                        <a:rPr lang="en-US" altLang="ko-KR" dirty="0"/>
                        <a:t>true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419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add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Int, element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리스트 요소 추가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243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</a:t>
                      </a:r>
                      <a:r>
                        <a:rPr lang="ko-KR" alt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Object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인덱스 위치에 있는 값 반환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699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indexOf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Object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객체 탐색 후 있으면 인덱스 값 반환 없으면 </a:t>
                      </a:r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67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clear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리스트 초기화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835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remove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인덱스 부분의 값 제거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081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remove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Object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해당되는 객체가 있으면 제거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50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addAll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arraylist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arraylist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Arraylist</a:t>
                      </a:r>
                      <a:r>
                        <a:rPr lang="ko-KR" altLang="en-US" dirty="0"/>
                        <a:t>를 깊은 복사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값 만을 복사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해서 생성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925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toArray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T[] </a:t>
                      </a:r>
                      <a:r>
                        <a:rPr lang="en-US" altLang="ko-KR" dirty="0" err="1"/>
                        <a:t>arr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어레이 리스트를 배열로 변환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1547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ensureCapacity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 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어레이 리스트 최소사이즈 지정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981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trimToSize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사용하지 않는 공간 자르기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9736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8478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D328718-FEFA-414F-82B4-3FC5B306418C}"/>
              </a:ext>
            </a:extLst>
          </p:cNvPr>
          <p:cNvSpPr txBox="1"/>
          <p:nvPr/>
        </p:nvSpPr>
        <p:spPr>
          <a:xfrm>
            <a:off x="224590" y="288757"/>
            <a:ext cx="7010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2800" b="0" i="0" dirty="0">
                <a:solidFill>
                  <a:srgbClr val="000000"/>
                </a:solidFill>
                <a:effectLst/>
                <a:latin typeface="Noto Serif KR"/>
              </a:rPr>
              <a:t>리스트 다루기 </a:t>
            </a:r>
            <a:r>
              <a:rPr lang="en-US" altLang="ko-KR" sz="2800" b="0" i="0" dirty="0">
                <a:solidFill>
                  <a:srgbClr val="000000"/>
                </a:solidFill>
                <a:effectLst/>
                <a:latin typeface="Noto Serif KR"/>
              </a:rPr>
              <a:t>(</a:t>
            </a:r>
            <a:r>
              <a:rPr lang="en-US" altLang="ko-KR" sz="2800" b="0" i="0" kern="1200" dirty="0" err="1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linkedlist</a:t>
            </a:r>
            <a:r>
              <a:rPr lang="en-US" altLang="ko-KR" sz="2800" b="0" i="0" dirty="0">
                <a:solidFill>
                  <a:srgbClr val="000000"/>
                </a:solidFill>
                <a:effectLst/>
                <a:latin typeface="Noto Serif KR"/>
              </a:rPr>
              <a:t>)</a:t>
            </a:r>
            <a:endParaRPr lang="en-US" altLang="ko-KR" sz="2800" b="0" i="0" dirty="0">
              <a:solidFill>
                <a:srgbClr val="5C5C5C"/>
              </a:solidFill>
              <a:effectLst/>
              <a:latin typeface="Noto Serif KR"/>
            </a:endParaRPr>
          </a:p>
        </p:txBody>
      </p:sp>
      <p:graphicFrame>
        <p:nvGraphicFramePr>
          <p:cNvPr id="7" name="표 5">
            <a:extLst>
              <a:ext uri="{FF2B5EF4-FFF2-40B4-BE49-F238E27FC236}">
                <a16:creationId xmlns:a16="http://schemas.microsoft.com/office/drawing/2014/main" id="{E58A773D-5A8C-478C-82E8-297A7DC758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555814"/>
              </p:ext>
            </p:extLst>
          </p:nvPr>
        </p:nvGraphicFramePr>
        <p:xfrm>
          <a:off x="307545" y="811977"/>
          <a:ext cx="10080860" cy="82121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1006">
                  <a:extLst>
                    <a:ext uri="{9D8B030D-6E8A-4147-A177-3AD203B41FA5}">
                      <a16:colId xmlns:a16="http://schemas.microsoft.com/office/drawing/2014/main" val="2453404742"/>
                    </a:ext>
                  </a:extLst>
                </a:gridCol>
                <a:gridCol w="1503680">
                  <a:extLst>
                    <a:ext uri="{9D8B030D-6E8A-4147-A177-3AD203B41FA5}">
                      <a16:colId xmlns:a16="http://schemas.microsoft.com/office/drawing/2014/main" val="3544074655"/>
                    </a:ext>
                  </a:extLst>
                </a:gridCol>
                <a:gridCol w="1143750">
                  <a:extLst>
                    <a:ext uri="{9D8B030D-6E8A-4147-A177-3AD203B41FA5}">
                      <a16:colId xmlns:a16="http://schemas.microsoft.com/office/drawing/2014/main" val="158164797"/>
                    </a:ext>
                  </a:extLst>
                </a:gridCol>
                <a:gridCol w="4525918">
                  <a:extLst>
                    <a:ext uri="{9D8B030D-6E8A-4147-A177-3AD203B41FA5}">
                      <a16:colId xmlns:a16="http://schemas.microsoft.com/office/drawing/2014/main" val="1546911837"/>
                    </a:ext>
                  </a:extLst>
                </a:gridCol>
                <a:gridCol w="1716506">
                  <a:extLst>
                    <a:ext uri="{9D8B030D-6E8A-4147-A177-3AD203B41FA5}">
                      <a16:colId xmlns:a16="http://schemas.microsoft.com/office/drawing/2014/main" val="210306720"/>
                    </a:ext>
                  </a:extLst>
                </a:gridCol>
              </a:tblGrid>
              <a:tr h="32901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메소드 명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입력 자료형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리턴 자료형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메소드 설명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사용 예시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0476777"/>
                  </a:ext>
                </a:extLst>
              </a:tr>
              <a:tr h="5678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clone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linkedlist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linkedlist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linkedlist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얕은 복사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주소 값을 복사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 </a:t>
                      </a:r>
                      <a:r>
                        <a:rPr lang="ko-KR" alt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새로생성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881548"/>
                  </a:ext>
                </a:extLst>
              </a:tr>
              <a:tr h="329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toArray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linkedlist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배열을 </a:t>
                      </a:r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linkedlist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 변환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572246"/>
                  </a:ext>
                </a:extLst>
              </a:tr>
              <a:tr h="329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contains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Object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객체 탐색 후 있으면 </a:t>
                      </a:r>
                      <a:r>
                        <a:rPr lang="en-US" altLang="ko-KR" dirty="0"/>
                        <a:t>true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419188"/>
                  </a:ext>
                </a:extLst>
              </a:tr>
              <a:tr h="5678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add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Int, element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linkedlist</a:t>
                      </a:r>
                      <a:r>
                        <a:rPr lang="ko-KR" altLang="en-US" dirty="0"/>
                        <a:t> 요소 추가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243566"/>
                  </a:ext>
                </a:extLst>
              </a:tr>
              <a:tr h="329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addFirst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Object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맨 앞에 객체 저장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699223"/>
                  </a:ext>
                </a:extLst>
              </a:tr>
              <a:tr h="329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addLast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Object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맨 뒤에 객체 저장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67195"/>
                  </a:ext>
                </a:extLst>
              </a:tr>
              <a:tr h="329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</a:t>
                      </a:r>
                      <a:r>
                        <a:rPr lang="ko-KR" alt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Object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인덱스 위치에 있는 노드 데이터 반환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835906"/>
                  </a:ext>
                </a:extLst>
              </a:tr>
              <a:tr h="329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getFirst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Object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첫 번째 노드의 데이터를 반환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081970"/>
                  </a:ext>
                </a:extLst>
              </a:tr>
              <a:tr h="329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getLast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Object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마지막 노드의 데이터를 반환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507247"/>
                  </a:ext>
                </a:extLst>
              </a:tr>
              <a:tr h="329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peek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Object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Queue</a:t>
                      </a:r>
                      <a:r>
                        <a:rPr lang="ko-KR" altLang="en-US" dirty="0"/>
                        <a:t>에서 첫번째를 제거하지 않으면서 읽기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925462"/>
                  </a:ext>
                </a:extLst>
              </a:tr>
              <a:tr h="329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peekFirst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Object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Peek</a:t>
                      </a:r>
                      <a:r>
                        <a:rPr lang="ko-KR" altLang="en-US" dirty="0"/>
                        <a:t>와 유사하나 목록이 </a:t>
                      </a:r>
                      <a:r>
                        <a:rPr lang="ko-KR" altLang="en-US" dirty="0" err="1"/>
                        <a:t>비어있으면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null </a:t>
                      </a:r>
                      <a:r>
                        <a:rPr lang="ko-KR" altLang="en-US" dirty="0"/>
                        <a:t>반환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1547435"/>
                  </a:ext>
                </a:extLst>
              </a:tr>
              <a:tr h="5915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peekLast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Object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목록의 마지막 요소를 검색하지만 제거 안함</a:t>
                      </a:r>
                      <a:r>
                        <a:rPr lang="en-US" altLang="ko-KR" dirty="0"/>
                        <a:t>. </a:t>
                      </a:r>
                      <a:r>
                        <a:rPr lang="ko-KR" altLang="en-US" dirty="0"/>
                        <a:t>목록 </a:t>
                      </a:r>
                      <a:r>
                        <a:rPr lang="ko-KR" altLang="en-US" dirty="0" err="1"/>
                        <a:t>비어있으면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null </a:t>
                      </a:r>
                      <a:r>
                        <a:rPr lang="ko-KR" altLang="en-US" dirty="0" err="1"/>
                        <a:t>반환ㄴ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981941"/>
                  </a:ext>
                </a:extLst>
              </a:tr>
              <a:tr h="329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Object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Queue</a:t>
                      </a:r>
                      <a:r>
                        <a:rPr lang="ko-KR" altLang="en-US" dirty="0"/>
                        <a:t>에서 제거하며 읽기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973605"/>
                  </a:ext>
                </a:extLst>
              </a:tr>
              <a:tr h="329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pollFirst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Object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Queue</a:t>
                      </a:r>
                      <a:r>
                        <a:rPr lang="ko-KR" altLang="en-US" dirty="0"/>
                        <a:t>에서 첫번째를 제거하면서 읽기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133011"/>
                  </a:ext>
                </a:extLst>
              </a:tr>
              <a:tr h="3370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pollLast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Object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Queue</a:t>
                      </a:r>
                      <a:r>
                        <a:rPr lang="ko-KR" altLang="en-US" dirty="0"/>
                        <a:t>에서 마지막을 제거하면서 읽기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4882438"/>
                  </a:ext>
                </a:extLst>
              </a:tr>
              <a:tr h="329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offer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Object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Queue</a:t>
                      </a:r>
                      <a:r>
                        <a:rPr lang="ko-KR" altLang="en-US" dirty="0"/>
                        <a:t>에 삽입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1842246"/>
                  </a:ext>
                </a:extLst>
              </a:tr>
              <a:tr h="329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offerFirst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Object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Queue</a:t>
                      </a:r>
                      <a:r>
                        <a:rPr lang="ko-KR" altLang="en-US" dirty="0"/>
                        <a:t>의 첫 번째에 삽입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429507"/>
                  </a:ext>
                </a:extLst>
              </a:tr>
              <a:tr h="329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offerLast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Object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Queue</a:t>
                      </a:r>
                      <a:r>
                        <a:rPr lang="ko-KR" altLang="en-US" dirty="0"/>
                        <a:t>의 마지막에 삽입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8117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1464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4869B0E-6593-428C-9EF4-DB3E6C694E8B}"/>
              </a:ext>
            </a:extLst>
          </p:cNvPr>
          <p:cNvSpPr txBox="1"/>
          <p:nvPr/>
        </p:nvSpPr>
        <p:spPr>
          <a:xfrm>
            <a:off x="224590" y="288757"/>
            <a:ext cx="7010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2800" b="0" i="0" dirty="0">
                <a:solidFill>
                  <a:srgbClr val="000000"/>
                </a:solidFill>
                <a:effectLst/>
                <a:latin typeface="Noto Serif KR"/>
              </a:rPr>
              <a:t>리스트 다루기 </a:t>
            </a:r>
            <a:r>
              <a:rPr lang="en-US" altLang="ko-KR" sz="2800" b="0" i="0" dirty="0">
                <a:solidFill>
                  <a:srgbClr val="000000"/>
                </a:solidFill>
                <a:effectLst/>
                <a:latin typeface="Noto Serif KR"/>
              </a:rPr>
              <a:t>(</a:t>
            </a:r>
            <a:r>
              <a:rPr lang="en-US" altLang="ko-KR" sz="2800" b="1" i="0" dirty="0">
                <a:solidFill>
                  <a:srgbClr val="000000"/>
                </a:solidFill>
                <a:effectLst/>
                <a:latin typeface="Noto Serif KR"/>
              </a:rPr>
              <a:t>stack</a:t>
            </a:r>
            <a:r>
              <a:rPr lang="en-US" altLang="ko-KR" sz="2800" b="0" i="0" dirty="0">
                <a:solidFill>
                  <a:srgbClr val="000000"/>
                </a:solidFill>
                <a:effectLst/>
                <a:latin typeface="Noto Serif KR"/>
              </a:rPr>
              <a:t>)</a:t>
            </a:r>
            <a:endParaRPr lang="en-US" altLang="ko-KR" sz="2800" b="0" i="0" dirty="0">
              <a:solidFill>
                <a:srgbClr val="5C5C5C"/>
              </a:solidFill>
              <a:effectLst/>
              <a:latin typeface="Noto Serif KR"/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4A4FEF03-4CA8-4AF3-B216-6D7A125B9B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4550632"/>
              </p:ext>
            </p:extLst>
          </p:nvPr>
        </p:nvGraphicFramePr>
        <p:xfrm>
          <a:off x="307545" y="811977"/>
          <a:ext cx="11659866" cy="546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1212">
                  <a:extLst>
                    <a:ext uri="{9D8B030D-6E8A-4147-A177-3AD203B41FA5}">
                      <a16:colId xmlns:a16="http://schemas.microsoft.com/office/drawing/2014/main" val="2453404742"/>
                    </a:ext>
                  </a:extLst>
                </a:gridCol>
                <a:gridCol w="1152480">
                  <a:extLst>
                    <a:ext uri="{9D8B030D-6E8A-4147-A177-3AD203B41FA5}">
                      <a16:colId xmlns:a16="http://schemas.microsoft.com/office/drawing/2014/main" val="3544074655"/>
                    </a:ext>
                  </a:extLst>
                </a:gridCol>
                <a:gridCol w="1143750">
                  <a:extLst>
                    <a:ext uri="{9D8B030D-6E8A-4147-A177-3AD203B41FA5}">
                      <a16:colId xmlns:a16="http://schemas.microsoft.com/office/drawing/2014/main" val="158164797"/>
                    </a:ext>
                  </a:extLst>
                </a:gridCol>
                <a:gridCol w="3787981">
                  <a:extLst>
                    <a:ext uri="{9D8B030D-6E8A-4147-A177-3AD203B41FA5}">
                      <a16:colId xmlns:a16="http://schemas.microsoft.com/office/drawing/2014/main" val="1546911837"/>
                    </a:ext>
                  </a:extLst>
                </a:gridCol>
                <a:gridCol w="2454443">
                  <a:extLst>
                    <a:ext uri="{9D8B030D-6E8A-4147-A177-3AD203B41FA5}">
                      <a16:colId xmlns:a16="http://schemas.microsoft.com/office/drawing/2014/main" val="2103067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메소드 명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입력 자료형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리턴 자료형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메소드 설명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사용 예시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0476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push()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Element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881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pop()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최근 추가된 데이터 삭젠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572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peek()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최근 추가된 데이터 조회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419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empty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boolean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비었으면 </a:t>
                      </a:r>
                      <a:r>
                        <a:rPr lang="en-US" altLang="ko-KR" dirty="0"/>
                        <a:t>true </a:t>
                      </a:r>
                      <a:r>
                        <a:rPr lang="ko-KR" altLang="en-US" dirty="0"/>
                        <a:t>아니면 </a:t>
                      </a:r>
                      <a:r>
                        <a:rPr lang="en-US" altLang="ko-KR" dirty="0"/>
                        <a:t>false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243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seach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effectLst/>
                        </a:rPr>
                        <a:t>Object</a:t>
                      </a:r>
                      <a:r>
                        <a:rPr lang="en-US" altLang="ko-KR" dirty="0"/>
                        <a:t>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데이터의 위치 반환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나가는 순번을 반환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699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67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835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081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50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925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1547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981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9736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9855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1110</TotalTime>
  <Words>1121</Words>
  <Application>Microsoft Office PowerPoint</Application>
  <PresentationFormat>와이드스크린</PresentationFormat>
  <Paragraphs>472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Noto Serif KR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Taeheon Kim</dc:creator>
  <cp:lastModifiedBy>성재 김</cp:lastModifiedBy>
  <cp:revision>176</cp:revision>
  <dcterms:created xsi:type="dcterms:W3CDTF">2020-08-13T04:33:18Z</dcterms:created>
  <dcterms:modified xsi:type="dcterms:W3CDTF">2020-12-05T12:25:48Z</dcterms:modified>
</cp:coreProperties>
</file>