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5BFBF-E216-4D58-9DC7-0B7F70506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B82C20-53DD-4205-8EAC-27B8721D6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5B321-FB21-4D14-85E7-9CD2815D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09430-D9F3-425E-9E73-22FB5710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15B81-A121-4067-B45E-7F6873E7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4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9600-17A2-4E8B-9358-A1804563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6F0BC-EB4D-4B98-98AB-3A171B3E1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EF450-9AD1-4DAA-B407-E80819B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8C9A5-5154-4502-B177-934F495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944E9-F2FD-4717-BCA4-6BAB4056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45E51-790F-4308-9A06-F916E316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BCB99-3E9F-4ED2-9061-304E580E0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4D72-31CC-45ED-A87D-2B73F19C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8314A-A293-4F3E-83A9-68C249EA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C3A20-18D1-44C9-AA85-A7322303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1B10-B76A-4023-AF23-BFFC2EFE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20940-0041-49A1-AEA2-012773B1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39553-F6ED-433A-983D-0B88F18D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08CED-FF94-4054-8BCF-93F47644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507BA-BE91-4D45-BE48-9D2B1E96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FE37-8D90-453A-B8BC-575BA5FB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165D2-49CC-4F7C-A821-8AE6ABF4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42534-1096-47E0-AD07-FAAB672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95ED4-2A96-46B1-8387-D38A1B38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0026F-BD37-4725-B4CA-9793EF1E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269C2-A58C-415C-8C69-69631EAB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2F3F2-255E-4E5A-B82F-3AD41232A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8B29D-BA3D-4AA2-B2E4-6B75CB3C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DDC98-AAB0-44C5-99AC-7022EC83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58910-03CD-4D2F-A6EC-0042B2C2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11764-D463-4776-A209-9D0DAC01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3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2AAA-BE46-493C-AAF2-10146FAF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66EE0-9894-4669-912F-29E31D68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C3CBA-4750-4F70-AC4E-C30A18FD4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3F865-1A58-438A-816A-9AA9FEA0B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7DD86-45FD-476B-8B96-84479667B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B0AAC-90DC-4C92-B900-F95B9AA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CCF923-7B7E-4084-99A6-DB69397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20296-7212-465A-B8EA-3392B925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7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6C69-CC59-4077-8DA9-9CAF6B9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419DE-6191-4D4D-8CAE-6DB986F4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E77629-A7F8-4746-ABAD-A2360100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CEE91-E542-4645-A955-905870EE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5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DD900-402A-452F-8FAB-BB937FF8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1D0A2-DBC7-4BDE-AACC-72FDC5B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14491-2459-49F9-8C41-45D54C29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E0BE0-C484-4BC3-971F-93932587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75FC-80F1-4994-973C-3B8EAD25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23C4E3-79D6-4234-9E69-13F15FDDA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3FD06-B990-48F2-AF24-67A7BE27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43FAA-1100-43F1-A515-A2D2C6D8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C9D0E-DE9F-42DF-9D62-934B3C88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1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E82C1-E4DC-4A2B-AD79-F8863502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FD18D7-90E9-42B6-B750-4C57E4ADC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A4CD4-BD9F-4BDB-986B-B800425F7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EE0DD-D34B-4E95-824D-DFE39ADE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6DDB0-2F1B-4D03-A7B6-6C2E0A67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FDFB4-C79F-48E2-83E1-43DE19B1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2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D9580E-5C7A-41F5-BF4A-1371994E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130F7-5C29-4844-A40F-9B51F001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57290-5AB1-44EC-B670-451C62EAC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B6742-D618-4D62-9F98-B9B34AEEC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C1898-78CB-46A7-99C3-0526850B4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B03184-7581-4028-A1A2-367C0B91B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80094"/>
              </p:ext>
            </p:extLst>
          </p:nvPr>
        </p:nvGraphicFramePr>
        <p:xfrm>
          <a:off x="397941" y="549419"/>
          <a:ext cx="6657199" cy="4892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321">
                  <a:extLst>
                    <a:ext uri="{9D8B030D-6E8A-4147-A177-3AD203B41FA5}">
                      <a16:colId xmlns:a16="http://schemas.microsoft.com/office/drawing/2014/main" val="2162538806"/>
                    </a:ext>
                  </a:extLst>
                </a:gridCol>
                <a:gridCol w="1344583">
                  <a:extLst>
                    <a:ext uri="{9D8B030D-6E8A-4147-A177-3AD203B41FA5}">
                      <a16:colId xmlns:a16="http://schemas.microsoft.com/office/drawing/2014/main" val="1000032294"/>
                    </a:ext>
                  </a:extLst>
                </a:gridCol>
                <a:gridCol w="1344583">
                  <a:extLst>
                    <a:ext uri="{9D8B030D-6E8A-4147-A177-3AD203B41FA5}">
                      <a16:colId xmlns:a16="http://schemas.microsoft.com/office/drawing/2014/main" val="1280645962"/>
                    </a:ext>
                  </a:extLst>
                </a:gridCol>
                <a:gridCol w="1311356">
                  <a:extLst>
                    <a:ext uri="{9D8B030D-6E8A-4147-A177-3AD203B41FA5}">
                      <a16:colId xmlns:a16="http://schemas.microsoft.com/office/drawing/2014/main" val="3172226403"/>
                    </a:ext>
                  </a:extLst>
                </a:gridCol>
                <a:gridCol w="1311356">
                  <a:extLst>
                    <a:ext uri="{9D8B030D-6E8A-4147-A177-3AD203B41FA5}">
                      <a16:colId xmlns:a16="http://schemas.microsoft.com/office/drawing/2014/main" val="1555886272"/>
                    </a:ext>
                  </a:extLst>
                </a:gridCol>
              </a:tblGrid>
              <a:tr h="13072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412826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charAt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r>
                        <a:rPr lang="ko-KR" sz="1000" kern="100">
                          <a:effectLst/>
                        </a:rPr>
                        <a:t>번째 인덱스에 있는 값을 반환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820845"/>
                  </a:ext>
                </a:extLst>
              </a:tr>
              <a:tr h="557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indexOf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(String)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(String, int)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시작위치부터 해당되는 문자열을 찾아 시작 인덱스를 반환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932341"/>
                  </a:ext>
                </a:extLst>
              </a:tr>
              <a:tr h="414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contains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boolean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대상 문자열에 특정 문자열이 있는지 확인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452814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toCharArray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Char[]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문자열을 </a:t>
                      </a:r>
                      <a:r>
                        <a:rPr lang="en-US" sz="1000" kern="100">
                          <a:effectLst/>
                        </a:rPr>
                        <a:t>Char </a:t>
                      </a:r>
                      <a:r>
                        <a:rPr lang="ko-KR" sz="1000" kern="100">
                          <a:effectLst/>
                        </a:rPr>
                        <a:t>배열로 변경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21334"/>
                  </a:ext>
                </a:extLst>
              </a:tr>
              <a:tr h="11070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95325" algn="l"/>
                        </a:tabLst>
                      </a:pPr>
                      <a:r>
                        <a:rPr lang="en-US" sz="1150" kern="100">
                          <a:effectLst/>
                        </a:rPr>
                        <a:t>split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String[]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문자열을 문자열배열로 나눈다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 str1 = “</a:t>
                      </a:r>
                      <a:r>
                        <a:rPr lang="ko-KR" sz="1000" kern="100">
                          <a:effectLst/>
                        </a:rPr>
                        <a:t>안녕하</a:t>
                      </a:r>
                      <a:r>
                        <a:rPr lang="en-US" sz="1000" kern="100">
                          <a:effectLst/>
                        </a:rPr>
                        <a:t>”;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String[] strAry = str1.split(“”);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또는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Str1.split(“\\.”);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015518"/>
                  </a:ext>
                </a:extLst>
              </a:tr>
              <a:tr h="906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 dirty="0">
                          <a:effectLst/>
                        </a:rPr>
                        <a:t>substring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(int, int)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Sting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특정 </a:t>
                      </a:r>
                      <a:r>
                        <a:rPr lang="en-US" sz="1000" kern="100" dirty="0" err="1">
                          <a:effectLst/>
                        </a:rPr>
                        <a:t>indx</a:t>
                      </a:r>
                      <a:r>
                        <a:rPr lang="ko-KR" sz="1000" kern="100" dirty="0">
                          <a:effectLst/>
                        </a:rPr>
                        <a:t>부터</a:t>
                      </a: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ko-KR" sz="1000" kern="100" dirty="0">
                          <a:effectLst/>
                        </a:rPr>
                        <a:t>끝 </a:t>
                      </a:r>
                      <a:r>
                        <a:rPr lang="en-US" sz="1000" kern="100" dirty="0" err="1">
                          <a:effectLst/>
                        </a:rPr>
                        <a:t>indx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앞 까지</a:t>
                      </a: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ko-KR" sz="1000" kern="100" dirty="0">
                          <a:effectLst/>
                        </a:rPr>
                        <a:t>문자열을 자른다</a:t>
                      </a:r>
                      <a:r>
                        <a:rPr lang="en-US" sz="1000" kern="100" dirty="0">
                          <a:effectLst/>
                        </a:rPr>
                        <a:t>.  </a:t>
                      </a:r>
                      <a:r>
                        <a:rPr lang="ko-KR" sz="1000" kern="100" dirty="0">
                          <a:effectLst/>
                        </a:rPr>
                        <a:t>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505312"/>
                  </a:ext>
                </a:extLst>
              </a:tr>
              <a:tr h="906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서식 문자열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” , 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 타입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서식 문자열을 사용해 문자열을 </a:t>
                      </a:r>
                      <a:r>
                        <a:rPr lang="ko-KR" alt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리턴할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 있다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String.format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("%.2f", pie)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6161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4B8C80-AA17-451D-92D9-949019750A51}"/>
              </a:ext>
            </a:extLst>
          </p:cNvPr>
          <p:cNvSpPr txBox="1"/>
          <p:nvPr/>
        </p:nvSpPr>
        <p:spPr>
          <a:xfrm>
            <a:off x="297272" y="100668"/>
            <a:ext cx="273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 메소드</a:t>
            </a:r>
          </a:p>
        </p:txBody>
      </p:sp>
    </p:spTree>
    <p:extLst>
      <p:ext uri="{BB962C8B-B14F-4D97-AF65-F5344CB8AC3E}">
        <p14:creationId xmlns:p14="http://schemas.microsoft.com/office/powerpoint/2010/main" val="282345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7495D-3435-4E35-ADCB-F2AA9B7E7B86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>
                <a:solidFill>
                  <a:srgbClr val="000000"/>
                </a:solidFill>
                <a:latin typeface="Noto Serif KR"/>
              </a:rPr>
              <a:t>Queue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95BD2C6-083A-4929-88C8-00E8FE9A7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15634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삭젠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0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5BADF-4FB6-4335-9EA9-3D99F592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1743-1208-4D41-B639-C8C9FCF76D11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 err="1">
                <a:solidFill>
                  <a:srgbClr val="000000"/>
                </a:solidFill>
                <a:effectLst/>
                <a:latin typeface="Noto Serif KR"/>
              </a:rPr>
              <a:t>PriorityQueue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DF8FE0-34E8-4688-A04B-CCFBA2695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41041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80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DAD75-A88E-4445-858F-959E50CCC5F8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셋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HashSet Set 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84ADA97-5AC4-46F9-B276-1EF0EA8E1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37230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96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E2CD9-E410-4BCA-99FE-62A3EB18F36A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맵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>
                <a:solidFill>
                  <a:srgbClr val="000000"/>
                </a:solidFill>
                <a:latin typeface="Noto Serif KR"/>
              </a:rPr>
              <a:t>Map, </a:t>
            </a:r>
            <a:r>
              <a:rPr lang="en-US" altLang="ko-KR" sz="2800" b="1" dirty="0" err="1">
                <a:solidFill>
                  <a:srgbClr val="000000"/>
                </a:solidFill>
                <a:latin typeface="Noto Serif KR"/>
              </a:rPr>
              <a:t>hashMap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D2CF236-DBA7-4F0C-87C2-6FF152DF9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58160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getOrDefault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3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13675-C9D0-43CA-9D08-61C40EE424AA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Noto Serif KR"/>
              </a:rPr>
              <a:t>Stearm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02D381F-6156-4BBF-B156-837A3ACD4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30847"/>
              </p:ext>
            </p:extLst>
          </p:nvPr>
        </p:nvGraphicFramePr>
        <p:xfrm>
          <a:off x="307544" y="1233714"/>
          <a:ext cx="17066056" cy="752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570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8084457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4614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1165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builder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Stream&lt;String&gt;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builderStream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Stream.&lt;String&gt;builder()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.add("Eric").add("Elena").add("Java")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.build(); </a:t>
                      </a: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[Eric, Elena, Java]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1165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Stream&lt;String&gt; generatedStream = </a:t>
                      </a:r>
                      <a:br>
                        <a:rPr lang="es-ES" altLang="ko-KR" dirty="0"/>
                      </a:br>
                      <a:r>
                        <a:rPr lang="es-E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Stream.generate(() -&gt; "gen").limit(5); </a:t>
                      </a:r>
                      <a:r>
                        <a:rPr lang="es-E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[el, el, el, el, el] // 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무한한 크기로 지정되기 </a:t>
                      </a:r>
                      <a:r>
                        <a:rPr lang="ko-KR" alt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떄문에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제한을 </a:t>
                      </a:r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줘야함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896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Stream&lt;Integer&gt;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iteratedStream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Stream.iterate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(30, n -&gt; n + 2).limit(5); </a:t>
                      </a:r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[30, 32, 34, 36, 38]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292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스트림 내 요소들을 하나 씩 특정 값으로 변경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람다를 인자로 받는다</a:t>
                      </a:r>
                      <a:r>
                        <a:rPr lang="en-US" altLang="ko-KR"/>
                        <a:t>.)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4A4AD6F-4099-4323-8E4B-1F901501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77" y="104091"/>
            <a:ext cx="7936460" cy="18466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Noto Sans KR"/>
              </a:rPr>
              <a:t>스트림은 배열 또는 컬렉션 인스턴스를 이용해서 생성할 수 있습니다. 배열은 다음과 같이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Arial Unicode MS"/>
                <a:ea typeface="IBM Plex Mono"/>
              </a:rPr>
              <a:t>Arrays.stream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 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메소드를 사용합니다.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3D2D3C-6E25-425A-B9E9-296C5651D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77" y="291499"/>
            <a:ext cx="10280289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String[] arr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new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String[]{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"a"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"b"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"c"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};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Stream&lt;String&gt; stream = Arrays.stream(arr);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Stream&lt;String&gt; streamOfArrayPart = 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Arrays.stream(arr,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inherit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inherit"/>
              </a:rPr>
              <a:t>3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);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inherit"/>
              </a:rPr>
              <a:t>// 1~2 요소 [b, c]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1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53A72-7A51-4630-B4D2-929ED130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 대표 메소드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031D43A-4D45-4227-B63A-15513E86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Equals(Object o)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객체의 값 자체를 비교</a:t>
            </a:r>
            <a:endParaRPr lang="en-US" altLang="ko-KR" dirty="0"/>
          </a:p>
          <a:p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내용을 스트링으로 변환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객체의 내용을 스트링으로 변환해서 </a:t>
            </a:r>
            <a:r>
              <a:rPr lang="ko-KR" altLang="en-US" dirty="0" err="1"/>
              <a:t>볼려면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된다</a:t>
            </a:r>
            <a:r>
              <a:rPr lang="en-US" altLang="ko-KR" dirty="0"/>
              <a:t>. – </a:t>
            </a:r>
            <a:r>
              <a:rPr lang="ko-KR" altLang="en-US" dirty="0"/>
              <a:t>이클립스에서는 </a:t>
            </a:r>
            <a:r>
              <a:rPr lang="en-US" altLang="ko-KR" dirty="0"/>
              <a:t>Source</a:t>
            </a:r>
            <a:r>
              <a:rPr lang="ko-KR" altLang="en-US" dirty="0"/>
              <a:t>에서 자동으로 만들 수 있음</a:t>
            </a:r>
            <a:endParaRPr lang="en-US" altLang="ko-KR" dirty="0"/>
          </a:p>
          <a:p>
            <a:r>
              <a:rPr lang="en-US" altLang="ko-KR" dirty="0" err="1"/>
              <a:t>hashCode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객체의 해시코드 값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객체별로 다르게 값을 가지도록 하는게 좋다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일반적으로 위 </a:t>
            </a:r>
            <a:r>
              <a:rPr lang="ko-KR" altLang="en-US" dirty="0" err="1"/>
              <a:t>세개</a:t>
            </a:r>
            <a:r>
              <a:rPr lang="ko-KR" altLang="en-US" dirty="0"/>
              <a:t> 메소드는 </a:t>
            </a:r>
            <a:r>
              <a:rPr lang="ko-KR" altLang="en-US" dirty="0" err="1"/>
              <a:t>오버라이드</a:t>
            </a:r>
            <a:r>
              <a:rPr lang="ko-KR" altLang="en-US" dirty="0"/>
              <a:t> 해서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9C1B-D105-45FF-B984-71D5BBAF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en-US" altLang="ko-KR" dirty="0" err="1"/>
              <a:t>Pakege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3D806-F0D4-45BD-A861-A75E4368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기본형을 객체로 변형해주는 </a:t>
            </a:r>
            <a:r>
              <a:rPr lang="ko-KR" altLang="en-US" dirty="0" err="1"/>
              <a:t>레퍼</a:t>
            </a:r>
            <a:r>
              <a:rPr lang="ko-KR" altLang="en-US" dirty="0"/>
              <a:t> 클래스가 존재한다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Integer, Character </a:t>
            </a:r>
            <a:r>
              <a:rPr lang="ko-KR" altLang="en-US" dirty="0"/>
              <a:t>등이 </a:t>
            </a:r>
            <a:r>
              <a:rPr lang="ko-KR" altLang="en-US" dirty="0" err="1"/>
              <a:t>레퍼</a:t>
            </a:r>
            <a:r>
              <a:rPr lang="ko-KR" altLang="en-US" dirty="0"/>
              <a:t> 클래스</a:t>
            </a:r>
            <a:r>
              <a:rPr lang="en-US" altLang="ko-KR" dirty="0"/>
              <a:t>;</a:t>
            </a:r>
          </a:p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r>
              <a:rPr lang="ko-KR" altLang="en-US" dirty="0"/>
              <a:t>등 개발에 유용한 클래스들이 집합되어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E7C45-C118-44F7-B441-92F2EC92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StringBuffer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6D5E8-08F3-4FC2-A778-8059E33A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6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F2A9-887F-462D-8517-C889CC30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53559-74C5-431B-BE60-037B6BB1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20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3DE1-D72D-4CAA-B3B5-E8D7D5F7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AE1B1-23D1-47BD-88EA-D9FBFF3A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메소드와 변수가 </a:t>
            </a:r>
            <a:r>
              <a:rPr lang="en-US" altLang="ko-KR" dirty="0"/>
              <a:t>static</a:t>
            </a:r>
            <a:r>
              <a:rPr lang="ko-KR" altLang="en-US" dirty="0"/>
              <a:t>으로 선언되어 있기 때문에 바로 </a:t>
            </a:r>
            <a:r>
              <a:rPr lang="ko-KR" altLang="en-US" dirty="0" err="1"/>
              <a:t>사용가능하다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27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80F0C-A5AE-4049-A76A-ACC4F37EE52A}"/>
              </a:ext>
            </a:extLst>
          </p:cNvPr>
          <p:cNvSpPr txBox="1"/>
          <p:nvPr/>
        </p:nvSpPr>
        <p:spPr>
          <a:xfrm>
            <a:off x="297272" y="100668"/>
            <a:ext cx="35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StringBuilder </a:t>
            </a:r>
            <a:r>
              <a:rPr lang="ko-KR" altLang="en-US" dirty="0"/>
              <a:t>클래스 메소드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88B5FB5-9DBB-4DC6-A678-A3D47354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83965"/>
              </p:ext>
            </p:extLst>
          </p:nvPr>
        </p:nvGraphicFramePr>
        <p:xfrm>
          <a:off x="387757" y="627387"/>
          <a:ext cx="1165986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2519806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214414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(int, 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지점부터 문자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지점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탐색해서 첫 인덱스 지점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스트링 클래스와 동일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(int, int, 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검색된 문자열 교체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기존의 </a:t>
                      </a:r>
                      <a:r>
                        <a:rPr lang="en-US" altLang="ko-KR" dirty="0"/>
                        <a:t>SB</a:t>
                      </a:r>
                      <a:r>
                        <a:rPr lang="ko-KR" altLang="en-US" dirty="0"/>
                        <a:t>를 반전해서 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길이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3CBBE4-FA5D-4EEB-9A66-1CF525C2C49E}"/>
              </a:ext>
            </a:extLst>
          </p:cNvPr>
          <p:cNvSpPr txBox="1"/>
          <p:nvPr/>
        </p:nvSpPr>
        <p:spPr>
          <a:xfrm>
            <a:off x="5553170" y="100668"/>
            <a:ext cx="28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</a:t>
            </a:r>
            <a:r>
              <a:rPr lang="en-US" altLang="ko-KR" dirty="0"/>
              <a:t>(), (String), (char[]);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55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E0A0B-5AB4-4F35-9F96-1C73815E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Util</a:t>
            </a:r>
            <a:r>
              <a:rPr lang="ko-KR" altLang="en-US" dirty="0"/>
              <a:t> </a:t>
            </a:r>
            <a:r>
              <a:rPr lang="en-US" altLang="ko-KR" dirty="0" err="1"/>
              <a:t>Pakege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A4A74-D354-4FB5-9554-82965A44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Date, </a:t>
            </a:r>
            <a:r>
              <a:rPr lang="en-US" altLang="ko-KR" dirty="0" err="1"/>
              <a:t>Calender</a:t>
            </a:r>
            <a:r>
              <a:rPr lang="en-US" altLang="ko-KR" dirty="0"/>
              <a:t>, </a:t>
            </a:r>
            <a:r>
              <a:rPr lang="ko-KR" altLang="en-US" dirty="0"/>
              <a:t>자료구조 클래스들이 존재함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73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C09E3-14D0-4C9A-B049-C4CE3481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CollectionFrameWork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B2502-E19B-42C4-B2C9-C4C074DF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인터페이스는 자료의 저장 순서를 기억하지 못하기 때문에 중간의 데이터를 꺼낼 수 없다</a:t>
            </a:r>
            <a:r>
              <a:rPr lang="en-US" altLang="ko-KR" dirty="0"/>
              <a:t>. </a:t>
            </a:r>
            <a:r>
              <a:rPr lang="ko-KR" altLang="en-US" dirty="0"/>
              <a:t>컬렉션은 </a:t>
            </a:r>
            <a:r>
              <a:rPr lang="en-US" altLang="ko-KR" dirty="0"/>
              <a:t>Iterator </a:t>
            </a:r>
            <a:r>
              <a:rPr lang="ko-KR" altLang="en-US" dirty="0"/>
              <a:t>인터페이스를 반환하는데 </a:t>
            </a:r>
            <a:r>
              <a:rPr lang="en-US" altLang="ko-KR" dirty="0"/>
              <a:t>Iterator</a:t>
            </a:r>
            <a:r>
              <a:rPr lang="ko-KR" altLang="en-US" dirty="0"/>
              <a:t>의 </a:t>
            </a:r>
            <a:r>
              <a:rPr lang="en-US" altLang="ko-KR" dirty="0" err="1"/>
              <a:t>hasNext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r>
              <a:rPr lang="en-US" altLang="ko-KR" dirty="0"/>
              <a:t>, next </a:t>
            </a:r>
            <a:r>
              <a:rPr lang="ko-KR" altLang="en-US" dirty="0"/>
              <a:t>메소드를 통해 자료를 조회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</a:t>
            </a:r>
            <a:r>
              <a:rPr lang="ko-KR" altLang="en-US" dirty="0"/>
              <a:t> 인터페이스는 같은 자료가 있으면 중복저장이 안된다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Add</a:t>
            </a:r>
            <a:r>
              <a:rPr lang="ko-KR" altLang="en-US" dirty="0"/>
              <a:t> 메서드를 사용하면 같은 자료가 있으면 </a:t>
            </a:r>
            <a:r>
              <a:rPr lang="en-US" altLang="ko-KR" dirty="0"/>
              <a:t>false, </a:t>
            </a:r>
            <a:r>
              <a:rPr lang="ko-KR" altLang="en-US" dirty="0"/>
              <a:t>없으면 </a:t>
            </a:r>
            <a:r>
              <a:rPr lang="en-US" altLang="ko-KR" dirty="0"/>
              <a:t>true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List</a:t>
            </a:r>
            <a:r>
              <a:rPr lang="ko-KR" altLang="en-US" dirty="0"/>
              <a:t> 인터페이스는 </a:t>
            </a:r>
            <a:r>
              <a:rPr lang="en-US" altLang="ko-KR" dirty="0"/>
              <a:t>Collection </a:t>
            </a:r>
            <a:r>
              <a:rPr lang="ko-KR" altLang="en-US" dirty="0"/>
              <a:t>인터페이스 상속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2A9262-F7EC-41EB-AF93-E3E76599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02" y="5637024"/>
            <a:ext cx="6988823" cy="43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5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A1EFE-3CC2-4C8E-9F6B-27CDBAA4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List,</a:t>
            </a:r>
            <a:r>
              <a:rPr lang="ko-KR" altLang="en-US" dirty="0"/>
              <a:t> </a:t>
            </a:r>
            <a:r>
              <a:rPr lang="en-US" altLang="ko-KR" dirty="0"/>
              <a:t>Set,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BD19D-81FB-4E1C-B68B-9175D9F7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List // </a:t>
            </a:r>
            <a:r>
              <a:rPr lang="ko-KR" altLang="en-US" dirty="0"/>
              <a:t>길이가 변경되는 배열</a:t>
            </a:r>
            <a:endParaRPr lang="en-US" altLang="ko-KR" dirty="0"/>
          </a:p>
          <a:p>
            <a:r>
              <a:rPr lang="en-US" altLang="ko-KR" dirty="0"/>
              <a:t>- add, iterator, size</a:t>
            </a:r>
            <a:r>
              <a:rPr lang="ko-KR" altLang="en-US" dirty="0"/>
              <a:t> 사용가능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중복자료 허용</a:t>
            </a:r>
            <a:endParaRPr lang="en-US" altLang="ko-KR" dirty="0"/>
          </a:p>
          <a:p>
            <a:r>
              <a:rPr lang="en-US" altLang="ko-KR" dirty="0"/>
              <a:t>Set // </a:t>
            </a:r>
            <a:r>
              <a:rPr lang="ko-KR" altLang="en-US" dirty="0"/>
              <a:t>집합의 개념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중복자료 </a:t>
            </a:r>
            <a:r>
              <a:rPr lang="ko-KR" altLang="en-US" dirty="0" err="1"/>
              <a:t>허용안함</a:t>
            </a:r>
            <a:endParaRPr lang="en-US" altLang="ko-KR" dirty="0"/>
          </a:p>
          <a:p>
            <a:r>
              <a:rPr lang="en-US" altLang="ko-KR" dirty="0"/>
              <a:t>Map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 쌍으로 구성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키는 중복 허용 안되지만 값은 중복이 허용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데이터를 </a:t>
            </a:r>
            <a:r>
              <a:rPr lang="ko-KR" altLang="en-US" dirty="0" err="1"/>
              <a:t>넣을때</a:t>
            </a:r>
            <a:r>
              <a:rPr lang="ko-KR" altLang="en-US" dirty="0"/>
              <a:t> </a:t>
            </a:r>
            <a:r>
              <a:rPr lang="en-US" altLang="ko-KR" dirty="0"/>
              <a:t>put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KeySet</a:t>
            </a:r>
            <a:r>
              <a:rPr lang="ko-KR" altLang="en-US" dirty="0"/>
              <a:t>을 통해 </a:t>
            </a:r>
            <a:r>
              <a:rPr lang="ko-KR" altLang="en-US" dirty="0" err="1"/>
              <a:t>키값을</a:t>
            </a:r>
            <a:r>
              <a:rPr lang="ko-KR" altLang="en-US" dirty="0"/>
              <a:t> 모두 </a:t>
            </a:r>
            <a:r>
              <a:rPr lang="en-US" altLang="ko-KR" dirty="0"/>
              <a:t>Set </a:t>
            </a:r>
            <a:r>
              <a:rPr lang="ko-KR" altLang="en-US" dirty="0"/>
              <a:t>자료형으로 꺼낼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0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51B8B-8E1E-44B0-B08D-8B033A70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Date, </a:t>
            </a:r>
            <a:r>
              <a:rPr lang="en-US" altLang="ko-KR" dirty="0" err="1"/>
              <a:t>Calender</a:t>
            </a:r>
            <a:r>
              <a:rPr lang="en-US" altLang="ko-KR" dirty="0"/>
              <a:t>, 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4F4B8-1C29-47EC-8F16-D2955238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1.0 </a:t>
            </a:r>
            <a:r>
              <a:rPr lang="ko-KR" altLang="en-US" dirty="0"/>
              <a:t>부터</a:t>
            </a:r>
            <a:r>
              <a:rPr lang="en-US" altLang="ko-KR" dirty="0"/>
              <a:t> </a:t>
            </a:r>
            <a:r>
              <a:rPr lang="ko-KR" altLang="en-US" dirty="0"/>
              <a:t>있었음 </a:t>
            </a:r>
            <a:r>
              <a:rPr lang="en-US" altLang="ko-KR" dirty="0"/>
              <a:t>//</a:t>
            </a:r>
            <a:r>
              <a:rPr lang="ko-KR" altLang="en-US" dirty="0"/>
              <a:t> 지역시간 고려안하고 설계</a:t>
            </a:r>
            <a:endParaRPr lang="en-US" altLang="ko-KR" dirty="0"/>
          </a:p>
          <a:p>
            <a:r>
              <a:rPr lang="en-US" altLang="ko-KR" dirty="0" err="1"/>
              <a:t>Calender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1.1 </a:t>
            </a:r>
            <a:r>
              <a:rPr lang="ko-KR" altLang="en-US" dirty="0"/>
              <a:t>지역시간 고려하고 설계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Calender</a:t>
            </a:r>
            <a:r>
              <a:rPr lang="ko-KR" altLang="en-US" dirty="0"/>
              <a:t>에서 월은 현재 월에서 </a:t>
            </a:r>
            <a:r>
              <a:rPr lang="en-US" altLang="ko-KR" dirty="0"/>
              <a:t>– 1 </a:t>
            </a:r>
            <a:r>
              <a:rPr lang="ko-KR" altLang="en-US" dirty="0"/>
              <a:t>된 상태로 표시한다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Time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SE 8 </a:t>
            </a:r>
            <a:r>
              <a:rPr lang="ko-KR" altLang="en-US" dirty="0"/>
              <a:t>부터 지원</a:t>
            </a:r>
            <a:endParaRPr lang="en-US" altLang="ko-KR" dirty="0"/>
          </a:p>
          <a:p>
            <a:r>
              <a:rPr lang="en-US" altLang="ko-KR" dirty="0" err="1"/>
              <a:t>LocalDateTime</a:t>
            </a:r>
            <a:r>
              <a:rPr lang="en-US" altLang="ko-KR" dirty="0"/>
              <a:t>, </a:t>
            </a:r>
            <a:r>
              <a:rPr lang="en-US" altLang="ko-KR" dirty="0" err="1"/>
              <a:t>LocalDate</a:t>
            </a:r>
            <a:r>
              <a:rPr lang="en-US" altLang="ko-KR" dirty="0"/>
              <a:t>, 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클래스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26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CC485-51B5-4389-82AD-F2308E11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IO </a:t>
            </a:r>
            <a:r>
              <a:rPr lang="ko-KR" altLang="en-US" dirty="0"/>
              <a:t>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0042C-0C9E-446D-B05D-AD8C4AD2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32" y="1136477"/>
            <a:ext cx="6021368" cy="20729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FDC1A7-4670-4CA2-A4F7-7B23C8E4E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56609"/>
            <a:ext cx="6165652" cy="1952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532F03-A4EC-46A8-B560-6C33151BD96D}"/>
              </a:ext>
            </a:extLst>
          </p:cNvPr>
          <p:cNvSpPr txBox="1"/>
          <p:nvPr/>
        </p:nvSpPr>
        <p:spPr>
          <a:xfrm>
            <a:off x="1435884" y="2929496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err="1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InputStream</a:t>
            </a:r>
            <a:r>
              <a:rPr lang="en-US" altLang="ko-KR" b="1" i="0" dirty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/ </a:t>
            </a:r>
            <a:r>
              <a:rPr lang="en-US" altLang="ko-KR" b="1" i="0" dirty="0" err="1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OutputStream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BFBCC-19E0-4E56-9B37-D7C67FB7304B}"/>
              </a:ext>
            </a:extLst>
          </p:cNvPr>
          <p:cNvSpPr txBox="1"/>
          <p:nvPr/>
        </p:nvSpPr>
        <p:spPr>
          <a:xfrm>
            <a:off x="7606516" y="329882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Reader / Writer (</a:t>
            </a:r>
            <a:r>
              <a:rPr lang="ko-KR" altLang="en-US" b="1" i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문자 입출력</a:t>
            </a:r>
            <a:r>
              <a:rPr lang="en-US" altLang="ko-KR" b="1" i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B1F04E3-1F7C-473F-81C1-7497DFDB9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08257"/>
              </p:ext>
            </p:extLst>
          </p:nvPr>
        </p:nvGraphicFramePr>
        <p:xfrm>
          <a:off x="399082" y="3308411"/>
          <a:ext cx="5401611" cy="1584960"/>
        </p:xfrm>
        <a:graphic>
          <a:graphicData uri="http://schemas.openxmlformats.org/drawingml/2006/table">
            <a:tbl>
              <a:tblPr/>
              <a:tblGrid>
                <a:gridCol w="2596928">
                  <a:extLst>
                    <a:ext uri="{9D8B030D-6E8A-4147-A177-3AD203B41FA5}">
                      <a16:colId xmlns:a16="http://schemas.microsoft.com/office/drawing/2014/main" val="4048366474"/>
                    </a:ext>
                  </a:extLst>
                </a:gridCol>
                <a:gridCol w="2596928">
                  <a:extLst>
                    <a:ext uri="{9D8B030D-6E8A-4147-A177-3AD203B41FA5}">
                      <a16:colId xmlns:a16="http://schemas.microsoft.com/office/drawing/2014/main" val="4019311592"/>
                    </a:ext>
                  </a:extLst>
                </a:gridCol>
                <a:gridCol w="207755">
                  <a:extLst>
                    <a:ext uri="{9D8B030D-6E8A-4147-A177-3AD203B41FA5}">
                      <a16:colId xmlns:a16="http://schemas.microsoft.com/office/drawing/2014/main" val="3935151976"/>
                    </a:ext>
                  </a:extLst>
                </a:gridCol>
              </a:tblGrid>
              <a:tr h="4720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바이트 기반 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문자 기반 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대상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745805"/>
                  </a:ext>
                </a:extLst>
              </a:tr>
              <a:tr h="4428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FileWriter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파일</a:t>
                      </a:r>
                      <a:endParaRPr lang="ko-KR" alt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716245"/>
                  </a:ext>
                </a:extLst>
              </a:tr>
              <a:tr h="6034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ByteArrayInputStream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ByteArrayOutputStream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CharArrayReader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CharArrayWriter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메모리</a:t>
                      </a:r>
                      <a:endParaRPr lang="ko-KR" alt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806907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ADADF235-7448-414A-9860-991142C9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1" y="39733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A3CC802-4493-4ABB-8781-379FF250F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72811"/>
              </p:ext>
            </p:extLst>
          </p:nvPr>
        </p:nvGraphicFramePr>
        <p:xfrm>
          <a:off x="399082" y="4905205"/>
          <a:ext cx="5401611" cy="1854200"/>
        </p:xfrm>
        <a:graphic>
          <a:graphicData uri="http://schemas.openxmlformats.org/drawingml/2006/table">
            <a:tbl>
              <a:tblPr/>
              <a:tblGrid>
                <a:gridCol w="1800537">
                  <a:extLst>
                    <a:ext uri="{9D8B030D-6E8A-4147-A177-3AD203B41FA5}">
                      <a16:colId xmlns:a16="http://schemas.microsoft.com/office/drawing/2014/main" val="3144113752"/>
                    </a:ext>
                  </a:extLst>
                </a:gridCol>
                <a:gridCol w="1800537">
                  <a:extLst>
                    <a:ext uri="{9D8B030D-6E8A-4147-A177-3AD203B41FA5}">
                      <a16:colId xmlns:a16="http://schemas.microsoft.com/office/drawing/2014/main" val="4246953349"/>
                    </a:ext>
                  </a:extLst>
                </a:gridCol>
                <a:gridCol w="1800537">
                  <a:extLst>
                    <a:ext uri="{9D8B030D-6E8A-4147-A177-3AD203B41FA5}">
                      <a16:colId xmlns:a16="http://schemas.microsoft.com/office/drawing/2014/main" val="4060644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바이트 기반 보조스트림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문자 기반 보조 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비고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25098"/>
                  </a:ext>
                </a:extLst>
              </a:tr>
              <a:tr h="1879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BufferedWriter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버퍼를 이용한 입출력 성능 향상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873231"/>
                  </a:ext>
                </a:extLst>
              </a:tr>
              <a:tr h="1879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FilterWriter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보조스트림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최고 조상</a:t>
                      </a:r>
                      <a:endParaRPr lang="ko-KR" alt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791469"/>
                  </a:ext>
                </a:extLst>
              </a:tr>
              <a:tr h="1842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PrintStream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PrintWriter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556739"/>
                  </a:ext>
                </a:extLst>
              </a:tr>
              <a:tr h="1842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Pushback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75156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023A9B88-DEEA-4FD1-B679-CB12A090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572" y="4003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5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D8201-4D9F-4ED2-91BD-18E2C3CA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Theard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40835-8B0F-485A-A591-5759AD6B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쓰레드는 </a:t>
            </a:r>
            <a:r>
              <a:rPr lang="en-US" altLang="ko-KR" dirty="0"/>
              <a:t>Thread </a:t>
            </a:r>
            <a:r>
              <a:rPr lang="ko-KR" altLang="en-US" dirty="0"/>
              <a:t>클래스 또는 </a:t>
            </a:r>
            <a:r>
              <a:rPr lang="en-US" altLang="ko-KR" dirty="0"/>
              <a:t>runnable </a:t>
            </a:r>
            <a:r>
              <a:rPr lang="ko-KR" altLang="en-US" dirty="0"/>
              <a:t>인터페이스를 상속해 생성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Thread</a:t>
            </a:r>
            <a:r>
              <a:rPr lang="ko-KR" altLang="en-US" dirty="0"/>
              <a:t>가 한 객체를 공유하는 것을 공유 객체라고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쓰레드를 시작하기 전에 </a:t>
            </a:r>
            <a:r>
              <a:rPr lang="en-US" altLang="ko-KR" dirty="0"/>
              <a:t>start </a:t>
            </a:r>
            <a:r>
              <a:rPr lang="ko-KR" altLang="en-US" dirty="0"/>
              <a:t>메소드를 </a:t>
            </a:r>
            <a:r>
              <a:rPr lang="ko-KR" altLang="en-US" dirty="0" err="1"/>
              <a:t>호출해야함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Runnable </a:t>
            </a:r>
            <a:r>
              <a:rPr lang="ko-KR" altLang="en-US" dirty="0"/>
              <a:t>인터페이스 상속해 </a:t>
            </a:r>
            <a:r>
              <a:rPr lang="en-US" altLang="ko-KR" dirty="0"/>
              <a:t>Thread </a:t>
            </a:r>
            <a:r>
              <a:rPr lang="ko-KR" altLang="en-US" dirty="0"/>
              <a:t>돌릴 시 </a:t>
            </a:r>
            <a:r>
              <a:rPr lang="en-US" altLang="ko-KR" dirty="0"/>
              <a:t>Thread </a:t>
            </a:r>
            <a:r>
              <a:rPr lang="ko-KR" altLang="en-US" dirty="0"/>
              <a:t>객체를 생성해서 </a:t>
            </a:r>
            <a:r>
              <a:rPr lang="en-US" altLang="ko-KR" dirty="0"/>
              <a:t>Thread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돌려야함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42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8E1AC-D831-4FFB-AC85-372FCBCB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RxAndroid</a:t>
            </a:r>
            <a:r>
              <a:rPr lang="en-US" altLang="ko-KR" dirty="0"/>
              <a:t>, </a:t>
            </a:r>
            <a:r>
              <a:rPr lang="en-US" altLang="ko-KR" dirty="0" err="1"/>
              <a:t>reactivex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AE832-CCA8-40C8-924C-AA0964EC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RxAndroid</a:t>
            </a:r>
            <a:r>
              <a:rPr lang="ko-KR" altLang="en-US" dirty="0"/>
              <a:t>는 </a:t>
            </a:r>
            <a:r>
              <a:rPr lang="en-US" altLang="ko-KR" dirty="0" err="1"/>
              <a:t>ReactiveX</a:t>
            </a:r>
            <a:r>
              <a:rPr lang="en-US" altLang="ko-KR" dirty="0"/>
              <a:t> </a:t>
            </a:r>
            <a:r>
              <a:rPr lang="ko-KR" altLang="en-US" dirty="0"/>
              <a:t>관련기능을 쉽고 간결하게 사용할 수 있는 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스레드 사용에 있어 편하게 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비동기 구조에서 에러 다루기 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기존의 비동기 방식</a:t>
            </a:r>
            <a:endParaRPr lang="en-US" altLang="ko-KR" dirty="0"/>
          </a:p>
          <a:p>
            <a:r>
              <a:rPr lang="ko-KR" altLang="en-US" dirty="0"/>
              <a:t>비동기 작업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하면 </a:t>
            </a:r>
            <a:r>
              <a:rPr lang="en-US" altLang="ko-KR" dirty="0"/>
              <a:t>B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ReactiveX</a:t>
            </a:r>
            <a:r>
              <a:rPr lang="ko-KR" altLang="en-US" dirty="0"/>
              <a:t>의 비동기 방식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비동기 작업 </a:t>
            </a:r>
            <a:r>
              <a:rPr lang="en-US" altLang="ko-KR" dirty="0"/>
              <a:t>A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이벤트를</a:t>
            </a:r>
            <a:r>
              <a:rPr lang="en-US" altLang="ko-KR" dirty="0"/>
              <a:t> </a:t>
            </a:r>
            <a:r>
              <a:rPr lang="ko-KR" altLang="en-US" dirty="0"/>
              <a:t>발행하면 </a:t>
            </a:r>
            <a:r>
              <a:rPr lang="en-US" altLang="ko-KR" dirty="0"/>
              <a:t>B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구독을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Observer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730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0AAAF-E719-4930-BB0F-25E37847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Rx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99BEF-193E-4B17-ACE3-2018A075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Observable</a:t>
            </a:r>
          </a:p>
          <a:p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발행 주체</a:t>
            </a:r>
            <a:endParaRPr lang="en-US" altLang="ko-KR" dirty="0"/>
          </a:p>
          <a:p>
            <a:r>
              <a:rPr lang="en-US" altLang="ko-KR" dirty="0"/>
              <a:t>Observer</a:t>
            </a:r>
            <a:r>
              <a:rPr lang="ko-KR" altLang="en-US" dirty="0"/>
              <a:t>를 </a:t>
            </a:r>
            <a:r>
              <a:rPr lang="ko-KR" altLang="en-US" dirty="0" err="1"/>
              <a:t>구독시키면</a:t>
            </a:r>
            <a:r>
              <a:rPr lang="ko-KR" altLang="en-US" dirty="0"/>
              <a:t> </a:t>
            </a:r>
            <a:r>
              <a:rPr lang="en-US" altLang="ko-KR" dirty="0"/>
              <a:t>(subscribe())</a:t>
            </a:r>
          </a:p>
          <a:p>
            <a:r>
              <a:rPr lang="ko-KR" altLang="en-US" dirty="0"/>
              <a:t>이벤트 발생 시 구독 중인 </a:t>
            </a:r>
            <a:r>
              <a:rPr lang="en-US" altLang="ko-KR" dirty="0"/>
              <a:t>Observer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onNext</a:t>
            </a:r>
            <a:r>
              <a:rPr lang="ko-KR" altLang="en-US" dirty="0"/>
              <a:t>를 수행</a:t>
            </a:r>
            <a:endParaRPr lang="en-US" altLang="ko-KR" dirty="0"/>
          </a:p>
          <a:p>
            <a:r>
              <a:rPr lang="en-US" altLang="ko-KR" dirty="0"/>
              <a:t>Rx</a:t>
            </a:r>
            <a:r>
              <a:rPr lang="ko-KR" altLang="en-US" dirty="0"/>
              <a:t>를 이용해 최근에 </a:t>
            </a:r>
            <a:r>
              <a:rPr lang="ko-KR" altLang="en-US" dirty="0" err="1"/>
              <a:t>디프리케이티드</a:t>
            </a:r>
            <a:r>
              <a:rPr lang="ko-KR" altLang="en-US" dirty="0"/>
              <a:t> 된 </a:t>
            </a:r>
            <a:r>
              <a:rPr lang="en-US" altLang="ko-KR" dirty="0" err="1"/>
              <a:t>asynctask</a:t>
            </a:r>
            <a:r>
              <a:rPr lang="ko-KR" altLang="en-US" dirty="0"/>
              <a:t>를 대체 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5089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66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C856E7-6E9A-4E0F-861C-689E0B81DCCB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기본형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/ Integer, Character,  Math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5A0FD4-6F43-44AE-AFAC-3EDD6AA56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07118"/>
              </p:ext>
            </p:extLst>
          </p:nvPr>
        </p:nvGraphicFramePr>
        <p:xfrm>
          <a:off x="307545" y="811977"/>
          <a:ext cx="11361543" cy="945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651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2519806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214414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</a:t>
                      </a:r>
                      <a:r>
                        <a:rPr lang="ko-KR" altLang="en-US" sz="1000" kern="100" dirty="0">
                          <a:effectLst/>
                        </a:rPr>
                        <a:t>클래스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인터페이스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getNumericValue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String </a:t>
                      </a:r>
                      <a:r>
                        <a:rPr lang="ko-KR" altLang="en-US" dirty="0"/>
                        <a:t>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r>
                        <a:rPr lang="ko-KR" altLang="en-US" dirty="0"/>
                        <a:t>가 숫자인지 판단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toBinaryString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이진수 스트링으로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toHexString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 스트링으로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toOctalString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Math.ceil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입력받는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double</a:t>
                      </a:r>
                      <a:r>
                        <a:rPr lang="ko-KR" altLang="en-US" dirty="0"/>
                        <a:t>형의 크거나 같은 정수 값을 </a:t>
                      </a:r>
                      <a:r>
                        <a:rPr lang="en-US" altLang="ko-KR" dirty="0"/>
                        <a:t>double</a:t>
                      </a:r>
                      <a:r>
                        <a:rPr lang="ko-KR" altLang="en-US" dirty="0"/>
                        <a:t>형으로 반환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올림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Sout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Math.ceil</a:t>
                      </a:r>
                      <a:r>
                        <a:rPr lang="en-US" altLang="ko-KR" dirty="0"/>
                        <a:t>(10.67));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Math.floor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Ceil</a:t>
                      </a:r>
                      <a:r>
                        <a:rPr lang="ko-KR" altLang="en-US" dirty="0"/>
                        <a:t>의 반대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내림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Math.sqrt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제곱근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Math.pow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거듭제곱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5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Math.max</a:t>
                      </a:r>
                      <a:r>
                        <a:rPr lang="en-US" altLang="ko-KR" dirty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int</a:t>
                      </a:r>
                    </a:p>
                    <a:p>
                      <a:pPr latinLnBrk="1"/>
                      <a:r>
                        <a:rPr lang="en-US" altLang="ko-KR" dirty="0"/>
                        <a:t>Long, long</a:t>
                      </a:r>
                    </a:p>
                    <a:p>
                      <a:pPr latinLnBrk="1"/>
                      <a:r>
                        <a:rPr lang="en-US" altLang="ko-KR" dirty="0"/>
                        <a:t>Double, double</a:t>
                      </a:r>
                    </a:p>
                    <a:p>
                      <a:pPr latinLnBrk="1"/>
                      <a:r>
                        <a:rPr lang="en-US" altLang="ko-KR" dirty="0"/>
                        <a:t>Float,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</a:p>
                    <a:p>
                      <a:pPr latinLnBrk="1"/>
                      <a:r>
                        <a:rPr lang="en-US" altLang="ko-KR" dirty="0"/>
                        <a:t>Long</a:t>
                      </a:r>
                    </a:p>
                    <a:p>
                      <a:pPr latinLnBrk="1"/>
                      <a:r>
                        <a:rPr lang="en-US" altLang="ko-KR" dirty="0"/>
                        <a:t>Double</a:t>
                      </a:r>
                    </a:p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인자 중 큰 값을 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4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a, int b);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와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와 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두 인자 중 작은 값을 리턴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1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 d);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4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Math.abs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38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45FA-840E-4A0A-A164-43C95A39995D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배열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(Arrays)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9727CD1-A50D-4E11-8E92-125A1FDF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2167"/>
              </p:ext>
            </p:extLst>
          </p:nvPr>
        </p:nvGraphicFramePr>
        <p:xfrm>
          <a:off x="307545" y="811977"/>
          <a:ext cx="11659865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3809408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854538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arrays, 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Collections.reverseOrder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arrays, new Comparator&lt;T&gt;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배열을 리스트로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converted = new List(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Arrays.asList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(arrays));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 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Object o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int start, int end, Object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전체에 </a:t>
                      </a:r>
                      <a:r>
                        <a:rPr lang="en-US" altLang="ko-KR" dirty="0"/>
                        <a:t>o</a:t>
                      </a:r>
                      <a:r>
                        <a:rPr lang="ko-KR" altLang="en-US" dirty="0"/>
                        <a:t>를 채운다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 </a:t>
                      </a: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, Object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값이 존재하면 해당 값의 인덱스 값을 반환 그렇지 않으면 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1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CEC019-00D5-4995-8390-63B28AABED9E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(Collection)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98BE162-F227-4F23-884C-5CF626D99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68385"/>
              </p:ext>
            </p:extLst>
          </p:nvPr>
        </p:nvGraphicFramePr>
        <p:xfrm>
          <a:off x="307545" y="811977"/>
          <a:ext cx="116598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3809408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854538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 T[size] // minimum size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</a:t>
                      </a:r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리스트를 배열로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길이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27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70FFD-D292-435D-BDF0-EC8007AA215E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19A815-F35E-4AD2-A781-AC4F5F5F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7262"/>
              </p:ext>
            </p:extLst>
          </p:nvPr>
        </p:nvGraphicFramePr>
        <p:xfrm>
          <a:off x="307545" y="811977"/>
          <a:ext cx="1165986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451097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791327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길이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비었는지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인덱스 값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부분의 값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해당되는 객체가 있으면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72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F1AB5D-06D3-4BE6-9554-BC873FA94256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 err="1">
                <a:solidFill>
                  <a:srgbClr val="000000"/>
                </a:solidFill>
                <a:latin typeface="Noto Serif KR"/>
              </a:rPr>
              <a:t>ArrayList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80622F45-9405-4F28-B844-1F0F44C14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12627"/>
              </p:ext>
            </p:extLst>
          </p:nvPr>
        </p:nvGraphicFramePr>
        <p:xfrm>
          <a:off x="307545" y="811977"/>
          <a:ext cx="11659866" cy="626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Arraylist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얕은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값을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비었는지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인덱스 값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부분의 값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해당되는 객체가 있으면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r>
                        <a:rPr lang="ko-KR" altLang="en-US" dirty="0"/>
                        <a:t>를 깊은 복사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값 만을 복사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해서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 </a:t>
                      </a:r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어레이 리스트를 배열로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ensureCapacity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어레이 리스트 최소사이즈 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trimToSize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사용하지 않는 공간 자르기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7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328718-FEFA-414F-82B4-3FC5B306418C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E58A773D-5A8C-478C-82E8-297A7DC75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55814"/>
              </p:ext>
            </p:extLst>
          </p:nvPr>
        </p:nvGraphicFramePr>
        <p:xfrm>
          <a:off x="307545" y="811977"/>
          <a:ext cx="10080860" cy="821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06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4525918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1716506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29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5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얕은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값을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배열을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5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dirty="0"/>
                        <a:t>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맨 앞에 객체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맨 뒤에 객체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노드 데이터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 번째 노드의 데이터를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노드의 데이터를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첫번째를 제거하지 않으면서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Peek</a:t>
                      </a:r>
                      <a:r>
                        <a:rPr lang="ko-KR" altLang="en-US" dirty="0"/>
                        <a:t>와 유사하나 목록이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591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목록의 마지막 요소를 검색하지만 제거 안함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목록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 err="1"/>
                        <a:t>반환ㄴ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제거하며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첫번째를 제거하면서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33011"/>
                  </a:ext>
                </a:extLst>
              </a:tr>
              <a:tr h="33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마지막을 제거하면서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882438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4224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의 첫 번째에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29507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의 마지막에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1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4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69B0E-6593-428C-9EF4-DB3E6C694E8B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stack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4FEF03-4CA8-4AF3-B216-6D7A125B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50632"/>
              </p:ext>
            </p:extLst>
          </p:nvPr>
        </p:nvGraphicFramePr>
        <p:xfrm>
          <a:off x="307545" y="811977"/>
          <a:ext cx="11659866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삭젠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Object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데이터의 위치 반환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나가는 순번을 반환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85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1822</Words>
  <Application>Microsoft Office PowerPoint</Application>
  <PresentationFormat>와이드스크린</PresentationFormat>
  <Paragraphs>598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Arial Unicode MS</vt:lpstr>
      <vt:lpstr>Noto Serif KR</vt:lpstr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Object 클래스 대표 메소드</vt:lpstr>
      <vt:lpstr>Java.lang Pakege</vt:lpstr>
      <vt:lpstr>StringBuffer</vt:lpstr>
      <vt:lpstr>String 클래스의 문제점</vt:lpstr>
      <vt:lpstr>Math</vt:lpstr>
      <vt:lpstr>Util Pakege</vt:lpstr>
      <vt:lpstr>CollectionFrameWork</vt:lpstr>
      <vt:lpstr>List, Set, Map</vt:lpstr>
      <vt:lpstr>Date, Calender, Time</vt:lpstr>
      <vt:lpstr>Java IO 클래스</vt:lpstr>
      <vt:lpstr>Theard</vt:lpstr>
      <vt:lpstr>RxAndroid, reactivex란?</vt:lpstr>
      <vt:lpstr>Rx란?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Taeheon Kim</dc:creator>
  <cp:lastModifiedBy>성재 김</cp:lastModifiedBy>
  <cp:revision>286</cp:revision>
  <dcterms:created xsi:type="dcterms:W3CDTF">2020-08-13T04:33:18Z</dcterms:created>
  <dcterms:modified xsi:type="dcterms:W3CDTF">2020-12-19T13:50:11Z</dcterms:modified>
</cp:coreProperties>
</file>