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3CBE-CE26-4464-B868-E7F10775CBD0}" type="datetimeFigureOut">
              <a:rPr kumimoji="1" lang="ja-JP" altLang="en-US" smtClean="0"/>
              <a:t>2014/12/25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7B3D-941A-4AC6-9EB3-32C3C7B20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63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7B3D-941A-4AC6-9EB3-32C3C7B209C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7B3D-941A-4AC6-9EB3-32C3C7B209C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7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7B3D-941A-4AC6-9EB3-32C3C7B209C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7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7B3D-941A-4AC6-9EB3-32C3C7B209C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7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7B3D-941A-4AC6-9EB3-32C3C7B209C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7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7B3D-941A-4AC6-9EB3-32C3C7B209C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7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7B3D-941A-4AC6-9EB3-32C3C7B209C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7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700213"/>
            <a:ext cx="9148763" cy="1743075"/>
          </a:xfrm>
          <a:prstGeom prst="rect">
            <a:avLst/>
          </a:prstGeom>
          <a:solidFill>
            <a:srgbClr val="242424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8275" y="-11113"/>
            <a:ext cx="374650" cy="6880226"/>
          </a:xfrm>
          <a:prstGeom prst="rect">
            <a:avLst/>
          </a:prstGeom>
          <a:solidFill>
            <a:srgbClr val="CB000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4763" y="0"/>
            <a:ext cx="385763" cy="6869113"/>
          </a:xfrm>
          <a:prstGeom prst="rect">
            <a:avLst/>
          </a:prstGeom>
          <a:solidFill>
            <a:srgbClr val="242424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7" name="図 9" descr="ロゴ-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113"/>
            <a:ext cx="3427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2925" y="1700187"/>
            <a:ext cx="8493571" cy="1743457"/>
          </a:xfrm>
          <a:noFill/>
          <a:ln>
            <a:noFill/>
          </a:ln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66108" y="4661185"/>
            <a:ext cx="5935084" cy="145732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8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767513" y="4119563"/>
            <a:ext cx="21336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298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8575" y="2190750"/>
            <a:ext cx="9148763" cy="2462213"/>
          </a:xfrm>
          <a:prstGeom prst="rect">
            <a:avLst/>
          </a:prstGeom>
          <a:solidFill>
            <a:srgbClr val="242424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68275" y="-11113"/>
            <a:ext cx="374650" cy="6880226"/>
          </a:xfrm>
          <a:prstGeom prst="rect">
            <a:avLst/>
          </a:prstGeom>
          <a:solidFill>
            <a:srgbClr val="CB000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-4763" y="0"/>
            <a:ext cx="385763" cy="6869113"/>
          </a:xfrm>
          <a:prstGeom prst="rect">
            <a:avLst/>
          </a:prstGeom>
          <a:solidFill>
            <a:srgbClr val="242424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6" name="図 9" descr="ロゴ-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113"/>
            <a:ext cx="3427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188" y="2550499"/>
            <a:ext cx="8493571" cy="1743457"/>
          </a:xfrm>
          <a:noFill/>
          <a:ln>
            <a:noFill/>
          </a:ln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4763" y="200025"/>
            <a:ext cx="9148763" cy="803275"/>
          </a:xfrm>
          <a:prstGeom prst="rect">
            <a:avLst/>
          </a:prstGeom>
          <a:solidFill>
            <a:srgbClr val="242424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8275" y="-11113"/>
            <a:ext cx="374650" cy="6880226"/>
          </a:xfrm>
          <a:prstGeom prst="rect">
            <a:avLst/>
          </a:prstGeom>
          <a:solidFill>
            <a:srgbClr val="CB000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4763" y="0"/>
            <a:ext cx="385763" cy="6869113"/>
          </a:xfrm>
          <a:prstGeom prst="rect">
            <a:avLst/>
          </a:prstGeom>
          <a:solidFill>
            <a:srgbClr val="242424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7" name="図 9" descr="ロゴ-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6440488"/>
            <a:ext cx="20240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6621" y="199935"/>
            <a:ext cx="8251880" cy="8032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42583" y="1568762"/>
            <a:ext cx="8550721" cy="4787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-57150" y="6483350"/>
            <a:ext cx="546100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20FED9-320E-4C2B-820A-18D3E4B7799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81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53000">
              <a:schemeClr val="bg1">
                <a:lumMod val="95000"/>
              </a:schemeClr>
            </a:gs>
            <a:gs pos="100000">
              <a:schemeClr val="bg1">
                <a:lumMod val="75000"/>
                <a:alpha val="51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02D8997-ED46-43F8-BE4D-E7C7DC282E0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 smtClean="0"/>
              <a:t>衛星運用シミュレーションゲームの試作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豊橋技術科学大学</a:t>
            </a:r>
            <a:endParaRPr kumimoji="1" lang="en-US" altLang="ja-JP" dirty="0" smtClean="0"/>
          </a:p>
          <a:p>
            <a:r>
              <a:rPr lang="ja-JP" altLang="en-US" dirty="0" smtClean="0"/>
              <a:t>石田研究室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340768"/>
            <a:ext cx="8481744" cy="576064"/>
          </a:xfrm>
        </p:spPr>
        <p:txBody>
          <a:bodyPr/>
          <a:lstStyle/>
          <a:p>
            <a:r>
              <a:rPr lang="ja-JP" altLang="en-US" sz="2800" dirty="0" smtClean="0"/>
              <a:t>軌道の種類</a:t>
            </a:r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	</a:t>
            </a:r>
            <a:endParaRPr lang="en-US" altLang="ja-JP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52319"/>
              </p:ext>
            </p:extLst>
          </p:nvPr>
        </p:nvGraphicFramePr>
        <p:xfrm>
          <a:off x="932843" y="2131934"/>
          <a:ext cx="8136905" cy="1656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81"/>
                <a:gridCol w="1627381"/>
                <a:gridCol w="1497766"/>
                <a:gridCol w="1756996"/>
                <a:gridCol w="1627381"/>
              </a:tblGrid>
              <a:tr h="8280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軌道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静止軌道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極軌道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準天頂軌道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モルニヤ軌道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特徴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2589027" y="3116458"/>
            <a:ext cx="18002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赤道上で</a:t>
            </a:r>
            <a:r>
              <a:rPr lang="ja-JP" altLang="en-US" sz="1800" dirty="0" smtClean="0"/>
              <a:t>停止</a:t>
            </a:r>
            <a:r>
              <a:rPr lang="en-US" altLang="ja-JP" sz="1800" dirty="0" smtClean="0"/>
              <a:t>	</a:t>
            </a:r>
            <a:endParaRPr lang="en-US" altLang="ja-JP" sz="18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186701" y="3116458"/>
            <a:ext cx="15841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サインカーブ</a:t>
            </a:r>
            <a:r>
              <a:rPr lang="en-US" altLang="ja-JP" sz="1800" dirty="0" smtClean="0"/>
              <a:t>	</a:t>
            </a:r>
            <a:endParaRPr lang="en-US" altLang="ja-JP" sz="1800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5829387" y="3116458"/>
            <a:ext cx="15841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８の字の軌道</a:t>
            </a:r>
            <a:r>
              <a:rPr lang="en-US" altLang="ja-JP" sz="1800" dirty="0" smtClean="0"/>
              <a:t>	</a:t>
            </a:r>
            <a:endParaRPr lang="en-US" altLang="ja-JP" sz="1800" dirty="0"/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7341555" y="2996030"/>
            <a:ext cx="172902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800" dirty="0"/>
              <a:t>特定地点で長く留まる軌道</a:t>
            </a:r>
            <a:endParaRPr lang="ja-JP" altLang="en-US" sz="1800" dirty="0"/>
          </a:p>
        </p:txBody>
      </p:sp>
      <p:sp>
        <p:nvSpPr>
          <p:cNvPr id="11" name="コンテンツ プレースホルダー 1"/>
          <p:cNvSpPr txBox="1">
            <a:spLocks/>
          </p:cNvSpPr>
          <p:nvPr/>
        </p:nvSpPr>
        <p:spPr bwMode="auto">
          <a:xfrm>
            <a:off x="737917" y="4365104"/>
            <a:ext cx="84817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衛星の性能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通信可能範囲・探索可能範囲　：　得点効率に影響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頑強性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：　故障率に影響</a:t>
            </a:r>
            <a:endParaRPr lang="en-US" altLang="ja-JP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63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19673" y="1628800"/>
            <a:ext cx="6264696" cy="648072"/>
          </a:xfrm>
          <a:ln w="28575">
            <a:noFill/>
          </a:ln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ja-JP" altLang="en-US" dirty="0" smtClean="0"/>
              <a:t>．　背景・目的</a:t>
            </a:r>
            <a:endParaRPr lang="en-US" altLang="ja-JP" dirty="0" smtClean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 bwMode="auto">
          <a:xfrm>
            <a:off x="1619673" y="2564904"/>
            <a:ext cx="6336704" cy="64807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２</a:t>
            </a:r>
            <a:r>
              <a:rPr lang="ja-JP" altLang="en-US" dirty="0" smtClean="0"/>
              <a:t>．　ゲームの概要</a:t>
            </a:r>
            <a:endParaRPr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auto">
          <a:xfrm>
            <a:off x="1619673" y="3515963"/>
            <a:ext cx="6336704" cy="6480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３</a:t>
            </a:r>
            <a:r>
              <a:rPr lang="ja-JP" altLang="en-US" dirty="0" smtClean="0"/>
              <a:t>．　試作したゲームの紹介</a:t>
            </a:r>
            <a:endParaRPr lang="en-US" altLang="ja-JP" dirty="0" smtClean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auto">
          <a:xfrm>
            <a:off x="1620314" y="4509120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 smtClean="0"/>
              <a:t>４．　今後の課題</a:t>
            </a:r>
            <a:endParaRPr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16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試作したゲームの紹介</a:t>
            </a:r>
            <a:endParaRPr kumimoji="1" lang="ja-JP" altLang="en-US" dirty="0"/>
          </a:p>
        </p:txBody>
      </p:sp>
      <p:pic>
        <p:nvPicPr>
          <p:cNvPr id="2050" name="Picture 2" descr="C:\Users\pp\Documents\GitHub\Satellite\Assets\Picture\suk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5901"/>
            <a:ext cx="7646888" cy="411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471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衛星と軌道の追加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軌道の詳細な設定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ゲームバランスの調整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ネットワーク衛星機能の実装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2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19032" y="1634747"/>
            <a:ext cx="6264696" cy="6480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ja-JP" altLang="en-US" dirty="0" smtClean="0"/>
              <a:t>．　背景・目的</a:t>
            </a:r>
            <a:endParaRPr lang="en-US" altLang="ja-JP" dirty="0" smtClean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 bwMode="auto">
          <a:xfrm>
            <a:off x="1619032" y="2570851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２</a:t>
            </a:r>
            <a:r>
              <a:rPr lang="ja-JP" altLang="en-US" dirty="0" smtClean="0"/>
              <a:t>．　目的</a:t>
            </a:r>
            <a:endParaRPr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auto">
          <a:xfrm>
            <a:off x="1619032" y="3521910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３</a:t>
            </a:r>
            <a:r>
              <a:rPr lang="ja-JP" altLang="en-US" dirty="0" smtClean="0"/>
              <a:t>．　試作したゲームの紹介</a:t>
            </a:r>
            <a:endParaRPr lang="en-US" altLang="ja-JP" dirty="0" smtClean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auto">
          <a:xfrm>
            <a:off x="1619673" y="4515067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 smtClean="0"/>
              <a:t>４．　今後の課題</a:t>
            </a:r>
            <a:endParaRPr lang="en-US" altLang="ja-JP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04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19673" y="1808820"/>
            <a:ext cx="6264696" cy="648072"/>
          </a:xfrm>
          <a:ln w="28575"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ja-JP" altLang="en-US" dirty="0" smtClean="0"/>
              <a:t>．　背景・目的</a:t>
            </a:r>
            <a:endParaRPr lang="en-US" altLang="ja-JP" dirty="0" smtClean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 bwMode="auto">
          <a:xfrm>
            <a:off x="1619673" y="2744924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２</a:t>
            </a:r>
            <a:r>
              <a:rPr lang="ja-JP" altLang="en-US" dirty="0" smtClean="0"/>
              <a:t>．　ゲームの概要</a:t>
            </a:r>
            <a:endParaRPr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auto">
          <a:xfrm>
            <a:off x="1619673" y="3695983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３</a:t>
            </a:r>
            <a:r>
              <a:rPr lang="ja-JP" altLang="en-US" dirty="0" smtClean="0"/>
              <a:t>．　試作したゲームの紹介</a:t>
            </a:r>
            <a:endParaRPr lang="en-US" altLang="ja-JP" dirty="0" smtClean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auto">
          <a:xfrm>
            <a:off x="1620314" y="4689140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 smtClean="0"/>
              <a:t>４．　今後の課題</a:t>
            </a:r>
            <a:endParaRPr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70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背景・目的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340768"/>
            <a:ext cx="8481744" cy="5015582"/>
          </a:xfrm>
        </p:spPr>
        <p:txBody>
          <a:bodyPr/>
          <a:lstStyle/>
          <a:p>
            <a:r>
              <a:rPr lang="ja-JP" altLang="en-US" sz="2800" dirty="0" smtClean="0"/>
              <a:t>一般に知られている人工衛星</a:t>
            </a:r>
            <a:endParaRPr lang="en-US" altLang="ja-JP" sz="2800" dirty="0" smtClean="0"/>
          </a:p>
          <a:p>
            <a:pPr marL="457200" lvl="1" indent="0">
              <a:buNone/>
            </a:pPr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	</a:t>
            </a:r>
            <a:r>
              <a:rPr kumimoji="1" lang="ja-JP" altLang="en-US" sz="2400" dirty="0" smtClean="0"/>
              <a:t>はやぶさ、はやぶさ２、ひまわり、・・・</a:t>
            </a:r>
            <a:endParaRPr kumimoji="1" lang="en-US" altLang="ja-JP" sz="2400" dirty="0" smtClean="0"/>
          </a:p>
          <a:p>
            <a:pPr marL="457200" lvl="1" indent="0">
              <a:buNone/>
            </a:pPr>
            <a:endParaRPr lang="en-US" altLang="ja-JP" sz="2400" dirty="0"/>
          </a:p>
          <a:p>
            <a:r>
              <a:rPr lang="ja-JP" altLang="en-US" sz="2800" dirty="0" smtClean="0"/>
              <a:t>衛星は身近でありながら遠い存在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衛星について知る機会が少ない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興味を持ちにくい</a:t>
            </a:r>
            <a:endParaRPr lang="en-US" altLang="ja-JP" sz="28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26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背景・目的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1547664" y="2047349"/>
            <a:ext cx="504056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340768"/>
            <a:ext cx="8481744" cy="5015582"/>
          </a:xfrm>
        </p:spPr>
        <p:txBody>
          <a:bodyPr/>
          <a:lstStyle/>
          <a:p>
            <a:r>
              <a:rPr lang="ja-JP" altLang="en-US" sz="2800" dirty="0" smtClean="0"/>
              <a:t>興味を持ってもらうための足掛かりとして</a:t>
            </a:r>
            <a:endParaRPr lang="en-US" altLang="ja-JP" sz="2800" dirty="0" smtClean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 bwMode="auto">
          <a:xfrm>
            <a:off x="2339752" y="1916832"/>
            <a:ext cx="144015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 smtClean="0"/>
              <a:t>ゲーム</a:t>
            </a:r>
            <a:endParaRPr lang="en-US" altLang="ja-JP" dirty="0" smtClean="0"/>
          </a:p>
        </p:txBody>
      </p:sp>
      <p:pic>
        <p:nvPicPr>
          <p:cNvPr id="1026" name="Picture 2" descr="C:\Users\pp\Pictures\設計ゲー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2912935" cy="217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p\Pictures\宇宙ワンダ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35381"/>
            <a:ext cx="3753217" cy="21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p\Pictures\衛星カードゲーム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63508"/>
            <a:ext cx="2361825" cy="17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3"/>
          <p:cNvSpPr txBox="1">
            <a:spLocks/>
          </p:cNvSpPr>
          <p:nvPr/>
        </p:nvSpPr>
        <p:spPr bwMode="auto">
          <a:xfrm>
            <a:off x="6517632" y="4501490"/>
            <a:ext cx="1440159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sz="1600" dirty="0" smtClean="0"/>
              <a:t>宇宙ワンダー</a:t>
            </a:r>
            <a:endParaRPr lang="en-US" altLang="ja-JP" sz="1600" dirty="0" smtClean="0"/>
          </a:p>
        </p:txBody>
      </p:sp>
      <p:sp>
        <p:nvSpPr>
          <p:cNvPr id="10" name="コンテンツ プレースホルダー 3"/>
          <p:cNvSpPr txBox="1">
            <a:spLocks/>
          </p:cNvSpPr>
          <p:nvPr/>
        </p:nvSpPr>
        <p:spPr bwMode="auto">
          <a:xfrm>
            <a:off x="1232210" y="5365779"/>
            <a:ext cx="2448272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sz="1400" dirty="0" smtClean="0"/>
              <a:t>人工衛星設計シミュレーション</a:t>
            </a:r>
            <a:endParaRPr lang="en-US" altLang="ja-JP" sz="1400" dirty="0" smtClean="0"/>
          </a:p>
        </p:txBody>
      </p:sp>
      <p:sp>
        <p:nvSpPr>
          <p:cNvPr id="11" name="コンテンツ プレースホルダー 3"/>
          <p:cNvSpPr txBox="1">
            <a:spLocks/>
          </p:cNvSpPr>
          <p:nvPr/>
        </p:nvSpPr>
        <p:spPr bwMode="auto">
          <a:xfrm>
            <a:off x="4384760" y="6421004"/>
            <a:ext cx="1584176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sz="1400" dirty="0" smtClean="0"/>
              <a:t>衛星カードゲーム</a:t>
            </a:r>
            <a:endParaRPr lang="en-US" altLang="ja-JP" sz="1400" dirty="0" smtClean="0"/>
          </a:p>
        </p:txBody>
      </p:sp>
      <p:sp>
        <p:nvSpPr>
          <p:cNvPr id="12" name="コンテンツ プレースホルダー 3"/>
          <p:cNvSpPr txBox="1">
            <a:spLocks/>
          </p:cNvSpPr>
          <p:nvPr/>
        </p:nvSpPr>
        <p:spPr bwMode="auto">
          <a:xfrm>
            <a:off x="1007603" y="6249368"/>
            <a:ext cx="2052227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ja-JP" sz="1400" dirty="0" smtClean="0"/>
              <a:t>※</a:t>
            </a:r>
            <a:r>
              <a:rPr lang="ja-JP" altLang="en-US" sz="1400" dirty="0" smtClean="0"/>
              <a:t>全て</a:t>
            </a:r>
            <a:r>
              <a:rPr lang="en-US" altLang="ja-JP" sz="1400" dirty="0" smtClean="0"/>
              <a:t>JAXA</a:t>
            </a:r>
            <a:r>
              <a:rPr lang="ja-JP" altLang="en-US" sz="1400" dirty="0" smtClean="0"/>
              <a:t>より引用</a:t>
            </a:r>
            <a:endParaRPr lang="en-US" altLang="ja-JP" sz="1400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27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背景・目的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340768"/>
            <a:ext cx="8481744" cy="576064"/>
          </a:xfrm>
        </p:spPr>
        <p:txBody>
          <a:bodyPr/>
          <a:lstStyle/>
          <a:p>
            <a:r>
              <a:rPr lang="ja-JP" altLang="en-US" sz="2800" dirty="0" smtClean="0"/>
              <a:t>一度だけではなく、</a:t>
            </a:r>
            <a:r>
              <a:rPr lang="ja-JP" altLang="en-US" sz="2800" dirty="0" smtClean="0">
                <a:solidFill>
                  <a:srgbClr val="FF0000"/>
                </a:solidFill>
              </a:rPr>
              <a:t>何度も</a:t>
            </a:r>
            <a:r>
              <a:rPr lang="ja-JP" altLang="en-US" sz="2800" dirty="0" smtClean="0"/>
              <a:t>遊んでもらいたい</a:t>
            </a:r>
            <a:endParaRPr lang="ja-JP" altLang="en-US" sz="2400" dirty="0" smtClean="0"/>
          </a:p>
          <a:p>
            <a:pPr marL="457200" lvl="1" indent="0">
              <a:buNone/>
            </a:pPr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	</a:t>
            </a:r>
            <a:endParaRPr lang="en-US" altLang="ja-JP" sz="2800" dirty="0"/>
          </a:p>
        </p:txBody>
      </p:sp>
      <p:sp>
        <p:nvSpPr>
          <p:cNvPr id="4" name="下矢印 3"/>
          <p:cNvSpPr/>
          <p:nvPr/>
        </p:nvSpPr>
        <p:spPr>
          <a:xfrm>
            <a:off x="3923928" y="1988840"/>
            <a:ext cx="432048" cy="5400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 bwMode="auto">
          <a:xfrm>
            <a:off x="2302772" y="2752154"/>
            <a:ext cx="309829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charset="0"/>
              <a:buNone/>
            </a:pPr>
            <a:r>
              <a:rPr lang="ja-JP" altLang="en-US" dirty="0" smtClean="0"/>
              <a:t>ゲーム性の重視</a:t>
            </a:r>
            <a:endParaRPr lang="en-US" altLang="ja-JP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 bwMode="auto">
          <a:xfrm>
            <a:off x="670783" y="4941168"/>
            <a:ext cx="74381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「学習」より、「遊び」を意識したゲームの作成</a:t>
            </a:r>
            <a:r>
              <a:rPr lang="en-US" altLang="ja-JP" sz="2400" dirty="0" smtClean="0"/>
              <a:t>		</a:t>
            </a:r>
            <a:endParaRPr lang="en-US" altLang="ja-JP" dirty="0"/>
          </a:p>
        </p:txBody>
      </p:sp>
      <p:sp>
        <p:nvSpPr>
          <p:cNvPr id="11" name="コンテンツ プレースホルダー 1"/>
          <p:cNvSpPr txBox="1">
            <a:spLocks/>
          </p:cNvSpPr>
          <p:nvPr/>
        </p:nvSpPr>
        <p:spPr bwMode="auto">
          <a:xfrm>
            <a:off x="670783" y="3933056"/>
            <a:ext cx="74381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試行錯誤による目標達成</a:t>
            </a:r>
            <a:endParaRPr lang="en-US" altLang="ja-JP" sz="2800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710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23227" y="1808820"/>
            <a:ext cx="6264696" cy="648072"/>
          </a:xfrm>
          <a:ln w="28575">
            <a:noFill/>
          </a:ln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ja-JP" altLang="en-US" dirty="0" smtClean="0"/>
              <a:t>．　背景・目的</a:t>
            </a:r>
            <a:endParaRPr lang="en-US" altLang="ja-JP" dirty="0" smtClean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 bwMode="auto">
          <a:xfrm>
            <a:off x="1623227" y="2744924"/>
            <a:ext cx="6336704" cy="6480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２</a:t>
            </a:r>
            <a:r>
              <a:rPr lang="ja-JP" altLang="en-US" dirty="0" smtClean="0"/>
              <a:t>．　ゲームの概要</a:t>
            </a:r>
            <a:endParaRPr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auto">
          <a:xfrm>
            <a:off x="1623227" y="3695983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３</a:t>
            </a:r>
            <a:r>
              <a:rPr lang="ja-JP" altLang="en-US" dirty="0" smtClean="0"/>
              <a:t>．　試作したゲームの紹介</a:t>
            </a:r>
            <a:endParaRPr lang="en-US" altLang="ja-JP" dirty="0" smtClean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auto">
          <a:xfrm>
            <a:off x="1623868" y="4689140"/>
            <a:ext cx="63367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 smtClean="0"/>
              <a:t>４．　今後の課題</a:t>
            </a:r>
            <a:endParaRPr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340768"/>
            <a:ext cx="8481744" cy="576064"/>
          </a:xfrm>
        </p:spPr>
        <p:txBody>
          <a:bodyPr/>
          <a:lstStyle/>
          <a:p>
            <a:r>
              <a:rPr lang="ja-JP" altLang="en-US" sz="2800" dirty="0" smtClean="0"/>
              <a:t>ゲームのジャンル　：　「衛星運用戦略ゲーム」</a:t>
            </a:r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	</a:t>
            </a:r>
            <a:endParaRPr lang="en-US" altLang="ja-JP" sz="28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62256" y="2276872"/>
            <a:ext cx="848174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目標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：　指定時間内で様々な衛星を用いてスコア</a:t>
            </a:r>
            <a:r>
              <a:rPr lang="en-US" altLang="ja-JP" sz="2800" dirty="0" smtClean="0"/>
              <a:t>					</a:t>
            </a:r>
            <a:r>
              <a:rPr lang="ja-JP" altLang="en-US" sz="2800" dirty="0" smtClean="0"/>
              <a:t>を稼ぎ、高得点を目指す</a:t>
            </a:r>
            <a:r>
              <a:rPr lang="en-US" altLang="ja-JP" sz="2800" dirty="0" smtClean="0"/>
              <a:t>	</a:t>
            </a:r>
            <a:endParaRPr lang="en-US" altLang="ja-JP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62256" y="3573016"/>
            <a:ext cx="84817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特徴</a:t>
            </a:r>
            <a:r>
              <a:rPr lang="en-US" altLang="ja-JP" sz="2800" dirty="0" smtClean="0"/>
              <a:t>	</a:t>
            </a:r>
            <a:r>
              <a:rPr lang="ja-JP" altLang="en-US" sz="2400" dirty="0" smtClean="0"/>
              <a:t>－　衛星の性能とコストのトレードオフ</a:t>
            </a:r>
            <a:endParaRPr lang="ja-JP" altLang="en-US" sz="1600" dirty="0" smtClean="0"/>
          </a:p>
          <a:p>
            <a:pPr marL="1371600" lvl="3" indent="0">
              <a:buNone/>
            </a:pPr>
            <a:r>
              <a:rPr lang="ja-JP" altLang="en-US" sz="2400" dirty="0"/>
              <a:t>－　</a:t>
            </a:r>
            <a:r>
              <a:rPr lang="ja-JP" altLang="en-US" sz="2400" dirty="0" smtClean="0"/>
              <a:t>適切な衛星の種類、軌道の選択</a:t>
            </a:r>
            <a:endParaRPr lang="en-US" altLang="ja-JP" sz="2400" dirty="0"/>
          </a:p>
          <a:p>
            <a:pPr marL="1371600" lvl="3" indent="0">
              <a:buNone/>
            </a:pPr>
            <a:r>
              <a:rPr lang="ja-JP" altLang="en-US" sz="2400" dirty="0" smtClean="0"/>
              <a:t>－　各衛星に故障率を設定</a:t>
            </a:r>
            <a:endParaRPr lang="en-US" altLang="ja-JP" sz="2400" dirty="0" smtClean="0"/>
          </a:p>
          <a:p>
            <a:pPr marL="1371600" lvl="3" indent="0">
              <a:buNone/>
            </a:pPr>
            <a:r>
              <a:rPr lang="ja-JP" altLang="en-US" sz="2400" dirty="0" smtClean="0"/>
              <a:t>－　不意の衛星の故障にも対応できるロバストな運用</a:t>
            </a:r>
            <a:endParaRPr lang="en-US" altLang="ja-JP" sz="2400" dirty="0" smtClean="0"/>
          </a:p>
          <a:p>
            <a:pPr marL="1371600" lvl="3" indent="0">
              <a:buNone/>
            </a:pPr>
            <a:r>
              <a:rPr lang="ja-JP" altLang="en-US" sz="2400" dirty="0" smtClean="0"/>
              <a:t>－　軌道要素を用いない簡単な軌道設定</a:t>
            </a:r>
            <a:endParaRPr lang="en-US" altLang="ja-JP" sz="2400" dirty="0" smtClean="0"/>
          </a:p>
          <a:p>
            <a:pPr marL="1371600" lvl="3" indent="0">
              <a:buNone/>
            </a:pPr>
            <a:endParaRPr lang="en-US" altLang="ja-JP" sz="24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97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340768"/>
            <a:ext cx="8481744" cy="576064"/>
          </a:xfrm>
        </p:spPr>
        <p:txBody>
          <a:bodyPr/>
          <a:lstStyle/>
          <a:p>
            <a:r>
              <a:rPr lang="ja-JP" altLang="en-US" sz="2800" dirty="0" smtClean="0"/>
              <a:t>衛星の種類</a:t>
            </a:r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	</a:t>
            </a:r>
            <a:endParaRPr lang="en-US" altLang="ja-JP" sz="2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03576"/>
              </p:ext>
            </p:extLst>
          </p:nvPr>
        </p:nvGraphicFramePr>
        <p:xfrm>
          <a:off x="899592" y="2348880"/>
          <a:ext cx="7776866" cy="329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727"/>
                <a:gridCol w="2136713"/>
                <a:gridCol w="2136713"/>
                <a:gridCol w="2136713"/>
              </a:tblGrid>
              <a:tr h="79208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GPS</a:t>
                      </a:r>
                      <a:r>
                        <a:rPr kumimoji="1" lang="ja-JP" altLang="en-US" sz="2800" dirty="0" smtClean="0"/>
                        <a:t>衛星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気象衛星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放送衛星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ミッション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特定地点との通信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地球の観測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通信の中継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各都市の周辺で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得点が得られる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未調査の場所だと得点が高い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中継が成功すると得点が得られる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都市周辺に</a:t>
                      </a:r>
                      <a:r>
                        <a:rPr kumimoji="1" lang="en-US" altLang="ja-JP" dirty="0" smtClean="0"/>
                        <a:t>GPS</a:t>
                      </a:r>
                      <a:r>
                        <a:rPr kumimoji="1" lang="ja-JP" altLang="en-US" dirty="0" smtClean="0"/>
                        <a:t>衛星が多いと得点</a:t>
                      </a:r>
                      <a:r>
                        <a:rPr kumimoji="1" lang="en-US" altLang="ja-JP" dirty="0" smtClean="0"/>
                        <a:t>UP</a:t>
                      </a:r>
                      <a:endParaRPr kumimoji="1" lang="ja-JP" altLang="en-US" dirty="0" smtClean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継続的に得点が得られる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地上局（放送局）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が必要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0FED9-320E-4C2B-820A-18D3E4B77990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2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Eng">
  <a:themeElements>
    <a:clrScheme name="ユーザー設定 1">
      <a:dk1>
        <a:sysClr val="windowText" lastClr="000000"/>
      </a:dk1>
      <a:lt1>
        <a:sysClr val="window" lastClr="FFFFFF"/>
      </a:lt1>
      <a:dk2>
        <a:srgbClr val="DE0000"/>
      </a:dk2>
      <a:lt2>
        <a:srgbClr val="EEECE1"/>
      </a:lt2>
      <a:accent1>
        <a:srgbClr val="FF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6"/>
      </a:hlink>
      <a:folHlink>
        <a:srgbClr val="800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sysEng</Template>
  <TotalTime>270</TotalTime>
  <Words>282</Words>
  <Application>Microsoft Office PowerPoint</Application>
  <PresentationFormat>画面に合わせる (4:3)</PresentationFormat>
  <Paragraphs>115</Paragraphs>
  <Slides>13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sysEng</vt:lpstr>
      <vt:lpstr>衛星運用シミュレーションゲームの試作</vt:lpstr>
      <vt:lpstr>アウトライン</vt:lpstr>
      <vt:lpstr>アウトライン</vt:lpstr>
      <vt:lpstr>背景・目的</vt:lpstr>
      <vt:lpstr>背景・目的</vt:lpstr>
      <vt:lpstr>背景・目的</vt:lpstr>
      <vt:lpstr>アウトライン</vt:lpstr>
      <vt:lpstr>ゲームの概要</vt:lpstr>
      <vt:lpstr>ゲームの概要</vt:lpstr>
      <vt:lpstr>ゲームの概要</vt:lpstr>
      <vt:lpstr>アウトライン</vt:lpstr>
      <vt:lpstr>試作したゲームの紹介</vt:lpstr>
      <vt:lpstr>今後の課題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衛星運用シミュレーションゲームの試作</dc:title>
  <dc:creator>pp</dc:creator>
  <cp:lastModifiedBy>pp</cp:lastModifiedBy>
  <cp:revision>19</cp:revision>
  <dcterms:created xsi:type="dcterms:W3CDTF">2014-12-25T01:15:22Z</dcterms:created>
  <dcterms:modified xsi:type="dcterms:W3CDTF">2014-12-25T05:46:00Z</dcterms:modified>
</cp:coreProperties>
</file>