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p:regular r:id="rId32"/>
      <p:bold r:id="rId33"/>
      <p:italic r:id="rId34"/>
      <p:boldItalic r:id="rId35"/>
    </p:embeddedFont>
    <p:embeddedFont>
      <p:font typeface="Economica"/>
      <p:regular r:id="rId36"/>
      <p:bold r:id="rId37"/>
      <p:italic r:id="rId38"/>
      <p:boldItalic r:id="rId39"/>
    </p:embeddedFont>
    <p:embeddedFont>
      <p:font typeface="Exo Medium"/>
      <p:regular r:id="rId40"/>
      <p:bold r:id="rId41"/>
      <p:italic r:id="rId42"/>
      <p:boldItalic r:id="rId43"/>
    </p:embeddedFont>
    <p:embeddedFont>
      <p:font typeface="Gochi Hand"/>
      <p:regular r:id="rId44"/>
    </p:embeddedFont>
    <p:embeddedFont>
      <p:font typeface="Ex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ExoMedium-regular.fntdata"/><Relationship Id="rId20" Type="http://schemas.openxmlformats.org/officeDocument/2006/relationships/slide" Target="slides/slide14.xml"/><Relationship Id="rId42" Type="http://schemas.openxmlformats.org/officeDocument/2006/relationships/font" Target="fonts/ExoMedium-italic.fntdata"/><Relationship Id="rId41" Type="http://schemas.openxmlformats.org/officeDocument/2006/relationships/font" Target="fonts/ExoMedium-bold.fntdata"/><Relationship Id="rId22" Type="http://schemas.openxmlformats.org/officeDocument/2006/relationships/slide" Target="slides/slide16.xml"/><Relationship Id="rId44" Type="http://schemas.openxmlformats.org/officeDocument/2006/relationships/font" Target="fonts/GochiHand-regular.fntdata"/><Relationship Id="rId21" Type="http://schemas.openxmlformats.org/officeDocument/2006/relationships/slide" Target="slides/slide15.xml"/><Relationship Id="rId43" Type="http://schemas.openxmlformats.org/officeDocument/2006/relationships/font" Target="fonts/ExoMedium-boldItalic.fntdata"/><Relationship Id="rId24" Type="http://schemas.openxmlformats.org/officeDocument/2006/relationships/slide" Target="slides/slide18.xml"/><Relationship Id="rId46" Type="http://schemas.openxmlformats.org/officeDocument/2006/relationships/font" Target="fonts/Exo-bold.fntdata"/><Relationship Id="rId23" Type="http://schemas.openxmlformats.org/officeDocument/2006/relationships/slide" Target="slides/slide17.xml"/><Relationship Id="rId45" Type="http://schemas.openxmlformats.org/officeDocument/2006/relationships/font" Target="fonts/Exo-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font" Target="fonts/Exo-boldItalic.fntdata"/><Relationship Id="rId25" Type="http://schemas.openxmlformats.org/officeDocument/2006/relationships/slide" Target="slides/slide19.xml"/><Relationship Id="rId47" Type="http://schemas.openxmlformats.org/officeDocument/2006/relationships/font" Target="fonts/Exo-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Economica-bold.fntdata"/><Relationship Id="rId14" Type="http://schemas.openxmlformats.org/officeDocument/2006/relationships/slide" Target="slides/slide8.xml"/><Relationship Id="rId36" Type="http://schemas.openxmlformats.org/officeDocument/2006/relationships/font" Target="fonts/Economica-regular.fntdata"/><Relationship Id="rId17" Type="http://schemas.openxmlformats.org/officeDocument/2006/relationships/slide" Target="slides/slide11.xml"/><Relationship Id="rId39" Type="http://schemas.openxmlformats.org/officeDocument/2006/relationships/font" Target="fonts/Economica-boldItalic.fntdata"/><Relationship Id="rId16" Type="http://schemas.openxmlformats.org/officeDocument/2006/relationships/slide" Target="slides/slide10.xml"/><Relationship Id="rId38" Type="http://schemas.openxmlformats.org/officeDocument/2006/relationships/font" Target="fonts/Economica-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robustperception.io/how-does-a-prometheus-summary-work" TargetMode="External"/><Relationship Id="rId3" Type="http://schemas.openxmlformats.org/officeDocument/2006/relationships/hyperlink" Target="http://alexandrutopliceanu.ro/post/targeted-quantiles/"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dbe9140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dbe9140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6dbe9140d7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6dbe9140d7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6dbe9140d7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6dbe9140d7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6dbe9140d7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6dbe9140d7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333333"/>
                </a:solidFill>
                <a:latin typeface="Roboto"/>
                <a:ea typeface="Roboto"/>
                <a:cs typeface="Roboto"/>
                <a:sym typeface="Roboto"/>
              </a:rPr>
              <a:t>The 0,40 quantile is basically saying that 40 % of the observations in your data set is below a given line. On the other hand 0,40 quantile is also stating that there are 60 % remaining above the line you set.</a:t>
            </a:r>
            <a:br>
              <a:rPr lang="en" sz="1150">
                <a:solidFill>
                  <a:srgbClr val="333333"/>
                </a:solidFill>
                <a:latin typeface="Roboto"/>
                <a:ea typeface="Roboto"/>
                <a:cs typeface="Roboto"/>
                <a:sym typeface="Roboto"/>
              </a:rPr>
            </a:br>
            <a:r>
              <a:rPr lang="en" u="sng">
                <a:solidFill>
                  <a:schemeClr val="hlink"/>
                </a:solidFill>
                <a:hlinkClick r:id="rId2"/>
              </a:rPr>
              <a:t>https://www.robustperception.io/how-does-a-prometheus-summary-work</a:t>
            </a:r>
            <a:br>
              <a:rPr lang="en" sz="1150">
                <a:solidFill>
                  <a:srgbClr val="333333"/>
                </a:solidFill>
                <a:latin typeface="Roboto"/>
                <a:ea typeface="Roboto"/>
                <a:cs typeface="Roboto"/>
                <a:sym typeface="Roboto"/>
              </a:rPr>
            </a:br>
            <a:r>
              <a:rPr lang="en" u="sng">
                <a:solidFill>
                  <a:schemeClr val="hlink"/>
                </a:solidFill>
                <a:hlinkClick r:id="rId3"/>
              </a:rPr>
              <a:t>http://alexandrutopliceanu.ro/post/targeted-quantiles/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6dbe9140d7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dbe9140d7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6dbe9140d7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6dbe9140d7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6dbe9140d7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6dbe9140d7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6dbe9140d7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6dbe9140d7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6dbe9140d7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6dbe9140d7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6dbe9140d7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6dbe9140d7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6dbe9140d7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6dbe9140d7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dbe9140d7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dbe9140d7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6dbe9140d7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6dbe9140d7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6dbe9140d7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6dbe9140d7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6dbe9140d7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6dbe9140d7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6dbe9140d7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6dbe9140d7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6dbe9140d7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6dbe9140d7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6dbe9140d7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6dbe9140d7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dbe9140d7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dbe9140d7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dbe9140d7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dbe9140d7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dbe9140d7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dbe9140d7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dbe9140d7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dbe9140d7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dbe9140d7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dbe9140d7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6dbe9140d7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dbe9140d7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6dbe9140d7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dbe9140d7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Google Shape;6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4" name="Shape 64"/>
        <p:cNvGrpSpPr/>
        <p:nvPr/>
      </p:nvGrpSpPr>
      <p:grpSpPr>
        <a:xfrm>
          <a:off x="0" y="0"/>
          <a:ext cx="0" cy="0"/>
          <a:chOff x="0" y="0"/>
          <a:chExt cx="0" cy="0"/>
        </a:xfrm>
      </p:grpSpPr>
      <p:sp>
        <p:nvSpPr>
          <p:cNvPr id="65" name="Google Shape;65;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6" name="Google Shape;66;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7" name="Shape 67"/>
        <p:cNvGrpSpPr/>
        <p:nvPr/>
      </p:nvGrpSpPr>
      <p:grpSpPr>
        <a:xfrm>
          <a:off x="0" y="0"/>
          <a:ext cx="0" cy="0"/>
          <a:chOff x="0" y="0"/>
          <a:chExt cx="0" cy="0"/>
        </a:xfrm>
      </p:grpSpPr>
      <p:sp>
        <p:nvSpPr>
          <p:cNvPr id="68" name="Google Shape;68;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9" name="Google Shape;69;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0" name="Google Shape;70;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1" name="Google Shape;7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2" name="Shape 72"/>
        <p:cNvGrpSpPr/>
        <p:nvPr/>
      </p:nvGrpSpPr>
      <p:grpSpPr>
        <a:xfrm>
          <a:off x="0" y="0"/>
          <a:ext cx="0" cy="0"/>
          <a:chOff x="0" y="0"/>
          <a:chExt cx="0" cy="0"/>
        </a:xfrm>
      </p:grpSpPr>
      <p:sp>
        <p:nvSpPr>
          <p:cNvPr id="73" name="Google Shape;73;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4" name="Google Shape;7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5" name="Shape 75"/>
        <p:cNvGrpSpPr/>
        <p:nvPr/>
      </p:nvGrpSpPr>
      <p:grpSpPr>
        <a:xfrm>
          <a:off x="0" y="0"/>
          <a:ext cx="0" cy="0"/>
          <a:chOff x="0" y="0"/>
          <a:chExt cx="0" cy="0"/>
        </a:xfrm>
      </p:grpSpPr>
      <p:sp>
        <p:nvSpPr>
          <p:cNvPr id="76" name="Google Shape;76;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7" name="Google Shape;77;p2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8" name="Google Shape;7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9" name="Shape 79"/>
        <p:cNvGrpSpPr/>
        <p:nvPr/>
      </p:nvGrpSpPr>
      <p:grpSpPr>
        <a:xfrm>
          <a:off x="0" y="0"/>
          <a:ext cx="0" cy="0"/>
          <a:chOff x="0" y="0"/>
          <a:chExt cx="0" cy="0"/>
        </a:xfrm>
      </p:grpSpPr>
      <p:sp>
        <p:nvSpPr>
          <p:cNvPr id="80" name="Google Shape;80;p2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1" name="Google Shape;81;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2" name="Shape 82"/>
        <p:cNvGrpSpPr/>
        <p:nvPr/>
      </p:nvGrpSpPr>
      <p:grpSpPr>
        <a:xfrm>
          <a:off x="0" y="0"/>
          <a:ext cx="0" cy="0"/>
          <a:chOff x="0" y="0"/>
          <a:chExt cx="0" cy="0"/>
        </a:xfrm>
      </p:grpSpPr>
      <p:sp>
        <p:nvSpPr>
          <p:cNvPr id="83" name="Google Shape;83;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5" name="Google Shape;85;p2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6" name="Google Shape;86;p2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87" name="Google Shape;8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8" name="Shape 88"/>
        <p:cNvGrpSpPr/>
        <p:nvPr/>
      </p:nvGrpSpPr>
      <p:grpSpPr>
        <a:xfrm>
          <a:off x="0" y="0"/>
          <a:ext cx="0" cy="0"/>
          <a:chOff x="0" y="0"/>
          <a:chExt cx="0" cy="0"/>
        </a:xfrm>
      </p:grpSpPr>
      <p:sp>
        <p:nvSpPr>
          <p:cNvPr id="89" name="Google Shape;89;p2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90" name="Google Shape;9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1" name="Shape 91"/>
        <p:cNvGrpSpPr/>
        <p:nvPr/>
      </p:nvGrpSpPr>
      <p:grpSpPr>
        <a:xfrm>
          <a:off x="0" y="0"/>
          <a:ext cx="0" cy="0"/>
          <a:chOff x="0" y="0"/>
          <a:chExt cx="0" cy="0"/>
        </a:xfrm>
      </p:grpSpPr>
      <p:sp>
        <p:nvSpPr>
          <p:cNvPr id="92" name="Google Shape;92;p2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3" name="Google Shape;93;p2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jp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jp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7.png"/><Relationship Id="rId7" Type="http://schemas.openxmlformats.org/officeDocument/2006/relationships/image" Target="../media/image3.png"/><Relationship Id="rId8"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jp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jpg"/><Relationship Id="rId4" Type="http://schemas.openxmlformats.org/officeDocument/2006/relationships/image" Target="../media/image24.png"/><Relationship Id="rId5"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22.jpg"/><Relationship Id="rId4" Type="http://schemas.openxmlformats.org/officeDocument/2006/relationships/hyperlink" Target="https://eventapis.kloia.com/" TargetMode="External"/><Relationship Id="rId5" Type="http://schemas.openxmlformats.org/officeDocument/2006/relationships/hyperlink" Target="mailto:career@kloia.com" TargetMode="External"/><Relationship Id="rId6" Type="http://schemas.openxmlformats.org/officeDocument/2006/relationships/image" Target="../media/image28.png"/><Relationship Id="rId7"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1.jpg"/><Relationship Id="rId4" Type="http://schemas.openxmlformats.org/officeDocument/2006/relationships/hyperlink" Target="https://blog.kloia.com/" TargetMode="External"/><Relationship Id="rId11" Type="http://schemas.openxmlformats.org/officeDocument/2006/relationships/image" Target="../media/image29.png"/><Relationship Id="rId10" Type="http://schemas.openxmlformats.org/officeDocument/2006/relationships/hyperlink" Target="https://kloia.com/" TargetMode="External"/><Relationship Id="rId12" Type="http://schemas.openxmlformats.org/officeDocument/2006/relationships/image" Target="../media/image25.png"/><Relationship Id="rId9" Type="http://schemas.openxmlformats.org/officeDocument/2006/relationships/image" Target="../media/image23.png"/><Relationship Id="rId5" Type="http://schemas.openxmlformats.org/officeDocument/2006/relationships/hyperlink" Target="https://twitter.com/kloia_com" TargetMode="External"/><Relationship Id="rId6" Type="http://schemas.openxmlformats.org/officeDocument/2006/relationships/hyperlink" Target="https://kloia.co.uk" TargetMode="External"/><Relationship Id="rId7" Type="http://schemas.openxmlformats.org/officeDocument/2006/relationships/image" Target="../media/image26.png"/><Relationship Id="rId8"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13.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14.png"/><Relationship Id="rId5" Type="http://schemas.openxmlformats.org/officeDocument/2006/relationships/image" Target="../media/image10.png"/><Relationship Id="rId6" Type="http://schemas.openxmlformats.org/officeDocument/2006/relationships/image" Target="../media/image15.png"/><Relationship Id="rId7"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25"/>
          <p:cNvSpPr txBox="1"/>
          <p:nvPr/>
        </p:nvSpPr>
        <p:spPr>
          <a:xfrm>
            <a:off x="4368450" y="2091750"/>
            <a:ext cx="4386000" cy="9600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b="1" lang="en" sz="2800">
                <a:solidFill>
                  <a:schemeClr val="dk1"/>
                </a:solidFill>
                <a:latin typeface="Roboto"/>
                <a:ea typeface="Roboto"/>
                <a:cs typeface="Roboto"/>
                <a:sym typeface="Roboto"/>
              </a:rPr>
              <a:t>Prometheus</a:t>
            </a:r>
            <a:r>
              <a:rPr lang="en" sz="3000">
                <a:solidFill>
                  <a:srgbClr val="1DB8D4"/>
                </a:solidFill>
                <a:latin typeface="Exo Medium"/>
                <a:ea typeface="Exo Medium"/>
                <a:cs typeface="Exo Medium"/>
                <a:sym typeface="Exo Medium"/>
              </a:rPr>
              <a:t> </a:t>
            </a:r>
            <a:endParaRPr sz="3000">
              <a:solidFill>
                <a:srgbClr val="1DB8D4"/>
              </a:solidFill>
              <a:latin typeface="Exo Medium"/>
              <a:ea typeface="Exo Medium"/>
              <a:cs typeface="Exo Medium"/>
              <a:sym typeface="Exo Medium"/>
            </a:endParaRPr>
          </a:p>
          <a:p>
            <a:pPr indent="0" lvl="0" marL="0" rtl="0" algn="l">
              <a:spcBef>
                <a:spcPts val="0"/>
              </a:spcBef>
              <a:spcAft>
                <a:spcPts val="0"/>
              </a:spcAft>
              <a:buClr>
                <a:schemeClr val="dk1"/>
              </a:buClr>
              <a:buSzPts val="2800"/>
              <a:buFont typeface="Arial"/>
              <a:buNone/>
            </a:pPr>
            <a:r>
              <a:rPr lang="en">
                <a:solidFill>
                  <a:schemeClr val="dk2"/>
                </a:solidFill>
                <a:latin typeface="Roboto"/>
                <a:ea typeface="Roboto"/>
                <a:cs typeface="Roboto"/>
                <a:sym typeface="Roboto"/>
              </a:rPr>
              <a:t>Time series metrics, PromQL, Prometheus Operator, Service Monitor, Grafana, Alert Manager</a:t>
            </a:r>
            <a:endParaRPr sz="2800">
              <a:solidFill>
                <a:schemeClr val="dk2"/>
              </a:solidFill>
              <a:latin typeface="Roboto"/>
              <a:ea typeface="Roboto"/>
              <a:cs typeface="Roboto"/>
              <a:sym typeface="Roboto"/>
            </a:endParaRPr>
          </a:p>
          <a:p>
            <a:pPr indent="0" lvl="0" marL="0" rtl="0" algn="l">
              <a:lnSpc>
                <a:spcPct val="110000"/>
              </a:lnSpc>
              <a:spcBef>
                <a:spcPts val="0"/>
              </a:spcBef>
              <a:spcAft>
                <a:spcPts val="0"/>
              </a:spcAft>
              <a:buNone/>
            </a:pPr>
            <a:r>
              <a:t/>
            </a:r>
            <a:endParaRPr sz="3000">
              <a:solidFill>
                <a:srgbClr val="1DB8D4"/>
              </a:solidFill>
              <a:latin typeface="Exo Medium"/>
              <a:ea typeface="Exo Medium"/>
              <a:cs typeface="Exo Medium"/>
              <a:sym typeface="Exo Medium"/>
            </a:endParaRPr>
          </a:p>
        </p:txBody>
      </p:sp>
      <p:pic>
        <p:nvPicPr>
          <p:cNvPr id="100" name="Google Shape;100;p25"/>
          <p:cNvPicPr preferRelativeResize="0"/>
          <p:nvPr/>
        </p:nvPicPr>
        <p:blipFill rotWithShape="1">
          <a:blip r:embed="rId4">
            <a:alphaModFix/>
          </a:blip>
          <a:srcRect b="0" l="0" r="0" t="0"/>
          <a:stretch/>
        </p:blipFill>
        <p:spPr>
          <a:xfrm>
            <a:off x="3485200" y="2301225"/>
            <a:ext cx="793251" cy="78633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90" name="Shape 190"/>
        <p:cNvGrpSpPr/>
        <p:nvPr/>
      </p:nvGrpSpPr>
      <p:grpSpPr>
        <a:xfrm>
          <a:off x="0" y="0"/>
          <a:ext cx="0" cy="0"/>
          <a:chOff x="0" y="0"/>
          <a:chExt cx="0" cy="0"/>
        </a:xfrm>
      </p:grpSpPr>
      <p:sp>
        <p:nvSpPr>
          <p:cNvPr id="191" name="Google Shape;191;p34"/>
          <p:cNvSpPr txBox="1"/>
          <p:nvPr>
            <p:ph type="title"/>
          </p:nvPr>
        </p:nvSpPr>
        <p:spPr>
          <a:xfrm>
            <a:off x="540300" y="445025"/>
            <a:ext cx="7763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Roboto"/>
                <a:ea typeface="Roboto"/>
                <a:cs typeface="Roboto"/>
                <a:sym typeface="Roboto"/>
              </a:rPr>
              <a:t>Gauge</a:t>
            </a:r>
            <a:endParaRPr b="1">
              <a:latin typeface="Roboto"/>
              <a:ea typeface="Roboto"/>
              <a:cs typeface="Roboto"/>
              <a:sym typeface="Roboto"/>
            </a:endParaRPr>
          </a:p>
        </p:txBody>
      </p:sp>
      <p:sp>
        <p:nvSpPr>
          <p:cNvPr id="192" name="Google Shape;192;p34"/>
          <p:cNvSpPr txBox="1"/>
          <p:nvPr>
            <p:ph idx="1" type="body"/>
          </p:nvPr>
        </p:nvSpPr>
        <p:spPr>
          <a:xfrm>
            <a:off x="540300" y="1152475"/>
            <a:ext cx="7763700" cy="995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Roboto"/>
              <a:buChar char="●"/>
            </a:pPr>
            <a:r>
              <a:rPr lang="en" sz="1400">
                <a:latin typeface="Roboto"/>
                <a:ea typeface="Roboto"/>
                <a:cs typeface="Roboto"/>
                <a:sym typeface="Roboto"/>
              </a:rPr>
              <a:t>Counterdan farklı olarak artıp azalabilen değerleri göstermek için kullanılır. Anlık request sayısı, database üzerindeki anlık connection sayısı örnek verilebilir.</a:t>
            </a:r>
            <a:endParaRPr sz="1400">
              <a:latin typeface="Roboto"/>
              <a:ea typeface="Roboto"/>
              <a:cs typeface="Roboto"/>
              <a:sym typeface="Roboto"/>
            </a:endParaRPr>
          </a:p>
          <a:p>
            <a:pPr indent="-317500" lvl="0" marL="457200" rtl="0" algn="l">
              <a:lnSpc>
                <a:spcPct val="115000"/>
              </a:lnSpc>
              <a:spcBef>
                <a:spcPts val="0"/>
              </a:spcBef>
              <a:spcAft>
                <a:spcPts val="0"/>
              </a:spcAft>
              <a:buSzPts val="1400"/>
              <a:buFont typeface="Lato"/>
              <a:buChar char="●"/>
            </a:pPr>
            <a:r>
              <a:rPr lang="en" sz="1400">
                <a:latin typeface="Roboto"/>
                <a:ea typeface="Roboto"/>
                <a:cs typeface="Roboto"/>
                <a:sym typeface="Roboto"/>
              </a:rPr>
              <a:t>İsimlendirme yapılırken değerin tipi sona yazılır. Örnek: </a:t>
            </a:r>
            <a:r>
              <a:rPr b="1" lang="en" sz="1400">
                <a:latin typeface="Roboto"/>
                <a:ea typeface="Roboto"/>
                <a:cs typeface="Roboto"/>
                <a:sym typeface="Roboto"/>
              </a:rPr>
              <a:t>node_memory_usage_bytes</a:t>
            </a:r>
            <a:endParaRPr sz="1400">
              <a:latin typeface="Roboto"/>
              <a:ea typeface="Roboto"/>
              <a:cs typeface="Roboto"/>
              <a:sym typeface="Roboto"/>
            </a:endParaRPr>
          </a:p>
        </p:txBody>
      </p:sp>
      <p:sp>
        <p:nvSpPr>
          <p:cNvPr id="193" name="Google Shape;193;p34"/>
          <p:cNvSpPr txBox="1"/>
          <p:nvPr/>
        </p:nvSpPr>
        <p:spPr>
          <a:xfrm>
            <a:off x="638700" y="2571750"/>
            <a:ext cx="7866600" cy="18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9B7C6"/>
                </a:solidFill>
                <a:highlight>
                  <a:srgbClr val="2B2B2B"/>
                </a:highlight>
                <a:latin typeface="Roboto"/>
                <a:ea typeface="Roboto"/>
                <a:cs typeface="Roboto"/>
                <a:sym typeface="Roboto"/>
              </a:rPr>
              <a:t>payRequestsActiveGauge = </a:t>
            </a:r>
            <a:r>
              <a:rPr lang="en">
                <a:solidFill>
                  <a:srgbClr val="AFBF7E"/>
                </a:solidFill>
                <a:highlight>
                  <a:srgbClr val="2B2B2B"/>
                </a:highlight>
                <a:latin typeface="Roboto"/>
                <a:ea typeface="Roboto"/>
                <a:cs typeface="Roboto"/>
                <a:sym typeface="Roboto"/>
              </a:rPr>
              <a:t>prometheus</a:t>
            </a:r>
            <a:r>
              <a:rPr lang="en">
                <a:solidFill>
                  <a:srgbClr val="A9B7C6"/>
                </a:solidFill>
                <a:highlight>
                  <a:srgbClr val="2B2B2B"/>
                </a:highlight>
                <a:latin typeface="Roboto"/>
                <a:ea typeface="Roboto"/>
                <a:cs typeface="Roboto"/>
                <a:sym typeface="Roboto"/>
              </a:rPr>
              <a:t>.</a:t>
            </a:r>
            <a:r>
              <a:rPr lang="en">
                <a:solidFill>
                  <a:srgbClr val="B09D79"/>
                </a:solidFill>
                <a:highlight>
                  <a:srgbClr val="2B2B2B"/>
                </a:highlight>
                <a:latin typeface="Roboto"/>
                <a:ea typeface="Roboto"/>
                <a:cs typeface="Roboto"/>
                <a:sym typeface="Roboto"/>
              </a:rPr>
              <a:t>NewGaugeVec</a:t>
            </a:r>
            <a:r>
              <a:rPr lang="en">
                <a:solidFill>
                  <a:srgbClr val="A9B7C6"/>
                </a:solidFill>
                <a:highlight>
                  <a:srgbClr val="2B2B2B"/>
                </a:highlight>
                <a:latin typeface="Roboto"/>
                <a:ea typeface="Roboto"/>
                <a:cs typeface="Roboto"/>
                <a:sym typeface="Roboto"/>
              </a:rPr>
              <a:t>(</a:t>
            </a:r>
            <a:endParaRPr>
              <a:solidFill>
                <a:srgbClr val="A9B7C6"/>
              </a:solidFill>
              <a:highlight>
                <a:srgbClr val="2B2B2B"/>
              </a:highlight>
              <a:latin typeface="Roboto"/>
              <a:ea typeface="Roboto"/>
              <a:cs typeface="Roboto"/>
              <a:sym typeface="Roboto"/>
            </a:endParaRPr>
          </a:p>
          <a:p>
            <a:pPr indent="0" lvl="0" marL="0" rtl="0" algn="l">
              <a:spcBef>
                <a:spcPts val="0"/>
              </a:spcBef>
              <a:spcAft>
                <a:spcPts val="0"/>
              </a:spcAft>
              <a:buNone/>
            </a:pPr>
            <a:r>
              <a:rPr lang="en">
                <a:solidFill>
                  <a:srgbClr val="A9B7C6"/>
                </a:solidFill>
                <a:highlight>
                  <a:srgbClr val="2B2B2B"/>
                </a:highlight>
                <a:latin typeface="Roboto"/>
                <a:ea typeface="Roboto"/>
                <a:cs typeface="Roboto"/>
                <a:sym typeface="Roboto"/>
              </a:rPr>
              <a:t>  </a:t>
            </a:r>
            <a:r>
              <a:rPr lang="en">
                <a:solidFill>
                  <a:srgbClr val="AFBF7E"/>
                </a:solidFill>
                <a:highlight>
                  <a:srgbClr val="2B2B2B"/>
                </a:highlight>
                <a:latin typeface="Roboto"/>
                <a:ea typeface="Roboto"/>
                <a:cs typeface="Roboto"/>
                <a:sym typeface="Roboto"/>
              </a:rPr>
              <a:t>prometheus</a:t>
            </a:r>
            <a:r>
              <a:rPr lang="en">
                <a:solidFill>
                  <a:srgbClr val="A9B7C6"/>
                </a:solidFill>
                <a:highlight>
                  <a:srgbClr val="2B2B2B"/>
                </a:highlight>
                <a:latin typeface="Roboto"/>
                <a:ea typeface="Roboto"/>
                <a:cs typeface="Roboto"/>
                <a:sym typeface="Roboto"/>
              </a:rPr>
              <a:t>.</a:t>
            </a:r>
            <a:r>
              <a:rPr lang="en">
                <a:solidFill>
                  <a:srgbClr val="6FAFBD"/>
                </a:solidFill>
                <a:highlight>
                  <a:srgbClr val="2B2B2B"/>
                </a:highlight>
                <a:latin typeface="Roboto"/>
                <a:ea typeface="Roboto"/>
                <a:cs typeface="Roboto"/>
                <a:sym typeface="Roboto"/>
              </a:rPr>
              <a:t>GaugeOpts</a:t>
            </a:r>
            <a:r>
              <a:rPr lang="en">
                <a:solidFill>
                  <a:srgbClr val="A9B7C6"/>
                </a:solidFill>
                <a:highlight>
                  <a:srgbClr val="2B2B2B"/>
                </a:highlight>
                <a:latin typeface="Roboto"/>
                <a:ea typeface="Roboto"/>
                <a:cs typeface="Roboto"/>
                <a:sym typeface="Roboto"/>
              </a:rPr>
              <a:t>{</a:t>
            </a:r>
            <a:endParaRPr>
              <a:solidFill>
                <a:srgbClr val="A9B7C6"/>
              </a:solidFill>
              <a:highlight>
                <a:srgbClr val="2B2B2B"/>
              </a:highlight>
              <a:latin typeface="Roboto"/>
              <a:ea typeface="Roboto"/>
              <a:cs typeface="Roboto"/>
              <a:sym typeface="Roboto"/>
            </a:endParaRPr>
          </a:p>
          <a:p>
            <a:pPr indent="0" lvl="0" marL="0" rtl="0" algn="l">
              <a:spcBef>
                <a:spcPts val="0"/>
              </a:spcBef>
              <a:spcAft>
                <a:spcPts val="0"/>
              </a:spcAft>
              <a:buNone/>
            </a:pPr>
            <a:r>
              <a:rPr lang="en">
                <a:solidFill>
                  <a:srgbClr val="A9B7C6"/>
                </a:solidFill>
                <a:highlight>
                  <a:srgbClr val="2B2B2B"/>
                </a:highlight>
                <a:latin typeface="Roboto"/>
                <a:ea typeface="Roboto"/>
                <a:cs typeface="Roboto"/>
                <a:sym typeface="Roboto"/>
              </a:rPr>
              <a:t>     Name: </a:t>
            </a:r>
            <a:r>
              <a:rPr lang="en">
                <a:solidFill>
                  <a:srgbClr val="6A8759"/>
                </a:solidFill>
                <a:highlight>
                  <a:srgbClr val="2B2B2B"/>
                </a:highlight>
                <a:latin typeface="Roboto"/>
                <a:ea typeface="Roboto"/>
                <a:cs typeface="Roboto"/>
                <a:sym typeface="Roboto"/>
              </a:rPr>
              <a:t>"session_prom_pay_requests_active"</a:t>
            </a:r>
            <a:r>
              <a:rPr lang="en">
                <a:solidFill>
                  <a:srgbClr val="CC7832"/>
                </a:solidFill>
                <a:highlight>
                  <a:srgbClr val="2B2B2B"/>
                </a:highlight>
                <a:latin typeface="Roboto"/>
                <a:ea typeface="Roboto"/>
                <a:cs typeface="Roboto"/>
                <a:sym typeface="Roboto"/>
              </a:rPr>
              <a:t>,</a:t>
            </a:r>
            <a:endParaRPr>
              <a:solidFill>
                <a:srgbClr val="CC7832"/>
              </a:solidFill>
              <a:highlight>
                <a:srgbClr val="2B2B2B"/>
              </a:highlight>
              <a:latin typeface="Roboto"/>
              <a:ea typeface="Roboto"/>
              <a:cs typeface="Roboto"/>
              <a:sym typeface="Roboto"/>
            </a:endParaRPr>
          </a:p>
          <a:p>
            <a:pPr indent="0" lvl="0" marL="0" rtl="0" algn="l">
              <a:spcBef>
                <a:spcPts val="0"/>
              </a:spcBef>
              <a:spcAft>
                <a:spcPts val="0"/>
              </a:spcAft>
              <a:buNone/>
            </a:pPr>
            <a:r>
              <a:rPr lang="en">
                <a:solidFill>
                  <a:srgbClr val="CC7832"/>
                </a:solidFill>
                <a:highlight>
                  <a:srgbClr val="2B2B2B"/>
                </a:highlight>
                <a:latin typeface="Roboto"/>
                <a:ea typeface="Roboto"/>
                <a:cs typeface="Roboto"/>
                <a:sym typeface="Roboto"/>
              </a:rPr>
              <a:t>     </a:t>
            </a:r>
            <a:r>
              <a:rPr lang="en">
                <a:solidFill>
                  <a:srgbClr val="A9B7C6"/>
                </a:solidFill>
                <a:highlight>
                  <a:srgbClr val="2B2B2B"/>
                </a:highlight>
                <a:latin typeface="Roboto"/>
                <a:ea typeface="Roboto"/>
                <a:cs typeface="Roboto"/>
                <a:sym typeface="Roboto"/>
              </a:rPr>
              <a:t>Help: </a:t>
            </a:r>
            <a:r>
              <a:rPr lang="en">
                <a:solidFill>
                  <a:srgbClr val="6A8759"/>
                </a:solidFill>
                <a:highlight>
                  <a:srgbClr val="2B2B2B"/>
                </a:highlight>
                <a:latin typeface="Roboto"/>
                <a:ea typeface="Roboto"/>
                <a:cs typeface="Roboto"/>
                <a:sym typeface="Roboto"/>
              </a:rPr>
              <a:t>"Number of pay requests processing."</a:t>
            </a:r>
            <a:r>
              <a:rPr lang="en">
                <a:solidFill>
                  <a:srgbClr val="CC7832"/>
                </a:solidFill>
                <a:highlight>
                  <a:srgbClr val="2B2B2B"/>
                </a:highlight>
                <a:latin typeface="Roboto"/>
                <a:ea typeface="Roboto"/>
                <a:cs typeface="Roboto"/>
                <a:sym typeface="Roboto"/>
              </a:rPr>
              <a:t>,</a:t>
            </a:r>
            <a:endParaRPr>
              <a:solidFill>
                <a:srgbClr val="CC7832"/>
              </a:solidFill>
              <a:highlight>
                <a:srgbClr val="2B2B2B"/>
              </a:highlight>
              <a:latin typeface="Roboto"/>
              <a:ea typeface="Roboto"/>
              <a:cs typeface="Roboto"/>
              <a:sym typeface="Roboto"/>
            </a:endParaRPr>
          </a:p>
          <a:p>
            <a:pPr indent="0" lvl="0" marL="0" rtl="0" algn="l">
              <a:spcBef>
                <a:spcPts val="0"/>
              </a:spcBef>
              <a:spcAft>
                <a:spcPts val="0"/>
              </a:spcAft>
              <a:buNone/>
            </a:pPr>
            <a:r>
              <a:rPr lang="en">
                <a:solidFill>
                  <a:srgbClr val="CC7832"/>
                </a:solidFill>
                <a:highlight>
                  <a:srgbClr val="2B2B2B"/>
                </a:highlight>
                <a:latin typeface="Roboto"/>
                <a:ea typeface="Roboto"/>
                <a:cs typeface="Roboto"/>
                <a:sym typeface="Roboto"/>
              </a:rPr>
              <a:t>  </a:t>
            </a:r>
            <a:r>
              <a:rPr lang="en">
                <a:solidFill>
                  <a:srgbClr val="A9B7C6"/>
                </a:solidFill>
                <a:highlight>
                  <a:srgbClr val="2B2B2B"/>
                </a:highlight>
                <a:latin typeface="Roboto"/>
                <a:ea typeface="Roboto"/>
                <a:cs typeface="Roboto"/>
                <a:sym typeface="Roboto"/>
              </a:rPr>
              <a:t>}</a:t>
            </a:r>
            <a:r>
              <a:rPr lang="en">
                <a:solidFill>
                  <a:srgbClr val="CC7832"/>
                </a:solidFill>
                <a:highlight>
                  <a:srgbClr val="2B2B2B"/>
                </a:highlight>
                <a:latin typeface="Roboto"/>
                <a:ea typeface="Roboto"/>
                <a:cs typeface="Roboto"/>
                <a:sym typeface="Roboto"/>
              </a:rPr>
              <a:t>, </a:t>
            </a:r>
            <a:r>
              <a:rPr lang="en">
                <a:solidFill>
                  <a:srgbClr val="A9B7C6"/>
                </a:solidFill>
                <a:highlight>
                  <a:srgbClr val="2B2B2B"/>
                </a:highlight>
                <a:latin typeface="Roboto"/>
                <a:ea typeface="Roboto"/>
                <a:cs typeface="Roboto"/>
                <a:sym typeface="Roboto"/>
              </a:rPr>
              <a:t>[]</a:t>
            </a:r>
            <a:r>
              <a:rPr lang="en">
                <a:solidFill>
                  <a:srgbClr val="C7773E"/>
                </a:solidFill>
                <a:highlight>
                  <a:srgbClr val="2B2B2B"/>
                </a:highlight>
                <a:latin typeface="Roboto"/>
                <a:ea typeface="Roboto"/>
                <a:cs typeface="Roboto"/>
                <a:sym typeface="Roboto"/>
              </a:rPr>
              <a:t>string</a:t>
            </a:r>
            <a:r>
              <a:rPr lang="en">
                <a:solidFill>
                  <a:srgbClr val="A9B7C6"/>
                </a:solidFill>
                <a:highlight>
                  <a:srgbClr val="2B2B2B"/>
                </a:highlight>
                <a:latin typeface="Roboto"/>
                <a:ea typeface="Roboto"/>
                <a:cs typeface="Roboto"/>
                <a:sym typeface="Roboto"/>
              </a:rPr>
              <a:t>{</a:t>
            </a:r>
            <a:r>
              <a:rPr lang="en">
                <a:solidFill>
                  <a:srgbClr val="6A8759"/>
                </a:solidFill>
                <a:highlight>
                  <a:srgbClr val="2B2B2B"/>
                </a:highlight>
                <a:latin typeface="Roboto"/>
                <a:ea typeface="Roboto"/>
                <a:cs typeface="Roboto"/>
                <a:sym typeface="Roboto"/>
              </a:rPr>
              <a:t>"bank_type"</a:t>
            </a:r>
            <a:r>
              <a:rPr lang="en">
                <a:solidFill>
                  <a:srgbClr val="A9B7C6"/>
                </a:solidFill>
                <a:highlight>
                  <a:srgbClr val="2B2B2B"/>
                </a:highlight>
                <a:latin typeface="Roboto"/>
                <a:ea typeface="Roboto"/>
                <a:cs typeface="Roboto"/>
                <a:sym typeface="Roboto"/>
              </a:rPr>
              <a:t>})</a:t>
            </a:r>
            <a:endParaRPr>
              <a:solidFill>
                <a:srgbClr val="A9B7C6"/>
              </a:solidFill>
              <a:highlight>
                <a:srgbClr val="2B2B2B"/>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97" name="Shape 197"/>
        <p:cNvGrpSpPr/>
        <p:nvPr/>
      </p:nvGrpSpPr>
      <p:grpSpPr>
        <a:xfrm>
          <a:off x="0" y="0"/>
          <a:ext cx="0" cy="0"/>
          <a:chOff x="0" y="0"/>
          <a:chExt cx="0" cy="0"/>
        </a:xfrm>
      </p:grpSpPr>
      <p:sp>
        <p:nvSpPr>
          <p:cNvPr id="198" name="Google Shape;198;p35"/>
          <p:cNvSpPr txBox="1"/>
          <p:nvPr>
            <p:ph type="title"/>
          </p:nvPr>
        </p:nvSpPr>
        <p:spPr>
          <a:xfrm>
            <a:off x="540300" y="445025"/>
            <a:ext cx="7798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Roboto"/>
                <a:ea typeface="Roboto"/>
                <a:cs typeface="Roboto"/>
                <a:sym typeface="Roboto"/>
              </a:rPr>
              <a:t>Histogram</a:t>
            </a:r>
            <a:endParaRPr b="1">
              <a:latin typeface="Roboto"/>
              <a:ea typeface="Roboto"/>
              <a:cs typeface="Roboto"/>
              <a:sym typeface="Roboto"/>
            </a:endParaRPr>
          </a:p>
        </p:txBody>
      </p:sp>
      <p:sp>
        <p:nvSpPr>
          <p:cNvPr id="199" name="Google Shape;199;p35"/>
          <p:cNvSpPr txBox="1"/>
          <p:nvPr>
            <p:ph idx="1" type="body"/>
          </p:nvPr>
        </p:nvSpPr>
        <p:spPr>
          <a:xfrm>
            <a:off x="540300" y="1152475"/>
            <a:ext cx="7798500" cy="14193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Roboto"/>
              <a:buChar char="●"/>
            </a:pPr>
            <a:r>
              <a:rPr lang="en" sz="1400">
                <a:latin typeface="Roboto"/>
                <a:ea typeface="Roboto"/>
                <a:cs typeface="Roboto"/>
                <a:sym typeface="Roboto"/>
              </a:rPr>
              <a:t>Bir değeri gözlemlemek için kullanılır. İlgili değer için aralık verilerek, verilen aralıklara kaç kere denk gelindiği saydırılabilir. Request duration ve ödeme tutarı örnek olarak verilebilir. Zamanla ilgili değerler saniye olarak tutulur.</a:t>
            </a:r>
            <a:endParaRPr sz="1400">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 sz="1400">
                <a:latin typeface="Roboto"/>
                <a:ea typeface="Roboto"/>
                <a:cs typeface="Roboto"/>
                <a:sym typeface="Roboto"/>
              </a:rPr>
              <a:t>Değerlerin toplamını ve sayısını tutan 2 adet counter metrik tipi ile birlikte gösterilir.</a:t>
            </a:r>
            <a:endParaRPr sz="1400">
              <a:latin typeface="Roboto"/>
              <a:ea typeface="Roboto"/>
              <a:cs typeface="Roboto"/>
              <a:sym typeface="Roboto"/>
            </a:endParaRPr>
          </a:p>
          <a:p>
            <a:pPr indent="-317500" lvl="0" marL="457200" rtl="0" algn="l">
              <a:lnSpc>
                <a:spcPct val="115000"/>
              </a:lnSpc>
              <a:spcBef>
                <a:spcPts val="0"/>
              </a:spcBef>
              <a:spcAft>
                <a:spcPts val="0"/>
              </a:spcAft>
              <a:buSzPts val="1400"/>
              <a:buFont typeface="Lato"/>
              <a:buChar char="●"/>
            </a:pPr>
            <a:r>
              <a:rPr lang="en" sz="1400">
                <a:latin typeface="Roboto"/>
                <a:ea typeface="Roboto"/>
                <a:cs typeface="Roboto"/>
                <a:sym typeface="Roboto"/>
              </a:rPr>
              <a:t>İsimlendirme yapılırken değerin tipi sona yazılır. Örnek: </a:t>
            </a:r>
            <a:r>
              <a:rPr b="1" lang="en" sz="1400">
                <a:latin typeface="Roboto"/>
                <a:ea typeface="Roboto"/>
                <a:cs typeface="Roboto"/>
                <a:sym typeface="Roboto"/>
              </a:rPr>
              <a:t>http_request_duration_seconds</a:t>
            </a:r>
            <a:endParaRPr sz="1400">
              <a:latin typeface="Roboto"/>
              <a:ea typeface="Roboto"/>
              <a:cs typeface="Roboto"/>
              <a:sym typeface="Roboto"/>
            </a:endParaRPr>
          </a:p>
        </p:txBody>
      </p:sp>
      <p:sp>
        <p:nvSpPr>
          <p:cNvPr id="200" name="Google Shape;200;p35"/>
          <p:cNvSpPr txBox="1"/>
          <p:nvPr/>
        </p:nvSpPr>
        <p:spPr>
          <a:xfrm>
            <a:off x="638700" y="2571750"/>
            <a:ext cx="7866600" cy="18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A9B7C6"/>
                </a:solidFill>
                <a:highlight>
                  <a:srgbClr val="2B2B2B"/>
                </a:highlight>
                <a:latin typeface="Roboto"/>
                <a:ea typeface="Roboto"/>
                <a:cs typeface="Roboto"/>
                <a:sym typeface="Roboto"/>
              </a:rPr>
              <a:t>paymentValueHistogram = </a:t>
            </a:r>
            <a:r>
              <a:rPr lang="en">
                <a:solidFill>
                  <a:srgbClr val="AFBF7E"/>
                </a:solidFill>
                <a:highlight>
                  <a:srgbClr val="2B2B2B"/>
                </a:highlight>
                <a:latin typeface="Roboto"/>
                <a:ea typeface="Roboto"/>
                <a:cs typeface="Roboto"/>
                <a:sym typeface="Roboto"/>
              </a:rPr>
              <a:t>prometheus</a:t>
            </a:r>
            <a:r>
              <a:rPr lang="en">
                <a:solidFill>
                  <a:srgbClr val="A9B7C6"/>
                </a:solidFill>
                <a:highlight>
                  <a:srgbClr val="2B2B2B"/>
                </a:highlight>
                <a:latin typeface="Roboto"/>
                <a:ea typeface="Roboto"/>
                <a:cs typeface="Roboto"/>
                <a:sym typeface="Roboto"/>
              </a:rPr>
              <a:t>.</a:t>
            </a:r>
            <a:r>
              <a:rPr lang="en">
                <a:solidFill>
                  <a:srgbClr val="B09D79"/>
                </a:solidFill>
                <a:highlight>
                  <a:srgbClr val="2B2B2B"/>
                </a:highlight>
                <a:latin typeface="Roboto"/>
                <a:ea typeface="Roboto"/>
                <a:cs typeface="Roboto"/>
                <a:sym typeface="Roboto"/>
              </a:rPr>
              <a:t>NewHistogram</a:t>
            </a:r>
            <a:r>
              <a:rPr lang="en">
                <a:solidFill>
                  <a:srgbClr val="A9B7C6"/>
                </a:solidFill>
                <a:highlight>
                  <a:srgbClr val="2B2B2B"/>
                </a:highlight>
                <a:latin typeface="Roboto"/>
                <a:ea typeface="Roboto"/>
                <a:cs typeface="Roboto"/>
                <a:sym typeface="Roboto"/>
              </a:rPr>
              <a:t>(</a:t>
            </a:r>
            <a:endParaRPr>
              <a:solidFill>
                <a:srgbClr val="A9B7C6"/>
              </a:solidFill>
              <a:highlight>
                <a:srgbClr val="2B2B2B"/>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rgbClr val="A9B7C6"/>
                </a:solidFill>
                <a:highlight>
                  <a:srgbClr val="2B2B2B"/>
                </a:highlight>
                <a:latin typeface="Roboto"/>
                <a:ea typeface="Roboto"/>
                <a:cs typeface="Roboto"/>
                <a:sym typeface="Roboto"/>
              </a:rPr>
              <a:t>  </a:t>
            </a:r>
            <a:r>
              <a:rPr lang="en">
                <a:solidFill>
                  <a:srgbClr val="AFBF7E"/>
                </a:solidFill>
                <a:highlight>
                  <a:srgbClr val="2B2B2B"/>
                </a:highlight>
                <a:latin typeface="Roboto"/>
                <a:ea typeface="Roboto"/>
                <a:cs typeface="Roboto"/>
                <a:sym typeface="Roboto"/>
              </a:rPr>
              <a:t>prometheus</a:t>
            </a:r>
            <a:r>
              <a:rPr lang="en">
                <a:solidFill>
                  <a:srgbClr val="A9B7C6"/>
                </a:solidFill>
                <a:highlight>
                  <a:srgbClr val="2B2B2B"/>
                </a:highlight>
                <a:latin typeface="Roboto"/>
                <a:ea typeface="Roboto"/>
                <a:cs typeface="Roboto"/>
                <a:sym typeface="Roboto"/>
              </a:rPr>
              <a:t>.</a:t>
            </a:r>
            <a:r>
              <a:rPr lang="en">
                <a:solidFill>
                  <a:srgbClr val="6FAFBD"/>
                </a:solidFill>
                <a:highlight>
                  <a:srgbClr val="2B2B2B"/>
                </a:highlight>
                <a:latin typeface="Roboto"/>
                <a:ea typeface="Roboto"/>
                <a:cs typeface="Roboto"/>
                <a:sym typeface="Roboto"/>
              </a:rPr>
              <a:t>HistogramOpts</a:t>
            </a:r>
            <a:r>
              <a:rPr lang="en">
                <a:solidFill>
                  <a:srgbClr val="A9B7C6"/>
                </a:solidFill>
                <a:highlight>
                  <a:srgbClr val="2B2B2B"/>
                </a:highlight>
                <a:latin typeface="Roboto"/>
                <a:ea typeface="Roboto"/>
                <a:cs typeface="Roboto"/>
                <a:sym typeface="Roboto"/>
              </a:rPr>
              <a:t>{</a:t>
            </a:r>
            <a:endParaRPr>
              <a:solidFill>
                <a:srgbClr val="A9B7C6"/>
              </a:solidFill>
              <a:highlight>
                <a:srgbClr val="2B2B2B"/>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rgbClr val="A9B7C6"/>
                </a:solidFill>
                <a:highlight>
                  <a:srgbClr val="2B2B2B"/>
                </a:highlight>
                <a:latin typeface="Roboto"/>
                <a:ea typeface="Roboto"/>
                <a:cs typeface="Roboto"/>
                <a:sym typeface="Roboto"/>
              </a:rPr>
              <a:t>     Name:    </a:t>
            </a:r>
            <a:r>
              <a:rPr lang="en">
                <a:solidFill>
                  <a:srgbClr val="6A8759"/>
                </a:solidFill>
                <a:highlight>
                  <a:srgbClr val="2B2B2B"/>
                </a:highlight>
                <a:latin typeface="Roboto"/>
                <a:ea typeface="Roboto"/>
                <a:cs typeface="Roboto"/>
                <a:sym typeface="Roboto"/>
              </a:rPr>
              <a:t>"session_prom_payment_value_tl"</a:t>
            </a:r>
            <a:r>
              <a:rPr lang="en">
                <a:solidFill>
                  <a:srgbClr val="CC7832"/>
                </a:solidFill>
                <a:highlight>
                  <a:srgbClr val="2B2B2B"/>
                </a:highlight>
                <a:latin typeface="Roboto"/>
                <a:ea typeface="Roboto"/>
                <a:cs typeface="Roboto"/>
                <a:sym typeface="Roboto"/>
              </a:rPr>
              <a:t>,</a:t>
            </a:r>
            <a:endParaRPr>
              <a:solidFill>
                <a:srgbClr val="CC7832"/>
              </a:solidFill>
              <a:highlight>
                <a:srgbClr val="2B2B2B"/>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rgbClr val="CC7832"/>
                </a:solidFill>
                <a:highlight>
                  <a:srgbClr val="2B2B2B"/>
                </a:highlight>
                <a:latin typeface="Roboto"/>
                <a:ea typeface="Roboto"/>
                <a:cs typeface="Roboto"/>
                <a:sym typeface="Roboto"/>
              </a:rPr>
              <a:t>     </a:t>
            </a:r>
            <a:r>
              <a:rPr lang="en">
                <a:solidFill>
                  <a:srgbClr val="A9B7C6"/>
                </a:solidFill>
                <a:highlight>
                  <a:srgbClr val="2B2B2B"/>
                </a:highlight>
                <a:latin typeface="Roboto"/>
                <a:ea typeface="Roboto"/>
                <a:cs typeface="Roboto"/>
                <a:sym typeface="Roboto"/>
              </a:rPr>
              <a:t>Help:    </a:t>
            </a:r>
            <a:r>
              <a:rPr lang="en">
                <a:solidFill>
                  <a:srgbClr val="6A8759"/>
                </a:solidFill>
                <a:highlight>
                  <a:srgbClr val="2B2B2B"/>
                </a:highlight>
                <a:latin typeface="Roboto"/>
                <a:ea typeface="Roboto"/>
                <a:cs typeface="Roboto"/>
                <a:sym typeface="Roboto"/>
              </a:rPr>
              <a:t>"Histogram of received payment values (in TL)"</a:t>
            </a:r>
            <a:r>
              <a:rPr lang="en">
                <a:solidFill>
                  <a:srgbClr val="CC7832"/>
                </a:solidFill>
                <a:highlight>
                  <a:srgbClr val="2B2B2B"/>
                </a:highlight>
                <a:latin typeface="Roboto"/>
                <a:ea typeface="Roboto"/>
                <a:cs typeface="Roboto"/>
                <a:sym typeface="Roboto"/>
              </a:rPr>
              <a:t>,</a:t>
            </a:r>
            <a:endParaRPr>
              <a:solidFill>
                <a:srgbClr val="CC7832"/>
              </a:solidFill>
              <a:highlight>
                <a:srgbClr val="2B2B2B"/>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rgbClr val="CC7832"/>
                </a:solidFill>
                <a:highlight>
                  <a:srgbClr val="2B2B2B"/>
                </a:highlight>
                <a:latin typeface="Roboto"/>
                <a:ea typeface="Roboto"/>
                <a:cs typeface="Roboto"/>
                <a:sym typeface="Roboto"/>
              </a:rPr>
              <a:t>     </a:t>
            </a:r>
            <a:r>
              <a:rPr lang="en">
                <a:solidFill>
                  <a:srgbClr val="A9B7C6"/>
                </a:solidFill>
                <a:highlight>
                  <a:srgbClr val="2B2B2B"/>
                </a:highlight>
                <a:latin typeface="Roboto"/>
                <a:ea typeface="Roboto"/>
                <a:cs typeface="Roboto"/>
                <a:sym typeface="Roboto"/>
              </a:rPr>
              <a:t>Buckets: []</a:t>
            </a:r>
            <a:r>
              <a:rPr lang="en">
                <a:solidFill>
                  <a:srgbClr val="C7773E"/>
                </a:solidFill>
                <a:highlight>
                  <a:srgbClr val="2B2B2B"/>
                </a:highlight>
                <a:latin typeface="Roboto"/>
                <a:ea typeface="Roboto"/>
                <a:cs typeface="Roboto"/>
                <a:sym typeface="Roboto"/>
              </a:rPr>
              <a:t>float64</a:t>
            </a:r>
            <a:r>
              <a:rPr lang="en">
                <a:solidFill>
                  <a:srgbClr val="A9B7C6"/>
                </a:solidFill>
                <a:highlight>
                  <a:srgbClr val="2B2B2B"/>
                </a:highlight>
                <a:latin typeface="Roboto"/>
                <a:ea typeface="Roboto"/>
                <a:cs typeface="Roboto"/>
                <a:sym typeface="Roboto"/>
              </a:rPr>
              <a:t>{</a:t>
            </a:r>
            <a:r>
              <a:rPr lang="en">
                <a:solidFill>
                  <a:srgbClr val="6897BB"/>
                </a:solidFill>
                <a:highlight>
                  <a:srgbClr val="2B2B2B"/>
                </a:highlight>
                <a:latin typeface="Roboto"/>
                <a:ea typeface="Roboto"/>
                <a:cs typeface="Roboto"/>
                <a:sym typeface="Roboto"/>
              </a:rPr>
              <a:t>20</a:t>
            </a:r>
            <a:r>
              <a:rPr lang="en">
                <a:solidFill>
                  <a:srgbClr val="CC7832"/>
                </a:solidFill>
                <a:highlight>
                  <a:srgbClr val="2B2B2B"/>
                </a:highlight>
                <a:latin typeface="Roboto"/>
                <a:ea typeface="Roboto"/>
                <a:cs typeface="Roboto"/>
                <a:sym typeface="Roboto"/>
              </a:rPr>
              <a:t>, </a:t>
            </a:r>
            <a:r>
              <a:rPr lang="en">
                <a:solidFill>
                  <a:srgbClr val="6897BB"/>
                </a:solidFill>
                <a:highlight>
                  <a:srgbClr val="2B2B2B"/>
                </a:highlight>
                <a:latin typeface="Roboto"/>
                <a:ea typeface="Roboto"/>
                <a:cs typeface="Roboto"/>
                <a:sym typeface="Roboto"/>
              </a:rPr>
              <a:t>100</a:t>
            </a:r>
            <a:r>
              <a:rPr lang="en">
                <a:solidFill>
                  <a:srgbClr val="CC7832"/>
                </a:solidFill>
                <a:highlight>
                  <a:srgbClr val="2B2B2B"/>
                </a:highlight>
                <a:latin typeface="Roboto"/>
                <a:ea typeface="Roboto"/>
                <a:cs typeface="Roboto"/>
                <a:sym typeface="Roboto"/>
              </a:rPr>
              <a:t>, </a:t>
            </a:r>
            <a:r>
              <a:rPr lang="en">
                <a:solidFill>
                  <a:srgbClr val="6897BB"/>
                </a:solidFill>
                <a:highlight>
                  <a:srgbClr val="2B2B2B"/>
                </a:highlight>
                <a:latin typeface="Roboto"/>
                <a:ea typeface="Roboto"/>
                <a:cs typeface="Roboto"/>
                <a:sym typeface="Roboto"/>
              </a:rPr>
              <a:t>200</a:t>
            </a:r>
            <a:r>
              <a:rPr lang="en">
                <a:solidFill>
                  <a:srgbClr val="CC7832"/>
                </a:solidFill>
                <a:highlight>
                  <a:srgbClr val="2B2B2B"/>
                </a:highlight>
                <a:latin typeface="Roboto"/>
                <a:ea typeface="Roboto"/>
                <a:cs typeface="Roboto"/>
                <a:sym typeface="Roboto"/>
              </a:rPr>
              <a:t>, </a:t>
            </a:r>
            <a:r>
              <a:rPr lang="en">
                <a:solidFill>
                  <a:srgbClr val="6897BB"/>
                </a:solidFill>
                <a:highlight>
                  <a:srgbClr val="2B2B2B"/>
                </a:highlight>
                <a:latin typeface="Roboto"/>
                <a:ea typeface="Roboto"/>
                <a:cs typeface="Roboto"/>
                <a:sym typeface="Roboto"/>
              </a:rPr>
              <a:t>350</a:t>
            </a:r>
            <a:r>
              <a:rPr lang="en">
                <a:solidFill>
                  <a:srgbClr val="CC7832"/>
                </a:solidFill>
                <a:highlight>
                  <a:srgbClr val="2B2B2B"/>
                </a:highlight>
                <a:latin typeface="Roboto"/>
                <a:ea typeface="Roboto"/>
                <a:cs typeface="Roboto"/>
                <a:sym typeface="Roboto"/>
              </a:rPr>
              <a:t>, </a:t>
            </a:r>
            <a:r>
              <a:rPr lang="en">
                <a:solidFill>
                  <a:srgbClr val="6897BB"/>
                </a:solidFill>
                <a:highlight>
                  <a:srgbClr val="2B2B2B"/>
                </a:highlight>
                <a:latin typeface="Roboto"/>
                <a:ea typeface="Roboto"/>
                <a:cs typeface="Roboto"/>
                <a:sym typeface="Roboto"/>
              </a:rPr>
              <a:t>500</a:t>
            </a:r>
            <a:r>
              <a:rPr lang="en">
                <a:solidFill>
                  <a:srgbClr val="CC7832"/>
                </a:solidFill>
                <a:highlight>
                  <a:srgbClr val="2B2B2B"/>
                </a:highlight>
                <a:latin typeface="Roboto"/>
                <a:ea typeface="Roboto"/>
                <a:cs typeface="Roboto"/>
                <a:sym typeface="Roboto"/>
              </a:rPr>
              <a:t>, </a:t>
            </a:r>
            <a:r>
              <a:rPr lang="en">
                <a:solidFill>
                  <a:srgbClr val="6897BB"/>
                </a:solidFill>
                <a:highlight>
                  <a:srgbClr val="2B2B2B"/>
                </a:highlight>
                <a:latin typeface="Roboto"/>
                <a:ea typeface="Roboto"/>
                <a:cs typeface="Roboto"/>
                <a:sym typeface="Roboto"/>
              </a:rPr>
              <a:t>1000</a:t>
            </a:r>
            <a:r>
              <a:rPr lang="en">
                <a:solidFill>
                  <a:srgbClr val="A9B7C6"/>
                </a:solidFill>
                <a:highlight>
                  <a:srgbClr val="2B2B2B"/>
                </a:highlight>
                <a:latin typeface="Roboto"/>
                <a:ea typeface="Roboto"/>
                <a:cs typeface="Roboto"/>
                <a:sym typeface="Roboto"/>
              </a:rPr>
              <a:t>}</a:t>
            </a:r>
            <a:r>
              <a:rPr lang="en">
                <a:solidFill>
                  <a:srgbClr val="CC7832"/>
                </a:solidFill>
                <a:highlight>
                  <a:srgbClr val="2B2B2B"/>
                </a:highlight>
                <a:latin typeface="Roboto"/>
                <a:ea typeface="Roboto"/>
                <a:cs typeface="Roboto"/>
                <a:sym typeface="Roboto"/>
              </a:rPr>
              <a:t>,</a:t>
            </a:r>
            <a:endParaRPr>
              <a:solidFill>
                <a:srgbClr val="CC7832"/>
              </a:solidFill>
              <a:highlight>
                <a:srgbClr val="2B2B2B"/>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rgbClr val="CC7832"/>
                </a:solidFill>
                <a:highlight>
                  <a:srgbClr val="2B2B2B"/>
                </a:highlight>
                <a:latin typeface="Roboto"/>
                <a:ea typeface="Roboto"/>
                <a:cs typeface="Roboto"/>
                <a:sym typeface="Roboto"/>
              </a:rPr>
              <a:t>  </a:t>
            </a:r>
            <a:r>
              <a:rPr lang="en">
                <a:solidFill>
                  <a:srgbClr val="A9B7C6"/>
                </a:solidFill>
                <a:highlight>
                  <a:srgbClr val="2B2B2B"/>
                </a:highlight>
                <a:latin typeface="Roboto"/>
                <a:ea typeface="Roboto"/>
                <a:cs typeface="Roboto"/>
                <a:sym typeface="Roboto"/>
              </a:rPr>
              <a:t>})</a:t>
            </a:r>
            <a:endParaRPr>
              <a:solidFill>
                <a:srgbClr val="A9B7C6"/>
              </a:solidFill>
              <a:highlight>
                <a:srgbClr val="2B2B2B"/>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04" name="Shape 204"/>
        <p:cNvGrpSpPr/>
        <p:nvPr/>
      </p:nvGrpSpPr>
      <p:grpSpPr>
        <a:xfrm>
          <a:off x="0" y="0"/>
          <a:ext cx="0" cy="0"/>
          <a:chOff x="0" y="0"/>
          <a:chExt cx="0" cy="0"/>
        </a:xfrm>
      </p:grpSpPr>
      <p:sp>
        <p:nvSpPr>
          <p:cNvPr id="205" name="Google Shape;205;p36"/>
          <p:cNvSpPr txBox="1"/>
          <p:nvPr>
            <p:ph type="title"/>
          </p:nvPr>
        </p:nvSpPr>
        <p:spPr>
          <a:xfrm>
            <a:off x="540300" y="445025"/>
            <a:ext cx="78243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Roboto"/>
                <a:ea typeface="Roboto"/>
                <a:cs typeface="Roboto"/>
                <a:sym typeface="Roboto"/>
              </a:rPr>
              <a:t>Summary</a:t>
            </a:r>
            <a:endParaRPr b="1">
              <a:latin typeface="Roboto"/>
              <a:ea typeface="Roboto"/>
              <a:cs typeface="Roboto"/>
              <a:sym typeface="Roboto"/>
            </a:endParaRPr>
          </a:p>
        </p:txBody>
      </p:sp>
      <p:sp>
        <p:nvSpPr>
          <p:cNvPr id="206" name="Google Shape;206;p36"/>
          <p:cNvSpPr txBox="1"/>
          <p:nvPr>
            <p:ph idx="1" type="body"/>
          </p:nvPr>
        </p:nvSpPr>
        <p:spPr>
          <a:xfrm>
            <a:off x="540300" y="1152475"/>
            <a:ext cx="7824300" cy="1139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Roboto"/>
              <a:buChar char="●"/>
            </a:pPr>
            <a:r>
              <a:rPr lang="en" sz="1400">
                <a:latin typeface="Roboto"/>
                <a:ea typeface="Roboto"/>
                <a:cs typeface="Roboto"/>
                <a:sym typeface="Roboto"/>
              </a:rPr>
              <a:t>Histograma benzer mantıkla çalışır. Elde edilen değerleri örnekler. Örneklemeyi, değerleri histogram olarak tutup sonrasında hesaplayarak da yapabiliriz. </a:t>
            </a:r>
            <a:endParaRPr sz="1400">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 sz="1400">
                <a:latin typeface="Roboto"/>
                <a:ea typeface="Roboto"/>
                <a:cs typeface="Roboto"/>
                <a:sym typeface="Roboto"/>
              </a:rPr>
              <a:t>Histogram ile benzer mantıkta isimlendirme yapılır.</a:t>
            </a:r>
            <a:endParaRPr sz="1400">
              <a:latin typeface="Roboto"/>
              <a:ea typeface="Roboto"/>
              <a:cs typeface="Roboto"/>
              <a:sym typeface="Roboto"/>
            </a:endParaRPr>
          </a:p>
        </p:txBody>
      </p:sp>
      <p:sp>
        <p:nvSpPr>
          <p:cNvPr id="207" name="Google Shape;207;p36"/>
          <p:cNvSpPr txBox="1"/>
          <p:nvPr/>
        </p:nvSpPr>
        <p:spPr>
          <a:xfrm>
            <a:off x="638700" y="2571750"/>
            <a:ext cx="7866600" cy="18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A9B7C6"/>
                </a:solidFill>
                <a:highlight>
                  <a:srgbClr val="2B2B2B"/>
                </a:highlight>
                <a:latin typeface="Roboto"/>
                <a:ea typeface="Roboto"/>
                <a:cs typeface="Roboto"/>
                <a:sym typeface="Roboto"/>
              </a:rPr>
              <a:t>paymentDurationSummary = </a:t>
            </a:r>
            <a:r>
              <a:rPr lang="en">
                <a:solidFill>
                  <a:srgbClr val="AFBF7E"/>
                </a:solidFill>
                <a:highlight>
                  <a:srgbClr val="2B2B2B"/>
                </a:highlight>
                <a:latin typeface="Roboto"/>
                <a:ea typeface="Roboto"/>
                <a:cs typeface="Roboto"/>
                <a:sym typeface="Roboto"/>
              </a:rPr>
              <a:t>prometheus</a:t>
            </a:r>
            <a:r>
              <a:rPr lang="en">
                <a:solidFill>
                  <a:srgbClr val="A9B7C6"/>
                </a:solidFill>
                <a:highlight>
                  <a:srgbClr val="2B2B2B"/>
                </a:highlight>
                <a:latin typeface="Roboto"/>
                <a:ea typeface="Roboto"/>
                <a:cs typeface="Roboto"/>
                <a:sym typeface="Roboto"/>
              </a:rPr>
              <a:t>.</a:t>
            </a:r>
            <a:r>
              <a:rPr lang="en">
                <a:solidFill>
                  <a:srgbClr val="B09D79"/>
                </a:solidFill>
                <a:highlight>
                  <a:srgbClr val="2B2B2B"/>
                </a:highlight>
                <a:latin typeface="Roboto"/>
                <a:ea typeface="Roboto"/>
                <a:cs typeface="Roboto"/>
                <a:sym typeface="Roboto"/>
              </a:rPr>
              <a:t>NewSummaryVec</a:t>
            </a:r>
            <a:r>
              <a:rPr lang="en">
                <a:solidFill>
                  <a:srgbClr val="A9B7C6"/>
                </a:solidFill>
                <a:highlight>
                  <a:srgbClr val="2B2B2B"/>
                </a:highlight>
                <a:latin typeface="Roboto"/>
                <a:ea typeface="Roboto"/>
                <a:cs typeface="Roboto"/>
                <a:sym typeface="Roboto"/>
              </a:rPr>
              <a:t>(</a:t>
            </a:r>
            <a:endParaRPr>
              <a:solidFill>
                <a:srgbClr val="A9B7C6"/>
              </a:solidFill>
              <a:highlight>
                <a:srgbClr val="2B2B2B"/>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rgbClr val="A9B7C6"/>
                </a:solidFill>
                <a:highlight>
                  <a:srgbClr val="2B2B2B"/>
                </a:highlight>
                <a:latin typeface="Roboto"/>
                <a:ea typeface="Roboto"/>
                <a:cs typeface="Roboto"/>
                <a:sym typeface="Roboto"/>
              </a:rPr>
              <a:t>  </a:t>
            </a:r>
            <a:r>
              <a:rPr lang="en">
                <a:solidFill>
                  <a:srgbClr val="AFBF7E"/>
                </a:solidFill>
                <a:highlight>
                  <a:srgbClr val="2B2B2B"/>
                </a:highlight>
                <a:latin typeface="Roboto"/>
                <a:ea typeface="Roboto"/>
                <a:cs typeface="Roboto"/>
                <a:sym typeface="Roboto"/>
              </a:rPr>
              <a:t>prometheus</a:t>
            </a:r>
            <a:r>
              <a:rPr lang="en">
                <a:solidFill>
                  <a:srgbClr val="A9B7C6"/>
                </a:solidFill>
                <a:highlight>
                  <a:srgbClr val="2B2B2B"/>
                </a:highlight>
                <a:latin typeface="Roboto"/>
                <a:ea typeface="Roboto"/>
                <a:cs typeface="Roboto"/>
                <a:sym typeface="Roboto"/>
              </a:rPr>
              <a:t>.</a:t>
            </a:r>
            <a:r>
              <a:rPr lang="en">
                <a:solidFill>
                  <a:srgbClr val="6FAFBD"/>
                </a:solidFill>
                <a:highlight>
                  <a:srgbClr val="2B2B2B"/>
                </a:highlight>
                <a:latin typeface="Roboto"/>
                <a:ea typeface="Roboto"/>
                <a:cs typeface="Roboto"/>
                <a:sym typeface="Roboto"/>
              </a:rPr>
              <a:t>SummaryOpts</a:t>
            </a:r>
            <a:r>
              <a:rPr lang="en">
                <a:solidFill>
                  <a:srgbClr val="A9B7C6"/>
                </a:solidFill>
                <a:highlight>
                  <a:srgbClr val="2B2B2B"/>
                </a:highlight>
                <a:latin typeface="Roboto"/>
                <a:ea typeface="Roboto"/>
                <a:cs typeface="Roboto"/>
                <a:sym typeface="Roboto"/>
              </a:rPr>
              <a:t>{</a:t>
            </a:r>
            <a:endParaRPr>
              <a:solidFill>
                <a:srgbClr val="A9B7C6"/>
              </a:solidFill>
              <a:highlight>
                <a:srgbClr val="2B2B2B"/>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rgbClr val="A9B7C6"/>
                </a:solidFill>
                <a:highlight>
                  <a:srgbClr val="2B2B2B"/>
                </a:highlight>
                <a:latin typeface="Roboto"/>
                <a:ea typeface="Roboto"/>
                <a:cs typeface="Roboto"/>
                <a:sym typeface="Roboto"/>
              </a:rPr>
              <a:t>     Name:       </a:t>
            </a:r>
            <a:r>
              <a:rPr lang="en">
                <a:solidFill>
                  <a:srgbClr val="6A8759"/>
                </a:solidFill>
                <a:highlight>
                  <a:srgbClr val="2B2B2B"/>
                </a:highlight>
                <a:latin typeface="Roboto"/>
                <a:ea typeface="Roboto"/>
                <a:cs typeface="Roboto"/>
                <a:sym typeface="Roboto"/>
              </a:rPr>
              <a:t>"session_prom_payment_duration_seconds"</a:t>
            </a:r>
            <a:r>
              <a:rPr lang="en">
                <a:solidFill>
                  <a:srgbClr val="CC7832"/>
                </a:solidFill>
                <a:highlight>
                  <a:srgbClr val="2B2B2B"/>
                </a:highlight>
                <a:latin typeface="Roboto"/>
                <a:ea typeface="Roboto"/>
                <a:cs typeface="Roboto"/>
                <a:sym typeface="Roboto"/>
              </a:rPr>
              <a:t>,</a:t>
            </a:r>
            <a:endParaRPr>
              <a:solidFill>
                <a:srgbClr val="CC7832"/>
              </a:solidFill>
              <a:highlight>
                <a:srgbClr val="2B2B2B"/>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rgbClr val="CC7832"/>
                </a:solidFill>
                <a:highlight>
                  <a:srgbClr val="2B2B2B"/>
                </a:highlight>
                <a:latin typeface="Roboto"/>
                <a:ea typeface="Roboto"/>
                <a:cs typeface="Roboto"/>
                <a:sym typeface="Roboto"/>
              </a:rPr>
              <a:t>     </a:t>
            </a:r>
            <a:r>
              <a:rPr lang="en">
                <a:solidFill>
                  <a:srgbClr val="A9B7C6"/>
                </a:solidFill>
                <a:highlight>
                  <a:srgbClr val="2B2B2B"/>
                </a:highlight>
                <a:latin typeface="Roboto"/>
                <a:ea typeface="Roboto"/>
                <a:cs typeface="Roboto"/>
                <a:sym typeface="Roboto"/>
              </a:rPr>
              <a:t>Help:       </a:t>
            </a:r>
            <a:r>
              <a:rPr lang="en">
                <a:solidFill>
                  <a:srgbClr val="6A8759"/>
                </a:solidFill>
                <a:highlight>
                  <a:srgbClr val="2B2B2B"/>
                </a:highlight>
                <a:latin typeface="Roboto"/>
                <a:ea typeface="Roboto"/>
                <a:cs typeface="Roboto"/>
                <a:sym typeface="Roboto"/>
              </a:rPr>
              <a:t>"Summary of payment duration seconds over last 10 minutes."</a:t>
            </a:r>
            <a:r>
              <a:rPr lang="en">
                <a:solidFill>
                  <a:srgbClr val="CC7832"/>
                </a:solidFill>
                <a:highlight>
                  <a:srgbClr val="2B2B2B"/>
                </a:highlight>
                <a:latin typeface="Roboto"/>
                <a:ea typeface="Roboto"/>
                <a:cs typeface="Roboto"/>
                <a:sym typeface="Roboto"/>
              </a:rPr>
              <a:t>,</a:t>
            </a:r>
            <a:endParaRPr>
              <a:solidFill>
                <a:srgbClr val="CC7832"/>
              </a:solidFill>
              <a:highlight>
                <a:srgbClr val="2B2B2B"/>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rgbClr val="CC7832"/>
                </a:solidFill>
                <a:highlight>
                  <a:srgbClr val="2B2B2B"/>
                </a:highlight>
                <a:latin typeface="Roboto"/>
                <a:ea typeface="Roboto"/>
                <a:cs typeface="Roboto"/>
                <a:sym typeface="Roboto"/>
              </a:rPr>
              <a:t>     </a:t>
            </a:r>
            <a:r>
              <a:rPr lang="en">
                <a:solidFill>
                  <a:srgbClr val="A9B7C6"/>
                </a:solidFill>
                <a:highlight>
                  <a:srgbClr val="2B2B2B"/>
                </a:highlight>
                <a:latin typeface="Roboto"/>
                <a:ea typeface="Roboto"/>
                <a:cs typeface="Roboto"/>
                <a:sym typeface="Roboto"/>
              </a:rPr>
              <a:t>Objectives: </a:t>
            </a:r>
            <a:r>
              <a:rPr lang="en">
                <a:solidFill>
                  <a:srgbClr val="C7773E"/>
                </a:solidFill>
                <a:highlight>
                  <a:srgbClr val="2B2B2B"/>
                </a:highlight>
                <a:latin typeface="Roboto"/>
                <a:ea typeface="Roboto"/>
                <a:cs typeface="Roboto"/>
                <a:sym typeface="Roboto"/>
              </a:rPr>
              <a:t>map</a:t>
            </a:r>
            <a:r>
              <a:rPr lang="en">
                <a:solidFill>
                  <a:srgbClr val="A9B7C6"/>
                </a:solidFill>
                <a:highlight>
                  <a:srgbClr val="2B2B2B"/>
                </a:highlight>
                <a:latin typeface="Roboto"/>
                <a:ea typeface="Roboto"/>
                <a:cs typeface="Roboto"/>
                <a:sym typeface="Roboto"/>
              </a:rPr>
              <a:t>[</a:t>
            </a:r>
            <a:r>
              <a:rPr lang="en">
                <a:solidFill>
                  <a:srgbClr val="C7773E"/>
                </a:solidFill>
                <a:highlight>
                  <a:srgbClr val="2B2B2B"/>
                </a:highlight>
                <a:latin typeface="Roboto"/>
                <a:ea typeface="Roboto"/>
                <a:cs typeface="Roboto"/>
                <a:sym typeface="Roboto"/>
              </a:rPr>
              <a:t>float64</a:t>
            </a:r>
            <a:r>
              <a:rPr lang="en">
                <a:solidFill>
                  <a:srgbClr val="A9B7C6"/>
                </a:solidFill>
                <a:highlight>
                  <a:srgbClr val="2B2B2B"/>
                </a:highlight>
                <a:latin typeface="Roboto"/>
                <a:ea typeface="Roboto"/>
                <a:cs typeface="Roboto"/>
                <a:sym typeface="Roboto"/>
              </a:rPr>
              <a:t>]</a:t>
            </a:r>
            <a:r>
              <a:rPr lang="en">
                <a:solidFill>
                  <a:srgbClr val="C7773E"/>
                </a:solidFill>
                <a:highlight>
                  <a:srgbClr val="2B2B2B"/>
                </a:highlight>
                <a:latin typeface="Roboto"/>
                <a:ea typeface="Roboto"/>
                <a:cs typeface="Roboto"/>
                <a:sym typeface="Roboto"/>
              </a:rPr>
              <a:t>float64</a:t>
            </a:r>
            <a:r>
              <a:rPr lang="en">
                <a:solidFill>
                  <a:srgbClr val="A9B7C6"/>
                </a:solidFill>
                <a:highlight>
                  <a:srgbClr val="2B2B2B"/>
                </a:highlight>
                <a:latin typeface="Roboto"/>
                <a:ea typeface="Roboto"/>
                <a:cs typeface="Roboto"/>
                <a:sym typeface="Roboto"/>
              </a:rPr>
              <a:t>{</a:t>
            </a:r>
            <a:r>
              <a:rPr lang="en">
                <a:solidFill>
                  <a:srgbClr val="6897BB"/>
                </a:solidFill>
                <a:highlight>
                  <a:srgbClr val="2B2B2B"/>
                </a:highlight>
                <a:latin typeface="Roboto"/>
                <a:ea typeface="Roboto"/>
                <a:cs typeface="Roboto"/>
                <a:sym typeface="Roboto"/>
              </a:rPr>
              <a:t>0.5</a:t>
            </a:r>
            <a:r>
              <a:rPr lang="en">
                <a:solidFill>
                  <a:srgbClr val="A9B7C6"/>
                </a:solidFill>
                <a:highlight>
                  <a:srgbClr val="2B2B2B"/>
                </a:highlight>
                <a:latin typeface="Roboto"/>
                <a:ea typeface="Roboto"/>
                <a:cs typeface="Roboto"/>
                <a:sym typeface="Roboto"/>
              </a:rPr>
              <a:t>: </a:t>
            </a:r>
            <a:r>
              <a:rPr lang="en">
                <a:solidFill>
                  <a:srgbClr val="6897BB"/>
                </a:solidFill>
                <a:highlight>
                  <a:srgbClr val="2B2B2B"/>
                </a:highlight>
                <a:latin typeface="Roboto"/>
                <a:ea typeface="Roboto"/>
                <a:cs typeface="Roboto"/>
                <a:sym typeface="Roboto"/>
              </a:rPr>
              <a:t>0.05</a:t>
            </a:r>
            <a:r>
              <a:rPr lang="en">
                <a:solidFill>
                  <a:srgbClr val="CC7832"/>
                </a:solidFill>
                <a:highlight>
                  <a:srgbClr val="2B2B2B"/>
                </a:highlight>
                <a:latin typeface="Roboto"/>
                <a:ea typeface="Roboto"/>
                <a:cs typeface="Roboto"/>
                <a:sym typeface="Roboto"/>
              </a:rPr>
              <a:t>, </a:t>
            </a:r>
            <a:r>
              <a:rPr lang="en">
                <a:solidFill>
                  <a:srgbClr val="6897BB"/>
                </a:solidFill>
                <a:highlight>
                  <a:srgbClr val="2B2B2B"/>
                </a:highlight>
                <a:latin typeface="Roboto"/>
                <a:ea typeface="Roboto"/>
                <a:cs typeface="Roboto"/>
                <a:sym typeface="Roboto"/>
              </a:rPr>
              <a:t>0.9</a:t>
            </a:r>
            <a:r>
              <a:rPr lang="en">
                <a:solidFill>
                  <a:srgbClr val="A9B7C6"/>
                </a:solidFill>
                <a:highlight>
                  <a:srgbClr val="2B2B2B"/>
                </a:highlight>
                <a:latin typeface="Roboto"/>
                <a:ea typeface="Roboto"/>
                <a:cs typeface="Roboto"/>
                <a:sym typeface="Roboto"/>
              </a:rPr>
              <a:t>: </a:t>
            </a:r>
            <a:r>
              <a:rPr lang="en">
                <a:solidFill>
                  <a:srgbClr val="6897BB"/>
                </a:solidFill>
                <a:highlight>
                  <a:srgbClr val="2B2B2B"/>
                </a:highlight>
                <a:latin typeface="Roboto"/>
                <a:ea typeface="Roboto"/>
                <a:cs typeface="Roboto"/>
                <a:sym typeface="Roboto"/>
              </a:rPr>
              <a:t>0.01</a:t>
            </a:r>
            <a:r>
              <a:rPr lang="en">
                <a:solidFill>
                  <a:srgbClr val="CC7832"/>
                </a:solidFill>
                <a:highlight>
                  <a:srgbClr val="2B2B2B"/>
                </a:highlight>
                <a:latin typeface="Roboto"/>
                <a:ea typeface="Roboto"/>
                <a:cs typeface="Roboto"/>
                <a:sym typeface="Roboto"/>
              </a:rPr>
              <a:t>, </a:t>
            </a:r>
            <a:r>
              <a:rPr lang="en">
                <a:solidFill>
                  <a:srgbClr val="6897BB"/>
                </a:solidFill>
                <a:highlight>
                  <a:srgbClr val="2B2B2B"/>
                </a:highlight>
                <a:latin typeface="Roboto"/>
                <a:ea typeface="Roboto"/>
                <a:cs typeface="Roboto"/>
                <a:sym typeface="Roboto"/>
              </a:rPr>
              <a:t>0.99</a:t>
            </a:r>
            <a:r>
              <a:rPr lang="en">
                <a:solidFill>
                  <a:srgbClr val="A9B7C6"/>
                </a:solidFill>
                <a:highlight>
                  <a:srgbClr val="2B2B2B"/>
                </a:highlight>
                <a:latin typeface="Roboto"/>
                <a:ea typeface="Roboto"/>
                <a:cs typeface="Roboto"/>
                <a:sym typeface="Roboto"/>
              </a:rPr>
              <a:t>: </a:t>
            </a:r>
            <a:r>
              <a:rPr lang="en">
                <a:solidFill>
                  <a:srgbClr val="6897BB"/>
                </a:solidFill>
                <a:highlight>
                  <a:srgbClr val="2B2B2B"/>
                </a:highlight>
                <a:latin typeface="Roboto"/>
                <a:ea typeface="Roboto"/>
                <a:cs typeface="Roboto"/>
                <a:sym typeface="Roboto"/>
              </a:rPr>
              <a:t>0.001</a:t>
            </a:r>
            <a:r>
              <a:rPr lang="en">
                <a:solidFill>
                  <a:srgbClr val="A9B7C6"/>
                </a:solidFill>
                <a:highlight>
                  <a:srgbClr val="2B2B2B"/>
                </a:highlight>
                <a:latin typeface="Roboto"/>
                <a:ea typeface="Roboto"/>
                <a:cs typeface="Roboto"/>
                <a:sym typeface="Roboto"/>
              </a:rPr>
              <a:t>}</a:t>
            </a:r>
            <a:r>
              <a:rPr lang="en">
                <a:solidFill>
                  <a:srgbClr val="CC7832"/>
                </a:solidFill>
                <a:highlight>
                  <a:srgbClr val="2B2B2B"/>
                </a:highlight>
                <a:latin typeface="Roboto"/>
                <a:ea typeface="Roboto"/>
                <a:cs typeface="Roboto"/>
                <a:sym typeface="Roboto"/>
              </a:rPr>
              <a:t>,</a:t>
            </a:r>
            <a:endParaRPr>
              <a:solidFill>
                <a:srgbClr val="CC7832"/>
              </a:solidFill>
              <a:highlight>
                <a:srgbClr val="2B2B2B"/>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rgbClr val="CC7832"/>
                </a:solidFill>
                <a:highlight>
                  <a:srgbClr val="2B2B2B"/>
                </a:highlight>
                <a:latin typeface="Roboto"/>
                <a:ea typeface="Roboto"/>
                <a:cs typeface="Roboto"/>
                <a:sym typeface="Roboto"/>
              </a:rPr>
              <a:t>  </a:t>
            </a:r>
            <a:r>
              <a:rPr lang="en">
                <a:solidFill>
                  <a:srgbClr val="A9B7C6"/>
                </a:solidFill>
                <a:highlight>
                  <a:srgbClr val="2B2B2B"/>
                </a:highlight>
                <a:latin typeface="Roboto"/>
                <a:ea typeface="Roboto"/>
                <a:cs typeface="Roboto"/>
                <a:sym typeface="Roboto"/>
              </a:rPr>
              <a:t>}</a:t>
            </a:r>
            <a:r>
              <a:rPr lang="en">
                <a:solidFill>
                  <a:srgbClr val="CC7832"/>
                </a:solidFill>
                <a:highlight>
                  <a:srgbClr val="2B2B2B"/>
                </a:highlight>
                <a:latin typeface="Roboto"/>
                <a:ea typeface="Roboto"/>
                <a:cs typeface="Roboto"/>
                <a:sym typeface="Roboto"/>
              </a:rPr>
              <a:t>, </a:t>
            </a:r>
            <a:r>
              <a:rPr lang="en">
                <a:solidFill>
                  <a:srgbClr val="A9B7C6"/>
                </a:solidFill>
                <a:highlight>
                  <a:srgbClr val="2B2B2B"/>
                </a:highlight>
                <a:latin typeface="Roboto"/>
                <a:ea typeface="Roboto"/>
                <a:cs typeface="Roboto"/>
                <a:sym typeface="Roboto"/>
              </a:rPr>
              <a:t>[]</a:t>
            </a:r>
            <a:r>
              <a:rPr lang="en">
                <a:solidFill>
                  <a:srgbClr val="C7773E"/>
                </a:solidFill>
                <a:highlight>
                  <a:srgbClr val="2B2B2B"/>
                </a:highlight>
                <a:latin typeface="Roboto"/>
                <a:ea typeface="Roboto"/>
                <a:cs typeface="Roboto"/>
                <a:sym typeface="Roboto"/>
              </a:rPr>
              <a:t>string</a:t>
            </a:r>
            <a:r>
              <a:rPr lang="en">
                <a:solidFill>
                  <a:srgbClr val="A9B7C6"/>
                </a:solidFill>
                <a:highlight>
                  <a:srgbClr val="2B2B2B"/>
                </a:highlight>
                <a:latin typeface="Roboto"/>
                <a:ea typeface="Roboto"/>
                <a:cs typeface="Roboto"/>
                <a:sym typeface="Roboto"/>
              </a:rPr>
              <a:t>{</a:t>
            </a:r>
            <a:r>
              <a:rPr lang="en">
                <a:solidFill>
                  <a:srgbClr val="6A8759"/>
                </a:solidFill>
                <a:highlight>
                  <a:srgbClr val="2B2B2B"/>
                </a:highlight>
                <a:latin typeface="Roboto"/>
                <a:ea typeface="Roboto"/>
                <a:cs typeface="Roboto"/>
                <a:sym typeface="Roboto"/>
              </a:rPr>
              <a:t>"bank_type"</a:t>
            </a:r>
            <a:r>
              <a:rPr lang="en">
                <a:solidFill>
                  <a:srgbClr val="A9B7C6"/>
                </a:solidFill>
                <a:highlight>
                  <a:srgbClr val="2B2B2B"/>
                </a:highlight>
                <a:latin typeface="Roboto"/>
                <a:ea typeface="Roboto"/>
                <a:cs typeface="Roboto"/>
                <a:sym typeface="Roboto"/>
              </a:rPr>
              <a:t>})</a:t>
            </a:r>
            <a:endParaRPr>
              <a:solidFill>
                <a:srgbClr val="A9B7C6"/>
              </a:solidFill>
              <a:highlight>
                <a:srgbClr val="2B2B2B"/>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11" name="Shape 211"/>
        <p:cNvGrpSpPr/>
        <p:nvPr/>
      </p:nvGrpSpPr>
      <p:grpSpPr>
        <a:xfrm>
          <a:off x="0" y="0"/>
          <a:ext cx="0" cy="0"/>
          <a:chOff x="0" y="0"/>
          <a:chExt cx="0" cy="0"/>
        </a:xfrm>
      </p:grpSpPr>
      <p:sp>
        <p:nvSpPr>
          <p:cNvPr id="212" name="Google Shape;212;p37"/>
          <p:cNvSpPr txBox="1"/>
          <p:nvPr>
            <p:ph type="title"/>
          </p:nvPr>
        </p:nvSpPr>
        <p:spPr>
          <a:xfrm>
            <a:off x="540300" y="445025"/>
            <a:ext cx="7841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Roboto"/>
                <a:ea typeface="Roboto"/>
                <a:cs typeface="Roboto"/>
                <a:sym typeface="Roboto"/>
              </a:rPr>
              <a:t>PromQL</a:t>
            </a:r>
            <a:endParaRPr b="1">
              <a:latin typeface="Roboto"/>
              <a:ea typeface="Roboto"/>
              <a:cs typeface="Roboto"/>
              <a:sym typeface="Roboto"/>
            </a:endParaRPr>
          </a:p>
        </p:txBody>
      </p:sp>
      <p:sp>
        <p:nvSpPr>
          <p:cNvPr id="213" name="Google Shape;213;p37"/>
          <p:cNvSpPr txBox="1"/>
          <p:nvPr>
            <p:ph idx="1" type="body"/>
          </p:nvPr>
        </p:nvSpPr>
        <p:spPr>
          <a:xfrm>
            <a:off x="540300" y="1152475"/>
            <a:ext cx="7841700" cy="275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latin typeface="Roboto"/>
                <a:ea typeface="Roboto"/>
                <a:cs typeface="Roboto"/>
                <a:sym typeface="Roboto"/>
              </a:rPr>
              <a:t>Elde edilen metriklerin sorgulanması için kullanılan prometheusa özel bir sorgulama dilidir.</a:t>
            </a:r>
            <a:endParaRPr sz="1400">
              <a:latin typeface="Roboto"/>
              <a:ea typeface="Roboto"/>
              <a:cs typeface="Roboto"/>
              <a:sym typeface="Roboto"/>
            </a:endParaRPr>
          </a:p>
          <a:p>
            <a:pPr indent="-317500" lvl="0" marL="457200" rtl="0" algn="l">
              <a:lnSpc>
                <a:spcPct val="115000"/>
              </a:lnSpc>
              <a:spcBef>
                <a:spcPts val="1600"/>
              </a:spcBef>
              <a:spcAft>
                <a:spcPts val="0"/>
              </a:spcAft>
              <a:buSzPts val="1400"/>
              <a:buFont typeface="Lato"/>
              <a:buChar char="●"/>
            </a:pPr>
            <a:r>
              <a:rPr b="1" lang="en" sz="1400">
                <a:latin typeface="Roboto"/>
                <a:ea typeface="Roboto"/>
                <a:cs typeface="Roboto"/>
                <a:sym typeface="Roboto"/>
              </a:rPr>
              <a:t>+, -, *, /, %, ^</a:t>
            </a:r>
            <a:r>
              <a:rPr lang="en" sz="1400">
                <a:latin typeface="Roboto"/>
                <a:ea typeface="Roboto"/>
                <a:cs typeface="Roboto"/>
                <a:sym typeface="Roboto"/>
              </a:rPr>
              <a:t> gibi aritmetik operatörleri destekler.</a:t>
            </a:r>
            <a:endParaRPr b="1" sz="1400">
              <a:latin typeface="Roboto"/>
              <a:ea typeface="Roboto"/>
              <a:cs typeface="Roboto"/>
              <a:sym typeface="Roboto"/>
            </a:endParaRPr>
          </a:p>
          <a:p>
            <a:pPr indent="-317500" lvl="0" marL="457200" rtl="0" algn="l">
              <a:lnSpc>
                <a:spcPct val="115000"/>
              </a:lnSpc>
              <a:spcBef>
                <a:spcPts val="0"/>
              </a:spcBef>
              <a:spcAft>
                <a:spcPts val="0"/>
              </a:spcAft>
              <a:buSzPts val="1400"/>
              <a:buFont typeface="Lato"/>
              <a:buChar char="●"/>
            </a:pPr>
            <a:r>
              <a:rPr b="1" lang="en" sz="1400">
                <a:latin typeface="Roboto"/>
                <a:ea typeface="Roboto"/>
                <a:cs typeface="Roboto"/>
                <a:sym typeface="Roboto"/>
              </a:rPr>
              <a:t>=</a:t>
            </a:r>
            <a:r>
              <a:rPr lang="en" sz="1400">
                <a:latin typeface="Roboto"/>
                <a:ea typeface="Roboto"/>
                <a:cs typeface="Roboto"/>
                <a:sym typeface="Roboto"/>
              </a:rPr>
              <a:t>, </a:t>
            </a:r>
            <a:r>
              <a:rPr b="1" lang="en" sz="1400">
                <a:latin typeface="Roboto"/>
                <a:ea typeface="Roboto"/>
                <a:cs typeface="Roboto"/>
                <a:sym typeface="Roboto"/>
              </a:rPr>
              <a:t>!= </a:t>
            </a:r>
            <a:r>
              <a:rPr lang="en" sz="1400">
                <a:latin typeface="Roboto"/>
                <a:ea typeface="Roboto"/>
                <a:cs typeface="Roboto"/>
                <a:sym typeface="Roboto"/>
              </a:rPr>
              <a:t>gibi eşitlik içeren ya da </a:t>
            </a:r>
            <a:r>
              <a:rPr b="1" lang="en" sz="1400">
                <a:latin typeface="Roboto"/>
                <a:ea typeface="Roboto"/>
                <a:cs typeface="Roboto"/>
                <a:sym typeface="Roboto"/>
              </a:rPr>
              <a:t>=~</a:t>
            </a:r>
            <a:r>
              <a:rPr lang="en" sz="1400">
                <a:latin typeface="Roboto"/>
                <a:ea typeface="Roboto"/>
                <a:cs typeface="Roboto"/>
                <a:sym typeface="Roboto"/>
              </a:rPr>
              <a:t> gibi regex içeren ifadeler kullanılabilir.</a:t>
            </a:r>
            <a:br>
              <a:rPr lang="en" sz="1400">
                <a:latin typeface="Roboto"/>
                <a:ea typeface="Roboto"/>
                <a:cs typeface="Roboto"/>
                <a:sym typeface="Roboto"/>
              </a:rPr>
            </a:br>
            <a:r>
              <a:rPr lang="en" sz="1400">
                <a:solidFill>
                  <a:srgbClr val="333333"/>
                </a:solidFill>
                <a:highlight>
                  <a:srgbClr val="F5F5F5"/>
                </a:highlight>
                <a:latin typeface="Roboto"/>
                <a:ea typeface="Roboto"/>
                <a:cs typeface="Roboto"/>
                <a:sym typeface="Roboto"/>
              </a:rPr>
              <a:t>{job=~".*",method="get"}</a:t>
            </a:r>
            <a:endParaRPr sz="1400">
              <a:solidFill>
                <a:srgbClr val="333333"/>
              </a:solidFill>
              <a:highlight>
                <a:srgbClr val="F5F5F5"/>
              </a:highlight>
              <a:latin typeface="Roboto"/>
              <a:ea typeface="Roboto"/>
              <a:cs typeface="Roboto"/>
              <a:sym typeface="Roboto"/>
            </a:endParaRPr>
          </a:p>
          <a:p>
            <a:pPr indent="-317500" lvl="0" marL="457200" rtl="0" algn="l">
              <a:lnSpc>
                <a:spcPct val="115000"/>
              </a:lnSpc>
              <a:spcBef>
                <a:spcPts val="0"/>
              </a:spcBef>
              <a:spcAft>
                <a:spcPts val="0"/>
              </a:spcAft>
              <a:buSzPts val="1400"/>
              <a:buFont typeface="Lato"/>
              <a:buChar char="●"/>
            </a:pPr>
            <a:r>
              <a:rPr b="1" lang="en" sz="1400">
                <a:latin typeface="Roboto"/>
                <a:ea typeface="Roboto"/>
                <a:cs typeface="Roboto"/>
                <a:sym typeface="Roboto"/>
              </a:rPr>
              <a:t>sum</a:t>
            </a:r>
            <a:r>
              <a:rPr lang="en" sz="1400">
                <a:latin typeface="Roboto"/>
                <a:ea typeface="Roboto"/>
                <a:cs typeface="Roboto"/>
                <a:sym typeface="Roboto"/>
              </a:rPr>
              <a:t>, </a:t>
            </a:r>
            <a:r>
              <a:rPr b="1" lang="en" sz="1400">
                <a:latin typeface="Roboto"/>
                <a:ea typeface="Roboto"/>
                <a:cs typeface="Roboto"/>
                <a:sym typeface="Roboto"/>
              </a:rPr>
              <a:t>rate, increase</a:t>
            </a:r>
            <a:r>
              <a:rPr lang="en" sz="1400">
                <a:latin typeface="Roboto"/>
                <a:ea typeface="Roboto"/>
                <a:cs typeface="Roboto"/>
                <a:sym typeface="Roboto"/>
              </a:rPr>
              <a:t>, </a:t>
            </a:r>
            <a:r>
              <a:rPr b="1" lang="en" sz="1400">
                <a:latin typeface="Roboto"/>
                <a:ea typeface="Roboto"/>
                <a:cs typeface="Roboto"/>
                <a:sym typeface="Roboto"/>
              </a:rPr>
              <a:t>round</a:t>
            </a:r>
            <a:r>
              <a:rPr lang="en" sz="1400">
                <a:latin typeface="Roboto"/>
                <a:ea typeface="Roboto"/>
                <a:cs typeface="Roboto"/>
                <a:sym typeface="Roboto"/>
              </a:rPr>
              <a:t>, </a:t>
            </a:r>
            <a:r>
              <a:rPr b="1" lang="en" sz="1400">
                <a:latin typeface="Roboto"/>
                <a:ea typeface="Roboto"/>
                <a:cs typeface="Roboto"/>
                <a:sym typeface="Roboto"/>
              </a:rPr>
              <a:t>avg</a:t>
            </a:r>
            <a:r>
              <a:rPr lang="en" sz="1400">
                <a:latin typeface="Roboto"/>
                <a:ea typeface="Roboto"/>
                <a:cs typeface="Roboto"/>
                <a:sym typeface="Roboto"/>
              </a:rPr>
              <a:t>, </a:t>
            </a:r>
            <a:r>
              <a:rPr b="1" lang="en" sz="1400">
                <a:latin typeface="Roboto"/>
                <a:ea typeface="Roboto"/>
                <a:cs typeface="Roboto"/>
                <a:sym typeface="Roboto"/>
              </a:rPr>
              <a:t>date</a:t>
            </a:r>
            <a:r>
              <a:rPr lang="en" sz="1400">
                <a:latin typeface="Roboto"/>
                <a:ea typeface="Roboto"/>
                <a:cs typeface="Roboto"/>
                <a:sym typeface="Roboto"/>
              </a:rPr>
              <a:t> gibi birçok fonksiyona sahiptir.</a:t>
            </a:r>
            <a:endParaRPr sz="1400">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 sz="1400">
                <a:latin typeface="Roboto"/>
                <a:ea typeface="Roboto"/>
                <a:cs typeface="Roboto"/>
                <a:sym typeface="Roboto"/>
              </a:rPr>
              <a:t>Dashboardlar ve Alarmlar PromQL ile yazılan sorgular üzerinden kurgulanır. </a:t>
            </a:r>
            <a:endParaRPr sz="14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17" name="Shape 217"/>
        <p:cNvGrpSpPr/>
        <p:nvPr/>
      </p:nvGrpSpPr>
      <p:grpSpPr>
        <a:xfrm>
          <a:off x="0" y="0"/>
          <a:ext cx="0" cy="0"/>
          <a:chOff x="0" y="0"/>
          <a:chExt cx="0" cy="0"/>
        </a:xfrm>
      </p:grpSpPr>
      <p:sp>
        <p:nvSpPr>
          <p:cNvPr id="218" name="Google Shape;218;p38"/>
          <p:cNvSpPr txBox="1"/>
          <p:nvPr>
            <p:ph type="title"/>
          </p:nvPr>
        </p:nvSpPr>
        <p:spPr>
          <a:xfrm>
            <a:off x="540300" y="445025"/>
            <a:ext cx="7789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Roboto"/>
                <a:ea typeface="Roboto"/>
                <a:cs typeface="Roboto"/>
                <a:sym typeface="Roboto"/>
              </a:rPr>
              <a:t>PromQL</a:t>
            </a:r>
            <a:endParaRPr b="1">
              <a:latin typeface="Roboto"/>
              <a:ea typeface="Roboto"/>
              <a:cs typeface="Roboto"/>
              <a:sym typeface="Roboto"/>
            </a:endParaRPr>
          </a:p>
        </p:txBody>
      </p:sp>
      <p:sp>
        <p:nvSpPr>
          <p:cNvPr id="219" name="Google Shape;219;p38"/>
          <p:cNvSpPr txBox="1"/>
          <p:nvPr>
            <p:ph idx="1" type="body"/>
          </p:nvPr>
        </p:nvSpPr>
        <p:spPr>
          <a:xfrm>
            <a:off x="540300" y="1152475"/>
            <a:ext cx="7789800" cy="46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1400">
                <a:latin typeface="Roboto"/>
                <a:ea typeface="Roboto"/>
                <a:cs typeface="Roboto"/>
                <a:sym typeface="Roboto"/>
              </a:rPr>
              <a:t>Son 5 dakika içerisinde A bankasından geçen işlemlerin yüzde kaçı başarılı oldu?</a:t>
            </a:r>
            <a:endParaRPr sz="1400">
              <a:latin typeface="Roboto"/>
              <a:ea typeface="Roboto"/>
              <a:cs typeface="Roboto"/>
              <a:sym typeface="Roboto"/>
            </a:endParaRPr>
          </a:p>
        </p:txBody>
      </p:sp>
      <p:sp>
        <p:nvSpPr>
          <p:cNvPr id="220" name="Google Shape;220;p38"/>
          <p:cNvSpPr txBox="1"/>
          <p:nvPr/>
        </p:nvSpPr>
        <p:spPr>
          <a:xfrm>
            <a:off x="1454700" y="2037600"/>
            <a:ext cx="3939000" cy="3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chemeClr val="dk2"/>
                </a:solidFill>
                <a:latin typeface="Roboto"/>
                <a:ea typeface="Roboto"/>
                <a:cs typeface="Roboto"/>
                <a:sym typeface="Roboto"/>
              </a:rPr>
              <a:t>example_app_payment_count_total</a:t>
            </a:r>
            <a:endParaRPr b="1" sz="1800"/>
          </a:p>
        </p:txBody>
      </p:sp>
      <p:sp>
        <p:nvSpPr>
          <p:cNvPr id="221" name="Google Shape;221;p38"/>
          <p:cNvSpPr txBox="1"/>
          <p:nvPr/>
        </p:nvSpPr>
        <p:spPr>
          <a:xfrm>
            <a:off x="5084725" y="2037600"/>
            <a:ext cx="1829100" cy="3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chemeClr val="dk2"/>
                </a:solidFill>
                <a:highlight>
                  <a:srgbClr val="D9D9D9"/>
                </a:highlight>
                <a:latin typeface="Roboto"/>
                <a:ea typeface="Roboto"/>
                <a:cs typeface="Roboto"/>
                <a:sym typeface="Roboto"/>
              </a:rPr>
              <a:t>{bank_type=”A”</a:t>
            </a:r>
            <a:endParaRPr b="1" sz="1800">
              <a:highlight>
                <a:srgbClr val="D9D9D9"/>
              </a:highlight>
            </a:endParaRPr>
          </a:p>
        </p:txBody>
      </p:sp>
      <p:sp>
        <p:nvSpPr>
          <p:cNvPr id="222" name="Google Shape;222;p38"/>
          <p:cNvSpPr txBox="1"/>
          <p:nvPr/>
        </p:nvSpPr>
        <p:spPr>
          <a:xfrm>
            <a:off x="6684925" y="2037600"/>
            <a:ext cx="1771200" cy="3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chemeClr val="dk2"/>
                </a:solidFill>
                <a:highlight>
                  <a:srgbClr val="D9D9D9"/>
                </a:highlight>
                <a:latin typeface="Roboto"/>
                <a:ea typeface="Roboto"/>
                <a:cs typeface="Roboto"/>
                <a:sym typeface="Roboto"/>
              </a:rPr>
              <a:t>, success=”1”}</a:t>
            </a:r>
            <a:endParaRPr b="1" sz="1800">
              <a:highlight>
                <a:srgbClr val="D9D9D9"/>
              </a:highlight>
            </a:endParaRPr>
          </a:p>
        </p:txBody>
      </p:sp>
      <p:sp>
        <p:nvSpPr>
          <p:cNvPr id="223" name="Google Shape;223;p38"/>
          <p:cNvSpPr txBox="1"/>
          <p:nvPr/>
        </p:nvSpPr>
        <p:spPr>
          <a:xfrm>
            <a:off x="464100" y="2037600"/>
            <a:ext cx="1159500" cy="3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A61C00"/>
                </a:solidFill>
                <a:latin typeface="Roboto"/>
                <a:ea typeface="Roboto"/>
                <a:cs typeface="Roboto"/>
                <a:sym typeface="Roboto"/>
              </a:rPr>
              <a:t>increase(</a:t>
            </a:r>
            <a:endParaRPr b="1" sz="1800">
              <a:solidFill>
                <a:srgbClr val="A61C00"/>
              </a:solidFill>
            </a:endParaRPr>
          </a:p>
        </p:txBody>
      </p:sp>
      <p:sp>
        <p:nvSpPr>
          <p:cNvPr id="224" name="Google Shape;224;p38"/>
          <p:cNvSpPr txBox="1"/>
          <p:nvPr/>
        </p:nvSpPr>
        <p:spPr>
          <a:xfrm>
            <a:off x="8252675" y="2037600"/>
            <a:ext cx="745200" cy="3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A61C00"/>
                </a:solidFill>
                <a:latin typeface="Roboto"/>
                <a:ea typeface="Roboto"/>
                <a:cs typeface="Roboto"/>
                <a:sym typeface="Roboto"/>
              </a:rPr>
              <a:t>[5m])</a:t>
            </a:r>
            <a:endParaRPr b="1" sz="1800">
              <a:solidFill>
                <a:srgbClr val="A61C00"/>
              </a:solidFill>
            </a:endParaRPr>
          </a:p>
        </p:txBody>
      </p:sp>
      <p:sp>
        <p:nvSpPr>
          <p:cNvPr id="225" name="Google Shape;225;p38"/>
          <p:cNvSpPr txBox="1"/>
          <p:nvPr/>
        </p:nvSpPr>
        <p:spPr>
          <a:xfrm>
            <a:off x="1454700" y="2799600"/>
            <a:ext cx="3939000" cy="3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chemeClr val="dk2"/>
                </a:solidFill>
                <a:latin typeface="Roboto"/>
                <a:ea typeface="Roboto"/>
                <a:cs typeface="Roboto"/>
                <a:sym typeface="Roboto"/>
              </a:rPr>
              <a:t>example_app_payment_count_total</a:t>
            </a:r>
            <a:endParaRPr b="1" sz="1800"/>
          </a:p>
        </p:txBody>
      </p:sp>
      <p:sp>
        <p:nvSpPr>
          <p:cNvPr id="226" name="Google Shape;226;p38"/>
          <p:cNvSpPr txBox="1"/>
          <p:nvPr/>
        </p:nvSpPr>
        <p:spPr>
          <a:xfrm>
            <a:off x="5084725" y="2799600"/>
            <a:ext cx="1829100" cy="3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chemeClr val="dk2"/>
                </a:solidFill>
                <a:highlight>
                  <a:srgbClr val="D9D9D9"/>
                </a:highlight>
                <a:latin typeface="Roboto"/>
                <a:ea typeface="Roboto"/>
                <a:cs typeface="Roboto"/>
                <a:sym typeface="Roboto"/>
              </a:rPr>
              <a:t>{bank_type=”A”}</a:t>
            </a:r>
            <a:endParaRPr b="1" sz="1800">
              <a:highlight>
                <a:srgbClr val="D9D9D9"/>
              </a:highlight>
            </a:endParaRPr>
          </a:p>
        </p:txBody>
      </p:sp>
      <p:sp>
        <p:nvSpPr>
          <p:cNvPr id="227" name="Google Shape;227;p38"/>
          <p:cNvSpPr txBox="1"/>
          <p:nvPr/>
        </p:nvSpPr>
        <p:spPr>
          <a:xfrm>
            <a:off x="464100" y="2799600"/>
            <a:ext cx="1159500" cy="3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A61C00"/>
                </a:solidFill>
                <a:latin typeface="Roboto"/>
                <a:ea typeface="Roboto"/>
                <a:cs typeface="Roboto"/>
                <a:sym typeface="Roboto"/>
              </a:rPr>
              <a:t>increase(</a:t>
            </a:r>
            <a:endParaRPr b="1" sz="1800">
              <a:solidFill>
                <a:srgbClr val="A61C00"/>
              </a:solidFill>
            </a:endParaRPr>
          </a:p>
        </p:txBody>
      </p:sp>
      <p:sp>
        <p:nvSpPr>
          <p:cNvPr id="228" name="Google Shape;228;p38"/>
          <p:cNvSpPr txBox="1"/>
          <p:nvPr/>
        </p:nvSpPr>
        <p:spPr>
          <a:xfrm>
            <a:off x="6804875" y="2799600"/>
            <a:ext cx="745200" cy="3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A61C00"/>
                </a:solidFill>
                <a:latin typeface="Roboto"/>
                <a:ea typeface="Roboto"/>
                <a:cs typeface="Roboto"/>
                <a:sym typeface="Roboto"/>
              </a:rPr>
              <a:t>[5m])</a:t>
            </a:r>
            <a:endParaRPr b="1" sz="1800">
              <a:solidFill>
                <a:srgbClr val="A61C00"/>
              </a:solidFill>
            </a:endParaRPr>
          </a:p>
        </p:txBody>
      </p:sp>
      <p:sp>
        <p:nvSpPr>
          <p:cNvPr id="229" name="Google Shape;229;p38"/>
          <p:cNvSpPr txBox="1"/>
          <p:nvPr/>
        </p:nvSpPr>
        <p:spPr>
          <a:xfrm>
            <a:off x="7473875" y="2799600"/>
            <a:ext cx="745200" cy="3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6D9EEB"/>
                </a:solidFill>
                <a:latin typeface="Roboto"/>
                <a:ea typeface="Roboto"/>
                <a:cs typeface="Roboto"/>
                <a:sym typeface="Roboto"/>
              </a:rPr>
              <a:t>* 100</a:t>
            </a:r>
            <a:endParaRPr b="1" sz="1800">
              <a:solidFill>
                <a:srgbClr val="6D9EEB"/>
              </a:solidFill>
            </a:endParaRPr>
          </a:p>
        </p:txBody>
      </p:sp>
      <p:sp>
        <p:nvSpPr>
          <p:cNvPr id="230" name="Google Shape;230;p38"/>
          <p:cNvSpPr txBox="1"/>
          <p:nvPr/>
        </p:nvSpPr>
        <p:spPr>
          <a:xfrm>
            <a:off x="4423650" y="2420700"/>
            <a:ext cx="296700" cy="3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chemeClr val="dk2"/>
                </a:solidFill>
                <a:latin typeface="Roboto"/>
                <a:ea typeface="Roboto"/>
                <a:cs typeface="Roboto"/>
                <a:sym typeface="Roboto"/>
              </a:rPr>
              <a:t>/</a:t>
            </a:r>
            <a:endParaRPr b="1"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34" name="Shape 234"/>
        <p:cNvGrpSpPr/>
        <p:nvPr/>
      </p:nvGrpSpPr>
      <p:grpSpPr>
        <a:xfrm>
          <a:off x="0" y="0"/>
          <a:ext cx="0" cy="0"/>
          <a:chOff x="0" y="0"/>
          <a:chExt cx="0" cy="0"/>
        </a:xfrm>
      </p:grpSpPr>
      <p:pic>
        <p:nvPicPr>
          <p:cNvPr id="235" name="Google Shape;235;p39"/>
          <p:cNvPicPr preferRelativeResize="0"/>
          <p:nvPr/>
        </p:nvPicPr>
        <p:blipFill rotWithShape="1">
          <a:blip r:embed="rId4">
            <a:alphaModFix/>
          </a:blip>
          <a:srcRect b="0" l="0" r="0" t="0"/>
          <a:stretch/>
        </p:blipFill>
        <p:spPr>
          <a:xfrm>
            <a:off x="807738" y="312075"/>
            <a:ext cx="7528525" cy="4519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39" name="Shape 239"/>
        <p:cNvGrpSpPr/>
        <p:nvPr/>
      </p:nvGrpSpPr>
      <p:grpSpPr>
        <a:xfrm>
          <a:off x="0" y="0"/>
          <a:ext cx="0" cy="0"/>
          <a:chOff x="0" y="0"/>
          <a:chExt cx="0" cy="0"/>
        </a:xfrm>
      </p:grpSpPr>
      <p:sp>
        <p:nvSpPr>
          <p:cNvPr id="240" name="Google Shape;240;p40"/>
          <p:cNvSpPr txBox="1"/>
          <p:nvPr>
            <p:ph type="title"/>
          </p:nvPr>
        </p:nvSpPr>
        <p:spPr>
          <a:xfrm>
            <a:off x="540300" y="445025"/>
            <a:ext cx="781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Roboto"/>
                <a:ea typeface="Roboto"/>
                <a:cs typeface="Roboto"/>
                <a:sym typeface="Roboto"/>
              </a:rPr>
              <a:t>Prometheus Operator &amp; k8s</a:t>
            </a:r>
            <a:endParaRPr b="1">
              <a:latin typeface="Roboto"/>
              <a:ea typeface="Roboto"/>
              <a:cs typeface="Roboto"/>
              <a:sym typeface="Roboto"/>
            </a:endParaRPr>
          </a:p>
        </p:txBody>
      </p:sp>
      <p:sp>
        <p:nvSpPr>
          <p:cNvPr id="241" name="Google Shape;241;p40"/>
          <p:cNvSpPr txBox="1"/>
          <p:nvPr>
            <p:ph idx="1" type="body"/>
          </p:nvPr>
        </p:nvSpPr>
        <p:spPr>
          <a:xfrm>
            <a:off x="540300" y="1152475"/>
            <a:ext cx="7815600" cy="3416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Roboto"/>
              <a:buChar char="●"/>
            </a:pPr>
            <a:r>
              <a:rPr lang="en" sz="1400">
                <a:latin typeface="Roboto"/>
                <a:ea typeface="Roboto"/>
                <a:cs typeface="Roboto"/>
                <a:sym typeface="Roboto"/>
              </a:rPr>
              <a:t>Oluşturulan metrikleri toplaması için bir prometheus servera ihtiyaç vardır. Prometheus operator k8s üzerinde çalışan ve cluster metrikleri de dahil olmak üzere ayarladığımız tüm metrikleri toplayan uygulamadır.</a:t>
            </a:r>
            <a:endParaRPr sz="1400">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 sz="1400">
                <a:latin typeface="Roboto"/>
                <a:ea typeface="Roboto"/>
                <a:cs typeface="Roboto"/>
                <a:sym typeface="Roboto"/>
              </a:rPr>
              <a:t>Helm reposu aracılığı ile grafana ve daha birçok özellikle birlikte paket olarak yüklenebilir.</a:t>
            </a:r>
            <a:endParaRPr sz="1400">
              <a:latin typeface="Roboto"/>
              <a:ea typeface="Roboto"/>
              <a:cs typeface="Roboto"/>
              <a:sym typeface="Roboto"/>
            </a:endParaRPr>
          </a:p>
          <a:p>
            <a:pPr indent="0" lvl="0" marL="0" rtl="0" algn="l">
              <a:lnSpc>
                <a:spcPct val="115000"/>
              </a:lnSpc>
              <a:spcBef>
                <a:spcPts val="1600"/>
              </a:spcBef>
              <a:spcAft>
                <a:spcPts val="0"/>
              </a:spcAft>
              <a:buSzPts val="1800"/>
              <a:buNone/>
            </a:pPr>
            <a:r>
              <a:t/>
            </a:r>
            <a:endParaRPr sz="1400">
              <a:latin typeface="Roboto"/>
              <a:ea typeface="Roboto"/>
              <a:cs typeface="Roboto"/>
              <a:sym typeface="Roboto"/>
            </a:endParaRPr>
          </a:p>
          <a:p>
            <a:pPr indent="0" lvl="0" marL="0" rtl="0" algn="l">
              <a:lnSpc>
                <a:spcPct val="115000"/>
              </a:lnSpc>
              <a:spcBef>
                <a:spcPts val="1600"/>
              </a:spcBef>
              <a:spcAft>
                <a:spcPts val="1600"/>
              </a:spcAft>
              <a:buSzPts val="1800"/>
              <a:buNone/>
            </a:pPr>
            <a:r>
              <a:t/>
            </a:r>
            <a:endParaRPr sz="14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45" name="Shape 245"/>
        <p:cNvGrpSpPr/>
        <p:nvPr/>
      </p:nvGrpSpPr>
      <p:grpSpPr>
        <a:xfrm>
          <a:off x="0" y="0"/>
          <a:ext cx="0" cy="0"/>
          <a:chOff x="0" y="0"/>
          <a:chExt cx="0" cy="0"/>
        </a:xfrm>
      </p:grpSpPr>
      <p:pic>
        <p:nvPicPr>
          <p:cNvPr id="246" name="Google Shape;246;p41"/>
          <p:cNvPicPr preferRelativeResize="0"/>
          <p:nvPr/>
        </p:nvPicPr>
        <p:blipFill rotWithShape="1">
          <a:blip r:embed="rId4">
            <a:alphaModFix/>
          </a:blip>
          <a:srcRect b="0" l="0" r="0" t="0"/>
          <a:stretch/>
        </p:blipFill>
        <p:spPr>
          <a:xfrm>
            <a:off x="569276" y="0"/>
            <a:ext cx="8005448"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50" name="Shape 250"/>
        <p:cNvGrpSpPr/>
        <p:nvPr/>
      </p:nvGrpSpPr>
      <p:grpSpPr>
        <a:xfrm>
          <a:off x="0" y="0"/>
          <a:ext cx="0" cy="0"/>
          <a:chOff x="0" y="0"/>
          <a:chExt cx="0" cy="0"/>
        </a:xfrm>
      </p:grpSpPr>
      <p:sp>
        <p:nvSpPr>
          <p:cNvPr id="251" name="Google Shape;251;p42"/>
          <p:cNvSpPr txBox="1"/>
          <p:nvPr>
            <p:ph idx="4294967295" type="title"/>
          </p:nvPr>
        </p:nvSpPr>
        <p:spPr>
          <a:xfrm>
            <a:off x="540300" y="445025"/>
            <a:ext cx="4031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Roboto"/>
                <a:ea typeface="Roboto"/>
                <a:cs typeface="Roboto"/>
                <a:sym typeface="Roboto"/>
              </a:rPr>
              <a:t>Service Monitor</a:t>
            </a:r>
            <a:endParaRPr b="1">
              <a:latin typeface="Roboto"/>
              <a:ea typeface="Roboto"/>
              <a:cs typeface="Roboto"/>
              <a:sym typeface="Roboto"/>
            </a:endParaRPr>
          </a:p>
        </p:txBody>
      </p:sp>
      <p:sp>
        <p:nvSpPr>
          <p:cNvPr id="252" name="Google Shape;252;p42"/>
          <p:cNvSpPr txBox="1"/>
          <p:nvPr>
            <p:ph idx="4294967295" type="body"/>
          </p:nvPr>
        </p:nvSpPr>
        <p:spPr>
          <a:xfrm>
            <a:off x="540300" y="1152475"/>
            <a:ext cx="36141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latin typeface="Roboto"/>
                <a:ea typeface="Roboto"/>
                <a:cs typeface="Roboto"/>
                <a:sym typeface="Roboto"/>
              </a:rPr>
              <a:t>K8s içerisindeki uygulamaların metriklerini toplamak amacıyla prometheus operator tarafından oluşturulan CRD’dir. Metrikleri toplanacak servisler bu tanıma göre belirlenir.</a:t>
            </a:r>
            <a:endParaRPr sz="1400">
              <a:latin typeface="Roboto"/>
              <a:ea typeface="Roboto"/>
              <a:cs typeface="Roboto"/>
              <a:sym typeface="Roboto"/>
            </a:endParaRPr>
          </a:p>
          <a:p>
            <a:pPr indent="0" lvl="0" marL="0" rtl="0" algn="l">
              <a:lnSpc>
                <a:spcPct val="115000"/>
              </a:lnSpc>
              <a:spcBef>
                <a:spcPts val="1600"/>
              </a:spcBef>
              <a:spcAft>
                <a:spcPts val="1600"/>
              </a:spcAft>
              <a:buSzPts val="1800"/>
              <a:buNone/>
            </a:pPr>
            <a:r>
              <a:t/>
            </a:r>
            <a:endParaRPr sz="1400">
              <a:latin typeface="Roboto"/>
              <a:ea typeface="Roboto"/>
              <a:cs typeface="Roboto"/>
              <a:sym typeface="Roboto"/>
            </a:endParaRPr>
          </a:p>
        </p:txBody>
      </p:sp>
      <p:sp>
        <p:nvSpPr>
          <p:cNvPr id="253" name="Google Shape;253;p42"/>
          <p:cNvSpPr txBox="1"/>
          <p:nvPr/>
        </p:nvSpPr>
        <p:spPr>
          <a:xfrm>
            <a:off x="4869425" y="619050"/>
            <a:ext cx="3374400" cy="3905400"/>
          </a:xfrm>
          <a:prstGeom prst="rect">
            <a:avLst/>
          </a:prstGeom>
          <a:solidFill>
            <a:srgbClr val="434343"/>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900"/>
              <a:buFont typeface="Arial"/>
              <a:buNone/>
            </a:pPr>
            <a:r>
              <a:rPr b="1" i="0" lang="en" sz="900" u="none" cap="none" strike="noStrike">
                <a:solidFill>
                  <a:srgbClr val="569CD6"/>
                </a:solidFill>
                <a:latin typeface="Roboto"/>
                <a:ea typeface="Roboto"/>
                <a:cs typeface="Roboto"/>
                <a:sym typeface="Roboto"/>
              </a:rPr>
              <a:t>apiVersion</a:t>
            </a:r>
            <a:r>
              <a:rPr b="1" i="0" lang="en" sz="900" u="none" cap="none" strike="noStrike">
                <a:solidFill>
                  <a:srgbClr val="D4D4D4"/>
                </a:solidFill>
                <a:latin typeface="Roboto"/>
                <a:ea typeface="Roboto"/>
                <a:cs typeface="Roboto"/>
                <a:sym typeface="Roboto"/>
              </a:rPr>
              <a:t>: </a:t>
            </a:r>
            <a:r>
              <a:rPr b="1" i="0" lang="en" sz="900" u="none" cap="none" strike="noStrike">
                <a:solidFill>
                  <a:srgbClr val="CE9178"/>
                </a:solidFill>
                <a:latin typeface="Roboto"/>
                <a:ea typeface="Roboto"/>
                <a:cs typeface="Roboto"/>
                <a:sym typeface="Roboto"/>
              </a:rPr>
              <a:t>monitoring.coreos.com/v1</a:t>
            </a:r>
            <a:endParaRPr b="1" i="0" sz="900" u="none" cap="none" strike="noStrike">
              <a:solidFill>
                <a:srgbClr val="CE9178"/>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900"/>
              <a:buFont typeface="Arial"/>
              <a:buNone/>
            </a:pPr>
            <a:r>
              <a:rPr b="1" i="0" lang="en" sz="900" u="none" cap="none" strike="noStrike">
                <a:solidFill>
                  <a:srgbClr val="569CD6"/>
                </a:solidFill>
                <a:latin typeface="Roboto"/>
                <a:ea typeface="Roboto"/>
                <a:cs typeface="Roboto"/>
                <a:sym typeface="Roboto"/>
              </a:rPr>
              <a:t>kind</a:t>
            </a:r>
            <a:r>
              <a:rPr b="1" i="0" lang="en" sz="900" u="none" cap="none" strike="noStrike">
                <a:solidFill>
                  <a:srgbClr val="D4D4D4"/>
                </a:solidFill>
                <a:latin typeface="Roboto"/>
                <a:ea typeface="Roboto"/>
                <a:cs typeface="Roboto"/>
                <a:sym typeface="Roboto"/>
              </a:rPr>
              <a:t>: </a:t>
            </a:r>
            <a:r>
              <a:rPr b="1" i="0" lang="en" sz="900" u="none" cap="none" strike="noStrike">
                <a:solidFill>
                  <a:srgbClr val="CE9178"/>
                </a:solidFill>
                <a:latin typeface="Roboto"/>
                <a:ea typeface="Roboto"/>
                <a:cs typeface="Roboto"/>
                <a:sym typeface="Roboto"/>
              </a:rPr>
              <a:t>ServiceMonitor</a:t>
            </a:r>
            <a:endParaRPr b="1" i="0" sz="900" u="none" cap="none" strike="noStrike">
              <a:solidFill>
                <a:srgbClr val="CE9178"/>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900"/>
              <a:buFont typeface="Arial"/>
              <a:buNone/>
            </a:pPr>
            <a:r>
              <a:rPr b="1" i="0" lang="en" sz="900" u="none" cap="none" strike="noStrike">
                <a:solidFill>
                  <a:srgbClr val="569CD6"/>
                </a:solidFill>
                <a:latin typeface="Roboto"/>
                <a:ea typeface="Roboto"/>
                <a:cs typeface="Roboto"/>
                <a:sym typeface="Roboto"/>
              </a:rPr>
              <a:t>metadata</a:t>
            </a:r>
            <a:r>
              <a:rPr b="1" i="0" lang="en" sz="900" u="none" cap="none" strike="noStrike">
                <a:solidFill>
                  <a:srgbClr val="D4D4D4"/>
                </a:solidFill>
                <a:latin typeface="Roboto"/>
                <a:ea typeface="Roboto"/>
                <a:cs typeface="Roboto"/>
                <a:sym typeface="Roboto"/>
              </a:rPr>
              <a:t>:</a:t>
            </a:r>
            <a:endParaRPr b="1" i="0" sz="900" u="none" cap="none" strike="noStrike">
              <a:solidFill>
                <a:srgbClr val="D4D4D4"/>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900"/>
              <a:buFont typeface="Arial"/>
              <a:buNone/>
            </a:pPr>
            <a:r>
              <a:rPr b="1" i="0" lang="en" sz="900" u="none" cap="none" strike="noStrike">
                <a:solidFill>
                  <a:srgbClr val="D4D4D4"/>
                </a:solidFill>
                <a:latin typeface="Roboto"/>
                <a:ea typeface="Roboto"/>
                <a:cs typeface="Roboto"/>
                <a:sym typeface="Roboto"/>
              </a:rPr>
              <a:t>  </a:t>
            </a:r>
            <a:r>
              <a:rPr b="1" i="0" lang="en" sz="900" u="none" cap="none" strike="noStrike">
                <a:solidFill>
                  <a:srgbClr val="569CD6"/>
                </a:solidFill>
                <a:latin typeface="Roboto"/>
                <a:ea typeface="Roboto"/>
                <a:cs typeface="Roboto"/>
                <a:sym typeface="Roboto"/>
              </a:rPr>
              <a:t>name</a:t>
            </a:r>
            <a:r>
              <a:rPr b="1" i="0" lang="en" sz="900" u="none" cap="none" strike="noStrike">
                <a:solidFill>
                  <a:srgbClr val="D4D4D4"/>
                </a:solidFill>
                <a:latin typeface="Roboto"/>
                <a:ea typeface="Roboto"/>
                <a:cs typeface="Roboto"/>
                <a:sym typeface="Roboto"/>
              </a:rPr>
              <a:t>: </a:t>
            </a:r>
            <a:r>
              <a:rPr b="1" i="0" lang="en" sz="900" u="none" cap="none" strike="noStrike">
                <a:solidFill>
                  <a:srgbClr val="CE9178"/>
                </a:solidFill>
                <a:latin typeface="Roboto"/>
                <a:ea typeface="Roboto"/>
                <a:cs typeface="Roboto"/>
                <a:sym typeface="Roboto"/>
              </a:rPr>
              <a:t>session-prom</a:t>
            </a:r>
            <a:endParaRPr b="1" i="0" sz="900" u="none" cap="none" strike="noStrike">
              <a:solidFill>
                <a:srgbClr val="CE9178"/>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900"/>
              <a:buFont typeface="Arial"/>
              <a:buNone/>
            </a:pPr>
            <a:r>
              <a:rPr b="1" i="0" lang="en" sz="900" u="none" cap="none" strike="noStrike">
                <a:solidFill>
                  <a:srgbClr val="D4D4D4"/>
                </a:solidFill>
                <a:latin typeface="Roboto"/>
                <a:ea typeface="Roboto"/>
                <a:cs typeface="Roboto"/>
                <a:sym typeface="Roboto"/>
              </a:rPr>
              <a:t>  </a:t>
            </a:r>
            <a:r>
              <a:rPr b="1" i="0" lang="en" sz="900" u="none" cap="none" strike="noStrike">
                <a:solidFill>
                  <a:srgbClr val="569CD6"/>
                </a:solidFill>
                <a:latin typeface="Roboto"/>
                <a:ea typeface="Roboto"/>
                <a:cs typeface="Roboto"/>
                <a:sym typeface="Roboto"/>
              </a:rPr>
              <a:t>namespace</a:t>
            </a:r>
            <a:r>
              <a:rPr b="1" i="0" lang="en" sz="900" u="none" cap="none" strike="noStrike">
                <a:solidFill>
                  <a:srgbClr val="D4D4D4"/>
                </a:solidFill>
                <a:latin typeface="Roboto"/>
                <a:ea typeface="Roboto"/>
                <a:cs typeface="Roboto"/>
                <a:sym typeface="Roboto"/>
              </a:rPr>
              <a:t>: </a:t>
            </a:r>
            <a:r>
              <a:rPr b="1" i="0" lang="en" sz="900" u="none" cap="none" strike="noStrike">
                <a:solidFill>
                  <a:srgbClr val="CE9178"/>
                </a:solidFill>
                <a:latin typeface="Roboto"/>
                <a:ea typeface="Roboto"/>
                <a:cs typeface="Roboto"/>
                <a:sym typeface="Roboto"/>
              </a:rPr>
              <a:t>monitoring</a:t>
            </a:r>
            <a:endParaRPr b="1" i="0" sz="900" u="none" cap="none" strike="noStrike">
              <a:solidFill>
                <a:srgbClr val="CE9178"/>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900"/>
              <a:buFont typeface="Arial"/>
              <a:buNone/>
            </a:pPr>
            <a:r>
              <a:rPr b="1" i="0" lang="en" sz="900" u="none" cap="none" strike="noStrike">
                <a:solidFill>
                  <a:srgbClr val="D4D4D4"/>
                </a:solidFill>
                <a:latin typeface="Roboto"/>
                <a:ea typeface="Roboto"/>
                <a:cs typeface="Roboto"/>
                <a:sym typeface="Roboto"/>
              </a:rPr>
              <a:t>  </a:t>
            </a:r>
            <a:r>
              <a:rPr b="1" i="0" lang="en" sz="900" u="none" cap="none" strike="noStrike">
                <a:solidFill>
                  <a:srgbClr val="569CD6"/>
                </a:solidFill>
                <a:latin typeface="Roboto"/>
                <a:ea typeface="Roboto"/>
                <a:cs typeface="Roboto"/>
                <a:sym typeface="Roboto"/>
              </a:rPr>
              <a:t>labels</a:t>
            </a:r>
            <a:r>
              <a:rPr b="1" i="0" lang="en" sz="900" u="none" cap="none" strike="noStrike">
                <a:solidFill>
                  <a:srgbClr val="D4D4D4"/>
                </a:solidFill>
                <a:latin typeface="Roboto"/>
                <a:ea typeface="Roboto"/>
                <a:cs typeface="Roboto"/>
                <a:sym typeface="Roboto"/>
              </a:rPr>
              <a:t>:</a:t>
            </a:r>
            <a:endParaRPr b="1" i="0" sz="900" u="none" cap="none" strike="noStrike">
              <a:solidFill>
                <a:srgbClr val="D4D4D4"/>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900"/>
              <a:buFont typeface="Arial"/>
              <a:buNone/>
            </a:pPr>
            <a:r>
              <a:rPr b="1" i="0" lang="en" sz="900" u="none" cap="none" strike="noStrike">
                <a:solidFill>
                  <a:srgbClr val="D4D4D4"/>
                </a:solidFill>
                <a:latin typeface="Roboto"/>
                <a:ea typeface="Roboto"/>
                <a:cs typeface="Roboto"/>
                <a:sym typeface="Roboto"/>
              </a:rPr>
              <a:t>    </a:t>
            </a:r>
            <a:r>
              <a:rPr b="1" i="0" lang="en" sz="900" u="none" cap="none" strike="noStrike">
                <a:solidFill>
                  <a:srgbClr val="569CD6"/>
                </a:solidFill>
                <a:latin typeface="Roboto"/>
                <a:ea typeface="Roboto"/>
                <a:cs typeface="Roboto"/>
                <a:sym typeface="Roboto"/>
              </a:rPr>
              <a:t>app</a:t>
            </a:r>
            <a:r>
              <a:rPr b="1" i="0" lang="en" sz="900" u="none" cap="none" strike="noStrike">
                <a:solidFill>
                  <a:srgbClr val="D4D4D4"/>
                </a:solidFill>
                <a:latin typeface="Roboto"/>
                <a:ea typeface="Roboto"/>
                <a:cs typeface="Roboto"/>
                <a:sym typeface="Roboto"/>
              </a:rPr>
              <a:t>: </a:t>
            </a:r>
            <a:r>
              <a:rPr b="1" i="0" lang="en" sz="900" u="none" cap="none" strike="noStrike">
                <a:solidFill>
                  <a:srgbClr val="CE9178"/>
                </a:solidFill>
                <a:latin typeface="Roboto"/>
                <a:ea typeface="Roboto"/>
                <a:cs typeface="Roboto"/>
                <a:sym typeface="Roboto"/>
              </a:rPr>
              <a:t>session-prom-monitor</a:t>
            </a:r>
            <a:endParaRPr b="1" i="0" sz="900" u="none" cap="none" strike="noStrike">
              <a:solidFill>
                <a:srgbClr val="CE9178"/>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900"/>
              <a:buFont typeface="Arial"/>
              <a:buNone/>
            </a:pPr>
            <a:r>
              <a:rPr b="1" i="0" lang="en" sz="900" u="none" cap="none" strike="noStrike">
                <a:solidFill>
                  <a:srgbClr val="D4D4D4"/>
                </a:solidFill>
                <a:latin typeface="Roboto"/>
                <a:ea typeface="Roboto"/>
                <a:cs typeface="Roboto"/>
                <a:sym typeface="Roboto"/>
              </a:rPr>
              <a:t>    </a:t>
            </a:r>
            <a:r>
              <a:rPr b="1" i="0" lang="en" sz="900" u="none" cap="none" strike="noStrike">
                <a:solidFill>
                  <a:srgbClr val="569CD6"/>
                </a:solidFill>
                <a:latin typeface="Roboto"/>
                <a:ea typeface="Roboto"/>
                <a:cs typeface="Roboto"/>
                <a:sym typeface="Roboto"/>
              </a:rPr>
              <a:t>monitoring</a:t>
            </a:r>
            <a:r>
              <a:rPr b="1" i="0" lang="en" sz="900" u="none" cap="none" strike="noStrike">
                <a:solidFill>
                  <a:srgbClr val="D4D4D4"/>
                </a:solidFill>
                <a:latin typeface="Roboto"/>
                <a:ea typeface="Roboto"/>
                <a:cs typeface="Roboto"/>
                <a:sym typeface="Roboto"/>
              </a:rPr>
              <a:t>: </a:t>
            </a:r>
            <a:r>
              <a:rPr b="1" i="0" lang="en" sz="900" u="none" cap="none" strike="noStrike">
                <a:solidFill>
                  <a:srgbClr val="CE9178"/>
                </a:solidFill>
                <a:latin typeface="Roboto"/>
                <a:ea typeface="Roboto"/>
                <a:cs typeface="Roboto"/>
                <a:sym typeface="Roboto"/>
              </a:rPr>
              <a:t>prometheus-exporter</a:t>
            </a:r>
            <a:endParaRPr b="1" i="0" sz="900" u="none" cap="none" strike="noStrike">
              <a:solidFill>
                <a:srgbClr val="CE9178"/>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900"/>
              <a:buFont typeface="Arial"/>
              <a:buNone/>
            </a:pPr>
            <a:r>
              <a:rPr b="1" i="0" lang="en" sz="900" u="none" cap="none" strike="noStrike">
                <a:solidFill>
                  <a:srgbClr val="569CD6"/>
                </a:solidFill>
                <a:latin typeface="Roboto"/>
                <a:ea typeface="Roboto"/>
                <a:cs typeface="Roboto"/>
                <a:sym typeface="Roboto"/>
              </a:rPr>
              <a:t>spec</a:t>
            </a:r>
            <a:r>
              <a:rPr b="1" i="0" lang="en" sz="900" u="none" cap="none" strike="noStrike">
                <a:solidFill>
                  <a:srgbClr val="D4D4D4"/>
                </a:solidFill>
                <a:latin typeface="Roboto"/>
                <a:ea typeface="Roboto"/>
                <a:cs typeface="Roboto"/>
                <a:sym typeface="Roboto"/>
              </a:rPr>
              <a:t>:</a:t>
            </a:r>
            <a:endParaRPr b="1" i="0" sz="900" u="none" cap="none" strike="noStrike">
              <a:solidFill>
                <a:srgbClr val="D4D4D4"/>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900"/>
              <a:buFont typeface="Arial"/>
              <a:buNone/>
            </a:pPr>
            <a:r>
              <a:rPr b="1" i="0" lang="en" sz="900" u="none" cap="none" strike="noStrike">
                <a:solidFill>
                  <a:srgbClr val="D4D4D4"/>
                </a:solidFill>
                <a:latin typeface="Roboto"/>
                <a:ea typeface="Roboto"/>
                <a:cs typeface="Roboto"/>
                <a:sym typeface="Roboto"/>
              </a:rPr>
              <a:t>  </a:t>
            </a:r>
            <a:r>
              <a:rPr b="1" i="0" lang="en" sz="900" u="none" cap="none" strike="noStrike">
                <a:solidFill>
                  <a:srgbClr val="569CD6"/>
                </a:solidFill>
                <a:latin typeface="Roboto"/>
                <a:ea typeface="Roboto"/>
                <a:cs typeface="Roboto"/>
                <a:sym typeface="Roboto"/>
              </a:rPr>
              <a:t>selector</a:t>
            </a:r>
            <a:r>
              <a:rPr b="1" i="0" lang="en" sz="900" u="none" cap="none" strike="noStrike">
                <a:solidFill>
                  <a:srgbClr val="D4D4D4"/>
                </a:solidFill>
                <a:latin typeface="Roboto"/>
                <a:ea typeface="Roboto"/>
                <a:cs typeface="Roboto"/>
                <a:sym typeface="Roboto"/>
              </a:rPr>
              <a:t>:</a:t>
            </a:r>
            <a:endParaRPr b="1" i="0" sz="900" u="none" cap="none" strike="noStrike">
              <a:solidFill>
                <a:srgbClr val="D4D4D4"/>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900"/>
              <a:buFont typeface="Arial"/>
              <a:buNone/>
            </a:pPr>
            <a:r>
              <a:rPr b="1" i="0" lang="en" sz="900" u="none" cap="none" strike="noStrike">
                <a:solidFill>
                  <a:srgbClr val="D4D4D4"/>
                </a:solidFill>
                <a:latin typeface="Roboto"/>
                <a:ea typeface="Roboto"/>
                <a:cs typeface="Roboto"/>
                <a:sym typeface="Roboto"/>
              </a:rPr>
              <a:t>    </a:t>
            </a:r>
            <a:r>
              <a:rPr b="1" i="0" lang="en" sz="900" u="none" cap="none" strike="noStrike">
                <a:solidFill>
                  <a:srgbClr val="569CD6"/>
                </a:solidFill>
                <a:latin typeface="Roboto"/>
                <a:ea typeface="Roboto"/>
                <a:cs typeface="Roboto"/>
                <a:sym typeface="Roboto"/>
              </a:rPr>
              <a:t>matchLabels</a:t>
            </a:r>
            <a:r>
              <a:rPr b="1" i="0" lang="en" sz="900" u="none" cap="none" strike="noStrike">
                <a:solidFill>
                  <a:srgbClr val="D4D4D4"/>
                </a:solidFill>
                <a:latin typeface="Roboto"/>
                <a:ea typeface="Roboto"/>
                <a:cs typeface="Roboto"/>
                <a:sym typeface="Roboto"/>
              </a:rPr>
              <a:t>:</a:t>
            </a:r>
            <a:endParaRPr b="1" i="0" sz="900" u="none" cap="none" strike="noStrike">
              <a:solidFill>
                <a:srgbClr val="D4D4D4"/>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900"/>
              <a:buFont typeface="Arial"/>
              <a:buNone/>
            </a:pPr>
            <a:r>
              <a:rPr b="1" i="0" lang="en" sz="900" u="none" cap="none" strike="noStrike">
                <a:solidFill>
                  <a:srgbClr val="D4D4D4"/>
                </a:solidFill>
                <a:latin typeface="Roboto"/>
                <a:ea typeface="Roboto"/>
                <a:cs typeface="Roboto"/>
                <a:sym typeface="Roboto"/>
              </a:rPr>
              <a:t>      </a:t>
            </a:r>
            <a:r>
              <a:rPr b="1" i="0" lang="en" sz="900" u="none" cap="none" strike="noStrike">
                <a:solidFill>
                  <a:srgbClr val="569CD6"/>
                </a:solidFill>
                <a:latin typeface="Roboto"/>
                <a:ea typeface="Roboto"/>
                <a:cs typeface="Roboto"/>
                <a:sym typeface="Roboto"/>
              </a:rPr>
              <a:t>run</a:t>
            </a:r>
            <a:r>
              <a:rPr b="1" i="0" lang="en" sz="900" u="none" cap="none" strike="noStrike">
                <a:solidFill>
                  <a:srgbClr val="D4D4D4"/>
                </a:solidFill>
                <a:latin typeface="Roboto"/>
                <a:ea typeface="Roboto"/>
                <a:cs typeface="Roboto"/>
                <a:sym typeface="Roboto"/>
              </a:rPr>
              <a:t>: </a:t>
            </a:r>
            <a:r>
              <a:rPr b="1" i="0" lang="en" sz="900" u="none" cap="none" strike="noStrike">
                <a:solidFill>
                  <a:srgbClr val="CE9178"/>
                </a:solidFill>
                <a:latin typeface="Roboto"/>
                <a:ea typeface="Roboto"/>
                <a:cs typeface="Roboto"/>
                <a:sym typeface="Roboto"/>
              </a:rPr>
              <a:t>session-prom</a:t>
            </a:r>
            <a:endParaRPr b="1" i="0" sz="900" u="none" cap="none" strike="noStrike">
              <a:solidFill>
                <a:srgbClr val="CE9178"/>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900"/>
              <a:buFont typeface="Arial"/>
              <a:buNone/>
            </a:pPr>
            <a:r>
              <a:rPr b="1" i="0" lang="en" sz="900" u="none" cap="none" strike="noStrike">
                <a:solidFill>
                  <a:srgbClr val="D4D4D4"/>
                </a:solidFill>
                <a:latin typeface="Roboto"/>
                <a:ea typeface="Roboto"/>
                <a:cs typeface="Roboto"/>
                <a:sym typeface="Roboto"/>
              </a:rPr>
              <a:t>  </a:t>
            </a:r>
            <a:r>
              <a:rPr b="1" i="0" lang="en" sz="900" u="none" cap="none" strike="noStrike">
                <a:solidFill>
                  <a:srgbClr val="569CD6"/>
                </a:solidFill>
                <a:latin typeface="Roboto"/>
                <a:ea typeface="Roboto"/>
                <a:cs typeface="Roboto"/>
                <a:sym typeface="Roboto"/>
              </a:rPr>
              <a:t>namespaceSelector</a:t>
            </a:r>
            <a:r>
              <a:rPr b="1" i="0" lang="en" sz="900" u="none" cap="none" strike="noStrike">
                <a:solidFill>
                  <a:srgbClr val="D4D4D4"/>
                </a:solidFill>
                <a:latin typeface="Roboto"/>
                <a:ea typeface="Roboto"/>
                <a:cs typeface="Roboto"/>
                <a:sym typeface="Roboto"/>
              </a:rPr>
              <a:t>:</a:t>
            </a:r>
            <a:endParaRPr b="1" i="0" sz="900" u="none" cap="none" strike="noStrike">
              <a:solidFill>
                <a:srgbClr val="D4D4D4"/>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900"/>
              <a:buFont typeface="Arial"/>
              <a:buNone/>
            </a:pPr>
            <a:r>
              <a:rPr b="1" i="0" lang="en" sz="900" u="none" cap="none" strike="noStrike">
                <a:solidFill>
                  <a:srgbClr val="D4D4D4"/>
                </a:solidFill>
                <a:latin typeface="Roboto"/>
                <a:ea typeface="Roboto"/>
                <a:cs typeface="Roboto"/>
                <a:sym typeface="Roboto"/>
              </a:rPr>
              <a:t>    </a:t>
            </a:r>
            <a:r>
              <a:rPr b="1" i="0" lang="en" sz="900" u="none" cap="none" strike="noStrike">
                <a:solidFill>
                  <a:srgbClr val="569CD6"/>
                </a:solidFill>
                <a:latin typeface="Roboto"/>
                <a:ea typeface="Roboto"/>
                <a:cs typeface="Roboto"/>
                <a:sym typeface="Roboto"/>
              </a:rPr>
              <a:t>matchNames</a:t>
            </a:r>
            <a:r>
              <a:rPr b="1" i="0" lang="en" sz="900" u="none" cap="none" strike="noStrike">
                <a:solidFill>
                  <a:srgbClr val="D4D4D4"/>
                </a:solidFill>
                <a:latin typeface="Roboto"/>
                <a:ea typeface="Roboto"/>
                <a:cs typeface="Roboto"/>
                <a:sym typeface="Roboto"/>
              </a:rPr>
              <a:t>:</a:t>
            </a:r>
            <a:endParaRPr b="1" i="0" sz="900" u="none" cap="none" strike="noStrike">
              <a:solidFill>
                <a:srgbClr val="D4D4D4"/>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900"/>
              <a:buFont typeface="Arial"/>
              <a:buNone/>
            </a:pPr>
            <a:r>
              <a:rPr b="1" i="0" lang="en" sz="900" u="none" cap="none" strike="noStrike">
                <a:solidFill>
                  <a:srgbClr val="D4D4D4"/>
                </a:solidFill>
                <a:latin typeface="Roboto"/>
                <a:ea typeface="Roboto"/>
                <a:cs typeface="Roboto"/>
                <a:sym typeface="Roboto"/>
              </a:rPr>
              <a:t>    - </a:t>
            </a:r>
            <a:r>
              <a:rPr b="1" i="0" lang="en" sz="900" u="none" cap="none" strike="noStrike">
                <a:solidFill>
                  <a:srgbClr val="CE9178"/>
                </a:solidFill>
                <a:latin typeface="Roboto"/>
                <a:ea typeface="Roboto"/>
                <a:cs typeface="Roboto"/>
                <a:sym typeface="Roboto"/>
              </a:rPr>
              <a:t>dev</a:t>
            </a:r>
            <a:endParaRPr b="1" i="0" sz="900" u="none" cap="none" strike="noStrike">
              <a:solidFill>
                <a:srgbClr val="CE9178"/>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900"/>
              <a:buFont typeface="Arial"/>
              <a:buNone/>
            </a:pPr>
            <a:r>
              <a:rPr b="1" i="0" lang="en" sz="900" u="none" cap="none" strike="noStrike">
                <a:solidFill>
                  <a:srgbClr val="D4D4D4"/>
                </a:solidFill>
                <a:latin typeface="Roboto"/>
                <a:ea typeface="Roboto"/>
                <a:cs typeface="Roboto"/>
                <a:sym typeface="Roboto"/>
              </a:rPr>
              <a:t>  </a:t>
            </a:r>
            <a:r>
              <a:rPr b="1" i="0" lang="en" sz="900" u="none" cap="none" strike="noStrike">
                <a:solidFill>
                  <a:srgbClr val="569CD6"/>
                </a:solidFill>
                <a:latin typeface="Roboto"/>
                <a:ea typeface="Roboto"/>
                <a:cs typeface="Roboto"/>
                <a:sym typeface="Roboto"/>
              </a:rPr>
              <a:t>endpoints</a:t>
            </a:r>
            <a:r>
              <a:rPr b="1" i="0" lang="en" sz="900" u="none" cap="none" strike="noStrike">
                <a:solidFill>
                  <a:srgbClr val="D4D4D4"/>
                </a:solidFill>
                <a:latin typeface="Roboto"/>
                <a:ea typeface="Roboto"/>
                <a:cs typeface="Roboto"/>
                <a:sym typeface="Roboto"/>
              </a:rPr>
              <a:t>:</a:t>
            </a:r>
            <a:endParaRPr b="1" i="0" sz="900" u="none" cap="none" strike="noStrike">
              <a:solidFill>
                <a:srgbClr val="D4D4D4"/>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900"/>
              <a:buFont typeface="Arial"/>
              <a:buNone/>
            </a:pPr>
            <a:r>
              <a:rPr b="1" i="0" lang="en" sz="900" u="none" cap="none" strike="noStrike">
                <a:solidFill>
                  <a:srgbClr val="D4D4D4"/>
                </a:solidFill>
                <a:latin typeface="Roboto"/>
                <a:ea typeface="Roboto"/>
                <a:cs typeface="Roboto"/>
                <a:sym typeface="Roboto"/>
              </a:rPr>
              <a:t>  - </a:t>
            </a:r>
            <a:r>
              <a:rPr b="1" i="0" lang="en" sz="900" u="none" cap="none" strike="noStrike">
                <a:solidFill>
                  <a:srgbClr val="569CD6"/>
                </a:solidFill>
                <a:latin typeface="Roboto"/>
                <a:ea typeface="Roboto"/>
                <a:cs typeface="Roboto"/>
                <a:sym typeface="Roboto"/>
              </a:rPr>
              <a:t>interval</a:t>
            </a:r>
            <a:r>
              <a:rPr b="1" i="0" lang="en" sz="900" u="none" cap="none" strike="noStrike">
                <a:solidFill>
                  <a:srgbClr val="D4D4D4"/>
                </a:solidFill>
                <a:latin typeface="Roboto"/>
                <a:ea typeface="Roboto"/>
                <a:cs typeface="Roboto"/>
                <a:sym typeface="Roboto"/>
              </a:rPr>
              <a:t>: </a:t>
            </a:r>
            <a:r>
              <a:rPr b="1" i="0" lang="en" sz="900" u="none" cap="none" strike="noStrike">
                <a:solidFill>
                  <a:srgbClr val="CE9178"/>
                </a:solidFill>
                <a:latin typeface="Roboto"/>
                <a:ea typeface="Roboto"/>
                <a:cs typeface="Roboto"/>
                <a:sym typeface="Roboto"/>
              </a:rPr>
              <a:t>5s</a:t>
            </a:r>
            <a:endParaRPr b="1" i="0" sz="900" u="none" cap="none" strike="noStrike">
              <a:solidFill>
                <a:srgbClr val="CE9178"/>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900"/>
              <a:buFont typeface="Arial"/>
              <a:buNone/>
            </a:pPr>
            <a:r>
              <a:rPr b="1" i="0" lang="en" sz="900" u="none" cap="none" strike="noStrike">
                <a:solidFill>
                  <a:srgbClr val="D4D4D4"/>
                </a:solidFill>
                <a:latin typeface="Roboto"/>
                <a:ea typeface="Roboto"/>
                <a:cs typeface="Roboto"/>
                <a:sym typeface="Roboto"/>
              </a:rPr>
              <a:t>    </a:t>
            </a:r>
            <a:r>
              <a:rPr b="1" i="0" lang="en" sz="900" u="none" cap="none" strike="noStrike">
                <a:solidFill>
                  <a:srgbClr val="569CD6"/>
                </a:solidFill>
                <a:latin typeface="Roboto"/>
                <a:ea typeface="Roboto"/>
                <a:cs typeface="Roboto"/>
                <a:sym typeface="Roboto"/>
              </a:rPr>
              <a:t>path</a:t>
            </a:r>
            <a:r>
              <a:rPr b="1" i="0" lang="en" sz="900" u="none" cap="none" strike="noStrike">
                <a:solidFill>
                  <a:srgbClr val="D4D4D4"/>
                </a:solidFill>
                <a:latin typeface="Roboto"/>
                <a:ea typeface="Roboto"/>
                <a:cs typeface="Roboto"/>
                <a:sym typeface="Roboto"/>
              </a:rPr>
              <a:t>: </a:t>
            </a:r>
            <a:r>
              <a:rPr b="1" i="0" lang="en" sz="900" u="none" cap="none" strike="noStrike">
                <a:solidFill>
                  <a:srgbClr val="CE9178"/>
                </a:solidFill>
                <a:latin typeface="Roboto"/>
                <a:ea typeface="Roboto"/>
                <a:cs typeface="Roboto"/>
                <a:sym typeface="Roboto"/>
              </a:rPr>
              <a:t>/metrics</a:t>
            </a:r>
            <a:endParaRPr b="1" i="0" sz="900" u="none" cap="none" strike="noStrike">
              <a:solidFill>
                <a:srgbClr val="CE9178"/>
              </a:solidFill>
              <a:latin typeface="Roboto"/>
              <a:ea typeface="Roboto"/>
              <a:cs typeface="Roboto"/>
              <a:sym typeface="Roboto"/>
            </a:endParaRPr>
          </a:p>
          <a:p>
            <a:pPr indent="0" lvl="0" marL="0" marR="0" rtl="0" algn="l">
              <a:lnSpc>
                <a:spcPct val="115000"/>
              </a:lnSpc>
              <a:spcBef>
                <a:spcPts val="0"/>
              </a:spcBef>
              <a:spcAft>
                <a:spcPts val="1600"/>
              </a:spcAft>
              <a:buClr>
                <a:srgbClr val="000000"/>
              </a:buClr>
              <a:buSzPts val="1300"/>
              <a:buFont typeface="Arial"/>
              <a:buNone/>
            </a:pPr>
            <a:r>
              <a:t/>
            </a:r>
            <a:endParaRPr b="1" i="0" sz="1300" u="none" cap="none" strike="noStrike">
              <a:solidFill>
                <a:srgbClr val="595959"/>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57" name="Shape 257"/>
        <p:cNvGrpSpPr/>
        <p:nvPr/>
      </p:nvGrpSpPr>
      <p:grpSpPr>
        <a:xfrm>
          <a:off x="0" y="0"/>
          <a:ext cx="0" cy="0"/>
          <a:chOff x="0" y="0"/>
          <a:chExt cx="0" cy="0"/>
        </a:xfrm>
      </p:grpSpPr>
      <p:sp>
        <p:nvSpPr>
          <p:cNvPr id="258" name="Google Shape;258;p43"/>
          <p:cNvSpPr txBox="1"/>
          <p:nvPr>
            <p:ph idx="4294967295" type="title"/>
          </p:nvPr>
        </p:nvSpPr>
        <p:spPr>
          <a:xfrm>
            <a:off x="5403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Roboto"/>
                <a:ea typeface="Roboto"/>
                <a:cs typeface="Roboto"/>
                <a:sym typeface="Roboto"/>
              </a:rPr>
              <a:t>Prometheus Dashboard</a:t>
            </a:r>
            <a:endParaRPr b="1">
              <a:latin typeface="Roboto"/>
              <a:ea typeface="Roboto"/>
              <a:cs typeface="Roboto"/>
              <a:sym typeface="Roboto"/>
            </a:endParaRPr>
          </a:p>
        </p:txBody>
      </p:sp>
      <p:sp>
        <p:nvSpPr>
          <p:cNvPr id="259" name="Google Shape;259;p43"/>
          <p:cNvSpPr txBox="1"/>
          <p:nvPr>
            <p:ph idx="4294967295" type="body"/>
          </p:nvPr>
        </p:nvSpPr>
        <p:spPr>
          <a:xfrm>
            <a:off x="540300" y="1152475"/>
            <a:ext cx="38133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latin typeface="Roboto"/>
                <a:ea typeface="Roboto"/>
                <a:cs typeface="Roboto"/>
                <a:sym typeface="Roboto"/>
              </a:rPr>
              <a:t>Prometheus server ile birlikte gelen bu dashboard ile,</a:t>
            </a:r>
            <a:endParaRPr sz="1400">
              <a:latin typeface="Roboto"/>
              <a:ea typeface="Roboto"/>
              <a:cs typeface="Roboto"/>
              <a:sym typeface="Roboto"/>
            </a:endParaRPr>
          </a:p>
          <a:p>
            <a:pPr indent="-317500" lvl="0" marL="457200" rtl="0" algn="l">
              <a:lnSpc>
                <a:spcPct val="115000"/>
              </a:lnSpc>
              <a:spcBef>
                <a:spcPts val="1600"/>
              </a:spcBef>
              <a:spcAft>
                <a:spcPts val="0"/>
              </a:spcAft>
              <a:buSzPts val="1400"/>
              <a:buFont typeface="Roboto"/>
              <a:buChar char="●"/>
            </a:pPr>
            <a:r>
              <a:rPr lang="en" sz="1400">
                <a:latin typeface="Roboto"/>
                <a:ea typeface="Roboto"/>
                <a:cs typeface="Roboto"/>
                <a:sym typeface="Roboto"/>
              </a:rPr>
              <a:t>Metrikleri sorgulayabilir,</a:t>
            </a:r>
            <a:endParaRPr sz="1400">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 sz="1400">
                <a:latin typeface="Roboto"/>
                <a:ea typeface="Roboto"/>
                <a:cs typeface="Roboto"/>
                <a:sym typeface="Roboto"/>
              </a:rPr>
              <a:t>Alarmları inceleyebilir,</a:t>
            </a:r>
            <a:endParaRPr sz="1400">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 sz="1400">
                <a:latin typeface="Roboto"/>
                <a:ea typeface="Roboto"/>
                <a:cs typeface="Roboto"/>
                <a:sym typeface="Roboto"/>
              </a:rPr>
              <a:t>Metrik exporterlar ile prometheus server arasındaki bağlantı durumlarını </a:t>
            </a:r>
            <a:endParaRPr sz="1400">
              <a:latin typeface="Roboto"/>
              <a:ea typeface="Roboto"/>
              <a:cs typeface="Roboto"/>
              <a:sym typeface="Roboto"/>
            </a:endParaRPr>
          </a:p>
          <a:p>
            <a:pPr indent="0" lvl="0" marL="457200" rtl="0" algn="l">
              <a:lnSpc>
                <a:spcPct val="115000"/>
              </a:lnSpc>
              <a:spcBef>
                <a:spcPts val="1600"/>
              </a:spcBef>
              <a:spcAft>
                <a:spcPts val="1600"/>
              </a:spcAft>
              <a:buSzPts val="1800"/>
              <a:buNone/>
            </a:pPr>
            <a:r>
              <a:rPr lang="en" sz="1400">
                <a:latin typeface="Roboto"/>
                <a:ea typeface="Roboto"/>
                <a:cs typeface="Roboto"/>
                <a:sym typeface="Roboto"/>
              </a:rPr>
              <a:t>takip edebiliriz.</a:t>
            </a:r>
            <a:endParaRPr sz="1400">
              <a:latin typeface="Roboto"/>
              <a:ea typeface="Roboto"/>
              <a:cs typeface="Roboto"/>
              <a:sym typeface="Roboto"/>
            </a:endParaRPr>
          </a:p>
        </p:txBody>
      </p:sp>
      <p:pic>
        <p:nvPicPr>
          <p:cNvPr id="260" name="Google Shape;260;p43"/>
          <p:cNvPicPr preferRelativeResize="0"/>
          <p:nvPr/>
        </p:nvPicPr>
        <p:blipFill rotWithShape="1">
          <a:blip r:embed="rId4">
            <a:alphaModFix/>
          </a:blip>
          <a:srcRect b="0" l="0" r="0" t="0"/>
          <a:stretch/>
        </p:blipFill>
        <p:spPr>
          <a:xfrm>
            <a:off x="4439725" y="1152475"/>
            <a:ext cx="4392575" cy="32395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4" name="Shape 104"/>
        <p:cNvGrpSpPr/>
        <p:nvPr/>
      </p:nvGrpSpPr>
      <p:grpSpPr>
        <a:xfrm>
          <a:off x="0" y="0"/>
          <a:ext cx="0" cy="0"/>
          <a:chOff x="0" y="0"/>
          <a:chExt cx="0" cy="0"/>
        </a:xfrm>
      </p:grpSpPr>
      <p:sp>
        <p:nvSpPr>
          <p:cNvPr id="105" name="Google Shape;105;p26"/>
          <p:cNvSpPr txBox="1"/>
          <p:nvPr/>
        </p:nvSpPr>
        <p:spPr>
          <a:xfrm>
            <a:off x="0" y="417775"/>
            <a:ext cx="9144000" cy="589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2400">
                <a:solidFill>
                  <a:srgbClr val="1DB8D4"/>
                </a:solidFill>
                <a:latin typeface="Exo"/>
                <a:ea typeface="Exo"/>
                <a:cs typeface="Exo"/>
                <a:sym typeface="Exo"/>
              </a:rPr>
              <a:t>kloia in-a-nutshell:</a:t>
            </a:r>
            <a:endParaRPr b="1" sz="2400">
              <a:solidFill>
                <a:srgbClr val="1DB8D4"/>
              </a:solidFill>
              <a:latin typeface="Exo"/>
              <a:ea typeface="Exo"/>
              <a:cs typeface="Exo"/>
              <a:sym typeface="Exo"/>
            </a:endParaRPr>
          </a:p>
        </p:txBody>
      </p:sp>
      <p:sp>
        <p:nvSpPr>
          <p:cNvPr id="106" name="Google Shape;106;p26"/>
          <p:cNvSpPr txBox="1"/>
          <p:nvPr/>
        </p:nvSpPr>
        <p:spPr>
          <a:xfrm>
            <a:off x="2267125" y="3990375"/>
            <a:ext cx="1907700" cy="1194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t/>
            </a:r>
            <a:endParaRPr b="1" sz="2000">
              <a:solidFill>
                <a:srgbClr val="474746"/>
              </a:solidFill>
              <a:latin typeface="Economica"/>
              <a:ea typeface="Economica"/>
              <a:cs typeface="Economica"/>
              <a:sym typeface="Economica"/>
            </a:endParaRPr>
          </a:p>
        </p:txBody>
      </p:sp>
      <p:sp>
        <p:nvSpPr>
          <p:cNvPr id="107" name="Google Shape;107;p26"/>
          <p:cNvSpPr txBox="1"/>
          <p:nvPr/>
        </p:nvSpPr>
        <p:spPr>
          <a:xfrm>
            <a:off x="1836400" y="1061675"/>
            <a:ext cx="3000000" cy="28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595959"/>
                </a:solidFill>
                <a:latin typeface="Roboto"/>
                <a:ea typeface="Roboto"/>
                <a:cs typeface="Roboto"/>
                <a:sym typeface="Roboto"/>
              </a:rPr>
              <a:t>Solutions in</a:t>
            </a:r>
            <a:endParaRPr b="1">
              <a:solidFill>
                <a:srgbClr val="595959"/>
              </a:solidFill>
              <a:latin typeface="Roboto"/>
              <a:ea typeface="Roboto"/>
              <a:cs typeface="Roboto"/>
              <a:sym typeface="Roboto"/>
            </a:endParaRPr>
          </a:p>
          <a:p>
            <a:pPr indent="0" lvl="0" marL="0" rtl="0" algn="l">
              <a:spcBef>
                <a:spcPts val="0"/>
              </a:spcBef>
              <a:spcAft>
                <a:spcPts val="0"/>
              </a:spcAft>
              <a:buNone/>
            </a:pPr>
            <a:r>
              <a:t/>
            </a:r>
            <a:endParaRPr>
              <a:solidFill>
                <a:srgbClr val="595959"/>
              </a:solidFill>
              <a:latin typeface="Roboto"/>
              <a:ea typeface="Roboto"/>
              <a:cs typeface="Roboto"/>
              <a:sym typeface="Roboto"/>
            </a:endParaRPr>
          </a:p>
          <a:p>
            <a:pPr indent="0" lvl="0" marL="0" rtl="0" algn="l">
              <a:spcBef>
                <a:spcPts val="0"/>
              </a:spcBef>
              <a:spcAft>
                <a:spcPts val="0"/>
              </a:spcAft>
              <a:buNone/>
            </a:pPr>
            <a:r>
              <a:rPr lang="en">
                <a:solidFill>
                  <a:srgbClr val="595959"/>
                </a:solidFill>
                <a:latin typeface="Roboto"/>
                <a:ea typeface="Roboto"/>
                <a:cs typeface="Roboto"/>
                <a:sym typeface="Roboto"/>
              </a:rPr>
              <a:t>DevOps/</a:t>
            </a:r>
            <a:r>
              <a:rPr b="1" lang="en">
                <a:solidFill>
                  <a:srgbClr val="595959"/>
                </a:solidFill>
                <a:latin typeface="Roboto"/>
                <a:ea typeface="Roboto"/>
                <a:cs typeface="Roboto"/>
                <a:sym typeface="Roboto"/>
              </a:rPr>
              <a:t>DevSecOps</a:t>
            </a:r>
            <a:endParaRPr b="1">
              <a:solidFill>
                <a:srgbClr val="595959"/>
              </a:solidFill>
              <a:latin typeface="Roboto"/>
              <a:ea typeface="Roboto"/>
              <a:cs typeface="Roboto"/>
              <a:sym typeface="Roboto"/>
            </a:endParaRPr>
          </a:p>
          <a:p>
            <a:pPr indent="0" lvl="0" marL="0" rtl="0" algn="l">
              <a:spcBef>
                <a:spcPts val="0"/>
              </a:spcBef>
              <a:spcAft>
                <a:spcPts val="0"/>
              </a:spcAft>
              <a:buNone/>
            </a:pPr>
            <a:r>
              <a:t/>
            </a:r>
            <a:endParaRPr b="1">
              <a:solidFill>
                <a:srgbClr val="595959"/>
              </a:solidFill>
              <a:latin typeface="Roboto"/>
              <a:ea typeface="Roboto"/>
              <a:cs typeface="Roboto"/>
              <a:sym typeface="Roboto"/>
            </a:endParaRPr>
          </a:p>
          <a:p>
            <a:pPr indent="0" lvl="0" marL="0" rtl="0" algn="l">
              <a:spcBef>
                <a:spcPts val="0"/>
              </a:spcBef>
              <a:spcAft>
                <a:spcPts val="0"/>
              </a:spcAft>
              <a:buNone/>
            </a:pPr>
            <a:r>
              <a:t/>
            </a:r>
            <a:endParaRPr b="1">
              <a:solidFill>
                <a:srgbClr val="595959"/>
              </a:solidFill>
              <a:latin typeface="Roboto"/>
              <a:ea typeface="Roboto"/>
              <a:cs typeface="Roboto"/>
              <a:sym typeface="Roboto"/>
            </a:endParaRPr>
          </a:p>
          <a:p>
            <a:pPr indent="0" lvl="0" marL="0" rtl="0" algn="l">
              <a:spcBef>
                <a:spcPts val="0"/>
              </a:spcBef>
              <a:spcAft>
                <a:spcPts val="0"/>
              </a:spcAft>
              <a:buNone/>
            </a:pPr>
            <a:r>
              <a:rPr lang="en">
                <a:solidFill>
                  <a:srgbClr val="595959"/>
                </a:solidFill>
                <a:latin typeface="Roboto"/>
                <a:ea typeface="Roboto"/>
                <a:cs typeface="Roboto"/>
                <a:sym typeface="Roboto"/>
              </a:rPr>
              <a:t>Cloud/</a:t>
            </a:r>
            <a:r>
              <a:rPr b="1" lang="en">
                <a:solidFill>
                  <a:srgbClr val="595959"/>
                </a:solidFill>
                <a:latin typeface="Roboto"/>
                <a:ea typeface="Roboto"/>
                <a:cs typeface="Roboto"/>
                <a:sym typeface="Roboto"/>
              </a:rPr>
              <a:t>Kubernetes</a:t>
            </a:r>
            <a:endParaRPr b="1">
              <a:solidFill>
                <a:srgbClr val="595959"/>
              </a:solidFill>
              <a:latin typeface="Roboto"/>
              <a:ea typeface="Roboto"/>
              <a:cs typeface="Roboto"/>
              <a:sym typeface="Roboto"/>
            </a:endParaRPr>
          </a:p>
          <a:p>
            <a:pPr indent="0" lvl="0" marL="0" rtl="0" algn="l">
              <a:spcBef>
                <a:spcPts val="0"/>
              </a:spcBef>
              <a:spcAft>
                <a:spcPts val="0"/>
              </a:spcAft>
              <a:buNone/>
            </a:pPr>
            <a:r>
              <a:t/>
            </a:r>
            <a:endParaRPr b="1">
              <a:solidFill>
                <a:srgbClr val="595959"/>
              </a:solidFill>
              <a:latin typeface="Roboto"/>
              <a:ea typeface="Roboto"/>
              <a:cs typeface="Roboto"/>
              <a:sym typeface="Roboto"/>
            </a:endParaRPr>
          </a:p>
          <a:p>
            <a:pPr indent="0" lvl="0" marL="0" rtl="0" algn="l">
              <a:spcBef>
                <a:spcPts val="0"/>
              </a:spcBef>
              <a:spcAft>
                <a:spcPts val="0"/>
              </a:spcAft>
              <a:buNone/>
            </a:pPr>
            <a:r>
              <a:t/>
            </a:r>
            <a:endParaRPr b="1">
              <a:solidFill>
                <a:srgbClr val="595959"/>
              </a:solidFill>
              <a:latin typeface="Roboto"/>
              <a:ea typeface="Roboto"/>
              <a:cs typeface="Roboto"/>
              <a:sym typeface="Roboto"/>
            </a:endParaRPr>
          </a:p>
          <a:p>
            <a:pPr indent="0" lvl="0" marL="0" rtl="0" algn="l">
              <a:spcBef>
                <a:spcPts val="0"/>
              </a:spcBef>
              <a:spcAft>
                <a:spcPts val="0"/>
              </a:spcAft>
              <a:buNone/>
            </a:pPr>
            <a:r>
              <a:rPr b="1" lang="en">
                <a:solidFill>
                  <a:srgbClr val="595959"/>
                </a:solidFill>
                <a:latin typeface="Roboto"/>
                <a:ea typeface="Roboto"/>
                <a:cs typeface="Roboto"/>
                <a:sym typeface="Roboto"/>
              </a:rPr>
              <a:t>Microservices</a:t>
            </a:r>
            <a:endParaRPr b="1">
              <a:solidFill>
                <a:srgbClr val="595959"/>
              </a:solidFill>
              <a:latin typeface="Roboto"/>
              <a:ea typeface="Roboto"/>
              <a:cs typeface="Roboto"/>
              <a:sym typeface="Roboto"/>
            </a:endParaRPr>
          </a:p>
          <a:p>
            <a:pPr indent="0" lvl="0" marL="0" rtl="0" algn="l">
              <a:spcBef>
                <a:spcPts val="0"/>
              </a:spcBef>
              <a:spcAft>
                <a:spcPts val="0"/>
              </a:spcAft>
              <a:buNone/>
            </a:pPr>
            <a:r>
              <a:t/>
            </a:r>
            <a:endParaRPr b="1">
              <a:solidFill>
                <a:srgbClr val="595959"/>
              </a:solidFill>
              <a:latin typeface="Roboto"/>
              <a:ea typeface="Roboto"/>
              <a:cs typeface="Roboto"/>
              <a:sym typeface="Roboto"/>
            </a:endParaRPr>
          </a:p>
          <a:p>
            <a:pPr indent="0" lvl="0" marL="0" rtl="0" algn="l">
              <a:spcBef>
                <a:spcPts val="0"/>
              </a:spcBef>
              <a:spcAft>
                <a:spcPts val="0"/>
              </a:spcAft>
              <a:buNone/>
            </a:pPr>
            <a:r>
              <a:t/>
            </a:r>
            <a:endParaRPr b="1">
              <a:solidFill>
                <a:srgbClr val="595959"/>
              </a:solidFill>
              <a:latin typeface="Roboto"/>
              <a:ea typeface="Roboto"/>
              <a:cs typeface="Roboto"/>
              <a:sym typeface="Roboto"/>
            </a:endParaRPr>
          </a:p>
          <a:p>
            <a:pPr indent="0" lvl="0" marL="0" rtl="0" algn="l">
              <a:spcBef>
                <a:spcPts val="0"/>
              </a:spcBef>
              <a:spcAft>
                <a:spcPts val="0"/>
              </a:spcAft>
              <a:buNone/>
            </a:pPr>
            <a:r>
              <a:rPr b="1" lang="en">
                <a:solidFill>
                  <a:srgbClr val="595959"/>
                </a:solidFill>
                <a:latin typeface="Roboto"/>
                <a:ea typeface="Roboto"/>
                <a:cs typeface="Roboto"/>
                <a:sym typeface="Roboto"/>
              </a:rPr>
              <a:t>Test Automation</a:t>
            </a:r>
            <a:endParaRPr b="1">
              <a:solidFill>
                <a:srgbClr val="595959"/>
              </a:solidFill>
              <a:latin typeface="Roboto"/>
              <a:ea typeface="Roboto"/>
              <a:cs typeface="Roboto"/>
              <a:sym typeface="Roboto"/>
            </a:endParaRPr>
          </a:p>
        </p:txBody>
      </p:sp>
      <p:sp>
        <p:nvSpPr>
          <p:cNvPr id="108" name="Google Shape;108;p26"/>
          <p:cNvSpPr txBox="1"/>
          <p:nvPr/>
        </p:nvSpPr>
        <p:spPr>
          <a:xfrm>
            <a:off x="5608500" y="1334425"/>
            <a:ext cx="2810400" cy="5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595959"/>
                </a:solidFill>
                <a:latin typeface="Roboto"/>
                <a:ea typeface="Roboto"/>
                <a:cs typeface="Roboto"/>
                <a:sym typeface="Roboto"/>
              </a:rPr>
              <a:t>Customers</a:t>
            </a:r>
            <a:r>
              <a:rPr lang="en">
                <a:solidFill>
                  <a:srgbClr val="595959"/>
                </a:solidFill>
                <a:latin typeface="Roboto"/>
                <a:ea typeface="Roboto"/>
                <a:cs typeface="Roboto"/>
                <a:sym typeface="Roboto"/>
              </a:rPr>
              <a:t> from: </a:t>
            </a:r>
            <a:endParaRPr>
              <a:solidFill>
                <a:srgbClr val="595959"/>
              </a:solidFill>
              <a:latin typeface="Roboto"/>
              <a:ea typeface="Roboto"/>
              <a:cs typeface="Roboto"/>
              <a:sym typeface="Roboto"/>
            </a:endParaRPr>
          </a:p>
          <a:p>
            <a:pPr indent="0" lvl="0" marL="0" rtl="0" algn="l">
              <a:spcBef>
                <a:spcPts val="0"/>
              </a:spcBef>
              <a:spcAft>
                <a:spcPts val="0"/>
              </a:spcAft>
              <a:buNone/>
            </a:pPr>
            <a:r>
              <a:rPr lang="en">
                <a:solidFill>
                  <a:srgbClr val="595959"/>
                </a:solidFill>
                <a:latin typeface="Roboto"/>
                <a:ea typeface="Roboto"/>
                <a:cs typeface="Roboto"/>
                <a:sym typeface="Roboto"/>
              </a:rPr>
              <a:t>USA, United Kingdom, EU, </a:t>
            </a:r>
            <a:r>
              <a:rPr lang="en">
                <a:solidFill>
                  <a:srgbClr val="595959"/>
                </a:solidFill>
                <a:latin typeface="Roboto"/>
                <a:ea typeface="Roboto"/>
                <a:cs typeface="Roboto"/>
                <a:sym typeface="Roboto"/>
              </a:rPr>
              <a:t>Tanzania</a:t>
            </a:r>
            <a:r>
              <a:rPr lang="en">
                <a:solidFill>
                  <a:srgbClr val="595959"/>
                </a:solidFill>
                <a:latin typeface="Roboto"/>
                <a:ea typeface="Roboto"/>
                <a:cs typeface="Roboto"/>
                <a:sym typeface="Roboto"/>
              </a:rPr>
              <a:t>, Dubai, Turkey</a:t>
            </a:r>
            <a:endParaRPr>
              <a:solidFill>
                <a:srgbClr val="595959"/>
              </a:solidFill>
              <a:latin typeface="Roboto"/>
              <a:ea typeface="Roboto"/>
              <a:cs typeface="Roboto"/>
              <a:sym typeface="Roboto"/>
            </a:endParaRPr>
          </a:p>
        </p:txBody>
      </p:sp>
      <p:sp>
        <p:nvSpPr>
          <p:cNvPr id="109" name="Google Shape;109;p26"/>
          <p:cNvSpPr txBox="1"/>
          <p:nvPr/>
        </p:nvSpPr>
        <p:spPr>
          <a:xfrm>
            <a:off x="5608500" y="2251075"/>
            <a:ext cx="3000000" cy="772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595959"/>
                </a:solidFill>
                <a:latin typeface="Roboto"/>
                <a:ea typeface="Roboto"/>
                <a:cs typeface="Roboto"/>
                <a:sym typeface="Roboto"/>
              </a:rPr>
              <a:t>Within four nominated AWS Partners globally for Modernization Projects</a:t>
            </a:r>
            <a:endParaRPr>
              <a:solidFill>
                <a:srgbClr val="595959"/>
              </a:solidFill>
              <a:latin typeface="Roboto"/>
              <a:ea typeface="Roboto"/>
              <a:cs typeface="Roboto"/>
              <a:sym typeface="Roboto"/>
            </a:endParaRPr>
          </a:p>
        </p:txBody>
      </p:sp>
      <p:sp>
        <p:nvSpPr>
          <p:cNvPr id="110" name="Google Shape;110;p26"/>
          <p:cNvSpPr txBox="1"/>
          <p:nvPr/>
        </p:nvSpPr>
        <p:spPr>
          <a:xfrm>
            <a:off x="5608500" y="3174050"/>
            <a:ext cx="2548200" cy="539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595959"/>
                </a:solidFill>
                <a:latin typeface="Roboto"/>
                <a:ea typeface="Roboto"/>
                <a:cs typeface="Roboto"/>
                <a:sym typeface="Roboto"/>
              </a:rPr>
              <a:t>Several ongoing </a:t>
            </a:r>
            <a:r>
              <a:rPr b="1" lang="en">
                <a:solidFill>
                  <a:srgbClr val="595959"/>
                </a:solidFill>
                <a:latin typeface="Roboto"/>
                <a:ea typeface="Roboto"/>
                <a:cs typeface="Roboto"/>
                <a:sym typeface="Roboto"/>
              </a:rPr>
              <a:t>modernization</a:t>
            </a:r>
            <a:r>
              <a:rPr lang="en">
                <a:solidFill>
                  <a:srgbClr val="595959"/>
                </a:solidFill>
                <a:latin typeface="Roboto"/>
                <a:ea typeface="Roboto"/>
                <a:cs typeface="Roboto"/>
                <a:sym typeface="Roboto"/>
              </a:rPr>
              <a:t> projects</a:t>
            </a:r>
            <a:endParaRPr>
              <a:solidFill>
                <a:srgbClr val="595959"/>
              </a:solidFill>
              <a:latin typeface="Roboto"/>
              <a:ea typeface="Roboto"/>
              <a:cs typeface="Roboto"/>
              <a:sym typeface="Roboto"/>
            </a:endParaRPr>
          </a:p>
        </p:txBody>
      </p:sp>
      <p:pic>
        <p:nvPicPr>
          <p:cNvPr id="111" name="Google Shape;111;p26"/>
          <p:cNvPicPr preferRelativeResize="0"/>
          <p:nvPr/>
        </p:nvPicPr>
        <p:blipFill>
          <a:blip r:embed="rId4">
            <a:alphaModFix/>
          </a:blip>
          <a:stretch>
            <a:fillRect/>
          </a:stretch>
        </p:blipFill>
        <p:spPr>
          <a:xfrm>
            <a:off x="887949" y="1526001"/>
            <a:ext cx="634071" cy="397629"/>
          </a:xfrm>
          <a:prstGeom prst="rect">
            <a:avLst/>
          </a:prstGeom>
          <a:noFill/>
          <a:ln>
            <a:noFill/>
          </a:ln>
        </p:spPr>
      </p:pic>
      <p:pic>
        <p:nvPicPr>
          <p:cNvPr id="112" name="Google Shape;112;p26"/>
          <p:cNvPicPr preferRelativeResize="0"/>
          <p:nvPr/>
        </p:nvPicPr>
        <p:blipFill rotWithShape="1">
          <a:blip r:embed="rId5">
            <a:alphaModFix/>
          </a:blip>
          <a:srcRect b="14582" l="0" r="0" t="16045"/>
          <a:stretch/>
        </p:blipFill>
        <p:spPr>
          <a:xfrm>
            <a:off x="4424988" y="2302200"/>
            <a:ext cx="776979" cy="539100"/>
          </a:xfrm>
          <a:prstGeom prst="rect">
            <a:avLst/>
          </a:prstGeom>
          <a:noFill/>
          <a:ln>
            <a:noFill/>
          </a:ln>
        </p:spPr>
      </p:pic>
      <p:pic>
        <p:nvPicPr>
          <p:cNvPr id="113" name="Google Shape;113;p26"/>
          <p:cNvPicPr preferRelativeResize="0"/>
          <p:nvPr/>
        </p:nvPicPr>
        <p:blipFill>
          <a:blip r:embed="rId6">
            <a:alphaModFix/>
          </a:blip>
          <a:stretch>
            <a:fillRect/>
          </a:stretch>
        </p:blipFill>
        <p:spPr>
          <a:xfrm>
            <a:off x="887926" y="2723480"/>
            <a:ext cx="634092" cy="400439"/>
          </a:xfrm>
          <a:prstGeom prst="rect">
            <a:avLst/>
          </a:prstGeom>
          <a:noFill/>
          <a:ln>
            <a:noFill/>
          </a:ln>
        </p:spPr>
      </p:pic>
      <p:pic>
        <p:nvPicPr>
          <p:cNvPr id="114" name="Google Shape;114;p26"/>
          <p:cNvPicPr preferRelativeResize="0"/>
          <p:nvPr/>
        </p:nvPicPr>
        <p:blipFill>
          <a:blip r:embed="rId7">
            <a:alphaModFix/>
          </a:blip>
          <a:stretch>
            <a:fillRect/>
          </a:stretch>
        </p:blipFill>
        <p:spPr>
          <a:xfrm>
            <a:off x="887926" y="3298672"/>
            <a:ext cx="634092" cy="414479"/>
          </a:xfrm>
          <a:prstGeom prst="rect">
            <a:avLst/>
          </a:prstGeom>
          <a:noFill/>
          <a:ln>
            <a:noFill/>
          </a:ln>
        </p:spPr>
      </p:pic>
      <p:pic>
        <p:nvPicPr>
          <p:cNvPr id="115" name="Google Shape;115;p26"/>
          <p:cNvPicPr preferRelativeResize="0"/>
          <p:nvPr/>
        </p:nvPicPr>
        <p:blipFill>
          <a:blip r:embed="rId8">
            <a:alphaModFix/>
          </a:blip>
          <a:stretch>
            <a:fillRect/>
          </a:stretch>
        </p:blipFill>
        <p:spPr>
          <a:xfrm>
            <a:off x="887933" y="2125565"/>
            <a:ext cx="634092" cy="3959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64" name="Shape 264"/>
        <p:cNvGrpSpPr/>
        <p:nvPr/>
      </p:nvGrpSpPr>
      <p:grpSpPr>
        <a:xfrm>
          <a:off x="0" y="0"/>
          <a:ext cx="0" cy="0"/>
          <a:chOff x="0" y="0"/>
          <a:chExt cx="0" cy="0"/>
        </a:xfrm>
      </p:grpSpPr>
      <p:sp>
        <p:nvSpPr>
          <p:cNvPr id="265" name="Google Shape;265;p44"/>
          <p:cNvSpPr txBox="1"/>
          <p:nvPr>
            <p:ph idx="4294967295" type="title"/>
          </p:nvPr>
        </p:nvSpPr>
        <p:spPr>
          <a:xfrm>
            <a:off x="540300" y="445025"/>
            <a:ext cx="4031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Roboto"/>
                <a:ea typeface="Roboto"/>
                <a:cs typeface="Roboto"/>
                <a:sym typeface="Roboto"/>
              </a:rPr>
              <a:t>Prometheus Rule</a:t>
            </a:r>
            <a:endParaRPr b="1">
              <a:latin typeface="Roboto"/>
              <a:ea typeface="Roboto"/>
              <a:cs typeface="Roboto"/>
              <a:sym typeface="Roboto"/>
            </a:endParaRPr>
          </a:p>
        </p:txBody>
      </p:sp>
      <p:sp>
        <p:nvSpPr>
          <p:cNvPr id="266" name="Google Shape;266;p44"/>
          <p:cNvSpPr txBox="1"/>
          <p:nvPr>
            <p:ph idx="4294967295" type="body"/>
          </p:nvPr>
        </p:nvSpPr>
        <p:spPr>
          <a:xfrm>
            <a:off x="540300" y="1152475"/>
            <a:ext cx="3813300" cy="34164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Font typeface="Roboto"/>
              <a:buChar char="●"/>
            </a:pPr>
            <a:r>
              <a:rPr b="1" lang="en" sz="1300">
                <a:latin typeface="Roboto"/>
                <a:ea typeface="Roboto"/>
                <a:cs typeface="Roboto"/>
                <a:sym typeface="Roboto"/>
              </a:rPr>
              <a:t>PrometheusRule</a:t>
            </a:r>
            <a:r>
              <a:rPr lang="en" sz="1300">
                <a:latin typeface="Roboto"/>
                <a:ea typeface="Roboto"/>
                <a:cs typeface="Roboto"/>
                <a:sym typeface="Roboto"/>
              </a:rPr>
              <a:t>, prometheus operatore alarm ile ilgili ayarların iletilmesi için oluşturulan CRD’dir. </a:t>
            </a:r>
            <a:endParaRPr sz="1300">
              <a:latin typeface="Roboto"/>
              <a:ea typeface="Roboto"/>
              <a:cs typeface="Roboto"/>
              <a:sym typeface="Roboto"/>
            </a:endParaRPr>
          </a:p>
          <a:p>
            <a:pPr indent="0" lvl="0" marL="0" rtl="0" algn="l">
              <a:lnSpc>
                <a:spcPct val="115000"/>
              </a:lnSpc>
              <a:spcBef>
                <a:spcPts val="1600"/>
              </a:spcBef>
              <a:spcAft>
                <a:spcPts val="1600"/>
              </a:spcAft>
              <a:buSzPts val="1800"/>
              <a:buNone/>
            </a:pPr>
            <a:r>
              <a:t/>
            </a:r>
            <a:endParaRPr sz="1400">
              <a:latin typeface="Roboto"/>
              <a:ea typeface="Roboto"/>
              <a:cs typeface="Roboto"/>
              <a:sym typeface="Roboto"/>
            </a:endParaRPr>
          </a:p>
        </p:txBody>
      </p:sp>
      <p:sp>
        <p:nvSpPr>
          <p:cNvPr id="267" name="Google Shape;267;p44"/>
          <p:cNvSpPr txBox="1"/>
          <p:nvPr/>
        </p:nvSpPr>
        <p:spPr>
          <a:xfrm>
            <a:off x="4212125" y="309125"/>
            <a:ext cx="4031700" cy="4488300"/>
          </a:xfrm>
          <a:prstGeom prst="rect">
            <a:avLst/>
          </a:prstGeom>
          <a:solidFill>
            <a:srgbClr val="434343"/>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900"/>
              <a:buFont typeface="Arial"/>
              <a:buNone/>
            </a:pPr>
            <a:r>
              <a:rPr b="1" i="0" lang="en" sz="900" u="none" cap="none" strike="noStrike">
                <a:solidFill>
                  <a:srgbClr val="569CD6"/>
                </a:solidFill>
                <a:latin typeface="Roboto"/>
                <a:ea typeface="Roboto"/>
                <a:cs typeface="Roboto"/>
                <a:sym typeface="Roboto"/>
              </a:rPr>
              <a:t>apiVersion</a:t>
            </a:r>
            <a:r>
              <a:rPr b="1" i="0" lang="en" sz="900" u="none" cap="none" strike="noStrike">
                <a:solidFill>
                  <a:srgbClr val="D4D4D4"/>
                </a:solidFill>
                <a:latin typeface="Roboto"/>
                <a:ea typeface="Roboto"/>
                <a:cs typeface="Roboto"/>
                <a:sym typeface="Roboto"/>
              </a:rPr>
              <a:t>: </a:t>
            </a:r>
            <a:r>
              <a:rPr b="1" i="0" lang="en" sz="900" u="none" cap="none" strike="noStrike">
                <a:solidFill>
                  <a:srgbClr val="CE9178"/>
                </a:solidFill>
                <a:latin typeface="Roboto"/>
                <a:ea typeface="Roboto"/>
                <a:cs typeface="Roboto"/>
                <a:sym typeface="Roboto"/>
              </a:rPr>
              <a:t>monitoring.coreos.com/v1</a:t>
            </a:r>
            <a:endParaRPr b="1" i="0" sz="900" u="none" cap="none" strike="noStrike">
              <a:solidFill>
                <a:srgbClr val="CE9178"/>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900"/>
              <a:buFont typeface="Arial"/>
              <a:buNone/>
            </a:pPr>
            <a:r>
              <a:rPr b="1" i="0" lang="en" sz="900" u="none" cap="none" strike="noStrike">
                <a:solidFill>
                  <a:srgbClr val="569CD6"/>
                </a:solidFill>
                <a:latin typeface="Roboto"/>
                <a:ea typeface="Roboto"/>
                <a:cs typeface="Roboto"/>
                <a:sym typeface="Roboto"/>
              </a:rPr>
              <a:t>kind</a:t>
            </a:r>
            <a:r>
              <a:rPr b="1" i="0" lang="en" sz="900" u="none" cap="none" strike="noStrike">
                <a:solidFill>
                  <a:srgbClr val="D4D4D4"/>
                </a:solidFill>
                <a:latin typeface="Roboto"/>
                <a:ea typeface="Roboto"/>
                <a:cs typeface="Roboto"/>
                <a:sym typeface="Roboto"/>
              </a:rPr>
              <a:t>: </a:t>
            </a:r>
            <a:r>
              <a:rPr b="1" i="0" lang="en" sz="900" u="none" cap="none" strike="noStrike">
                <a:solidFill>
                  <a:srgbClr val="CE9178"/>
                </a:solidFill>
                <a:latin typeface="Roboto"/>
                <a:ea typeface="Roboto"/>
                <a:cs typeface="Roboto"/>
                <a:sym typeface="Roboto"/>
              </a:rPr>
              <a:t>PrometheusRule</a:t>
            </a:r>
            <a:endParaRPr b="1" i="0" sz="900" u="none" cap="none" strike="noStrike">
              <a:solidFill>
                <a:srgbClr val="CE9178"/>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900"/>
              <a:buFont typeface="Arial"/>
              <a:buNone/>
            </a:pPr>
            <a:r>
              <a:rPr b="1" i="0" lang="en" sz="900" u="none" cap="none" strike="noStrike">
                <a:solidFill>
                  <a:srgbClr val="569CD6"/>
                </a:solidFill>
                <a:latin typeface="Roboto"/>
                <a:ea typeface="Roboto"/>
                <a:cs typeface="Roboto"/>
                <a:sym typeface="Roboto"/>
              </a:rPr>
              <a:t>metadata</a:t>
            </a:r>
            <a:r>
              <a:rPr b="1" i="0" lang="en" sz="900" u="none" cap="none" strike="noStrike">
                <a:solidFill>
                  <a:srgbClr val="D4D4D4"/>
                </a:solidFill>
                <a:latin typeface="Roboto"/>
                <a:ea typeface="Roboto"/>
                <a:cs typeface="Roboto"/>
                <a:sym typeface="Roboto"/>
              </a:rPr>
              <a:t>:</a:t>
            </a:r>
            <a:endParaRPr b="1" i="0" sz="900" u="none" cap="none" strike="noStrike">
              <a:solidFill>
                <a:srgbClr val="D4D4D4"/>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900"/>
              <a:buFont typeface="Arial"/>
              <a:buNone/>
            </a:pPr>
            <a:r>
              <a:rPr b="1" i="0" lang="en" sz="900" u="none" cap="none" strike="noStrike">
                <a:solidFill>
                  <a:srgbClr val="D4D4D4"/>
                </a:solidFill>
                <a:latin typeface="Roboto"/>
                <a:ea typeface="Roboto"/>
                <a:cs typeface="Roboto"/>
                <a:sym typeface="Roboto"/>
              </a:rPr>
              <a:t>  </a:t>
            </a:r>
            <a:r>
              <a:rPr b="1" i="0" lang="en" sz="900" u="none" cap="none" strike="noStrike">
                <a:solidFill>
                  <a:srgbClr val="569CD6"/>
                </a:solidFill>
                <a:latin typeface="Roboto"/>
                <a:ea typeface="Roboto"/>
                <a:cs typeface="Roboto"/>
                <a:sym typeface="Roboto"/>
              </a:rPr>
              <a:t>labels</a:t>
            </a:r>
            <a:r>
              <a:rPr b="1" i="0" lang="en" sz="900" u="none" cap="none" strike="noStrike">
                <a:solidFill>
                  <a:srgbClr val="D4D4D4"/>
                </a:solidFill>
                <a:latin typeface="Roboto"/>
                <a:ea typeface="Roboto"/>
                <a:cs typeface="Roboto"/>
                <a:sym typeface="Roboto"/>
              </a:rPr>
              <a:t>:</a:t>
            </a:r>
            <a:endParaRPr b="1" i="0" sz="900" u="none" cap="none" strike="noStrike">
              <a:solidFill>
                <a:srgbClr val="D4D4D4"/>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900"/>
              <a:buFont typeface="Arial"/>
              <a:buNone/>
            </a:pPr>
            <a:r>
              <a:rPr b="1" i="0" lang="en" sz="900" u="none" cap="none" strike="noStrike">
                <a:solidFill>
                  <a:srgbClr val="D4D4D4"/>
                </a:solidFill>
                <a:latin typeface="Roboto"/>
                <a:ea typeface="Roboto"/>
                <a:cs typeface="Roboto"/>
                <a:sym typeface="Roboto"/>
              </a:rPr>
              <a:t>    </a:t>
            </a:r>
            <a:r>
              <a:rPr b="1" i="0" lang="en" sz="900" u="none" cap="none" strike="noStrike">
                <a:solidFill>
                  <a:srgbClr val="569CD6"/>
                </a:solidFill>
                <a:latin typeface="Roboto"/>
                <a:ea typeface="Roboto"/>
                <a:cs typeface="Roboto"/>
                <a:sym typeface="Roboto"/>
              </a:rPr>
              <a:t>monitoring</a:t>
            </a:r>
            <a:r>
              <a:rPr b="1" i="0" lang="en" sz="900" u="none" cap="none" strike="noStrike">
                <a:solidFill>
                  <a:srgbClr val="D4D4D4"/>
                </a:solidFill>
                <a:latin typeface="Roboto"/>
                <a:ea typeface="Roboto"/>
                <a:cs typeface="Roboto"/>
                <a:sym typeface="Roboto"/>
              </a:rPr>
              <a:t>: </a:t>
            </a:r>
            <a:r>
              <a:rPr b="1" i="0" lang="en" sz="900" u="none" cap="none" strike="noStrike">
                <a:solidFill>
                  <a:srgbClr val="CE9178"/>
                </a:solidFill>
                <a:latin typeface="Roboto"/>
                <a:ea typeface="Roboto"/>
                <a:cs typeface="Roboto"/>
                <a:sym typeface="Roboto"/>
              </a:rPr>
              <a:t>prometheus-exporter</a:t>
            </a:r>
            <a:endParaRPr b="1" i="0" sz="900" u="none" cap="none" strike="noStrike">
              <a:solidFill>
                <a:srgbClr val="CE9178"/>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900"/>
              <a:buFont typeface="Arial"/>
              <a:buNone/>
            </a:pPr>
            <a:r>
              <a:rPr b="1" i="0" lang="en" sz="900" u="none" cap="none" strike="noStrike">
                <a:solidFill>
                  <a:srgbClr val="D4D4D4"/>
                </a:solidFill>
                <a:latin typeface="Roboto"/>
                <a:ea typeface="Roboto"/>
                <a:cs typeface="Roboto"/>
                <a:sym typeface="Roboto"/>
              </a:rPr>
              <a:t>  </a:t>
            </a:r>
            <a:r>
              <a:rPr b="1" i="0" lang="en" sz="900" u="none" cap="none" strike="noStrike">
                <a:solidFill>
                  <a:srgbClr val="569CD6"/>
                </a:solidFill>
                <a:latin typeface="Roboto"/>
                <a:ea typeface="Roboto"/>
                <a:cs typeface="Roboto"/>
                <a:sym typeface="Roboto"/>
              </a:rPr>
              <a:t>name</a:t>
            </a:r>
            <a:r>
              <a:rPr b="1" i="0" lang="en" sz="900" u="none" cap="none" strike="noStrike">
                <a:solidFill>
                  <a:srgbClr val="D4D4D4"/>
                </a:solidFill>
                <a:latin typeface="Roboto"/>
                <a:ea typeface="Roboto"/>
                <a:cs typeface="Roboto"/>
                <a:sym typeface="Roboto"/>
              </a:rPr>
              <a:t>: </a:t>
            </a:r>
            <a:r>
              <a:rPr b="1" i="0" lang="en" sz="900" u="none" cap="none" strike="noStrike">
                <a:solidFill>
                  <a:srgbClr val="CE9178"/>
                </a:solidFill>
                <a:latin typeface="Roboto"/>
                <a:ea typeface="Roboto"/>
                <a:cs typeface="Roboto"/>
                <a:sym typeface="Roboto"/>
              </a:rPr>
              <a:t>prom-session-alert-rules</a:t>
            </a:r>
            <a:endParaRPr b="1" i="0" sz="900" u="none" cap="none" strike="noStrike">
              <a:solidFill>
                <a:srgbClr val="CE9178"/>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900"/>
              <a:buFont typeface="Arial"/>
              <a:buNone/>
            </a:pPr>
            <a:r>
              <a:rPr b="1" i="0" lang="en" sz="900" u="none" cap="none" strike="noStrike">
                <a:solidFill>
                  <a:srgbClr val="D4D4D4"/>
                </a:solidFill>
                <a:latin typeface="Roboto"/>
                <a:ea typeface="Roboto"/>
                <a:cs typeface="Roboto"/>
                <a:sym typeface="Roboto"/>
              </a:rPr>
              <a:t>  </a:t>
            </a:r>
            <a:r>
              <a:rPr b="1" i="0" lang="en" sz="900" u="none" cap="none" strike="noStrike">
                <a:solidFill>
                  <a:srgbClr val="569CD6"/>
                </a:solidFill>
                <a:latin typeface="Roboto"/>
                <a:ea typeface="Roboto"/>
                <a:cs typeface="Roboto"/>
                <a:sym typeface="Roboto"/>
              </a:rPr>
              <a:t>namespace</a:t>
            </a:r>
            <a:r>
              <a:rPr b="1" i="0" lang="en" sz="900" u="none" cap="none" strike="noStrike">
                <a:solidFill>
                  <a:srgbClr val="D4D4D4"/>
                </a:solidFill>
                <a:latin typeface="Roboto"/>
                <a:ea typeface="Roboto"/>
                <a:cs typeface="Roboto"/>
                <a:sym typeface="Roboto"/>
              </a:rPr>
              <a:t>: </a:t>
            </a:r>
            <a:r>
              <a:rPr b="1" i="0" lang="en" sz="900" u="none" cap="none" strike="noStrike">
                <a:solidFill>
                  <a:srgbClr val="CE9178"/>
                </a:solidFill>
                <a:latin typeface="Roboto"/>
                <a:ea typeface="Roboto"/>
                <a:cs typeface="Roboto"/>
                <a:sym typeface="Roboto"/>
              </a:rPr>
              <a:t>monitoring</a:t>
            </a:r>
            <a:endParaRPr b="1" i="0" sz="900" u="none" cap="none" strike="noStrike">
              <a:solidFill>
                <a:srgbClr val="CE9178"/>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900"/>
              <a:buFont typeface="Arial"/>
              <a:buNone/>
            </a:pPr>
            <a:r>
              <a:rPr b="1" i="0" lang="en" sz="900" u="none" cap="none" strike="noStrike">
                <a:solidFill>
                  <a:srgbClr val="569CD6"/>
                </a:solidFill>
                <a:latin typeface="Roboto"/>
                <a:ea typeface="Roboto"/>
                <a:cs typeface="Roboto"/>
                <a:sym typeface="Roboto"/>
              </a:rPr>
              <a:t>spec</a:t>
            </a:r>
            <a:r>
              <a:rPr b="1" i="0" lang="en" sz="900" u="none" cap="none" strike="noStrike">
                <a:solidFill>
                  <a:srgbClr val="D4D4D4"/>
                </a:solidFill>
                <a:latin typeface="Roboto"/>
                <a:ea typeface="Roboto"/>
                <a:cs typeface="Roboto"/>
                <a:sym typeface="Roboto"/>
              </a:rPr>
              <a:t>:</a:t>
            </a:r>
            <a:endParaRPr b="1" i="0" sz="900" u="none" cap="none" strike="noStrike">
              <a:solidFill>
                <a:srgbClr val="D4D4D4"/>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900"/>
              <a:buFont typeface="Arial"/>
              <a:buNone/>
            </a:pPr>
            <a:r>
              <a:rPr b="1" i="0" lang="en" sz="900" u="none" cap="none" strike="noStrike">
                <a:solidFill>
                  <a:srgbClr val="D4D4D4"/>
                </a:solidFill>
                <a:latin typeface="Roboto"/>
                <a:ea typeface="Roboto"/>
                <a:cs typeface="Roboto"/>
                <a:sym typeface="Roboto"/>
              </a:rPr>
              <a:t>  </a:t>
            </a:r>
            <a:r>
              <a:rPr b="1" i="0" lang="en" sz="900" u="none" cap="none" strike="noStrike">
                <a:solidFill>
                  <a:srgbClr val="569CD6"/>
                </a:solidFill>
                <a:latin typeface="Roboto"/>
                <a:ea typeface="Roboto"/>
                <a:cs typeface="Roboto"/>
                <a:sym typeface="Roboto"/>
              </a:rPr>
              <a:t>groups</a:t>
            </a:r>
            <a:r>
              <a:rPr b="1" i="0" lang="en" sz="900" u="none" cap="none" strike="noStrike">
                <a:solidFill>
                  <a:srgbClr val="D4D4D4"/>
                </a:solidFill>
                <a:latin typeface="Roboto"/>
                <a:ea typeface="Roboto"/>
                <a:cs typeface="Roboto"/>
                <a:sym typeface="Roboto"/>
              </a:rPr>
              <a:t>:</a:t>
            </a:r>
            <a:endParaRPr b="1" i="0" sz="900" u="none" cap="none" strike="noStrike">
              <a:solidFill>
                <a:srgbClr val="D4D4D4"/>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900"/>
              <a:buFont typeface="Arial"/>
              <a:buNone/>
            </a:pPr>
            <a:r>
              <a:rPr b="1" i="0" lang="en" sz="900" u="none" cap="none" strike="noStrike">
                <a:solidFill>
                  <a:srgbClr val="D4D4D4"/>
                </a:solidFill>
                <a:latin typeface="Roboto"/>
                <a:ea typeface="Roboto"/>
                <a:cs typeface="Roboto"/>
                <a:sym typeface="Roboto"/>
              </a:rPr>
              <a:t>  - </a:t>
            </a:r>
            <a:r>
              <a:rPr b="1" i="0" lang="en" sz="900" u="none" cap="none" strike="noStrike">
                <a:solidFill>
                  <a:srgbClr val="569CD6"/>
                </a:solidFill>
                <a:latin typeface="Roboto"/>
                <a:ea typeface="Roboto"/>
                <a:cs typeface="Roboto"/>
                <a:sym typeface="Roboto"/>
              </a:rPr>
              <a:t>name</a:t>
            </a:r>
            <a:r>
              <a:rPr b="1" i="0" lang="en" sz="900" u="none" cap="none" strike="noStrike">
                <a:solidFill>
                  <a:srgbClr val="D4D4D4"/>
                </a:solidFill>
                <a:latin typeface="Roboto"/>
                <a:ea typeface="Roboto"/>
                <a:cs typeface="Roboto"/>
                <a:sym typeface="Roboto"/>
              </a:rPr>
              <a:t>: </a:t>
            </a:r>
            <a:r>
              <a:rPr b="1" i="0" lang="en" sz="900" u="none" cap="none" strike="noStrike">
                <a:solidFill>
                  <a:srgbClr val="CE9178"/>
                </a:solidFill>
                <a:latin typeface="Roboto"/>
                <a:ea typeface="Roboto"/>
                <a:cs typeface="Roboto"/>
                <a:sym typeface="Roboto"/>
              </a:rPr>
              <a:t>prom-session</a:t>
            </a:r>
            <a:endParaRPr b="1" i="0" sz="900" u="none" cap="none" strike="noStrike">
              <a:solidFill>
                <a:srgbClr val="CE9178"/>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900"/>
              <a:buFont typeface="Arial"/>
              <a:buNone/>
            </a:pPr>
            <a:r>
              <a:rPr b="1" i="0" lang="en" sz="900" u="none" cap="none" strike="noStrike">
                <a:solidFill>
                  <a:srgbClr val="D4D4D4"/>
                </a:solidFill>
                <a:latin typeface="Roboto"/>
                <a:ea typeface="Roboto"/>
                <a:cs typeface="Roboto"/>
                <a:sym typeface="Roboto"/>
              </a:rPr>
              <a:t>    </a:t>
            </a:r>
            <a:r>
              <a:rPr b="1" i="0" lang="en" sz="900" u="none" cap="none" strike="noStrike">
                <a:solidFill>
                  <a:srgbClr val="569CD6"/>
                </a:solidFill>
                <a:latin typeface="Roboto"/>
                <a:ea typeface="Roboto"/>
                <a:cs typeface="Roboto"/>
                <a:sym typeface="Roboto"/>
              </a:rPr>
              <a:t>rules</a:t>
            </a:r>
            <a:r>
              <a:rPr b="1" i="0" lang="en" sz="900" u="none" cap="none" strike="noStrike">
                <a:solidFill>
                  <a:srgbClr val="D4D4D4"/>
                </a:solidFill>
                <a:latin typeface="Roboto"/>
                <a:ea typeface="Roboto"/>
                <a:cs typeface="Roboto"/>
                <a:sym typeface="Roboto"/>
              </a:rPr>
              <a:t>:</a:t>
            </a:r>
            <a:endParaRPr b="1" i="0" sz="900" u="none" cap="none" strike="noStrike">
              <a:solidFill>
                <a:srgbClr val="D4D4D4"/>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900"/>
              <a:buFont typeface="Arial"/>
              <a:buNone/>
            </a:pPr>
            <a:r>
              <a:rPr b="1" i="0" lang="en" sz="900" u="none" cap="none" strike="noStrike">
                <a:solidFill>
                  <a:srgbClr val="D4D4D4"/>
                </a:solidFill>
                <a:latin typeface="Roboto"/>
                <a:ea typeface="Roboto"/>
                <a:cs typeface="Roboto"/>
                <a:sym typeface="Roboto"/>
              </a:rPr>
              <a:t>    - </a:t>
            </a:r>
            <a:r>
              <a:rPr b="1" i="0" lang="en" sz="900" u="none" cap="none" strike="noStrike">
                <a:solidFill>
                  <a:srgbClr val="569CD6"/>
                </a:solidFill>
                <a:latin typeface="Roboto"/>
                <a:ea typeface="Roboto"/>
                <a:cs typeface="Roboto"/>
                <a:sym typeface="Roboto"/>
              </a:rPr>
              <a:t>alert</a:t>
            </a:r>
            <a:r>
              <a:rPr b="1" i="0" lang="en" sz="900" u="none" cap="none" strike="noStrike">
                <a:solidFill>
                  <a:srgbClr val="D4D4D4"/>
                </a:solidFill>
                <a:latin typeface="Roboto"/>
                <a:ea typeface="Roboto"/>
                <a:cs typeface="Roboto"/>
                <a:sym typeface="Roboto"/>
              </a:rPr>
              <a:t>: </a:t>
            </a:r>
            <a:r>
              <a:rPr b="1" i="0" lang="en" sz="900" u="none" cap="none" strike="noStrike">
                <a:solidFill>
                  <a:srgbClr val="CE9178"/>
                </a:solidFill>
                <a:latin typeface="Roboto"/>
                <a:ea typeface="Roboto"/>
                <a:cs typeface="Roboto"/>
                <a:sym typeface="Roboto"/>
              </a:rPr>
              <a:t>PaymentTransactionLow</a:t>
            </a:r>
            <a:endParaRPr b="1" i="0" sz="900" u="none" cap="none" strike="noStrike">
              <a:solidFill>
                <a:srgbClr val="CE9178"/>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900"/>
              <a:buFont typeface="Arial"/>
              <a:buNone/>
            </a:pPr>
            <a:r>
              <a:rPr b="1" i="0" lang="en" sz="900" u="none" cap="none" strike="noStrike">
                <a:solidFill>
                  <a:srgbClr val="D4D4D4"/>
                </a:solidFill>
                <a:latin typeface="Roboto"/>
                <a:ea typeface="Roboto"/>
                <a:cs typeface="Roboto"/>
                <a:sym typeface="Roboto"/>
              </a:rPr>
              <a:t>      </a:t>
            </a:r>
            <a:r>
              <a:rPr b="1" i="0" lang="en" sz="900" u="none" cap="none" strike="noStrike">
                <a:solidFill>
                  <a:srgbClr val="569CD6"/>
                </a:solidFill>
                <a:latin typeface="Roboto"/>
                <a:ea typeface="Roboto"/>
                <a:cs typeface="Roboto"/>
                <a:sym typeface="Roboto"/>
              </a:rPr>
              <a:t>annotations</a:t>
            </a:r>
            <a:r>
              <a:rPr b="1" i="0" lang="en" sz="900" u="none" cap="none" strike="noStrike">
                <a:solidFill>
                  <a:srgbClr val="D4D4D4"/>
                </a:solidFill>
                <a:latin typeface="Roboto"/>
                <a:ea typeface="Roboto"/>
                <a:cs typeface="Roboto"/>
                <a:sym typeface="Roboto"/>
              </a:rPr>
              <a:t>:</a:t>
            </a:r>
            <a:endParaRPr b="1" i="0" sz="900" u="none" cap="none" strike="noStrike">
              <a:solidFill>
                <a:srgbClr val="D4D4D4"/>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900"/>
              <a:buFont typeface="Arial"/>
              <a:buNone/>
            </a:pPr>
            <a:r>
              <a:rPr b="1" i="0" lang="en" sz="900" u="none" cap="none" strike="noStrike">
                <a:solidFill>
                  <a:srgbClr val="D4D4D4"/>
                </a:solidFill>
                <a:latin typeface="Roboto"/>
                <a:ea typeface="Roboto"/>
                <a:cs typeface="Roboto"/>
                <a:sym typeface="Roboto"/>
              </a:rPr>
              <a:t>        </a:t>
            </a:r>
            <a:r>
              <a:rPr b="1" i="0" lang="en" sz="900" u="none" cap="none" strike="noStrike">
                <a:solidFill>
                  <a:srgbClr val="569CD6"/>
                </a:solidFill>
                <a:latin typeface="Roboto"/>
                <a:ea typeface="Roboto"/>
                <a:cs typeface="Roboto"/>
                <a:sym typeface="Roboto"/>
              </a:rPr>
              <a:t>message</a:t>
            </a:r>
            <a:r>
              <a:rPr b="1" i="0" lang="en" sz="900" u="none" cap="none" strike="noStrike">
                <a:solidFill>
                  <a:srgbClr val="D4D4D4"/>
                </a:solidFill>
                <a:latin typeface="Roboto"/>
                <a:ea typeface="Roboto"/>
                <a:cs typeface="Roboto"/>
                <a:sym typeface="Roboto"/>
              </a:rPr>
              <a:t>: </a:t>
            </a:r>
            <a:r>
              <a:rPr b="1" i="0" lang="en" sz="900" u="none" cap="none" strike="noStrike">
                <a:solidFill>
                  <a:srgbClr val="CE9178"/>
                </a:solidFill>
                <a:latin typeface="Roboto"/>
                <a:ea typeface="Roboto"/>
                <a:cs typeface="Roboto"/>
                <a:sym typeface="Roboto"/>
              </a:rPr>
              <a:t>'Bank {{ $labels.bank_type }} payment transaction count lower than usual for 1 minute interval. Current {{ $value }}'</a:t>
            </a:r>
            <a:endParaRPr b="1" i="0" sz="900" u="none" cap="none" strike="noStrike">
              <a:solidFill>
                <a:srgbClr val="CE9178"/>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900"/>
              <a:buFont typeface="Arial"/>
              <a:buNone/>
            </a:pPr>
            <a:r>
              <a:rPr b="1" i="0" lang="en" sz="900" u="none" cap="none" strike="noStrike">
                <a:solidFill>
                  <a:srgbClr val="D4D4D4"/>
                </a:solidFill>
                <a:latin typeface="Roboto"/>
                <a:ea typeface="Roboto"/>
                <a:cs typeface="Roboto"/>
                <a:sym typeface="Roboto"/>
              </a:rPr>
              <a:t>      </a:t>
            </a:r>
            <a:r>
              <a:rPr b="1" i="0" lang="en" sz="900" u="none" cap="none" strike="noStrike">
                <a:solidFill>
                  <a:srgbClr val="569CD6"/>
                </a:solidFill>
                <a:latin typeface="Roboto"/>
                <a:ea typeface="Roboto"/>
                <a:cs typeface="Roboto"/>
                <a:sym typeface="Roboto"/>
              </a:rPr>
              <a:t>expr</a:t>
            </a:r>
            <a:r>
              <a:rPr b="1" i="0" lang="en" sz="900" u="none" cap="none" strike="noStrike">
                <a:solidFill>
                  <a:srgbClr val="D4D4D4"/>
                </a:solidFill>
                <a:latin typeface="Roboto"/>
                <a:ea typeface="Roboto"/>
                <a:cs typeface="Roboto"/>
                <a:sym typeface="Roboto"/>
              </a:rPr>
              <a:t>: </a:t>
            </a:r>
            <a:r>
              <a:rPr b="1" i="0" lang="en" sz="900" u="none" cap="none" strike="noStrike">
                <a:solidFill>
                  <a:srgbClr val="CE9178"/>
                </a:solidFill>
                <a:latin typeface="Roboto"/>
                <a:ea typeface="Roboto"/>
                <a:cs typeface="Roboto"/>
                <a:sym typeface="Roboto"/>
              </a:rPr>
              <a:t>round(increase(session_prom_payment_duration_seconds_count[1m])) &lt; 20</a:t>
            </a:r>
            <a:endParaRPr b="1" i="0" sz="900" u="none" cap="none" strike="noStrike">
              <a:solidFill>
                <a:srgbClr val="CE9178"/>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900"/>
              <a:buFont typeface="Arial"/>
              <a:buNone/>
            </a:pPr>
            <a:r>
              <a:rPr b="1" i="0" lang="en" sz="900" u="none" cap="none" strike="noStrike">
                <a:solidFill>
                  <a:srgbClr val="D4D4D4"/>
                </a:solidFill>
                <a:latin typeface="Roboto"/>
                <a:ea typeface="Roboto"/>
                <a:cs typeface="Roboto"/>
                <a:sym typeface="Roboto"/>
              </a:rPr>
              <a:t>      </a:t>
            </a:r>
            <a:r>
              <a:rPr b="1" i="0" lang="en" sz="900" u="none" cap="none" strike="noStrike">
                <a:solidFill>
                  <a:srgbClr val="569CD6"/>
                </a:solidFill>
                <a:latin typeface="Roboto"/>
                <a:ea typeface="Roboto"/>
                <a:cs typeface="Roboto"/>
                <a:sym typeface="Roboto"/>
              </a:rPr>
              <a:t>labels</a:t>
            </a:r>
            <a:r>
              <a:rPr b="1" i="0" lang="en" sz="900" u="none" cap="none" strike="noStrike">
                <a:solidFill>
                  <a:srgbClr val="D4D4D4"/>
                </a:solidFill>
                <a:latin typeface="Roboto"/>
                <a:ea typeface="Roboto"/>
                <a:cs typeface="Roboto"/>
                <a:sym typeface="Roboto"/>
              </a:rPr>
              <a:t>:</a:t>
            </a:r>
            <a:endParaRPr b="1" i="0" sz="900" u="none" cap="none" strike="noStrike">
              <a:solidFill>
                <a:srgbClr val="D4D4D4"/>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900"/>
              <a:buFont typeface="Arial"/>
              <a:buNone/>
            </a:pPr>
            <a:r>
              <a:rPr b="1" i="0" lang="en" sz="900" u="none" cap="none" strike="noStrike">
                <a:solidFill>
                  <a:srgbClr val="D4D4D4"/>
                </a:solidFill>
                <a:latin typeface="Roboto"/>
                <a:ea typeface="Roboto"/>
                <a:cs typeface="Roboto"/>
                <a:sym typeface="Roboto"/>
              </a:rPr>
              <a:t>        </a:t>
            </a:r>
            <a:r>
              <a:rPr b="1" i="0" lang="en" sz="900" u="none" cap="none" strike="noStrike">
                <a:solidFill>
                  <a:srgbClr val="569CD6"/>
                </a:solidFill>
                <a:latin typeface="Roboto"/>
                <a:ea typeface="Roboto"/>
                <a:cs typeface="Roboto"/>
                <a:sym typeface="Roboto"/>
              </a:rPr>
              <a:t>severity</a:t>
            </a:r>
            <a:r>
              <a:rPr b="1" i="0" lang="en" sz="900" u="none" cap="none" strike="noStrike">
                <a:solidFill>
                  <a:srgbClr val="D4D4D4"/>
                </a:solidFill>
                <a:latin typeface="Roboto"/>
                <a:ea typeface="Roboto"/>
                <a:cs typeface="Roboto"/>
                <a:sym typeface="Roboto"/>
              </a:rPr>
              <a:t>: </a:t>
            </a:r>
            <a:r>
              <a:rPr b="1" i="0" lang="en" sz="900" u="none" cap="none" strike="noStrike">
                <a:solidFill>
                  <a:srgbClr val="CE9178"/>
                </a:solidFill>
                <a:latin typeface="Roboto"/>
                <a:ea typeface="Roboto"/>
                <a:cs typeface="Roboto"/>
                <a:sym typeface="Roboto"/>
              </a:rPr>
              <a:t>critical</a:t>
            </a:r>
            <a:endParaRPr b="1" i="0" sz="900" u="none" cap="none" strike="noStrike">
              <a:solidFill>
                <a:srgbClr val="CE9178"/>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900"/>
              <a:buFont typeface="Arial"/>
              <a:buNone/>
            </a:pPr>
            <a:r>
              <a:rPr b="1" i="0" lang="en" sz="900" u="none" cap="none" strike="noStrike">
                <a:solidFill>
                  <a:srgbClr val="D4D4D4"/>
                </a:solidFill>
                <a:latin typeface="Roboto"/>
                <a:ea typeface="Roboto"/>
                <a:cs typeface="Roboto"/>
                <a:sym typeface="Roboto"/>
              </a:rPr>
              <a:t>      </a:t>
            </a:r>
            <a:r>
              <a:rPr b="1" i="0" lang="en" sz="900" u="none" cap="none" strike="noStrike">
                <a:solidFill>
                  <a:srgbClr val="569CD6"/>
                </a:solidFill>
                <a:latin typeface="Roboto"/>
                <a:ea typeface="Roboto"/>
                <a:cs typeface="Roboto"/>
                <a:sym typeface="Roboto"/>
              </a:rPr>
              <a:t>for</a:t>
            </a:r>
            <a:r>
              <a:rPr b="1" i="0" lang="en" sz="900" u="none" cap="none" strike="noStrike">
                <a:solidFill>
                  <a:srgbClr val="D4D4D4"/>
                </a:solidFill>
                <a:latin typeface="Roboto"/>
                <a:ea typeface="Roboto"/>
                <a:cs typeface="Roboto"/>
                <a:sym typeface="Roboto"/>
              </a:rPr>
              <a:t>: </a:t>
            </a:r>
            <a:r>
              <a:rPr b="1" lang="en" sz="900">
                <a:solidFill>
                  <a:srgbClr val="CE9178"/>
                </a:solidFill>
                <a:latin typeface="Roboto"/>
                <a:ea typeface="Roboto"/>
                <a:cs typeface="Roboto"/>
                <a:sym typeface="Roboto"/>
              </a:rPr>
              <a:t>1</a:t>
            </a:r>
            <a:r>
              <a:rPr b="1" i="0" lang="en" sz="900" u="none" cap="none" strike="noStrike">
                <a:solidFill>
                  <a:srgbClr val="CE9178"/>
                </a:solidFill>
                <a:latin typeface="Roboto"/>
                <a:ea typeface="Roboto"/>
                <a:cs typeface="Roboto"/>
                <a:sym typeface="Roboto"/>
              </a:rPr>
              <a:t>m</a:t>
            </a:r>
            <a:endParaRPr b="1" i="0" sz="900" u="none" cap="none" strike="noStrike">
              <a:solidFill>
                <a:srgbClr val="CE9178"/>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71" name="Shape 271"/>
        <p:cNvGrpSpPr/>
        <p:nvPr/>
      </p:nvGrpSpPr>
      <p:grpSpPr>
        <a:xfrm>
          <a:off x="0" y="0"/>
          <a:ext cx="0" cy="0"/>
          <a:chOff x="0" y="0"/>
          <a:chExt cx="0" cy="0"/>
        </a:xfrm>
      </p:grpSpPr>
      <p:sp>
        <p:nvSpPr>
          <p:cNvPr id="272" name="Google Shape;272;p45"/>
          <p:cNvSpPr txBox="1"/>
          <p:nvPr>
            <p:ph idx="4294967295" type="title"/>
          </p:nvPr>
        </p:nvSpPr>
        <p:spPr>
          <a:xfrm>
            <a:off x="5403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Roboto"/>
                <a:ea typeface="Roboto"/>
                <a:cs typeface="Roboto"/>
                <a:sym typeface="Roboto"/>
              </a:rPr>
              <a:t>Alert Manager</a:t>
            </a:r>
            <a:endParaRPr b="1">
              <a:latin typeface="Roboto"/>
              <a:ea typeface="Roboto"/>
              <a:cs typeface="Roboto"/>
              <a:sym typeface="Roboto"/>
            </a:endParaRPr>
          </a:p>
        </p:txBody>
      </p:sp>
      <p:sp>
        <p:nvSpPr>
          <p:cNvPr id="273" name="Google Shape;273;p45"/>
          <p:cNvSpPr txBox="1"/>
          <p:nvPr>
            <p:ph idx="4294967295" type="body"/>
          </p:nvPr>
        </p:nvSpPr>
        <p:spPr>
          <a:xfrm>
            <a:off x="540300" y="1152475"/>
            <a:ext cx="38133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1300">
                <a:latin typeface="Roboto"/>
                <a:ea typeface="Roboto"/>
                <a:cs typeface="Roboto"/>
                <a:sym typeface="Roboto"/>
              </a:rPr>
              <a:t>Alert Manager ise tetiklenen alarmları belirlenen şekillerde  mail ya da slack gibi kanallar ile gönderme aracıdır.</a:t>
            </a:r>
            <a:endParaRPr sz="1400">
              <a:latin typeface="Roboto"/>
              <a:ea typeface="Roboto"/>
              <a:cs typeface="Roboto"/>
              <a:sym typeface="Roboto"/>
            </a:endParaRPr>
          </a:p>
        </p:txBody>
      </p:sp>
      <p:pic>
        <p:nvPicPr>
          <p:cNvPr id="274" name="Google Shape;274;p45"/>
          <p:cNvPicPr preferRelativeResize="0"/>
          <p:nvPr/>
        </p:nvPicPr>
        <p:blipFill rotWithShape="1">
          <a:blip r:embed="rId4">
            <a:alphaModFix/>
          </a:blip>
          <a:srcRect b="0" l="0" r="0" t="0"/>
          <a:stretch/>
        </p:blipFill>
        <p:spPr>
          <a:xfrm>
            <a:off x="2692975" y="2001025"/>
            <a:ext cx="5569952" cy="28128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78" name="Shape 278"/>
        <p:cNvGrpSpPr/>
        <p:nvPr/>
      </p:nvGrpSpPr>
      <p:grpSpPr>
        <a:xfrm>
          <a:off x="0" y="0"/>
          <a:ext cx="0" cy="0"/>
          <a:chOff x="0" y="0"/>
          <a:chExt cx="0" cy="0"/>
        </a:xfrm>
      </p:grpSpPr>
      <p:sp>
        <p:nvSpPr>
          <p:cNvPr id="279" name="Google Shape;279;p46"/>
          <p:cNvSpPr txBox="1"/>
          <p:nvPr>
            <p:ph idx="4294967295" type="title"/>
          </p:nvPr>
        </p:nvSpPr>
        <p:spPr>
          <a:xfrm>
            <a:off x="5403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Roboto"/>
                <a:ea typeface="Roboto"/>
                <a:cs typeface="Roboto"/>
                <a:sym typeface="Roboto"/>
              </a:rPr>
              <a:t>Grafana Dashboard</a:t>
            </a:r>
            <a:endParaRPr b="1">
              <a:latin typeface="Roboto"/>
              <a:ea typeface="Roboto"/>
              <a:cs typeface="Roboto"/>
              <a:sym typeface="Roboto"/>
            </a:endParaRPr>
          </a:p>
        </p:txBody>
      </p:sp>
      <p:sp>
        <p:nvSpPr>
          <p:cNvPr id="280" name="Google Shape;280;p46"/>
          <p:cNvSpPr txBox="1"/>
          <p:nvPr>
            <p:ph idx="4294967295" type="body"/>
          </p:nvPr>
        </p:nvSpPr>
        <p:spPr>
          <a:xfrm>
            <a:off x="540300" y="1152475"/>
            <a:ext cx="3061800" cy="135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1300">
                <a:latin typeface="Roboto"/>
                <a:ea typeface="Roboto"/>
                <a:cs typeface="Roboto"/>
                <a:sym typeface="Roboto"/>
              </a:rPr>
              <a:t>Prometheus veya başka bir time series database ile export edip depoladığımız metrikleri görsel açıdan zengin ve daha anlamlı hale getirebileceğimiz open source bir monitoring aracıdır.</a:t>
            </a:r>
            <a:endParaRPr sz="1400">
              <a:latin typeface="Roboto"/>
              <a:ea typeface="Roboto"/>
              <a:cs typeface="Roboto"/>
              <a:sym typeface="Roboto"/>
            </a:endParaRPr>
          </a:p>
        </p:txBody>
      </p:sp>
      <p:pic>
        <p:nvPicPr>
          <p:cNvPr id="281" name="Google Shape;281;p46"/>
          <p:cNvPicPr preferRelativeResize="0"/>
          <p:nvPr/>
        </p:nvPicPr>
        <p:blipFill rotWithShape="1">
          <a:blip r:embed="rId4">
            <a:alphaModFix/>
          </a:blip>
          <a:srcRect b="0" l="0" r="0" t="0"/>
          <a:stretch/>
        </p:blipFill>
        <p:spPr>
          <a:xfrm>
            <a:off x="3946825" y="1316875"/>
            <a:ext cx="4587596" cy="2812750"/>
          </a:xfrm>
          <a:prstGeom prst="rect">
            <a:avLst/>
          </a:prstGeom>
          <a:noFill/>
          <a:ln>
            <a:noFill/>
          </a:ln>
        </p:spPr>
      </p:pic>
      <p:pic>
        <p:nvPicPr>
          <p:cNvPr id="282" name="Google Shape;282;p46"/>
          <p:cNvPicPr preferRelativeResize="0"/>
          <p:nvPr/>
        </p:nvPicPr>
        <p:blipFill rotWithShape="1">
          <a:blip r:embed="rId5">
            <a:alphaModFix/>
          </a:blip>
          <a:srcRect b="0" l="0" r="0" t="0"/>
          <a:stretch/>
        </p:blipFill>
        <p:spPr>
          <a:xfrm>
            <a:off x="1506524" y="2758023"/>
            <a:ext cx="1304566" cy="1356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86" name="Shape 286"/>
        <p:cNvGrpSpPr/>
        <p:nvPr/>
      </p:nvGrpSpPr>
      <p:grpSpPr>
        <a:xfrm>
          <a:off x="0" y="0"/>
          <a:ext cx="0" cy="0"/>
          <a:chOff x="0" y="0"/>
          <a:chExt cx="0" cy="0"/>
        </a:xfrm>
      </p:grpSpPr>
      <p:sp>
        <p:nvSpPr>
          <p:cNvPr id="287" name="Google Shape;287;p47"/>
          <p:cNvSpPr txBox="1"/>
          <p:nvPr/>
        </p:nvSpPr>
        <p:spPr>
          <a:xfrm>
            <a:off x="727650" y="2304150"/>
            <a:ext cx="7688700" cy="53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i="0" lang="en" sz="2800" u="none" cap="none" strike="noStrike">
                <a:solidFill>
                  <a:srgbClr val="1A1A1A"/>
                </a:solidFill>
                <a:latin typeface="Roboto"/>
                <a:ea typeface="Roboto"/>
                <a:cs typeface="Roboto"/>
                <a:sym typeface="Roboto"/>
              </a:rPr>
              <a:t>Soru &amp; Cevap</a:t>
            </a:r>
            <a:endParaRPr b="1" i="0" sz="2800" u="none" cap="none" strike="noStrike">
              <a:solidFill>
                <a:srgbClr val="1A1A1A"/>
              </a:solidFill>
              <a:latin typeface="Roboto"/>
              <a:ea typeface="Roboto"/>
              <a:cs typeface="Roboto"/>
              <a:sym typeface="Roboto"/>
            </a:endParaRPr>
          </a:p>
        </p:txBody>
      </p:sp>
      <p:sp>
        <p:nvSpPr>
          <p:cNvPr id="288" name="Google Shape;288;p47"/>
          <p:cNvSpPr txBox="1"/>
          <p:nvPr/>
        </p:nvSpPr>
        <p:spPr>
          <a:xfrm>
            <a:off x="3361200" y="1825800"/>
            <a:ext cx="2421600" cy="398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400"/>
              <a:buFont typeface="Arial"/>
              <a:buNone/>
            </a:pPr>
            <a:r>
              <a:rPr b="0" i="0" lang="en" sz="1400" u="none" cap="none" strike="noStrike">
                <a:solidFill>
                  <a:srgbClr val="595959"/>
                </a:solidFill>
                <a:latin typeface="Roboto"/>
                <a:ea typeface="Roboto"/>
                <a:cs typeface="Roboto"/>
                <a:sym typeface="Roboto"/>
              </a:rPr>
              <a:t>Dinlediğiniz için teşekkürler.</a:t>
            </a:r>
            <a:endParaRPr b="0" i="0" sz="1400" u="none" cap="none" strike="noStrike">
              <a:solidFill>
                <a:srgbClr val="999999"/>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92" name="Shape 292"/>
        <p:cNvGrpSpPr/>
        <p:nvPr/>
      </p:nvGrpSpPr>
      <p:grpSpPr>
        <a:xfrm>
          <a:off x="0" y="0"/>
          <a:ext cx="0" cy="0"/>
          <a:chOff x="0" y="0"/>
          <a:chExt cx="0" cy="0"/>
        </a:xfrm>
      </p:grpSpPr>
      <p:sp>
        <p:nvSpPr>
          <p:cNvPr id="293" name="Google Shape;293;p48"/>
          <p:cNvSpPr/>
          <p:nvPr/>
        </p:nvSpPr>
        <p:spPr>
          <a:xfrm>
            <a:off x="2248075" y="892525"/>
            <a:ext cx="5694900" cy="3894300"/>
          </a:xfrm>
          <a:prstGeom prst="rect">
            <a:avLst/>
          </a:prstGeom>
          <a:noFill/>
          <a:ln>
            <a:noFill/>
          </a:ln>
        </p:spPr>
        <p:txBody>
          <a:bodyPr anchorCtr="0" anchor="t" bIns="45700" lIns="91425" spcFirstLastPara="1" rIns="91425" wrap="square" tIns="45700">
            <a:noAutofit/>
          </a:bodyPr>
          <a:lstStyle/>
          <a:p>
            <a:pPr indent="-317500" lvl="0" marL="457200" marR="0" rtl="0" algn="l">
              <a:lnSpc>
                <a:spcPct val="150000"/>
              </a:lnSpc>
              <a:spcBef>
                <a:spcPts val="0"/>
              </a:spcBef>
              <a:spcAft>
                <a:spcPts val="0"/>
              </a:spcAft>
              <a:buClr>
                <a:srgbClr val="595959"/>
              </a:buClr>
              <a:buSzPts val="1400"/>
              <a:buFont typeface="Roboto"/>
              <a:buChar char="●"/>
            </a:pPr>
            <a:r>
              <a:rPr lang="en">
                <a:solidFill>
                  <a:srgbClr val="595959"/>
                </a:solidFill>
                <a:latin typeface="Roboto"/>
                <a:ea typeface="Roboto"/>
                <a:cs typeface="Roboto"/>
                <a:sym typeface="Roboto"/>
              </a:rPr>
              <a:t>30+</a:t>
            </a:r>
            <a:r>
              <a:rPr b="0" i="0" lang="en" u="none" cap="none" strike="noStrike">
                <a:solidFill>
                  <a:srgbClr val="595959"/>
                </a:solidFill>
                <a:latin typeface="Roboto"/>
                <a:ea typeface="Roboto"/>
                <a:cs typeface="Roboto"/>
                <a:sym typeface="Roboto"/>
              </a:rPr>
              <a:t> consultants</a:t>
            </a:r>
            <a:endParaRPr>
              <a:solidFill>
                <a:srgbClr val="595959"/>
              </a:solidFill>
              <a:latin typeface="Roboto"/>
              <a:ea typeface="Roboto"/>
              <a:cs typeface="Roboto"/>
              <a:sym typeface="Roboto"/>
            </a:endParaRPr>
          </a:p>
          <a:p>
            <a:pPr indent="-317500" lvl="0" marL="457200" marR="0" rtl="0" algn="l">
              <a:lnSpc>
                <a:spcPct val="150000"/>
              </a:lnSpc>
              <a:spcBef>
                <a:spcPts val="0"/>
              </a:spcBef>
              <a:spcAft>
                <a:spcPts val="0"/>
              </a:spcAft>
              <a:buClr>
                <a:srgbClr val="595959"/>
              </a:buClr>
              <a:buSzPts val="1400"/>
              <a:buFont typeface="Roboto"/>
              <a:buChar char="●"/>
            </a:pPr>
            <a:r>
              <a:rPr b="0" i="0" lang="en" u="none" cap="none" strike="noStrike">
                <a:solidFill>
                  <a:srgbClr val="595959"/>
                </a:solidFill>
                <a:latin typeface="Roboto"/>
                <a:ea typeface="Roboto"/>
                <a:cs typeface="Roboto"/>
                <a:sym typeface="Roboto"/>
              </a:rPr>
              <a:t>DevOps, </a:t>
            </a:r>
            <a:r>
              <a:rPr lang="en">
                <a:solidFill>
                  <a:srgbClr val="595959"/>
                </a:solidFill>
                <a:latin typeface="Roboto"/>
                <a:ea typeface="Roboto"/>
                <a:cs typeface="Roboto"/>
                <a:sym typeface="Roboto"/>
              </a:rPr>
              <a:t>Microservices</a:t>
            </a:r>
            <a:r>
              <a:rPr b="0" i="0" lang="en" u="none" cap="none" strike="noStrike">
                <a:solidFill>
                  <a:srgbClr val="595959"/>
                </a:solidFill>
                <a:latin typeface="Roboto"/>
                <a:ea typeface="Roboto"/>
                <a:cs typeface="Roboto"/>
                <a:sym typeface="Roboto"/>
              </a:rPr>
              <a:t>, </a:t>
            </a:r>
            <a:r>
              <a:rPr lang="en">
                <a:solidFill>
                  <a:srgbClr val="595959"/>
                </a:solidFill>
                <a:latin typeface="Roboto"/>
                <a:ea typeface="Roboto"/>
                <a:cs typeface="Roboto"/>
                <a:sym typeface="Roboto"/>
              </a:rPr>
              <a:t>T</a:t>
            </a:r>
            <a:r>
              <a:rPr b="0" i="0" lang="en" u="none" cap="none" strike="noStrike">
                <a:solidFill>
                  <a:srgbClr val="595959"/>
                </a:solidFill>
                <a:latin typeface="Roboto"/>
                <a:ea typeface="Roboto"/>
                <a:cs typeface="Roboto"/>
                <a:sym typeface="Roboto"/>
              </a:rPr>
              <a:t>est</a:t>
            </a:r>
            <a:endParaRPr>
              <a:solidFill>
                <a:srgbClr val="595959"/>
              </a:solidFill>
              <a:latin typeface="Roboto"/>
              <a:ea typeface="Roboto"/>
              <a:cs typeface="Roboto"/>
              <a:sym typeface="Roboto"/>
            </a:endParaRPr>
          </a:p>
          <a:p>
            <a:pPr indent="-317500" lvl="0" marL="457200" marR="0" rtl="0" algn="l">
              <a:lnSpc>
                <a:spcPct val="150000"/>
              </a:lnSpc>
              <a:spcBef>
                <a:spcPts val="0"/>
              </a:spcBef>
              <a:spcAft>
                <a:spcPts val="0"/>
              </a:spcAft>
              <a:buClr>
                <a:srgbClr val="595959"/>
              </a:buClr>
              <a:buSzPts val="1400"/>
              <a:buFont typeface="Roboto"/>
              <a:buChar char="●"/>
            </a:pPr>
            <a:r>
              <a:rPr lang="en">
                <a:solidFill>
                  <a:srgbClr val="595959"/>
                </a:solidFill>
                <a:latin typeface="Roboto"/>
                <a:ea typeface="Roboto"/>
                <a:cs typeface="Roboto"/>
                <a:sym typeface="Roboto"/>
              </a:rPr>
              <a:t>%75 kloians working remotely</a:t>
            </a:r>
            <a:endParaRPr>
              <a:solidFill>
                <a:srgbClr val="595959"/>
              </a:solidFill>
              <a:latin typeface="Roboto"/>
              <a:ea typeface="Roboto"/>
              <a:cs typeface="Roboto"/>
              <a:sym typeface="Roboto"/>
            </a:endParaRPr>
          </a:p>
          <a:p>
            <a:pPr indent="-317500" lvl="0" marL="457200" marR="0" rtl="0" algn="l">
              <a:lnSpc>
                <a:spcPct val="150000"/>
              </a:lnSpc>
              <a:spcBef>
                <a:spcPts val="0"/>
              </a:spcBef>
              <a:spcAft>
                <a:spcPts val="0"/>
              </a:spcAft>
              <a:buClr>
                <a:srgbClr val="595959"/>
              </a:buClr>
              <a:buSzPts val="1400"/>
              <a:buFont typeface="Roboto"/>
              <a:buChar char="●"/>
            </a:pPr>
            <a:r>
              <a:rPr lang="en">
                <a:solidFill>
                  <a:srgbClr val="595959"/>
                </a:solidFill>
                <a:latin typeface="Roboto"/>
                <a:ea typeface="Roboto"/>
                <a:cs typeface="Roboto"/>
                <a:sym typeface="Roboto"/>
              </a:rPr>
              <a:t>Quarterly Summits</a:t>
            </a:r>
            <a:endParaRPr>
              <a:solidFill>
                <a:srgbClr val="595959"/>
              </a:solidFill>
              <a:latin typeface="Roboto"/>
              <a:ea typeface="Roboto"/>
              <a:cs typeface="Roboto"/>
              <a:sym typeface="Roboto"/>
            </a:endParaRPr>
          </a:p>
          <a:p>
            <a:pPr indent="-317500" lvl="0" marL="457200" marR="0" rtl="0" algn="l">
              <a:lnSpc>
                <a:spcPct val="150000"/>
              </a:lnSpc>
              <a:spcBef>
                <a:spcPts val="0"/>
              </a:spcBef>
              <a:spcAft>
                <a:spcPts val="0"/>
              </a:spcAft>
              <a:buClr>
                <a:srgbClr val="595959"/>
              </a:buClr>
              <a:buSzPts val="1400"/>
              <a:buFont typeface="Roboto"/>
              <a:buChar char="●"/>
            </a:pPr>
            <a:r>
              <a:rPr lang="en">
                <a:solidFill>
                  <a:srgbClr val="595959"/>
                </a:solidFill>
                <a:latin typeface="Roboto"/>
                <a:ea typeface="Roboto"/>
                <a:cs typeface="Roboto"/>
                <a:sym typeface="Roboto"/>
              </a:rPr>
              <a:t>Offices in London &amp; İstanbul</a:t>
            </a:r>
            <a:endParaRPr>
              <a:solidFill>
                <a:srgbClr val="595959"/>
              </a:solidFill>
              <a:latin typeface="Roboto"/>
              <a:ea typeface="Roboto"/>
              <a:cs typeface="Roboto"/>
              <a:sym typeface="Roboto"/>
            </a:endParaRPr>
          </a:p>
          <a:p>
            <a:pPr indent="-317500" lvl="0" marL="457200" marR="0" rtl="0" algn="l">
              <a:lnSpc>
                <a:spcPct val="150000"/>
              </a:lnSpc>
              <a:spcBef>
                <a:spcPts val="0"/>
              </a:spcBef>
              <a:spcAft>
                <a:spcPts val="0"/>
              </a:spcAft>
              <a:buClr>
                <a:srgbClr val="595959"/>
              </a:buClr>
              <a:buSzPts val="1400"/>
              <a:buFont typeface="Roboto"/>
              <a:buChar char="●"/>
            </a:pPr>
            <a:r>
              <a:rPr lang="en">
                <a:solidFill>
                  <a:srgbClr val="595959"/>
                </a:solidFill>
                <a:latin typeface="Roboto"/>
                <a:ea typeface="Roboto"/>
                <a:cs typeface="Roboto"/>
                <a:sym typeface="Roboto"/>
              </a:rPr>
              <a:t>Customers from US, UK, EU</a:t>
            </a:r>
            <a:endParaRPr>
              <a:solidFill>
                <a:srgbClr val="595959"/>
              </a:solidFill>
              <a:latin typeface="Roboto"/>
              <a:ea typeface="Roboto"/>
              <a:cs typeface="Roboto"/>
              <a:sym typeface="Roboto"/>
            </a:endParaRPr>
          </a:p>
          <a:p>
            <a:pPr indent="-317500" lvl="0" marL="457200" marR="0" rtl="0" algn="l">
              <a:lnSpc>
                <a:spcPct val="150000"/>
              </a:lnSpc>
              <a:spcBef>
                <a:spcPts val="0"/>
              </a:spcBef>
              <a:spcAft>
                <a:spcPts val="0"/>
              </a:spcAft>
              <a:buClr>
                <a:srgbClr val="595959"/>
              </a:buClr>
              <a:buSzPts val="1400"/>
              <a:buFont typeface="Roboto"/>
              <a:buChar char="●"/>
            </a:pPr>
            <a:r>
              <a:rPr lang="en">
                <a:solidFill>
                  <a:srgbClr val="595959"/>
                </a:solidFill>
                <a:latin typeface="Roboto"/>
                <a:ea typeface="Roboto"/>
                <a:cs typeface="Roboto"/>
                <a:sym typeface="Roboto"/>
              </a:rPr>
              <a:t>Our Event Sourcing Framework: </a:t>
            </a:r>
            <a:r>
              <a:rPr lang="en" u="sng">
                <a:solidFill>
                  <a:srgbClr val="0097A7"/>
                </a:solidFill>
                <a:latin typeface="Roboto"/>
                <a:ea typeface="Roboto"/>
                <a:cs typeface="Roboto"/>
                <a:sym typeface="Roboto"/>
                <a:hlinkClick r:id="rId4"/>
              </a:rPr>
              <a:t>eventapis.kloia.com</a:t>
            </a:r>
            <a:endParaRPr>
              <a:solidFill>
                <a:srgbClr val="595959"/>
              </a:solidFill>
              <a:latin typeface="Roboto"/>
              <a:ea typeface="Roboto"/>
              <a:cs typeface="Roboto"/>
              <a:sym typeface="Roboto"/>
            </a:endParaRPr>
          </a:p>
          <a:p>
            <a:pPr indent="-317500" lvl="0" marL="457200" marR="0" rtl="0" algn="l">
              <a:lnSpc>
                <a:spcPct val="150000"/>
              </a:lnSpc>
              <a:spcBef>
                <a:spcPts val="0"/>
              </a:spcBef>
              <a:spcAft>
                <a:spcPts val="0"/>
              </a:spcAft>
              <a:buClr>
                <a:srgbClr val="595959"/>
              </a:buClr>
              <a:buSzPts val="1400"/>
              <a:buFont typeface="Roboto"/>
              <a:buChar char="●"/>
            </a:pPr>
            <a:r>
              <a:rPr lang="en">
                <a:solidFill>
                  <a:srgbClr val="595959"/>
                </a:solidFill>
                <a:latin typeface="Roboto"/>
                <a:ea typeface="Roboto"/>
                <a:cs typeface="Roboto"/>
                <a:sym typeface="Roboto"/>
              </a:rPr>
              <a:t>Send your CV to </a:t>
            </a:r>
            <a:r>
              <a:rPr lang="en" u="sng">
                <a:solidFill>
                  <a:srgbClr val="0097A7"/>
                </a:solidFill>
                <a:latin typeface="Roboto"/>
                <a:ea typeface="Roboto"/>
                <a:cs typeface="Roboto"/>
                <a:sym typeface="Roboto"/>
                <a:hlinkClick r:id="rId5"/>
              </a:rPr>
              <a:t>career@kloia.com</a:t>
            </a:r>
            <a:r>
              <a:rPr lang="en">
                <a:solidFill>
                  <a:srgbClr val="595959"/>
                </a:solidFill>
                <a:latin typeface="Roboto"/>
                <a:ea typeface="Roboto"/>
                <a:cs typeface="Roboto"/>
                <a:sym typeface="Roboto"/>
              </a:rPr>
              <a:t> </a:t>
            </a:r>
            <a:endParaRPr>
              <a:solidFill>
                <a:srgbClr val="595959"/>
              </a:solidFill>
              <a:latin typeface="Roboto"/>
              <a:ea typeface="Roboto"/>
              <a:cs typeface="Roboto"/>
              <a:sym typeface="Roboto"/>
            </a:endParaRPr>
          </a:p>
          <a:p>
            <a:pPr indent="0" lvl="0" marL="0" marR="0" rtl="0" algn="l">
              <a:lnSpc>
                <a:spcPct val="150000"/>
              </a:lnSpc>
              <a:spcBef>
                <a:spcPts val="0"/>
              </a:spcBef>
              <a:spcAft>
                <a:spcPts val="0"/>
              </a:spcAft>
              <a:buNone/>
            </a:pPr>
            <a:r>
              <a:t/>
            </a:r>
            <a:endParaRPr>
              <a:solidFill>
                <a:srgbClr val="595959"/>
              </a:solidFill>
              <a:latin typeface="Roboto"/>
              <a:ea typeface="Roboto"/>
              <a:cs typeface="Roboto"/>
              <a:sym typeface="Roboto"/>
            </a:endParaRPr>
          </a:p>
        </p:txBody>
      </p:sp>
      <p:pic>
        <p:nvPicPr>
          <p:cNvPr id="294" name="Google Shape;294;p48"/>
          <p:cNvPicPr preferRelativeResize="0"/>
          <p:nvPr/>
        </p:nvPicPr>
        <p:blipFill>
          <a:blip r:embed="rId6">
            <a:alphaModFix/>
          </a:blip>
          <a:stretch>
            <a:fillRect/>
          </a:stretch>
        </p:blipFill>
        <p:spPr>
          <a:xfrm>
            <a:off x="631325" y="1028698"/>
            <a:ext cx="1616750" cy="2469100"/>
          </a:xfrm>
          <a:prstGeom prst="rect">
            <a:avLst/>
          </a:prstGeom>
          <a:noFill/>
          <a:ln>
            <a:noFill/>
          </a:ln>
        </p:spPr>
      </p:pic>
      <p:pic>
        <p:nvPicPr>
          <p:cNvPr id="295" name="Google Shape;295;p48"/>
          <p:cNvPicPr preferRelativeResize="0"/>
          <p:nvPr/>
        </p:nvPicPr>
        <p:blipFill>
          <a:blip r:embed="rId7">
            <a:alphaModFix/>
          </a:blip>
          <a:stretch>
            <a:fillRect/>
          </a:stretch>
        </p:blipFill>
        <p:spPr>
          <a:xfrm>
            <a:off x="631323" y="3733250"/>
            <a:ext cx="1616751" cy="46083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99" name="Shape 299"/>
        <p:cNvGrpSpPr/>
        <p:nvPr/>
      </p:nvGrpSpPr>
      <p:grpSpPr>
        <a:xfrm>
          <a:off x="0" y="0"/>
          <a:ext cx="0" cy="0"/>
          <a:chOff x="0" y="0"/>
          <a:chExt cx="0" cy="0"/>
        </a:xfrm>
      </p:grpSpPr>
      <p:sp>
        <p:nvSpPr>
          <p:cNvPr id="300" name="Google Shape;300;p49"/>
          <p:cNvSpPr txBox="1"/>
          <p:nvPr/>
        </p:nvSpPr>
        <p:spPr>
          <a:xfrm>
            <a:off x="1498710" y="4016759"/>
            <a:ext cx="1790700" cy="67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434343"/>
                </a:solidFill>
                <a:latin typeface="Roboto"/>
                <a:ea typeface="Roboto"/>
                <a:cs typeface="Roboto"/>
                <a:sym typeface="Roboto"/>
              </a:rPr>
              <a:t>33 Queen St, London EC4R 1AP, United Kingdom</a:t>
            </a:r>
            <a:endParaRPr sz="1000">
              <a:solidFill>
                <a:srgbClr val="434343"/>
              </a:solidFill>
              <a:latin typeface="Roboto"/>
              <a:ea typeface="Roboto"/>
              <a:cs typeface="Roboto"/>
              <a:sym typeface="Roboto"/>
            </a:endParaRPr>
          </a:p>
        </p:txBody>
      </p:sp>
      <p:sp>
        <p:nvSpPr>
          <p:cNvPr id="301" name="Google Shape;301;p49"/>
          <p:cNvSpPr txBox="1"/>
          <p:nvPr/>
        </p:nvSpPr>
        <p:spPr>
          <a:xfrm>
            <a:off x="3722650" y="3276625"/>
            <a:ext cx="1394400" cy="266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000" u="sng">
                <a:solidFill>
                  <a:srgbClr val="434343"/>
                </a:solidFill>
                <a:latin typeface="Roboto"/>
                <a:ea typeface="Roboto"/>
                <a:cs typeface="Roboto"/>
                <a:sym typeface="Roboto"/>
                <a:hlinkClick r:id="rId4"/>
              </a:rPr>
              <a:t>blog.kloia.com</a:t>
            </a:r>
            <a:endParaRPr sz="1000">
              <a:solidFill>
                <a:srgbClr val="434343"/>
              </a:solidFill>
              <a:latin typeface="Roboto"/>
              <a:ea typeface="Roboto"/>
              <a:cs typeface="Roboto"/>
              <a:sym typeface="Roboto"/>
            </a:endParaRPr>
          </a:p>
        </p:txBody>
      </p:sp>
      <p:sp>
        <p:nvSpPr>
          <p:cNvPr id="302" name="Google Shape;302;p49"/>
          <p:cNvSpPr txBox="1"/>
          <p:nvPr/>
        </p:nvSpPr>
        <p:spPr>
          <a:xfrm>
            <a:off x="5153050" y="3276613"/>
            <a:ext cx="1394400" cy="266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000" u="sng">
                <a:solidFill>
                  <a:srgbClr val="434343"/>
                </a:solidFill>
                <a:latin typeface="Roboto"/>
                <a:ea typeface="Roboto"/>
                <a:cs typeface="Roboto"/>
                <a:sym typeface="Roboto"/>
                <a:hlinkClick r:id="rId5"/>
              </a:rPr>
              <a:t>@kloia_com</a:t>
            </a:r>
            <a:endParaRPr sz="1000">
              <a:solidFill>
                <a:srgbClr val="434343"/>
              </a:solidFill>
              <a:latin typeface="Roboto"/>
              <a:ea typeface="Roboto"/>
              <a:cs typeface="Roboto"/>
              <a:sym typeface="Roboto"/>
            </a:endParaRPr>
          </a:p>
        </p:txBody>
      </p:sp>
      <p:sp>
        <p:nvSpPr>
          <p:cNvPr id="303" name="Google Shape;303;p49"/>
          <p:cNvSpPr txBox="1"/>
          <p:nvPr/>
        </p:nvSpPr>
        <p:spPr>
          <a:xfrm>
            <a:off x="1279750" y="3276625"/>
            <a:ext cx="838200" cy="266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000" u="sng">
                <a:solidFill>
                  <a:srgbClr val="434343"/>
                </a:solidFill>
                <a:latin typeface="Roboto"/>
                <a:ea typeface="Roboto"/>
                <a:cs typeface="Roboto"/>
                <a:sym typeface="Roboto"/>
                <a:hlinkClick r:id="rId6"/>
              </a:rPr>
              <a:t>kloia.co.uk</a:t>
            </a:r>
            <a:endParaRPr sz="1000">
              <a:solidFill>
                <a:srgbClr val="434343"/>
              </a:solidFill>
              <a:latin typeface="Roboto"/>
              <a:ea typeface="Roboto"/>
              <a:cs typeface="Roboto"/>
              <a:sym typeface="Roboto"/>
            </a:endParaRPr>
          </a:p>
        </p:txBody>
      </p:sp>
      <p:pic>
        <p:nvPicPr>
          <p:cNvPr id="304" name="Google Shape;304;p49"/>
          <p:cNvPicPr preferRelativeResize="0"/>
          <p:nvPr/>
        </p:nvPicPr>
        <p:blipFill>
          <a:blip r:embed="rId7">
            <a:alphaModFix/>
          </a:blip>
          <a:stretch>
            <a:fillRect/>
          </a:stretch>
        </p:blipFill>
        <p:spPr>
          <a:xfrm>
            <a:off x="3532350" y="3299910"/>
            <a:ext cx="219518" cy="219525"/>
          </a:xfrm>
          <a:prstGeom prst="rect">
            <a:avLst/>
          </a:prstGeom>
          <a:noFill/>
          <a:ln>
            <a:noFill/>
          </a:ln>
        </p:spPr>
      </p:pic>
      <p:pic>
        <p:nvPicPr>
          <p:cNvPr id="305" name="Google Shape;305;p49"/>
          <p:cNvPicPr preferRelativeResize="0"/>
          <p:nvPr/>
        </p:nvPicPr>
        <p:blipFill>
          <a:blip r:embed="rId8">
            <a:alphaModFix/>
          </a:blip>
          <a:stretch>
            <a:fillRect/>
          </a:stretch>
        </p:blipFill>
        <p:spPr>
          <a:xfrm>
            <a:off x="4933841" y="3300047"/>
            <a:ext cx="219209" cy="219216"/>
          </a:xfrm>
          <a:prstGeom prst="rect">
            <a:avLst/>
          </a:prstGeom>
          <a:noFill/>
          <a:ln>
            <a:noFill/>
          </a:ln>
        </p:spPr>
      </p:pic>
      <p:pic>
        <p:nvPicPr>
          <p:cNvPr id="306" name="Google Shape;306;p49"/>
          <p:cNvPicPr preferRelativeResize="0"/>
          <p:nvPr/>
        </p:nvPicPr>
        <p:blipFill>
          <a:blip r:embed="rId9">
            <a:alphaModFix/>
          </a:blip>
          <a:stretch>
            <a:fillRect/>
          </a:stretch>
        </p:blipFill>
        <p:spPr>
          <a:xfrm>
            <a:off x="1132125" y="3299894"/>
            <a:ext cx="219525" cy="219525"/>
          </a:xfrm>
          <a:prstGeom prst="rect">
            <a:avLst/>
          </a:prstGeom>
          <a:noFill/>
          <a:ln>
            <a:noFill/>
          </a:ln>
        </p:spPr>
      </p:pic>
      <p:sp>
        <p:nvSpPr>
          <p:cNvPr id="307" name="Google Shape;307;p49"/>
          <p:cNvSpPr txBox="1"/>
          <p:nvPr/>
        </p:nvSpPr>
        <p:spPr>
          <a:xfrm>
            <a:off x="4118472" y="4016759"/>
            <a:ext cx="1790700" cy="67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434343"/>
                </a:solidFill>
                <a:latin typeface="Roboto"/>
                <a:ea typeface="Roboto"/>
                <a:cs typeface="Roboto"/>
                <a:sym typeface="Roboto"/>
              </a:rPr>
              <a:t>AND Binası 10-12, 34752 Kozyatagi/Istanbul, Turkey</a:t>
            </a:r>
            <a:endParaRPr sz="1000">
              <a:solidFill>
                <a:srgbClr val="434343"/>
              </a:solidFill>
              <a:latin typeface="Roboto"/>
              <a:ea typeface="Roboto"/>
              <a:cs typeface="Roboto"/>
              <a:sym typeface="Roboto"/>
            </a:endParaRPr>
          </a:p>
        </p:txBody>
      </p:sp>
      <p:sp>
        <p:nvSpPr>
          <p:cNvPr id="308" name="Google Shape;308;p49"/>
          <p:cNvSpPr txBox="1"/>
          <p:nvPr/>
        </p:nvSpPr>
        <p:spPr>
          <a:xfrm>
            <a:off x="2458700" y="3276625"/>
            <a:ext cx="838200" cy="266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000" u="sng">
                <a:solidFill>
                  <a:srgbClr val="434343"/>
                </a:solidFill>
                <a:latin typeface="Roboto"/>
                <a:ea typeface="Roboto"/>
                <a:cs typeface="Roboto"/>
                <a:sym typeface="Roboto"/>
                <a:hlinkClick r:id="rId10"/>
              </a:rPr>
              <a:t>kloia.com</a:t>
            </a:r>
            <a:endParaRPr sz="1000" u="sng">
              <a:solidFill>
                <a:srgbClr val="434343"/>
              </a:solidFill>
              <a:latin typeface="Roboto"/>
              <a:ea typeface="Roboto"/>
              <a:cs typeface="Roboto"/>
              <a:sym typeface="Roboto"/>
            </a:endParaRPr>
          </a:p>
        </p:txBody>
      </p:sp>
      <p:pic>
        <p:nvPicPr>
          <p:cNvPr id="309" name="Google Shape;309;p49"/>
          <p:cNvPicPr preferRelativeResize="0"/>
          <p:nvPr/>
        </p:nvPicPr>
        <p:blipFill>
          <a:blip r:embed="rId9">
            <a:alphaModFix/>
          </a:blip>
          <a:stretch>
            <a:fillRect/>
          </a:stretch>
        </p:blipFill>
        <p:spPr>
          <a:xfrm>
            <a:off x="2311075" y="3299894"/>
            <a:ext cx="219525" cy="219525"/>
          </a:xfrm>
          <a:prstGeom prst="rect">
            <a:avLst/>
          </a:prstGeom>
          <a:noFill/>
          <a:ln>
            <a:noFill/>
          </a:ln>
        </p:spPr>
      </p:pic>
      <p:pic>
        <p:nvPicPr>
          <p:cNvPr id="310" name="Google Shape;310;p49"/>
          <p:cNvPicPr preferRelativeResize="0"/>
          <p:nvPr/>
        </p:nvPicPr>
        <p:blipFill rotWithShape="1">
          <a:blip r:embed="rId11">
            <a:alphaModFix/>
          </a:blip>
          <a:srcRect b="0" l="0" r="0" t="0"/>
          <a:stretch/>
        </p:blipFill>
        <p:spPr>
          <a:xfrm>
            <a:off x="3709253" y="4016741"/>
            <a:ext cx="470850" cy="470850"/>
          </a:xfrm>
          <a:prstGeom prst="rect">
            <a:avLst/>
          </a:prstGeom>
          <a:noFill/>
          <a:ln>
            <a:noFill/>
          </a:ln>
        </p:spPr>
      </p:pic>
      <p:pic>
        <p:nvPicPr>
          <p:cNvPr id="311" name="Google Shape;311;p49"/>
          <p:cNvPicPr preferRelativeResize="0"/>
          <p:nvPr/>
        </p:nvPicPr>
        <p:blipFill rotWithShape="1">
          <a:blip r:embed="rId12">
            <a:alphaModFix/>
          </a:blip>
          <a:srcRect b="0" l="0" r="0" t="0"/>
          <a:stretch/>
        </p:blipFill>
        <p:spPr>
          <a:xfrm>
            <a:off x="1089503" y="4016741"/>
            <a:ext cx="470850" cy="470850"/>
          </a:xfrm>
          <a:prstGeom prst="rect">
            <a:avLst/>
          </a:prstGeom>
          <a:noFill/>
          <a:ln>
            <a:noFill/>
          </a:ln>
        </p:spPr>
      </p:pic>
      <p:sp>
        <p:nvSpPr>
          <p:cNvPr id="312" name="Google Shape;312;p49"/>
          <p:cNvSpPr txBox="1"/>
          <p:nvPr/>
        </p:nvSpPr>
        <p:spPr>
          <a:xfrm>
            <a:off x="1106800" y="679550"/>
            <a:ext cx="6065400" cy="1928100"/>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rgbClr val="1D2A6D"/>
              </a:buClr>
              <a:buSzPts val="3600"/>
              <a:buFont typeface="Roboto Slab"/>
              <a:buNone/>
            </a:pPr>
            <a:r>
              <a:rPr i="0" lang="en" sz="2800" u="none" cap="none" strike="noStrike">
                <a:solidFill>
                  <a:srgbClr val="1D2A6D"/>
                </a:solidFill>
                <a:latin typeface="Exo Medium"/>
                <a:ea typeface="Exo Medium"/>
                <a:cs typeface="Exo Medium"/>
                <a:sym typeface="Exo Medium"/>
              </a:rPr>
              <a:t>kloia is a solution provider that moves you onto the new-era in DevOps, Cloud and architecture.</a:t>
            </a:r>
            <a:endParaRPr sz="2800">
              <a:latin typeface="Exo Medium"/>
              <a:ea typeface="Exo Medium"/>
              <a:cs typeface="Exo Medium"/>
              <a:sym typeface="Exo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9" name="Shape 119"/>
        <p:cNvGrpSpPr/>
        <p:nvPr/>
      </p:nvGrpSpPr>
      <p:grpSpPr>
        <a:xfrm>
          <a:off x="0" y="0"/>
          <a:ext cx="0" cy="0"/>
          <a:chOff x="0" y="0"/>
          <a:chExt cx="0" cy="0"/>
        </a:xfrm>
      </p:grpSpPr>
      <p:pic>
        <p:nvPicPr>
          <p:cNvPr id="120" name="Google Shape;120;p27"/>
          <p:cNvPicPr preferRelativeResize="0"/>
          <p:nvPr/>
        </p:nvPicPr>
        <p:blipFill rotWithShape="1">
          <a:blip r:embed="rId4">
            <a:alphaModFix/>
          </a:blip>
          <a:srcRect b="0" l="0" r="0" t="0"/>
          <a:stretch/>
        </p:blipFill>
        <p:spPr>
          <a:xfrm>
            <a:off x="2457300" y="152400"/>
            <a:ext cx="4838700" cy="4838700"/>
          </a:xfrm>
          <a:prstGeom prst="rect">
            <a:avLst/>
          </a:prstGeom>
          <a:noFill/>
          <a:ln>
            <a:noFill/>
          </a:ln>
        </p:spPr>
      </p:pic>
      <p:cxnSp>
        <p:nvCxnSpPr>
          <p:cNvPr id="121" name="Google Shape;121;p27"/>
          <p:cNvCxnSpPr/>
          <p:nvPr/>
        </p:nvCxnSpPr>
        <p:spPr>
          <a:xfrm rot="10800000">
            <a:off x="2530150" y="787925"/>
            <a:ext cx="8700" cy="3437700"/>
          </a:xfrm>
          <a:prstGeom prst="straightConnector1">
            <a:avLst/>
          </a:prstGeom>
          <a:noFill/>
          <a:ln cap="flat" cmpd="sng" w="28575">
            <a:solidFill>
              <a:schemeClr val="dk2"/>
            </a:solidFill>
            <a:prstDash val="solid"/>
            <a:round/>
            <a:headEnd len="sm" w="sm" type="none"/>
            <a:tailEnd len="med" w="med" type="triangle"/>
          </a:ln>
        </p:spPr>
      </p:cxnSp>
      <p:cxnSp>
        <p:nvCxnSpPr>
          <p:cNvPr id="122" name="Google Shape;122;p27"/>
          <p:cNvCxnSpPr/>
          <p:nvPr/>
        </p:nvCxnSpPr>
        <p:spPr>
          <a:xfrm flipH="1" rot="10800000">
            <a:off x="2097225" y="3832075"/>
            <a:ext cx="5585100" cy="3900"/>
          </a:xfrm>
          <a:prstGeom prst="straightConnector1">
            <a:avLst/>
          </a:prstGeom>
          <a:noFill/>
          <a:ln cap="flat" cmpd="sng" w="28575">
            <a:solidFill>
              <a:schemeClr val="dk2"/>
            </a:solidFill>
            <a:prstDash val="solid"/>
            <a:round/>
            <a:headEnd len="sm" w="sm" type="none"/>
            <a:tailEnd len="med" w="med" type="triangle"/>
          </a:ln>
        </p:spPr>
      </p:cxnSp>
      <p:sp>
        <p:nvSpPr>
          <p:cNvPr id="123" name="Google Shape;123;p27"/>
          <p:cNvSpPr txBox="1"/>
          <p:nvPr/>
        </p:nvSpPr>
        <p:spPr>
          <a:xfrm rot="-1104970">
            <a:off x="1689080" y="531143"/>
            <a:ext cx="867950" cy="354808"/>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Gochi Hand"/>
                <a:ea typeface="Gochi Hand"/>
                <a:cs typeface="Gochi Hand"/>
                <a:sym typeface="Gochi Hand"/>
              </a:rPr>
              <a:t>CPU</a:t>
            </a:r>
            <a:endParaRPr b="0" i="0" sz="1800" u="none" cap="none" strike="noStrike">
              <a:solidFill>
                <a:srgbClr val="000000"/>
              </a:solidFill>
              <a:latin typeface="Gochi Hand"/>
              <a:ea typeface="Gochi Hand"/>
              <a:cs typeface="Gochi Hand"/>
              <a:sym typeface="Gochi Hand"/>
            </a:endParaRPr>
          </a:p>
        </p:txBody>
      </p:sp>
      <p:sp>
        <p:nvSpPr>
          <p:cNvPr id="124" name="Google Shape;124;p27"/>
          <p:cNvSpPr txBox="1"/>
          <p:nvPr/>
        </p:nvSpPr>
        <p:spPr>
          <a:xfrm rot="1188">
            <a:off x="7260037" y="3886569"/>
            <a:ext cx="867900" cy="354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Gochi Hand"/>
                <a:ea typeface="Gochi Hand"/>
                <a:cs typeface="Gochi Hand"/>
                <a:sym typeface="Gochi Hand"/>
              </a:rPr>
              <a:t>TIME</a:t>
            </a:r>
            <a:endParaRPr b="0" i="0" sz="1800" u="none" cap="none" strike="noStrike">
              <a:solidFill>
                <a:srgbClr val="000000"/>
              </a:solidFill>
              <a:latin typeface="Gochi Hand"/>
              <a:ea typeface="Gochi Hand"/>
              <a:cs typeface="Gochi Hand"/>
              <a:sym typeface="Gochi Hand"/>
            </a:endParaRPr>
          </a:p>
        </p:txBody>
      </p:sp>
      <p:sp>
        <p:nvSpPr>
          <p:cNvPr id="125" name="Google Shape;125;p27"/>
          <p:cNvSpPr txBox="1"/>
          <p:nvPr/>
        </p:nvSpPr>
        <p:spPr>
          <a:xfrm rot="-1105437">
            <a:off x="1437483" y="896940"/>
            <a:ext cx="989097" cy="354808"/>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Gochi Hand"/>
                <a:ea typeface="Gochi Hand"/>
                <a:cs typeface="Gochi Hand"/>
                <a:sym typeface="Gochi Hand"/>
              </a:rPr>
              <a:t>Memory</a:t>
            </a:r>
            <a:endParaRPr b="0" i="0" sz="1800" u="none" cap="none" strike="noStrike">
              <a:solidFill>
                <a:srgbClr val="000000"/>
              </a:solidFill>
              <a:latin typeface="Gochi Hand"/>
              <a:ea typeface="Gochi Hand"/>
              <a:cs typeface="Gochi Hand"/>
              <a:sym typeface="Gochi Hand"/>
            </a:endParaRPr>
          </a:p>
        </p:txBody>
      </p:sp>
      <p:sp>
        <p:nvSpPr>
          <p:cNvPr id="126" name="Google Shape;126;p27"/>
          <p:cNvSpPr txBox="1"/>
          <p:nvPr/>
        </p:nvSpPr>
        <p:spPr>
          <a:xfrm rot="-1105503">
            <a:off x="852121" y="1389735"/>
            <a:ext cx="1648717" cy="354808"/>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Gochi Hand"/>
                <a:ea typeface="Gochi Hand"/>
                <a:cs typeface="Gochi Hand"/>
                <a:sym typeface="Gochi Hand"/>
              </a:rPr>
              <a:t>Request count</a:t>
            </a:r>
            <a:endParaRPr b="0" i="0" sz="1800" u="none" cap="none" strike="noStrike">
              <a:solidFill>
                <a:srgbClr val="000000"/>
              </a:solidFill>
              <a:latin typeface="Gochi Hand"/>
              <a:ea typeface="Gochi Hand"/>
              <a:cs typeface="Gochi Hand"/>
              <a:sym typeface="Gochi Hand"/>
            </a:endParaRPr>
          </a:p>
        </p:txBody>
      </p:sp>
      <p:sp>
        <p:nvSpPr>
          <p:cNvPr id="127" name="Google Shape;127;p27"/>
          <p:cNvSpPr txBox="1"/>
          <p:nvPr/>
        </p:nvSpPr>
        <p:spPr>
          <a:xfrm rot="-1105712">
            <a:off x="829485" y="1815660"/>
            <a:ext cx="1693969" cy="354808"/>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Gochi Hand"/>
                <a:ea typeface="Gochi Hand"/>
                <a:cs typeface="Gochi Hand"/>
                <a:sym typeface="Gochi Hand"/>
              </a:rPr>
              <a:t>Response time</a:t>
            </a:r>
            <a:endParaRPr b="0" i="0" sz="1800" u="none" cap="none" strike="noStrike">
              <a:solidFill>
                <a:srgbClr val="000000"/>
              </a:solidFill>
              <a:latin typeface="Gochi Hand"/>
              <a:ea typeface="Gochi Hand"/>
              <a:cs typeface="Gochi Hand"/>
              <a:sym typeface="Gochi Han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1" name="Shape 131"/>
        <p:cNvGrpSpPr/>
        <p:nvPr/>
      </p:nvGrpSpPr>
      <p:grpSpPr>
        <a:xfrm>
          <a:off x="0" y="0"/>
          <a:ext cx="0" cy="0"/>
          <a:chOff x="0" y="0"/>
          <a:chExt cx="0" cy="0"/>
        </a:xfrm>
      </p:grpSpPr>
      <p:sp>
        <p:nvSpPr>
          <p:cNvPr id="132" name="Google Shape;132;p28"/>
          <p:cNvSpPr txBox="1"/>
          <p:nvPr>
            <p:ph type="title"/>
          </p:nvPr>
        </p:nvSpPr>
        <p:spPr>
          <a:xfrm>
            <a:off x="5403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Roboto"/>
                <a:ea typeface="Roboto"/>
                <a:cs typeface="Roboto"/>
                <a:sym typeface="Roboto"/>
              </a:rPr>
              <a:t>Neden Time Series Database/Metrik?</a:t>
            </a:r>
            <a:endParaRPr b="1">
              <a:latin typeface="Roboto"/>
              <a:ea typeface="Roboto"/>
              <a:cs typeface="Roboto"/>
              <a:sym typeface="Roboto"/>
            </a:endParaRPr>
          </a:p>
        </p:txBody>
      </p:sp>
      <p:sp>
        <p:nvSpPr>
          <p:cNvPr id="133" name="Google Shape;133;p28"/>
          <p:cNvSpPr txBox="1"/>
          <p:nvPr>
            <p:ph idx="1" type="body"/>
          </p:nvPr>
        </p:nvSpPr>
        <p:spPr>
          <a:xfrm>
            <a:off x="540300" y="1152475"/>
            <a:ext cx="5673000" cy="43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1400">
                <a:latin typeface="Roboto"/>
                <a:ea typeface="Roboto"/>
                <a:cs typeface="Roboto"/>
                <a:sym typeface="Roboto"/>
              </a:rPr>
              <a:t>Time series vs. ne gerek var? İlişkisel database ile de çözeriz??</a:t>
            </a:r>
            <a:endParaRPr sz="1400">
              <a:latin typeface="Roboto"/>
              <a:ea typeface="Roboto"/>
              <a:cs typeface="Roboto"/>
              <a:sym typeface="Roboto"/>
            </a:endParaRPr>
          </a:p>
        </p:txBody>
      </p:sp>
      <p:sp>
        <p:nvSpPr>
          <p:cNvPr id="134" name="Google Shape;134;p28"/>
          <p:cNvSpPr txBox="1"/>
          <p:nvPr>
            <p:ph idx="1" type="body"/>
          </p:nvPr>
        </p:nvSpPr>
        <p:spPr>
          <a:xfrm>
            <a:off x="540300" y="1794975"/>
            <a:ext cx="5673000" cy="20676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Roboto"/>
              <a:buChar char="●"/>
            </a:pPr>
            <a:r>
              <a:rPr lang="en" sz="1400">
                <a:latin typeface="Roboto"/>
                <a:ea typeface="Roboto"/>
                <a:cs typeface="Roboto"/>
                <a:sym typeface="Roboto"/>
              </a:rPr>
              <a:t>Hızlı çalışır ve kolay scale olur.</a:t>
            </a:r>
            <a:endParaRPr sz="1400">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 sz="1400">
                <a:latin typeface="Roboto"/>
                <a:ea typeface="Roboto"/>
                <a:cs typeface="Roboto"/>
                <a:sym typeface="Roboto"/>
              </a:rPr>
              <a:t>Uygulamanın durumu ile ilgili geriye dönük karşılaştırmaya imkan tanır.</a:t>
            </a:r>
            <a:endParaRPr sz="1400">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 sz="1400">
                <a:latin typeface="Roboto"/>
                <a:ea typeface="Roboto"/>
                <a:cs typeface="Roboto"/>
                <a:sym typeface="Roboto"/>
              </a:rPr>
              <a:t>İstenilen durumlarda time series datadan alarmlar üretebilecek sistemler geliştirilmiştir.</a:t>
            </a:r>
            <a:endParaRPr sz="1400">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 sz="1400">
                <a:latin typeface="Roboto"/>
                <a:ea typeface="Roboto"/>
                <a:cs typeface="Roboto"/>
                <a:sym typeface="Roboto"/>
              </a:rPr>
              <a:t>Anlık olarak sistemi izleyebileceğimiz arayüzler tasarlanmıştır.</a:t>
            </a:r>
            <a:endParaRPr sz="1400">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 sz="1400">
                <a:latin typeface="Roboto"/>
                <a:ea typeface="Roboto"/>
                <a:cs typeface="Roboto"/>
                <a:sym typeface="Roboto"/>
              </a:rPr>
              <a:t>Özel geliştirilmiş sorgu dilleri ile istenilen metriklere kolay ulaşılır ve anormal durumların tespiti kolaylaşır.</a:t>
            </a:r>
            <a:endParaRPr sz="1400">
              <a:latin typeface="Roboto"/>
              <a:ea typeface="Roboto"/>
              <a:cs typeface="Roboto"/>
              <a:sym typeface="Roboto"/>
            </a:endParaRPr>
          </a:p>
        </p:txBody>
      </p:sp>
      <p:pic>
        <p:nvPicPr>
          <p:cNvPr id="135" name="Google Shape;135;p28"/>
          <p:cNvPicPr preferRelativeResize="0"/>
          <p:nvPr/>
        </p:nvPicPr>
        <p:blipFill>
          <a:blip r:embed="rId4">
            <a:alphaModFix/>
          </a:blip>
          <a:stretch>
            <a:fillRect/>
          </a:stretch>
        </p:blipFill>
        <p:spPr>
          <a:xfrm>
            <a:off x="6486525" y="1153487"/>
            <a:ext cx="2153493" cy="184311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9" name="Shape 139"/>
        <p:cNvGrpSpPr/>
        <p:nvPr/>
      </p:nvGrpSpPr>
      <p:grpSpPr>
        <a:xfrm>
          <a:off x="0" y="0"/>
          <a:ext cx="0" cy="0"/>
          <a:chOff x="0" y="0"/>
          <a:chExt cx="0" cy="0"/>
        </a:xfrm>
      </p:grpSpPr>
      <p:sp>
        <p:nvSpPr>
          <p:cNvPr id="140" name="Google Shape;140;p29"/>
          <p:cNvSpPr txBox="1"/>
          <p:nvPr>
            <p:ph type="title"/>
          </p:nvPr>
        </p:nvSpPr>
        <p:spPr>
          <a:xfrm>
            <a:off x="540300" y="445025"/>
            <a:ext cx="8520600" cy="1082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Roboto"/>
                <a:ea typeface="Roboto"/>
                <a:cs typeface="Roboto"/>
                <a:sym typeface="Roboto"/>
              </a:rPr>
              <a:t>Son 1 Dakikada Kaç Adet Başarılı Ödeme İşlemi Gerçekleşti?</a:t>
            </a:r>
            <a:endParaRPr b="1">
              <a:latin typeface="Roboto"/>
              <a:ea typeface="Roboto"/>
              <a:cs typeface="Roboto"/>
              <a:sym typeface="Roboto"/>
            </a:endParaRPr>
          </a:p>
        </p:txBody>
      </p:sp>
      <p:sp>
        <p:nvSpPr>
          <p:cNvPr id="141" name="Google Shape;141;p29"/>
          <p:cNvSpPr txBox="1"/>
          <p:nvPr/>
        </p:nvSpPr>
        <p:spPr>
          <a:xfrm>
            <a:off x="1047725" y="3844725"/>
            <a:ext cx="3335400" cy="94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CC7832"/>
                </a:solidFill>
                <a:highlight>
                  <a:srgbClr val="2B2B2B"/>
                </a:highlight>
                <a:latin typeface="Roboto"/>
                <a:ea typeface="Roboto"/>
                <a:cs typeface="Roboto"/>
                <a:sym typeface="Roboto"/>
              </a:rPr>
              <a:t>SELECT </a:t>
            </a:r>
            <a:r>
              <a:rPr b="0" i="0" lang="en" sz="1200" u="none" cap="none" strike="noStrike">
                <a:solidFill>
                  <a:srgbClr val="FFC66D"/>
                </a:solidFill>
                <a:highlight>
                  <a:srgbClr val="2B2B2B"/>
                </a:highlight>
                <a:latin typeface="Roboto"/>
                <a:ea typeface="Roboto"/>
                <a:cs typeface="Roboto"/>
                <a:sym typeface="Roboto"/>
              </a:rPr>
              <a:t>* </a:t>
            </a:r>
            <a:r>
              <a:rPr b="1" i="0" lang="en" sz="1200" u="none" cap="none" strike="noStrike">
                <a:solidFill>
                  <a:srgbClr val="CC7832"/>
                </a:solidFill>
                <a:highlight>
                  <a:srgbClr val="2B2B2B"/>
                </a:highlight>
                <a:latin typeface="Roboto"/>
                <a:ea typeface="Roboto"/>
                <a:cs typeface="Roboto"/>
                <a:sym typeface="Roboto"/>
              </a:rPr>
              <a:t>FROM </a:t>
            </a:r>
            <a:r>
              <a:rPr b="0" i="0" lang="en" sz="1200" u="none" cap="none" strike="noStrike">
                <a:solidFill>
                  <a:srgbClr val="A9B7C6"/>
                </a:solidFill>
                <a:highlight>
                  <a:srgbClr val="2B2B2B"/>
                </a:highlight>
                <a:latin typeface="Roboto"/>
                <a:ea typeface="Roboto"/>
                <a:cs typeface="Roboto"/>
                <a:sym typeface="Roboto"/>
              </a:rPr>
              <a:t>Transactions</a:t>
            </a:r>
            <a:endParaRPr b="0" i="0" sz="1200" u="none" cap="none" strike="noStrike">
              <a:solidFill>
                <a:srgbClr val="A9B7C6"/>
              </a:solidFill>
              <a:highlight>
                <a:srgbClr val="2B2B2B"/>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CC7832"/>
                </a:solidFill>
                <a:highlight>
                  <a:srgbClr val="2B2B2B"/>
                </a:highlight>
                <a:latin typeface="Roboto"/>
                <a:ea typeface="Roboto"/>
                <a:cs typeface="Roboto"/>
                <a:sym typeface="Roboto"/>
              </a:rPr>
              <a:t>WHERE </a:t>
            </a:r>
            <a:endParaRPr b="1" i="0" sz="1200" u="none" cap="none" strike="noStrike">
              <a:solidFill>
                <a:srgbClr val="CC7832"/>
              </a:solidFill>
              <a:highlight>
                <a:srgbClr val="2B2B2B"/>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A9B7C6"/>
                </a:solidFill>
                <a:highlight>
                  <a:srgbClr val="2B2B2B"/>
                </a:highlight>
                <a:latin typeface="Roboto"/>
                <a:ea typeface="Roboto"/>
                <a:cs typeface="Roboto"/>
                <a:sym typeface="Roboto"/>
              </a:rPr>
              <a:t>BankType = </a:t>
            </a:r>
            <a:r>
              <a:rPr b="0" i="0" lang="en" sz="1200" u="none" cap="none" strike="noStrike">
                <a:solidFill>
                  <a:srgbClr val="6897BB"/>
                </a:solidFill>
                <a:highlight>
                  <a:srgbClr val="2B2B2B"/>
                </a:highlight>
                <a:latin typeface="Roboto"/>
                <a:ea typeface="Roboto"/>
                <a:cs typeface="Roboto"/>
                <a:sym typeface="Roboto"/>
              </a:rPr>
              <a:t>1 </a:t>
            </a:r>
            <a:r>
              <a:rPr b="1" i="0" lang="en" sz="1200" u="none" cap="none" strike="noStrike">
                <a:solidFill>
                  <a:srgbClr val="CC7832"/>
                </a:solidFill>
                <a:highlight>
                  <a:srgbClr val="2B2B2B"/>
                </a:highlight>
                <a:latin typeface="Roboto"/>
                <a:ea typeface="Roboto"/>
                <a:cs typeface="Roboto"/>
                <a:sym typeface="Roboto"/>
              </a:rPr>
              <a:t>AND</a:t>
            </a:r>
            <a:endParaRPr b="1" i="0" sz="1200" u="none" cap="none" strike="noStrike">
              <a:solidFill>
                <a:srgbClr val="CC7832"/>
              </a:solidFill>
              <a:highlight>
                <a:srgbClr val="2B2B2B"/>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A9B7C6"/>
                </a:solidFill>
                <a:highlight>
                  <a:srgbClr val="2B2B2B"/>
                </a:highlight>
                <a:latin typeface="Roboto"/>
                <a:ea typeface="Roboto"/>
                <a:cs typeface="Roboto"/>
                <a:sym typeface="Roboto"/>
              </a:rPr>
              <a:t>CreatedOn &gt; DATEADD(</a:t>
            </a:r>
            <a:r>
              <a:rPr b="1" i="0" lang="en" sz="1200" u="none" cap="none" strike="noStrike">
                <a:solidFill>
                  <a:srgbClr val="CC7832"/>
                </a:solidFill>
                <a:highlight>
                  <a:srgbClr val="2B2B2B"/>
                </a:highlight>
                <a:latin typeface="Roboto"/>
                <a:ea typeface="Roboto"/>
                <a:cs typeface="Roboto"/>
                <a:sym typeface="Roboto"/>
              </a:rPr>
              <a:t>minute</a:t>
            </a:r>
            <a:r>
              <a:rPr b="0" i="0" lang="en" sz="1200" u="none" cap="none" strike="noStrike">
                <a:solidFill>
                  <a:srgbClr val="CC7832"/>
                </a:solidFill>
                <a:highlight>
                  <a:srgbClr val="2B2B2B"/>
                </a:highlight>
                <a:latin typeface="Roboto"/>
                <a:ea typeface="Roboto"/>
                <a:cs typeface="Roboto"/>
                <a:sym typeface="Roboto"/>
              </a:rPr>
              <a:t>, </a:t>
            </a:r>
            <a:r>
              <a:rPr b="0" i="0" lang="en" sz="1200" u="none" cap="none" strike="noStrike">
                <a:solidFill>
                  <a:srgbClr val="A9B7C6"/>
                </a:solidFill>
                <a:highlight>
                  <a:srgbClr val="2B2B2B"/>
                </a:highlight>
                <a:latin typeface="Roboto"/>
                <a:ea typeface="Roboto"/>
                <a:cs typeface="Roboto"/>
                <a:sym typeface="Roboto"/>
              </a:rPr>
              <a:t>-</a:t>
            </a:r>
            <a:r>
              <a:rPr b="0" i="0" lang="en" sz="1200" u="none" cap="none" strike="noStrike">
                <a:solidFill>
                  <a:srgbClr val="6897BB"/>
                </a:solidFill>
                <a:highlight>
                  <a:srgbClr val="2B2B2B"/>
                </a:highlight>
                <a:latin typeface="Roboto"/>
                <a:ea typeface="Roboto"/>
                <a:cs typeface="Roboto"/>
                <a:sym typeface="Roboto"/>
              </a:rPr>
              <a:t>1</a:t>
            </a:r>
            <a:r>
              <a:rPr b="0" i="0" lang="en" sz="1200" u="none" cap="none" strike="noStrike">
                <a:solidFill>
                  <a:srgbClr val="CC7832"/>
                </a:solidFill>
                <a:highlight>
                  <a:srgbClr val="2B2B2B"/>
                </a:highlight>
                <a:latin typeface="Roboto"/>
                <a:ea typeface="Roboto"/>
                <a:cs typeface="Roboto"/>
                <a:sym typeface="Roboto"/>
              </a:rPr>
              <a:t>, </a:t>
            </a:r>
            <a:r>
              <a:rPr b="0" i="0" lang="en" sz="1200" u="none" cap="none" strike="noStrike">
                <a:solidFill>
                  <a:srgbClr val="A9B7C6"/>
                </a:solidFill>
                <a:highlight>
                  <a:srgbClr val="2B2B2B"/>
                </a:highlight>
                <a:latin typeface="Roboto"/>
                <a:ea typeface="Roboto"/>
                <a:cs typeface="Roboto"/>
                <a:sym typeface="Roboto"/>
              </a:rPr>
              <a:t>GETDATE())</a:t>
            </a:r>
            <a:endParaRPr b="0" i="0" sz="1200" u="none" cap="none" strike="noStrike">
              <a:solidFill>
                <a:srgbClr val="A9B7C6"/>
              </a:solidFill>
              <a:highlight>
                <a:srgbClr val="2B2B2B"/>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9"/>
          <p:cNvSpPr txBox="1"/>
          <p:nvPr/>
        </p:nvSpPr>
        <p:spPr>
          <a:xfrm>
            <a:off x="4912000" y="1992475"/>
            <a:ext cx="3392100" cy="27273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dk2"/>
              </a:buClr>
              <a:buSzPts val="1400"/>
              <a:buFont typeface="Arial"/>
              <a:buChar char="●"/>
            </a:pPr>
            <a:r>
              <a:rPr b="0" i="0" lang="en" sz="1400" u="none" cap="none" strike="noStrike">
                <a:solidFill>
                  <a:schemeClr val="dk2"/>
                </a:solidFill>
                <a:latin typeface="Arial"/>
                <a:ea typeface="Arial"/>
                <a:cs typeface="Arial"/>
                <a:sym typeface="Arial"/>
              </a:rPr>
              <a:t>Tablo üzerinde yapılacak sorgular çalışmakta olan sistemi aksatabilir.</a:t>
            </a:r>
            <a:endParaRPr b="0" i="0" sz="1400" u="none" cap="none" strike="noStrike">
              <a:solidFill>
                <a:schemeClr val="dk2"/>
              </a:solidFill>
              <a:latin typeface="Arial"/>
              <a:ea typeface="Arial"/>
              <a:cs typeface="Arial"/>
              <a:sym typeface="Arial"/>
            </a:endParaRPr>
          </a:p>
          <a:p>
            <a:pPr indent="-317500" lvl="0" marL="457200" marR="0" rtl="0" algn="l">
              <a:lnSpc>
                <a:spcPct val="100000"/>
              </a:lnSpc>
              <a:spcBef>
                <a:spcPts val="0"/>
              </a:spcBef>
              <a:spcAft>
                <a:spcPts val="0"/>
              </a:spcAft>
              <a:buClr>
                <a:schemeClr val="dk2"/>
              </a:buClr>
              <a:buSzPts val="1400"/>
              <a:buFont typeface="Arial"/>
              <a:buChar char="●"/>
            </a:pPr>
            <a:r>
              <a:rPr b="0" i="0" lang="en" sz="1400" u="none" cap="none" strike="noStrike">
                <a:solidFill>
                  <a:schemeClr val="dk2"/>
                </a:solidFill>
                <a:latin typeface="Arial"/>
                <a:ea typeface="Arial"/>
                <a:cs typeface="Arial"/>
                <a:sym typeface="Arial"/>
              </a:rPr>
              <a:t>Kayıt sayısının artması zamanla sorgunun cevap süresini artırır.</a:t>
            </a:r>
            <a:endParaRPr b="0" i="0" sz="1400" u="none" cap="none" strike="noStrike">
              <a:solidFill>
                <a:schemeClr val="dk2"/>
              </a:solidFill>
              <a:latin typeface="Arial"/>
              <a:ea typeface="Arial"/>
              <a:cs typeface="Arial"/>
              <a:sym typeface="Arial"/>
            </a:endParaRPr>
          </a:p>
          <a:p>
            <a:pPr indent="-317500" lvl="0" marL="457200" marR="0" rtl="0" algn="l">
              <a:lnSpc>
                <a:spcPct val="100000"/>
              </a:lnSpc>
              <a:spcBef>
                <a:spcPts val="0"/>
              </a:spcBef>
              <a:spcAft>
                <a:spcPts val="0"/>
              </a:spcAft>
              <a:buClr>
                <a:schemeClr val="dk2"/>
              </a:buClr>
              <a:buSzPts val="1400"/>
              <a:buChar char="●"/>
            </a:pPr>
            <a:r>
              <a:rPr lang="en">
                <a:solidFill>
                  <a:schemeClr val="dk2"/>
                </a:solidFill>
              </a:rPr>
              <a:t>Verilerin görselleştirilmesi zordur.</a:t>
            </a:r>
            <a:endParaRPr>
              <a:solidFill>
                <a:schemeClr val="dk2"/>
              </a:solidFill>
            </a:endParaRPr>
          </a:p>
        </p:txBody>
      </p:sp>
      <p:pic>
        <p:nvPicPr>
          <p:cNvPr id="143" name="Google Shape;143;p29"/>
          <p:cNvPicPr preferRelativeResize="0"/>
          <p:nvPr/>
        </p:nvPicPr>
        <p:blipFill rotWithShape="1">
          <a:blip r:embed="rId4">
            <a:alphaModFix/>
          </a:blip>
          <a:srcRect b="0" l="0" r="0" t="0"/>
          <a:stretch/>
        </p:blipFill>
        <p:spPr>
          <a:xfrm>
            <a:off x="1231451" y="1717825"/>
            <a:ext cx="2247300" cy="217269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par>
                                <p:cTn fill="hold" nodeType="with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47" name="Shape 147"/>
        <p:cNvGrpSpPr/>
        <p:nvPr/>
      </p:nvGrpSpPr>
      <p:grpSpPr>
        <a:xfrm>
          <a:off x="0" y="0"/>
          <a:ext cx="0" cy="0"/>
          <a:chOff x="0" y="0"/>
          <a:chExt cx="0" cy="0"/>
        </a:xfrm>
      </p:grpSpPr>
      <p:sp>
        <p:nvSpPr>
          <p:cNvPr id="148" name="Google Shape;148;p30"/>
          <p:cNvSpPr txBox="1"/>
          <p:nvPr>
            <p:ph type="title"/>
          </p:nvPr>
        </p:nvSpPr>
        <p:spPr>
          <a:xfrm>
            <a:off x="540300" y="445025"/>
            <a:ext cx="7781100" cy="1082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Roboto"/>
                <a:ea typeface="Roboto"/>
                <a:cs typeface="Roboto"/>
                <a:sym typeface="Roboto"/>
              </a:rPr>
              <a:t>Son 1 Dakikada Kaç Adet Başarılı Ödeme İşlemi Gerçekleşti?</a:t>
            </a:r>
            <a:endParaRPr b="1">
              <a:latin typeface="Roboto"/>
              <a:ea typeface="Roboto"/>
              <a:cs typeface="Roboto"/>
              <a:sym typeface="Roboto"/>
            </a:endParaRPr>
          </a:p>
        </p:txBody>
      </p:sp>
      <p:sp>
        <p:nvSpPr>
          <p:cNvPr id="149" name="Google Shape;149;p30"/>
          <p:cNvSpPr txBox="1"/>
          <p:nvPr/>
        </p:nvSpPr>
        <p:spPr>
          <a:xfrm>
            <a:off x="4912000" y="1992475"/>
            <a:ext cx="3409500" cy="27273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dk2"/>
              </a:buClr>
              <a:buSzPts val="1400"/>
              <a:buFont typeface="Arial"/>
              <a:buChar char="●"/>
            </a:pPr>
            <a:r>
              <a:rPr b="0" i="0" lang="en" sz="1400" u="none" cap="none" strike="noStrike">
                <a:solidFill>
                  <a:schemeClr val="dk2"/>
                </a:solidFill>
                <a:latin typeface="Arial"/>
                <a:ea typeface="Arial"/>
                <a:cs typeface="Arial"/>
                <a:sym typeface="Arial"/>
              </a:rPr>
              <a:t>Düzenli olarak bir değer üzerinden takip edilir. Çalışmakta olan sisteme bir etkisi yoktur.</a:t>
            </a:r>
            <a:endParaRPr b="0" i="0" sz="1400" u="none" cap="none" strike="noStrike">
              <a:solidFill>
                <a:schemeClr val="dk2"/>
              </a:solidFill>
              <a:latin typeface="Arial"/>
              <a:ea typeface="Arial"/>
              <a:cs typeface="Arial"/>
              <a:sym typeface="Arial"/>
            </a:endParaRPr>
          </a:p>
          <a:p>
            <a:pPr indent="-317500" lvl="0" marL="457200" marR="0" rtl="0" algn="l">
              <a:lnSpc>
                <a:spcPct val="100000"/>
              </a:lnSpc>
              <a:spcBef>
                <a:spcPts val="0"/>
              </a:spcBef>
              <a:spcAft>
                <a:spcPts val="0"/>
              </a:spcAft>
              <a:buClr>
                <a:schemeClr val="dk2"/>
              </a:buClr>
              <a:buSzPts val="1400"/>
              <a:buFont typeface="Arial"/>
              <a:buChar char="●"/>
            </a:pPr>
            <a:r>
              <a:rPr b="0" i="0" lang="en" sz="1400" u="none" cap="none" strike="noStrike">
                <a:solidFill>
                  <a:schemeClr val="dk2"/>
                </a:solidFill>
                <a:latin typeface="Arial"/>
                <a:ea typeface="Arial"/>
                <a:cs typeface="Arial"/>
                <a:sym typeface="Arial"/>
              </a:rPr>
              <a:t>Her zaman tek değerdeki değişime bakıldığından kayıt sayısında hiçbir değişiklik olmaz. Sadece takip ettiğimiz değişkenin değeri değişecektir.</a:t>
            </a:r>
            <a:endParaRPr b="0" i="0" sz="1400" u="none" cap="none" strike="noStrike">
              <a:solidFill>
                <a:schemeClr val="dk2"/>
              </a:solidFill>
              <a:latin typeface="Arial"/>
              <a:ea typeface="Arial"/>
              <a:cs typeface="Arial"/>
              <a:sym typeface="Arial"/>
            </a:endParaRPr>
          </a:p>
          <a:p>
            <a:pPr indent="-317500" lvl="0" marL="457200" marR="0" rtl="0" algn="l">
              <a:lnSpc>
                <a:spcPct val="100000"/>
              </a:lnSpc>
              <a:spcBef>
                <a:spcPts val="0"/>
              </a:spcBef>
              <a:spcAft>
                <a:spcPts val="0"/>
              </a:spcAft>
              <a:buClr>
                <a:schemeClr val="dk2"/>
              </a:buClr>
              <a:buSzPts val="1400"/>
              <a:buFont typeface="Arial"/>
              <a:buChar char="●"/>
            </a:pPr>
            <a:r>
              <a:rPr b="0" i="0" lang="en" sz="1400" u="none" cap="none" strike="noStrike">
                <a:solidFill>
                  <a:schemeClr val="dk2"/>
                </a:solidFill>
                <a:latin typeface="Arial"/>
                <a:ea typeface="Arial"/>
                <a:cs typeface="Arial"/>
                <a:sym typeface="Arial"/>
              </a:rPr>
              <a:t>Zaman ile ilişki, ilgili değer düzenli olarak okunup kaydedilerek sağlanır.</a:t>
            </a:r>
            <a:endParaRPr b="0" i="0" sz="1400" u="none" cap="none" strike="noStrike">
              <a:solidFill>
                <a:schemeClr val="dk2"/>
              </a:solidFill>
              <a:latin typeface="Arial"/>
              <a:ea typeface="Arial"/>
              <a:cs typeface="Arial"/>
              <a:sym typeface="Arial"/>
            </a:endParaRPr>
          </a:p>
        </p:txBody>
      </p:sp>
      <p:sp>
        <p:nvSpPr>
          <p:cNvPr id="150" name="Google Shape;150;p30"/>
          <p:cNvSpPr txBox="1"/>
          <p:nvPr/>
        </p:nvSpPr>
        <p:spPr>
          <a:xfrm>
            <a:off x="535500" y="2676700"/>
            <a:ext cx="2640000" cy="39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highlight>
                  <a:srgbClr val="F1C232"/>
                </a:highlight>
                <a:latin typeface="Roboto"/>
                <a:ea typeface="Roboto"/>
                <a:cs typeface="Roboto"/>
                <a:sym typeface="Roboto"/>
              </a:rPr>
              <a:t>payment_count_total</a:t>
            </a:r>
            <a:endParaRPr b="1" i="0" sz="1800" u="none" cap="none" strike="noStrike">
              <a:solidFill>
                <a:srgbClr val="000000"/>
              </a:solidFill>
              <a:highlight>
                <a:srgbClr val="F1C232"/>
              </a:highlight>
              <a:latin typeface="Roboto"/>
              <a:ea typeface="Roboto"/>
              <a:cs typeface="Roboto"/>
              <a:sym typeface="Roboto"/>
            </a:endParaRPr>
          </a:p>
        </p:txBody>
      </p:sp>
      <p:sp>
        <p:nvSpPr>
          <p:cNvPr id="151" name="Google Shape;151;p30"/>
          <p:cNvSpPr txBox="1"/>
          <p:nvPr/>
        </p:nvSpPr>
        <p:spPr>
          <a:xfrm>
            <a:off x="2732500" y="2670175"/>
            <a:ext cx="1793700" cy="39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Roboto"/>
                <a:ea typeface="Roboto"/>
                <a:cs typeface="Roboto"/>
                <a:sym typeface="Roboto"/>
              </a:rPr>
              <a:t>{</a:t>
            </a:r>
            <a:r>
              <a:rPr b="1" i="0" lang="en" sz="1800" u="none" cap="none" strike="noStrike">
                <a:solidFill>
                  <a:schemeClr val="dk1"/>
                </a:solidFill>
                <a:highlight>
                  <a:srgbClr val="DD7E6B"/>
                </a:highlight>
                <a:latin typeface="Roboto"/>
                <a:ea typeface="Roboto"/>
                <a:cs typeface="Roboto"/>
                <a:sym typeface="Roboto"/>
              </a:rPr>
              <a:t>bank_type</a:t>
            </a:r>
            <a:r>
              <a:rPr b="1" i="0" lang="en" sz="1800" u="none" cap="none" strike="noStrike">
                <a:solidFill>
                  <a:schemeClr val="dk1"/>
                </a:solidFill>
                <a:latin typeface="Roboto"/>
                <a:ea typeface="Roboto"/>
                <a:cs typeface="Roboto"/>
                <a:sym typeface="Roboto"/>
              </a:rPr>
              <a:t>=</a:t>
            </a:r>
            <a:r>
              <a:rPr b="1" i="0" lang="en" sz="1800" u="none" cap="none" strike="noStrike">
                <a:solidFill>
                  <a:schemeClr val="dk1"/>
                </a:solidFill>
                <a:highlight>
                  <a:srgbClr val="9FC5E8"/>
                </a:highlight>
                <a:latin typeface="Roboto"/>
                <a:ea typeface="Roboto"/>
                <a:cs typeface="Roboto"/>
                <a:sym typeface="Roboto"/>
              </a:rPr>
              <a:t>"1"</a:t>
            </a:r>
            <a:r>
              <a:rPr b="1" i="0" lang="en" sz="1800" u="none" cap="none" strike="noStrike">
                <a:solidFill>
                  <a:schemeClr val="dk1"/>
                </a:solidFill>
                <a:latin typeface="Roboto"/>
                <a:ea typeface="Roboto"/>
                <a:cs typeface="Roboto"/>
                <a:sym typeface="Roboto"/>
              </a:rPr>
              <a:t>}</a:t>
            </a:r>
            <a:endParaRPr b="1" i="0" sz="1800" u="none" cap="none" strike="noStrike">
              <a:solidFill>
                <a:srgbClr val="000000"/>
              </a:solidFill>
              <a:latin typeface="Arial"/>
              <a:ea typeface="Arial"/>
              <a:cs typeface="Arial"/>
              <a:sym typeface="Arial"/>
            </a:endParaRPr>
          </a:p>
        </p:txBody>
      </p:sp>
      <p:sp>
        <p:nvSpPr>
          <p:cNvPr id="152" name="Google Shape;152;p30"/>
          <p:cNvSpPr txBox="1"/>
          <p:nvPr/>
        </p:nvSpPr>
        <p:spPr>
          <a:xfrm>
            <a:off x="4427700" y="2670175"/>
            <a:ext cx="474000" cy="39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highlight>
                  <a:srgbClr val="B7B7B7"/>
                </a:highlight>
                <a:latin typeface="Roboto"/>
                <a:ea typeface="Roboto"/>
                <a:cs typeface="Roboto"/>
                <a:sym typeface="Roboto"/>
              </a:rPr>
              <a:t>78</a:t>
            </a:r>
            <a:endParaRPr b="1" i="0" sz="1800" u="none" cap="none" strike="noStrike">
              <a:solidFill>
                <a:srgbClr val="000000"/>
              </a:solidFill>
              <a:highlight>
                <a:srgbClr val="B7B7B7"/>
              </a:highlight>
              <a:latin typeface="Arial"/>
              <a:ea typeface="Arial"/>
              <a:cs typeface="Arial"/>
              <a:sym typeface="Arial"/>
            </a:endParaRPr>
          </a:p>
        </p:txBody>
      </p:sp>
      <p:sp>
        <p:nvSpPr>
          <p:cNvPr id="153" name="Google Shape;153;p30"/>
          <p:cNvSpPr/>
          <p:nvPr/>
        </p:nvSpPr>
        <p:spPr>
          <a:xfrm>
            <a:off x="1309000" y="2366875"/>
            <a:ext cx="373221" cy="397181"/>
          </a:xfrm>
          <a:custGeom>
            <a:rect b="b" l="l" r="r" t="t"/>
            <a:pathLst>
              <a:path extrusionOk="0" h="23319" w="23319">
                <a:moveTo>
                  <a:pt x="0" y="0"/>
                </a:moveTo>
                <a:cubicBezTo>
                  <a:pt x="10993" y="0"/>
                  <a:pt x="19843" y="12890"/>
                  <a:pt x="23319" y="23319"/>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0"/>
          <p:cNvSpPr txBox="1"/>
          <p:nvPr/>
        </p:nvSpPr>
        <p:spPr>
          <a:xfrm>
            <a:off x="806775" y="2099900"/>
            <a:ext cx="1062600" cy="31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Roboto"/>
                <a:ea typeface="Roboto"/>
                <a:cs typeface="Roboto"/>
                <a:sym typeface="Roboto"/>
              </a:rPr>
              <a:t>Metric Name</a:t>
            </a:r>
            <a:endParaRPr b="0" i="0" sz="1100" u="none" cap="none" strike="noStrike">
              <a:solidFill>
                <a:srgbClr val="000000"/>
              </a:solidFill>
              <a:latin typeface="Roboto"/>
              <a:ea typeface="Roboto"/>
              <a:cs typeface="Roboto"/>
              <a:sym typeface="Roboto"/>
            </a:endParaRPr>
          </a:p>
        </p:txBody>
      </p:sp>
      <p:sp>
        <p:nvSpPr>
          <p:cNvPr id="155" name="Google Shape;155;p30"/>
          <p:cNvSpPr/>
          <p:nvPr/>
        </p:nvSpPr>
        <p:spPr>
          <a:xfrm>
            <a:off x="2958225" y="3027325"/>
            <a:ext cx="368975" cy="324700"/>
          </a:xfrm>
          <a:custGeom>
            <a:rect b="b" l="l" r="r" t="t"/>
            <a:pathLst>
              <a:path extrusionOk="0" h="12988" w="14759">
                <a:moveTo>
                  <a:pt x="0" y="12988"/>
                </a:moveTo>
                <a:cubicBezTo>
                  <a:pt x="6083" y="10551"/>
                  <a:pt x="11120" y="5450"/>
                  <a:pt x="14759" y="0"/>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0"/>
          <p:cNvSpPr txBox="1"/>
          <p:nvPr/>
        </p:nvSpPr>
        <p:spPr>
          <a:xfrm>
            <a:off x="2340800" y="3352025"/>
            <a:ext cx="950400" cy="31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Roboto"/>
                <a:ea typeface="Roboto"/>
                <a:cs typeface="Roboto"/>
                <a:sym typeface="Roboto"/>
              </a:rPr>
              <a:t>Label Name</a:t>
            </a:r>
            <a:endParaRPr b="0" i="0" sz="1100" u="none" cap="none" strike="noStrike">
              <a:solidFill>
                <a:srgbClr val="000000"/>
              </a:solidFill>
              <a:latin typeface="Roboto"/>
              <a:ea typeface="Roboto"/>
              <a:cs typeface="Roboto"/>
              <a:sym typeface="Roboto"/>
            </a:endParaRPr>
          </a:p>
        </p:txBody>
      </p:sp>
      <p:sp>
        <p:nvSpPr>
          <p:cNvPr id="157" name="Google Shape;157;p30"/>
          <p:cNvSpPr txBox="1"/>
          <p:nvPr/>
        </p:nvSpPr>
        <p:spPr>
          <a:xfrm>
            <a:off x="3324825" y="3352025"/>
            <a:ext cx="950400" cy="31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Roboto"/>
                <a:ea typeface="Roboto"/>
                <a:cs typeface="Roboto"/>
                <a:sym typeface="Roboto"/>
              </a:rPr>
              <a:t>Label Value</a:t>
            </a:r>
            <a:endParaRPr b="0" i="0" sz="1100" u="none" cap="none" strike="noStrike">
              <a:solidFill>
                <a:srgbClr val="000000"/>
              </a:solidFill>
              <a:latin typeface="Roboto"/>
              <a:ea typeface="Roboto"/>
              <a:cs typeface="Roboto"/>
              <a:sym typeface="Roboto"/>
            </a:endParaRPr>
          </a:p>
        </p:txBody>
      </p:sp>
      <p:sp>
        <p:nvSpPr>
          <p:cNvPr id="158" name="Google Shape;158;p30"/>
          <p:cNvSpPr/>
          <p:nvPr/>
        </p:nvSpPr>
        <p:spPr>
          <a:xfrm>
            <a:off x="3827675" y="3067375"/>
            <a:ext cx="368975" cy="324700"/>
          </a:xfrm>
          <a:custGeom>
            <a:rect b="b" l="l" r="r" t="t"/>
            <a:pathLst>
              <a:path extrusionOk="0" h="12988" w="14759">
                <a:moveTo>
                  <a:pt x="0" y="12988"/>
                </a:moveTo>
                <a:cubicBezTo>
                  <a:pt x="6083" y="10551"/>
                  <a:pt x="11120" y="5450"/>
                  <a:pt x="14759" y="0"/>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0"/>
          <p:cNvSpPr/>
          <p:nvPr/>
        </p:nvSpPr>
        <p:spPr>
          <a:xfrm>
            <a:off x="4300400" y="2413100"/>
            <a:ext cx="373235" cy="324690"/>
          </a:xfrm>
          <a:custGeom>
            <a:rect b="b" l="l" r="r" t="t"/>
            <a:pathLst>
              <a:path extrusionOk="0" h="17419" w="23910">
                <a:moveTo>
                  <a:pt x="0" y="298"/>
                </a:moveTo>
                <a:cubicBezTo>
                  <a:pt x="9612" y="-1623"/>
                  <a:pt x="20813" y="8118"/>
                  <a:pt x="23910" y="17419"/>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0"/>
          <p:cNvSpPr txBox="1"/>
          <p:nvPr/>
        </p:nvSpPr>
        <p:spPr>
          <a:xfrm>
            <a:off x="3998450" y="2144325"/>
            <a:ext cx="581700" cy="31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Roboto"/>
                <a:ea typeface="Roboto"/>
                <a:cs typeface="Roboto"/>
                <a:sym typeface="Roboto"/>
              </a:rPr>
              <a:t>Value</a:t>
            </a:r>
            <a:endParaRPr b="0" i="0" sz="11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64" name="Shape 164"/>
        <p:cNvGrpSpPr/>
        <p:nvPr/>
      </p:nvGrpSpPr>
      <p:grpSpPr>
        <a:xfrm>
          <a:off x="0" y="0"/>
          <a:ext cx="0" cy="0"/>
          <a:chOff x="0" y="0"/>
          <a:chExt cx="0" cy="0"/>
        </a:xfrm>
      </p:grpSpPr>
      <p:sp>
        <p:nvSpPr>
          <p:cNvPr id="165" name="Google Shape;165;p31"/>
          <p:cNvSpPr txBox="1"/>
          <p:nvPr>
            <p:ph type="title"/>
          </p:nvPr>
        </p:nvSpPr>
        <p:spPr>
          <a:xfrm>
            <a:off x="540300" y="445025"/>
            <a:ext cx="7884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Roboto"/>
                <a:ea typeface="Roboto"/>
                <a:cs typeface="Roboto"/>
                <a:sym typeface="Roboto"/>
              </a:rPr>
              <a:t>Prometheus</a:t>
            </a:r>
            <a:endParaRPr b="1">
              <a:latin typeface="Roboto"/>
              <a:ea typeface="Roboto"/>
              <a:cs typeface="Roboto"/>
              <a:sym typeface="Roboto"/>
            </a:endParaRPr>
          </a:p>
        </p:txBody>
      </p:sp>
      <p:sp>
        <p:nvSpPr>
          <p:cNvPr id="166" name="Google Shape;166;p31"/>
          <p:cNvSpPr txBox="1"/>
          <p:nvPr>
            <p:ph idx="1" type="body"/>
          </p:nvPr>
        </p:nvSpPr>
        <p:spPr>
          <a:xfrm>
            <a:off x="540300" y="1152475"/>
            <a:ext cx="7884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latin typeface="Roboto"/>
                <a:ea typeface="Roboto"/>
                <a:cs typeface="Roboto"/>
                <a:sym typeface="Roboto"/>
              </a:rPr>
              <a:t>Açık kaynaklı, time series monitoring ve alarm yönetim aracıdır. </a:t>
            </a:r>
            <a:endParaRPr sz="1400">
              <a:latin typeface="Roboto"/>
              <a:ea typeface="Roboto"/>
              <a:cs typeface="Roboto"/>
              <a:sym typeface="Roboto"/>
            </a:endParaRPr>
          </a:p>
          <a:p>
            <a:pPr indent="-317500" lvl="0" marL="457200" rtl="0" algn="l">
              <a:lnSpc>
                <a:spcPct val="115000"/>
              </a:lnSpc>
              <a:spcBef>
                <a:spcPts val="1600"/>
              </a:spcBef>
              <a:spcAft>
                <a:spcPts val="0"/>
              </a:spcAft>
              <a:buSzPts val="1400"/>
              <a:buFont typeface="Roboto"/>
              <a:buChar char="●"/>
            </a:pPr>
            <a:r>
              <a:rPr lang="en" sz="1400">
                <a:latin typeface="Roboto"/>
                <a:ea typeface="Roboto"/>
                <a:cs typeface="Roboto"/>
                <a:sym typeface="Roboto"/>
              </a:rPr>
              <a:t>Kendine has sorgulama dili vardır. (PromQL)</a:t>
            </a:r>
            <a:endParaRPr sz="1400">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 sz="1400">
                <a:latin typeface="Roboto"/>
                <a:ea typeface="Roboto"/>
                <a:cs typeface="Roboto"/>
                <a:sym typeface="Roboto"/>
              </a:rPr>
              <a:t>Metrik adı, label(lar) ve bunlara karşılık gelen değerden oluşan bir metrik modeline sahiptir.</a:t>
            </a:r>
            <a:endParaRPr sz="1400">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 sz="1400">
                <a:latin typeface="Roboto"/>
                <a:ea typeface="Roboto"/>
                <a:cs typeface="Roboto"/>
                <a:sym typeface="Roboto"/>
              </a:rPr>
              <a:t>Genellikle metrikleri belirli zaman aralıklarında kaynaklardan okumak üzere ayarlanır.</a:t>
            </a:r>
            <a:endParaRPr sz="1400">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 sz="1400">
                <a:latin typeface="Roboto"/>
                <a:ea typeface="Roboto"/>
                <a:cs typeface="Roboto"/>
                <a:sym typeface="Roboto"/>
              </a:rPr>
              <a:t>Pushgateway özelliği ile kaynaklar tarafından metriklerin prometheus servera gönderilmesi de sağlanabilir.</a:t>
            </a:r>
            <a:endParaRPr sz="1400">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 sz="1400">
                <a:latin typeface="Roboto"/>
                <a:ea typeface="Roboto"/>
                <a:cs typeface="Roboto"/>
                <a:sym typeface="Roboto"/>
              </a:rPr>
              <a:t>Metrikleri, grafana gibi birçok monitoring paneli üzerinde kullanılabilir.</a:t>
            </a:r>
            <a:endParaRPr sz="1400">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 sz="1400">
                <a:latin typeface="Roboto"/>
                <a:ea typeface="Roboto"/>
                <a:cs typeface="Roboto"/>
                <a:sym typeface="Roboto"/>
              </a:rPr>
              <a:t>Topluluk tarafından kabul görmüş ve yaygın olarak kullanılmaktadır.</a:t>
            </a:r>
            <a:endParaRPr sz="14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70" name="Shape 170"/>
        <p:cNvGrpSpPr/>
        <p:nvPr/>
      </p:nvGrpSpPr>
      <p:grpSpPr>
        <a:xfrm>
          <a:off x="0" y="0"/>
          <a:ext cx="0" cy="0"/>
          <a:chOff x="0" y="0"/>
          <a:chExt cx="0" cy="0"/>
        </a:xfrm>
      </p:grpSpPr>
      <p:sp>
        <p:nvSpPr>
          <p:cNvPr id="171" name="Google Shape;171;p32"/>
          <p:cNvSpPr txBox="1"/>
          <p:nvPr>
            <p:ph type="title"/>
          </p:nvPr>
        </p:nvSpPr>
        <p:spPr>
          <a:xfrm>
            <a:off x="5403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Roboto"/>
                <a:ea typeface="Roboto"/>
                <a:cs typeface="Roboto"/>
                <a:sym typeface="Roboto"/>
              </a:rPr>
              <a:t>Prometheus Metrik Tipleri</a:t>
            </a:r>
            <a:endParaRPr b="1">
              <a:latin typeface="Roboto"/>
              <a:ea typeface="Roboto"/>
              <a:cs typeface="Roboto"/>
              <a:sym typeface="Roboto"/>
            </a:endParaRPr>
          </a:p>
        </p:txBody>
      </p:sp>
      <p:sp>
        <p:nvSpPr>
          <p:cNvPr id="172" name="Google Shape;172;p32"/>
          <p:cNvSpPr txBox="1"/>
          <p:nvPr/>
        </p:nvSpPr>
        <p:spPr>
          <a:xfrm>
            <a:off x="745150" y="2934100"/>
            <a:ext cx="1077300" cy="495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COUNTER</a:t>
            </a:r>
            <a:endParaRPr b="1" i="0" sz="1400" u="none" cap="none" strike="noStrike">
              <a:solidFill>
                <a:srgbClr val="000000"/>
              </a:solidFill>
              <a:latin typeface="Roboto"/>
              <a:ea typeface="Roboto"/>
              <a:cs typeface="Roboto"/>
              <a:sym typeface="Roboto"/>
            </a:endParaRPr>
          </a:p>
        </p:txBody>
      </p:sp>
      <p:sp>
        <p:nvSpPr>
          <p:cNvPr id="173" name="Google Shape;173;p32"/>
          <p:cNvSpPr txBox="1"/>
          <p:nvPr/>
        </p:nvSpPr>
        <p:spPr>
          <a:xfrm>
            <a:off x="3026075" y="2934100"/>
            <a:ext cx="1077300" cy="495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GAUGE</a:t>
            </a:r>
            <a:endParaRPr b="1" i="0" sz="1400" u="none" cap="none" strike="noStrike">
              <a:solidFill>
                <a:srgbClr val="000000"/>
              </a:solidFill>
              <a:latin typeface="Roboto"/>
              <a:ea typeface="Roboto"/>
              <a:cs typeface="Roboto"/>
              <a:sym typeface="Roboto"/>
            </a:endParaRPr>
          </a:p>
        </p:txBody>
      </p:sp>
      <p:sp>
        <p:nvSpPr>
          <p:cNvPr id="174" name="Google Shape;174;p32"/>
          <p:cNvSpPr txBox="1"/>
          <p:nvPr/>
        </p:nvSpPr>
        <p:spPr>
          <a:xfrm>
            <a:off x="5143175" y="2934100"/>
            <a:ext cx="1253100" cy="495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HISTOGRAM</a:t>
            </a:r>
            <a:endParaRPr b="1" i="0" sz="1400" u="none" cap="none" strike="noStrike">
              <a:solidFill>
                <a:srgbClr val="000000"/>
              </a:solidFill>
              <a:latin typeface="Roboto"/>
              <a:ea typeface="Roboto"/>
              <a:cs typeface="Roboto"/>
              <a:sym typeface="Roboto"/>
            </a:endParaRPr>
          </a:p>
        </p:txBody>
      </p:sp>
      <p:sp>
        <p:nvSpPr>
          <p:cNvPr id="175" name="Google Shape;175;p32"/>
          <p:cNvSpPr txBox="1"/>
          <p:nvPr/>
        </p:nvSpPr>
        <p:spPr>
          <a:xfrm>
            <a:off x="7233825" y="2934100"/>
            <a:ext cx="1253100" cy="495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SUMMARY</a:t>
            </a:r>
            <a:endParaRPr b="1" i="0" sz="1400" u="none" cap="none" strike="noStrike">
              <a:solidFill>
                <a:srgbClr val="000000"/>
              </a:solidFill>
              <a:latin typeface="Roboto"/>
              <a:ea typeface="Roboto"/>
              <a:cs typeface="Roboto"/>
              <a:sym typeface="Roboto"/>
            </a:endParaRPr>
          </a:p>
        </p:txBody>
      </p:sp>
      <p:pic>
        <p:nvPicPr>
          <p:cNvPr id="176" name="Google Shape;176;p32"/>
          <p:cNvPicPr preferRelativeResize="0"/>
          <p:nvPr/>
        </p:nvPicPr>
        <p:blipFill rotWithShape="1">
          <a:blip r:embed="rId4">
            <a:alphaModFix/>
          </a:blip>
          <a:srcRect b="0" l="0" r="0" t="0"/>
          <a:stretch/>
        </p:blipFill>
        <p:spPr>
          <a:xfrm>
            <a:off x="684525" y="1888450"/>
            <a:ext cx="1168525" cy="1168525"/>
          </a:xfrm>
          <a:prstGeom prst="rect">
            <a:avLst/>
          </a:prstGeom>
          <a:noFill/>
          <a:ln>
            <a:noFill/>
          </a:ln>
        </p:spPr>
      </p:pic>
      <p:pic>
        <p:nvPicPr>
          <p:cNvPr id="177" name="Google Shape;177;p32"/>
          <p:cNvPicPr preferRelativeResize="0"/>
          <p:nvPr/>
        </p:nvPicPr>
        <p:blipFill rotWithShape="1">
          <a:blip r:embed="rId5">
            <a:alphaModFix/>
          </a:blip>
          <a:srcRect b="0" l="0" r="0" t="0"/>
          <a:stretch/>
        </p:blipFill>
        <p:spPr>
          <a:xfrm>
            <a:off x="2846875" y="1713500"/>
            <a:ext cx="1366000" cy="1366000"/>
          </a:xfrm>
          <a:prstGeom prst="rect">
            <a:avLst/>
          </a:prstGeom>
          <a:noFill/>
          <a:ln>
            <a:noFill/>
          </a:ln>
        </p:spPr>
      </p:pic>
      <p:pic>
        <p:nvPicPr>
          <p:cNvPr id="178" name="Google Shape;178;p32"/>
          <p:cNvPicPr preferRelativeResize="0"/>
          <p:nvPr/>
        </p:nvPicPr>
        <p:blipFill rotWithShape="1">
          <a:blip r:embed="rId6">
            <a:alphaModFix/>
          </a:blip>
          <a:srcRect b="0" l="0" r="0" t="0"/>
          <a:stretch/>
        </p:blipFill>
        <p:spPr>
          <a:xfrm>
            <a:off x="5291375" y="1996475"/>
            <a:ext cx="952500" cy="952500"/>
          </a:xfrm>
          <a:prstGeom prst="rect">
            <a:avLst/>
          </a:prstGeom>
          <a:noFill/>
          <a:ln>
            <a:noFill/>
          </a:ln>
        </p:spPr>
      </p:pic>
      <p:pic>
        <p:nvPicPr>
          <p:cNvPr id="179" name="Google Shape;179;p32"/>
          <p:cNvPicPr preferRelativeResize="0"/>
          <p:nvPr/>
        </p:nvPicPr>
        <p:blipFill rotWithShape="1">
          <a:blip r:embed="rId7">
            <a:alphaModFix/>
          </a:blip>
          <a:srcRect b="0" l="0" r="0" t="0"/>
          <a:stretch/>
        </p:blipFill>
        <p:spPr>
          <a:xfrm>
            <a:off x="7384125" y="1996463"/>
            <a:ext cx="952500" cy="952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83" name="Shape 183"/>
        <p:cNvGrpSpPr/>
        <p:nvPr/>
      </p:nvGrpSpPr>
      <p:grpSpPr>
        <a:xfrm>
          <a:off x="0" y="0"/>
          <a:ext cx="0" cy="0"/>
          <a:chOff x="0" y="0"/>
          <a:chExt cx="0" cy="0"/>
        </a:xfrm>
      </p:grpSpPr>
      <p:sp>
        <p:nvSpPr>
          <p:cNvPr id="184" name="Google Shape;184;p33"/>
          <p:cNvSpPr txBox="1"/>
          <p:nvPr>
            <p:ph type="title"/>
          </p:nvPr>
        </p:nvSpPr>
        <p:spPr>
          <a:xfrm>
            <a:off x="540300" y="445025"/>
            <a:ext cx="7800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Roboto"/>
                <a:ea typeface="Roboto"/>
                <a:cs typeface="Roboto"/>
                <a:sym typeface="Roboto"/>
              </a:rPr>
              <a:t>Counter</a:t>
            </a:r>
            <a:endParaRPr b="1">
              <a:latin typeface="Roboto"/>
              <a:ea typeface="Roboto"/>
              <a:cs typeface="Roboto"/>
              <a:sym typeface="Roboto"/>
            </a:endParaRPr>
          </a:p>
        </p:txBody>
      </p:sp>
      <p:sp>
        <p:nvSpPr>
          <p:cNvPr id="185" name="Google Shape;185;p33"/>
          <p:cNvSpPr txBox="1"/>
          <p:nvPr>
            <p:ph idx="1" type="body"/>
          </p:nvPr>
        </p:nvSpPr>
        <p:spPr>
          <a:xfrm>
            <a:off x="540300" y="1152475"/>
            <a:ext cx="7800000" cy="1265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Roboto"/>
              <a:buChar char="●"/>
            </a:pPr>
            <a:r>
              <a:rPr lang="en" sz="1400">
                <a:latin typeface="Roboto"/>
                <a:ea typeface="Roboto"/>
                <a:cs typeface="Roboto"/>
                <a:sym typeface="Roboto"/>
              </a:rPr>
              <a:t>Sürekli artan değerleri göstermek için kullanılır. Toplam request sayısı, tamamlanan task sayısı veya error sayısı örnek verilebilir.</a:t>
            </a:r>
            <a:endParaRPr sz="1400">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b="1" lang="en" sz="1400">
                <a:latin typeface="Roboto"/>
                <a:ea typeface="Roboto"/>
                <a:cs typeface="Roboto"/>
                <a:sym typeface="Roboto"/>
              </a:rPr>
              <a:t>x_requests_total</a:t>
            </a:r>
            <a:r>
              <a:rPr lang="en" sz="1400">
                <a:latin typeface="Roboto"/>
                <a:ea typeface="Roboto"/>
                <a:cs typeface="Roboto"/>
                <a:sym typeface="Roboto"/>
              </a:rPr>
              <a:t>, </a:t>
            </a:r>
            <a:r>
              <a:rPr b="1" lang="en" sz="1400">
                <a:latin typeface="Roboto"/>
                <a:ea typeface="Roboto"/>
                <a:cs typeface="Roboto"/>
                <a:sym typeface="Roboto"/>
              </a:rPr>
              <a:t>x_task_completed_total</a:t>
            </a:r>
            <a:r>
              <a:rPr lang="en" sz="1400">
                <a:latin typeface="Roboto"/>
                <a:ea typeface="Roboto"/>
                <a:cs typeface="Roboto"/>
                <a:sym typeface="Roboto"/>
              </a:rPr>
              <a:t> gibi isimlendirmeler kullanılır. (x: application name.)</a:t>
            </a:r>
            <a:endParaRPr sz="1400">
              <a:latin typeface="Roboto"/>
              <a:ea typeface="Roboto"/>
              <a:cs typeface="Roboto"/>
              <a:sym typeface="Roboto"/>
            </a:endParaRPr>
          </a:p>
        </p:txBody>
      </p:sp>
      <p:sp>
        <p:nvSpPr>
          <p:cNvPr id="186" name="Google Shape;186;p33"/>
          <p:cNvSpPr txBox="1"/>
          <p:nvPr/>
        </p:nvSpPr>
        <p:spPr>
          <a:xfrm>
            <a:off x="638700" y="2571750"/>
            <a:ext cx="7866600" cy="18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A9B7C6"/>
                </a:solidFill>
                <a:highlight>
                  <a:srgbClr val="2B2B2B"/>
                </a:highlight>
                <a:latin typeface="Roboto"/>
                <a:ea typeface="Roboto"/>
                <a:cs typeface="Roboto"/>
                <a:sym typeface="Roboto"/>
              </a:rPr>
              <a:t>paymentWithRecordedCardCounter = </a:t>
            </a:r>
            <a:r>
              <a:rPr lang="en">
                <a:solidFill>
                  <a:srgbClr val="AFBF7E"/>
                </a:solidFill>
                <a:highlight>
                  <a:srgbClr val="2B2B2B"/>
                </a:highlight>
                <a:latin typeface="Roboto"/>
                <a:ea typeface="Roboto"/>
                <a:cs typeface="Roboto"/>
                <a:sym typeface="Roboto"/>
              </a:rPr>
              <a:t>prometheus</a:t>
            </a:r>
            <a:r>
              <a:rPr lang="en">
                <a:solidFill>
                  <a:srgbClr val="A9B7C6"/>
                </a:solidFill>
                <a:highlight>
                  <a:srgbClr val="2B2B2B"/>
                </a:highlight>
                <a:latin typeface="Roboto"/>
                <a:ea typeface="Roboto"/>
                <a:cs typeface="Roboto"/>
                <a:sym typeface="Roboto"/>
              </a:rPr>
              <a:t>.</a:t>
            </a:r>
            <a:r>
              <a:rPr lang="en">
                <a:solidFill>
                  <a:srgbClr val="B09D79"/>
                </a:solidFill>
                <a:highlight>
                  <a:srgbClr val="2B2B2B"/>
                </a:highlight>
                <a:latin typeface="Roboto"/>
                <a:ea typeface="Roboto"/>
                <a:cs typeface="Roboto"/>
                <a:sym typeface="Roboto"/>
              </a:rPr>
              <a:t>NewCounterVec</a:t>
            </a:r>
            <a:r>
              <a:rPr lang="en">
                <a:solidFill>
                  <a:srgbClr val="A9B7C6"/>
                </a:solidFill>
                <a:highlight>
                  <a:srgbClr val="2B2B2B"/>
                </a:highlight>
                <a:latin typeface="Roboto"/>
                <a:ea typeface="Roboto"/>
                <a:cs typeface="Roboto"/>
                <a:sym typeface="Roboto"/>
              </a:rPr>
              <a:t>(</a:t>
            </a:r>
            <a:endParaRPr>
              <a:solidFill>
                <a:srgbClr val="A9B7C6"/>
              </a:solidFill>
              <a:highlight>
                <a:srgbClr val="2B2B2B"/>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rgbClr val="A9B7C6"/>
                </a:solidFill>
                <a:highlight>
                  <a:srgbClr val="2B2B2B"/>
                </a:highlight>
                <a:latin typeface="Roboto"/>
                <a:ea typeface="Roboto"/>
                <a:cs typeface="Roboto"/>
                <a:sym typeface="Roboto"/>
              </a:rPr>
              <a:t>  </a:t>
            </a:r>
            <a:r>
              <a:rPr lang="en">
                <a:solidFill>
                  <a:srgbClr val="AFBF7E"/>
                </a:solidFill>
                <a:highlight>
                  <a:srgbClr val="2B2B2B"/>
                </a:highlight>
                <a:latin typeface="Roboto"/>
                <a:ea typeface="Roboto"/>
                <a:cs typeface="Roboto"/>
                <a:sym typeface="Roboto"/>
              </a:rPr>
              <a:t>prometheus</a:t>
            </a:r>
            <a:r>
              <a:rPr lang="en">
                <a:solidFill>
                  <a:srgbClr val="A9B7C6"/>
                </a:solidFill>
                <a:highlight>
                  <a:srgbClr val="2B2B2B"/>
                </a:highlight>
                <a:latin typeface="Roboto"/>
                <a:ea typeface="Roboto"/>
                <a:cs typeface="Roboto"/>
                <a:sym typeface="Roboto"/>
              </a:rPr>
              <a:t>.</a:t>
            </a:r>
            <a:r>
              <a:rPr lang="en">
                <a:solidFill>
                  <a:srgbClr val="6FAFBD"/>
                </a:solidFill>
                <a:highlight>
                  <a:srgbClr val="2B2B2B"/>
                </a:highlight>
                <a:latin typeface="Roboto"/>
                <a:ea typeface="Roboto"/>
                <a:cs typeface="Roboto"/>
                <a:sym typeface="Roboto"/>
              </a:rPr>
              <a:t>CounterOpts</a:t>
            </a:r>
            <a:r>
              <a:rPr lang="en">
                <a:solidFill>
                  <a:srgbClr val="A9B7C6"/>
                </a:solidFill>
                <a:highlight>
                  <a:srgbClr val="2B2B2B"/>
                </a:highlight>
                <a:latin typeface="Roboto"/>
                <a:ea typeface="Roboto"/>
                <a:cs typeface="Roboto"/>
                <a:sym typeface="Roboto"/>
              </a:rPr>
              <a:t>{</a:t>
            </a:r>
            <a:endParaRPr>
              <a:solidFill>
                <a:srgbClr val="A9B7C6"/>
              </a:solidFill>
              <a:highlight>
                <a:srgbClr val="2B2B2B"/>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rgbClr val="A9B7C6"/>
                </a:solidFill>
                <a:highlight>
                  <a:srgbClr val="2B2B2B"/>
                </a:highlight>
                <a:latin typeface="Roboto"/>
                <a:ea typeface="Roboto"/>
                <a:cs typeface="Roboto"/>
                <a:sym typeface="Roboto"/>
              </a:rPr>
              <a:t>     Name: </a:t>
            </a:r>
            <a:r>
              <a:rPr lang="en">
                <a:solidFill>
                  <a:srgbClr val="6A8759"/>
                </a:solidFill>
                <a:highlight>
                  <a:srgbClr val="2B2B2B"/>
                </a:highlight>
                <a:latin typeface="Roboto"/>
                <a:ea typeface="Roboto"/>
                <a:cs typeface="Roboto"/>
                <a:sym typeface="Roboto"/>
              </a:rPr>
              <a:t>"session_prom_payment_with_recorded_card_total"</a:t>
            </a:r>
            <a:r>
              <a:rPr lang="en">
                <a:solidFill>
                  <a:srgbClr val="CC7832"/>
                </a:solidFill>
                <a:highlight>
                  <a:srgbClr val="2B2B2B"/>
                </a:highlight>
                <a:latin typeface="Roboto"/>
                <a:ea typeface="Roboto"/>
                <a:cs typeface="Roboto"/>
                <a:sym typeface="Roboto"/>
              </a:rPr>
              <a:t>,</a:t>
            </a:r>
            <a:endParaRPr>
              <a:solidFill>
                <a:srgbClr val="CC7832"/>
              </a:solidFill>
              <a:highlight>
                <a:srgbClr val="2B2B2B"/>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rgbClr val="CC7832"/>
                </a:solidFill>
                <a:highlight>
                  <a:srgbClr val="2B2B2B"/>
                </a:highlight>
                <a:latin typeface="Roboto"/>
                <a:ea typeface="Roboto"/>
                <a:cs typeface="Roboto"/>
                <a:sym typeface="Roboto"/>
              </a:rPr>
              <a:t>     </a:t>
            </a:r>
            <a:r>
              <a:rPr lang="en">
                <a:solidFill>
                  <a:srgbClr val="A9B7C6"/>
                </a:solidFill>
                <a:highlight>
                  <a:srgbClr val="2B2B2B"/>
                </a:highlight>
                <a:latin typeface="Roboto"/>
                <a:ea typeface="Roboto"/>
                <a:cs typeface="Roboto"/>
                <a:sym typeface="Roboto"/>
              </a:rPr>
              <a:t>Help: </a:t>
            </a:r>
            <a:r>
              <a:rPr lang="en">
                <a:solidFill>
                  <a:srgbClr val="6A8759"/>
                </a:solidFill>
                <a:highlight>
                  <a:srgbClr val="2B2B2B"/>
                </a:highlight>
                <a:latin typeface="Roboto"/>
                <a:ea typeface="Roboto"/>
                <a:cs typeface="Roboto"/>
                <a:sym typeface="Roboto"/>
              </a:rPr>
              <a:t>"Number of payment completed with recorded card."</a:t>
            </a:r>
            <a:r>
              <a:rPr lang="en">
                <a:solidFill>
                  <a:srgbClr val="CC7832"/>
                </a:solidFill>
                <a:highlight>
                  <a:srgbClr val="2B2B2B"/>
                </a:highlight>
                <a:latin typeface="Roboto"/>
                <a:ea typeface="Roboto"/>
                <a:cs typeface="Roboto"/>
                <a:sym typeface="Roboto"/>
              </a:rPr>
              <a:t>,</a:t>
            </a:r>
            <a:endParaRPr>
              <a:solidFill>
                <a:srgbClr val="CC7832"/>
              </a:solidFill>
              <a:highlight>
                <a:srgbClr val="2B2B2B"/>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rgbClr val="CC7832"/>
                </a:solidFill>
                <a:highlight>
                  <a:srgbClr val="2B2B2B"/>
                </a:highlight>
                <a:latin typeface="Roboto"/>
                <a:ea typeface="Roboto"/>
                <a:cs typeface="Roboto"/>
                <a:sym typeface="Roboto"/>
              </a:rPr>
              <a:t>  </a:t>
            </a:r>
            <a:r>
              <a:rPr lang="en">
                <a:solidFill>
                  <a:srgbClr val="A9B7C6"/>
                </a:solidFill>
                <a:highlight>
                  <a:srgbClr val="2B2B2B"/>
                </a:highlight>
                <a:latin typeface="Roboto"/>
                <a:ea typeface="Roboto"/>
                <a:cs typeface="Roboto"/>
                <a:sym typeface="Roboto"/>
              </a:rPr>
              <a:t>}</a:t>
            </a:r>
            <a:r>
              <a:rPr lang="en">
                <a:solidFill>
                  <a:srgbClr val="CC7832"/>
                </a:solidFill>
                <a:highlight>
                  <a:srgbClr val="2B2B2B"/>
                </a:highlight>
                <a:latin typeface="Roboto"/>
                <a:ea typeface="Roboto"/>
                <a:cs typeface="Roboto"/>
                <a:sym typeface="Roboto"/>
              </a:rPr>
              <a:t>, </a:t>
            </a:r>
            <a:r>
              <a:rPr lang="en">
                <a:solidFill>
                  <a:srgbClr val="A9B7C6"/>
                </a:solidFill>
                <a:highlight>
                  <a:srgbClr val="2B2B2B"/>
                </a:highlight>
                <a:latin typeface="Roboto"/>
                <a:ea typeface="Roboto"/>
                <a:cs typeface="Roboto"/>
                <a:sym typeface="Roboto"/>
              </a:rPr>
              <a:t>[]</a:t>
            </a:r>
            <a:r>
              <a:rPr lang="en">
                <a:solidFill>
                  <a:srgbClr val="C7773E"/>
                </a:solidFill>
                <a:highlight>
                  <a:srgbClr val="2B2B2B"/>
                </a:highlight>
                <a:latin typeface="Roboto"/>
                <a:ea typeface="Roboto"/>
                <a:cs typeface="Roboto"/>
                <a:sym typeface="Roboto"/>
              </a:rPr>
              <a:t>string</a:t>
            </a:r>
            <a:r>
              <a:rPr lang="en">
                <a:solidFill>
                  <a:srgbClr val="A9B7C6"/>
                </a:solidFill>
                <a:highlight>
                  <a:srgbClr val="2B2B2B"/>
                </a:highlight>
                <a:latin typeface="Roboto"/>
                <a:ea typeface="Roboto"/>
                <a:cs typeface="Roboto"/>
                <a:sym typeface="Roboto"/>
              </a:rPr>
              <a:t>{</a:t>
            </a:r>
            <a:r>
              <a:rPr lang="en">
                <a:solidFill>
                  <a:srgbClr val="6A8759"/>
                </a:solidFill>
                <a:highlight>
                  <a:srgbClr val="2B2B2B"/>
                </a:highlight>
                <a:latin typeface="Roboto"/>
                <a:ea typeface="Roboto"/>
                <a:cs typeface="Roboto"/>
                <a:sym typeface="Roboto"/>
              </a:rPr>
              <a:t>"bank_type"</a:t>
            </a:r>
            <a:r>
              <a:rPr lang="en">
                <a:solidFill>
                  <a:srgbClr val="A9B7C6"/>
                </a:solidFill>
                <a:highlight>
                  <a:srgbClr val="2B2B2B"/>
                </a:highlight>
                <a:latin typeface="Roboto"/>
                <a:ea typeface="Roboto"/>
                <a:cs typeface="Roboto"/>
                <a:sym typeface="Roboto"/>
              </a:rPr>
              <a:t>})</a:t>
            </a:r>
            <a:endParaRPr>
              <a:solidFill>
                <a:srgbClr val="A9B7C6"/>
              </a:solidFill>
              <a:highlight>
                <a:srgbClr val="2B2B2B"/>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