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0B29-23CC-4AFC-8961-1C2865831B7D}" type="datetimeFigureOut">
              <a:rPr lang="en-US" smtClean="0"/>
              <a:t>10/9/2021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2F4B-6988-4542-AFBA-D74348665A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214422"/>
            <a:ext cx="8501122" cy="2714644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REQUEST</a:t>
            </a:r>
            <a:r>
              <a:rPr lang="en-US" sz="3600" u="sng" dirty="0"/>
              <a:t> </a:t>
            </a:r>
            <a:r>
              <a:rPr lang="en-US" sz="3600" b="1" u="sng" dirty="0" smtClean="0"/>
              <a:t>FOR</a:t>
            </a:r>
            <a:r>
              <a:rPr lang="en-US" sz="3600" u="sng" dirty="0"/>
              <a:t> </a:t>
            </a:r>
            <a:r>
              <a:rPr lang="en-US" sz="3600" b="1" u="sng" dirty="0" smtClean="0"/>
              <a:t>PROPOSAL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b="1" u="sng" dirty="0" smtClean="0"/>
              <a:t>DATED</a:t>
            </a:r>
            <a:r>
              <a:rPr lang="en-US" sz="3200" dirty="0" smtClean="0"/>
              <a:t> : </a:t>
            </a:r>
            <a:r>
              <a:rPr lang="en-US" sz="3200" b="1" u="sng" dirty="0" smtClean="0"/>
              <a:t>09</a:t>
            </a:r>
            <a:r>
              <a:rPr lang="en-US" sz="3200" u="sng" dirty="0"/>
              <a:t> </a:t>
            </a:r>
            <a:r>
              <a:rPr lang="en-US" sz="3200" b="1" u="sng" dirty="0" smtClean="0"/>
              <a:t>0CT</a:t>
            </a:r>
            <a:r>
              <a:rPr lang="en-US" sz="3200" u="sng" dirty="0"/>
              <a:t> </a:t>
            </a:r>
            <a:r>
              <a:rPr lang="en-US" sz="3200" b="1" u="sng" dirty="0" smtClean="0"/>
              <a:t>2021</a:t>
            </a:r>
            <a:endParaRPr lang="en-IN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429000"/>
            <a:ext cx="8143932" cy="2571768"/>
          </a:xfrm>
        </p:spPr>
        <p:txBody>
          <a:bodyPr>
            <a:normAutofit fontScale="92500" lnSpcReduction="20000"/>
          </a:bodyPr>
          <a:lstStyle/>
          <a:p>
            <a:r>
              <a:rPr lang="en-IN" sz="3900" dirty="0" smtClean="0">
                <a:solidFill>
                  <a:schemeClr val="tx1"/>
                </a:solidFill>
              </a:rPr>
              <a:t>Project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3900" dirty="0" smtClean="0">
                <a:solidFill>
                  <a:schemeClr val="tx1"/>
                </a:solidFill>
              </a:rPr>
              <a:t>Title</a:t>
            </a:r>
            <a:r>
              <a:rPr lang="en-IN" dirty="0" smtClean="0">
                <a:solidFill>
                  <a:schemeClr val="tx1"/>
                </a:solidFill>
              </a:rPr>
              <a:t> : </a:t>
            </a:r>
            <a:r>
              <a:rPr lang="en-IN" sz="3900" dirty="0" smtClean="0">
                <a:solidFill>
                  <a:schemeClr val="tx1"/>
                </a:solidFill>
              </a:rPr>
              <a:t>Drone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3900" dirty="0" smtClean="0">
                <a:solidFill>
                  <a:schemeClr val="tx1"/>
                </a:solidFill>
              </a:rPr>
              <a:t>Fish</a:t>
            </a:r>
          </a:p>
          <a:p>
            <a:r>
              <a:rPr lang="en-IN" sz="3500" dirty="0" err="1" smtClean="0">
                <a:solidFill>
                  <a:schemeClr val="tx1"/>
                </a:solidFill>
              </a:rPr>
              <a:t>Satender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3500" dirty="0" smtClean="0">
                <a:solidFill>
                  <a:schemeClr val="tx1"/>
                </a:solidFill>
              </a:rPr>
              <a:t>Kumar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3500" dirty="0" err="1" smtClean="0">
                <a:solidFill>
                  <a:schemeClr val="tx1"/>
                </a:solidFill>
              </a:rPr>
              <a:t>Tiwari</a:t>
            </a:r>
            <a:endParaRPr lang="en-IN" sz="3500" dirty="0" smtClean="0">
              <a:solidFill>
                <a:schemeClr val="tx1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Department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of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Information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Technology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2nd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1900" dirty="0" smtClean="0">
                <a:solidFill>
                  <a:schemeClr val="tx1"/>
                </a:solidFill>
              </a:rPr>
              <a:t>Year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sz="1900" dirty="0" smtClean="0">
                <a:solidFill>
                  <a:schemeClr val="tx1"/>
                </a:solidFill>
              </a:rPr>
              <a:t>ABES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Engineering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College</a:t>
            </a:r>
            <a:r>
              <a:rPr lang="en-IN" dirty="0" smtClean="0">
                <a:solidFill>
                  <a:schemeClr val="tx1"/>
                </a:solidFill>
              </a:rPr>
              <a:t> , </a:t>
            </a:r>
            <a:r>
              <a:rPr lang="en-IN" sz="2200" dirty="0" smtClean="0">
                <a:solidFill>
                  <a:schemeClr val="tx1"/>
                </a:solidFill>
              </a:rPr>
              <a:t>Ghaziabad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abes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28604"/>
            <a:ext cx="1006929" cy="1409701"/>
          </a:xfrm>
          <a:prstGeom prst="rect">
            <a:avLst/>
          </a:prstGeo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285728"/>
            <a:ext cx="1285852" cy="1571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414340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7 . WORK PLAN</a:t>
            </a:r>
            <a:br>
              <a:rPr lang="en-US" sz="2000" b="1" dirty="0" smtClean="0"/>
            </a:br>
            <a:r>
              <a:rPr lang="en-US" sz="1800" dirty="0" smtClean="0"/>
              <a:t>STEP 1 : Production of outer layer of Fish such that it seems to be look very Realistic.</a:t>
            </a:r>
            <a:br>
              <a:rPr lang="en-US" sz="1800" dirty="0" smtClean="0"/>
            </a:br>
            <a:r>
              <a:rPr lang="en-US" sz="1800" dirty="0" smtClean="0"/>
              <a:t>=&gt; It  can be achieve by using Silicon </a:t>
            </a:r>
            <a:r>
              <a:rPr lang="en-US" sz="1800" dirty="0" err="1" smtClean="0"/>
              <a:t>Elastomer</a:t>
            </a:r>
            <a:r>
              <a:rPr lang="en-US" sz="1800" dirty="0" smtClean="0"/>
              <a:t> sheet lamination on the external layer 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STEP 2 :  Make the appropriate connection of Battery , Turbine , SONAR transducer at their respective places properly 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STEP 3 : Observe the difference in running time with and without turbine after this we can add more modified features as come from our team member 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Finally , Our Drone Fish is ready to hand over to Indian navy 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000" b="1" dirty="0" smtClean="0"/>
              <a:t>8 . TIME SHEDULE 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800" dirty="0" smtClean="0"/>
              <a:t>Expected Time to design this project is totally depend on following factors 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 . Number &amp; Team members Co-ordination</a:t>
            </a:r>
            <a:br>
              <a:rPr lang="en-US" sz="1800" dirty="0" smtClean="0"/>
            </a:br>
            <a:r>
              <a:rPr lang="en-US" sz="1800" dirty="0" smtClean="0"/>
              <a:t>b. Fund Availability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b="1" dirty="0" smtClean="0"/>
              <a:t>=&gt;</a:t>
            </a:r>
            <a:r>
              <a:rPr lang="en-US" sz="1800" dirty="0" smtClean="0"/>
              <a:t>Approx Estimated time is between 6 - 9 months 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IN" sz="2000" b="1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571636" cy="1785950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85728"/>
            <a:ext cx="1518831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4554"/>
            <a:ext cx="8229600" cy="464344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9 . EXPECTED BUDGET REQUIRED AND COMPARISON WITH THE CURRENT TECHNOLOGIES  </a:t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800" dirty="0" smtClean="0"/>
              <a:t>This Technology is currently available in public domain for different purpose like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=&gt;  To feed the cattle for aquatic animals in aquarium .</a:t>
            </a:r>
            <a:br>
              <a:rPr lang="en-US" sz="1800" dirty="0" smtClean="0"/>
            </a:br>
            <a:r>
              <a:rPr lang="en-US" sz="1800" dirty="0" smtClean="0"/>
              <a:t>=&gt; To take care of / checking the health of aquatic animals in aquarium.</a:t>
            </a:r>
            <a:br>
              <a:rPr lang="en-US" sz="1800" dirty="0" smtClean="0"/>
            </a:br>
            <a:r>
              <a:rPr lang="en-US" sz="1800" dirty="0" smtClean="0"/>
              <a:t>=&gt;  Entertain the </a:t>
            </a:r>
            <a:r>
              <a:rPr lang="en-US" sz="1800" dirty="0" err="1" smtClean="0"/>
              <a:t>Visiter’s</a:t>
            </a:r>
            <a:r>
              <a:rPr lang="en-US" sz="1800" dirty="0" smtClean="0"/>
              <a:t> at Aquarium 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For Indian Navy , it require some extra feature which helps him in wartime </a:t>
            </a:r>
            <a:br>
              <a:rPr lang="en-US" sz="1800" dirty="0" smtClean="0"/>
            </a:br>
            <a:r>
              <a:rPr lang="en-US" sz="1800" dirty="0" smtClean="0"/>
              <a:t>it require more money as compare to public domain Robotic  Fish model 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Our Estimated cost for this project is lie between from </a:t>
            </a:r>
            <a:r>
              <a:rPr lang="en-US" sz="1800" b="1" dirty="0" smtClean="0"/>
              <a:t>7-10</a:t>
            </a:r>
            <a:r>
              <a:rPr lang="en-US" sz="1800" dirty="0" smtClean="0"/>
              <a:t> </a:t>
            </a:r>
            <a:r>
              <a:rPr lang="en-US" sz="1800" b="1" dirty="0" err="1" smtClean="0"/>
              <a:t>Lakhs</a:t>
            </a:r>
            <a:r>
              <a:rPr lang="en-US" sz="1800" dirty="0" smtClean="0"/>
              <a:t> </a:t>
            </a:r>
            <a:r>
              <a:rPr lang="en-US" sz="1800" b="1" dirty="0" smtClean="0"/>
              <a:t>in</a:t>
            </a:r>
            <a:r>
              <a:rPr lang="en-US" sz="1800" dirty="0" smtClean="0"/>
              <a:t> </a:t>
            </a:r>
            <a:r>
              <a:rPr lang="en-US" sz="1800" b="1" dirty="0" smtClean="0"/>
              <a:t>Indian</a:t>
            </a:r>
            <a:r>
              <a:rPr lang="en-US" sz="1800" dirty="0" smtClean="0"/>
              <a:t> </a:t>
            </a:r>
            <a:r>
              <a:rPr lang="en-US" sz="1800" b="1" dirty="0" smtClean="0"/>
              <a:t>Rupee 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 smtClean="0"/>
              <a:t>for basic Model  .</a:t>
            </a:r>
            <a:br>
              <a:rPr lang="en-US" sz="1800" dirty="0" smtClean="0"/>
            </a:br>
            <a:r>
              <a:rPr lang="en-US" sz="1800" dirty="0" smtClean="0"/>
              <a:t>For Advance and Complex model it is lie from </a:t>
            </a:r>
            <a:r>
              <a:rPr lang="en-US" sz="1800" b="1" dirty="0" smtClean="0"/>
              <a:t>10-15</a:t>
            </a:r>
            <a:r>
              <a:rPr lang="en-US" sz="1800" dirty="0" smtClean="0"/>
              <a:t> </a:t>
            </a:r>
            <a:r>
              <a:rPr lang="en-US" sz="1800" b="1" dirty="0" err="1" smtClean="0"/>
              <a:t>Lakhs</a:t>
            </a:r>
            <a:r>
              <a:rPr lang="en-US" sz="1800" dirty="0" smtClean="0"/>
              <a:t> </a:t>
            </a:r>
            <a:r>
              <a:rPr lang="en-US" sz="1800" b="1" dirty="0" smtClean="0"/>
              <a:t>in</a:t>
            </a:r>
            <a:r>
              <a:rPr lang="en-US" sz="1800" dirty="0" smtClean="0"/>
              <a:t> </a:t>
            </a:r>
            <a:r>
              <a:rPr lang="en-US" sz="1800" b="1" dirty="0" smtClean="0"/>
              <a:t>Indian</a:t>
            </a:r>
            <a:r>
              <a:rPr lang="en-US" sz="1800" dirty="0" smtClean="0"/>
              <a:t> </a:t>
            </a:r>
            <a:r>
              <a:rPr lang="en-US" sz="1800" b="1" dirty="0" smtClean="0"/>
              <a:t>Rupee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IN" sz="2000" b="1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571636" cy="1857388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285728"/>
            <a:ext cx="164307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36"/>
            <a:ext cx="8286808" cy="471490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ABSTRACT</a:t>
            </a:r>
            <a:r>
              <a:rPr lang="en-US" sz="2800" dirty="0" smtClean="0"/>
              <a:t> : 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1600" dirty="0" smtClean="0"/>
              <a:t>According to my personal knowledge and research</a:t>
            </a:r>
            <a:r>
              <a:rPr lang="en-US" sz="2800" dirty="0"/>
              <a:t> </a:t>
            </a:r>
            <a:r>
              <a:rPr lang="en-US" sz="1600" dirty="0" smtClean="0"/>
              <a:t>in public domain I got that </a:t>
            </a:r>
            <a:br>
              <a:rPr lang="en-US" sz="1600" dirty="0" smtClean="0"/>
            </a:br>
            <a:r>
              <a:rPr lang="en-US" sz="1600" dirty="0" smtClean="0"/>
              <a:t> The Mission of our Indian Navy is of weeks ,  months, and more .</a:t>
            </a:r>
            <a:br>
              <a:rPr lang="en-US" sz="1600" dirty="0" smtClean="0"/>
            </a:br>
            <a:r>
              <a:rPr lang="en-US" sz="1600" dirty="0" smtClean="0"/>
              <a:t>So, The main difficulty and challenge they face is “ LIMITED AMOUNT OF POWER SOURCE ‘’.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1(a) .   My project is basically very much focus on how  to enhance the efficiency of our Drone Fish by using natural resources </a:t>
            </a:r>
            <a:r>
              <a:rPr lang="en-US" sz="1600" dirty="0" err="1" smtClean="0"/>
              <a:t>i.e</a:t>
            </a:r>
            <a:r>
              <a:rPr lang="en-US" sz="1600" dirty="0" smtClean="0"/>
              <a:t> “</a:t>
            </a:r>
            <a:r>
              <a:rPr lang="en-IN" sz="1600" dirty="0">
                <a:solidFill>
                  <a:srgbClr val="202124"/>
                </a:solidFill>
                <a:latin typeface="arial"/>
              </a:rPr>
              <a:t> </a:t>
            </a:r>
            <a:r>
              <a:rPr lang="en-IN" sz="1600" dirty="0" smtClean="0">
                <a:solidFill>
                  <a:srgbClr val="202124"/>
                </a:solidFill>
                <a:latin typeface="+mn-lt"/>
              </a:rPr>
              <a:t>T</a:t>
            </a:r>
            <a:r>
              <a:rPr lang="en-IN" sz="1600" b="0" i="0" dirty="0" smtClean="0">
                <a:solidFill>
                  <a:srgbClr val="202124"/>
                </a:solidFill>
                <a:latin typeface="+mn-lt"/>
              </a:rPr>
              <a:t>urbulent</a:t>
            </a:r>
            <a:r>
              <a:rPr lang="en-IN" sz="1600" b="0" i="0" dirty="0" smtClean="0">
                <a:solidFill>
                  <a:srgbClr val="202124"/>
                </a:solidFill>
                <a:latin typeface="arial"/>
              </a:rPr>
              <a:t> </a:t>
            </a:r>
            <a:r>
              <a:rPr lang="en-US" sz="1600" dirty="0" smtClean="0">
                <a:solidFill>
                  <a:srgbClr val="202124"/>
                </a:solidFill>
                <a:latin typeface="arial"/>
              </a:rPr>
              <a:t>F</a:t>
            </a:r>
            <a:r>
              <a:rPr lang="en-US" sz="1600" dirty="0" smtClean="0"/>
              <a:t>orce of water in opposite direction of Drone fish ‘’.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Apart from this , I also innovate two new feature to uses it as a 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        1(b) . Deployment of Nuclear/Time Bomb.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1(c) . Used as a  Sonar Detector </a:t>
            </a:r>
            <a:br>
              <a:rPr lang="en-US" sz="1600" dirty="0" smtClean="0"/>
            </a:br>
            <a:endParaRPr lang="en-IN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020526" cy="1428736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285728"/>
            <a:ext cx="129520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0"/>
            <a:ext cx="8229600" cy="371477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1 . </a:t>
            </a:r>
            <a:r>
              <a:rPr lang="en-US" sz="2700" b="1" dirty="0" smtClean="0">
                <a:latin typeface="+mn-lt"/>
              </a:rPr>
              <a:t>INTRODUCTION</a:t>
            </a:r>
            <a:r>
              <a:rPr lang="en-US" sz="2800" b="1" dirty="0" smtClean="0">
                <a:latin typeface="+mn-lt"/>
              </a:rPr>
              <a:t/>
            </a:r>
            <a:br>
              <a:rPr lang="en-US" sz="28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It is universal fact that the most sharp minded thing in this planet is Human being due to it Brain capability to think unique, logical , critical, extra-ordinary from all other kind of species in this planet .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If we talk about Machines/ Bots they can perform only the specific task which we instruct them ,But still they were not  100 % capable to do all work like human beings do.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I want to design a Multi-Purpose Drone fish which helps our Indian Navy a lot in various ways as I discussed previously in Abstract Section .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My Idea consist of following three parts :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>1. Enhance the Battery Backup  of  Drone Fish using Turbine at its Tale using the Turbulent Flow of Water.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>    2. Drone Fish can be used in Deployment of  Nuclear/Atom/Time  based explosives to Enemy ‘s side through his stomach .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3.  Drone Fish is Used as a Sonar Detector .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> 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b="1" dirty="0" smtClean="0">
                <a:latin typeface="+mn-lt"/>
              </a:rPr>
              <a:t/>
            </a:r>
            <a:br>
              <a:rPr lang="en-US" sz="1600" b="1" dirty="0" smtClean="0">
                <a:latin typeface="+mn-lt"/>
              </a:rPr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IN" sz="2800" b="1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000132" cy="1357322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285728"/>
            <a:ext cx="1285884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8802"/>
            <a:ext cx="8229600" cy="464347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2</a:t>
            </a:r>
            <a:r>
              <a:rPr lang="en-US" dirty="0" smtClean="0"/>
              <a:t>. </a:t>
            </a:r>
            <a:r>
              <a:rPr lang="en-US" sz="2700" b="1" dirty="0" smtClean="0"/>
              <a:t>ORIGIN</a:t>
            </a:r>
            <a:r>
              <a:rPr lang="en-US" dirty="0" smtClean="0"/>
              <a:t> </a:t>
            </a:r>
            <a:r>
              <a:rPr lang="en-US" sz="2700" b="1" dirty="0" smtClean="0"/>
              <a:t>OF</a:t>
            </a:r>
            <a:r>
              <a:rPr lang="en-US" dirty="0" smtClean="0"/>
              <a:t> </a:t>
            </a:r>
            <a:r>
              <a:rPr lang="en-US" sz="2700" b="1" dirty="0" smtClean="0"/>
              <a:t>PROBLEM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dirty="0" smtClean="0"/>
              <a:t>Due to advancement in new technology all over the world , still I realize and feel proud that there is our country which has the very strong potential to do any kind of work . It seems to be possible due to following reason :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=&gt;  </a:t>
            </a:r>
            <a:r>
              <a:rPr lang="en-IN" sz="2000" dirty="0" smtClean="0"/>
              <a:t>India is a land of “Unity in diversity”.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During War time , We Deploy our huge big ships /submarines for war which has more risk to our soldiers life. 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143008" cy="1428760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85728"/>
            <a:ext cx="1425963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229600" cy="492922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 . DEFINATION OF PROBLEM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IN" sz="1800" dirty="0">
                <a:solidFill>
                  <a:prstClr val="black"/>
                </a:solidFill>
              </a:rPr>
              <a:t> To </a:t>
            </a:r>
            <a:r>
              <a:rPr lang="en-IN" sz="1800" dirty="0">
                <a:solidFill>
                  <a:prstClr val="black"/>
                </a:solidFill>
                <a:latin typeface="+mn-lt"/>
              </a:rPr>
              <a:t>reduce</a:t>
            </a:r>
            <a:r>
              <a:rPr lang="en-IN" sz="1800" dirty="0">
                <a:solidFill>
                  <a:prstClr val="black"/>
                </a:solidFill>
              </a:rPr>
              <a:t> this risk we can use the “Drone Fish “ having multi-purpose features uses as a Surveillance to provide more accurate and precise information about enemy’s action  before time which helps our Officer’s to take more appropriate decisions and win the war .</a:t>
            </a:r>
            <a:r>
              <a:rPr lang="en-US" sz="2400" b="1" dirty="0" smtClean="0"/>
              <a:t>  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4 . OBJECTIVE </a:t>
            </a:r>
            <a:br>
              <a:rPr lang="en-US" sz="2400" b="1" dirty="0" smtClean="0"/>
            </a:br>
            <a:r>
              <a:rPr lang="en-US" sz="1800" b="1" dirty="0" smtClean="0">
                <a:latin typeface="+mn-lt"/>
              </a:rPr>
              <a:t/>
            </a:r>
            <a:br>
              <a:rPr lang="en-US" sz="1800" b="1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The main objectives are as follows :</a:t>
            </a:r>
            <a:br>
              <a:rPr lang="en-US" sz="1800" dirty="0" smtClean="0">
                <a:latin typeface="+mn-lt"/>
              </a:rPr>
            </a:b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 smtClean="0">
                <a:latin typeface="+mn-lt"/>
              </a:rPr>
              <a:t>=&gt;  “ Any How ( By Hook or by Crook ) to Enhance the Battery Backup Of our Drone Fish ‘’.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IN" sz="2400" b="1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214446" cy="1428760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85728"/>
            <a:ext cx="1501917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3050"/>
            <a:ext cx="8229600" cy="492922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000" b="1" dirty="0" smtClean="0"/>
              <a:t>5 . </a:t>
            </a:r>
            <a:r>
              <a:rPr lang="en-US" sz="2000" dirty="0" smtClean="0"/>
              <a:t> </a:t>
            </a:r>
            <a:r>
              <a:rPr lang="en-US" sz="2000" b="1" dirty="0" smtClean="0"/>
              <a:t>REVIEW OF STATUS OF RESEARCH AND DEVELOPMENT</a:t>
            </a:r>
            <a:r>
              <a:rPr lang="en-US" sz="2400" b="1" dirty="0" smtClean="0"/>
              <a:t> </a:t>
            </a:r>
            <a:r>
              <a:rPr lang="en-US" sz="2000" b="1" dirty="0" smtClean="0"/>
              <a:t>IN</a:t>
            </a:r>
            <a:r>
              <a:rPr lang="en-US" sz="2400" b="1" dirty="0" smtClean="0"/>
              <a:t> </a:t>
            </a:r>
            <a:r>
              <a:rPr lang="en-US" sz="2000" b="1" dirty="0" smtClean="0"/>
              <a:t>THE</a:t>
            </a:r>
            <a:r>
              <a:rPr lang="en-US" sz="2400" b="1" dirty="0" smtClean="0"/>
              <a:t> </a:t>
            </a:r>
            <a:r>
              <a:rPr lang="en-US" sz="2000" b="1" dirty="0" smtClean="0"/>
              <a:t>PROJECT</a:t>
            </a:r>
            <a:br>
              <a:rPr lang="en-US" sz="2000" b="1" dirty="0" smtClean="0"/>
            </a:br>
            <a:r>
              <a:rPr lang="en-US" sz="2000" b="1" dirty="0" smtClean="0"/>
              <a:t>                                                                </a:t>
            </a:r>
            <a:br>
              <a:rPr lang="en-US" sz="2000" b="1" dirty="0" smtClean="0"/>
            </a:b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</a:t>
            </a:r>
            <a:r>
              <a:rPr lang="en-US" sz="1800" b="1" dirty="0" smtClean="0">
                <a:solidFill>
                  <a:prstClr val="black"/>
                </a:solidFill>
                <a:ea typeface="+mn-ea"/>
                <a:cs typeface="+mn-cs"/>
              </a:rPr>
              <a:t>=&gt; </a:t>
            </a:r>
            <a:r>
              <a:rPr lang="en-US" sz="1800" b="1" u="sng" dirty="0">
                <a:solidFill>
                  <a:prstClr val="black"/>
                </a:solidFill>
                <a:ea typeface="+mn-ea"/>
                <a:cs typeface="+mn-cs"/>
              </a:rPr>
              <a:t>Hydro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1800" b="1" u="sng" dirty="0">
                <a:solidFill>
                  <a:prstClr val="black"/>
                </a:solidFill>
                <a:ea typeface="+mn-ea"/>
                <a:cs typeface="+mn-cs"/>
              </a:rPr>
              <a:t>Power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1800" b="1" u="sng" dirty="0">
                <a:solidFill>
                  <a:prstClr val="black"/>
                </a:solidFill>
                <a:ea typeface="+mn-ea"/>
                <a:cs typeface="+mn-cs"/>
              </a:rPr>
              <a:t>Generation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1800" b="1" u="sng" dirty="0">
                <a:solidFill>
                  <a:prstClr val="black"/>
                </a:solidFill>
                <a:ea typeface="+mn-ea"/>
                <a:cs typeface="+mn-cs"/>
              </a:rPr>
              <a:t>using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1800" b="1" u="sng" dirty="0" smtClean="0">
                <a:solidFill>
                  <a:prstClr val="black"/>
                </a:solidFill>
                <a:ea typeface="+mn-ea"/>
                <a:cs typeface="+mn-cs"/>
              </a:rPr>
              <a:t>Turbine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</a:t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                                        -&gt;In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this process of generation of electricity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,</a:t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                                           The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flow of water apply a torque force on </a:t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  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turbine blade which force him to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rotate</a:t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and start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moving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.</a:t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      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                            -&gt;  This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turbine  converts the M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echanical  </a:t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                                  Energy of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water to E</a:t>
            </a: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lectrical energy.</a:t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                                                                          </a:t>
            </a:r>
            <a:r>
              <a:rPr lang="en-US" sz="2400" b="1" dirty="0" smtClean="0"/>
              <a:t> </a:t>
            </a:r>
            <a:endParaRPr lang="en-IN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292678" cy="1357322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285728"/>
            <a:ext cx="1500198" cy="1363816"/>
          </a:xfrm>
          <a:prstGeom prst="rect">
            <a:avLst/>
          </a:prstGeom>
        </p:spPr>
      </p:pic>
      <p:pic>
        <p:nvPicPr>
          <p:cNvPr id="6" name="Picture 5" descr="hydro_pow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714620"/>
            <a:ext cx="3500462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=&gt;  We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place a </a:t>
            </a:r>
            <a:r>
              <a:rPr lang="en-US" sz="1800" i="1" dirty="0">
                <a:solidFill>
                  <a:prstClr val="black"/>
                </a:solidFill>
                <a:ea typeface="+mn-ea"/>
                <a:cs typeface="+mn-cs"/>
              </a:rPr>
              <a:t>Turbine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at Drone </a:t>
            </a:r>
            <a:r>
              <a:rPr lang="en-US" sz="1800" i="1" dirty="0">
                <a:solidFill>
                  <a:prstClr val="black"/>
                </a:solidFill>
                <a:ea typeface="+mn-ea"/>
                <a:cs typeface="+mn-cs"/>
              </a:rPr>
              <a:t>Fish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1800" i="1" dirty="0">
                <a:solidFill>
                  <a:prstClr val="black"/>
                </a:solidFill>
                <a:ea typeface="+mn-ea"/>
                <a:cs typeface="+mn-cs"/>
              </a:rPr>
              <a:t>Tale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 which is Directly connected to power battery .</a:t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As , illustrated in above image .</a:t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=&gt; When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the flow of water apply the force on Turbine blades it start moving due to which </a:t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Battery start recharging .</a:t>
            </a:r>
            <a:b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1800" dirty="0" smtClean="0">
                <a:solidFill>
                  <a:prstClr val="black"/>
                </a:solidFill>
                <a:ea typeface="+mn-ea"/>
                <a:cs typeface="+mn-cs"/>
              </a:rPr>
              <a:t>=&gt; In </a:t>
            </a:r>
            <a:r>
              <a:rPr lang="en-US" sz="1800" dirty="0">
                <a:solidFill>
                  <a:prstClr val="black"/>
                </a:solidFill>
                <a:ea typeface="+mn-ea"/>
                <a:cs typeface="+mn-cs"/>
              </a:rPr>
              <a:t>this way we can , Enhance the Battery Backup of our Drone Fish .</a:t>
            </a:r>
            <a:r>
              <a:rPr lang="en-IN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IN" sz="18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IN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1214446" cy="1500198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58" y="285728"/>
            <a:ext cx="1285884" cy="1500198"/>
          </a:xfrm>
          <a:prstGeom prst="rect">
            <a:avLst/>
          </a:prstGeom>
        </p:spPr>
      </p:pic>
      <p:pic>
        <p:nvPicPr>
          <p:cNvPr id="6" name="Picture 5" descr="fi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00174"/>
            <a:ext cx="6143668" cy="2214578"/>
          </a:xfrm>
          <a:prstGeom prst="rect">
            <a:avLst/>
          </a:prstGeom>
        </p:spPr>
      </p:pic>
      <p:pic>
        <p:nvPicPr>
          <p:cNvPr id="7" name="Picture 6" descr="turbine (1)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1928802"/>
            <a:ext cx="1147846" cy="1285884"/>
          </a:xfrm>
          <a:prstGeom prst="rect">
            <a:avLst/>
          </a:prstGeom>
        </p:spPr>
      </p:pic>
      <p:pic>
        <p:nvPicPr>
          <p:cNvPr id="8" name="Picture 7" descr="battery_2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36" y="1928802"/>
            <a:ext cx="1500198" cy="128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=&gt; We </a:t>
            </a:r>
            <a:r>
              <a:rPr lang="en-US" sz="1800" dirty="0">
                <a:solidFill>
                  <a:prstClr val="black"/>
                </a:solidFill>
              </a:rPr>
              <a:t>place a Time Bomb at Drone Fish Stomach  After getting touch with enemy’s ship we can swells out this bomb  on its surface and came back 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=&gt; Then </a:t>
            </a:r>
            <a:r>
              <a:rPr lang="en-US" sz="1800" dirty="0">
                <a:solidFill>
                  <a:prstClr val="black"/>
                </a:solidFill>
              </a:rPr>
              <a:t>we explode the explosive through remote control at our submarine safely.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=&gt; At </a:t>
            </a:r>
            <a:r>
              <a:rPr lang="en-US" sz="1800" dirty="0">
                <a:solidFill>
                  <a:prstClr val="black"/>
                </a:solidFill>
              </a:rPr>
              <a:t>same time we can place a </a:t>
            </a:r>
            <a:r>
              <a:rPr lang="en-US" sz="1800" b="1" dirty="0" smtClean="0">
                <a:solidFill>
                  <a:prstClr val="black"/>
                </a:solidFill>
              </a:rPr>
              <a:t>SONAR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</a:rPr>
              <a:t>transducer</a:t>
            </a:r>
            <a:r>
              <a:rPr lang="en-US" sz="1800" dirty="0">
                <a:solidFill>
                  <a:prstClr val="black"/>
                </a:solidFill>
              </a:rPr>
              <a:t> at Drone Fish’s  eyes to take precision measurement about the complex obstacles 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As illustrated in above image .</a:t>
            </a:r>
            <a:endParaRPr lang="en-IN" sz="1800" dirty="0">
              <a:solidFill>
                <a:prstClr val="black"/>
              </a:solidFill>
            </a:endParaRPr>
          </a:p>
          <a:p>
            <a:endParaRPr lang="en-IN" dirty="0"/>
          </a:p>
        </p:txBody>
      </p:sp>
      <p:pic>
        <p:nvPicPr>
          <p:cNvPr id="4" name="Picture 3" descr="abes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4290"/>
            <a:ext cx="1357322" cy="1571636"/>
          </a:xfrm>
          <a:prstGeom prst="rect">
            <a:avLst/>
          </a:prstGeo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285728"/>
            <a:ext cx="1785949" cy="1468820"/>
          </a:xfrm>
          <a:prstGeom prst="rect">
            <a:avLst/>
          </a:prstGeom>
        </p:spPr>
      </p:pic>
      <p:pic>
        <p:nvPicPr>
          <p:cNvPr id="6" name="Picture 5" descr="fi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143116"/>
            <a:ext cx="3228975" cy="1409700"/>
          </a:xfrm>
          <a:prstGeom prst="rect">
            <a:avLst/>
          </a:prstGeom>
        </p:spPr>
      </p:pic>
      <p:pic>
        <p:nvPicPr>
          <p:cNvPr id="7" name="Picture 6" descr="fi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2143116"/>
            <a:ext cx="3228975" cy="1409700"/>
          </a:xfrm>
          <a:prstGeom prst="rect">
            <a:avLst/>
          </a:prstGeom>
        </p:spPr>
      </p:pic>
      <p:pic>
        <p:nvPicPr>
          <p:cNvPr id="8" name="Picture 7" descr="atom bom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37961">
            <a:off x="1243809" y="2461237"/>
            <a:ext cx="1060444" cy="796414"/>
          </a:xfrm>
          <a:prstGeom prst="rect">
            <a:avLst/>
          </a:prstGeom>
        </p:spPr>
      </p:pic>
      <p:pic>
        <p:nvPicPr>
          <p:cNvPr id="9" name="Picture 8" descr="Sonar_ey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68204">
            <a:off x="6060957" y="2483374"/>
            <a:ext cx="454343" cy="814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186766" cy="450059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6. IMPORTANCE OF THE PROPOSED PROJECT IN THE STATUS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800" dirty="0" smtClean="0"/>
              <a:t>=&gt;</a:t>
            </a:r>
            <a:r>
              <a:rPr lang="en-US" sz="2000" b="1" dirty="0" smtClean="0"/>
              <a:t>  </a:t>
            </a:r>
            <a:r>
              <a:rPr lang="en-US" sz="1800" dirty="0" smtClean="0"/>
              <a:t>As it is Confidential information  without any legal fact and figures , But I hope that Indian Navy has already working on this kind of project 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= &gt;  I want to add my idea as a proposal to Indian Navy to Consider it if they feel that it’s helpful for them. 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STATUS</a:t>
            </a:r>
            <a:r>
              <a:rPr lang="en-US" sz="1800" dirty="0" smtClean="0"/>
              <a:t> : Till now all the planning &amp; blue print are ready  only real life experiment/implementation  are remaining to perform 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REFRENCE</a:t>
            </a:r>
            <a:r>
              <a:rPr lang="en-US" sz="1800" dirty="0" smtClean="0"/>
              <a:t> : This idea is totally </a:t>
            </a:r>
            <a:r>
              <a:rPr lang="en-US" sz="1800" dirty="0" err="1" smtClean="0"/>
              <a:t>inspirated</a:t>
            </a:r>
            <a:r>
              <a:rPr lang="en-US" sz="1800" dirty="0" smtClean="0"/>
              <a:t> from Indian  movie </a:t>
            </a:r>
            <a:br>
              <a:rPr lang="en-US" sz="1800" dirty="0" smtClean="0"/>
            </a:br>
            <a:r>
              <a:rPr lang="en-US" sz="1800" dirty="0" err="1" smtClean="0"/>
              <a:t>i.e</a:t>
            </a:r>
            <a:r>
              <a:rPr lang="en-US" sz="1800" dirty="0" smtClean="0"/>
              <a:t>  “ </a:t>
            </a:r>
            <a:r>
              <a:rPr lang="en-US" sz="1800" b="1" dirty="0" smtClean="0"/>
              <a:t>URI</a:t>
            </a:r>
            <a:r>
              <a:rPr lang="en-US" sz="1800" dirty="0" smtClean="0"/>
              <a:t> – </a:t>
            </a:r>
            <a:r>
              <a:rPr lang="en-US" sz="1800" b="1" dirty="0" smtClean="0"/>
              <a:t>THE</a:t>
            </a:r>
            <a:r>
              <a:rPr lang="en-US" sz="1800" dirty="0" smtClean="0"/>
              <a:t> </a:t>
            </a:r>
            <a:r>
              <a:rPr lang="en-US" sz="1800" b="1" dirty="0" smtClean="0"/>
              <a:t>SURGICAL</a:t>
            </a:r>
            <a:r>
              <a:rPr lang="en-US" sz="1800" dirty="0" smtClean="0"/>
              <a:t> </a:t>
            </a:r>
            <a:r>
              <a:rPr lang="en-US" sz="1800" b="1" dirty="0" smtClean="0"/>
              <a:t>STRIKE</a:t>
            </a:r>
            <a:r>
              <a:rPr lang="en-US" sz="1800" dirty="0" smtClean="0"/>
              <a:t> ” . </a:t>
            </a:r>
            <a:br>
              <a:rPr lang="en-US" sz="1800" dirty="0" smtClean="0"/>
            </a:br>
            <a:r>
              <a:rPr lang="en-US" sz="1800" dirty="0" smtClean="0"/>
              <a:t>In this movie they use a drone bird “ </a:t>
            </a:r>
            <a:r>
              <a:rPr lang="en-US" sz="1800" b="1" dirty="0" err="1" smtClean="0"/>
              <a:t>Garoot</a:t>
            </a:r>
            <a:r>
              <a:rPr lang="en-US" sz="1800" dirty="0" smtClean="0"/>
              <a:t> ” based on </a:t>
            </a:r>
            <a:r>
              <a:rPr lang="en-US" sz="1800" dirty="0"/>
              <a:t>V</a:t>
            </a:r>
            <a:r>
              <a:rPr lang="en-US" sz="1800" dirty="0" smtClean="0"/>
              <a:t>ishnu </a:t>
            </a:r>
            <a:r>
              <a:rPr lang="en-US" sz="1800" dirty="0" err="1" smtClean="0"/>
              <a:t>Puraan</a:t>
            </a:r>
            <a:r>
              <a:rPr lang="en-US" sz="1800" dirty="0" smtClean="0"/>
              <a:t> ( Hindu Rituals</a:t>
            </a:r>
            <a:br>
              <a:rPr lang="en-US" sz="1800" dirty="0" smtClean="0"/>
            </a:br>
            <a:r>
              <a:rPr lang="en-US" sz="1800" dirty="0" smtClean="0"/>
              <a:t>book) for Surgical Strike 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LINK -&gt; </a:t>
            </a:r>
            <a:r>
              <a:rPr lang="en-US" sz="1800" b="1" u="sng" dirty="0" smtClean="0"/>
              <a:t>https://theglobalherald.com/news/chinese-company-creates-fishlike-underwater-drone-robo-fish</a:t>
            </a:r>
            <a:r>
              <a:rPr lang="en-US" sz="1800" b="1" dirty="0" smtClean="0"/>
              <a:t>/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=&gt; I </a:t>
            </a:r>
            <a:r>
              <a:rPr lang="en-US" sz="1800" dirty="0" err="1" smtClean="0"/>
              <a:t>imlemented</a:t>
            </a:r>
            <a:r>
              <a:rPr lang="en-US" sz="1800" dirty="0" smtClean="0"/>
              <a:t>  the same idea for Indian Navy by using the fish as a model and implement the features as per requirement by Indian Navy . 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endParaRPr lang="en-IN" sz="2000" b="1" dirty="0"/>
          </a:p>
        </p:txBody>
      </p:sp>
      <p:pic>
        <p:nvPicPr>
          <p:cNvPr id="4" name="Content Placeholder 3" descr="abes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1428760" cy="1785950"/>
          </a:xfrm>
        </p:spPr>
      </p:pic>
      <p:pic>
        <p:nvPicPr>
          <p:cNvPr id="5" name="Picture 4" descr="Indian_Nav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214290"/>
            <a:ext cx="1571636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147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REQUEST FOR PROPOSAL DATED : 09 0CT 2021</vt:lpstr>
      <vt:lpstr> ABSTRACT :   According to my personal knowledge and research in public domain I got that   The Mission of our Indian Navy is of weeks ,  months, and more . So, The main difficulty and challenge they face is “ LIMITED AMOUNT OF POWER SOURCE ‘’.  1(a) .   My project is basically very much focus on how  to enhance the efficiency of our Drone Fish by using natural resources i.e “ Turbulent Force of water in opposite direction of Drone fish ‘’.  Apart from this , I also innovate two new feature to uses it as a                     1(b) . Deployment of Nuclear/Time Bomb.  1(c) . Used as a  Sonar Detector  </vt:lpstr>
      <vt:lpstr>1 . INTRODUCTION  It is universal fact that the most sharp minded thing in this planet is Human being due to it Brain capability to think unique, logical , critical, extra-ordinary from all other kind of species in this planet .  If we talk about Machines/ Bots they can perform only the specific task which we instruct them ,But still they were not  100 % capable to do all work like human beings do.  I want to design a Multi-Purpose Drone fish which helps our Indian Navy a lot in various ways as I discussed previously in Abstract Section .  My Idea consist of following three parts :  1. Enhance the Battery Backup  of  Drone Fish using Turbine at its Tale using the Turbulent Flow of Water.      2. Drone Fish can be used in Deployment of  Nuclear/Atom/Time  based explosives to Enemy ‘s side through his stomach .  3.  Drone Fish is Used as a Sonar Detector .         </vt:lpstr>
      <vt:lpstr>2. ORIGIN OF PROBLEM   Due to advancement in new technology all over the world , still I realize and feel proud that there is our country which has the very strong potential to do any kind of work . It seems to be possible due to following reason :  =&gt;  India is a land of “Unity in diversity”.  During War time , We Deploy our huge big ships /submarines for war which has more risk to our soldiers life.        </vt:lpstr>
      <vt:lpstr>3 . DEFINATION OF PROBLEM   To reduce this risk we can use the “Drone Fish “ having multi-purpose features uses as a Surveillance to provide more accurate and precise information about enemy’s action  before time which helps our Officer’s to take more appropriate decisions and win the war .     4 . OBJECTIVE   The main objectives are as follows :  =&gt;  “ Any How ( By Hook or by Crook ) to Enhance the Battery Backup Of our Drone Fish ‘’. </vt:lpstr>
      <vt:lpstr>5 .  REVIEW OF STATUS OF RESEARCH AND DEVELOPMENT IN THE PROJECT                                                                                                                                 =&gt; Hydro Power Generation using Turbine                                                                                  -&gt;In this process of generation of electricity,                                                                               The flow of water apply a torque force on                                                                            turbine blade which force him to rotate                                   and start moving.                                                                       -&gt;  This turbine  converts the Mechanical                                                                       Energy of water to Electrical energy.                                                                             </vt:lpstr>
      <vt:lpstr>               =&gt;  We place a Turbine at Drone Fish Tale which is Directly connected to power battery . As , illustrated in above image .  =&gt; When the flow of water apply the force on Turbine blades it start moving due to which  Battery start recharging .  =&gt; In this way we can , Enhance the Battery Backup of our Drone Fish . </vt:lpstr>
      <vt:lpstr>    </vt:lpstr>
      <vt:lpstr>6. IMPORTANCE OF THE PROPOSED PROJECT IN THE STATUS  =&gt;  As it is Confidential information  without any legal fact and figures , But I hope that Indian Navy has already working on this kind of project .  = &gt;  I want to add my idea as a proposal to Indian Navy to Consider it if they feel that it’s helpful for them.   STATUS : Till now all the planning &amp; blue print are ready  only real life experiment/implementation  are remaining to perform .  REFRENCE : This idea is totally inspirated from Indian  movie  i.e  “ URI – THE SURGICAL STRIKE ” .  In this movie they use a drone bird “ Garoot ” based on Vishnu Puraan ( Hindu Rituals book) for Surgical Strike .   LINK -&gt; https://theglobalherald.com/news/chinese-company-creates-fishlike-underwater-drone-robo-fish/   =&gt; I imlemented  the same idea for Indian Navy by using the fish as a model and implement the features as per requirement by Indian Navy .    </vt:lpstr>
      <vt:lpstr>7 . WORK PLAN STEP 1 : Production of outer layer of Fish such that it seems to be look very Realistic. =&gt; It  can be achieve by using Silicon Elastomer sheet lamination on the external layer .  STEP 2 :  Make the appropriate connection of Battery , Turbine , SONAR transducer at their respective places properly .  STEP 3 : Observe the difference in running time with and without turbine after this we can add more modified features as come from our team member .  Finally , Our Drone Fish is ready to hand over to Indian navy .  8 . TIME SHEDULE   Expected Time to design this project is totally depend on following factors :  a . Number &amp; Team members Co-ordination b. Fund Availability   =&gt;Approx Estimated time is between 6 - 9 months .    </vt:lpstr>
      <vt:lpstr>9 . EXPECTED BUDGET REQUIRED AND COMPARISON WITH THE CURRENT TECHNOLOGIES    This Technology is currently available in public domain for different purpose like   =&gt;  To feed the cattle for aquatic animals in aquarium . =&gt; To take care of / checking the health of aquatic animals in aquarium. =&gt;  Entertain the Visiter’s at Aquarium .  For Indian Navy , it require some extra feature which helps him in wartime  it require more money as compare to public domain Robotic  Fish model .  Our Estimated cost for this project is lie between from 7-10 Lakhs in Indian Rupee  for basic Model  . For Advance and Complex model it is lie from 10-15 Lakhs in Indian Rupee.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FOR PROPOSAL DATED : 09 0CT 2021</dc:title>
  <dc:creator>dell</dc:creator>
  <cp:lastModifiedBy>dell</cp:lastModifiedBy>
  <cp:revision>37</cp:revision>
  <dcterms:created xsi:type="dcterms:W3CDTF">2021-10-08T19:35:11Z</dcterms:created>
  <dcterms:modified xsi:type="dcterms:W3CDTF">2021-10-09T01:38:03Z</dcterms:modified>
</cp:coreProperties>
</file>