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5" r:id="rId4"/>
    <p:sldId id="286" r:id="rId5"/>
    <p:sldId id="258" r:id="rId6"/>
    <p:sldId id="259" r:id="rId7"/>
    <p:sldId id="260" r:id="rId8"/>
    <p:sldId id="261" r:id="rId9"/>
    <p:sldId id="262" r:id="rId10"/>
    <p:sldId id="263" r:id="rId11"/>
    <p:sldId id="264" r:id="rId12"/>
    <p:sldId id="265" r:id="rId13"/>
    <p:sldId id="266" r:id="rId14"/>
    <p:sldId id="268" r:id="rId15"/>
    <p:sldId id="267"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51" autoAdjust="0"/>
  </p:normalViewPr>
  <p:slideViewPr>
    <p:cSldViewPr>
      <p:cViewPr varScale="1">
        <p:scale>
          <a:sx n="88" d="100"/>
          <a:sy n="88" d="100"/>
        </p:scale>
        <p:origin x="-97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060476-E6BA-4DB5-8506-D47975D20C6D}" type="datetimeFigureOut">
              <a:rPr lang="en-US" smtClean="0"/>
              <a:pPr/>
              <a:t>12/23/2013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E36A2-3742-461D-9A3E-BE57AC3CCF0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060476-E6BA-4DB5-8506-D47975D20C6D}" type="datetimeFigureOut">
              <a:rPr lang="en-US" smtClean="0"/>
              <a:pPr/>
              <a:t>12/23/2013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E36A2-3742-461D-9A3E-BE57AC3CCF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060476-E6BA-4DB5-8506-D47975D20C6D}" type="datetimeFigureOut">
              <a:rPr lang="en-US" smtClean="0"/>
              <a:pPr/>
              <a:t>12/23/2013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E36A2-3742-461D-9A3E-BE57AC3CCF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060476-E6BA-4DB5-8506-D47975D20C6D}" type="datetimeFigureOut">
              <a:rPr lang="en-US" smtClean="0"/>
              <a:pPr/>
              <a:t>12/23/2013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E36A2-3742-461D-9A3E-BE57AC3CCF0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060476-E6BA-4DB5-8506-D47975D20C6D}" type="datetimeFigureOut">
              <a:rPr lang="en-US" smtClean="0"/>
              <a:pPr/>
              <a:t>12/23/2013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E36A2-3742-461D-9A3E-BE57AC3CCF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060476-E6BA-4DB5-8506-D47975D20C6D}" type="datetimeFigureOut">
              <a:rPr lang="en-US" smtClean="0"/>
              <a:pPr/>
              <a:t>12/23/2013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E36A2-3742-461D-9A3E-BE57AC3CCF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60476-E6BA-4DB5-8506-D47975D20C6D}" type="datetimeFigureOut">
              <a:rPr lang="en-US" smtClean="0"/>
              <a:pPr/>
              <a:t>12/23/2013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DE36A2-3742-461D-9A3E-BE57AC3CCF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060476-E6BA-4DB5-8506-D47975D20C6D}" type="datetimeFigureOut">
              <a:rPr lang="en-US" smtClean="0"/>
              <a:pPr/>
              <a:t>12/23/2013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DE36A2-3742-461D-9A3E-BE57AC3CCF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60476-E6BA-4DB5-8506-D47975D20C6D}" type="datetimeFigureOut">
              <a:rPr lang="en-US" smtClean="0"/>
              <a:pPr/>
              <a:t>12/23/2013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DE36A2-3742-461D-9A3E-BE57AC3CCF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060476-E6BA-4DB5-8506-D47975D20C6D}" type="datetimeFigureOut">
              <a:rPr lang="en-US" smtClean="0"/>
              <a:pPr/>
              <a:t>12/23/2013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E36A2-3742-461D-9A3E-BE57AC3CCF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060476-E6BA-4DB5-8506-D47975D20C6D}" type="datetimeFigureOut">
              <a:rPr lang="en-US" smtClean="0"/>
              <a:pPr/>
              <a:t>12/23/2013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E36A2-3742-461D-9A3E-BE57AC3CCF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60476-E6BA-4DB5-8506-D47975D20C6D}" type="datetimeFigureOut">
              <a:rPr lang="en-US" smtClean="0"/>
              <a:pPr/>
              <a:t>12/23/2013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DE36A2-3742-461D-9A3E-BE57AC3CCF0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1470025"/>
          </a:xfrm>
        </p:spPr>
        <p:txBody>
          <a:bodyPr/>
          <a:lstStyle/>
          <a:p>
            <a:r>
              <a:rPr lang="en-US" dirty="0" smtClean="0"/>
              <a:t>YETI Coolers </a:t>
            </a:r>
            <a:r>
              <a:rPr lang="en-US" dirty="0" err="1" smtClean="0"/>
              <a:t>Salesforce</a:t>
            </a:r>
            <a:r>
              <a:rPr lang="en-US" dirty="0" smtClean="0"/>
              <a:t> Intro Training</a:t>
            </a:r>
            <a:endParaRPr lang="en-US" dirty="0"/>
          </a:p>
        </p:txBody>
      </p:sp>
      <p:sp>
        <p:nvSpPr>
          <p:cNvPr id="3" name="Subtitle 2"/>
          <p:cNvSpPr>
            <a:spLocks noGrp="1"/>
          </p:cNvSpPr>
          <p:nvPr>
            <p:ph type="subTitle" idx="1"/>
          </p:nvPr>
        </p:nvSpPr>
        <p:spPr>
          <a:xfrm>
            <a:off x="1295400" y="2286000"/>
            <a:ext cx="6400800" cy="1752600"/>
          </a:xfrm>
        </p:spPr>
        <p:txBody>
          <a:bodyPr>
            <a:normAutofit fontScale="85000" lnSpcReduction="10000"/>
          </a:bodyPr>
          <a:lstStyle/>
          <a:p>
            <a:pPr algn="l"/>
            <a:r>
              <a:rPr lang="en-US" dirty="0" smtClean="0">
                <a:solidFill>
                  <a:schemeClr val="tx1"/>
                </a:solidFill>
              </a:rPr>
              <a:t>The purpose of this training is to get each inside and outside rep used to the CRM and order management functions of </a:t>
            </a:r>
            <a:r>
              <a:rPr lang="en-US" dirty="0" err="1" smtClean="0">
                <a:solidFill>
                  <a:schemeClr val="tx1"/>
                </a:solidFill>
              </a:rPr>
              <a:t>Salesforce</a:t>
            </a:r>
            <a:r>
              <a:rPr lang="en-US" dirty="0" smtClean="0">
                <a:solidFill>
                  <a:schemeClr val="tx1"/>
                </a:solidFill>
              </a:rPr>
              <a:t> in preparation for deeper training in January</a:t>
            </a:r>
            <a:endParaRPr lang="en-US" dirty="0">
              <a:solidFill>
                <a:schemeClr val="tx1"/>
              </a:solidFill>
            </a:endParaRPr>
          </a:p>
        </p:txBody>
      </p:sp>
      <p:pic>
        <p:nvPicPr>
          <p:cNvPr id="5" name="Picture 4" descr="Salesforce image.png"/>
          <p:cNvPicPr>
            <a:picLocks noChangeAspect="1"/>
          </p:cNvPicPr>
          <p:nvPr/>
        </p:nvPicPr>
        <p:blipFill>
          <a:blip r:embed="rId2" cstate="print"/>
          <a:stretch>
            <a:fillRect/>
          </a:stretch>
        </p:blipFill>
        <p:spPr>
          <a:xfrm>
            <a:off x="762000" y="5114926"/>
            <a:ext cx="2667000" cy="990600"/>
          </a:xfrm>
          <a:prstGeom prst="rect">
            <a:avLst/>
          </a:prstGeom>
        </p:spPr>
      </p:pic>
      <p:pic>
        <p:nvPicPr>
          <p:cNvPr id="6" name="Picture 5" descr="YetiCoolersLogo small.jpg"/>
          <p:cNvPicPr>
            <a:picLocks noChangeAspect="1"/>
          </p:cNvPicPr>
          <p:nvPr/>
        </p:nvPicPr>
        <p:blipFill>
          <a:blip r:embed="rId3" cstate="print"/>
          <a:stretch>
            <a:fillRect/>
          </a:stretch>
        </p:blipFill>
        <p:spPr>
          <a:xfrm>
            <a:off x="5410200" y="5105400"/>
            <a:ext cx="2362200" cy="952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Lead - Sales</a:t>
            </a:r>
            <a:endParaRPr lang="en-US" dirty="0"/>
          </a:p>
        </p:txBody>
      </p:sp>
      <p:pic>
        <p:nvPicPr>
          <p:cNvPr id="4" name="Content Placeholder 3" descr="New lead - lead screen.jpg"/>
          <p:cNvPicPr>
            <a:picLocks noGrp="1" noChangeAspect="1"/>
          </p:cNvPicPr>
          <p:nvPr>
            <p:ph idx="1"/>
          </p:nvPr>
        </p:nvPicPr>
        <p:blipFill>
          <a:blip r:embed="rId2" cstate="print"/>
          <a:stretch>
            <a:fillRect/>
          </a:stretch>
        </p:blipFill>
        <p:spPr>
          <a:xfrm>
            <a:off x="210288" y="1600200"/>
            <a:ext cx="8705112" cy="5029200"/>
          </a:xfrm>
        </p:spPr>
      </p:pic>
      <p:sp>
        <p:nvSpPr>
          <p:cNvPr id="5" name="Rounded Rectangle 4"/>
          <p:cNvSpPr/>
          <p:nvPr/>
        </p:nvSpPr>
        <p:spPr>
          <a:xfrm>
            <a:off x="1524000" y="5181600"/>
            <a:ext cx="19050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477000" y="5504688"/>
            <a:ext cx="1752600" cy="2103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505200" y="2667000"/>
            <a:ext cx="3276600" cy="2308324"/>
          </a:xfrm>
          <a:prstGeom prst="rect">
            <a:avLst/>
          </a:prstGeom>
          <a:solidFill>
            <a:schemeClr val="tx1"/>
          </a:solidFill>
        </p:spPr>
        <p:txBody>
          <a:bodyPr wrap="square" rtlCol="0">
            <a:spAutoFit/>
          </a:bodyPr>
          <a:lstStyle/>
          <a:p>
            <a:r>
              <a:rPr lang="en-US" dirty="0">
                <a:solidFill>
                  <a:schemeClr val="bg1"/>
                </a:solidFill>
              </a:rPr>
              <a:t>The Customer Group is what determines pricing.  Company email will be a good future contact.  Both these fields will be required before converting to an account so we recommend you update these as early as possible.  </a:t>
            </a:r>
            <a:endParaRPr lang="en-US" dirty="0"/>
          </a:p>
        </p:txBody>
      </p:sp>
      <p:cxnSp>
        <p:nvCxnSpPr>
          <p:cNvPr id="9" name="Straight Arrow Connector 8"/>
          <p:cNvCxnSpPr/>
          <p:nvPr/>
        </p:nvCxnSpPr>
        <p:spPr>
          <a:xfrm flipH="1">
            <a:off x="3657600" y="5029200"/>
            <a:ext cx="121920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4876800" y="5029200"/>
            <a:ext cx="1524000" cy="533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Lead - Sales</a:t>
            </a:r>
            <a:endParaRPr lang="en-US" dirty="0"/>
          </a:p>
        </p:txBody>
      </p:sp>
      <p:pic>
        <p:nvPicPr>
          <p:cNvPr id="4" name="Content Placeholder 3" descr="New Lead - lower half lead screen.jpg"/>
          <p:cNvPicPr>
            <a:picLocks noGrp="1" noChangeAspect="1"/>
          </p:cNvPicPr>
          <p:nvPr>
            <p:ph idx="1"/>
          </p:nvPr>
        </p:nvPicPr>
        <p:blipFill>
          <a:blip r:embed="rId2" cstate="print"/>
          <a:stretch>
            <a:fillRect/>
          </a:stretch>
        </p:blipFill>
        <p:spPr>
          <a:xfrm>
            <a:off x="75282" y="1828800"/>
            <a:ext cx="8992518" cy="4876800"/>
          </a:xfrm>
        </p:spPr>
      </p:pic>
      <p:sp>
        <p:nvSpPr>
          <p:cNvPr id="5" name="Rounded Rectangle 4"/>
          <p:cNvSpPr/>
          <p:nvPr/>
        </p:nvSpPr>
        <p:spPr>
          <a:xfrm>
            <a:off x="152400" y="4572000"/>
            <a:ext cx="8610600" cy="2057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505200" y="2057400"/>
            <a:ext cx="3657600" cy="2308324"/>
          </a:xfrm>
          <a:prstGeom prst="rect">
            <a:avLst/>
          </a:prstGeom>
          <a:solidFill>
            <a:schemeClr val="tx1"/>
          </a:solidFill>
        </p:spPr>
        <p:txBody>
          <a:bodyPr wrap="square" rtlCol="0">
            <a:spAutoFit/>
          </a:bodyPr>
          <a:lstStyle/>
          <a:p>
            <a:r>
              <a:rPr lang="en-US" dirty="0">
                <a:solidFill>
                  <a:schemeClr val="bg1"/>
                </a:solidFill>
              </a:rPr>
              <a:t>Dealer Qualification Information: None of these are required, but you should do your best to get this information gathered so you and your manager can make an informed decision about whether or not this organization should become a YETI dealer</a:t>
            </a:r>
            <a:r>
              <a:rPr lang="en-US" dirty="0" smtClean="0">
                <a:solidFill>
                  <a:schemeClr val="bg1"/>
                </a:solidFill>
              </a:rPr>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Lead - Sales</a:t>
            </a:r>
            <a:endParaRPr lang="en-US" dirty="0"/>
          </a:p>
        </p:txBody>
      </p:sp>
      <p:pic>
        <p:nvPicPr>
          <p:cNvPr id="8" name="Content Placeholder 7" descr="Lead creation - lead tast.jpg"/>
          <p:cNvPicPr>
            <a:picLocks noGrp="1" noChangeAspect="1"/>
          </p:cNvPicPr>
          <p:nvPr>
            <p:ph idx="1"/>
          </p:nvPr>
        </p:nvPicPr>
        <p:blipFill>
          <a:blip r:embed="rId2" cstate="print"/>
          <a:stretch>
            <a:fillRect/>
          </a:stretch>
        </p:blipFill>
        <p:spPr>
          <a:xfrm>
            <a:off x="152399" y="1524000"/>
            <a:ext cx="8839201" cy="5181600"/>
          </a:xfrm>
        </p:spPr>
      </p:pic>
      <p:sp>
        <p:nvSpPr>
          <p:cNvPr id="9" name="Rounded Rectangle 8"/>
          <p:cNvSpPr/>
          <p:nvPr/>
        </p:nvSpPr>
        <p:spPr>
          <a:xfrm>
            <a:off x="228600" y="4267200"/>
            <a:ext cx="7315200" cy="990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57200" y="2133600"/>
            <a:ext cx="4114800" cy="2031325"/>
          </a:xfrm>
          <a:prstGeom prst="rect">
            <a:avLst/>
          </a:prstGeom>
          <a:solidFill>
            <a:schemeClr val="tx1"/>
          </a:solidFill>
          <a:ln>
            <a:solidFill>
              <a:schemeClr val="bg1"/>
            </a:solidFill>
          </a:ln>
        </p:spPr>
        <p:txBody>
          <a:bodyPr wrap="square" rtlCol="0">
            <a:spAutoFit/>
          </a:bodyPr>
          <a:lstStyle/>
          <a:p>
            <a:r>
              <a:rPr lang="en-US" dirty="0">
                <a:solidFill>
                  <a:schemeClr val="bg1"/>
                </a:solidFill>
              </a:rPr>
              <a:t>Save: creates the lead for you and gives you a couple of activities right away: 1. Call the lead within 24 hours and visit the lead within 30 days.  You can update these based on the situation once they are created.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Lead - Sales</a:t>
            </a:r>
            <a:endParaRPr lang="en-US" dirty="0"/>
          </a:p>
        </p:txBody>
      </p:sp>
      <p:pic>
        <p:nvPicPr>
          <p:cNvPr id="4" name="Content Placeholder 3" descr="New Lead - submit for approval shot.jpg"/>
          <p:cNvPicPr>
            <a:picLocks noGrp="1" noChangeAspect="1"/>
          </p:cNvPicPr>
          <p:nvPr>
            <p:ph idx="1"/>
          </p:nvPr>
        </p:nvPicPr>
        <p:blipFill>
          <a:blip r:embed="rId2" cstate="print"/>
          <a:stretch>
            <a:fillRect/>
          </a:stretch>
        </p:blipFill>
        <p:spPr>
          <a:xfrm>
            <a:off x="152400" y="1371600"/>
            <a:ext cx="8763000" cy="5345235"/>
          </a:xfrm>
        </p:spPr>
      </p:pic>
      <p:sp>
        <p:nvSpPr>
          <p:cNvPr id="5" name="Rounded Rectangle 4"/>
          <p:cNvSpPr/>
          <p:nvPr/>
        </p:nvSpPr>
        <p:spPr>
          <a:xfrm>
            <a:off x="5791200" y="4114800"/>
            <a:ext cx="9144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352800" y="4495800"/>
            <a:ext cx="4191000" cy="2062103"/>
          </a:xfrm>
          <a:prstGeom prst="rect">
            <a:avLst/>
          </a:prstGeom>
          <a:solidFill>
            <a:schemeClr val="tx1"/>
          </a:solidFill>
          <a:ln>
            <a:solidFill>
              <a:schemeClr val="bg1"/>
            </a:solidFill>
          </a:ln>
        </p:spPr>
        <p:txBody>
          <a:bodyPr wrap="square" rtlCol="0">
            <a:spAutoFit/>
          </a:bodyPr>
          <a:lstStyle/>
          <a:p>
            <a:r>
              <a:rPr lang="en-US" sz="1600" dirty="0">
                <a:solidFill>
                  <a:schemeClr val="bg1"/>
                </a:solidFill>
              </a:rPr>
              <a:t>Submit for Approval: Before you can submit for approval, there are some required fields: Name, Company, Phone, email, company email, address information, Customer Group.  Once you finished entering all the information your next step is to submit the lead to your Manager for approval.  To do this, click on Submit for Approval</a:t>
            </a:r>
            <a:r>
              <a:rPr lang="en-US" sz="1600" dirty="0" smtClean="0">
                <a:solidFill>
                  <a:schemeClr val="bg1"/>
                </a:solidFill>
              </a:rPr>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Approve a Lead - Manager</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a:t>Purpose: In order to pursue a lead beyond the courting stage, you will need to create an Account.  The only way to start this process is to have your Manager approve the Lead.  This is an important step and it compels you to partner with your Manager to make sure the potential </a:t>
            </a:r>
            <a:r>
              <a:rPr lang="en-US" sz="2400" dirty="0" smtClean="0"/>
              <a:t>dealer </a:t>
            </a:r>
            <a:r>
              <a:rPr lang="en-US" sz="2400" dirty="0"/>
              <a:t>fits all the criteria for YETI and will maximize your </a:t>
            </a:r>
            <a:r>
              <a:rPr lang="en-US" sz="2400" dirty="0" smtClean="0"/>
              <a:t>sales</a:t>
            </a:r>
          </a:p>
          <a:p>
            <a:pPr lvl="0"/>
            <a:r>
              <a:rPr lang="en-US" sz="2400" dirty="0"/>
              <a:t>Your Manager will see a notice on his/her Home page feed saying that one of your team members has submitted a lead.  He/she will also receive an email notification.  The Manager can approve the Lead right away from the Feed.  IMPORTANT: Approving a Lead begins the process of creating an Account.  So, </a:t>
            </a:r>
            <a:r>
              <a:rPr lang="en-US" sz="2400" b="1" u="sng" dirty="0"/>
              <a:t>we recommend your Manager should review the Lead information first and, if necessary, discuss it with your Sales Rep.</a:t>
            </a:r>
            <a:r>
              <a:rPr lang="en-US" sz="2400" dirty="0"/>
              <a:t>  To do the Manager will click on the link in his/her Feed, or from his/her email and review the lead. To Approve or Reject the Lead, scroll down to the bottom of the interface and click Approve/Reject</a:t>
            </a:r>
          </a:p>
          <a:p>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Approve a Lead - Manager</a:t>
            </a:r>
            <a:endParaRPr lang="en-US" dirty="0"/>
          </a:p>
        </p:txBody>
      </p:sp>
      <p:pic>
        <p:nvPicPr>
          <p:cNvPr id="6" name="Content Placeholder 5" descr="Lead - mgr approavl screen.jpg"/>
          <p:cNvPicPr>
            <a:picLocks noGrp="1" noChangeAspect="1"/>
          </p:cNvPicPr>
          <p:nvPr>
            <p:ph idx="1"/>
          </p:nvPr>
        </p:nvPicPr>
        <p:blipFill>
          <a:blip r:embed="rId2" cstate="print"/>
          <a:stretch>
            <a:fillRect/>
          </a:stretch>
        </p:blipFill>
        <p:spPr>
          <a:xfrm>
            <a:off x="457200" y="1295399"/>
            <a:ext cx="8305800" cy="5398807"/>
          </a:xfrm>
        </p:spPr>
      </p:pic>
      <p:sp>
        <p:nvSpPr>
          <p:cNvPr id="7" name="Right Brace 6"/>
          <p:cNvSpPr/>
          <p:nvPr/>
        </p:nvSpPr>
        <p:spPr>
          <a:xfrm>
            <a:off x="4343400" y="2590800"/>
            <a:ext cx="609600" cy="18288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029200" y="1905000"/>
            <a:ext cx="3505200" cy="2893100"/>
          </a:xfrm>
          <a:prstGeom prst="rect">
            <a:avLst/>
          </a:prstGeom>
          <a:solidFill>
            <a:schemeClr val="tx1"/>
          </a:solidFill>
          <a:ln>
            <a:solidFill>
              <a:schemeClr val="bg1"/>
            </a:solidFill>
          </a:ln>
        </p:spPr>
        <p:txBody>
          <a:bodyPr wrap="square" rtlCol="0">
            <a:spAutoFit/>
          </a:bodyPr>
          <a:lstStyle/>
          <a:p>
            <a:r>
              <a:rPr lang="en-US" sz="1400" dirty="0">
                <a:solidFill>
                  <a:schemeClr val="bg1"/>
                </a:solidFill>
              </a:rPr>
              <a:t>Approve/Reject Approval Request: You will now see the Lead summarized for you.  Assuming you are approving the lead you can make some positive comments or suggestions in the Comments sections.  In the case where you are not approving the lead, you could write what you need to see in order to give approval, or that this Dealer will not fit the profile and should not be submitted again.  Once you submit, you will see what you did in the Feed of the Lead.  You can always scroll to the bottom and see the actions and notes that you wrote regarding the approval</a:t>
            </a:r>
            <a:r>
              <a:rPr lang="en-US" sz="1400" dirty="0" smtClean="0">
                <a:solidFill>
                  <a:schemeClr val="bg1"/>
                </a:solidFill>
              </a:rPr>
              <a:t>.</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a Lead - Sales</a:t>
            </a:r>
            <a:endParaRPr lang="en-US" dirty="0"/>
          </a:p>
        </p:txBody>
      </p:sp>
      <p:sp>
        <p:nvSpPr>
          <p:cNvPr id="3" name="Content Placeholder 2"/>
          <p:cNvSpPr>
            <a:spLocks noGrp="1"/>
          </p:cNvSpPr>
          <p:nvPr>
            <p:ph idx="1"/>
          </p:nvPr>
        </p:nvSpPr>
        <p:spPr/>
        <p:txBody>
          <a:bodyPr/>
          <a:lstStyle/>
          <a:p>
            <a:r>
              <a:rPr lang="en-US" dirty="0"/>
              <a:t>Purpose: You need to complete this step in order to finish the new account conversion.  At this point, it is not official yet.  In fact, you may convert several Leads that ultimately will not become Dealers.  This conversion helps you kick off taking your Lead to the next level in the process.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a Lead - Sales</a:t>
            </a:r>
            <a:endParaRPr lang="en-US" dirty="0"/>
          </a:p>
        </p:txBody>
      </p:sp>
      <p:pic>
        <p:nvPicPr>
          <p:cNvPr id="4" name="Content Placeholder 3" descr="Lead Converstion - after mgr approval.jpg"/>
          <p:cNvPicPr>
            <a:picLocks noGrp="1" noChangeAspect="1"/>
          </p:cNvPicPr>
          <p:nvPr>
            <p:ph idx="1"/>
          </p:nvPr>
        </p:nvPicPr>
        <p:blipFill>
          <a:blip r:embed="rId2" cstate="print"/>
          <a:stretch>
            <a:fillRect/>
          </a:stretch>
        </p:blipFill>
        <p:spPr>
          <a:xfrm>
            <a:off x="304800" y="1371600"/>
            <a:ext cx="8610600" cy="5404453"/>
          </a:xfrm>
        </p:spPr>
      </p:pic>
      <p:sp>
        <p:nvSpPr>
          <p:cNvPr id="6" name="TextBox 5"/>
          <p:cNvSpPr txBox="1"/>
          <p:nvPr/>
        </p:nvSpPr>
        <p:spPr>
          <a:xfrm>
            <a:off x="4953000" y="1828800"/>
            <a:ext cx="3886200" cy="646331"/>
          </a:xfrm>
          <a:prstGeom prst="rect">
            <a:avLst/>
          </a:prstGeom>
          <a:solidFill>
            <a:schemeClr val="tx1"/>
          </a:solidFill>
          <a:ln>
            <a:solidFill>
              <a:schemeClr val="bg1"/>
            </a:solidFill>
          </a:ln>
        </p:spPr>
        <p:txBody>
          <a:bodyPr wrap="square" rtlCol="0">
            <a:spAutoFit/>
          </a:bodyPr>
          <a:lstStyle/>
          <a:p>
            <a:r>
              <a:rPr lang="en-US" dirty="0">
                <a:solidFill>
                  <a:schemeClr val="bg1"/>
                </a:solidFill>
              </a:rPr>
              <a:t>1. You can get to this Lead under the Leads </a:t>
            </a:r>
            <a:r>
              <a:rPr lang="en-US" dirty="0" smtClean="0">
                <a:solidFill>
                  <a:schemeClr val="bg1"/>
                </a:solidFill>
              </a:rPr>
              <a:t>tab</a:t>
            </a:r>
            <a:endParaRPr lang="en-US" dirty="0"/>
          </a:p>
        </p:txBody>
      </p:sp>
      <p:cxnSp>
        <p:nvCxnSpPr>
          <p:cNvPr id="8" name="Straight Arrow Connector 7"/>
          <p:cNvCxnSpPr/>
          <p:nvPr/>
        </p:nvCxnSpPr>
        <p:spPr>
          <a:xfrm flipH="1" flipV="1">
            <a:off x="2743200" y="1828800"/>
            <a:ext cx="20574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4953000" y="3581400"/>
            <a:ext cx="3810000" cy="923330"/>
          </a:xfrm>
          <a:prstGeom prst="rect">
            <a:avLst/>
          </a:prstGeom>
          <a:solidFill>
            <a:schemeClr val="tx1"/>
          </a:solidFill>
          <a:ln>
            <a:solidFill>
              <a:schemeClr val="bg1"/>
            </a:solidFill>
          </a:ln>
        </p:spPr>
        <p:txBody>
          <a:bodyPr wrap="square" rtlCol="0">
            <a:spAutoFit/>
          </a:bodyPr>
          <a:lstStyle/>
          <a:p>
            <a:r>
              <a:rPr lang="en-US" dirty="0">
                <a:solidFill>
                  <a:schemeClr val="bg1"/>
                </a:solidFill>
              </a:rPr>
              <a:t>2. You </a:t>
            </a:r>
            <a:r>
              <a:rPr lang="en-US" dirty="0" smtClean="0">
                <a:solidFill>
                  <a:schemeClr val="bg1"/>
                </a:solidFill>
              </a:rPr>
              <a:t>will also </a:t>
            </a:r>
            <a:r>
              <a:rPr lang="en-US" dirty="0">
                <a:solidFill>
                  <a:schemeClr val="bg1"/>
                </a:solidFill>
              </a:rPr>
              <a:t>receive a notification in your email and chatter feed that your manager has approved the </a:t>
            </a:r>
            <a:r>
              <a:rPr lang="en-US" dirty="0" smtClean="0">
                <a:solidFill>
                  <a:schemeClr val="bg1"/>
                </a:solidFill>
              </a:rPr>
              <a:t>lead</a:t>
            </a:r>
            <a:endParaRPr lang="en-US" dirty="0"/>
          </a:p>
        </p:txBody>
      </p:sp>
      <p:cxnSp>
        <p:nvCxnSpPr>
          <p:cNvPr id="11" name="Straight Arrow Connector 10"/>
          <p:cNvCxnSpPr/>
          <p:nvPr/>
        </p:nvCxnSpPr>
        <p:spPr>
          <a:xfrm flipH="1">
            <a:off x="3505200" y="4038600"/>
            <a:ext cx="1219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a Lead - Sales</a:t>
            </a:r>
            <a:endParaRPr lang="en-US" dirty="0"/>
          </a:p>
        </p:txBody>
      </p:sp>
      <p:pic>
        <p:nvPicPr>
          <p:cNvPr id="6" name="Content Placeholder 5" descr="Lead Conversion  - convert rqrd field.jpg"/>
          <p:cNvPicPr>
            <a:picLocks noGrp="1" noChangeAspect="1"/>
          </p:cNvPicPr>
          <p:nvPr>
            <p:ph idx="1"/>
          </p:nvPr>
        </p:nvPicPr>
        <p:blipFill>
          <a:blip r:embed="rId2" cstate="print"/>
          <a:stretch>
            <a:fillRect/>
          </a:stretch>
        </p:blipFill>
        <p:spPr>
          <a:xfrm>
            <a:off x="228600" y="1447800"/>
            <a:ext cx="8660075" cy="5270452"/>
          </a:xfrm>
        </p:spPr>
      </p:pic>
      <p:sp>
        <p:nvSpPr>
          <p:cNvPr id="7" name="Rounded Rectangle 6"/>
          <p:cNvSpPr/>
          <p:nvPr/>
        </p:nvSpPr>
        <p:spPr>
          <a:xfrm>
            <a:off x="6781800" y="1600200"/>
            <a:ext cx="381000" cy="2286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828800" y="1981200"/>
            <a:ext cx="1524000" cy="381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391400" y="1981200"/>
            <a:ext cx="1371600" cy="3429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447800" y="3352800"/>
            <a:ext cx="1219200" cy="2286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239000" y="3657600"/>
            <a:ext cx="1371600" cy="2286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4419600"/>
            <a:ext cx="3810000" cy="2031325"/>
          </a:xfrm>
          <a:prstGeom prst="rect">
            <a:avLst/>
          </a:prstGeom>
          <a:solidFill>
            <a:schemeClr val="tx1"/>
          </a:solidFill>
          <a:ln>
            <a:solidFill>
              <a:schemeClr val="bg1"/>
            </a:solidFill>
          </a:ln>
        </p:spPr>
        <p:txBody>
          <a:bodyPr wrap="square" rtlCol="0">
            <a:spAutoFit/>
          </a:bodyPr>
          <a:lstStyle/>
          <a:p>
            <a:r>
              <a:rPr lang="en-US" dirty="0">
                <a:solidFill>
                  <a:schemeClr val="bg1"/>
                </a:solidFill>
              </a:rPr>
              <a:t>Once the account is approved by your manager you will need to enter a few required fields to convert this lead to an account: Name, Company, Phone, Email, Company email, and Customer Group.  Once populated click “Convert” </a:t>
            </a:r>
            <a:endParaRPr lang="en-US" dirty="0"/>
          </a:p>
        </p:txBody>
      </p:sp>
      <p:cxnSp>
        <p:nvCxnSpPr>
          <p:cNvPr id="14" name="Straight Arrow Connector 13"/>
          <p:cNvCxnSpPr/>
          <p:nvPr/>
        </p:nvCxnSpPr>
        <p:spPr>
          <a:xfrm flipV="1">
            <a:off x="5029200" y="1905000"/>
            <a:ext cx="1752600" cy="2438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a Lead - Sales</a:t>
            </a:r>
            <a:endParaRPr lang="en-US" dirty="0"/>
          </a:p>
        </p:txBody>
      </p:sp>
      <p:pic>
        <p:nvPicPr>
          <p:cNvPr id="4" name="Content Placeholder 3" descr="Convert screen - task creation.jpg"/>
          <p:cNvPicPr>
            <a:picLocks noGrp="1" noChangeAspect="1"/>
          </p:cNvPicPr>
          <p:nvPr>
            <p:ph idx="1"/>
          </p:nvPr>
        </p:nvPicPr>
        <p:blipFill>
          <a:blip r:embed="rId2" cstate="print"/>
          <a:stretch>
            <a:fillRect/>
          </a:stretch>
        </p:blipFill>
        <p:spPr>
          <a:xfrm>
            <a:off x="381000" y="1295400"/>
            <a:ext cx="8382001" cy="5352171"/>
          </a:xfrm>
        </p:spPr>
      </p:pic>
      <p:sp>
        <p:nvSpPr>
          <p:cNvPr id="5" name="Right Brace 4"/>
          <p:cNvSpPr/>
          <p:nvPr/>
        </p:nvSpPr>
        <p:spPr>
          <a:xfrm>
            <a:off x="5181600" y="2590800"/>
            <a:ext cx="457200" cy="12954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nvSpPr>
        <p:spPr>
          <a:xfrm>
            <a:off x="5943600" y="3962400"/>
            <a:ext cx="457200" cy="12954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5715000" y="2819400"/>
            <a:ext cx="2895600" cy="646331"/>
          </a:xfrm>
          <a:prstGeom prst="rect">
            <a:avLst/>
          </a:prstGeom>
          <a:solidFill>
            <a:schemeClr val="tx1"/>
          </a:solidFill>
        </p:spPr>
        <p:txBody>
          <a:bodyPr wrap="square" rtlCol="0">
            <a:spAutoFit/>
          </a:bodyPr>
          <a:lstStyle/>
          <a:p>
            <a:r>
              <a:rPr lang="en-US" dirty="0">
                <a:solidFill>
                  <a:schemeClr val="bg1"/>
                </a:solidFill>
              </a:rPr>
              <a:t>This screen will allow you to verify key account info </a:t>
            </a:r>
            <a:endParaRPr lang="en-US" dirty="0"/>
          </a:p>
        </p:txBody>
      </p:sp>
      <p:sp>
        <p:nvSpPr>
          <p:cNvPr id="8" name="TextBox 7"/>
          <p:cNvSpPr txBox="1"/>
          <p:nvPr/>
        </p:nvSpPr>
        <p:spPr>
          <a:xfrm>
            <a:off x="6477000" y="4038600"/>
            <a:ext cx="2057400" cy="2031325"/>
          </a:xfrm>
          <a:prstGeom prst="rect">
            <a:avLst/>
          </a:prstGeom>
          <a:solidFill>
            <a:schemeClr val="tx1"/>
          </a:solidFill>
        </p:spPr>
        <p:txBody>
          <a:bodyPr wrap="square" rtlCol="0">
            <a:spAutoFit/>
          </a:bodyPr>
          <a:lstStyle/>
          <a:p>
            <a:r>
              <a:rPr lang="en-US" sz="1400" dirty="0">
                <a:solidFill>
                  <a:schemeClr val="bg1"/>
                </a:solidFill>
              </a:rPr>
              <a:t>You have the option of creating a Task if you wish.  This can save you some time because you can create a follow-up reminder at the time of conversion, vs. having to go back in and create a Task later</a:t>
            </a:r>
          </a:p>
        </p:txBody>
      </p:sp>
      <p:sp>
        <p:nvSpPr>
          <p:cNvPr id="9" name="Rounded Rectangle 8"/>
          <p:cNvSpPr/>
          <p:nvPr/>
        </p:nvSpPr>
        <p:spPr>
          <a:xfrm>
            <a:off x="4114800" y="2133600"/>
            <a:ext cx="533400"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One View of the B2B Customer</a:t>
            </a:r>
            <a:endParaRPr lang="en-US" dirty="0"/>
          </a:p>
        </p:txBody>
      </p:sp>
      <p:sp>
        <p:nvSpPr>
          <p:cNvPr id="5" name="Donut 4"/>
          <p:cNvSpPr/>
          <p:nvPr/>
        </p:nvSpPr>
        <p:spPr>
          <a:xfrm>
            <a:off x="990600" y="1524000"/>
            <a:ext cx="7467600" cy="4419600"/>
          </a:xfrm>
          <a:prstGeom prst="donut">
            <a:avLst>
              <a:gd name="adj" fmla="val 11350"/>
            </a:avLst>
          </a:prstGeom>
          <a:gradFill flip="none" rotWithShape="1">
            <a:gsLst>
              <a:gs pos="7000">
                <a:srgbClr val="08263E"/>
              </a:gs>
              <a:gs pos="100000">
                <a:srgbClr val="FFFFFF"/>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34" name="Group 33"/>
          <p:cNvGrpSpPr/>
          <p:nvPr/>
        </p:nvGrpSpPr>
        <p:grpSpPr>
          <a:xfrm>
            <a:off x="6019800" y="749300"/>
            <a:ext cx="2438400" cy="2451100"/>
            <a:chOff x="3581400" y="2590800"/>
            <a:chExt cx="2438400" cy="2451100"/>
          </a:xfrm>
        </p:grpSpPr>
        <p:pic>
          <p:nvPicPr>
            <p:cNvPr id="32" name="Picture 31" descr="YetiCoolerNoBckg2.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81400" y="2590800"/>
              <a:ext cx="2438400" cy="2451100"/>
            </a:xfrm>
            <a:prstGeom prst="rect">
              <a:avLst/>
            </a:prstGeom>
          </p:spPr>
        </p:pic>
        <p:sp>
          <p:nvSpPr>
            <p:cNvPr id="33" name="Rectangle 32"/>
            <p:cNvSpPr/>
            <p:nvPr/>
          </p:nvSpPr>
          <p:spPr>
            <a:xfrm rot="604798">
              <a:off x="3920563" y="3783094"/>
              <a:ext cx="1480168" cy="523220"/>
            </a:xfrm>
            <a:prstGeom prst="rect">
              <a:avLst/>
            </a:prstGeom>
            <a:noFill/>
          </p:spPr>
          <p:txBody>
            <a:bodyPr wrap="none" lIns="91440" tIns="45720" rIns="91440" bIns="45720">
              <a:spAutoFit/>
            </a:bodyPr>
            <a:lstStyle/>
            <a:p>
              <a:pPr algn="ctr"/>
              <a:r>
                <a:rPr lang="en-US" sz="2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Contacts</a:t>
              </a:r>
              <a:endPar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35" name="Group 34"/>
          <p:cNvGrpSpPr/>
          <p:nvPr/>
        </p:nvGrpSpPr>
        <p:grpSpPr>
          <a:xfrm>
            <a:off x="3200400" y="215900"/>
            <a:ext cx="2438400" cy="2451100"/>
            <a:chOff x="3581400" y="2590800"/>
            <a:chExt cx="2438400" cy="2451100"/>
          </a:xfrm>
        </p:grpSpPr>
        <p:pic>
          <p:nvPicPr>
            <p:cNvPr id="36" name="Picture 35" descr="YetiCoolerNoBckg2.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81400" y="2590800"/>
              <a:ext cx="2438400" cy="2451100"/>
            </a:xfrm>
            <a:prstGeom prst="rect">
              <a:avLst/>
            </a:prstGeom>
          </p:spPr>
        </p:pic>
        <p:sp>
          <p:nvSpPr>
            <p:cNvPr id="37" name="Rectangle 36"/>
            <p:cNvSpPr/>
            <p:nvPr/>
          </p:nvSpPr>
          <p:spPr>
            <a:xfrm rot="604798">
              <a:off x="4145423" y="3783094"/>
              <a:ext cx="1030450" cy="523220"/>
            </a:xfrm>
            <a:prstGeom prst="rect">
              <a:avLst/>
            </a:prstGeom>
            <a:noFill/>
          </p:spPr>
          <p:txBody>
            <a:bodyPr wrap="none" lIns="91440" tIns="45720" rIns="91440" bIns="45720">
              <a:spAutoFit/>
            </a:bodyPr>
            <a:lstStyle/>
            <a:p>
              <a:pPr algn="ctr"/>
              <a:r>
                <a:rPr lang="en-US" sz="2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Leads</a:t>
              </a:r>
              <a:endPar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38" name="Group 37"/>
          <p:cNvGrpSpPr/>
          <p:nvPr/>
        </p:nvGrpSpPr>
        <p:grpSpPr>
          <a:xfrm>
            <a:off x="6781800" y="2667000"/>
            <a:ext cx="2438400" cy="2451100"/>
            <a:chOff x="3581400" y="2590800"/>
            <a:chExt cx="2438400" cy="2451100"/>
          </a:xfrm>
        </p:grpSpPr>
        <p:pic>
          <p:nvPicPr>
            <p:cNvPr id="39" name="Picture 38" descr="YetiCoolerNoBckg2.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81400" y="2590800"/>
              <a:ext cx="2438400" cy="2451100"/>
            </a:xfrm>
            <a:prstGeom prst="rect">
              <a:avLst/>
            </a:prstGeom>
          </p:spPr>
        </p:pic>
        <p:sp>
          <p:nvSpPr>
            <p:cNvPr id="40" name="Rectangle 39"/>
            <p:cNvSpPr/>
            <p:nvPr/>
          </p:nvSpPr>
          <p:spPr>
            <a:xfrm rot="604798">
              <a:off x="3886200" y="3783094"/>
              <a:ext cx="1548897" cy="523220"/>
            </a:xfrm>
            <a:prstGeom prst="rect">
              <a:avLst/>
            </a:prstGeom>
            <a:noFill/>
          </p:spPr>
          <p:txBody>
            <a:bodyPr wrap="none" lIns="91440" tIns="45720" rIns="91440" bIns="45720">
              <a:spAutoFit/>
            </a:bodyPr>
            <a:lstStyle/>
            <a:p>
              <a:pPr algn="ctr"/>
              <a:r>
                <a:rPr lang="en-US" sz="2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Accounts</a:t>
              </a:r>
              <a:endPar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44" name="Group 43"/>
          <p:cNvGrpSpPr/>
          <p:nvPr/>
        </p:nvGrpSpPr>
        <p:grpSpPr>
          <a:xfrm>
            <a:off x="4953000" y="4787900"/>
            <a:ext cx="2438400" cy="2451100"/>
            <a:chOff x="3581400" y="2590800"/>
            <a:chExt cx="2438400" cy="2451100"/>
          </a:xfrm>
        </p:grpSpPr>
        <p:pic>
          <p:nvPicPr>
            <p:cNvPr id="45" name="Picture 44" descr="YetiCoolerNoBckg2.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81400" y="2590800"/>
              <a:ext cx="2438400" cy="2451100"/>
            </a:xfrm>
            <a:prstGeom prst="rect">
              <a:avLst/>
            </a:prstGeom>
          </p:spPr>
        </p:pic>
        <p:sp>
          <p:nvSpPr>
            <p:cNvPr id="46" name="Rectangle 45"/>
            <p:cNvSpPr/>
            <p:nvPr/>
          </p:nvSpPr>
          <p:spPr>
            <a:xfrm rot="604798">
              <a:off x="3824521" y="3844648"/>
              <a:ext cx="1672253" cy="400110"/>
            </a:xfrm>
            <a:prstGeom prst="rect">
              <a:avLst/>
            </a:prstGeom>
            <a:noFill/>
          </p:spPr>
          <p:txBody>
            <a:bodyPr wrap="none" lIns="91440" tIns="45720" rIns="91440" bIns="45720">
              <a:spAutoFit/>
            </a:bodyPr>
            <a:lstStyle/>
            <a:p>
              <a:pPr algn="ctr"/>
              <a:r>
                <a:rPr lang="en-US" sz="2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Opportunities</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47" name="Group 46"/>
          <p:cNvGrpSpPr/>
          <p:nvPr/>
        </p:nvGrpSpPr>
        <p:grpSpPr>
          <a:xfrm>
            <a:off x="1905000" y="4559300"/>
            <a:ext cx="2438400" cy="2451100"/>
            <a:chOff x="3581400" y="2590800"/>
            <a:chExt cx="2438400" cy="2451100"/>
          </a:xfrm>
        </p:grpSpPr>
        <p:pic>
          <p:nvPicPr>
            <p:cNvPr id="48" name="Picture 47" descr="YetiCoolerNoBckg2.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81400" y="2590800"/>
              <a:ext cx="2438400" cy="2451100"/>
            </a:xfrm>
            <a:prstGeom prst="rect">
              <a:avLst/>
            </a:prstGeom>
          </p:spPr>
        </p:pic>
        <p:sp>
          <p:nvSpPr>
            <p:cNvPr id="49" name="Rectangle 48"/>
            <p:cNvSpPr/>
            <p:nvPr/>
          </p:nvSpPr>
          <p:spPr>
            <a:xfrm rot="604798">
              <a:off x="4060915" y="3783094"/>
              <a:ext cx="1199467" cy="523220"/>
            </a:xfrm>
            <a:prstGeom prst="rect">
              <a:avLst/>
            </a:prstGeom>
            <a:noFill/>
          </p:spPr>
          <p:txBody>
            <a:bodyPr wrap="none" lIns="91440" tIns="45720" rIns="91440" bIns="45720">
              <a:spAutoFit/>
            </a:bodyPr>
            <a:lstStyle/>
            <a:p>
              <a:pPr algn="ctr"/>
              <a:r>
                <a:rPr lang="en-US" sz="2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Orders</a:t>
              </a:r>
              <a:endPar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50" name="Group 49"/>
          <p:cNvGrpSpPr/>
          <p:nvPr/>
        </p:nvGrpSpPr>
        <p:grpSpPr>
          <a:xfrm>
            <a:off x="-76200" y="2806700"/>
            <a:ext cx="2438400" cy="2451100"/>
            <a:chOff x="3505200" y="2514600"/>
            <a:chExt cx="2438400" cy="2451100"/>
          </a:xfrm>
        </p:grpSpPr>
        <p:pic>
          <p:nvPicPr>
            <p:cNvPr id="51" name="Picture 50" descr="YetiCoolerNoBckg2.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05200" y="2514600"/>
              <a:ext cx="2438400" cy="2451100"/>
            </a:xfrm>
            <a:prstGeom prst="rect">
              <a:avLst/>
            </a:prstGeom>
          </p:spPr>
        </p:pic>
        <p:sp>
          <p:nvSpPr>
            <p:cNvPr id="52" name="Rectangle 51"/>
            <p:cNvSpPr/>
            <p:nvPr/>
          </p:nvSpPr>
          <p:spPr>
            <a:xfrm rot="604798">
              <a:off x="3865951" y="3783094"/>
              <a:ext cx="1589397" cy="523220"/>
            </a:xfrm>
            <a:prstGeom prst="rect">
              <a:avLst/>
            </a:prstGeom>
            <a:noFill/>
          </p:spPr>
          <p:txBody>
            <a:bodyPr wrap="none" lIns="91440" tIns="45720" rIns="91440" bIns="45720">
              <a:spAutoFit/>
            </a:bodyPr>
            <a:lstStyle/>
            <a:p>
              <a:pPr algn="ctr"/>
              <a:r>
                <a:rPr lang="en-US" sz="2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Forecasts</a:t>
              </a:r>
              <a:endPar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53" name="Group 52"/>
          <p:cNvGrpSpPr/>
          <p:nvPr/>
        </p:nvGrpSpPr>
        <p:grpSpPr>
          <a:xfrm>
            <a:off x="304800" y="762000"/>
            <a:ext cx="2438400" cy="2451100"/>
            <a:chOff x="3581400" y="2590800"/>
            <a:chExt cx="2438400" cy="2451100"/>
          </a:xfrm>
        </p:grpSpPr>
        <p:pic>
          <p:nvPicPr>
            <p:cNvPr id="54" name="Picture 53" descr="YetiCoolerNoBckg2.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81400" y="2590800"/>
              <a:ext cx="2438400" cy="2451100"/>
            </a:xfrm>
            <a:prstGeom prst="rect">
              <a:avLst/>
            </a:prstGeom>
          </p:spPr>
        </p:pic>
        <p:sp>
          <p:nvSpPr>
            <p:cNvPr id="55" name="Rectangle 54"/>
            <p:cNvSpPr/>
            <p:nvPr/>
          </p:nvSpPr>
          <p:spPr>
            <a:xfrm rot="604798">
              <a:off x="3795819" y="3783094"/>
              <a:ext cx="1729660" cy="523220"/>
            </a:xfrm>
            <a:prstGeom prst="rect">
              <a:avLst/>
            </a:prstGeom>
            <a:noFill/>
          </p:spPr>
          <p:txBody>
            <a:bodyPr wrap="none" lIns="91440" tIns="45720" rIns="91440" bIns="45720">
              <a:spAutoFit/>
            </a:bodyPr>
            <a:lstStyle/>
            <a:p>
              <a:pPr algn="ctr"/>
              <a:r>
                <a:rPr lang="en-US" sz="2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Marketing</a:t>
              </a:r>
              <a:endPar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pic>
        <p:nvPicPr>
          <p:cNvPr id="57" name="Picture 56" descr="SalesforceLogo01forPP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835400" y="2286000"/>
            <a:ext cx="1460500" cy="1143000"/>
          </a:xfrm>
          <a:prstGeom prst="rect">
            <a:avLst/>
          </a:prstGeom>
        </p:spPr>
      </p:pic>
      <p:sp>
        <p:nvSpPr>
          <p:cNvPr id="27" name="Subtitle 2"/>
          <p:cNvSpPr txBox="1">
            <a:spLocks/>
          </p:cNvSpPr>
          <p:nvPr/>
        </p:nvSpPr>
        <p:spPr>
          <a:xfrm>
            <a:off x="2667000" y="3429000"/>
            <a:ext cx="4191000" cy="198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SalesForce houses all of your data and streamlines your workflow.  It simplifies your life and helps you focus.</a:t>
            </a:r>
            <a:endParaRPr lang="en-US" sz="2400" dirty="0"/>
          </a:p>
        </p:txBody>
      </p:sp>
    </p:spTree>
    <p:extLst>
      <p:ext uri="{BB962C8B-B14F-4D97-AF65-F5344CB8AC3E}">
        <p14:creationId xmlns:p14="http://schemas.microsoft.com/office/powerpoint/2010/main" xmlns="" val="2286067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a Lead - Sales</a:t>
            </a:r>
            <a:endParaRPr lang="en-US" dirty="0"/>
          </a:p>
        </p:txBody>
      </p:sp>
      <p:pic>
        <p:nvPicPr>
          <p:cNvPr id="4" name="Content Placeholder 3" descr="Account Conversion screenshot.jpg"/>
          <p:cNvPicPr>
            <a:picLocks noGrp="1" noChangeAspect="1"/>
          </p:cNvPicPr>
          <p:nvPr>
            <p:ph idx="1"/>
          </p:nvPr>
        </p:nvPicPr>
        <p:blipFill>
          <a:blip r:embed="rId2" cstate="print"/>
          <a:stretch>
            <a:fillRect/>
          </a:stretch>
        </p:blipFill>
        <p:spPr>
          <a:xfrm>
            <a:off x="228601" y="1524000"/>
            <a:ext cx="8686800" cy="5167163"/>
          </a:xfrm>
        </p:spPr>
      </p:pic>
      <p:sp>
        <p:nvSpPr>
          <p:cNvPr id="5" name="TextBox 4"/>
          <p:cNvSpPr txBox="1"/>
          <p:nvPr/>
        </p:nvSpPr>
        <p:spPr>
          <a:xfrm>
            <a:off x="4724400" y="2286000"/>
            <a:ext cx="3810000" cy="1200329"/>
          </a:xfrm>
          <a:prstGeom prst="rect">
            <a:avLst/>
          </a:prstGeom>
          <a:solidFill>
            <a:schemeClr val="tx1"/>
          </a:solidFill>
          <a:ln>
            <a:solidFill>
              <a:schemeClr val="bg1"/>
            </a:solidFill>
          </a:ln>
        </p:spPr>
        <p:txBody>
          <a:bodyPr wrap="square" rtlCol="0">
            <a:spAutoFit/>
          </a:bodyPr>
          <a:lstStyle/>
          <a:p>
            <a:r>
              <a:rPr lang="en-US" dirty="0">
                <a:solidFill>
                  <a:schemeClr val="bg1"/>
                </a:solidFill>
              </a:rPr>
              <a:t>Once you click Convert you will automatically be taken into your new Account.  Notice that the feed will say that you converted it</a:t>
            </a:r>
            <a:r>
              <a:rPr lang="en-US" dirty="0" smtClean="0">
                <a:solidFill>
                  <a:schemeClr val="bg1"/>
                </a:solidFill>
              </a:rPr>
              <a:t>.</a:t>
            </a:r>
            <a:endParaRPr lang="en-US" dirty="0"/>
          </a:p>
        </p:txBody>
      </p:sp>
      <p:cxnSp>
        <p:nvCxnSpPr>
          <p:cNvPr id="7" name="Straight Arrow Connector 6"/>
          <p:cNvCxnSpPr/>
          <p:nvPr/>
        </p:nvCxnSpPr>
        <p:spPr>
          <a:xfrm flipH="1">
            <a:off x="2286000" y="3048000"/>
            <a:ext cx="23622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Finalization - Sales</a:t>
            </a:r>
            <a:endParaRPr lang="en-US" dirty="0"/>
          </a:p>
        </p:txBody>
      </p:sp>
      <p:sp>
        <p:nvSpPr>
          <p:cNvPr id="3" name="Content Placeholder 2"/>
          <p:cNvSpPr>
            <a:spLocks noGrp="1"/>
          </p:cNvSpPr>
          <p:nvPr>
            <p:ph idx="1"/>
          </p:nvPr>
        </p:nvSpPr>
        <p:spPr/>
        <p:txBody>
          <a:bodyPr>
            <a:normAutofit/>
          </a:bodyPr>
          <a:lstStyle/>
          <a:p>
            <a:r>
              <a:rPr lang="en-US" dirty="0"/>
              <a:t>Purpose: This is the point where you will be entering all the important information needed to make this Lead a potential dealer.  Important, there will be times that you will create an account but it doesn't result in business.  Maybe they won't sign agreements, or pass a credit check, etc.  The only way to discover this is through the conversion process where these events are kicked off.</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Finalization – Sales	</a:t>
            </a:r>
            <a:endParaRPr lang="en-US" dirty="0"/>
          </a:p>
        </p:txBody>
      </p:sp>
      <p:sp>
        <p:nvSpPr>
          <p:cNvPr id="3" name="Content Placeholder 2"/>
          <p:cNvSpPr>
            <a:spLocks noGrp="1"/>
          </p:cNvSpPr>
          <p:nvPr>
            <p:ph idx="1"/>
          </p:nvPr>
        </p:nvSpPr>
        <p:spPr/>
        <p:txBody>
          <a:bodyPr/>
          <a:lstStyle/>
          <a:p>
            <a:pPr lvl="0"/>
            <a:r>
              <a:rPr lang="en-US" sz="2800" dirty="0" smtClean="0"/>
              <a:t>NOTE: </a:t>
            </a:r>
            <a:r>
              <a:rPr lang="en-US" sz="2800" dirty="0"/>
              <a:t>The conversion button you pressed earlier did a few things automatically for you: 1. It Created an Account, 2. It Created a Contact. 3. It started the process of creating an account in </a:t>
            </a:r>
            <a:r>
              <a:rPr lang="en-US" sz="2800" dirty="0" err="1"/>
              <a:t>Epicor</a:t>
            </a:r>
            <a:r>
              <a:rPr lang="en-US" sz="2800" dirty="0"/>
              <a:t>.  You will need to complete more information and tasks to help them become a Dealer.</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Finalization - Sales</a:t>
            </a:r>
            <a:endParaRPr lang="en-US" dirty="0"/>
          </a:p>
        </p:txBody>
      </p:sp>
      <p:pic>
        <p:nvPicPr>
          <p:cNvPr id="4" name="Content Placeholder 3" descr="New account screenshot.jpg"/>
          <p:cNvPicPr>
            <a:picLocks noGrp="1" noChangeAspect="1"/>
          </p:cNvPicPr>
          <p:nvPr>
            <p:ph idx="1"/>
          </p:nvPr>
        </p:nvPicPr>
        <p:blipFill>
          <a:blip r:embed="rId2" cstate="print"/>
          <a:stretch>
            <a:fillRect/>
          </a:stretch>
        </p:blipFill>
        <p:spPr>
          <a:xfrm>
            <a:off x="256992" y="1524000"/>
            <a:ext cx="8734608" cy="5181600"/>
          </a:xfrm>
        </p:spPr>
      </p:pic>
      <p:sp>
        <p:nvSpPr>
          <p:cNvPr id="5" name="Rounded Rectangle 4"/>
          <p:cNvSpPr/>
          <p:nvPr/>
        </p:nvSpPr>
        <p:spPr>
          <a:xfrm>
            <a:off x="914400" y="4191000"/>
            <a:ext cx="7467600" cy="1905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276600" y="4191000"/>
            <a:ext cx="3810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3581400" y="3429000"/>
            <a:ext cx="1143000" cy="609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4876800" y="1828800"/>
            <a:ext cx="3886200" cy="2308324"/>
          </a:xfrm>
          <a:prstGeom prst="rect">
            <a:avLst/>
          </a:prstGeom>
          <a:solidFill>
            <a:schemeClr val="tx1"/>
          </a:solidFill>
          <a:ln>
            <a:solidFill>
              <a:schemeClr val="bg1"/>
            </a:solidFill>
          </a:ln>
        </p:spPr>
        <p:txBody>
          <a:bodyPr wrap="square" rtlCol="0">
            <a:spAutoFit/>
          </a:bodyPr>
          <a:lstStyle/>
          <a:p>
            <a:r>
              <a:rPr lang="en-US" sz="1600" dirty="0">
                <a:solidFill>
                  <a:schemeClr val="bg1"/>
                </a:solidFill>
              </a:rPr>
              <a:t>Under Business Account Detail section, review the information.  This example covers a single dealer model so you won't have to address Parent Accounts.  The Sales Territory will automatically be populated once it syncs with </a:t>
            </a:r>
            <a:r>
              <a:rPr lang="en-US" sz="1600" dirty="0" err="1">
                <a:solidFill>
                  <a:schemeClr val="bg1"/>
                </a:solidFill>
              </a:rPr>
              <a:t>Epicor</a:t>
            </a:r>
            <a:r>
              <a:rPr lang="en-US" sz="1600" dirty="0">
                <a:solidFill>
                  <a:schemeClr val="bg1"/>
                </a:solidFill>
              </a:rPr>
              <a:t>, so you don't have to worry about that.  What you do want to do is edit any information you can here. To start this process you click on the Edit button</a:t>
            </a:r>
            <a:r>
              <a:rPr lang="en-US" sz="1600" dirty="0" smtClean="0">
                <a:solidFill>
                  <a:schemeClr val="bg1"/>
                </a:solidFill>
              </a:rPr>
              <a:t>.</a:t>
            </a:r>
            <a:endParaRPr lang="en-US"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Finalization - Sales</a:t>
            </a:r>
            <a:endParaRPr lang="en-US" dirty="0"/>
          </a:p>
        </p:txBody>
      </p:sp>
      <p:pic>
        <p:nvPicPr>
          <p:cNvPr id="4" name="Content Placeholder 3" descr="New account - inside sales rep.jpg"/>
          <p:cNvPicPr>
            <a:picLocks noGrp="1" noChangeAspect="1"/>
          </p:cNvPicPr>
          <p:nvPr>
            <p:ph idx="1"/>
          </p:nvPr>
        </p:nvPicPr>
        <p:blipFill>
          <a:blip r:embed="rId2" cstate="print"/>
          <a:stretch>
            <a:fillRect/>
          </a:stretch>
        </p:blipFill>
        <p:spPr>
          <a:xfrm>
            <a:off x="152400" y="1886201"/>
            <a:ext cx="8839200" cy="4743199"/>
          </a:xfrm>
        </p:spPr>
      </p:pic>
      <p:sp>
        <p:nvSpPr>
          <p:cNvPr id="5" name="TextBox 4"/>
          <p:cNvSpPr txBox="1"/>
          <p:nvPr/>
        </p:nvSpPr>
        <p:spPr>
          <a:xfrm>
            <a:off x="5181600" y="2057400"/>
            <a:ext cx="3657600" cy="2308324"/>
          </a:xfrm>
          <a:prstGeom prst="rect">
            <a:avLst/>
          </a:prstGeom>
          <a:solidFill>
            <a:schemeClr val="tx1"/>
          </a:solidFill>
          <a:ln>
            <a:solidFill>
              <a:schemeClr val="bg1"/>
            </a:solidFill>
          </a:ln>
        </p:spPr>
        <p:txBody>
          <a:bodyPr wrap="square" rtlCol="0">
            <a:spAutoFit/>
          </a:bodyPr>
          <a:lstStyle/>
          <a:p>
            <a:r>
              <a:rPr lang="en-US" dirty="0">
                <a:solidFill>
                  <a:schemeClr val="bg1"/>
                </a:solidFill>
              </a:rPr>
              <a:t>Under Account Information: If you know who the Inside Sales Rep is who is partnering with you on this Account you can select him/her by clicking on the "magnifying glass" icon next to the Inside Sales Rep field and finding your Inside Sales Rep. If you don't, leave it blank</a:t>
            </a:r>
            <a:r>
              <a:rPr lang="en-US" dirty="0" smtClean="0">
                <a:solidFill>
                  <a:schemeClr val="bg1"/>
                </a:solidFill>
              </a:rPr>
              <a:t>.</a:t>
            </a:r>
            <a:endParaRPr lang="en-US" dirty="0"/>
          </a:p>
        </p:txBody>
      </p:sp>
      <p:cxnSp>
        <p:nvCxnSpPr>
          <p:cNvPr id="7" name="Straight Arrow Connector 6"/>
          <p:cNvCxnSpPr/>
          <p:nvPr/>
        </p:nvCxnSpPr>
        <p:spPr>
          <a:xfrm flipH="1">
            <a:off x="3276600" y="3810000"/>
            <a:ext cx="1828800" cy="1143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Finalization – Sales</a:t>
            </a:r>
            <a:endParaRPr lang="en-US" dirty="0"/>
          </a:p>
        </p:txBody>
      </p:sp>
      <p:pic>
        <p:nvPicPr>
          <p:cNvPr id="4" name="Content Placeholder 3" descr="New account - address info.jpg"/>
          <p:cNvPicPr>
            <a:picLocks noGrp="1" noChangeAspect="1"/>
          </p:cNvPicPr>
          <p:nvPr>
            <p:ph idx="1"/>
          </p:nvPr>
        </p:nvPicPr>
        <p:blipFill>
          <a:blip r:embed="rId2" cstate="print"/>
          <a:stretch>
            <a:fillRect/>
          </a:stretch>
        </p:blipFill>
        <p:spPr>
          <a:xfrm>
            <a:off x="152400" y="1600200"/>
            <a:ext cx="8839200" cy="5029199"/>
          </a:xfrm>
        </p:spPr>
      </p:pic>
      <p:sp>
        <p:nvSpPr>
          <p:cNvPr id="5" name="Rounded Rectangle 4"/>
          <p:cNvSpPr/>
          <p:nvPr/>
        </p:nvSpPr>
        <p:spPr>
          <a:xfrm>
            <a:off x="1524000" y="4648200"/>
            <a:ext cx="1447800"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781800" y="4648200"/>
            <a:ext cx="1600200"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3505200" y="4800600"/>
            <a:ext cx="2743200" cy="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3276600" y="1981200"/>
            <a:ext cx="5638800" cy="2308324"/>
          </a:xfrm>
          <a:prstGeom prst="rect">
            <a:avLst/>
          </a:prstGeom>
          <a:solidFill>
            <a:schemeClr val="tx1"/>
          </a:solidFill>
          <a:ln>
            <a:solidFill>
              <a:schemeClr val="bg1"/>
            </a:solidFill>
          </a:ln>
        </p:spPr>
        <p:txBody>
          <a:bodyPr wrap="square" rtlCol="0">
            <a:spAutoFit/>
          </a:bodyPr>
          <a:lstStyle/>
          <a:p>
            <a:r>
              <a:rPr lang="en-US" dirty="0">
                <a:solidFill>
                  <a:schemeClr val="bg1"/>
                </a:solidFill>
              </a:rPr>
              <a:t>Under Address Information: You will need to validate the Billing and Shipping address.  Make sure all the information is filled in to the best of your knowledge and click Validate under the Billing Street, and then under the Shipping Street.  This searches for shippable and mail-able addresses.  It also works with PO boxes too.  This is an IMPORTANT step to help save potential errors down the road</a:t>
            </a:r>
            <a:r>
              <a:rPr lang="en-US" dirty="0" smtClean="0">
                <a:solidFill>
                  <a:schemeClr val="bg1"/>
                </a:solidFill>
              </a:rPr>
              <a: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Finalization - Sales</a:t>
            </a:r>
            <a:endParaRPr lang="en-US" dirty="0"/>
          </a:p>
        </p:txBody>
      </p:sp>
      <p:pic>
        <p:nvPicPr>
          <p:cNvPr id="4" name="Content Placeholder 3" descr="New account - address info.jpg"/>
          <p:cNvPicPr>
            <a:picLocks noGrp="1" noChangeAspect="1"/>
          </p:cNvPicPr>
          <p:nvPr>
            <p:ph idx="1"/>
          </p:nvPr>
        </p:nvPicPr>
        <p:blipFill>
          <a:blip r:embed="rId2" cstate="print"/>
          <a:stretch>
            <a:fillRect/>
          </a:stretch>
        </p:blipFill>
        <p:spPr>
          <a:xfrm>
            <a:off x="100383" y="1676400"/>
            <a:ext cx="8967417" cy="5029200"/>
          </a:xfrm>
        </p:spPr>
      </p:pic>
      <p:sp>
        <p:nvSpPr>
          <p:cNvPr id="6" name="Rounded Rectangle 5"/>
          <p:cNvSpPr/>
          <p:nvPr/>
        </p:nvSpPr>
        <p:spPr>
          <a:xfrm>
            <a:off x="152400" y="5257800"/>
            <a:ext cx="8763000" cy="1295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971800" y="3429000"/>
            <a:ext cx="3733800" cy="1754326"/>
          </a:xfrm>
          <a:prstGeom prst="rect">
            <a:avLst/>
          </a:prstGeom>
          <a:solidFill>
            <a:schemeClr val="tx1"/>
          </a:solidFill>
          <a:ln>
            <a:solidFill>
              <a:schemeClr val="bg1"/>
            </a:solidFill>
          </a:ln>
        </p:spPr>
        <p:txBody>
          <a:bodyPr wrap="square" rtlCol="0">
            <a:spAutoFit/>
          </a:bodyPr>
          <a:lstStyle/>
          <a:p>
            <a:r>
              <a:rPr lang="en-US" dirty="0">
                <a:solidFill>
                  <a:schemeClr val="bg1"/>
                </a:solidFill>
              </a:rPr>
              <a:t>The Accounting Information field will give you all key accounting information.  You will not be able to edit these fields, but you will have insight into the customer account </a:t>
            </a:r>
            <a:r>
              <a:rPr lang="en-US" dirty="0" smtClean="0">
                <a:solidFill>
                  <a:schemeClr val="bg1"/>
                </a:solidFill>
              </a:rPr>
              <a:t>status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Finalization – Sales</a:t>
            </a:r>
            <a:endParaRPr lang="en-US" dirty="0"/>
          </a:p>
        </p:txBody>
      </p:sp>
      <p:pic>
        <p:nvPicPr>
          <p:cNvPr id="4" name="Content Placeholder 3" descr="New account - lower half.jpg"/>
          <p:cNvPicPr>
            <a:picLocks noGrp="1" noChangeAspect="1"/>
          </p:cNvPicPr>
          <p:nvPr>
            <p:ph idx="1"/>
          </p:nvPr>
        </p:nvPicPr>
        <p:blipFill>
          <a:blip r:embed="rId2" cstate="print"/>
          <a:stretch>
            <a:fillRect/>
          </a:stretch>
        </p:blipFill>
        <p:spPr>
          <a:xfrm>
            <a:off x="457200" y="1859673"/>
            <a:ext cx="8229600" cy="4007016"/>
          </a:xfrm>
        </p:spPr>
      </p:pic>
      <p:sp>
        <p:nvSpPr>
          <p:cNvPr id="5" name="Rounded Rectangle 4"/>
          <p:cNvSpPr/>
          <p:nvPr/>
        </p:nvSpPr>
        <p:spPr>
          <a:xfrm>
            <a:off x="533400" y="1905000"/>
            <a:ext cx="7848600" cy="1600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667000" y="3657600"/>
            <a:ext cx="4114800" cy="2031325"/>
          </a:xfrm>
          <a:prstGeom prst="rect">
            <a:avLst/>
          </a:prstGeom>
          <a:solidFill>
            <a:schemeClr val="tx1"/>
          </a:solidFill>
          <a:ln>
            <a:solidFill>
              <a:schemeClr val="bg1"/>
            </a:solidFill>
          </a:ln>
        </p:spPr>
        <p:txBody>
          <a:bodyPr wrap="square" rtlCol="0">
            <a:spAutoFit/>
          </a:bodyPr>
          <a:lstStyle/>
          <a:p>
            <a:r>
              <a:rPr lang="en-US" dirty="0">
                <a:solidFill>
                  <a:schemeClr val="bg1"/>
                </a:solidFill>
              </a:rPr>
              <a:t>Under Additional Information: Years in Business, Employees, Number of Dealers Near, Area Population, Retail Location, Multiple Locations, Number of Rooftops, Premium Brands Carried, Competitors, etc helps you determine potential volume and mix of </a:t>
            </a:r>
            <a:r>
              <a:rPr lang="en-US" dirty="0" smtClean="0">
                <a:solidFill>
                  <a:schemeClr val="bg1"/>
                </a:solidFill>
              </a:rPr>
              <a:t>product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Finalization - Sales</a:t>
            </a:r>
            <a:endParaRPr lang="en-US" dirty="0"/>
          </a:p>
        </p:txBody>
      </p:sp>
      <p:pic>
        <p:nvPicPr>
          <p:cNvPr id="4" name="Content Placeholder 3" descr="New account - lower half.jpg"/>
          <p:cNvPicPr>
            <a:picLocks noGrp="1" noChangeAspect="1"/>
          </p:cNvPicPr>
          <p:nvPr>
            <p:ph idx="1"/>
          </p:nvPr>
        </p:nvPicPr>
        <p:blipFill>
          <a:blip r:embed="rId2" cstate="print"/>
          <a:stretch>
            <a:fillRect/>
          </a:stretch>
        </p:blipFill>
        <p:spPr>
          <a:xfrm>
            <a:off x="457200" y="1859673"/>
            <a:ext cx="8229600" cy="4007016"/>
          </a:xfrm>
        </p:spPr>
      </p:pic>
      <p:sp>
        <p:nvSpPr>
          <p:cNvPr id="5" name="Rounded Rectangle 4"/>
          <p:cNvSpPr/>
          <p:nvPr/>
        </p:nvSpPr>
        <p:spPr>
          <a:xfrm>
            <a:off x="533400" y="3429000"/>
            <a:ext cx="8077200" cy="609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295400" y="4191000"/>
            <a:ext cx="7086600" cy="1384995"/>
          </a:xfrm>
          <a:prstGeom prst="rect">
            <a:avLst/>
          </a:prstGeom>
          <a:solidFill>
            <a:schemeClr val="tx1"/>
          </a:solidFill>
          <a:ln>
            <a:solidFill>
              <a:schemeClr val="bg1"/>
            </a:solidFill>
          </a:ln>
        </p:spPr>
        <p:txBody>
          <a:bodyPr wrap="square" rtlCol="0">
            <a:spAutoFit/>
          </a:bodyPr>
          <a:lstStyle/>
          <a:p>
            <a:r>
              <a:rPr lang="en-US" sz="1400" dirty="0">
                <a:solidFill>
                  <a:schemeClr val="bg1"/>
                </a:solidFill>
              </a:rPr>
              <a:t>Under Dealer Docs Information: </a:t>
            </a:r>
            <a:r>
              <a:rPr lang="en-US" sz="1400" b="1" dirty="0">
                <a:solidFill>
                  <a:schemeClr val="bg1"/>
                </a:solidFill>
              </a:rPr>
              <a:t>These are important check boxes that YOU will need to check.  </a:t>
            </a:r>
            <a:r>
              <a:rPr lang="en-US" sz="1400" dirty="0">
                <a:solidFill>
                  <a:schemeClr val="bg1"/>
                </a:solidFill>
              </a:rPr>
              <a:t>They indicate whether or not you have taken action to make sure the potential Dealer has these in place.  You won't be able to place an order without confirming that you have Terms and Conditions and Minimum Advertised Pricing with the dealer.  Credit card terms are the default, if the Dealer wants other credit terms they will need to submit the Credit Application.  You can check this box if this is the case. </a:t>
            </a:r>
            <a:endParaRPr 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Finalization - Sales</a:t>
            </a:r>
            <a:endParaRPr lang="en-US" dirty="0"/>
          </a:p>
        </p:txBody>
      </p:sp>
      <p:pic>
        <p:nvPicPr>
          <p:cNvPr id="4" name="Content Placeholder 3" descr="New account - lower half.jpg"/>
          <p:cNvPicPr>
            <a:picLocks noGrp="1" noChangeAspect="1"/>
          </p:cNvPicPr>
          <p:nvPr>
            <p:ph idx="1"/>
          </p:nvPr>
        </p:nvPicPr>
        <p:blipFill>
          <a:blip r:embed="rId2" cstate="print"/>
          <a:stretch>
            <a:fillRect/>
          </a:stretch>
        </p:blipFill>
        <p:spPr>
          <a:xfrm>
            <a:off x="152400" y="1752600"/>
            <a:ext cx="8857060" cy="4845927"/>
          </a:xfrm>
        </p:spPr>
      </p:pic>
      <p:sp>
        <p:nvSpPr>
          <p:cNvPr id="5" name="Rounded Rectangle 4"/>
          <p:cNvSpPr/>
          <p:nvPr/>
        </p:nvSpPr>
        <p:spPr>
          <a:xfrm>
            <a:off x="152400" y="6096000"/>
            <a:ext cx="868680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09800" y="2209800"/>
            <a:ext cx="4267200" cy="1754326"/>
          </a:xfrm>
          <a:prstGeom prst="rect">
            <a:avLst/>
          </a:prstGeom>
          <a:solidFill>
            <a:schemeClr val="tx1"/>
          </a:solidFill>
          <a:ln>
            <a:solidFill>
              <a:schemeClr val="bg1"/>
            </a:solidFill>
          </a:ln>
        </p:spPr>
        <p:txBody>
          <a:bodyPr wrap="square" rtlCol="0">
            <a:spAutoFit/>
          </a:bodyPr>
          <a:lstStyle/>
          <a:p>
            <a:r>
              <a:rPr lang="en-US" dirty="0">
                <a:solidFill>
                  <a:schemeClr val="bg1"/>
                </a:solidFill>
              </a:rPr>
              <a:t>Under Credit Card Information: ALL information is required to complete an </a:t>
            </a:r>
            <a:r>
              <a:rPr lang="en-US" dirty="0" smtClean="0">
                <a:solidFill>
                  <a:schemeClr val="bg1"/>
                </a:solidFill>
              </a:rPr>
              <a:t>order</a:t>
            </a:r>
            <a:br>
              <a:rPr lang="en-US" dirty="0" smtClean="0">
                <a:solidFill>
                  <a:schemeClr val="bg1"/>
                </a:solidFill>
              </a:rPr>
            </a:br>
            <a:r>
              <a:rPr lang="en-US" dirty="0" smtClean="0">
                <a:solidFill>
                  <a:schemeClr val="bg1"/>
                </a:solidFill>
              </a:rPr>
              <a:t>Under Description information you can make notes about this account as you see fit</a:t>
            </a:r>
            <a:endParaRPr lang="en-US" dirty="0">
              <a:solidFill>
                <a:schemeClr val="bg1"/>
              </a:solidFill>
            </a:endParaRPr>
          </a:p>
        </p:txBody>
      </p:sp>
      <p:sp>
        <p:nvSpPr>
          <p:cNvPr id="7" name="Rounded Rectangle 6"/>
          <p:cNvSpPr/>
          <p:nvPr/>
        </p:nvSpPr>
        <p:spPr>
          <a:xfrm>
            <a:off x="381000" y="4572000"/>
            <a:ext cx="8610600" cy="990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4114800" y="4038600"/>
            <a:ext cx="228600" cy="1981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flipH="1">
            <a:off x="3962400" y="4038600"/>
            <a:ext cx="152400" cy="685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One View of the B2B Customer</a:t>
            </a:r>
            <a:endParaRPr lang="en-US" dirty="0"/>
          </a:p>
        </p:txBody>
      </p:sp>
      <p:pic>
        <p:nvPicPr>
          <p:cNvPr id="57" name="Picture 56" descr="SalesforceLogo01forPP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5800" y="1371600"/>
            <a:ext cx="1460500" cy="1143000"/>
          </a:xfrm>
          <a:prstGeom prst="rect">
            <a:avLst/>
          </a:prstGeom>
        </p:spPr>
      </p:pic>
      <p:sp>
        <p:nvSpPr>
          <p:cNvPr id="28" name="Content Placeholder 2"/>
          <p:cNvSpPr>
            <a:spLocks noGrp="1"/>
          </p:cNvSpPr>
          <p:nvPr>
            <p:ph idx="1"/>
          </p:nvPr>
        </p:nvSpPr>
        <p:spPr>
          <a:xfrm>
            <a:off x="2819400" y="1981200"/>
            <a:ext cx="6400800" cy="838200"/>
          </a:xfrm>
        </p:spPr>
        <p:txBody>
          <a:bodyPr>
            <a:noAutofit/>
          </a:bodyPr>
          <a:lstStyle/>
          <a:p>
            <a:r>
              <a:rPr lang="en-US" sz="2400" dirty="0" smtClean="0"/>
              <a:t>Manage communications and workflow </a:t>
            </a:r>
          </a:p>
          <a:p>
            <a:r>
              <a:rPr lang="en-US" sz="2400" dirty="0" smtClean="0"/>
              <a:t>Emails, Tasks, Cases, Opportunities – Orders</a:t>
            </a:r>
          </a:p>
          <a:p>
            <a:r>
              <a:rPr lang="en-US" sz="2400" dirty="0" smtClean="0"/>
              <a:t>Reporting, Dashboards, Forecasting</a:t>
            </a:r>
          </a:p>
        </p:txBody>
      </p:sp>
      <p:sp>
        <p:nvSpPr>
          <p:cNvPr id="4" name="Rectangle 3"/>
          <p:cNvSpPr/>
          <p:nvPr/>
        </p:nvSpPr>
        <p:spPr>
          <a:xfrm>
            <a:off x="2514600" y="3352800"/>
            <a:ext cx="66294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Underneath the Scenes</a:t>
            </a:r>
            <a:endParaRPr lang="en-US" sz="2400" dirty="0"/>
          </a:p>
        </p:txBody>
      </p:sp>
      <p:sp>
        <p:nvSpPr>
          <p:cNvPr id="6" name="Up-Down Arrow 5"/>
          <p:cNvSpPr/>
          <p:nvPr/>
        </p:nvSpPr>
        <p:spPr>
          <a:xfrm>
            <a:off x="1295400" y="2438400"/>
            <a:ext cx="152400" cy="236220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3" cstate="print"/>
          <a:stretch>
            <a:fillRect/>
          </a:stretch>
        </p:blipFill>
        <p:spPr>
          <a:xfrm>
            <a:off x="685800" y="4953000"/>
            <a:ext cx="1517903" cy="228600"/>
          </a:xfrm>
          <a:prstGeom prst="rect">
            <a:avLst/>
          </a:prstGeom>
        </p:spPr>
      </p:pic>
      <p:sp>
        <p:nvSpPr>
          <p:cNvPr id="42" name="Content Placeholder 2"/>
          <p:cNvSpPr txBox="1">
            <a:spLocks/>
          </p:cNvSpPr>
          <p:nvPr/>
        </p:nvSpPr>
        <p:spPr>
          <a:xfrm>
            <a:off x="2819400" y="4191000"/>
            <a:ext cx="6400800" cy="1143000"/>
          </a:xfrm>
          <a:prstGeom prst="rect">
            <a:avLst/>
          </a:prstGeom>
        </p:spPr>
        <p:txBody>
          <a:bodyPr vert="horz" lIns="91440" tIns="45720" rIns="91440" bIns="45720" rtlCol="0">
            <a:noAutofit/>
          </a:bodyPr>
          <a:lstStyle>
            <a:lvl1pPr marL="342900" indent="-342900">
              <a:spcBef>
                <a:spcPct val="20000"/>
              </a:spcBef>
              <a:buFont typeface="Arial" pitchFamily="34" charset="0"/>
              <a:buChar char="•"/>
              <a:defRPr sz="24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Order Management</a:t>
            </a:r>
          </a:p>
          <a:p>
            <a:r>
              <a:rPr lang="en-US" dirty="0"/>
              <a:t>Inventory Availability</a:t>
            </a:r>
          </a:p>
        </p:txBody>
      </p:sp>
      <p:sp>
        <p:nvSpPr>
          <p:cNvPr id="10" name="Subtitle 2"/>
          <p:cNvSpPr txBox="1">
            <a:spLocks/>
          </p:cNvSpPr>
          <p:nvPr/>
        </p:nvSpPr>
        <p:spPr>
          <a:xfrm>
            <a:off x="2438400" y="762000"/>
            <a:ext cx="6172200" cy="198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SalesForce layers on top of Epicor to handle all your transactions. </a:t>
            </a:r>
            <a:endParaRPr lang="en-US" sz="2400" dirty="0"/>
          </a:p>
        </p:txBody>
      </p:sp>
    </p:spTree>
    <p:extLst>
      <p:ext uri="{BB962C8B-B14F-4D97-AF65-F5344CB8AC3E}">
        <p14:creationId xmlns:p14="http://schemas.microsoft.com/office/powerpoint/2010/main" xmlns="" val="12472806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Finalization - Sales</a:t>
            </a:r>
            <a:endParaRPr lang="en-US" dirty="0"/>
          </a:p>
        </p:txBody>
      </p:sp>
      <p:sp>
        <p:nvSpPr>
          <p:cNvPr id="3" name="Content Placeholder 2"/>
          <p:cNvSpPr>
            <a:spLocks noGrp="1"/>
          </p:cNvSpPr>
          <p:nvPr>
            <p:ph idx="1"/>
          </p:nvPr>
        </p:nvSpPr>
        <p:spPr/>
        <p:txBody>
          <a:bodyPr/>
          <a:lstStyle/>
          <a:p>
            <a:r>
              <a:rPr lang="en-US" dirty="0" smtClean="0"/>
              <a:t>REMEMBER:  Hit the save button when you make any changes!!!!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What’s Changing?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695068790"/>
              </p:ext>
            </p:extLst>
          </p:nvPr>
        </p:nvGraphicFramePr>
        <p:xfrm>
          <a:off x="457200" y="1726882"/>
          <a:ext cx="8229600" cy="46736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sz="2400" dirty="0" smtClean="0"/>
                        <a:t>Old World</a:t>
                      </a:r>
                      <a:endParaRPr lang="en-US" sz="2400" dirty="0"/>
                    </a:p>
                  </a:txBody>
                  <a:tcPr/>
                </a:tc>
                <a:tc>
                  <a:txBody>
                    <a:bodyPr/>
                    <a:lstStyle/>
                    <a:p>
                      <a:pPr algn="ctr"/>
                      <a:r>
                        <a:rPr lang="en-US" sz="2400" dirty="0" smtClean="0"/>
                        <a:t>New World</a:t>
                      </a:r>
                      <a:endParaRPr lang="en-US" sz="2400" dirty="0"/>
                    </a:p>
                  </a:txBody>
                  <a:tcPr/>
                </a:tc>
              </a:tr>
              <a:tr h="370840">
                <a:tc>
                  <a:txBody>
                    <a:bodyPr/>
                    <a:lstStyle/>
                    <a:p>
                      <a:r>
                        <a:rPr lang="en-US" dirty="0" smtClean="0"/>
                        <a:t>Place</a:t>
                      </a:r>
                      <a:r>
                        <a:rPr lang="en-US" baseline="0" dirty="0" smtClean="0"/>
                        <a:t> Orders via Excel spreadsheet, then the Inside Sales team re-enters them in Epicor</a:t>
                      </a:r>
                      <a:endParaRPr lang="en-US" dirty="0"/>
                    </a:p>
                  </a:txBody>
                  <a:tcPr/>
                </a:tc>
                <a:tc>
                  <a:txBody>
                    <a:bodyPr/>
                    <a:lstStyle/>
                    <a:p>
                      <a:r>
                        <a:rPr lang="en-US" dirty="0" smtClean="0"/>
                        <a:t>Place orders</a:t>
                      </a:r>
                      <a:r>
                        <a:rPr lang="en-US" baseline="0" dirty="0" smtClean="0"/>
                        <a:t> directly through SalesForce</a:t>
                      </a:r>
                      <a:endParaRPr lang="en-US" dirty="0" smtClean="0"/>
                    </a:p>
                  </a:txBody>
                  <a:tcPr/>
                </a:tc>
              </a:tr>
              <a:tr h="370840">
                <a:tc>
                  <a:txBody>
                    <a:bodyPr/>
                    <a:lstStyle/>
                    <a:p>
                      <a:r>
                        <a:rPr lang="en-US" dirty="0" smtClean="0"/>
                        <a:t>Create</a:t>
                      </a:r>
                      <a:r>
                        <a:rPr lang="en-US" baseline="0" dirty="0" smtClean="0"/>
                        <a:t> weekly reports and forecasts</a:t>
                      </a:r>
                      <a:endParaRPr lang="en-US" dirty="0"/>
                    </a:p>
                  </a:txBody>
                  <a:tcPr/>
                </a:tc>
                <a:tc>
                  <a:txBody>
                    <a:bodyPr/>
                    <a:lstStyle/>
                    <a:p>
                      <a:r>
                        <a:rPr lang="en-US" dirty="0" smtClean="0"/>
                        <a:t>Automated</a:t>
                      </a:r>
                      <a:r>
                        <a:rPr lang="en-US" baseline="0" dirty="0" smtClean="0"/>
                        <a:t> weekly reports and streamlined forecasting</a:t>
                      </a:r>
                      <a:endParaRPr lang="en-US" dirty="0" smtClean="0"/>
                    </a:p>
                  </a:txBody>
                  <a:tcPr/>
                </a:tc>
              </a:tr>
              <a:tr h="370840">
                <a:tc>
                  <a:txBody>
                    <a:bodyPr/>
                    <a:lstStyle/>
                    <a:p>
                      <a:r>
                        <a:rPr lang="en-US" dirty="0" smtClean="0"/>
                        <a:t>Send emails to customers via Gmail</a:t>
                      </a:r>
                      <a:endParaRPr lang="en-US" dirty="0"/>
                    </a:p>
                  </a:txBody>
                  <a:tcPr/>
                </a:tc>
                <a:tc>
                  <a:txBody>
                    <a:bodyPr/>
                    <a:lstStyle/>
                    <a:p>
                      <a:r>
                        <a:rPr lang="en-US" dirty="0" smtClean="0"/>
                        <a:t>Send them via SalesForce</a:t>
                      </a:r>
                    </a:p>
                  </a:txBody>
                  <a:tcPr/>
                </a:tc>
              </a:tr>
              <a:tr h="370840">
                <a:tc>
                  <a:txBody>
                    <a:bodyPr/>
                    <a:lstStyle/>
                    <a:p>
                      <a:r>
                        <a:rPr lang="en-US" dirty="0" smtClean="0"/>
                        <a:t>Track tasks and reminders</a:t>
                      </a:r>
                      <a:r>
                        <a:rPr lang="en-US" baseline="0" dirty="0" smtClean="0"/>
                        <a:t> on your own</a:t>
                      </a:r>
                      <a:endParaRPr lang="en-US" dirty="0"/>
                    </a:p>
                  </a:txBody>
                  <a:tcPr/>
                </a:tc>
                <a:tc>
                  <a:txBody>
                    <a:bodyPr/>
                    <a:lstStyle/>
                    <a:p>
                      <a:r>
                        <a:rPr lang="en-US" dirty="0" smtClean="0"/>
                        <a:t>Enter</a:t>
                      </a:r>
                      <a:r>
                        <a:rPr lang="en-US" baseline="0" dirty="0" smtClean="0"/>
                        <a:t> tasks in SF and SF will generate some tasks for you!</a:t>
                      </a:r>
                      <a:endParaRPr lang="en-US" dirty="0" smtClean="0"/>
                    </a:p>
                  </a:txBody>
                  <a:tcPr/>
                </a:tc>
              </a:tr>
              <a:tr h="370840">
                <a:tc>
                  <a:txBody>
                    <a:bodyPr/>
                    <a:lstStyle/>
                    <a:p>
                      <a:r>
                        <a:rPr lang="en-US" dirty="0" smtClean="0"/>
                        <a:t>Manage calendars and events in Gmail</a:t>
                      </a:r>
                      <a:endParaRPr lang="en-US" dirty="0"/>
                    </a:p>
                  </a:txBody>
                  <a:tcPr/>
                </a:tc>
                <a:tc>
                  <a:txBody>
                    <a:bodyPr/>
                    <a:lstStyle/>
                    <a:p>
                      <a:r>
                        <a:rPr lang="en-US" dirty="0" smtClean="0"/>
                        <a:t>Manage them in SF</a:t>
                      </a:r>
                    </a:p>
                  </a:txBody>
                  <a:tcPr/>
                </a:tc>
              </a:tr>
              <a:tr h="370840">
                <a:tc>
                  <a:txBody>
                    <a:bodyPr/>
                    <a:lstStyle/>
                    <a:p>
                      <a:r>
                        <a:rPr lang="en-US" dirty="0" smtClean="0"/>
                        <a:t>Manage the workflow</a:t>
                      </a:r>
                      <a:r>
                        <a:rPr lang="en-US" baseline="0" dirty="0" smtClean="0"/>
                        <a:t> of onboarding a client</a:t>
                      </a:r>
                      <a:endParaRPr lang="en-US" dirty="0"/>
                    </a:p>
                  </a:txBody>
                  <a:tcPr/>
                </a:tc>
                <a:tc>
                  <a:txBody>
                    <a:bodyPr/>
                    <a:lstStyle/>
                    <a:p>
                      <a:r>
                        <a:rPr lang="en-US" dirty="0" smtClean="0"/>
                        <a:t>Automates</a:t>
                      </a:r>
                      <a:r>
                        <a:rPr lang="en-US" baseline="0" dirty="0" smtClean="0"/>
                        <a:t> the onboarding process</a:t>
                      </a:r>
                      <a:endParaRPr lang="en-US" dirty="0" smtClean="0"/>
                    </a:p>
                  </a:txBody>
                  <a:tcPr/>
                </a:tc>
              </a:tr>
              <a:tr h="370840">
                <a:tc>
                  <a:txBody>
                    <a:bodyPr/>
                    <a:lstStyle/>
                    <a:p>
                      <a:r>
                        <a:rPr lang="en-US" dirty="0" smtClean="0"/>
                        <a:t>Request reports for purchase history and invoices</a:t>
                      </a:r>
                      <a:endParaRPr lang="en-US" dirty="0"/>
                    </a:p>
                  </a:txBody>
                  <a:tcPr/>
                </a:tc>
                <a:tc>
                  <a:txBody>
                    <a:bodyPr/>
                    <a:lstStyle/>
                    <a:p>
                      <a:r>
                        <a:rPr lang="en-US" dirty="0" smtClean="0"/>
                        <a:t>Run the report directly</a:t>
                      </a:r>
                      <a:r>
                        <a:rPr lang="en-US" baseline="0" dirty="0" smtClean="0"/>
                        <a:t> in SF instantly</a:t>
                      </a:r>
                      <a:endParaRPr lang="en-US" dirty="0" smtClean="0"/>
                    </a:p>
                  </a:txBody>
                  <a:tcPr/>
                </a:tc>
              </a:tr>
            </a:tbl>
          </a:graphicData>
        </a:graphic>
      </p:graphicFrame>
      <p:sp>
        <p:nvSpPr>
          <p:cNvPr id="5" name="Subtitle 2"/>
          <p:cNvSpPr txBox="1">
            <a:spLocks/>
          </p:cNvSpPr>
          <p:nvPr/>
        </p:nvSpPr>
        <p:spPr>
          <a:xfrm>
            <a:off x="381000" y="715962"/>
            <a:ext cx="8610600" cy="198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SalesForce is design to help you stay focused on the fun part of your job – selling!  We are setting it up to eliminate as much “busy work” as possible for you.</a:t>
            </a:r>
            <a:endParaRPr lang="en-US" sz="2000" dirty="0"/>
          </a:p>
        </p:txBody>
      </p:sp>
    </p:spTree>
    <p:extLst>
      <p:ext uri="{BB962C8B-B14F-4D97-AF65-F5344CB8AC3E}">
        <p14:creationId xmlns:p14="http://schemas.microsoft.com/office/powerpoint/2010/main" xmlns="" val="2217884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Lead - Sales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Purpose: A Lead is a way to capture potential customers.  Leads can range from a simple thought like: "I should call on that sporting goods store that's in my territory."  You could simply create a lead with the name and address of the store. Or, you can have a Lead that has a contact name.  You will find leads yourself, and also be assigned Leads.  This is how you will document your funnel of potential business.  A lead will help you stay organized and track new prospects.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a:noFill/>
          <a:ln>
            <a:noFill/>
          </a:ln>
        </p:spPr>
        <p:txBody>
          <a:bodyPr/>
          <a:lstStyle/>
          <a:p>
            <a:r>
              <a:rPr lang="en-US" dirty="0" smtClean="0"/>
              <a:t>Create a Lead - Sales</a:t>
            </a:r>
            <a:endParaRPr lang="en-US" dirty="0"/>
          </a:p>
        </p:txBody>
      </p:sp>
      <p:pic>
        <p:nvPicPr>
          <p:cNvPr id="4" name="Content Placeholder 3" descr="New lead.jpg"/>
          <p:cNvPicPr>
            <a:picLocks noGrp="1" noChangeAspect="1"/>
          </p:cNvPicPr>
          <p:nvPr>
            <p:ph idx="1"/>
          </p:nvPr>
        </p:nvPicPr>
        <p:blipFill>
          <a:blip r:embed="rId2" cstate="print"/>
          <a:stretch>
            <a:fillRect/>
          </a:stretch>
        </p:blipFill>
        <p:spPr>
          <a:xfrm>
            <a:off x="228600" y="1295400"/>
            <a:ext cx="8768219" cy="5334000"/>
          </a:xfrm>
        </p:spPr>
      </p:pic>
      <p:sp>
        <p:nvSpPr>
          <p:cNvPr id="6" name="Rounded Rectangle 5"/>
          <p:cNvSpPr/>
          <p:nvPr/>
        </p:nvSpPr>
        <p:spPr>
          <a:xfrm>
            <a:off x="3048000" y="3124200"/>
            <a:ext cx="457200"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828800" y="1828800"/>
            <a:ext cx="391886"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105400" y="2133600"/>
            <a:ext cx="3810000" cy="923330"/>
          </a:xfrm>
          <a:prstGeom prst="rect">
            <a:avLst/>
          </a:prstGeom>
          <a:solidFill>
            <a:schemeClr val="tx1"/>
          </a:solidFill>
        </p:spPr>
        <p:txBody>
          <a:bodyPr wrap="square" rtlCol="0">
            <a:spAutoFit/>
          </a:bodyPr>
          <a:lstStyle/>
          <a:p>
            <a:r>
              <a:rPr lang="en-US" dirty="0">
                <a:solidFill>
                  <a:schemeClr val="bg1"/>
                </a:solidFill>
              </a:rPr>
              <a:t>Click on Leads tab then “new” to create a new lead</a:t>
            </a:r>
          </a:p>
          <a:p>
            <a:endParaRPr lang="en-US" dirty="0"/>
          </a:p>
        </p:txBody>
      </p:sp>
      <p:cxnSp>
        <p:nvCxnSpPr>
          <p:cNvPr id="10" name="Straight Arrow Connector 9"/>
          <p:cNvCxnSpPr/>
          <p:nvPr/>
        </p:nvCxnSpPr>
        <p:spPr>
          <a:xfrm flipH="1" flipV="1">
            <a:off x="2209800" y="2057400"/>
            <a:ext cx="274320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flipH="1">
            <a:off x="3429000" y="2514600"/>
            <a:ext cx="152400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Lead - Sales</a:t>
            </a:r>
            <a:endParaRPr lang="en-US" dirty="0"/>
          </a:p>
        </p:txBody>
      </p:sp>
      <p:pic>
        <p:nvPicPr>
          <p:cNvPr id="4" name="Content Placeholder 3" descr="New lead - lead screen.jpg"/>
          <p:cNvPicPr>
            <a:picLocks noGrp="1" noChangeAspect="1"/>
          </p:cNvPicPr>
          <p:nvPr>
            <p:ph idx="1"/>
          </p:nvPr>
        </p:nvPicPr>
        <p:blipFill>
          <a:blip r:embed="rId2" cstate="print"/>
          <a:stretch>
            <a:fillRect/>
          </a:stretch>
        </p:blipFill>
        <p:spPr>
          <a:xfrm>
            <a:off x="228600" y="1600200"/>
            <a:ext cx="8763000" cy="5038725"/>
          </a:xfrm>
        </p:spPr>
      </p:pic>
      <p:sp>
        <p:nvSpPr>
          <p:cNvPr id="5" name="Rounded Rectangle 4"/>
          <p:cNvSpPr/>
          <p:nvPr/>
        </p:nvSpPr>
        <p:spPr>
          <a:xfrm>
            <a:off x="1600200" y="2971800"/>
            <a:ext cx="609600" cy="4572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629400" y="2743200"/>
            <a:ext cx="6858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676400" y="5486400"/>
            <a:ext cx="4572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657600" y="3886200"/>
            <a:ext cx="5105400" cy="2308324"/>
          </a:xfrm>
          <a:prstGeom prst="rect">
            <a:avLst/>
          </a:prstGeom>
          <a:solidFill>
            <a:schemeClr val="tx1"/>
          </a:solidFill>
        </p:spPr>
        <p:txBody>
          <a:bodyPr wrap="square" rtlCol="0">
            <a:spAutoFit/>
          </a:bodyPr>
          <a:lstStyle/>
          <a:p>
            <a:r>
              <a:rPr lang="en-US" dirty="0">
                <a:solidFill>
                  <a:schemeClr val="bg1"/>
                </a:solidFill>
              </a:rPr>
              <a:t>Required Fields Summary: Last Name, Company, Industry and Lead Status.  The intent is that you can quickly capture leads, even if they are just a prospect that you haven't interacted with.  Important, you will need a lot more information before you and your manager turn this Lead into an Account and a Contact.</a:t>
            </a:r>
          </a:p>
          <a:p>
            <a:endParaRPr lang="en-US" dirty="0"/>
          </a:p>
        </p:txBody>
      </p:sp>
      <p:cxnSp>
        <p:nvCxnSpPr>
          <p:cNvPr id="10" name="Straight Arrow Connector 9"/>
          <p:cNvCxnSpPr/>
          <p:nvPr/>
        </p:nvCxnSpPr>
        <p:spPr>
          <a:xfrm flipV="1">
            <a:off x="3657600" y="2971800"/>
            <a:ext cx="2667000" cy="838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flipH="1" flipV="1">
            <a:off x="2362200" y="3429000"/>
            <a:ext cx="13716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flipH="1">
            <a:off x="2057400" y="3810000"/>
            <a:ext cx="1600200" cy="1524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Create a Lead - Sales</a:t>
            </a:r>
            <a:endParaRPr lang="en-US" dirty="0"/>
          </a:p>
        </p:txBody>
      </p:sp>
      <p:sp>
        <p:nvSpPr>
          <p:cNvPr id="3" name="Subtitle 2"/>
          <p:cNvSpPr>
            <a:spLocks noGrp="1"/>
          </p:cNvSpPr>
          <p:nvPr>
            <p:ph type="subTitle" idx="1"/>
          </p:nvPr>
        </p:nvSpPr>
        <p:spPr/>
        <p:txBody>
          <a:bodyPr>
            <a:normAutofit fontScale="85000" lnSpcReduction="10000"/>
          </a:bodyPr>
          <a:lstStyle/>
          <a:p>
            <a:r>
              <a:rPr lang="en-US" dirty="0"/>
              <a:t>Lead Information: Enter everything you can about the lead.  As much as possible.  Some of these fields will be required when you convert to an account anyway.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Lead - Sales</a:t>
            </a:r>
            <a:endParaRPr lang="en-US" dirty="0"/>
          </a:p>
        </p:txBody>
      </p:sp>
      <p:pic>
        <p:nvPicPr>
          <p:cNvPr id="4" name="Content Placeholder 3" descr="New lead - lead screen.jpg"/>
          <p:cNvPicPr>
            <a:picLocks noGrp="1" noChangeAspect="1"/>
          </p:cNvPicPr>
          <p:nvPr>
            <p:ph idx="1"/>
          </p:nvPr>
        </p:nvPicPr>
        <p:blipFill>
          <a:blip r:embed="rId2" cstate="print"/>
          <a:stretch>
            <a:fillRect/>
          </a:stretch>
        </p:blipFill>
        <p:spPr>
          <a:xfrm>
            <a:off x="228600" y="1600200"/>
            <a:ext cx="8705111" cy="5029200"/>
          </a:xfrm>
        </p:spPr>
      </p:pic>
      <p:sp>
        <p:nvSpPr>
          <p:cNvPr id="5" name="Right Brace 4"/>
          <p:cNvSpPr/>
          <p:nvPr/>
        </p:nvSpPr>
        <p:spPr>
          <a:xfrm>
            <a:off x="3505200" y="3810000"/>
            <a:ext cx="304800" cy="1219200"/>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267200" y="3581400"/>
            <a:ext cx="2971800" cy="2862322"/>
          </a:xfrm>
          <a:prstGeom prst="rect">
            <a:avLst/>
          </a:prstGeom>
          <a:solidFill>
            <a:schemeClr val="tx1"/>
          </a:solidFill>
        </p:spPr>
        <p:txBody>
          <a:bodyPr wrap="square" rtlCol="0">
            <a:spAutoFit/>
          </a:bodyPr>
          <a:lstStyle/>
          <a:p>
            <a:r>
              <a:rPr lang="en-US" dirty="0">
                <a:solidFill>
                  <a:schemeClr val="bg1"/>
                </a:solidFill>
              </a:rPr>
              <a:t>Address Information: This is the business address where the lead resides. The “validate” link below Street will validate the address and verify its existence.   You can use this as a shipping address later as well.  If it is a PO Box, you still need to validate it.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7399</TotalTime>
  <Words>1870</Words>
  <Application>Microsoft Office PowerPoint</Application>
  <PresentationFormat>On-screen Show (4:3)</PresentationFormat>
  <Paragraphs>92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YETI Coolers Salesforce Intro Training</vt:lpstr>
      <vt:lpstr>One View of the B2B Customer</vt:lpstr>
      <vt:lpstr>One View of the B2B Customer</vt:lpstr>
      <vt:lpstr>What’s Changing?</vt:lpstr>
      <vt:lpstr>Create a Lead - Sales</vt:lpstr>
      <vt:lpstr>Create a Lead - Sales</vt:lpstr>
      <vt:lpstr>Create a Lead - Sales</vt:lpstr>
      <vt:lpstr>Create a Lead - Sales</vt:lpstr>
      <vt:lpstr>Create a Lead - Sales</vt:lpstr>
      <vt:lpstr>Create a Lead - Sales</vt:lpstr>
      <vt:lpstr>Create a Lead - Sales</vt:lpstr>
      <vt:lpstr>Create a Lead - Sales</vt:lpstr>
      <vt:lpstr>Create a Lead - Sales</vt:lpstr>
      <vt:lpstr>Approve a Lead - Manager</vt:lpstr>
      <vt:lpstr>Approve a Lead - Manager</vt:lpstr>
      <vt:lpstr>Converting a Lead - Sales</vt:lpstr>
      <vt:lpstr>Converting a Lead - Sales</vt:lpstr>
      <vt:lpstr>Converting a Lead - Sales</vt:lpstr>
      <vt:lpstr>Converting a Lead - Sales</vt:lpstr>
      <vt:lpstr>Converting a Lead - Sales</vt:lpstr>
      <vt:lpstr>Account Finalization - Sales</vt:lpstr>
      <vt:lpstr>Account Finalization – Sales </vt:lpstr>
      <vt:lpstr>Account Finalization - Sales</vt:lpstr>
      <vt:lpstr>Account Finalization - Sales</vt:lpstr>
      <vt:lpstr>Account Finalization – Sales</vt:lpstr>
      <vt:lpstr>Account Finalization - Sales</vt:lpstr>
      <vt:lpstr>Account Finalization – Sales</vt:lpstr>
      <vt:lpstr>Account Finalization - Sales</vt:lpstr>
      <vt:lpstr>Account Finalization - Sales</vt:lpstr>
      <vt:lpstr>Account Finalization - Sales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YETI Coolers Salesforce Intro Training</dc:title>
  <dc:creator>Matt</dc:creator>
  <cp:lastModifiedBy>Matt</cp:lastModifiedBy>
  <cp:revision>24</cp:revision>
  <dcterms:created xsi:type="dcterms:W3CDTF">2013-12-17T15:08:14Z</dcterms:created>
  <dcterms:modified xsi:type="dcterms:W3CDTF">2013-12-23T17:01:31Z</dcterms:modified>
</cp:coreProperties>
</file>