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3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30FB-FFB0-5640-BA93-E7E75B0B277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6976-9D0A-4E4A-B669-D40B415ED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2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96976-9D0A-4E4A-B669-D40B415ED2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F827-BFED-D740-BAE5-E1D5A56E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8FB22-F237-5B4E-A1A2-EBE852D2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333A1-456D-BF46-895E-388CB487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606B9-2F75-CB43-A871-1303462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C418D-531A-244B-85DB-34840D49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F3422-ADBF-0748-A8D6-48C8E0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D798A-CD55-8942-9F08-73255C95B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EAD5A-C1D1-EF49-BF4E-32ACFAB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ACBCC-EF3A-AC40-8C45-18C2E279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BFCF7-46DF-EA4F-9E25-C9BA2EA0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01EF52-18F7-7542-B0F8-AB8092C8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F89176-7A7A-5D4A-BF59-713BF115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8E0F3-D381-974B-A0FF-9139CCA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81CE6A-A6B4-0F4F-A825-A798C78A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88500-FA6A-B44A-9170-C666BDA3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8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AB364-C1F0-7741-BB2C-7CCE30B8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D01E6-693A-E943-A765-07A8B550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C80F9-28DD-394A-B6D8-10B77A6A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3A919-90DD-FE44-9DA2-5D16B572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59A18-17D7-5142-ADC8-08BCD360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B9A95-16DE-B74B-9D30-5177F5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42AE9-2FE5-4842-9DF1-6D9ACD56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3525D-C8FC-2F48-A9AE-CC573F42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43291-D765-644B-B3C1-326D0CE3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65E54-C286-7D4F-9976-4C89B6E0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28EF4-FC52-2648-BBE5-9FF7FF3A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EDEC8C-69A8-CE42-B0EF-1F071E85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751568-F0B9-3546-9D24-45E22CB1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6AF51-4E11-F241-A23F-FDC31160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DC106-823E-3D4B-B77F-72A4FB4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E564A-CE0B-BC43-8F5F-13E8E91F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3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D88F5-EA15-F64E-B014-D7A3BC7A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AD13A1-91A7-AD4A-8CA9-15216E94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E658F8-459B-2744-B188-E191CEA2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C6C181-E32D-1846-924C-F59449DA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EF2CED-2E3A-2D41-9771-491D1B86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5D24FD-DEEA-0E4B-89E7-4EEEC01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456A8A-8893-914B-9B62-325BB2E8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9695DB-9743-7C47-BB48-D43F39A8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6804A-AC1A-1D48-8E05-8CD5269C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12A90A-F4AF-6C40-B539-0283F1D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B526F2-905D-C641-B481-E5E83B2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C5A68F-2CEA-EF40-847E-E460A7F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D81BE-9ED8-2041-90BE-710EF38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7C3D35-0812-C340-8F29-2EF7664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3E517-1FE7-7343-80B7-3F24D50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B9AA2-5B55-624E-A64B-3AB371F6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94181-8F79-B943-B963-E6BDBB9B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D852FE-0B9E-A141-9058-4E98758D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1C9CE-2EFE-6E4C-A1D2-A5BEF9EA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62278-8561-1E44-AC45-39B589C9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6E8695-1BCA-4749-8BCD-A6801763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4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380A9-DBD3-BE47-ADF9-BC5D66D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976194-71FF-AD45-986E-B07E9E9D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593E24-681F-6746-B978-DB8ED97D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C3BA5B-4F22-6048-90ED-95222C13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09E1BA-BDEB-5748-B7D3-E363364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551899-6749-3744-A8BC-0ED1E534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1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7CFEC9-C466-BB47-BCA7-46147CF8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609D84-867D-5E44-B7FB-61C7ECE0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58BCE6-3E33-8A4B-8EC5-AB3DB878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962E-249E-C34D-98AB-0C1F37A12A2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2331C-E3F6-4A4E-AD6D-D1AC13DA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8217F-12A3-D244-9CD7-E46063C2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1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73E86-1931-5C4B-9602-C08F0D9C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234" y="2921754"/>
            <a:ext cx="9144000" cy="1097839"/>
          </a:xfrm>
        </p:spPr>
        <p:txBody>
          <a:bodyPr/>
          <a:lstStyle/>
          <a:p>
            <a:r>
              <a:rPr kumimoji="1" lang="ja-JP" altLang="en-US" dirty="0"/>
              <a:t>自然言語処理</a:t>
            </a:r>
            <a:r>
              <a:rPr kumimoji="1" lang="en-US" altLang="ja-JP" dirty="0"/>
              <a:t>(NLP)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49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4. </a:t>
            </a:r>
            <a:r>
              <a:rPr lang="ja-JP" altLang="en-US" sz="2800"/>
              <a:t>文章・単語のベクトル化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文章に機械学習を行うため</a:t>
            </a:r>
            <a:r>
              <a:rPr lang="ja-JP" altLang="en-US" sz="2400"/>
              <a:t>には数値データに変換する必要がある</a:t>
            </a:r>
            <a:endParaRPr lang="en-US" altLang="ja-JP" sz="2400" dirty="0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CE263857-60CA-1D4A-8F8B-17B5AC4A8071}"/>
              </a:ext>
            </a:extLst>
          </p:cNvPr>
          <p:cNvSpPr/>
          <p:nvPr/>
        </p:nvSpPr>
        <p:spPr>
          <a:xfrm>
            <a:off x="1325366" y="2695439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BD8721-EC2C-AF4C-ADB3-A9B81F26DEDB}"/>
              </a:ext>
            </a:extLst>
          </p:cNvPr>
          <p:cNvSpPr txBox="1"/>
          <p:nvPr/>
        </p:nvSpPr>
        <p:spPr>
          <a:xfrm>
            <a:off x="2486346" y="26954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ベクトル化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2F8F2-DB8C-064F-B3EC-30C6D3681769}"/>
              </a:ext>
            </a:extLst>
          </p:cNvPr>
          <p:cNvSpPr txBox="1"/>
          <p:nvPr/>
        </p:nvSpPr>
        <p:spPr>
          <a:xfrm>
            <a:off x="1325366" y="365067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様々な手法がある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BB5EC37-6364-C94B-B056-00481346092A}"/>
              </a:ext>
            </a:extLst>
          </p:cNvPr>
          <p:cNvSpPr txBox="1"/>
          <p:nvPr/>
        </p:nvSpPr>
        <p:spPr>
          <a:xfrm>
            <a:off x="1458930" y="5703735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③word2vec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ECA5B2-6CE1-AC4F-970C-A815CD975C68}"/>
              </a:ext>
            </a:extLst>
          </p:cNvPr>
          <p:cNvSpPr txBox="1"/>
          <p:nvPr/>
        </p:nvSpPr>
        <p:spPr>
          <a:xfrm>
            <a:off x="3596844" y="570373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doc2vec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EC51C4-E46C-2A47-87F6-516994EDD931}"/>
              </a:ext>
            </a:extLst>
          </p:cNvPr>
          <p:cNvSpPr txBox="1"/>
          <p:nvPr/>
        </p:nvSpPr>
        <p:spPr>
          <a:xfrm>
            <a:off x="1458930" y="451782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①bow</a:t>
            </a:r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66ABD0-2C42-7945-B9FD-39A3F65DF7EF}"/>
              </a:ext>
            </a:extLst>
          </p:cNvPr>
          <p:cNvSpPr txBox="1"/>
          <p:nvPr/>
        </p:nvSpPr>
        <p:spPr>
          <a:xfrm>
            <a:off x="1458930" y="5110780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②</a:t>
            </a:r>
            <a:r>
              <a:rPr lang="en-US" altLang="ja-JP" sz="2400" dirty="0" err="1"/>
              <a:t>t</a:t>
            </a:r>
            <a:r>
              <a:rPr kumimoji="1" lang="en-US" altLang="ja-JP" sz="2400" dirty="0" err="1"/>
              <a:t>f-idf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4EA503-BA1E-0945-9723-D99C1AA3198B}"/>
              </a:ext>
            </a:extLst>
          </p:cNvPr>
          <p:cNvSpPr txBox="1"/>
          <p:nvPr/>
        </p:nvSpPr>
        <p:spPr>
          <a:xfrm>
            <a:off x="5234622" y="5703735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fasttext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9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4. </a:t>
            </a:r>
            <a:r>
              <a:rPr lang="ja-JP" altLang="en-US" sz="2800"/>
              <a:t>文章・単語のベクトル化</a:t>
            </a:r>
            <a:r>
              <a:rPr lang="en-US" altLang="ja-JP" sz="2800" dirty="0"/>
              <a:t>(①bow)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最も単純なベクトル化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183BCC-146D-DA4E-BDD7-E54D6A2114BF}"/>
              </a:ext>
            </a:extLst>
          </p:cNvPr>
          <p:cNvSpPr txBox="1"/>
          <p:nvPr/>
        </p:nvSpPr>
        <p:spPr>
          <a:xfrm>
            <a:off x="1325365" y="5015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メリット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D1023B-A40C-D044-B8B6-CA7642C143A2}"/>
              </a:ext>
            </a:extLst>
          </p:cNvPr>
          <p:cNvSpPr txBox="1"/>
          <p:nvPr/>
        </p:nvSpPr>
        <p:spPr>
          <a:xfrm>
            <a:off x="2956581" y="49691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実装が容易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92D97A-F543-E043-BF93-8D83433EFD07}"/>
              </a:ext>
            </a:extLst>
          </p:cNvPr>
          <p:cNvSpPr txBox="1"/>
          <p:nvPr/>
        </p:nvSpPr>
        <p:spPr>
          <a:xfrm>
            <a:off x="1325365" y="56177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デメリット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AB7E81-EC35-3746-8463-52EB5A7CC9DE}"/>
              </a:ext>
            </a:extLst>
          </p:cNvPr>
          <p:cNvSpPr txBox="1"/>
          <p:nvPr/>
        </p:nvSpPr>
        <p:spPr>
          <a:xfrm>
            <a:off x="2956581" y="5571599"/>
            <a:ext cx="743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文脈が考慮されない</a:t>
            </a:r>
            <a:r>
              <a:rPr lang="en-US" altLang="ja-JP" sz="2400" dirty="0"/>
              <a:t>, </a:t>
            </a:r>
            <a:r>
              <a:rPr lang="ja-JP" altLang="en-US" sz="2400"/>
              <a:t>頻出する単語の数値が高くなる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1CFB10-E2ED-2741-9FF8-14D74FE68B6E}"/>
              </a:ext>
            </a:extLst>
          </p:cNvPr>
          <p:cNvSpPr txBox="1"/>
          <p:nvPr/>
        </p:nvSpPr>
        <p:spPr>
          <a:xfrm>
            <a:off x="1325366" y="250635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文章内の単語の出現回数を要素とする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373358-D7AF-5744-8BD6-BB402CB6CC56}"/>
                  </a:ext>
                </a:extLst>
              </p:cNvPr>
              <p:cNvSpPr txBox="1"/>
              <p:nvPr/>
            </p:nvSpPr>
            <p:spPr>
              <a:xfrm>
                <a:off x="2956582" y="3157228"/>
                <a:ext cx="3786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以外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じゃ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ない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373358-D7AF-5744-8BD6-BB402CB6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82" y="3157228"/>
                <a:ext cx="3786614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A5F536-8260-5A41-85F6-232A87C4537F}"/>
              </a:ext>
            </a:extLst>
          </p:cNvPr>
          <p:cNvSpPr txBox="1"/>
          <p:nvPr/>
        </p:nvSpPr>
        <p:spPr>
          <a:xfrm>
            <a:off x="1325366" y="38615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私以外私じゃないの。</a:t>
            </a: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4D0FAF28-6373-184B-8A6C-E5DC12A3BB1A}"/>
              </a:ext>
            </a:extLst>
          </p:cNvPr>
          <p:cNvSpPr/>
          <p:nvPr/>
        </p:nvSpPr>
        <p:spPr>
          <a:xfrm>
            <a:off x="4587798" y="3822974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7DFB2FC-D2EC-8149-988A-341593DF52D9}"/>
                  </a:ext>
                </a:extLst>
              </p:cNvPr>
              <p:cNvSpPr txBox="1"/>
              <p:nvPr/>
            </p:nvSpPr>
            <p:spPr>
              <a:xfrm>
                <a:off x="6036595" y="3861586"/>
                <a:ext cx="161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[2, 1, 1, 1, 1, 1]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7DFB2FC-D2EC-8149-988A-341593DF5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595" y="3861586"/>
                <a:ext cx="161294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3B04FB-E3F4-904D-BE81-E2A6E7ACB4D3}"/>
              </a:ext>
            </a:extLst>
          </p:cNvPr>
          <p:cNvSpPr txBox="1"/>
          <p:nvPr/>
        </p:nvSpPr>
        <p:spPr>
          <a:xfrm>
            <a:off x="6806196" y="88860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Bag-of-Words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600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4. </a:t>
            </a:r>
            <a:r>
              <a:rPr lang="ja-JP" altLang="en-US" sz="2800"/>
              <a:t>文章・単語のベクトル化</a:t>
            </a:r>
            <a:r>
              <a:rPr lang="en-US" altLang="ja-JP" sz="2800" dirty="0"/>
              <a:t>(②</a:t>
            </a:r>
            <a:r>
              <a:rPr lang="en-US" altLang="ja-JP" sz="2800" dirty="0" err="1"/>
              <a:t>tf-idf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bow</a:t>
            </a:r>
            <a:r>
              <a:rPr lang="ja-JP" altLang="en-US" sz="2400"/>
              <a:t>の発展形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082176-A65F-E746-A442-839C58C80DBA}"/>
              </a:ext>
            </a:extLst>
          </p:cNvPr>
          <p:cNvSpPr txBox="1"/>
          <p:nvPr/>
        </p:nvSpPr>
        <p:spPr>
          <a:xfrm>
            <a:off x="6791218" y="888602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term-frequency-inverse document frequency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1DBA53-1F12-D440-A65E-29CEE8E33980}"/>
              </a:ext>
            </a:extLst>
          </p:cNvPr>
          <p:cNvSpPr txBox="1"/>
          <p:nvPr/>
        </p:nvSpPr>
        <p:spPr>
          <a:xfrm>
            <a:off x="1325365" y="5015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メリット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208E83-3C4D-FB45-8895-271BF7054152}"/>
              </a:ext>
            </a:extLst>
          </p:cNvPr>
          <p:cNvSpPr txBox="1"/>
          <p:nvPr/>
        </p:nvSpPr>
        <p:spPr>
          <a:xfrm>
            <a:off x="2956581" y="496916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頻出単語の値を下げられる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E1E677-0365-E54B-874F-52B88F07F004}"/>
              </a:ext>
            </a:extLst>
          </p:cNvPr>
          <p:cNvSpPr txBox="1"/>
          <p:nvPr/>
        </p:nvSpPr>
        <p:spPr>
          <a:xfrm>
            <a:off x="1325365" y="56177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デメリット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5774F0-47EA-C24B-8C8A-7E3D160FBFE9}"/>
              </a:ext>
            </a:extLst>
          </p:cNvPr>
          <p:cNvSpPr txBox="1"/>
          <p:nvPr/>
        </p:nvSpPr>
        <p:spPr>
          <a:xfrm>
            <a:off x="2956581" y="55715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文脈が考慮されない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D4DD37-A471-CB42-9328-2A808887C290}"/>
                  </a:ext>
                </a:extLst>
              </p:cNvPr>
              <p:cNvSpPr txBox="1"/>
              <p:nvPr/>
            </p:nvSpPr>
            <p:spPr>
              <a:xfrm>
                <a:off x="1307732" y="3626469"/>
                <a:ext cx="2251257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D4DD37-A471-CB42-9328-2A808887C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32" y="3626469"/>
                <a:ext cx="2251257" cy="659476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C50B1E-BE3B-B847-B708-9E2D7DE2F909}"/>
                  </a:ext>
                </a:extLst>
              </p:cNvPr>
              <p:cNvSpPr txBox="1"/>
              <p:nvPr/>
            </p:nvSpPr>
            <p:spPr>
              <a:xfrm>
                <a:off x="4325420" y="3477582"/>
                <a:ext cx="3842535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文章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に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単語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含まれる数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単語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含む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文章数</m:t>
                      </m:r>
                    </m:oMath>
                  </m:oMathPara>
                </a14:m>
                <a:endParaRPr lang="ja-JP" alt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全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文章数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C50B1E-BE3B-B847-B708-9E2D7DE2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20" y="3477582"/>
                <a:ext cx="3842535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9FA639-7710-0C43-B0C9-2D7613BD73F1}"/>
              </a:ext>
            </a:extLst>
          </p:cNvPr>
          <p:cNvSpPr txBox="1"/>
          <p:nvPr/>
        </p:nvSpPr>
        <p:spPr>
          <a:xfrm>
            <a:off x="1325365" y="269035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ベクトルの要素を単語の頻度から単語の重みへ変更する</a:t>
            </a:r>
          </a:p>
        </p:txBody>
      </p:sp>
    </p:spTree>
    <p:extLst>
      <p:ext uri="{BB962C8B-B14F-4D97-AF65-F5344CB8AC3E}">
        <p14:creationId xmlns:p14="http://schemas.microsoft.com/office/powerpoint/2010/main" val="31561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66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4. </a:t>
            </a:r>
            <a:r>
              <a:rPr lang="ja-JP" altLang="en-US" sz="2800"/>
              <a:t>文章・単語のベクトル化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r>
              <a:rPr lang="en-US" altLang="ja-JP" dirty="0"/>
              <a:t>, </a:t>
            </a:r>
            <a:r>
              <a:rPr lang="ja-JP" altLang="en-US"/>
              <a:t>②のデメリット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3F6317-8676-4B4F-B1B3-566D905C15F4}"/>
              </a:ext>
            </a:extLst>
          </p:cNvPr>
          <p:cNvSpPr txBox="1"/>
          <p:nvPr/>
        </p:nvSpPr>
        <p:spPr>
          <a:xfrm>
            <a:off x="3883631" y="19511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文脈を考慮できない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372339-9921-164D-8323-9562463ACC40}"/>
              </a:ext>
            </a:extLst>
          </p:cNvPr>
          <p:cNvSpPr txBox="1"/>
          <p:nvPr/>
        </p:nvSpPr>
        <p:spPr>
          <a:xfrm>
            <a:off x="6838286" y="195116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ベクトルの次元が際限なく大きくなる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896C6B-B29B-CF4D-874A-FDED4BDA25AD}"/>
              </a:ext>
            </a:extLst>
          </p:cNvPr>
          <p:cNvSpPr txBox="1"/>
          <p:nvPr/>
        </p:nvSpPr>
        <p:spPr>
          <a:xfrm>
            <a:off x="1325366" y="292813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機械学習の精度を向上する簡単な方法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F3FEA2-4305-6944-AC96-56D9C5BC3701}"/>
              </a:ext>
            </a:extLst>
          </p:cNvPr>
          <p:cNvSpPr txBox="1"/>
          <p:nvPr/>
        </p:nvSpPr>
        <p:spPr>
          <a:xfrm>
            <a:off x="1325366" y="37752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データ数を増やす</a:t>
            </a: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C4500337-B401-054B-97B6-F9365E93C744}"/>
              </a:ext>
            </a:extLst>
          </p:cNvPr>
          <p:cNvSpPr/>
          <p:nvPr/>
        </p:nvSpPr>
        <p:spPr>
          <a:xfrm>
            <a:off x="4341218" y="3782806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58553E-9AC6-FC43-BE82-98C971447747}"/>
              </a:ext>
            </a:extLst>
          </p:cNvPr>
          <p:cNvSpPr txBox="1"/>
          <p:nvPr/>
        </p:nvSpPr>
        <p:spPr>
          <a:xfrm>
            <a:off x="5720219" y="3782806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</a:t>
            </a:r>
            <a:r>
              <a:rPr kumimoji="1" lang="en-US" altLang="ja-JP" sz="2400" dirty="0"/>
              <a:t>, </a:t>
            </a:r>
            <a:r>
              <a:rPr kumimoji="1" lang="ja-JP" altLang="en-US" sz="2400"/>
              <a:t>②では計算量が膨大に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E38F95-5161-9345-81E9-D86F8C062E82}"/>
              </a:ext>
            </a:extLst>
          </p:cNvPr>
          <p:cNvSpPr txBox="1"/>
          <p:nvPr/>
        </p:nvSpPr>
        <p:spPr>
          <a:xfrm>
            <a:off x="1325366" y="462236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どうすれば良いだろうか？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439F2E-51E9-B14B-9CFA-1D9462D74BAA}"/>
              </a:ext>
            </a:extLst>
          </p:cNvPr>
          <p:cNvSpPr txBox="1"/>
          <p:nvPr/>
        </p:nvSpPr>
        <p:spPr>
          <a:xfrm>
            <a:off x="2406303" y="547703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ベクトルを圧縮する</a:t>
            </a: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C6007884-843C-774A-90E4-321D8E9F1B3E}"/>
              </a:ext>
            </a:extLst>
          </p:cNvPr>
          <p:cNvSpPr/>
          <p:nvPr/>
        </p:nvSpPr>
        <p:spPr>
          <a:xfrm>
            <a:off x="1411371" y="5484593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70105C-A0B8-324D-9BAC-72EA4BF3EF54}"/>
              </a:ext>
            </a:extLst>
          </p:cNvPr>
          <p:cNvSpPr txBox="1"/>
          <p:nvPr/>
        </p:nvSpPr>
        <p:spPr>
          <a:xfrm>
            <a:off x="5845191" y="5084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ex.)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868E222-1C52-4644-A702-1B965E66989D}"/>
              </a:ext>
            </a:extLst>
          </p:cNvPr>
          <p:cNvSpPr txBox="1"/>
          <p:nvPr/>
        </p:nvSpPr>
        <p:spPr>
          <a:xfrm>
            <a:off x="6780944" y="54770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LSI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B5E024-B6F8-A441-95C5-013ED404D61B}"/>
              </a:ext>
            </a:extLst>
          </p:cNvPr>
          <p:cNvSpPr txBox="1"/>
          <p:nvPr/>
        </p:nvSpPr>
        <p:spPr>
          <a:xfrm>
            <a:off x="6780944" y="578381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96F59B-92D2-F64B-BE00-5AE1DC9CED8D}"/>
              </a:ext>
            </a:extLst>
          </p:cNvPr>
          <p:cNvSpPr txBox="1"/>
          <p:nvPr/>
        </p:nvSpPr>
        <p:spPr>
          <a:xfrm>
            <a:off x="6832180" y="60905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word2vec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70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674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4. </a:t>
            </a:r>
            <a:r>
              <a:rPr lang="ja-JP" altLang="en-US" sz="2800"/>
              <a:t>文章・単語のベクトル化</a:t>
            </a:r>
            <a:r>
              <a:rPr lang="en-US" altLang="ja-JP" sz="2800" dirty="0"/>
              <a:t>(③word2vec)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単語をベクトル化する際にニューラルネットワークを使用する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661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1. </a:t>
            </a:r>
            <a:r>
              <a:rPr kumimoji="1" lang="ja-JP" altLang="en-US" sz="2400" dirty="0"/>
              <a:t>自然言語処理とは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207273-2722-734C-B54D-FD1360167C15}"/>
              </a:ext>
            </a:extLst>
          </p:cNvPr>
          <p:cNvSpPr txBox="1"/>
          <p:nvPr/>
        </p:nvSpPr>
        <p:spPr>
          <a:xfrm>
            <a:off x="1325366" y="2354224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2. </a:t>
            </a:r>
            <a:r>
              <a:rPr kumimoji="1" lang="ja-JP" altLang="en-US" sz="2400" dirty="0"/>
              <a:t>形態素解析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E43A5B-CF77-184D-965D-3E817FCCDC48}"/>
              </a:ext>
            </a:extLst>
          </p:cNvPr>
          <p:cNvSpPr txBox="1"/>
          <p:nvPr/>
        </p:nvSpPr>
        <p:spPr>
          <a:xfrm>
            <a:off x="1319757" y="373096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r>
              <a:rPr kumimoji="1" lang="en-US" altLang="ja-JP" sz="2400" dirty="0"/>
              <a:t>. </a:t>
            </a:r>
            <a:r>
              <a:rPr kumimoji="1" lang="ja-JP" altLang="en-US" sz="2400" dirty="0"/>
              <a:t>文章・単語のベクトル化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7D5D4C-943F-CF46-854C-B733DFF522FD}"/>
              </a:ext>
            </a:extLst>
          </p:cNvPr>
          <p:cNvSpPr txBox="1"/>
          <p:nvPr/>
        </p:nvSpPr>
        <p:spPr>
          <a:xfrm>
            <a:off x="1988218" y="5524312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③word2vec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FAFE0D-36E4-FC44-95B5-B4BB344A18B7}"/>
              </a:ext>
            </a:extLst>
          </p:cNvPr>
          <p:cNvSpPr txBox="1"/>
          <p:nvPr/>
        </p:nvSpPr>
        <p:spPr>
          <a:xfrm>
            <a:off x="4126132" y="552431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doc2vec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F21D00-CB12-B241-8221-702B4F89FF53}"/>
              </a:ext>
            </a:extLst>
          </p:cNvPr>
          <p:cNvSpPr txBox="1"/>
          <p:nvPr/>
        </p:nvSpPr>
        <p:spPr>
          <a:xfrm>
            <a:off x="1988218" y="433840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①bow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C9E122-F412-234E-A9A0-CE34AFFF538E}"/>
              </a:ext>
            </a:extLst>
          </p:cNvPr>
          <p:cNvSpPr txBox="1"/>
          <p:nvPr/>
        </p:nvSpPr>
        <p:spPr>
          <a:xfrm>
            <a:off x="1988218" y="4931357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②</a:t>
            </a:r>
            <a:r>
              <a:rPr lang="en-US" altLang="ja-JP" sz="2400" dirty="0" err="1"/>
              <a:t>t</a:t>
            </a:r>
            <a:r>
              <a:rPr kumimoji="1" lang="en-US" altLang="ja-JP" sz="2400" dirty="0" err="1"/>
              <a:t>f-idf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4BC098-7C45-844A-95A6-A487C2E6FCF6}"/>
              </a:ext>
            </a:extLst>
          </p:cNvPr>
          <p:cNvSpPr txBox="1"/>
          <p:nvPr/>
        </p:nvSpPr>
        <p:spPr>
          <a:xfrm>
            <a:off x="5763910" y="5524312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fasttext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207273-2722-734C-B54D-FD1360167C15}"/>
              </a:ext>
            </a:extLst>
          </p:cNvPr>
          <p:cNvSpPr txBox="1"/>
          <p:nvPr/>
        </p:nvSpPr>
        <p:spPr>
          <a:xfrm>
            <a:off x="1319757" y="3042592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r>
              <a:rPr kumimoji="1" lang="en-US" altLang="ja-JP" sz="2400" dirty="0"/>
              <a:t>. </a:t>
            </a:r>
            <a:r>
              <a:rPr lang="ja-JP" altLang="en-US" sz="2400" dirty="0"/>
              <a:t>自然言語処理と機械学習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8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右矢印 23"/>
          <p:cNvSpPr/>
          <p:nvPr/>
        </p:nvSpPr>
        <p:spPr>
          <a:xfrm>
            <a:off x="1365141" y="3648229"/>
            <a:ext cx="10442545" cy="313423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1. </a:t>
            </a:r>
            <a:r>
              <a:rPr lang="ja-JP" altLang="en-US" sz="2800" dirty="0"/>
              <a:t>自然言語処理とは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Natural Language Processing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688180" y="228885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人が日常的に使用している</a:t>
            </a:r>
            <a:r>
              <a:rPr lang="ja-JP" altLang="en-US" sz="2400"/>
              <a:t>自然言語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688180" y="273771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コンピュータに処理させる技術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861412" y="49845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形態素解析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96375" y="4984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構文解析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23561" y="5007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意味解析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50747" y="5007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文脈解析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4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2. </a:t>
            </a:r>
            <a:r>
              <a:rPr lang="ja-JP" altLang="en-US" sz="2800" dirty="0"/>
              <a:t>形態素解析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自然言語処理の基礎技術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25366" y="2458499"/>
            <a:ext cx="743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文章を辞書に基づき形態素に分割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品詞判別等を行う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9840" y="4721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04014" y="37291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ex.)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48423" y="49371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すもももももももものうち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79096" y="4205942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すもも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すもも</a:t>
            </a:r>
            <a:r>
              <a:rPr lang="en-US" altLang="ja-JP" dirty="0"/>
              <a:t>,</a:t>
            </a:r>
            <a:r>
              <a:rPr lang="ja-JP" altLang="en-US" dirty="0"/>
              <a:t>スモモ</a:t>
            </a:r>
            <a:r>
              <a:rPr lang="en-US" altLang="ja-JP" dirty="0"/>
              <a:t>,</a:t>
            </a:r>
            <a:r>
              <a:rPr lang="ja-JP" altLang="en-US" dirty="0"/>
              <a:t>スモモ</a:t>
            </a:r>
            <a:endParaRPr lang="en-US" altLang="ja-JP" dirty="0"/>
          </a:p>
          <a:p>
            <a:r>
              <a:rPr lang="ja-JP" altLang="en-US" dirty="0"/>
              <a:t>も	助詞</a:t>
            </a:r>
            <a:r>
              <a:rPr lang="en-US" altLang="ja-JP" dirty="0"/>
              <a:t>,</a:t>
            </a:r>
            <a:r>
              <a:rPr lang="ja-JP" altLang="en-US" dirty="0"/>
              <a:t>係助詞</a:t>
            </a:r>
            <a:r>
              <a:rPr lang="en-US" altLang="ja-JP" dirty="0"/>
              <a:t>,*,*,*,*,</a:t>
            </a:r>
            <a:r>
              <a:rPr lang="ja-JP" altLang="en-US" dirty="0"/>
              <a:t>も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endParaRPr lang="en-US" altLang="ja-JP" dirty="0"/>
          </a:p>
          <a:p>
            <a:r>
              <a:rPr lang="ja-JP" altLang="en-US" dirty="0"/>
              <a:t>もも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もも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endParaRPr lang="en-US" altLang="ja-JP" dirty="0"/>
          </a:p>
          <a:p>
            <a:r>
              <a:rPr lang="ja-JP" altLang="en-US" dirty="0"/>
              <a:t>も	助詞</a:t>
            </a:r>
            <a:r>
              <a:rPr lang="en-US" altLang="ja-JP" dirty="0"/>
              <a:t>,</a:t>
            </a:r>
            <a:r>
              <a:rPr lang="ja-JP" altLang="en-US" dirty="0"/>
              <a:t>係助詞</a:t>
            </a:r>
            <a:r>
              <a:rPr lang="en-US" altLang="ja-JP" dirty="0"/>
              <a:t>,*,*,*,*,</a:t>
            </a:r>
            <a:r>
              <a:rPr lang="ja-JP" altLang="en-US" dirty="0"/>
              <a:t>も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endParaRPr lang="en-US" altLang="ja-JP" dirty="0"/>
          </a:p>
          <a:p>
            <a:r>
              <a:rPr lang="ja-JP" altLang="en-US" dirty="0"/>
              <a:t>もも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もも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endParaRPr lang="en-US" altLang="ja-JP" dirty="0"/>
          </a:p>
          <a:p>
            <a:r>
              <a:rPr lang="ja-JP" altLang="en-US" dirty="0"/>
              <a:t>の</a:t>
            </a:r>
            <a:r>
              <a:rPr lang="en-US" altLang="ja-JP" dirty="0"/>
              <a:t>	</a:t>
            </a:r>
            <a:r>
              <a:rPr lang="ja-JP" altLang="en-US" dirty="0"/>
              <a:t>助詞</a:t>
            </a:r>
            <a:r>
              <a:rPr lang="en-US" altLang="ja-JP" dirty="0"/>
              <a:t>,</a:t>
            </a:r>
            <a:r>
              <a:rPr lang="ja-JP" altLang="en-US" dirty="0"/>
              <a:t>連体化</a:t>
            </a:r>
            <a:r>
              <a:rPr lang="en-US" altLang="ja-JP" dirty="0"/>
              <a:t>,*,*,*,*,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endParaRPr lang="en-US" altLang="ja-JP" dirty="0"/>
          </a:p>
          <a:p>
            <a:r>
              <a:rPr lang="ja-JP" altLang="en-US" dirty="0"/>
              <a:t>うち</a:t>
            </a:r>
            <a:r>
              <a:rPr lang="en-US" altLang="ja-JP" dirty="0"/>
              <a:t>	</a:t>
            </a:r>
            <a:r>
              <a:rPr lang="ja-JP" altLang="en-US" dirty="0"/>
              <a:t>名詞</a:t>
            </a:r>
            <a:r>
              <a:rPr lang="en-US" altLang="ja-JP" dirty="0"/>
              <a:t>,</a:t>
            </a:r>
            <a:r>
              <a:rPr lang="ja-JP" altLang="en-US" dirty="0"/>
              <a:t>非自立</a:t>
            </a:r>
            <a:r>
              <a:rPr lang="en-US" altLang="ja-JP" dirty="0"/>
              <a:t>,</a:t>
            </a:r>
            <a:r>
              <a:rPr lang="ja-JP" altLang="en-US" dirty="0"/>
              <a:t>副詞可能</a:t>
            </a:r>
            <a:r>
              <a:rPr lang="en-US" altLang="ja-JP" dirty="0"/>
              <a:t>,*,*,*,</a:t>
            </a:r>
            <a:r>
              <a:rPr lang="ja-JP" altLang="en-US" dirty="0"/>
              <a:t>うち</a:t>
            </a:r>
            <a:r>
              <a:rPr lang="en-US" altLang="ja-JP" dirty="0"/>
              <a:t>,</a:t>
            </a:r>
            <a:r>
              <a:rPr lang="ja-JP" altLang="en-US" dirty="0"/>
              <a:t>ウチ</a:t>
            </a:r>
            <a:r>
              <a:rPr lang="en-US" altLang="ja-JP" dirty="0"/>
              <a:t>,</a:t>
            </a:r>
            <a:r>
              <a:rPr lang="ja-JP" altLang="en-US" dirty="0"/>
              <a:t>ウチ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48423" y="315484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ソフトウェアとして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Chasen</a:t>
            </a:r>
            <a:r>
              <a:rPr kumimoji="1" lang="ja-JP" altLang="en-US" dirty="0"/>
              <a:t>等がある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AE6EA963-26DF-754D-AEE4-46420040461C}"/>
              </a:ext>
            </a:extLst>
          </p:cNvPr>
          <p:cNvSpPr/>
          <p:nvPr/>
        </p:nvSpPr>
        <p:spPr>
          <a:xfrm>
            <a:off x="5701593" y="4952295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文章をコンピュータに処理させることで様々なサービスが生み出されている</a:t>
            </a:r>
            <a:endParaRPr lang="en-US" altLang="ja-JP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04014" y="37291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ex.)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8423" y="4937185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対話エージェント</a:t>
            </a:r>
            <a:r>
              <a:rPr lang="en-US" altLang="ja-JP" sz="2400" dirty="0"/>
              <a:t>(Siri</a:t>
            </a:r>
            <a:r>
              <a:rPr lang="ja-JP" altLang="en-US" sz="2400"/>
              <a:t>等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50909" y="55873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予測変換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48423" y="428700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ページ</a:t>
            </a:r>
            <a:r>
              <a:rPr kumimoji="1" lang="ja-JP" altLang="en-US" sz="2400" dirty="0"/>
              <a:t>ランキングシステム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検索エンジン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57343D-C9BA-A64B-B164-E4B67613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38" y="4366991"/>
            <a:ext cx="2446391" cy="10702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DE7CE37-AFFC-224B-9A18-7A67C256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62" y="3300606"/>
            <a:ext cx="1917700" cy="1054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86A0519-ABC4-8B43-822C-C4AC1A33E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739" y="5621207"/>
            <a:ext cx="219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そもそも機械学習とは？</a:t>
            </a:r>
            <a:endParaRPr lang="en-US" altLang="ja-JP" sz="2400" dirty="0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739D0CE5-D385-F848-8CFF-AEE5FACD2935}"/>
              </a:ext>
            </a:extLst>
          </p:cNvPr>
          <p:cNvSpPr/>
          <p:nvPr/>
        </p:nvSpPr>
        <p:spPr>
          <a:xfrm rot="5400000">
            <a:off x="2486033" y="2898169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C7D573-5BD6-C642-B590-A27586C15441}"/>
              </a:ext>
            </a:extLst>
          </p:cNvPr>
          <p:cNvSpPr txBox="1"/>
          <p:nvPr/>
        </p:nvSpPr>
        <p:spPr>
          <a:xfrm>
            <a:off x="2199699" y="3939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分類問題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806B3E-D436-2C45-B691-EBDC45728F73}"/>
              </a:ext>
            </a:extLst>
          </p:cNvPr>
          <p:cNvSpPr txBox="1"/>
          <p:nvPr/>
        </p:nvSpPr>
        <p:spPr>
          <a:xfrm>
            <a:off x="2199699" y="4869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回帰問題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57E80AC-428B-A84B-8607-A45E61F6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22" y="2156243"/>
            <a:ext cx="3530600" cy="2413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A47C66B-DACB-9E4A-8637-78237FF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22" y="4749515"/>
            <a:ext cx="5181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952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文章に機械学習を行うため</a:t>
            </a:r>
            <a:r>
              <a:rPr lang="ja-JP" altLang="en-US" sz="2400"/>
              <a:t>には</a:t>
            </a:r>
            <a:r>
              <a:rPr lang="en-US" altLang="ja-JP" sz="2400" baseline="30000" dirty="0"/>
              <a:t>※</a:t>
            </a:r>
            <a:r>
              <a:rPr lang="ja-JP" altLang="en-US" sz="2400"/>
              <a:t>数値データに変換する必要がある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B756BC-ADED-B544-ACC5-79158F6AC79C}"/>
              </a:ext>
            </a:extLst>
          </p:cNvPr>
          <p:cNvSpPr txBox="1"/>
          <p:nvPr/>
        </p:nvSpPr>
        <p:spPr>
          <a:xfrm>
            <a:off x="8173395" y="265073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※(</a:t>
            </a:r>
            <a:r>
              <a:rPr kumimoji="1" lang="ja-JP" altLang="en-US"/>
              <a:t>例</a:t>
            </a:r>
            <a:r>
              <a:rPr kumimoji="1" lang="en-US" altLang="ja-JP" dirty="0"/>
              <a:t>)</a:t>
            </a:r>
            <a:r>
              <a:rPr kumimoji="1" lang="ja-JP" altLang="en-US"/>
              <a:t>固定長のベクトル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0DDEE0-9B0D-6449-83DD-B4141BC6FD87}"/>
              </a:ext>
            </a:extLst>
          </p:cNvPr>
          <p:cNvSpPr txBox="1"/>
          <p:nvPr/>
        </p:nvSpPr>
        <p:spPr>
          <a:xfrm>
            <a:off x="1325366" y="317448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パソコンは数値しか理解することができない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39960E-F107-6C47-8A7D-334F80BC4357}"/>
              </a:ext>
            </a:extLst>
          </p:cNvPr>
          <p:cNvSpPr txBox="1"/>
          <p:nvPr/>
        </p:nvSpPr>
        <p:spPr>
          <a:xfrm>
            <a:off x="1325366" y="48982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私は大学生だ。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00014DA-53E2-0F42-903C-2D620A71E892}"/>
              </a:ext>
            </a:extLst>
          </p:cNvPr>
          <p:cNvSpPr/>
          <p:nvPr/>
        </p:nvSpPr>
        <p:spPr>
          <a:xfrm>
            <a:off x="3810000" y="4859676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CC6E7FA-4A9C-D449-A20D-A1105126A011}"/>
                  </a:ext>
                </a:extLst>
              </p:cNvPr>
              <p:cNvSpPr txBox="1"/>
              <p:nvPr/>
            </p:nvSpPr>
            <p:spPr>
              <a:xfrm>
                <a:off x="5527000" y="4890498"/>
                <a:ext cx="323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は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大学生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CC6E7FA-4A9C-D449-A20D-A1105126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00" y="4890498"/>
                <a:ext cx="323838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A1DFFE1-E890-6E48-931E-BFBC4ECF956B}"/>
                  </a:ext>
                </a:extLst>
              </p:cNvPr>
              <p:cNvSpPr txBox="1"/>
              <p:nvPr/>
            </p:nvSpPr>
            <p:spPr>
              <a:xfrm>
                <a:off x="5527000" y="5432544"/>
                <a:ext cx="1635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=[1, 1, 1, 1, 1]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A1DFFE1-E890-6E48-931E-BFBC4ECF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00" y="5432544"/>
                <a:ext cx="163538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5A5369-4AA8-0F45-83DA-99D94C9F1214}"/>
              </a:ext>
            </a:extLst>
          </p:cNvPr>
          <p:cNvSpPr txBox="1"/>
          <p:nvPr/>
        </p:nvSpPr>
        <p:spPr>
          <a:xfrm>
            <a:off x="1304014" y="40579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1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数値データ</a:t>
            </a:r>
            <a:r>
              <a:rPr lang="en-US" altLang="ja-JP" sz="2400" dirty="0"/>
              <a:t>(</a:t>
            </a:r>
            <a:r>
              <a:rPr lang="ja-JP" altLang="en-US" sz="2400"/>
              <a:t>ベクトル</a:t>
            </a:r>
            <a:r>
              <a:rPr lang="en-US" altLang="ja-JP" sz="2400" dirty="0"/>
              <a:t>)</a:t>
            </a:r>
            <a:r>
              <a:rPr lang="ja-JP" altLang="en-US" sz="2400"/>
              <a:t>に出来ると何が嬉しいか？</a:t>
            </a:r>
            <a:endParaRPr lang="en-US" altLang="ja-JP" sz="2400" dirty="0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00014DA-53E2-0F42-903C-2D620A71E892}"/>
              </a:ext>
            </a:extLst>
          </p:cNvPr>
          <p:cNvSpPr/>
          <p:nvPr/>
        </p:nvSpPr>
        <p:spPr>
          <a:xfrm>
            <a:off x="1325366" y="3555714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B5B88E-82F5-2448-8F32-D900873FC1EE}"/>
              </a:ext>
            </a:extLst>
          </p:cNvPr>
          <p:cNvSpPr txBox="1"/>
          <p:nvPr/>
        </p:nvSpPr>
        <p:spPr>
          <a:xfrm>
            <a:off x="2568542" y="3558433"/>
            <a:ext cx="743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文章間の距離を測ることや</a:t>
            </a:r>
            <a:r>
              <a:rPr kumimoji="1" lang="en-US" altLang="ja-JP" sz="2400" dirty="0"/>
              <a:t>, </a:t>
            </a:r>
            <a:r>
              <a:rPr kumimoji="1" lang="ja-JP" altLang="en-US" sz="2400"/>
              <a:t>機械学習が適用可能に！</a:t>
            </a:r>
          </a:p>
        </p:txBody>
      </p:sp>
    </p:spTree>
    <p:extLst>
      <p:ext uri="{BB962C8B-B14F-4D97-AF65-F5344CB8AC3E}">
        <p14:creationId xmlns:p14="http://schemas.microsoft.com/office/powerpoint/2010/main" val="25771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6D5112-4406-2745-9FC7-BA5D2AC864CA}"/>
              </a:ext>
            </a:extLst>
          </p:cNvPr>
          <p:cNvSpPr txBox="1"/>
          <p:nvPr/>
        </p:nvSpPr>
        <p:spPr>
          <a:xfrm>
            <a:off x="1273192" y="184899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ex.)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9E7EC6-8BD8-614A-B5C6-FFC3089DDA63}"/>
                  </a:ext>
                </a:extLst>
              </p:cNvPr>
              <p:cNvSpPr txBox="1"/>
              <p:nvPr/>
            </p:nvSpPr>
            <p:spPr>
              <a:xfrm>
                <a:off x="3446970" y="1857058"/>
                <a:ext cx="445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子供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は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 “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大学生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”,”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”]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9E7EC6-8BD8-614A-B5C6-FFC3089D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70" y="1857058"/>
                <a:ext cx="445025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A27E6E-466B-E947-9CD6-E82C3C1C3462}"/>
              </a:ext>
            </a:extLst>
          </p:cNvPr>
          <p:cNvSpPr txBox="1"/>
          <p:nvPr/>
        </p:nvSpPr>
        <p:spPr>
          <a:xfrm>
            <a:off x="1294544" y="2603782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文章</a:t>
            </a:r>
            <a:r>
              <a:rPr kumimoji="1" lang="en-US" altLang="ja-JP" dirty="0"/>
              <a:t>1: </a:t>
            </a:r>
            <a:r>
              <a:rPr kumimoji="1" lang="ja-JP" altLang="en-US"/>
              <a:t>私は大学生だ。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4FCE5E-C312-4246-9992-3199792FA9E6}"/>
              </a:ext>
            </a:extLst>
          </p:cNvPr>
          <p:cNvSpPr txBox="1"/>
          <p:nvPr/>
        </p:nvSpPr>
        <p:spPr>
          <a:xfrm>
            <a:off x="1291225" y="332673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文章</a:t>
            </a:r>
            <a:r>
              <a:rPr kumimoji="1" lang="en-US" altLang="ja-JP" dirty="0"/>
              <a:t>2: </a:t>
            </a:r>
            <a:r>
              <a:rPr kumimoji="1" lang="ja-JP" altLang="en-US"/>
              <a:t>私の子供は大学生だ。</a:t>
            </a: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8B4FD6D1-43C4-8345-BD89-B6C5BFC73E82}"/>
              </a:ext>
            </a:extLst>
          </p:cNvPr>
          <p:cNvSpPr/>
          <p:nvPr/>
        </p:nvSpPr>
        <p:spPr>
          <a:xfrm>
            <a:off x="5506779" y="3326311"/>
            <a:ext cx="802318" cy="446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F55459-0900-8043-BCED-8FCB635BC91F}"/>
                  </a:ext>
                </a:extLst>
              </p:cNvPr>
              <p:cNvSpPr txBox="1"/>
              <p:nvPr/>
            </p:nvSpPr>
            <p:spPr>
              <a:xfrm>
                <a:off x="7592105" y="2596039"/>
                <a:ext cx="2719014" cy="370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mtClean="0"/>
                        <m:t>文章</m:t>
                      </m:r>
                      <m:r>
                        <m:rPr>
                          <m:nor/>
                        </m:rPr>
                        <a:rPr lang="en-US" altLang="ja-JP" dirty="0" smtClean="0"/>
                        <m:t>1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[1, 0, 0, 1, 1, 1, 1]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F55459-0900-8043-BCED-8FCB635B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105" y="2596039"/>
                <a:ext cx="2719014" cy="370679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A44A723-E354-7341-9BE8-6709250EF689}"/>
                  </a:ext>
                </a:extLst>
              </p:cNvPr>
              <p:cNvSpPr txBox="1"/>
              <p:nvPr/>
            </p:nvSpPr>
            <p:spPr>
              <a:xfrm>
                <a:off x="7592105" y="3323286"/>
                <a:ext cx="2719014" cy="370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mtClean="0"/>
                        <m:t>文章</m:t>
                      </m:r>
                      <m:r>
                        <m:rPr>
                          <m:nor/>
                        </m:rPr>
                        <a:rPr lang="en-US" altLang="ja-JP" b="0" i="0" smtClean="0"/>
                        <m:t>2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[1, 1, 1, 1, 1, 1, 1]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A44A723-E354-7341-9BE8-6709250E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105" y="3323286"/>
                <a:ext cx="2719014" cy="37067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F0A0ED0-AAE9-4E42-9FBC-FA8B804E9322}"/>
                  </a:ext>
                </a:extLst>
              </p:cNvPr>
              <p:cNvSpPr txBox="1"/>
              <p:nvPr/>
            </p:nvSpPr>
            <p:spPr>
              <a:xfrm>
                <a:off x="1075288" y="4930893"/>
                <a:ext cx="2372765" cy="123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コサイン類似度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F0A0ED0-AAE9-4E42-9FBC-FA8B804E9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88" y="4930893"/>
                <a:ext cx="2372765" cy="1239442"/>
              </a:xfrm>
              <a:prstGeom prst="rect">
                <a:avLst/>
              </a:prstGeom>
              <a:blipFill>
                <a:blip r:embed="rId5"/>
                <a:stretch>
                  <a:fillRect l="-2128" t="-2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B3F147-F31E-104C-8CAE-69B708BCF949}"/>
              </a:ext>
            </a:extLst>
          </p:cNvPr>
          <p:cNvSpPr txBox="1"/>
          <p:nvPr/>
        </p:nvSpPr>
        <p:spPr>
          <a:xfrm>
            <a:off x="1291225" y="4077441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文章</a:t>
            </a:r>
            <a:r>
              <a:rPr kumimoji="1" lang="en-US" altLang="ja-JP" dirty="0"/>
              <a:t>3: </a:t>
            </a:r>
            <a:r>
              <a:rPr kumimoji="1" lang="ja-JP" altLang="en-US"/>
              <a:t>大学生は子供だ。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99362BA-5306-0943-ABB8-8655083A1858}"/>
                  </a:ext>
                </a:extLst>
              </p:cNvPr>
              <p:cNvSpPr txBox="1"/>
              <p:nvPr/>
            </p:nvSpPr>
            <p:spPr>
              <a:xfrm>
                <a:off x="7592105" y="4077441"/>
                <a:ext cx="2719014" cy="370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mtClean="0"/>
                        <m:t>文章</m:t>
                      </m:r>
                      <m:r>
                        <m:rPr>
                          <m:nor/>
                        </m:rPr>
                        <a:rPr lang="en-US" altLang="ja-JP" b="0" i="0" smtClean="0"/>
                        <m:t>3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[0, 0, 1, 1, 1, 1, 1]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99362BA-5306-0943-ABB8-8655083A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105" y="4077441"/>
                <a:ext cx="2719014" cy="37067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81A174-5C2C-0D42-87E4-729904C2BD7A}"/>
                  </a:ext>
                </a:extLst>
              </p:cNvPr>
              <p:cNvSpPr txBox="1"/>
              <p:nvPr/>
            </p:nvSpPr>
            <p:spPr>
              <a:xfrm>
                <a:off x="6185042" y="4962418"/>
                <a:ext cx="3361048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=0.84515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81A174-5C2C-0D42-87E4-729904C2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042" y="4962418"/>
                <a:ext cx="3361048" cy="3703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DD42A0F-823F-984E-9ACB-EB935A8E0EFE}"/>
                  </a:ext>
                </a:extLst>
              </p:cNvPr>
              <p:cNvSpPr txBox="1"/>
              <p:nvPr/>
            </p:nvSpPr>
            <p:spPr>
              <a:xfrm>
                <a:off x="6185042" y="5408974"/>
                <a:ext cx="3361048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79999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DD42A0F-823F-984E-9ACB-EB935A8E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042" y="5408974"/>
                <a:ext cx="3361048" cy="370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E68CF43-5288-2541-BA6D-413158E9B040}"/>
                  </a:ext>
                </a:extLst>
              </p:cNvPr>
              <p:cNvSpPr txBox="1"/>
              <p:nvPr/>
            </p:nvSpPr>
            <p:spPr>
              <a:xfrm>
                <a:off x="6185042" y="5855530"/>
                <a:ext cx="3361048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文章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=0.84515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E68CF43-5288-2541-BA6D-413158E9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042" y="5855530"/>
                <a:ext cx="3361048" cy="370358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670</Words>
  <Application>Microsoft Macintosh PowerPoint</Application>
  <PresentationFormat>ワイド画面</PresentationFormat>
  <Paragraphs>115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自然言語処理(NLP)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</dc:title>
  <dc:creator>Microsoft Office User</dc:creator>
  <cp:lastModifiedBy>Microsoft Office User</cp:lastModifiedBy>
  <cp:revision>25</cp:revision>
  <dcterms:created xsi:type="dcterms:W3CDTF">2018-05-16T09:28:57Z</dcterms:created>
  <dcterms:modified xsi:type="dcterms:W3CDTF">2018-05-17T08:00:11Z</dcterms:modified>
</cp:coreProperties>
</file>