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9" r:id="rId4"/>
    <p:sldId id="260" r:id="rId5"/>
    <p:sldId id="261" r:id="rId6"/>
    <p:sldId id="262" r:id="rId7"/>
    <p:sldId id="264" r:id="rId8"/>
    <p:sldId id="266" r:id="rId9"/>
    <p:sldId id="267" r:id="rId10"/>
    <p:sldId id="263" r:id="rId11"/>
    <p:sldId id="265" r:id="rId12"/>
    <p:sldId id="268"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5" r:id="rId37"/>
    <p:sldId id="296" r:id="rId38"/>
    <p:sldId id="297" r:id="rId39"/>
    <p:sldId id="298" r:id="rId40"/>
    <p:sldId id="299" r:id="rId41"/>
    <p:sldId id="300" r:id="rId42"/>
    <p:sldId id="301" r:id="rId43"/>
    <p:sldId id="302"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41"/>
    <p:restoredTop sz="94750"/>
  </p:normalViewPr>
  <p:slideViewPr>
    <p:cSldViewPr snapToGrid="0" snapToObjects="1">
      <p:cViewPr varScale="1">
        <p:scale>
          <a:sx n="280" d="100"/>
          <a:sy n="280" d="100"/>
        </p:scale>
        <p:origin x="3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630FB-FFB0-5640-BA93-E7E75B0B2778}" type="datetimeFigureOut">
              <a:rPr kumimoji="1" lang="ja-JP" altLang="en-US" smtClean="0"/>
              <a:t>2018/5/22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96976-9D0A-4E4A-B669-D40B415ED210}" type="slidenum">
              <a:rPr kumimoji="1" lang="ja-JP" altLang="en-US" smtClean="0"/>
              <a:t>‹#›</a:t>
            </a:fld>
            <a:endParaRPr kumimoji="1" lang="ja-JP" altLang="en-US"/>
          </a:p>
        </p:txBody>
      </p:sp>
    </p:spTree>
    <p:extLst>
      <p:ext uri="{BB962C8B-B14F-4D97-AF65-F5344CB8AC3E}">
        <p14:creationId xmlns:p14="http://schemas.microsoft.com/office/powerpoint/2010/main" val="9993218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2C96976-9D0A-4E4A-B669-D40B415ED210}" type="slidenum">
              <a:rPr kumimoji="1" lang="ja-JP" altLang="en-US" smtClean="0"/>
              <a:t>8</a:t>
            </a:fld>
            <a:endParaRPr kumimoji="1" lang="ja-JP" altLang="en-US"/>
          </a:p>
        </p:txBody>
      </p:sp>
    </p:spTree>
    <p:extLst>
      <p:ext uri="{BB962C8B-B14F-4D97-AF65-F5344CB8AC3E}">
        <p14:creationId xmlns:p14="http://schemas.microsoft.com/office/powerpoint/2010/main" val="489385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22</a:t>
            </a:fld>
            <a:endParaRPr kumimoji="1" lang="ja-JP" altLang="en-US"/>
          </a:p>
        </p:txBody>
      </p:sp>
    </p:spTree>
    <p:extLst>
      <p:ext uri="{BB962C8B-B14F-4D97-AF65-F5344CB8AC3E}">
        <p14:creationId xmlns:p14="http://schemas.microsoft.com/office/powerpoint/2010/main" val="182323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23</a:t>
            </a:fld>
            <a:endParaRPr kumimoji="1" lang="ja-JP" altLang="en-US"/>
          </a:p>
        </p:txBody>
      </p:sp>
    </p:spTree>
    <p:extLst>
      <p:ext uri="{BB962C8B-B14F-4D97-AF65-F5344CB8AC3E}">
        <p14:creationId xmlns:p14="http://schemas.microsoft.com/office/powerpoint/2010/main" val="1496571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24</a:t>
            </a:fld>
            <a:endParaRPr kumimoji="1" lang="ja-JP" altLang="en-US"/>
          </a:p>
        </p:txBody>
      </p:sp>
    </p:spTree>
    <p:extLst>
      <p:ext uri="{BB962C8B-B14F-4D97-AF65-F5344CB8AC3E}">
        <p14:creationId xmlns:p14="http://schemas.microsoft.com/office/powerpoint/2010/main" val="241105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25</a:t>
            </a:fld>
            <a:endParaRPr kumimoji="1" lang="ja-JP" altLang="en-US"/>
          </a:p>
        </p:txBody>
      </p:sp>
    </p:spTree>
    <p:extLst>
      <p:ext uri="{BB962C8B-B14F-4D97-AF65-F5344CB8AC3E}">
        <p14:creationId xmlns:p14="http://schemas.microsoft.com/office/powerpoint/2010/main" val="993340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26</a:t>
            </a:fld>
            <a:endParaRPr kumimoji="1" lang="ja-JP" altLang="en-US"/>
          </a:p>
        </p:txBody>
      </p:sp>
    </p:spTree>
    <p:extLst>
      <p:ext uri="{BB962C8B-B14F-4D97-AF65-F5344CB8AC3E}">
        <p14:creationId xmlns:p14="http://schemas.microsoft.com/office/powerpoint/2010/main" val="1560370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27</a:t>
            </a:fld>
            <a:endParaRPr kumimoji="1" lang="ja-JP" altLang="en-US"/>
          </a:p>
        </p:txBody>
      </p:sp>
    </p:spTree>
    <p:extLst>
      <p:ext uri="{BB962C8B-B14F-4D97-AF65-F5344CB8AC3E}">
        <p14:creationId xmlns:p14="http://schemas.microsoft.com/office/powerpoint/2010/main" val="797377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28</a:t>
            </a:fld>
            <a:endParaRPr kumimoji="1" lang="ja-JP" altLang="en-US"/>
          </a:p>
        </p:txBody>
      </p:sp>
    </p:spTree>
    <p:extLst>
      <p:ext uri="{BB962C8B-B14F-4D97-AF65-F5344CB8AC3E}">
        <p14:creationId xmlns:p14="http://schemas.microsoft.com/office/powerpoint/2010/main" val="2129130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29</a:t>
            </a:fld>
            <a:endParaRPr kumimoji="1" lang="ja-JP" altLang="en-US"/>
          </a:p>
        </p:txBody>
      </p:sp>
    </p:spTree>
    <p:extLst>
      <p:ext uri="{BB962C8B-B14F-4D97-AF65-F5344CB8AC3E}">
        <p14:creationId xmlns:p14="http://schemas.microsoft.com/office/powerpoint/2010/main" val="329330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30</a:t>
            </a:fld>
            <a:endParaRPr kumimoji="1" lang="ja-JP" altLang="en-US"/>
          </a:p>
        </p:txBody>
      </p:sp>
    </p:spTree>
    <p:extLst>
      <p:ext uri="{BB962C8B-B14F-4D97-AF65-F5344CB8AC3E}">
        <p14:creationId xmlns:p14="http://schemas.microsoft.com/office/powerpoint/2010/main" val="1165600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31</a:t>
            </a:fld>
            <a:endParaRPr kumimoji="1" lang="ja-JP" altLang="en-US"/>
          </a:p>
        </p:txBody>
      </p:sp>
    </p:spTree>
    <p:extLst>
      <p:ext uri="{BB962C8B-B14F-4D97-AF65-F5344CB8AC3E}">
        <p14:creationId xmlns:p14="http://schemas.microsoft.com/office/powerpoint/2010/main" val="211591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14</a:t>
            </a:fld>
            <a:endParaRPr kumimoji="1" lang="ja-JP" altLang="en-US"/>
          </a:p>
        </p:txBody>
      </p:sp>
    </p:spTree>
    <p:extLst>
      <p:ext uri="{BB962C8B-B14F-4D97-AF65-F5344CB8AC3E}">
        <p14:creationId xmlns:p14="http://schemas.microsoft.com/office/powerpoint/2010/main" val="1848076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32</a:t>
            </a:fld>
            <a:endParaRPr kumimoji="1" lang="ja-JP" altLang="en-US"/>
          </a:p>
        </p:txBody>
      </p:sp>
    </p:spTree>
    <p:extLst>
      <p:ext uri="{BB962C8B-B14F-4D97-AF65-F5344CB8AC3E}">
        <p14:creationId xmlns:p14="http://schemas.microsoft.com/office/powerpoint/2010/main" val="755218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33</a:t>
            </a:fld>
            <a:endParaRPr kumimoji="1" lang="ja-JP" altLang="en-US"/>
          </a:p>
        </p:txBody>
      </p:sp>
    </p:spTree>
    <p:extLst>
      <p:ext uri="{BB962C8B-B14F-4D97-AF65-F5344CB8AC3E}">
        <p14:creationId xmlns:p14="http://schemas.microsoft.com/office/powerpoint/2010/main" val="532627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34</a:t>
            </a:fld>
            <a:endParaRPr kumimoji="1" lang="ja-JP" altLang="en-US"/>
          </a:p>
        </p:txBody>
      </p:sp>
    </p:spTree>
    <p:extLst>
      <p:ext uri="{BB962C8B-B14F-4D97-AF65-F5344CB8AC3E}">
        <p14:creationId xmlns:p14="http://schemas.microsoft.com/office/powerpoint/2010/main" val="454516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35</a:t>
            </a:fld>
            <a:endParaRPr kumimoji="1" lang="ja-JP" altLang="en-US"/>
          </a:p>
        </p:txBody>
      </p:sp>
    </p:spTree>
    <p:extLst>
      <p:ext uri="{BB962C8B-B14F-4D97-AF65-F5344CB8AC3E}">
        <p14:creationId xmlns:p14="http://schemas.microsoft.com/office/powerpoint/2010/main" val="661122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36</a:t>
            </a:fld>
            <a:endParaRPr kumimoji="1" lang="ja-JP" altLang="en-US"/>
          </a:p>
        </p:txBody>
      </p:sp>
    </p:spTree>
    <p:extLst>
      <p:ext uri="{BB962C8B-B14F-4D97-AF65-F5344CB8AC3E}">
        <p14:creationId xmlns:p14="http://schemas.microsoft.com/office/powerpoint/2010/main" val="290648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37</a:t>
            </a:fld>
            <a:endParaRPr kumimoji="1" lang="ja-JP" altLang="en-US"/>
          </a:p>
        </p:txBody>
      </p:sp>
    </p:spTree>
    <p:extLst>
      <p:ext uri="{BB962C8B-B14F-4D97-AF65-F5344CB8AC3E}">
        <p14:creationId xmlns:p14="http://schemas.microsoft.com/office/powerpoint/2010/main" val="1366695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38</a:t>
            </a:fld>
            <a:endParaRPr kumimoji="1" lang="ja-JP" altLang="en-US"/>
          </a:p>
        </p:txBody>
      </p:sp>
    </p:spTree>
    <p:extLst>
      <p:ext uri="{BB962C8B-B14F-4D97-AF65-F5344CB8AC3E}">
        <p14:creationId xmlns:p14="http://schemas.microsoft.com/office/powerpoint/2010/main" val="189642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39</a:t>
            </a:fld>
            <a:endParaRPr kumimoji="1" lang="ja-JP" altLang="en-US"/>
          </a:p>
        </p:txBody>
      </p:sp>
    </p:spTree>
    <p:extLst>
      <p:ext uri="{BB962C8B-B14F-4D97-AF65-F5344CB8AC3E}">
        <p14:creationId xmlns:p14="http://schemas.microsoft.com/office/powerpoint/2010/main" val="979143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40</a:t>
            </a:fld>
            <a:endParaRPr kumimoji="1" lang="ja-JP" altLang="en-US"/>
          </a:p>
        </p:txBody>
      </p:sp>
    </p:spTree>
    <p:extLst>
      <p:ext uri="{BB962C8B-B14F-4D97-AF65-F5344CB8AC3E}">
        <p14:creationId xmlns:p14="http://schemas.microsoft.com/office/powerpoint/2010/main" val="2055572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41</a:t>
            </a:fld>
            <a:endParaRPr kumimoji="1" lang="ja-JP" altLang="en-US"/>
          </a:p>
        </p:txBody>
      </p:sp>
    </p:spTree>
    <p:extLst>
      <p:ext uri="{BB962C8B-B14F-4D97-AF65-F5344CB8AC3E}">
        <p14:creationId xmlns:p14="http://schemas.microsoft.com/office/powerpoint/2010/main" val="153966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15</a:t>
            </a:fld>
            <a:endParaRPr kumimoji="1" lang="ja-JP" altLang="en-US"/>
          </a:p>
        </p:txBody>
      </p:sp>
    </p:spTree>
    <p:extLst>
      <p:ext uri="{BB962C8B-B14F-4D97-AF65-F5344CB8AC3E}">
        <p14:creationId xmlns:p14="http://schemas.microsoft.com/office/powerpoint/2010/main" val="587152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42</a:t>
            </a:fld>
            <a:endParaRPr kumimoji="1" lang="ja-JP" altLang="en-US"/>
          </a:p>
        </p:txBody>
      </p:sp>
    </p:spTree>
    <p:extLst>
      <p:ext uri="{BB962C8B-B14F-4D97-AF65-F5344CB8AC3E}">
        <p14:creationId xmlns:p14="http://schemas.microsoft.com/office/powerpoint/2010/main" val="572521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43</a:t>
            </a:fld>
            <a:endParaRPr kumimoji="1" lang="ja-JP" altLang="en-US"/>
          </a:p>
        </p:txBody>
      </p:sp>
    </p:spTree>
    <p:extLst>
      <p:ext uri="{BB962C8B-B14F-4D97-AF65-F5344CB8AC3E}">
        <p14:creationId xmlns:p14="http://schemas.microsoft.com/office/powerpoint/2010/main" val="274902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16</a:t>
            </a:fld>
            <a:endParaRPr kumimoji="1" lang="ja-JP" altLang="en-US"/>
          </a:p>
        </p:txBody>
      </p:sp>
    </p:spTree>
    <p:extLst>
      <p:ext uri="{BB962C8B-B14F-4D97-AF65-F5344CB8AC3E}">
        <p14:creationId xmlns:p14="http://schemas.microsoft.com/office/powerpoint/2010/main" val="119966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17</a:t>
            </a:fld>
            <a:endParaRPr kumimoji="1" lang="ja-JP" altLang="en-US"/>
          </a:p>
        </p:txBody>
      </p:sp>
    </p:spTree>
    <p:extLst>
      <p:ext uri="{BB962C8B-B14F-4D97-AF65-F5344CB8AC3E}">
        <p14:creationId xmlns:p14="http://schemas.microsoft.com/office/powerpoint/2010/main" val="78905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18</a:t>
            </a:fld>
            <a:endParaRPr kumimoji="1" lang="ja-JP" altLang="en-US"/>
          </a:p>
        </p:txBody>
      </p:sp>
    </p:spTree>
    <p:extLst>
      <p:ext uri="{BB962C8B-B14F-4D97-AF65-F5344CB8AC3E}">
        <p14:creationId xmlns:p14="http://schemas.microsoft.com/office/powerpoint/2010/main" val="48851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19</a:t>
            </a:fld>
            <a:endParaRPr kumimoji="1" lang="ja-JP" altLang="en-US"/>
          </a:p>
        </p:txBody>
      </p:sp>
    </p:spTree>
    <p:extLst>
      <p:ext uri="{BB962C8B-B14F-4D97-AF65-F5344CB8AC3E}">
        <p14:creationId xmlns:p14="http://schemas.microsoft.com/office/powerpoint/2010/main" val="105922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20</a:t>
            </a:fld>
            <a:endParaRPr kumimoji="1" lang="ja-JP" altLang="en-US"/>
          </a:p>
        </p:txBody>
      </p:sp>
    </p:spTree>
    <p:extLst>
      <p:ext uri="{BB962C8B-B14F-4D97-AF65-F5344CB8AC3E}">
        <p14:creationId xmlns:p14="http://schemas.microsoft.com/office/powerpoint/2010/main" val="1183011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21</a:t>
            </a:fld>
            <a:endParaRPr kumimoji="1" lang="ja-JP" altLang="en-US"/>
          </a:p>
        </p:txBody>
      </p:sp>
    </p:spTree>
    <p:extLst>
      <p:ext uri="{BB962C8B-B14F-4D97-AF65-F5344CB8AC3E}">
        <p14:creationId xmlns:p14="http://schemas.microsoft.com/office/powerpoint/2010/main" val="117221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AF827-BFED-D740-BAE5-E1D5A56ED9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288FB22-F237-5B4E-A1A2-EBE852D28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54333A1-456D-BF46-895E-388CB4874BD6}"/>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6D9606B9-2F75-CB43-A871-1303462025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BC418D-531A-244B-85DB-34840D494778}"/>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205906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7F3422-ADBF-0748-A8D6-48C8E01470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8D798A-CD55-8942-9F08-73255C95BF47}"/>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5EAD5A-C1D1-EF49-BF4E-32ACFAB965DC}"/>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6D5ACBCC-EF3A-AC40-8C45-18C2E279C4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0BFCF7-46DF-EA4F-9E25-C9BA2EA0215E}"/>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133308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D01EF52-18F7-7542-B0F8-AB8092C872A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FF89176-7A7A-5D4A-BF59-713BF1158631}"/>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88E0F3-D381-974B-A0FF-9139CCACB2E2}"/>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EB81CE6A-A6B4-0F4F-A825-A798C78A8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A88500-FA6A-B44A-9170-C666BDA37A91}"/>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131088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AB364-C1F0-7741-BB2C-7CCE30B842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9D01E6-693A-E943-A765-07A8B550EFDD}"/>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5C80F9-28DD-394A-B6D8-10B77A6A8C95}"/>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4BD3A919-90DD-FE44-9DA2-5D16B5725D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459A18-17D7-5142-ADC8-08BCD3604AE7}"/>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91544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B9A95-16DE-B74B-9D30-5177F5D07D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742AE9-2FE5-4842-9DF1-6D9ACD563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F3525D-C8FC-2F48-A9AE-CC573F426C35}"/>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58343291-D765-644B-B3C1-326D0CE327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765E54-C286-7D4F-9976-4C89B6E0D393}"/>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77913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928EF4-FC52-2648-BBE5-9FF7FF3A4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EDEC8C-69A8-CE42-B0EF-1F071E85F53A}"/>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751568-F0B9-3546-9D24-45E22CB1AAD5}"/>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0E6AF51-4E11-F241-A23F-FDC311602041}"/>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6" name="フッター プレースホルダー 5">
            <a:extLst>
              <a:ext uri="{FF2B5EF4-FFF2-40B4-BE49-F238E27FC236}">
                <a16:creationId xmlns:a16="http://schemas.microsoft.com/office/drawing/2014/main" id="{BDFDC106-823E-3D4B-B77F-72A4FB4547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DE564A-CE0B-BC43-8F5F-13E8E91F7FA3}"/>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83832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D88F5-EA15-F64E-B014-D7A3BC7A03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AD13A1-91A7-AD4A-8CA9-15216E94D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0E658F8-459B-2744-B188-E191CEA21D07}"/>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C6C181-E32D-1846-924C-F59449DAC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6BEF2CED-2E3A-2D41-9771-491D1B86450F}"/>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5D24FD-DEEA-0E4B-89E7-4EEEC015F919}"/>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8" name="フッター プレースホルダー 7">
            <a:extLst>
              <a:ext uri="{FF2B5EF4-FFF2-40B4-BE49-F238E27FC236}">
                <a16:creationId xmlns:a16="http://schemas.microsoft.com/office/drawing/2014/main" id="{F1456A8A-8893-914B-9B62-325BB2E8C6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D9695DB-9743-7C47-BB48-D43F39A8CB97}"/>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9797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6804A-AC1A-1D48-8E05-8CD5269CD2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12A90A-F4AF-6C40-B539-0283F1D3CD42}"/>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4" name="フッター プレースホルダー 3">
            <a:extLst>
              <a:ext uri="{FF2B5EF4-FFF2-40B4-BE49-F238E27FC236}">
                <a16:creationId xmlns:a16="http://schemas.microsoft.com/office/drawing/2014/main" id="{7BB526F2-905D-C641-B481-E5E83B24A0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7C5A68F-2CEA-EF40-847E-E460A7F9BDE0}"/>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189356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F9D81BE-9ED8-2041-90BE-710EF38D6C39}"/>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3" name="フッター プレースホルダー 2">
            <a:extLst>
              <a:ext uri="{FF2B5EF4-FFF2-40B4-BE49-F238E27FC236}">
                <a16:creationId xmlns:a16="http://schemas.microsoft.com/office/drawing/2014/main" id="{1E7C3D35-0812-C340-8F29-2EF76648058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773E517-1FE7-7343-80B7-3F24D505E62C}"/>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43702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B9AA2-5B55-624E-A64B-3AB371F640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9594181-8F79-B943-B963-E6BDBB9BA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D852FE-0B9E-A141-9058-4E98758D5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31C9CE-2EFE-6E4C-A1D2-A5BEF9EA03EF}"/>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6" name="フッター プレースホルダー 5">
            <a:extLst>
              <a:ext uri="{FF2B5EF4-FFF2-40B4-BE49-F238E27FC236}">
                <a16:creationId xmlns:a16="http://schemas.microsoft.com/office/drawing/2014/main" id="{4A862278-8561-1E44-AC45-39B589C930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6E8695-1BCA-4749-8BCD-A6801763E57C}"/>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9881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380A9-DBD3-BE47-ADF9-BC5D66DFC1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D976194-71FF-AD45-986E-B07E9E9D6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1593E24-681F-6746-B978-DB8ED97D4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EC3BA5B-4F22-6048-90ED-95222C139A26}"/>
              </a:ext>
            </a:extLst>
          </p:cNvPr>
          <p:cNvSpPr>
            <a:spLocks noGrp="1"/>
          </p:cNvSpPr>
          <p:nvPr>
            <p:ph type="dt" sz="half" idx="10"/>
          </p:nvPr>
        </p:nvSpPr>
        <p:spPr/>
        <p:txBody>
          <a:bodyPr/>
          <a:lstStyle/>
          <a:p>
            <a:fld id="{4EBD962E-249E-C34D-98AB-0C1F37A12A21}" type="datetimeFigureOut">
              <a:rPr kumimoji="1" lang="ja-JP" altLang="en-US" smtClean="0"/>
              <a:t>2018/5/22</a:t>
            </a:fld>
            <a:endParaRPr kumimoji="1" lang="ja-JP" altLang="en-US"/>
          </a:p>
        </p:txBody>
      </p:sp>
      <p:sp>
        <p:nvSpPr>
          <p:cNvPr id="6" name="フッター プレースホルダー 5">
            <a:extLst>
              <a:ext uri="{FF2B5EF4-FFF2-40B4-BE49-F238E27FC236}">
                <a16:creationId xmlns:a16="http://schemas.microsoft.com/office/drawing/2014/main" id="{0A09E1BA-BDEB-5748-B7D3-E36336481C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551899-6749-3744-A8BC-0ED1E534E420}"/>
              </a:ext>
            </a:extLst>
          </p:cNvPr>
          <p:cNvSpPr>
            <a:spLocks noGrp="1"/>
          </p:cNvSpPr>
          <p:nvPr>
            <p:ph type="sldNum" sz="quarter" idx="12"/>
          </p:nvPr>
        </p:nvSpPr>
        <p:spPr/>
        <p:txBody>
          <a:body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423181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D7CFEC9-C466-BB47-BCA7-46147CF8C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609D84-867D-5E44-B7FB-61C7ECE04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58BCE6-3E33-8A4B-8EC5-AB3DB878B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D962E-249E-C34D-98AB-0C1F37A12A21}" type="datetimeFigureOut">
              <a:rPr kumimoji="1" lang="ja-JP" altLang="en-US" smtClean="0"/>
              <a:t>2018/5/22</a:t>
            </a:fld>
            <a:endParaRPr kumimoji="1" lang="ja-JP" altLang="en-US"/>
          </a:p>
        </p:txBody>
      </p:sp>
      <p:sp>
        <p:nvSpPr>
          <p:cNvPr id="5" name="フッター プレースホルダー 4">
            <a:extLst>
              <a:ext uri="{FF2B5EF4-FFF2-40B4-BE49-F238E27FC236}">
                <a16:creationId xmlns:a16="http://schemas.microsoft.com/office/drawing/2014/main" id="{1922331C-E3F6-4A4E-AD6D-D1AC13DA6F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F8217F-12A3-D244-9CD7-E46063C24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32694-7F2F-304F-8ADB-1A095A160BC4}" type="slidenum">
              <a:rPr kumimoji="1" lang="ja-JP" altLang="en-US" smtClean="0"/>
              <a:t>‹#›</a:t>
            </a:fld>
            <a:endParaRPr kumimoji="1" lang="ja-JP" altLang="en-US"/>
          </a:p>
        </p:txBody>
      </p:sp>
    </p:spTree>
    <p:extLst>
      <p:ext uri="{BB962C8B-B14F-4D97-AF65-F5344CB8AC3E}">
        <p14:creationId xmlns:p14="http://schemas.microsoft.com/office/powerpoint/2010/main" val="3794146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eepage.net/machine_learning/2017/01/08/doc2vec.html" TargetMode="External"/><Relationship Id="rId7" Type="http://schemas.openxmlformats.org/officeDocument/2006/relationships/image" Target="../media/image35.tif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mccormickml.com/2016/04/19/word2vec-tutorial-the-skip-gram-model/" TargetMode="External"/><Relationship Id="rId5" Type="http://schemas.openxmlformats.org/officeDocument/2006/relationships/hyperlink" Target="http://qiita.com/Hironsan/items/11b388575a058dc8a46a" TargetMode="External"/><Relationship Id="rId4" Type="http://schemas.openxmlformats.org/officeDocument/2006/relationships/hyperlink" Target="https://deepage.net/bigdata/machine_learning/2016/09/02/word2vec_power_of_word_vector.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3E86-1931-5C4B-9602-C08F0D9C2D7A}"/>
              </a:ext>
            </a:extLst>
          </p:cNvPr>
          <p:cNvSpPr>
            <a:spLocks noGrp="1"/>
          </p:cNvSpPr>
          <p:nvPr>
            <p:ph type="ctrTitle"/>
          </p:nvPr>
        </p:nvSpPr>
        <p:spPr>
          <a:xfrm>
            <a:off x="1508234" y="2921754"/>
            <a:ext cx="9144000" cy="1097839"/>
          </a:xfrm>
        </p:spPr>
        <p:txBody>
          <a:bodyPr/>
          <a:lstStyle/>
          <a:p>
            <a:r>
              <a:rPr kumimoji="1" lang="ja-JP" altLang="en-US" dirty="0"/>
              <a:t>自然言語処理</a:t>
            </a:r>
            <a:r>
              <a:rPr kumimoji="1" lang="en-US" altLang="ja-JP" dirty="0"/>
              <a:t>(NLP)</a:t>
            </a:r>
            <a:endParaRPr kumimoji="1" lang="ja-JP" altLang="en-US" dirty="0"/>
          </a:p>
        </p:txBody>
      </p:sp>
    </p:spTree>
    <p:extLst>
      <p:ext uri="{BB962C8B-B14F-4D97-AF65-F5344CB8AC3E}">
        <p14:creationId xmlns:p14="http://schemas.microsoft.com/office/powerpoint/2010/main" val="1060497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p>
        </p:txBody>
      </p:sp>
      <p:sp>
        <p:nvSpPr>
          <p:cNvPr id="11" name="テキスト ボックス 10">
            <a:extLst>
              <a:ext uri="{FF2B5EF4-FFF2-40B4-BE49-F238E27FC236}">
                <a16:creationId xmlns:a16="http://schemas.microsoft.com/office/drawing/2014/main" id="{6F8E7B9A-3AC5-DF47-B7CB-77F6B04E8F77}"/>
              </a:ext>
            </a:extLst>
          </p:cNvPr>
          <p:cNvSpPr txBox="1"/>
          <p:nvPr/>
        </p:nvSpPr>
        <p:spPr>
          <a:xfrm>
            <a:off x="1325366" y="1997330"/>
            <a:ext cx="9110186" cy="461665"/>
          </a:xfrm>
          <a:prstGeom prst="rect">
            <a:avLst/>
          </a:prstGeom>
          <a:noFill/>
        </p:spPr>
        <p:txBody>
          <a:bodyPr wrap="none" rtlCol="0">
            <a:spAutoFit/>
          </a:bodyPr>
          <a:lstStyle/>
          <a:p>
            <a:r>
              <a:rPr lang="ja-JP" altLang="en-US" sz="2400" dirty="0"/>
              <a:t>文章に機械学習を行うため</a:t>
            </a:r>
            <a:r>
              <a:rPr lang="ja-JP" altLang="en-US" sz="2400"/>
              <a:t>には数値データに変換する必要がある</a:t>
            </a:r>
            <a:endParaRPr lang="en-US" altLang="ja-JP" sz="2400" dirty="0"/>
          </a:p>
        </p:txBody>
      </p:sp>
      <p:sp>
        <p:nvSpPr>
          <p:cNvPr id="15" name="右矢印 14">
            <a:extLst>
              <a:ext uri="{FF2B5EF4-FFF2-40B4-BE49-F238E27FC236}">
                <a16:creationId xmlns:a16="http://schemas.microsoft.com/office/drawing/2014/main" id="{CE263857-60CA-1D4A-8F8B-17B5AC4A8071}"/>
              </a:ext>
            </a:extLst>
          </p:cNvPr>
          <p:cNvSpPr/>
          <p:nvPr/>
        </p:nvSpPr>
        <p:spPr>
          <a:xfrm>
            <a:off x="1325366" y="2695439"/>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CBD8721-EC2C-AF4C-ADB3-A9B81F26DEDB}"/>
              </a:ext>
            </a:extLst>
          </p:cNvPr>
          <p:cNvSpPr txBox="1"/>
          <p:nvPr/>
        </p:nvSpPr>
        <p:spPr>
          <a:xfrm>
            <a:off x="2486346" y="2695439"/>
            <a:ext cx="1723549" cy="461665"/>
          </a:xfrm>
          <a:prstGeom prst="rect">
            <a:avLst/>
          </a:prstGeom>
          <a:noFill/>
        </p:spPr>
        <p:txBody>
          <a:bodyPr wrap="none" rtlCol="0">
            <a:spAutoFit/>
          </a:bodyPr>
          <a:lstStyle/>
          <a:p>
            <a:r>
              <a:rPr kumimoji="1" lang="ja-JP" altLang="en-US" sz="2400"/>
              <a:t>ベクトル化</a:t>
            </a:r>
          </a:p>
        </p:txBody>
      </p:sp>
      <p:sp>
        <p:nvSpPr>
          <p:cNvPr id="17" name="テキスト ボックス 16">
            <a:extLst>
              <a:ext uri="{FF2B5EF4-FFF2-40B4-BE49-F238E27FC236}">
                <a16:creationId xmlns:a16="http://schemas.microsoft.com/office/drawing/2014/main" id="{CA22F8F2-DB8C-064F-B3EC-30C6D3681769}"/>
              </a:ext>
            </a:extLst>
          </p:cNvPr>
          <p:cNvSpPr txBox="1"/>
          <p:nvPr/>
        </p:nvSpPr>
        <p:spPr>
          <a:xfrm>
            <a:off x="1325366" y="3650676"/>
            <a:ext cx="2646878" cy="461665"/>
          </a:xfrm>
          <a:prstGeom prst="rect">
            <a:avLst/>
          </a:prstGeom>
          <a:noFill/>
        </p:spPr>
        <p:txBody>
          <a:bodyPr wrap="none" rtlCol="0">
            <a:spAutoFit/>
          </a:bodyPr>
          <a:lstStyle/>
          <a:p>
            <a:r>
              <a:rPr kumimoji="1" lang="ja-JP" altLang="en-US" sz="2400"/>
              <a:t>様々な手法がある</a:t>
            </a:r>
          </a:p>
        </p:txBody>
      </p:sp>
      <p:sp>
        <p:nvSpPr>
          <p:cNvPr id="18" name="テキスト ボックス 17">
            <a:extLst>
              <a:ext uri="{FF2B5EF4-FFF2-40B4-BE49-F238E27FC236}">
                <a16:creationId xmlns:a16="http://schemas.microsoft.com/office/drawing/2014/main" id="{4BB5EC37-6364-C94B-B056-00481346092A}"/>
              </a:ext>
            </a:extLst>
          </p:cNvPr>
          <p:cNvSpPr txBox="1"/>
          <p:nvPr/>
        </p:nvSpPr>
        <p:spPr>
          <a:xfrm>
            <a:off x="1458930" y="5703735"/>
            <a:ext cx="1846980" cy="461665"/>
          </a:xfrm>
          <a:prstGeom prst="rect">
            <a:avLst/>
          </a:prstGeom>
          <a:noFill/>
        </p:spPr>
        <p:txBody>
          <a:bodyPr wrap="none" rtlCol="0">
            <a:spAutoFit/>
          </a:bodyPr>
          <a:lstStyle/>
          <a:p>
            <a:r>
              <a:rPr kumimoji="1" lang="en-US" altLang="ja-JP" sz="2400" dirty="0"/>
              <a:t>③word2vec</a:t>
            </a:r>
            <a:endParaRPr kumimoji="1" lang="ja-JP" altLang="en-US" sz="2400" dirty="0"/>
          </a:p>
        </p:txBody>
      </p:sp>
      <p:sp>
        <p:nvSpPr>
          <p:cNvPr id="19" name="テキスト ボックス 18">
            <a:extLst>
              <a:ext uri="{FF2B5EF4-FFF2-40B4-BE49-F238E27FC236}">
                <a16:creationId xmlns:a16="http://schemas.microsoft.com/office/drawing/2014/main" id="{93ECA5B2-6CE1-AC4F-970C-A815CD975C68}"/>
              </a:ext>
            </a:extLst>
          </p:cNvPr>
          <p:cNvSpPr txBox="1"/>
          <p:nvPr/>
        </p:nvSpPr>
        <p:spPr>
          <a:xfrm>
            <a:off x="3596844" y="5703735"/>
            <a:ext cx="1346844" cy="461665"/>
          </a:xfrm>
          <a:prstGeom prst="rect">
            <a:avLst/>
          </a:prstGeom>
          <a:noFill/>
        </p:spPr>
        <p:txBody>
          <a:bodyPr wrap="none" rtlCol="0">
            <a:spAutoFit/>
          </a:bodyPr>
          <a:lstStyle/>
          <a:p>
            <a:r>
              <a:rPr kumimoji="1" lang="en-US" altLang="ja-JP" sz="2400" dirty="0"/>
              <a:t>doc2vec</a:t>
            </a:r>
            <a:endParaRPr kumimoji="1" lang="ja-JP" altLang="en-US" sz="2400" dirty="0"/>
          </a:p>
        </p:txBody>
      </p:sp>
      <p:sp>
        <p:nvSpPr>
          <p:cNvPr id="20" name="テキスト ボックス 19">
            <a:extLst>
              <a:ext uri="{FF2B5EF4-FFF2-40B4-BE49-F238E27FC236}">
                <a16:creationId xmlns:a16="http://schemas.microsoft.com/office/drawing/2014/main" id="{FDEC51C4-E46C-2A47-87F6-516994EDD931}"/>
              </a:ext>
            </a:extLst>
          </p:cNvPr>
          <p:cNvSpPr txBox="1"/>
          <p:nvPr/>
        </p:nvSpPr>
        <p:spPr>
          <a:xfrm>
            <a:off x="1458930" y="4517825"/>
            <a:ext cx="1082348" cy="461665"/>
          </a:xfrm>
          <a:prstGeom prst="rect">
            <a:avLst/>
          </a:prstGeom>
          <a:noFill/>
        </p:spPr>
        <p:txBody>
          <a:bodyPr wrap="none" rtlCol="0">
            <a:spAutoFit/>
          </a:bodyPr>
          <a:lstStyle/>
          <a:p>
            <a:r>
              <a:rPr kumimoji="1" lang="en-US" altLang="ja-JP" sz="2400" dirty="0"/>
              <a:t>①bow</a:t>
            </a:r>
            <a:endParaRPr kumimoji="1" lang="ja-JP" altLang="en-US" sz="2400" dirty="0"/>
          </a:p>
        </p:txBody>
      </p:sp>
      <p:sp>
        <p:nvSpPr>
          <p:cNvPr id="21" name="テキスト ボックス 20">
            <a:extLst>
              <a:ext uri="{FF2B5EF4-FFF2-40B4-BE49-F238E27FC236}">
                <a16:creationId xmlns:a16="http://schemas.microsoft.com/office/drawing/2014/main" id="{9066ABD0-2C42-7945-B9FD-39A3F65DF7EF}"/>
              </a:ext>
            </a:extLst>
          </p:cNvPr>
          <p:cNvSpPr txBox="1"/>
          <p:nvPr/>
        </p:nvSpPr>
        <p:spPr>
          <a:xfrm>
            <a:off x="1458930" y="5110780"/>
            <a:ext cx="1205779" cy="461665"/>
          </a:xfrm>
          <a:prstGeom prst="rect">
            <a:avLst/>
          </a:prstGeom>
          <a:noFill/>
        </p:spPr>
        <p:txBody>
          <a:bodyPr wrap="none" rtlCol="0">
            <a:spAutoFit/>
          </a:bodyPr>
          <a:lstStyle/>
          <a:p>
            <a:r>
              <a:rPr lang="en-US" altLang="ja-JP" sz="2400" dirty="0"/>
              <a:t>②</a:t>
            </a:r>
            <a:r>
              <a:rPr lang="en-US" altLang="ja-JP" sz="2400" dirty="0" err="1"/>
              <a:t>t</a:t>
            </a:r>
            <a:r>
              <a:rPr kumimoji="1" lang="en-US" altLang="ja-JP" sz="2400" dirty="0" err="1"/>
              <a:t>f-idf</a:t>
            </a:r>
            <a:endParaRPr kumimoji="1" lang="ja-JP" altLang="en-US" sz="2400" dirty="0"/>
          </a:p>
        </p:txBody>
      </p:sp>
      <p:sp>
        <p:nvSpPr>
          <p:cNvPr id="22" name="テキスト ボックス 21">
            <a:extLst>
              <a:ext uri="{FF2B5EF4-FFF2-40B4-BE49-F238E27FC236}">
                <a16:creationId xmlns:a16="http://schemas.microsoft.com/office/drawing/2014/main" id="{FA4EA503-BA1E-0945-9723-D99C1AA3198B}"/>
              </a:ext>
            </a:extLst>
          </p:cNvPr>
          <p:cNvSpPr txBox="1"/>
          <p:nvPr/>
        </p:nvSpPr>
        <p:spPr>
          <a:xfrm>
            <a:off x="5234622" y="5703735"/>
            <a:ext cx="1268296" cy="461665"/>
          </a:xfrm>
          <a:prstGeom prst="rect">
            <a:avLst/>
          </a:prstGeom>
          <a:noFill/>
        </p:spPr>
        <p:txBody>
          <a:bodyPr wrap="none" rtlCol="0">
            <a:spAutoFit/>
          </a:bodyPr>
          <a:lstStyle/>
          <a:p>
            <a:r>
              <a:rPr kumimoji="1" lang="en-US" altLang="ja-JP" sz="2400" dirty="0" err="1"/>
              <a:t>fasttext</a:t>
            </a:r>
            <a:endParaRPr kumimoji="1" lang="ja-JP" altLang="en-US" sz="2400" dirty="0"/>
          </a:p>
        </p:txBody>
      </p:sp>
    </p:spTree>
    <p:extLst>
      <p:ext uri="{BB962C8B-B14F-4D97-AF65-F5344CB8AC3E}">
        <p14:creationId xmlns:p14="http://schemas.microsoft.com/office/powerpoint/2010/main" val="103891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5857694"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(①bow)</a:t>
            </a:r>
            <a:endParaRPr lang="ja-JP" altLang="en-US" sz="2800" dirty="0"/>
          </a:p>
        </p:txBody>
      </p:sp>
      <p:sp>
        <p:nvSpPr>
          <p:cNvPr id="11" name="テキスト ボックス 10">
            <a:extLst>
              <a:ext uri="{FF2B5EF4-FFF2-40B4-BE49-F238E27FC236}">
                <a16:creationId xmlns:a16="http://schemas.microsoft.com/office/drawing/2014/main" id="{6F8E7B9A-3AC5-DF47-B7CB-77F6B04E8F77}"/>
              </a:ext>
            </a:extLst>
          </p:cNvPr>
          <p:cNvSpPr txBox="1"/>
          <p:nvPr/>
        </p:nvSpPr>
        <p:spPr>
          <a:xfrm>
            <a:off x="1325366" y="1997330"/>
            <a:ext cx="3262432" cy="461665"/>
          </a:xfrm>
          <a:prstGeom prst="rect">
            <a:avLst/>
          </a:prstGeom>
          <a:noFill/>
        </p:spPr>
        <p:txBody>
          <a:bodyPr wrap="none" rtlCol="0">
            <a:spAutoFit/>
          </a:bodyPr>
          <a:lstStyle/>
          <a:p>
            <a:r>
              <a:rPr lang="ja-JP" altLang="en-US" sz="2400"/>
              <a:t>最も単純なベクトル化</a:t>
            </a:r>
            <a:endParaRPr lang="en-US" altLang="ja-JP" sz="2400" dirty="0"/>
          </a:p>
        </p:txBody>
      </p:sp>
      <p:sp>
        <p:nvSpPr>
          <p:cNvPr id="2" name="テキスト ボックス 1">
            <a:extLst>
              <a:ext uri="{FF2B5EF4-FFF2-40B4-BE49-F238E27FC236}">
                <a16:creationId xmlns:a16="http://schemas.microsoft.com/office/drawing/2014/main" id="{63183BCC-146D-DA4E-BDD7-E54D6A2114BF}"/>
              </a:ext>
            </a:extLst>
          </p:cNvPr>
          <p:cNvSpPr txBox="1"/>
          <p:nvPr/>
        </p:nvSpPr>
        <p:spPr>
          <a:xfrm>
            <a:off x="1325365" y="5015332"/>
            <a:ext cx="1107996" cy="369332"/>
          </a:xfrm>
          <a:prstGeom prst="rect">
            <a:avLst/>
          </a:prstGeom>
          <a:noFill/>
        </p:spPr>
        <p:txBody>
          <a:bodyPr wrap="none" rtlCol="0">
            <a:spAutoFit/>
          </a:bodyPr>
          <a:lstStyle/>
          <a:p>
            <a:r>
              <a:rPr kumimoji="1" lang="ja-JP" altLang="en-US"/>
              <a:t>メリット</a:t>
            </a:r>
          </a:p>
        </p:txBody>
      </p:sp>
      <p:sp>
        <p:nvSpPr>
          <p:cNvPr id="3" name="テキスト ボックス 2">
            <a:extLst>
              <a:ext uri="{FF2B5EF4-FFF2-40B4-BE49-F238E27FC236}">
                <a16:creationId xmlns:a16="http://schemas.microsoft.com/office/drawing/2014/main" id="{5ED1023B-A40C-D044-B8B6-CA7642C143A2}"/>
              </a:ext>
            </a:extLst>
          </p:cNvPr>
          <p:cNvSpPr txBox="1"/>
          <p:nvPr/>
        </p:nvSpPr>
        <p:spPr>
          <a:xfrm>
            <a:off x="2956581" y="4969165"/>
            <a:ext cx="1723549" cy="461665"/>
          </a:xfrm>
          <a:prstGeom prst="rect">
            <a:avLst/>
          </a:prstGeom>
          <a:noFill/>
        </p:spPr>
        <p:txBody>
          <a:bodyPr wrap="none" rtlCol="0">
            <a:spAutoFit/>
          </a:bodyPr>
          <a:lstStyle/>
          <a:p>
            <a:r>
              <a:rPr kumimoji="1" lang="ja-JP" altLang="en-US" sz="2400"/>
              <a:t>実装が容易</a:t>
            </a:r>
          </a:p>
        </p:txBody>
      </p:sp>
      <p:sp>
        <p:nvSpPr>
          <p:cNvPr id="5" name="テキスト ボックス 4">
            <a:extLst>
              <a:ext uri="{FF2B5EF4-FFF2-40B4-BE49-F238E27FC236}">
                <a16:creationId xmlns:a16="http://schemas.microsoft.com/office/drawing/2014/main" id="{4E92D97A-F543-E043-BF93-8D83433EFD07}"/>
              </a:ext>
            </a:extLst>
          </p:cNvPr>
          <p:cNvSpPr txBox="1"/>
          <p:nvPr/>
        </p:nvSpPr>
        <p:spPr>
          <a:xfrm>
            <a:off x="1325365" y="5617767"/>
            <a:ext cx="1338828" cy="369332"/>
          </a:xfrm>
          <a:prstGeom prst="rect">
            <a:avLst/>
          </a:prstGeom>
          <a:noFill/>
        </p:spPr>
        <p:txBody>
          <a:bodyPr wrap="none" rtlCol="0">
            <a:spAutoFit/>
          </a:bodyPr>
          <a:lstStyle/>
          <a:p>
            <a:r>
              <a:rPr kumimoji="1" lang="ja-JP" altLang="en-US"/>
              <a:t>デメリット</a:t>
            </a:r>
          </a:p>
        </p:txBody>
      </p:sp>
      <p:sp>
        <p:nvSpPr>
          <p:cNvPr id="6" name="テキスト ボックス 5">
            <a:extLst>
              <a:ext uri="{FF2B5EF4-FFF2-40B4-BE49-F238E27FC236}">
                <a16:creationId xmlns:a16="http://schemas.microsoft.com/office/drawing/2014/main" id="{8CAB7E81-EC35-3746-8463-52EB5A7CC9DE}"/>
              </a:ext>
            </a:extLst>
          </p:cNvPr>
          <p:cNvSpPr txBox="1"/>
          <p:nvPr/>
        </p:nvSpPr>
        <p:spPr>
          <a:xfrm>
            <a:off x="2956581" y="5571599"/>
            <a:ext cx="7431843" cy="461665"/>
          </a:xfrm>
          <a:prstGeom prst="rect">
            <a:avLst/>
          </a:prstGeom>
          <a:noFill/>
        </p:spPr>
        <p:txBody>
          <a:bodyPr wrap="none" rtlCol="0">
            <a:spAutoFit/>
          </a:bodyPr>
          <a:lstStyle/>
          <a:p>
            <a:r>
              <a:rPr lang="ja-JP" altLang="en-US" sz="2400"/>
              <a:t>文脈が考慮されない</a:t>
            </a:r>
            <a:r>
              <a:rPr lang="en-US" altLang="ja-JP" sz="2400" dirty="0"/>
              <a:t>, </a:t>
            </a:r>
            <a:r>
              <a:rPr lang="ja-JP" altLang="en-US" sz="2400"/>
              <a:t>頻出する単語の数値が高くなる</a:t>
            </a:r>
            <a:endParaRPr kumimoji="1" lang="ja-JP" altLang="en-US" sz="2400"/>
          </a:p>
        </p:txBody>
      </p:sp>
      <p:sp>
        <p:nvSpPr>
          <p:cNvPr id="7" name="テキスト ボックス 6">
            <a:extLst>
              <a:ext uri="{FF2B5EF4-FFF2-40B4-BE49-F238E27FC236}">
                <a16:creationId xmlns:a16="http://schemas.microsoft.com/office/drawing/2014/main" id="{191CFB10-E2ED-2741-9FF8-14D74FE68B6E}"/>
              </a:ext>
            </a:extLst>
          </p:cNvPr>
          <p:cNvSpPr txBox="1"/>
          <p:nvPr/>
        </p:nvSpPr>
        <p:spPr>
          <a:xfrm>
            <a:off x="1325366" y="2506356"/>
            <a:ext cx="5416868" cy="461665"/>
          </a:xfrm>
          <a:prstGeom prst="rect">
            <a:avLst/>
          </a:prstGeom>
          <a:noFill/>
        </p:spPr>
        <p:txBody>
          <a:bodyPr wrap="none" rtlCol="0">
            <a:spAutoFit/>
          </a:bodyPr>
          <a:lstStyle/>
          <a:p>
            <a:r>
              <a:rPr kumimoji="1" lang="ja-JP" altLang="en-US" sz="2400"/>
              <a:t>文章内の単語の出現回数を要素とする</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3373358-D7AF-5744-8BD6-BB402CB6CC56}"/>
                  </a:ext>
                </a:extLst>
              </p:cNvPr>
              <p:cNvSpPr txBox="1"/>
              <p:nvPr/>
            </p:nvSpPr>
            <p:spPr>
              <a:xfrm>
                <a:off x="2956582" y="3157228"/>
                <a:ext cx="3786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lang="ja-JP" altLang="en-US" i="1">
                          <a:latin typeface="Cambria Math" panose="02040503050406030204" pitchFamily="18" charset="0"/>
                        </a:rPr>
                        <m:t>私</m:t>
                      </m:r>
                      <m:r>
                        <a:rPr kumimoji="1" lang="en-US" altLang="ja-JP" b="0" i="1" smtClean="0">
                          <a:latin typeface="Cambria Math" panose="02040503050406030204" pitchFamily="18" charset="0"/>
                        </a:rPr>
                        <m:t>”, “</m:t>
                      </m:r>
                      <m:r>
                        <a:rPr lang="ja-JP" altLang="en-US" i="1">
                          <a:latin typeface="Cambria Math" panose="02040503050406030204" pitchFamily="18" charset="0"/>
                        </a:rPr>
                        <m:t>以外</m:t>
                      </m:r>
                      <m:r>
                        <a:rPr kumimoji="1" lang="en-US" altLang="ja-JP" b="0" i="1" smtClean="0">
                          <a:latin typeface="Cambria Math" panose="02040503050406030204" pitchFamily="18" charset="0"/>
                        </a:rPr>
                        <m:t>”,”</m:t>
                      </m:r>
                      <m:r>
                        <a:rPr lang="ja-JP" altLang="en-US" i="1">
                          <a:latin typeface="Cambria Math" panose="02040503050406030204" pitchFamily="18" charset="0"/>
                        </a:rPr>
                        <m:t>じゃ</m:t>
                      </m:r>
                      <m:r>
                        <a:rPr kumimoji="1" lang="en-US" altLang="ja-JP" b="0" i="1" smtClean="0">
                          <a:latin typeface="Cambria Math" panose="02040503050406030204" pitchFamily="18" charset="0"/>
                        </a:rPr>
                        <m:t>”,“</m:t>
                      </m:r>
                      <m:r>
                        <a:rPr lang="ja-JP" altLang="en-US" i="1">
                          <a:latin typeface="Cambria Math" panose="02040503050406030204" pitchFamily="18" charset="0"/>
                        </a:rPr>
                        <m:t>ない</m:t>
                      </m:r>
                      <m:r>
                        <a:rPr kumimoji="1" lang="en-US" altLang="ja-JP" b="0" i="1" smtClean="0">
                          <a:latin typeface="Cambria Math" panose="02040503050406030204" pitchFamily="18" charset="0"/>
                        </a:rPr>
                        <m:t>”, “</m:t>
                      </m:r>
                      <m:r>
                        <a:rPr lang="ja-JP" altLang="en-US" i="1">
                          <a:latin typeface="Cambria Math" panose="02040503050406030204" pitchFamily="18" charset="0"/>
                        </a:rPr>
                        <m:t>の</m:t>
                      </m:r>
                      <m:r>
                        <a:rPr kumimoji="1" lang="en-US" altLang="ja-JP" b="0" i="1" smtClean="0">
                          <a:latin typeface="Cambria Math" panose="02040503050406030204" pitchFamily="18" charset="0"/>
                        </a:rPr>
                        <m:t>”</m:t>
                      </m:r>
                      <m:r>
                        <a:rPr lang="ja-JP" altLang="en-US" i="1">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A3373358-D7AF-5744-8BD6-BB402CB6CC56}"/>
                  </a:ext>
                </a:extLst>
              </p:cNvPr>
              <p:cNvSpPr txBox="1">
                <a:spLocks noRot="1" noChangeAspect="1" noMove="1" noResize="1" noEditPoints="1" noAdjustHandles="1" noChangeArrowheads="1" noChangeShapeType="1" noTextEdit="1"/>
              </p:cNvSpPr>
              <p:nvPr/>
            </p:nvSpPr>
            <p:spPr>
              <a:xfrm>
                <a:off x="2956582" y="3157228"/>
                <a:ext cx="3786614" cy="369332"/>
              </a:xfrm>
              <a:prstGeom prst="rect">
                <a:avLst/>
              </a:prstGeom>
              <a:blipFill>
                <a:blip r:embed="rId2"/>
                <a:stretch>
                  <a:fillRect b="-1000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6A5F536-8260-5A41-85F6-232A87C4537F}"/>
              </a:ext>
            </a:extLst>
          </p:cNvPr>
          <p:cNvSpPr txBox="1"/>
          <p:nvPr/>
        </p:nvSpPr>
        <p:spPr>
          <a:xfrm>
            <a:off x="1325366" y="3861586"/>
            <a:ext cx="2492990" cy="369332"/>
          </a:xfrm>
          <a:prstGeom prst="rect">
            <a:avLst/>
          </a:prstGeom>
          <a:noFill/>
        </p:spPr>
        <p:txBody>
          <a:bodyPr wrap="none" rtlCol="0">
            <a:spAutoFit/>
          </a:bodyPr>
          <a:lstStyle/>
          <a:p>
            <a:r>
              <a:rPr kumimoji="1" lang="ja-JP" altLang="en-US"/>
              <a:t>私以外私じゃないの。</a:t>
            </a:r>
          </a:p>
        </p:txBody>
      </p:sp>
      <p:sp>
        <p:nvSpPr>
          <p:cNvPr id="24" name="右矢印 23">
            <a:extLst>
              <a:ext uri="{FF2B5EF4-FFF2-40B4-BE49-F238E27FC236}">
                <a16:creationId xmlns:a16="http://schemas.microsoft.com/office/drawing/2014/main" id="{4D0FAF28-6373-184B-8A6C-E5DC12A3BB1A}"/>
              </a:ext>
            </a:extLst>
          </p:cNvPr>
          <p:cNvSpPr/>
          <p:nvPr/>
        </p:nvSpPr>
        <p:spPr>
          <a:xfrm>
            <a:off x="4587798" y="3822974"/>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7DFB2FC-D2EC-8149-988A-341593DF52D9}"/>
                  </a:ext>
                </a:extLst>
              </p:cNvPr>
              <p:cNvSpPr txBox="1"/>
              <p:nvPr/>
            </p:nvSpPr>
            <p:spPr>
              <a:xfrm>
                <a:off x="6036595" y="3861586"/>
                <a:ext cx="16129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 1, 1, 1, 1, 1]</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47DFB2FC-D2EC-8149-988A-341593DF52D9}"/>
                  </a:ext>
                </a:extLst>
              </p:cNvPr>
              <p:cNvSpPr txBox="1">
                <a:spLocks noRot="1" noChangeAspect="1" noMove="1" noResize="1" noEditPoints="1" noAdjustHandles="1" noChangeArrowheads="1" noChangeShapeType="1" noTextEdit="1"/>
              </p:cNvSpPr>
              <p:nvPr/>
            </p:nvSpPr>
            <p:spPr>
              <a:xfrm>
                <a:off x="6036595" y="3861586"/>
                <a:ext cx="1612941" cy="369332"/>
              </a:xfrm>
              <a:prstGeom prst="rect">
                <a:avLst/>
              </a:prstGeom>
              <a:blipFill>
                <a:blip r:embed="rId3"/>
                <a:stretch>
                  <a:fillRect b="-1333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A3B04FB-E3F4-904D-BE81-E2A6E7ACB4D3}"/>
              </a:ext>
            </a:extLst>
          </p:cNvPr>
          <p:cNvSpPr txBox="1"/>
          <p:nvPr/>
        </p:nvSpPr>
        <p:spPr>
          <a:xfrm>
            <a:off x="6806196" y="888602"/>
            <a:ext cx="1686680" cy="369332"/>
          </a:xfrm>
          <a:prstGeom prst="rect">
            <a:avLst/>
          </a:prstGeom>
          <a:noFill/>
        </p:spPr>
        <p:txBody>
          <a:bodyPr wrap="none" rtlCol="0">
            <a:spAutoFit/>
          </a:bodyPr>
          <a:lstStyle/>
          <a:p>
            <a:r>
              <a:rPr kumimoji="1" lang="en-US" altLang="ja-JP" dirty="0"/>
              <a:t>Bag-of-Words</a:t>
            </a:r>
            <a:endParaRPr kumimoji="1" lang="ja-JP" altLang="en-US"/>
          </a:p>
        </p:txBody>
      </p:sp>
    </p:spTree>
    <p:extLst>
      <p:ext uri="{BB962C8B-B14F-4D97-AF65-F5344CB8AC3E}">
        <p14:creationId xmlns:p14="http://schemas.microsoft.com/office/powerpoint/2010/main" val="126214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6000361"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(②</a:t>
            </a:r>
            <a:r>
              <a:rPr lang="en-US" altLang="ja-JP" sz="2800" dirty="0" err="1"/>
              <a:t>tf-idf</a:t>
            </a:r>
            <a:r>
              <a:rPr lang="en-US" altLang="ja-JP" sz="2800" dirty="0"/>
              <a:t>)</a:t>
            </a:r>
            <a:endParaRPr lang="ja-JP" altLang="en-US" sz="2800" dirty="0"/>
          </a:p>
        </p:txBody>
      </p:sp>
      <p:sp>
        <p:nvSpPr>
          <p:cNvPr id="11" name="テキスト ボックス 10">
            <a:extLst>
              <a:ext uri="{FF2B5EF4-FFF2-40B4-BE49-F238E27FC236}">
                <a16:creationId xmlns:a16="http://schemas.microsoft.com/office/drawing/2014/main" id="{6F8E7B9A-3AC5-DF47-B7CB-77F6B04E8F77}"/>
              </a:ext>
            </a:extLst>
          </p:cNvPr>
          <p:cNvSpPr txBox="1"/>
          <p:nvPr/>
        </p:nvSpPr>
        <p:spPr>
          <a:xfrm>
            <a:off x="1325366" y="1997330"/>
            <a:ext cx="2005677" cy="461665"/>
          </a:xfrm>
          <a:prstGeom prst="rect">
            <a:avLst/>
          </a:prstGeom>
          <a:noFill/>
        </p:spPr>
        <p:txBody>
          <a:bodyPr wrap="none" rtlCol="0">
            <a:spAutoFit/>
          </a:bodyPr>
          <a:lstStyle/>
          <a:p>
            <a:r>
              <a:rPr lang="en-US" altLang="ja-JP" sz="2400" dirty="0"/>
              <a:t>bow</a:t>
            </a:r>
            <a:r>
              <a:rPr lang="ja-JP" altLang="en-US" sz="2400"/>
              <a:t>の発展形</a:t>
            </a:r>
            <a:endParaRPr lang="en-US" altLang="ja-JP" sz="2400" dirty="0"/>
          </a:p>
        </p:txBody>
      </p:sp>
      <p:sp>
        <p:nvSpPr>
          <p:cNvPr id="9" name="テキスト ボックス 8">
            <a:extLst>
              <a:ext uri="{FF2B5EF4-FFF2-40B4-BE49-F238E27FC236}">
                <a16:creationId xmlns:a16="http://schemas.microsoft.com/office/drawing/2014/main" id="{4F082176-A65F-E746-A442-839C58C80DBA}"/>
              </a:ext>
            </a:extLst>
          </p:cNvPr>
          <p:cNvSpPr txBox="1"/>
          <p:nvPr/>
        </p:nvSpPr>
        <p:spPr>
          <a:xfrm>
            <a:off x="6791218" y="888602"/>
            <a:ext cx="5008102" cy="369332"/>
          </a:xfrm>
          <a:prstGeom prst="rect">
            <a:avLst/>
          </a:prstGeom>
          <a:noFill/>
        </p:spPr>
        <p:txBody>
          <a:bodyPr wrap="none" rtlCol="0">
            <a:spAutoFit/>
          </a:bodyPr>
          <a:lstStyle/>
          <a:p>
            <a:r>
              <a:rPr lang="en-US" altLang="ja-JP" dirty="0"/>
              <a:t>term-frequency-inverse document frequency</a:t>
            </a:r>
            <a:endParaRPr kumimoji="1" lang="ja-JP" altLang="en-US"/>
          </a:p>
        </p:txBody>
      </p:sp>
      <p:sp>
        <p:nvSpPr>
          <p:cNvPr id="13" name="テキスト ボックス 12">
            <a:extLst>
              <a:ext uri="{FF2B5EF4-FFF2-40B4-BE49-F238E27FC236}">
                <a16:creationId xmlns:a16="http://schemas.microsoft.com/office/drawing/2014/main" id="{D01DBA53-1F12-D440-A65E-29CEE8E33980}"/>
              </a:ext>
            </a:extLst>
          </p:cNvPr>
          <p:cNvSpPr txBox="1"/>
          <p:nvPr/>
        </p:nvSpPr>
        <p:spPr>
          <a:xfrm>
            <a:off x="1325365" y="5015332"/>
            <a:ext cx="1107996" cy="369332"/>
          </a:xfrm>
          <a:prstGeom prst="rect">
            <a:avLst/>
          </a:prstGeom>
          <a:noFill/>
        </p:spPr>
        <p:txBody>
          <a:bodyPr wrap="none" rtlCol="0">
            <a:spAutoFit/>
          </a:bodyPr>
          <a:lstStyle/>
          <a:p>
            <a:r>
              <a:rPr kumimoji="1" lang="ja-JP" altLang="en-US"/>
              <a:t>メリット</a:t>
            </a:r>
          </a:p>
        </p:txBody>
      </p:sp>
      <p:sp>
        <p:nvSpPr>
          <p:cNvPr id="14" name="テキスト ボックス 13">
            <a:extLst>
              <a:ext uri="{FF2B5EF4-FFF2-40B4-BE49-F238E27FC236}">
                <a16:creationId xmlns:a16="http://schemas.microsoft.com/office/drawing/2014/main" id="{45208E83-3C4D-FB45-8895-271BF7054152}"/>
              </a:ext>
            </a:extLst>
          </p:cNvPr>
          <p:cNvSpPr txBox="1"/>
          <p:nvPr/>
        </p:nvSpPr>
        <p:spPr>
          <a:xfrm>
            <a:off x="2956581" y="4969165"/>
            <a:ext cx="3877985" cy="461665"/>
          </a:xfrm>
          <a:prstGeom prst="rect">
            <a:avLst/>
          </a:prstGeom>
          <a:noFill/>
        </p:spPr>
        <p:txBody>
          <a:bodyPr wrap="none" rtlCol="0">
            <a:spAutoFit/>
          </a:bodyPr>
          <a:lstStyle/>
          <a:p>
            <a:r>
              <a:rPr lang="ja-JP" altLang="en-US" sz="2400"/>
              <a:t>頻出単語の値を下げられる</a:t>
            </a:r>
            <a:endParaRPr kumimoji="1" lang="ja-JP" altLang="en-US" sz="2400"/>
          </a:p>
        </p:txBody>
      </p:sp>
      <p:sp>
        <p:nvSpPr>
          <p:cNvPr id="15" name="テキスト ボックス 14">
            <a:extLst>
              <a:ext uri="{FF2B5EF4-FFF2-40B4-BE49-F238E27FC236}">
                <a16:creationId xmlns:a16="http://schemas.microsoft.com/office/drawing/2014/main" id="{7EE1E677-0365-E54B-874F-52B88F07F004}"/>
              </a:ext>
            </a:extLst>
          </p:cNvPr>
          <p:cNvSpPr txBox="1"/>
          <p:nvPr/>
        </p:nvSpPr>
        <p:spPr>
          <a:xfrm>
            <a:off x="1325365" y="5617767"/>
            <a:ext cx="1338828" cy="369332"/>
          </a:xfrm>
          <a:prstGeom prst="rect">
            <a:avLst/>
          </a:prstGeom>
          <a:noFill/>
        </p:spPr>
        <p:txBody>
          <a:bodyPr wrap="none" rtlCol="0">
            <a:spAutoFit/>
          </a:bodyPr>
          <a:lstStyle/>
          <a:p>
            <a:r>
              <a:rPr kumimoji="1" lang="ja-JP" altLang="en-US"/>
              <a:t>デメリット</a:t>
            </a:r>
          </a:p>
        </p:txBody>
      </p:sp>
      <p:sp>
        <p:nvSpPr>
          <p:cNvPr id="16" name="テキスト ボックス 15">
            <a:extLst>
              <a:ext uri="{FF2B5EF4-FFF2-40B4-BE49-F238E27FC236}">
                <a16:creationId xmlns:a16="http://schemas.microsoft.com/office/drawing/2014/main" id="{F55774F0-47EA-C24B-8C8A-7E3D160FBFE9}"/>
              </a:ext>
            </a:extLst>
          </p:cNvPr>
          <p:cNvSpPr txBox="1"/>
          <p:nvPr/>
        </p:nvSpPr>
        <p:spPr>
          <a:xfrm>
            <a:off x="2956581" y="5571599"/>
            <a:ext cx="2954655" cy="461665"/>
          </a:xfrm>
          <a:prstGeom prst="rect">
            <a:avLst/>
          </a:prstGeom>
          <a:noFill/>
        </p:spPr>
        <p:txBody>
          <a:bodyPr wrap="none" rtlCol="0">
            <a:spAutoFit/>
          </a:bodyPr>
          <a:lstStyle/>
          <a:p>
            <a:r>
              <a:rPr lang="ja-JP" altLang="en-US" sz="2400"/>
              <a:t>文脈が考慮されない</a:t>
            </a:r>
            <a:endParaRPr kumimoji="1" lang="ja-JP" altLang="en-US"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3D4DD37-A471-CB42-9328-2A808887C290}"/>
                  </a:ext>
                </a:extLst>
              </p:cNvPr>
              <p:cNvSpPr txBox="1"/>
              <p:nvPr/>
            </p:nvSpPr>
            <p:spPr>
              <a:xfrm>
                <a:off x="1307732" y="3626469"/>
                <a:ext cx="2251257" cy="65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m:rPr>
                          <m:sty m:val="p"/>
                        </m:rPr>
                        <a:rPr kumimoji="1" lang="en-US" altLang="ja-JP" b="0" i="1" smtClean="0">
                          <a:latin typeface="Cambria Math" panose="02040503050406030204" pitchFamily="18" charset="0"/>
                        </a:rPr>
                        <m:t>log</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𝑁</m:t>
                          </m:r>
                        </m:num>
                        <m:den>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den>
                      </m:f>
                      <m:r>
                        <a:rPr kumimoji="1" lang="en-US" altLang="ja-JP" b="0" i="1" smtClean="0">
                          <a:latin typeface="Cambria Math" panose="02040503050406030204" pitchFamily="18" charset="0"/>
                        </a:rPr>
                        <m:t>)</m:t>
                      </m:r>
                    </m:oMath>
                  </m:oMathPara>
                </a14:m>
                <a:endParaRPr kumimoji="1" lang="en-US" altLang="ja-JP" b="0" dirty="0"/>
              </a:p>
            </p:txBody>
          </p:sp>
        </mc:Choice>
        <mc:Fallback xmlns="">
          <p:sp>
            <p:nvSpPr>
              <p:cNvPr id="18" name="テキスト ボックス 17">
                <a:extLst>
                  <a:ext uri="{FF2B5EF4-FFF2-40B4-BE49-F238E27FC236}">
                    <a16:creationId xmlns:a16="http://schemas.microsoft.com/office/drawing/2014/main" id="{03D4DD37-A471-CB42-9328-2A808887C290}"/>
                  </a:ext>
                </a:extLst>
              </p:cNvPr>
              <p:cNvSpPr txBox="1">
                <a:spLocks noRot="1" noChangeAspect="1" noMove="1" noResize="1" noEditPoints="1" noAdjustHandles="1" noChangeArrowheads="1" noChangeShapeType="1" noTextEdit="1"/>
              </p:cNvSpPr>
              <p:nvPr/>
            </p:nvSpPr>
            <p:spPr>
              <a:xfrm>
                <a:off x="1307732" y="3626469"/>
                <a:ext cx="2251257" cy="659476"/>
              </a:xfrm>
              <a:prstGeom prst="rect">
                <a:avLst/>
              </a:prstGeom>
              <a:blipFill>
                <a:blip r:embed="rId2"/>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3C50B1E-BE3B-B847-B708-9E2D7DE2F909}"/>
                  </a:ext>
                </a:extLst>
              </p:cNvPr>
              <p:cNvSpPr txBox="1"/>
              <p:nvPr/>
            </p:nvSpPr>
            <p:spPr>
              <a:xfrm>
                <a:off x="4325420" y="3477582"/>
                <a:ext cx="3842535" cy="95725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𝑡</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文章</m:t>
                      </m:r>
                      <m:r>
                        <m:rPr>
                          <m:sty m:val="p"/>
                        </m:rPr>
                        <a:rPr lang="en-US" altLang="ja-JP" i="1">
                          <a:latin typeface="Cambria Math" panose="02040503050406030204" pitchFamily="18" charset="0"/>
                        </a:rPr>
                        <m:t>j</m:t>
                      </m:r>
                      <m:r>
                        <a:rPr lang="ja-JP" altLang="en-US" i="1" smtClean="0">
                          <a:latin typeface="Cambria Math" panose="02040503050406030204" pitchFamily="18" charset="0"/>
                        </a:rPr>
                        <m:t>に</m:t>
                      </m:r>
                      <m:r>
                        <a:rPr lang="ja-JP" altLang="en-US" i="1">
                          <a:latin typeface="Cambria Math" panose="02040503050406030204" pitchFamily="18" charset="0"/>
                        </a:rPr>
                        <m:t>単語</m:t>
                      </m:r>
                      <m:r>
                        <a:rPr lang="en-US" altLang="ja-JP" b="0" i="1" smtClean="0">
                          <a:latin typeface="Cambria Math" panose="02040503050406030204" pitchFamily="18" charset="0"/>
                        </a:rPr>
                        <m:t>𝑖</m:t>
                      </m:r>
                      <m:r>
                        <a:rPr lang="ja-JP" altLang="en-US" i="1">
                          <a:latin typeface="Cambria Math" panose="02040503050406030204" pitchFamily="18" charset="0"/>
                        </a:rPr>
                        <m:t>が</m:t>
                      </m:r>
                      <m:r>
                        <a:rPr lang="ja-JP" altLang="en-US" i="1" smtClean="0">
                          <a:latin typeface="Cambria Math" panose="02040503050406030204" pitchFamily="18" charset="0"/>
                        </a:rPr>
                        <m:t>含まれる数</m:t>
                      </m:r>
                    </m:oMath>
                  </m:oMathPara>
                </a14:m>
                <a:endParaRPr kumimoji="1" lang="en-US" altLang="ja-JP" b="0" dirty="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r>
                        <a:rPr lang="ja-JP" altLang="en-US" i="1">
                          <a:latin typeface="Cambria Math" panose="02040503050406030204" pitchFamily="18" charset="0"/>
                        </a:rPr>
                        <m:t>単語</m:t>
                      </m:r>
                      <m:r>
                        <a:rPr lang="en-US" altLang="ja-JP" b="0" i="1" smtClean="0">
                          <a:latin typeface="Cambria Math" panose="02040503050406030204" pitchFamily="18" charset="0"/>
                        </a:rPr>
                        <m:t>𝑖</m:t>
                      </m:r>
                      <m:r>
                        <a:rPr lang="ja-JP" altLang="en-US" i="1">
                          <a:latin typeface="Cambria Math" panose="02040503050406030204" pitchFamily="18" charset="0"/>
                        </a:rPr>
                        <m:t>を</m:t>
                      </m:r>
                      <m:r>
                        <a:rPr lang="ja-JP" altLang="en-US" i="1" smtClean="0">
                          <a:latin typeface="Cambria Math" panose="02040503050406030204" pitchFamily="18" charset="0"/>
                        </a:rPr>
                        <m:t>含む</m:t>
                      </m:r>
                      <m:r>
                        <a:rPr lang="ja-JP" altLang="en-US" i="1">
                          <a:latin typeface="Cambria Math" panose="02040503050406030204" pitchFamily="18" charset="0"/>
                        </a:rPr>
                        <m:t>文章数</m:t>
                      </m:r>
                    </m:oMath>
                  </m:oMathPara>
                </a14:m>
                <a:endParaRPr lang="ja-JP" altLang="en-US"/>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全文章数</m:t>
                      </m:r>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13C50B1E-BE3B-B847-B708-9E2D7DE2F909}"/>
                  </a:ext>
                </a:extLst>
              </p:cNvPr>
              <p:cNvSpPr txBox="1">
                <a:spLocks noRot="1" noChangeAspect="1" noMove="1" noResize="1" noEditPoints="1" noAdjustHandles="1" noChangeArrowheads="1" noChangeShapeType="1" noTextEdit="1"/>
              </p:cNvSpPr>
              <p:nvPr/>
            </p:nvSpPr>
            <p:spPr>
              <a:xfrm>
                <a:off x="4325420" y="3477582"/>
                <a:ext cx="3842535" cy="957250"/>
              </a:xfrm>
              <a:prstGeom prst="rect">
                <a:avLst/>
              </a:prstGeom>
              <a:blipFill>
                <a:blip r:embed="rId3"/>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929FA639-7710-0C43-B0C9-2D7613BD73F1}"/>
              </a:ext>
            </a:extLst>
          </p:cNvPr>
          <p:cNvSpPr txBox="1"/>
          <p:nvPr/>
        </p:nvSpPr>
        <p:spPr>
          <a:xfrm>
            <a:off x="1325365" y="2690356"/>
            <a:ext cx="7879080" cy="461665"/>
          </a:xfrm>
          <a:prstGeom prst="rect">
            <a:avLst/>
          </a:prstGeom>
          <a:noFill/>
        </p:spPr>
        <p:txBody>
          <a:bodyPr wrap="none" rtlCol="0">
            <a:spAutoFit/>
          </a:bodyPr>
          <a:lstStyle/>
          <a:p>
            <a:r>
              <a:rPr kumimoji="1" lang="ja-JP" altLang="en-US" sz="2400"/>
              <a:t>ベクトルの要素を単語の頻度から単語の重みへ変更する</a:t>
            </a:r>
          </a:p>
        </p:txBody>
      </p:sp>
    </p:spTree>
    <p:extLst>
      <p:ext uri="{BB962C8B-B14F-4D97-AF65-F5344CB8AC3E}">
        <p14:creationId xmlns:p14="http://schemas.microsoft.com/office/powerpoint/2010/main" val="31561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4669868"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p>
        </p:txBody>
      </p:sp>
      <p:sp>
        <p:nvSpPr>
          <p:cNvPr id="11" name="テキスト ボックス 10">
            <a:extLst>
              <a:ext uri="{FF2B5EF4-FFF2-40B4-BE49-F238E27FC236}">
                <a16:creationId xmlns:a16="http://schemas.microsoft.com/office/drawing/2014/main" id="{6F8E7B9A-3AC5-DF47-B7CB-77F6B04E8F77}"/>
              </a:ext>
            </a:extLst>
          </p:cNvPr>
          <p:cNvSpPr txBox="1"/>
          <p:nvPr/>
        </p:nvSpPr>
        <p:spPr>
          <a:xfrm>
            <a:off x="1325366" y="1997330"/>
            <a:ext cx="2156360" cy="369332"/>
          </a:xfrm>
          <a:prstGeom prst="rect">
            <a:avLst/>
          </a:prstGeom>
          <a:noFill/>
        </p:spPr>
        <p:txBody>
          <a:bodyPr wrap="none" rtlCol="0">
            <a:spAutoFit/>
          </a:bodyPr>
          <a:lstStyle/>
          <a:p>
            <a:r>
              <a:rPr lang="ja-JP" altLang="en-US"/>
              <a:t>①</a:t>
            </a:r>
            <a:r>
              <a:rPr lang="en-US" altLang="ja-JP" dirty="0"/>
              <a:t>, </a:t>
            </a:r>
            <a:r>
              <a:rPr lang="ja-JP" altLang="en-US"/>
              <a:t>②のデメリット</a:t>
            </a:r>
            <a:endParaRPr lang="en-US" altLang="ja-JP" dirty="0"/>
          </a:p>
        </p:txBody>
      </p:sp>
      <p:sp>
        <p:nvSpPr>
          <p:cNvPr id="2" name="テキスト ボックス 1">
            <a:extLst>
              <a:ext uri="{FF2B5EF4-FFF2-40B4-BE49-F238E27FC236}">
                <a16:creationId xmlns:a16="http://schemas.microsoft.com/office/drawing/2014/main" id="{1C3F6317-8676-4B4F-B1B3-566D905C15F4}"/>
              </a:ext>
            </a:extLst>
          </p:cNvPr>
          <p:cNvSpPr txBox="1"/>
          <p:nvPr/>
        </p:nvSpPr>
        <p:spPr>
          <a:xfrm>
            <a:off x="3883631" y="1951163"/>
            <a:ext cx="2954655" cy="461665"/>
          </a:xfrm>
          <a:prstGeom prst="rect">
            <a:avLst/>
          </a:prstGeom>
          <a:noFill/>
        </p:spPr>
        <p:txBody>
          <a:bodyPr wrap="none" rtlCol="0">
            <a:spAutoFit/>
          </a:bodyPr>
          <a:lstStyle/>
          <a:p>
            <a:r>
              <a:rPr kumimoji="1" lang="ja-JP" altLang="en-US" sz="2400"/>
              <a:t>文脈を考慮できない</a:t>
            </a:r>
          </a:p>
        </p:txBody>
      </p:sp>
      <p:sp>
        <p:nvSpPr>
          <p:cNvPr id="3" name="テキスト ボックス 2">
            <a:extLst>
              <a:ext uri="{FF2B5EF4-FFF2-40B4-BE49-F238E27FC236}">
                <a16:creationId xmlns:a16="http://schemas.microsoft.com/office/drawing/2014/main" id="{5D372339-9921-164D-8323-9562463ACC40}"/>
              </a:ext>
            </a:extLst>
          </p:cNvPr>
          <p:cNvSpPr txBox="1"/>
          <p:nvPr/>
        </p:nvSpPr>
        <p:spPr>
          <a:xfrm>
            <a:off x="6838286" y="1951163"/>
            <a:ext cx="4493538" cy="461665"/>
          </a:xfrm>
          <a:prstGeom prst="rect">
            <a:avLst/>
          </a:prstGeom>
          <a:noFill/>
        </p:spPr>
        <p:txBody>
          <a:bodyPr wrap="none" rtlCol="0">
            <a:spAutoFit/>
          </a:bodyPr>
          <a:lstStyle/>
          <a:p>
            <a:r>
              <a:rPr kumimoji="1" lang="ja-JP" altLang="en-US" sz="2400">
                <a:solidFill>
                  <a:srgbClr val="FF0000"/>
                </a:solidFill>
              </a:rPr>
              <a:t>ベクトルが際限なく大きくなる</a:t>
            </a:r>
          </a:p>
        </p:txBody>
      </p:sp>
      <p:sp>
        <p:nvSpPr>
          <p:cNvPr id="5" name="テキスト ボックス 4">
            <a:extLst>
              <a:ext uri="{FF2B5EF4-FFF2-40B4-BE49-F238E27FC236}">
                <a16:creationId xmlns:a16="http://schemas.microsoft.com/office/drawing/2014/main" id="{32896C6B-B29B-CF4D-874A-FDED4BDA25AD}"/>
              </a:ext>
            </a:extLst>
          </p:cNvPr>
          <p:cNvSpPr txBox="1"/>
          <p:nvPr/>
        </p:nvSpPr>
        <p:spPr>
          <a:xfrm>
            <a:off x="1325366" y="2928135"/>
            <a:ext cx="5416868" cy="461665"/>
          </a:xfrm>
          <a:prstGeom prst="rect">
            <a:avLst/>
          </a:prstGeom>
          <a:noFill/>
        </p:spPr>
        <p:txBody>
          <a:bodyPr wrap="none" rtlCol="0">
            <a:spAutoFit/>
          </a:bodyPr>
          <a:lstStyle/>
          <a:p>
            <a:r>
              <a:rPr kumimoji="1" lang="ja-JP" altLang="en-US" sz="2400"/>
              <a:t>機械学習の精度を向上する簡単な方法</a:t>
            </a:r>
            <a:endParaRPr kumimoji="1" lang="en-US" altLang="ja-JP" sz="2400" dirty="0"/>
          </a:p>
        </p:txBody>
      </p:sp>
      <p:sp>
        <p:nvSpPr>
          <p:cNvPr id="6" name="テキスト ボックス 5">
            <a:extLst>
              <a:ext uri="{FF2B5EF4-FFF2-40B4-BE49-F238E27FC236}">
                <a16:creationId xmlns:a16="http://schemas.microsoft.com/office/drawing/2014/main" id="{BCF3FEA2-4305-6944-AC96-56D9C5BC3701}"/>
              </a:ext>
            </a:extLst>
          </p:cNvPr>
          <p:cNvSpPr txBox="1"/>
          <p:nvPr/>
        </p:nvSpPr>
        <p:spPr>
          <a:xfrm>
            <a:off x="1325366" y="3775252"/>
            <a:ext cx="2646878" cy="461665"/>
          </a:xfrm>
          <a:prstGeom prst="rect">
            <a:avLst/>
          </a:prstGeom>
          <a:noFill/>
        </p:spPr>
        <p:txBody>
          <a:bodyPr wrap="none" rtlCol="0">
            <a:spAutoFit/>
          </a:bodyPr>
          <a:lstStyle/>
          <a:p>
            <a:r>
              <a:rPr kumimoji="1" lang="ja-JP" altLang="en-US" sz="2400"/>
              <a:t>データ数を増やす</a:t>
            </a:r>
          </a:p>
        </p:txBody>
      </p:sp>
      <p:sp>
        <p:nvSpPr>
          <p:cNvPr id="17" name="右矢印 16">
            <a:extLst>
              <a:ext uri="{FF2B5EF4-FFF2-40B4-BE49-F238E27FC236}">
                <a16:creationId xmlns:a16="http://schemas.microsoft.com/office/drawing/2014/main" id="{C4500337-B401-054B-97B6-F9365E93C744}"/>
              </a:ext>
            </a:extLst>
          </p:cNvPr>
          <p:cNvSpPr/>
          <p:nvPr/>
        </p:nvSpPr>
        <p:spPr>
          <a:xfrm>
            <a:off x="4341218" y="3782806"/>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E58553E-9AC6-FC43-BE82-98C971447747}"/>
              </a:ext>
            </a:extLst>
          </p:cNvPr>
          <p:cNvSpPr txBox="1"/>
          <p:nvPr/>
        </p:nvSpPr>
        <p:spPr>
          <a:xfrm>
            <a:off x="5720219" y="3782806"/>
            <a:ext cx="3738524" cy="461665"/>
          </a:xfrm>
          <a:prstGeom prst="rect">
            <a:avLst/>
          </a:prstGeom>
          <a:noFill/>
        </p:spPr>
        <p:txBody>
          <a:bodyPr wrap="none" rtlCol="0">
            <a:spAutoFit/>
          </a:bodyPr>
          <a:lstStyle/>
          <a:p>
            <a:r>
              <a:rPr kumimoji="1" lang="ja-JP" altLang="en-US" sz="2400"/>
              <a:t>①</a:t>
            </a:r>
            <a:r>
              <a:rPr kumimoji="1" lang="en-US" altLang="ja-JP" sz="2400" dirty="0"/>
              <a:t>, </a:t>
            </a:r>
            <a:r>
              <a:rPr kumimoji="1" lang="ja-JP" altLang="en-US" sz="2400"/>
              <a:t>②では計算量が膨大に</a:t>
            </a:r>
          </a:p>
        </p:txBody>
      </p:sp>
      <p:sp>
        <p:nvSpPr>
          <p:cNvPr id="8" name="テキスト ボックス 7">
            <a:extLst>
              <a:ext uri="{FF2B5EF4-FFF2-40B4-BE49-F238E27FC236}">
                <a16:creationId xmlns:a16="http://schemas.microsoft.com/office/drawing/2014/main" id="{DDE38F95-5161-9345-81E9-D86F8C062E82}"/>
              </a:ext>
            </a:extLst>
          </p:cNvPr>
          <p:cNvSpPr txBox="1"/>
          <p:nvPr/>
        </p:nvSpPr>
        <p:spPr>
          <a:xfrm>
            <a:off x="1325366" y="4622368"/>
            <a:ext cx="3877985" cy="461665"/>
          </a:xfrm>
          <a:prstGeom prst="rect">
            <a:avLst/>
          </a:prstGeom>
          <a:noFill/>
        </p:spPr>
        <p:txBody>
          <a:bodyPr wrap="none" rtlCol="0">
            <a:spAutoFit/>
          </a:bodyPr>
          <a:lstStyle/>
          <a:p>
            <a:r>
              <a:rPr kumimoji="1" lang="ja-JP" altLang="en-US" sz="2400"/>
              <a:t>どうすれば良いだろうか？</a:t>
            </a:r>
          </a:p>
        </p:txBody>
      </p:sp>
      <p:sp>
        <p:nvSpPr>
          <p:cNvPr id="12" name="テキスト ボックス 11">
            <a:extLst>
              <a:ext uri="{FF2B5EF4-FFF2-40B4-BE49-F238E27FC236}">
                <a16:creationId xmlns:a16="http://schemas.microsoft.com/office/drawing/2014/main" id="{B7439F2E-51E9-B14B-9CFA-1D9462D74BAA}"/>
              </a:ext>
            </a:extLst>
          </p:cNvPr>
          <p:cNvSpPr txBox="1"/>
          <p:nvPr/>
        </p:nvSpPr>
        <p:spPr>
          <a:xfrm>
            <a:off x="2406303" y="5477039"/>
            <a:ext cx="2954655" cy="461665"/>
          </a:xfrm>
          <a:prstGeom prst="rect">
            <a:avLst/>
          </a:prstGeom>
          <a:noFill/>
        </p:spPr>
        <p:txBody>
          <a:bodyPr wrap="none" rtlCol="0">
            <a:spAutoFit/>
          </a:bodyPr>
          <a:lstStyle/>
          <a:p>
            <a:r>
              <a:rPr kumimoji="1" lang="ja-JP" altLang="en-US" sz="2400"/>
              <a:t>ベクトルを圧縮する</a:t>
            </a:r>
          </a:p>
        </p:txBody>
      </p:sp>
      <p:sp>
        <p:nvSpPr>
          <p:cNvPr id="21" name="右矢印 20">
            <a:extLst>
              <a:ext uri="{FF2B5EF4-FFF2-40B4-BE49-F238E27FC236}">
                <a16:creationId xmlns:a16="http://schemas.microsoft.com/office/drawing/2014/main" id="{C6007884-843C-774A-90E4-321D8E9F1B3E}"/>
              </a:ext>
            </a:extLst>
          </p:cNvPr>
          <p:cNvSpPr/>
          <p:nvPr/>
        </p:nvSpPr>
        <p:spPr>
          <a:xfrm>
            <a:off x="1411371" y="5484593"/>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C70105C-A0B8-324D-9BAC-72EA4BF3EF54}"/>
              </a:ext>
            </a:extLst>
          </p:cNvPr>
          <p:cNvSpPr txBox="1"/>
          <p:nvPr/>
        </p:nvSpPr>
        <p:spPr>
          <a:xfrm>
            <a:off x="5845191" y="5084033"/>
            <a:ext cx="574196" cy="369332"/>
          </a:xfrm>
          <a:prstGeom prst="rect">
            <a:avLst/>
          </a:prstGeom>
          <a:noFill/>
        </p:spPr>
        <p:txBody>
          <a:bodyPr wrap="none" rtlCol="0">
            <a:spAutoFit/>
          </a:bodyPr>
          <a:lstStyle/>
          <a:p>
            <a:r>
              <a:rPr kumimoji="1" lang="en-US" altLang="ja-JP" dirty="0"/>
              <a:t>ex.)</a:t>
            </a:r>
            <a:endParaRPr kumimoji="1" lang="ja-JP" altLang="en-US" dirty="0"/>
          </a:p>
        </p:txBody>
      </p:sp>
      <p:sp>
        <p:nvSpPr>
          <p:cNvPr id="23" name="テキスト ボックス 22">
            <a:extLst>
              <a:ext uri="{FF2B5EF4-FFF2-40B4-BE49-F238E27FC236}">
                <a16:creationId xmlns:a16="http://schemas.microsoft.com/office/drawing/2014/main" id="{8868E222-1C52-4644-A702-1B965E66989D}"/>
              </a:ext>
            </a:extLst>
          </p:cNvPr>
          <p:cNvSpPr txBox="1"/>
          <p:nvPr/>
        </p:nvSpPr>
        <p:spPr>
          <a:xfrm>
            <a:off x="6780944" y="5477039"/>
            <a:ext cx="534121" cy="369332"/>
          </a:xfrm>
          <a:prstGeom prst="rect">
            <a:avLst/>
          </a:prstGeom>
          <a:noFill/>
        </p:spPr>
        <p:txBody>
          <a:bodyPr wrap="none" rtlCol="0">
            <a:spAutoFit/>
          </a:bodyPr>
          <a:lstStyle/>
          <a:p>
            <a:r>
              <a:rPr kumimoji="1" lang="en-US" altLang="ja-JP" dirty="0"/>
              <a:t>LSI</a:t>
            </a:r>
            <a:endParaRPr kumimoji="1" lang="ja-JP" altLang="en-US"/>
          </a:p>
        </p:txBody>
      </p:sp>
      <p:sp>
        <p:nvSpPr>
          <p:cNvPr id="24" name="テキスト ボックス 23">
            <a:extLst>
              <a:ext uri="{FF2B5EF4-FFF2-40B4-BE49-F238E27FC236}">
                <a16:creationId xmlns:a16="http://schemas.microsoft.com/office/drawing/2014/main" id="{00B5E024-B6F8-A441-95C5-013ED404D61B}"/>
              </a:ext>
            </a:extLst>
          </p:cNvPr>
          <p:cNvSpPr txBox="1"/>
          <p:nvPr/>
        </p:nvSpPr>
        <p:spPr>
          <a:xfrm>
            <a:off x="6780944" y="5783813"/>
            <a:ext cx="643125" cy="369332"/>
          </a:xfrm>
          <a:prstGeom prst="rect">
            <a:avLst/>
          </a:prstGeom>
          <a:noFill/>
        </p:spPr>
        <p:txBody>
          <a:bodyPr wrap="none" rtlCol="0">
            <a:spAutoFit/>
          </a:bodyPr>
          <a:lstStyle/>
          <a:p>
            <a:r>
              <a:rPr kumimoji="1" lang="en-US" altLang="ja-JP" dirty="0"/>
              <a:t>LDA</a:t>
            </a:r>
            <a:endParaRPr kumimoji="1" lang="ja-JP" altLang="en-US"/>
          </a:p>
        </p:txBody>
      </p:sp>
      <p:sp>
        <p:nvSpPr>
          <p:cNvPr id="25" name="テキスト ボックス 24">
            <a:extLst>
              <a:ext uri="{FF2B5EF4-FFF2-40B4-BE49-F238E27FC236}">
                <a16:creationId xmlns:a16="http://schemas.microsoft.com/office/drawing/2014/main" id="{7996F59B-92D2-F64B-BE00-5AE1DC9CED8D}"/>
              </a:ext>
            </a:extLst>
          </p:cNvPr>
          <p:cNvSpPr txBox="1"/>
          <p:nvPr/>
        </p:nvSpPr>
        <p:spPr>
          <a:xfrm>
            <a:off x="6832180" y="6090587"/>
            <a:ext cx="1197764" cy="369332"/>
          </a:xfrm>
          <a:prstGeom prst="rect">
            <a:avLst/>
          </a:prstGeom>
          <a:noFill/>
        </p:spPr>
        <p:txBody>
          <a:bodyPr wrap="none" rtlCol="0">
            <a:spAutoFit/>
          </a:bodyPr>
          <a:lstStyle/>
          <a:p>
            <a:r>
              <a:rPr kumimoji="1" lang="en-US" altLang="ja-JP" dirty="0"/>
              <a:t>word2vec</a:t>
            </a:r>
            <a:endParaRPr kumimoji="1" lang="ja-JP" altLang="en-US"/>
          </a:p>
        </p:txBody>
      </p:sp>
    </p:spTree>
    <p:extLst>
      <p:ext uri="{BB962C8B-B14F-4D97-AF65-F5344CB8AC3E}">
        <p14:creationId xmlns:p14="http://schemas.microsoft.com/office/powerpoint/2010/main" val="344170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2262158" cy="369332"/>
          </a:xfrm>
          <a:prstGeom prst="rect">
            <a:avLst/>
          </a:prstGeom>
          <a:noFill/>
        </p:spPr>
        <p:txBody>
          <a:bodyPr wrap="none" rtlCol="0">
            <a:spAutoFit/>
          </a:bodyPr>
          <a:lstStyle/>
          <a:p>
            <a:r>
              <a:rPr kumimoji="1" lang="ja-JP" altLang="en-US" dirty="0"/>
              <a:t>単語のベクトル表現</a:t>
            </a:r>
          </a:p>
        </p:txBody>
      </p:sp>
      <p:sp>
        <p:nvSpPr>
          <p:cNvPr id="6" name="テキスト ボックス 5"/>
          <p:cNvSpPr txBox="1"/>
          <p:nvPr/>
        </p:nvSpPr>
        <p:spPr>
          <a:xfrm>
            <a:off x="1658309" y="3026008"/>
            <a:ext cx="1854995" cy="369332"/>
          </a:xfrm>
          <a:prstGeom prst="rect">
            <a:avLst/>
          </a:prstGeom>
          <a:noFill/>
        </p:spPr>
        <p:txBody>
          <a:bodyPr wrap="none" rtlCol="0">
            <a:spAutoFit/>
          </a:bodyPr>
          <a:lstStyle/>
          <a:p>
            <a:r>
              <a:rPr kumimoji="1" lang="en-US" altLang="ja-JP" dirty="0"/>
              <a:t>one-hot</a:t>
            </a:r>
            <a:r>
              <a:rPr kumimoji="1" lang="ja-JP" altLang="en-US" dirty="0"/>
              <a:t>ベクトル</a:t>
            </a:r>
          </a:p>
        </p:txBody>
      </p:sp>
      <p:sp>
        <p:nvSpPr>
          <p:cNvPr id="7" name="テキスト ボックス 6"/>
          <p:cNvSpPr txBox="1"/>
          <p:nvPr/>
        </p:nvSpPr>
        <p:spPr>
          <a:xfrm>
            <a:off x="1454728" y="2562678"/>
            <a:ext cx="1800493" cy="369332"/>
          </a:xfrm>
          <a:prstGeom prst="rect">
            <a:avLst/>
          </a:prstGeom>
          <a:noFill/>
        </p:spPr>
        <p:txBody>
          <a:bodyPr wrap="none" rtlCol="0">
            <a:spAutoFit/>
          </a:bodyPr>
          <a:lstStyle/>
          <a:p>
            <a:r>
              <a:rPr kumimoji="1" lang="ja-JP" altLang="en-US"/>
              <a:t>最も単純なもの</a:t>
            </a:r>
          </a:p>
        </p:txBody>
      </p:sp>
      <p:sp>
        <p:nvSpPr>
          <p:cNvPr id="8" name="テキスト ボックス 7"/>
          <p:cNvSpPr txBox="1"/>
          <p:nvPr/>
        </p:nvSpPr>
        <p:spPr>
          <a:xfrm>
            <a:off x="4904509" y="2657495"/>
            <a:ext cx="4775666" cy="369332"/>
          </a:xfrm>
          <a:prstGeom prst="rect">
            <a:avLst/>
          </a:prstGeom>
          <a:noFill/>
        </p:spPr>
        <p:txBody>
          <a:bodyPr wrap="none" rtlCol="0">
            <a:spAutoFit/>
          </a:bodyPr>
          <a:lstStyle/>
          <a:p>
            <a:r>
              <a:rPr kumimoji="1" lang="ja-JP" altLang="en-US" dirty="0"/>
              <a:t>「イチロー</a:t>
            </a:r>
            <a:r>
              <a:rPr kumimoji="1" lang="en-US" altLang="ja-JP" dirty="0"/>
              <a:t>,</a:t>
            </a:r>
            <a:r>
              <a:rPr kumimoji="1" lang="ja-JP" altLang="en-US" dirty="0"/>
              <a:t>プログラマー</a:t>
            </a:r>
            <a:r>
              <a:rPr kumimoji="1" lang="en-US" altLang="ja-JP" dirty="0"/>
              <a:t>,</a:t>
            </a:r>
            <a:r>
              <a:rPr kumimoji="1" lang="ja-JP" altLang="en-US" dirty="0"/>
              <a:t>パリ</a:t>
            </a:r>
            <a:r>
              <a:rPr kumimoji="1" lang="en-US" altLang="ja-JP" dirty="0"/>
              <a:t>,</a:t>
            </a:r>
            <a:r>
              <a:rPr kumimoji="1" lang="ja-JP" altLang="en-US" dirty="0"/>
              <a:t>道頓堀</a:t>
            </a:r>
            <a:r>
              <a:rPr kumimoji="1" lang="en-US" altLang="ja-JP" dirty="0"/>
              <a:t>,</a:t>
            </a:r>
            <a:r>
              <a:rPr kumimoji="1" lang="ja-JP" altLang="en-US" dirty="0"/>
              <a:t>打つ」</a:t>
            </a:r>
          </a:p>
        </p:txBody>
      </p:sp>
      <p:graphicFrame>
        <p:nvGraphicFramePr>
          <p:cNvPr id="11" name="表 10"/>
          <p:cNvGraphicFramePr>
            <a:graphicFrameLocks noGrp="1"/>
          </p:cNvGraphicFramePr>
          <p:nvPr>
            <p:extLst/>
          </p:nvPr>
        </p:nvGraphicFramePr>
        <p:xfrm>
          <a:off x="7637390" y="3491976"/>
          <a:ext cx="2410735" cy="370840"/>
        </p:xfrm>
        <a:graphic>
          <a:graphicData uri="http://schemas.openxmlformats.org/drawingml/2006/table">
            <a:tbl>
              <a:tblPr firstRow="1" bandRow="1">
                <a:tableStyleId>{5C22544A-7EE6-4342-B048-85BDC9FD1C3A}</a:tableStyleId>
              </a:tblPr>
              <a:tblGrid>
                <a:gridCol w="482147">
                  <a:extLst>
                    <a:ext uri="{9D8B030D-6E8A-4147-A177-3AD203B41FA5}">
                      <a16:colId xmlns:a16="http://schemas.microsoft.com/office/drawing/2014/main" val="20000"/>
                    </a:ext>
                  </a:extLst>
                </a:gridCol>
                <a:gridCol w="482147">
                  <a:extLst>
                    <a:ext uri="{9D8B030D-6E8A-4147-A177-3AD203B41FA5}">
                      <a16:colId xmlns:a16="http://schemas.microsoft.com/office/drawing/2014/main" val="20001"/>
                    </a:ext>
                  </a:extLst>
                </a:gridCol>
                <a:gridCol w="482147">
                  <a:extLst>
                    <a:ext uri="{9D8B030D-6E8A-4147-A177-3AD203B41FA5}">
                      <a16:colId xmlns:a16="http://schemas.microsoft.com/office/drawing/2014/main" val="20002"/>
                    </a:ext>
                  </a:extLst>
                </a:gridCol>
                <a:gridCol w="482147">
                  <a:extLst>
                    <a:ext uri="{9D8B030D-6E8A-4147-A177-3AD203B41FA5}">
                      <a16:colId xmlns:a16="http://schemas.microsoft.com/office/drawing/2014/main" val="20003"/>
                    </a:ext>
                  </a:extLst>
                </a:gridCol>
                <a:gridCol w="482147">
                  <a:extLst>
                    <a:ext uri="{9D8B030D-6E8A-4147-A177-3AD203B41FA5}">
                      <a16:colId xmlns:a16="http://schemas.microsoft.com/office/drawing/2014/main" val="20004"/>
                    </a:ext>
                  </a:extLst>
                </a:gridCol>
              </a:tblGrid>
              <a:tr h="370840">
                <a:tc>
                  <a:txBody>
                    <a:bodyPr/>
                    <a:lstStyle/>
                    <a:p>
                      <a:r>
                        <a:rPr kumimoji="1" lang="en-US" altLang="ja-JP"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2" name="テキスト ボックス 11"/>
          <p:cNvSpPr txBox="1"/>
          <p:nvPr/>
        </p:nvSpPr>
        <p:spPr>
          <a:xfrm>
            <a:off x="5280917" y="3493484"/>
            <a:ext cx="2165978" cy="369332"/>
          </a:xfrm>
          <a:prstGeom prst="rect">
            <a:avLst/>
          </a:prstGeom>
          <a:noFill/>
        </p:spPr>
        <p:txBody>
          <a:bodyPr wrap="none" rtlCol="0">
            <a:spAutoFit/>
          </a:bodyPr>
          <a:lstStyle/>
          <a:p>
            <a:r>
              <a:rPr kumimoji="1" lang="ja-JP" altLang="en-US" dirty="0"/>
              <a:t>プログラマー</a:t>
            </a:r>
            <a:r>
              <a:rPr kumimoji="1" lang="en-US" altLang="ja-JP" dirty="0"/>
              <a:t> 	=</a:t>
            </a:r>
            <a:endParaRPr kumimoji="1" lang="ja-JP" altLang="en-US" dirty="0"/>
          </a:p>
        </p:txBody>
      </p:sp>
      <p:sp>
        <p:nvSpPr>
          <p:cNvPr id="13" name="テキスト ボックス 12"/>
          <p:cNvSpPr txBox="1"/>
          <p:nvPr/>
        </p:nvSpPr>
        <p:spPr>
          <a:xfrm>
            <a:off x="1756881" y="4633646"/>
            <a:ext cx="8494633" cy="369332"/>
          </a:xfrm>
          <a:prstGeom prst="rect">
            <a:avLst/>
          </a:prstGeom>
          <a:noFill/>
        </p:spPr>
        <p:txBody>
          <a:bodyPr wrap="none" rtlCol="0">
            <a:spAutoFit/>
          </a:bodyPr>
          <a:lstStyle/>
          <a:p>
            <a:r>
              <a:rPr kumimoji="1" lang="ja-JP" altLang="en-US" dirty="0"/>
              <a:t>このままだと、同一単語かどうかの比較以外に演算処理をしても全く意味がない</a:t>
            </a:r>
          </a:p>
        </p:txBody>
      </p:sp>
      <p:sp>
        <p:nvSpPr>
          <p:cNvPr id="14" name="テキスト ボックス 13"/>
          <p:cNvSpPr txBox="1"/>
          <p:nvPr/>
        </p:nvSpPr>
        <p:spPr>
          <a:xfrm>
            <a:off x="1756881" y="5404476"/>
            <a:ext cx="7802136" cy="369332"/>
          </a:xfrm>
          <a:prstGeom prst="rect">
            <a:avLst/>
          </a:prstGeom>
          <a:noFill/>
        </p:spPr>
        <p:txBody>
          <a:bodyPr wrap="none" rtlCol="0">
            <a:spAutoFit/>
          </a:bodyPr>
          <a:lstStyle/>
          <a:p>
            <a:r>
              <a:rPr kumimoji="1" lang="ja-JP" altLang="en-US" dirty="0"/>
              <a:t>未知語や新しい単語を追加するとベクトルの次元がどこ</a:t>
            </a:r>
            <a:r>
              <a:rPr kumimoji="1" lang="ja-JP" altLang="en-US"/>
              <a:t>までも増えていく</a:t>
            </a:r>
            <a:endParaRPr kumimoji="1" lang="ja-JP" altLang="en-US" dirty="0"/>
          </a:p>
        </p:txBody>
      </p:sp>
      <p:sp>
        <p:nvSpPr>
          <p:cNvPr id="15" name="テキスト ボックス 14"/>
          <p:cNvSpPr txBox="1"/>
          <p:nvPr/>
        </p:nvSpPr>
        <p:spPr>
          <a:xfrm>
            <a:off x="3461428" y="6167861"/>
            <a:ext cx="5758821" cy="461665"/>
          </a:xfrm>
          <a:prstGeom prst="rect">
            <a:avLst/>
          </a:prstGeom>
          <a:noFill/>
        </p:spPr>
        <p:txBody>
          <a:bodyPr wrap="none" rtlCol="0">
            <a:spAutoFit/>
          </a:bodyPr>
          <a:lstStyle/>
          <a:p>
            <a:r>
              <a:rPr kumimoji="1" lang="ja-JP" altLang="en-US" sz="2400" dirty="0"/>
              <a:t>分散表現</a:t>
            </a:r>
            <a:r>
              <a:rPr kumimoji="1" lang="en-US" altLang="ja-JP" sz="2400" dirty="0"/>
              <a:t>(Word </a:t>
            </a:r>
            <a:r>
              <a:rPr kumimoji="1" lang="en-US" altLang="ja-JP" sz="2400" dirty="0" err="1"/>
              <a:t>Embeddings</a:t>
            </a:r>
            <a:r>
              <a:rPr kumimoji="1" lang="en-US" altLang="ja-JP" sz="2400" dirty="0"/>
              <a:t>)</a:t>
            </a:r>
            <a:r>
              <a:rPr kumimoji="1" lang="ja-JP" altLang="en-US" sz="2400" dirty="0"/>
              <a:t>が提案された</a:t>
            </a:r>
          </a:p>
        </p:txBody>
      </p:sp>
      <p:sp>
        <p:nvSpPr>
          <p:cNvPr id="16" name="テキスト ボックス 15">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Tree>
    <p:extLst>
      <p:ext uri="{BB962C8B-B14F-4D97-AF65-F5344CB8AC3E}">
        <p14:creationId xmlns:p14="http://schemas.microsoft.com/office/powerpoint/2010/main" val="141481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2262158" cy="369332"/>
          </a:xfrm>
          <a:prstGeom prst="rect">
            <a:avLst/>
          </a:prstGeom>
          <a:noFill/>
        </p:spPr>
        <p:txBody>
          <a:bodyPr wrap="none" rtlCol="0">
            <a:spAutoFit/>
          </a:bodyPr>
          <a:lstStyle/>
          <a:p>
            <a:r>
              <a:rPr kumimoji="1" lang="ja-JP" altLang="en-US" dirty="0"/>
              <a:t>単語のベクトル表現</a:t>
            </a:r>
          </a:p>
        </p:txBody>
      </p:sp>
      <p:sp>
        <p:nvSpPr>
          <p:cNvPr id="8" name="テキスト ボックス 7"/>
          <p:cNvSpPr txBox="1"/>
          <p:nvPr/>
        </p:nvSpPr>
        <p:spPr>
          <a:xfrm>
            <a:off x="825669" y="2429477"/>
            <a:ext cx="4775666" cy="369332"/>
          </a:xfrm>
          <a:prstGeom prst="rect">
            <a:avLst/>
          </a:prstGeom>
          <a:noFill/>
        </p:spPr>
        <p:txBody>
          <a:bodyPr wrap="none" rtlCol="0">
            <a:spAutoFit/>
          </a:bodyPr>
          <a:lstStyle/>
          <a:p>
            <a:r>
              <a:rPr kumimoji="1" lang="ja-JP" altLang="en-US" dirty="0"/>
              <a:t>「イチロー</a:t>
            </a:r>
            <a:r>
              <a:rPr kumimoji="1" lang="en-US" altLang="ja-JP" dirty="0"/>
              <a:t>,</a:t>
            </a:r>
            <a:r>
              <a:rPr kumimoji="1" lang="ja-JP" altLang="en-US" dirty="0"/>
              <a:t>プログラマー</a:t>
            </a:r>
            <a:r>
              <a:rPr kumimoji="1" lang="en-US" altLang="ja-JP" dirty="0"/>
              <a:t>,</a:t>
            </a:r>
            <a:r>
              <a:rPr kumimoji="1" lang="ja-JP" altLang="en-US" dirty="0"/>
              <a:t>パリ</a:t>
            </a:r>
            <a:r>
              <a:rPr kumimoji="1" lang="en-US" altLang="ja-JP" dirty="0"/>
              <a:t>,</a:t>
            </a:r>
            <a:r>
              <a:rPr kumimoji="1" lang="ja-JP" altLang="en-US" dirty="0"/>
              <a:t>道頓堀</a:t>
            </a:r>
            <a:r>
              <a:rPr kumimoji="1" lang="en-US" altLang="ja-JP" dirty="0"/>
              <a:t>,</a:t>
            </a:r>
            <a:r>
              <a:rPr kumimoji="1" lang="ja-JP" altLang="en-US" dirty="0"/>
              <a:t>打つ」</a:t>
            </a:r>
          </a:p>
        </p:txBody>
      </p:sp>
      <p:graphicFrame>
        <p:nvGraphicFramePr>
          <p:cNvPr id="11" name="表 10"/>
          <p:cNvGraphicFramePr>
            <a:graphicFrameLocks noGrp="1"/>
          </p:cNvGraphicFramePr>
          <p:nvPr>
            <p:extLst/>
          </p:nvPr>
        </p:nvGraphicFramePr>
        <p:xfrm>
          <a:off x="3558550" y="3263958"/>
          <a:ext cx="2410735" cy="370840"/>
        </p:xfrm>
        <a:graphic>
          <a:graphicData uri="http://schemas.openxmlformats.org/drawingml/2006/table">
            <a:tbl>
              <a:tblPr firstRow="1" bandRow="1">
                <a:tableStyleId>{5C22544A-7EE6-4342-B048-85BDC9FD1C3A}</a:tableStyleId>
              </a:tblPr>
              <a:tblGrid>
                <a:gridCol w="482147">
                  <a:extLst>
                    <a:ext uri="{9D8B030D-6E8A-4147-A177-3AD203B41FA5}">
                      <a16:colId xmlns:a16="http://schemas.microsoft.com/office/drawing/2014/main" val="20000"/>
                    </a:ext>
                  </a:extLst>
                </a:gridCol>
                <a:gridCol w="482147">
                  <a:extLst>
                    <a:ext uri="{9D8B030D-6E8A-4147-A177-3AD203B41FA5}">
                      <a16:colId xmlns:a16="http://schemas.microsoft.com/office/drawing/2014/main" val="20001"/>
                    </a:ext>
                  </a:extLst>
                </a:gridCol>
                <a:gridCol w="482147">
                  <a:extLst>
                    <a:ext uri="{9D8B030D-6E8A-4147-A177-3AD203B41FA5}">
                      <a16:colId xmlns:a16="http://schemas.microsoft.com/office/drawing/2014/main" val="20002"/>
                    </a:ext>
                  </a:extLst>
                </a:gridCol>
                <a:gridCol w="482147">
                  <a:extLst>
                    <a:ext uri="{9D8B030D-6E8A-4147-A177-3AD203B41FA5}">
                      <a16:colId xmlns:a16="http://schemas.microsoft.com/office/drawing/2014/main" val="20003"/>
                    </a:ext>
                  </a:extLst>
                </a:gridCol>
                <a:gridCol w="482147">
                  <a:extLst>
                    <a:ext uri="{9D8B030D-6E8A-4147-A177-3AD203B41FA5}">
                      <a16:colId xmlns:a16="http://schemas.microsoft.com/office/drawing/2014/main" val="20004"/>
                    </a:ext>
                  </a:extLst>
                </a:gridCol>
              </a:tblGrid>
              <a:tr h="370840">
                <a:tc>
                  <a:txBody>
                    <a:bodyPr/>
                    <a:lstStyle/>
                    <a:p>
                      <a:r>
                        <a:rPr kumimoji="1" lang="en-US" altLang="ja-JP"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2" name="テキスト ボックス 11"/>
          <p:cNvSpPr txBox="1"/>
          <p:nvPr/>
        </p:nvSpPr>
        <p:spPr>
          <a:xfrm>
            <a:off x="1202077" y="3265466"/>
            <a:ext cx="2165978" cy="369332"/>
          </a:xfrm>
          <a:prstGeom prst="rect">
            <a:avLst/>
          </a:prstGeom>
          <a:noFill/>
        </p:spPr>
        <p:txBody>
          <a:bodyPr wrap="none" rtlCol="0">
            <a:spAutoFit/>
          </a:bodyPr>
          <a:lstStyle/>
          <a:p>
            <a:r>
              <a:rPr kumimoji="1" lang="ja-JP" altLang="en-US" dirty="0"/>
              <a:t>プログラマー</a:t>
            </a:r>
            <a:r>
              <a:rPr kumimoji="1" lang="en-US" altLang="ja-JP" dirty="0"/>
              <a:t> 	=</a:t>
            </a:r>
            <a:endParaRPr kumimoji="1" lang="ja-JP" altLang="en-US" dirty="0"/>
          </a:p>
        </p:txBody>
      </p:sp>
      <p:graphicFrame>
        <p:nvGraphicFramePr>
          <p:cNvPr id="3" name="表 2"/>
          <p:cNvGraphicFramePr>
            <a:graphicFrameLocks noGrp="1"/>
          </p:cNvGraphicFramePr>
          <p:nvPr>
            <p:extLst/>
          </p:nvPr>
        </p:nvGraphicFramePr>
        <p:xfrm>
          <a:off x="5217014" y="4161057"/>
          <a:ext cx="6460524" cy="1854200"/>
        </p:xfrm>
        <a:graphic>
          <a:graphicData uri="http://schemas.openxmlformats.org/drawingml/2006/table">
            <a:tbl>
              <a:tblPr firstRow="1" bandRow="1">
                <a:tableStyleId>{5C22544A-7EE6-4342-B048-85BDC9FD1C3A}</a:tableStyleId>
              </a:tblPr>
              <a:tblGrid>
                <a:gridCol w="1615131">
                  <a:extLst>
                    <a:ext uri="{9D8B030D-6E8A-4147-A177-3AD203B41FA5}">
                      <a16:colId xmlns:a16="http://schemas.microsoft.com/office/drawing/2014/main" val="20000"/>
                    </a:ext>
                  </a:extLst>
                </a:gridCol>
                <a:gridCol w="1615131">
                  <a:extLst>
                    <a:ext uri="{9D8B030D-6E8A-4147-A177-3AD203B41FA5}">
                      <a16:colId xmlns:a16="http://schemas.microsoft.com/office/drawing/2014/main" val="20001"/>
                    </a:ext>
                  </a:extLst>
                </a:gridCol>
                <a:gridCol w="1615131">
                  <a:extLst>
                    <a:ext uri="{9D8B030D-6E8A-4147-A177-3AD203B41FA5}">
                      <a16:colId xmlns:a16="http://schemas.microsoft.com/office/drawing/2014/main" val="20002"/>
                    </a:ext>
                  </a:extLst>
                </a:gridCol>
                <a:gridCol w="1615131">
                  <a:extLst>
                    <a:ext uri="{9D8B030D-6E8A-4147-A177-3AD203B41FA5}">
                      <a16:colId xmlns:a16="http://schemas.microsoft.com/office/drawing/2014/main" val="20003"/>
                    </a:ext>
                  </a:extLst>
                </a:gridCol>
              </a:tblGrid>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kumimoji="1" lang="ja-JP" altLang="en-US" dirty="0">
                          <a:solidFill>
                            <a:schemeClr val="tx1"/>
                          </a:solidFill>
                        </a:rPr>
                        <a:t>イチロー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solidFill>
                            <a:schemeClr val="tx1"/>
                          </a:solidFill>
                        </a:rPr>
                        <a:t>プログラマー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solidFill>
                            <a:schemeClr val="tx1"/>
                          </a:solidFill>
                        </a:rPr>
                        <a:t>パリ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kumimoji="1" lang="ja-JP" altLang="en-US" dirty="0"/>
                        <a:t>怠惰さ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0.82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0.34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kumimoji="1" lang="ja-JP" altLang="en-US" dirty="0"/>
                        <a:t>スポーツ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0.99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0.14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kumimoji="1" lang="ja-JP" altLang="en-US" dirty="0"/>
                        <a:t>土地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0.04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0.02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0.97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 name="右矢印 4"/>
          <p:cNvSpPr/>
          <p:nvPr/>
        </p:nvSpPr>
        <p:spPr>
          <a:xfrm>
            <a:off x="1916836" y="5070821"/>
            <a:ext cx="736459" cy="512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235332" y="4418156"/>
            <a:ext cx="2262158" cy="369332"/>
          </a:xfrm>
          <a:prstGeom prst="rect">
            <a:avLst/>
          </a:prstGeom>
          <a:noFill/>
        </p:spPr>
        <p:txBody>
          <a:bodyPr wrap="none" rtlCol="0">
            <a:spAutoFit/>
          </a:bodyPr>
          <a:lstStyle/>
          <a:p>
            <a:r>
              <a:rPr kumimoji="1" lang="ja-JP" altLang="en-US" dirty="0"/>
              <a:t>分散表現で表すと</a:t>
            </a:r>
            <a:r>
              <a:rPr kumimoji="1" lang="en-US" altLang="ja-JP" dirty="0"/>
              <a:t>…</a:t>
            </a:r>
            <a:endParaRPr kumimoji="1" lang="ja-JP" altLang="en-US" dirty="0"/>
          </a:p>
        </p:txBody>
      </p:sp>
      <p:sp>
        <p:nvSpPr>
          <p:cNvPr id="10" name="左中かっこ 9"/>
          <p:cNvSpPr/>
          <p:nvPr/>
        </p:nvSpPr>
        <p:spPr>
          <a:xfrm>
            <a:off x="4643920" y="4602822"/>
            <a:ext cx="390418" cy="216784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854159" y="5502080"/>
            <a:ext cx="1588897" cy="369332"/>
          </a:xfrm>
          <a:prstGeom prst="rect">
            <a:avLst/>
          </a:prstGeom>
          <a:noFill/>
        </p:spPr>
        <p:txBody>
          <a:bodyPr wrap="none" rtlCol="0">
            <a:spAutoFit/>
          </a:bodyPr>
          <a:lstStyle/>
          <a:p>
            <a:r>
              <a:rPr kumimoji="1" lang="en-US" altLang="ja-JP" dirty="0"/>
              <a:t>200~1000</a:t>
            </a:r>
            <a:r>
              <a:rPr kumimoji="1" lang="ja-JP" altLang="en-US" dirty="0"/>
              <a:t>次元</a:t>
            </a:r>
            <a:endParaRPr kumimoji="1" lang="en-US" altLang="ja-JP" dirty="0"/>
          </a:p>
        </p:txBody>
      </p:sp>
      <p:sp>
        <p:nvSpPr>
          <p:cNvPr id="18" name="右矢印 17"/>
          <p:cNvSpPr/>
          <p:nvPr/>
        </p:nvSpPr>
        <p:spPr>
          <a:xfrm rot="16200000">
            <a:off x="8870728" y="3381589"/>
            <a:ext cx="736459" cy="512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750122" y="2152478"/>
            <a:ext cx="4801314" cy="646331"/>
          </a:xfrm>
          <a:prstGeom prst="rect">
            <a:avLst/>
          </a:prstGeom>
          <a:noFill/>
        </p:spPr>
        <p:txBody>
          <a:bodyPr wrap="none" rtlCol="0">
            <a:spAutoFit/>
          </a:bodyPr>
          <a:lstStyle/>
          <a:p>
            <a:r>
              <a:rPr kumimoji="1" lang="ja-JP" altLang="en-US" dirty="0"/>
              <a:t>低次元にベクトルを圧縮することで</a:t>
            </a:r>
            <a:endParaRPr kumimoji="1" lang="en-US" altLang="ja-JP" dirty="0"/>
          </a:p>
          <a:p>
            <a:r>
              <a:rPr kumimoji="1" lang="ja-JP" altLang="en-US" dirty="0"/>
              <a:t>ニューラルネットワークの入力として利用可</a:t>
            </a:r>
          </a:p>
        </p:txBody>
      </p:sp>
      <p:sp>
        <p:nvSpPr>
          <p:cNvPr id="15" name="テキスト ボックス 14">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Tree>
    <p:extLst>
      <p:ext uri="{BB962C8B-B14F-4D97-AF65-F5344CB8AC3E}">
        <p14:creationId xmlns:p14="http://schemas.microsoft.com/office/powerpoint/2010/main" val="1560656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2723823" cy="369332"/>
          </a:xfrm>
          <a:prstGeom prst="rect">
            <a:avLst/>
          </a:prstGeom>
          <a:noFill/>
        </p:spPr>
        <p:txBody>
          <a:bodyPr wrap="none" rtlCol="0">
            <a:spAutoFit/>
          </a:bodyPr>
          <a:lstStyle/>
          <a:p>
            <a:r>
              <a:rPr kumimoji="1" lang="ja-JP" altLang="en-US" dirty="0"/>
              <a:t>分散表現で何が出来る？</a:t>
            </a:r>
          </a:p>
        </p:txBody>
      </p:sp>
      <p:sp>
        <p:nvSpPr>
          <p:cNvPr id="7" name="テキスト ボックス 6"/>
          <p:cNvSpPr txBox="1"/>
          <p:nvPr/>
        </p:nvSpPr>
        <p:spPr>
          <a:xfrm>
            <a:off x="1454728" y="2631582"/>
            <a:ext cx="877163" cy="369332"/>
          </a:xfrm>
          <a:prstGeom prst="rect">
            <a:avLst/>
          </a:prstGeom>
          <a:noFill/>
        </p:spPr>
        <p:txBody>
          <a:bodyPr wrap="none" rtlCol="0">
            <a:spAutoFit/>
          </a:bodyPr>
          <a:lstStyle/>
          <a:p>
            <a:r>
              <a:rPr kumimoji="1" lang="ja-JP" altLang="en-US"/>
              <a:t>例えば</a:t>
            </a:r>
          </a:p>
        </p:txBody>
      </p:sp>
      <p:sp>
        <p:nvSpPr>
          <p:cNvPr id="10" name="テキスト ボックス 9"/>
          <p:cNvSpPr txBox="1"/>
          <p:nvPr/>
        </p:nvSpPr>
        <p:spPr>
          <a:xfrm>
            <a:off x="1736332" y="3706908"/>
            <a:ext cx="3760966" cy="369332"/>
          </a:xfrm>
          <a:prstGeom prst="rect">
            <a:avLst/>
          </a:prstGeom>
          <a:noFill/>
        </p:spPr>
        <p:txBody>
          <a:bodyPr wrap="none" rtlCol="0">
            <a:spAutoFit/>
          </a:bodyPr>
          <a:lstStyle/>
          <a:p>
            <a:r>
              <a:rPr kumimoji="1" lang="ja-JP" altLang="en-US" dirty="0"/>
              <a:t>「王様」</a:t>
            </a:r>
            <a:r>
              <a:rPr kumimoji="1" lang="en-US" altLang="ja-JP" dirty="0"/>
              <a:t>-</a:t>
            </a:r>
            <a:r>
              <a:rPr kumimoji="1" lang="ja-JP" altLang="en-US" dirty="0"/>
              <a:t>「男」</a:t>
            </a:r>
            <a:r>
              <a:rPr kumimoji="1" lang="en-US" altLang="ja-JP" dirty="0"/>
              <a:t>+</a:t>
            </a:r>
            <a:r>
              <a:rPr kumimoji="1" lang="ja-JP" altLang="en-US" dirty="0"/>
              <a:t>「女」</a:t>
            </a:r>
            <a:r>
              <a:rPr kumimoji="1" lang="en-US" altLang="ja-JP" dirty="0"/>
              <a:t>=</a:t>
            </a:r>
            <a:r>
              <a:rPr kumimoji="1" lang="ja-JP" altLang="en-US" dirty="0"/>
              <a:t>「女王」</a:t>
            </a:r>
          </a:p>
        </p:txBody>
      </p:sp>
      <p:sp>
        <p:nvSpPr>
          <p:cNvPr id="13" name="テキスト ボックス 12"/>
          <p:cNvSpPr txBox="1"/>
          <p:nvPr/>
        </p:nvSpPr>
        <p:spPr>
          <a:xfrm>
            <a:off x="1736332" y="4264235"/>
            <a:ext cx="4684296" cy="369332"/>
          </a:xfrm>
          <a:prstGeom prst="rect">
            <a:avLst/>
          </a:prstGeom>
          <a:noFill/>
        </p:spPr>
        <p:txBody>
          <a:bodyPr wrap="none" rtlCol="0">
            <a:spAutoFit/>
          </a:bodyPr>
          <a:lstStyle/>
          <a:p>
            <a:r>
              <a:rPr kumimoji="1" lang="ja-JP" altLang="en-US" dirty="0"/>
              <a:t>「パリ」</a:t>
            </a:r>
            <a:r>
              <a:rPr kumimoji="1" lang="en-US" altLang="ja-JP" dirty="0"/>
              <a:t>-</a:t>
            </a:r>
            <a:r>
              <a:rPr kumimoji="1" lang="ja-JP" altLang="en-US" dirty="0"/>
              <a:t>「フランス」</a:t>
            </a:r>
            <a:r>
              <a:rPr kumimoji="1" lang="en-US" altLang="ja-JP" dirty="0"/>
              <a:t>+</a:t>
            </a:r>
            <a:r>
              <a:rPr kumimoji="1" lang="ja-JP" altLang="en-US" dirty="0"/>
              <a:t>「日本」</a:t>
            </a:r>
            <a:r>
              <a:rPr kumimoji="1" lang="en-US" altLang="ja-JP" dirty="0"/>
              <a:t>=</a:t>
            </a:r>
            <a:r>
              <a:rPr kumimoji="1" lang="ja-JP" altLang="en-US" dirty="0"/>
              <a:t>「東京」</a:t>
            </a:r>
          </a:p>
        </p:txBody>
      </p:sp>
      <p:sp>
        <p:nvSpPr>
          <p:cNvPr id="14" name="テキスト ボックス 13"/>
          <p:cNvSpPr txBox="1"/>
          <p:nvPr/>
        </p:nvSpPr>
        <p:spPr>
          <a:xfrm>
            <a:off x="1736332" y="5190894"/>
            <a:ext cx="3647152" cy="369332"/>
          </a:xfrm>
          <a:prstGeom prst="rect">
            <a:avLst/>
          </a:prstGeom>
          <a:noFill/>
        </p:spPr>
        <p:txBody>
          <a:bodyPr wrap="none" rtlCol="0">
            <a:spAutoFit/>
          </a:bodyPr>
          <a:lstStyle/>
          <a:p>
            <a:r>
              <a:rPr kumimoji="1" lang="ja-JP" altLang="en-US"/>
              <a:t>といった単語の演算が可能となる</a:t>
            </a:r>
          </a:p>
        </p:txBody>
      </p:sp>
      <p:sp>
        <p:nvSpPr>
          <p:cNvPr id="15" name="テキスト ボックス 14"/>
          <p:cNvSpPr txBox="1"/>
          <p:nvPr/>
        </p:nvSpPr>
        <p:spPr>
          <a:xfrm>
            <a:off x="6242501" y="1820128"/>
            <a:ext cx="3070071" cy="369332"/>
          </a:xfrm>
          <a:prstGeom prst="rect">
            <a:avLst/>
          </a:prstGeom>
          <a:noFill/>
        </p:spPr>
        <p:txBody>
          <a:bodyPr wrap="none" rtlCol="0">
            <a:spAutoFit/>
          </a:bodyPr>
          <a:lstStyle/>
          <a:p>
            <a:r>
              <a:rPr kumimoji="1" lang="ja-JP" altLang="en-US" dirty="0"/>
              <a:t>簡易的に</a:t>
            </a:r>
            <a:r>
              <a:rPr kumimoji="1" lang="en-US" altLang="ja-JP" dirty="0"/>
              <a:t>2</a:t>
            </a:r>
            <a:r>
              <a:rPr kumimoji="1" lang="ja-JP" altLang="en-US" dirty="0"/>
              <a:t>次元で表現すると</a:t>
            </a:r>
          </a:p>
        </p:txBody>
      </p:sp>
      <p:sp>
        <p:nvSpPr>
          <p:cNvPr id="16" name="テキスト ボックス 15"/>
          <p:cNvSpPr txBox="1"/>
          <p:nvPr/>
        </p:nvSpPr>
        <p:spPr>
          <a:xfrm>
            <a:off x="7777537" y="3678148"/>
            <a:ext cx="415498" cy="369332"/>
          </a:xfrm>
          <a:prstGeom prst="rect">
            <a:avLst/>
          </a:prstGeom>
          <a:noFill/>
        </p:spPr>
        <p:txBody>
          <a:bodyPr wrap="none" rtlCol="0">
            <a:spAutoFit/>
          </a:bodyPr>
          <a:lstStyle/>
          <a:p>
            <a:r>
              <a:rPr kumimoji="1" lang="ja-JP" altLang="en-US" dirty="0"/>
              <a:t>男</a:t>
            </a:r>
          </a:p>
        </p:txBody>
      </p:sp>
      <p:sp>
        <p:nvSpPr>
          <p:cNvPr id="17" name="テキスト ボックス 16"/>
          <p:cNvSpPr txBox="1"/>
          <p:nvPr/>
        </p:nvSpPr>
        <p:spPr>
          <a:xfrm>
            <a:off x="7985286" y="4633567"/>
            <a:ext cx="646331" cy="369332"/>
          </a:xfrm>
          <a:prstGeom prst="rect">
            <a:avLst/>
          </a:prstGeom>
          <a:noFill/>
        </p:spPr>
        <p:txBody>
          <a:bodyPr wrap="none" rtlCol="0">
            <a:spAutoFit/>
          </a:bodyPr>
          <a:lstStyle/>
          <a:p>
            <a:r>
              <a:rPr kumimoji="1" lang="ja-JP" altLang="en-US"/>
              <a:t>叔父</a:t>
            </a:r>
          </a:p>
        </p:txBody>
      </p:sp>
      <p:sp>
        <p:nvSpPr>
          <p:cNvPr id="18" name="テキスト ボックス 17"/>
          <p:cNvSpPr txBox="1"/>
          <p:nvPr/>
        </p:nvSpPr>
        <p:spPr>
          <a:xfrm>
            <a:off x="7985286" y="5720834"/>
            <a:ext cx="646331" cy="369332"/>
          </a:xfrm>
          <a:prstGeom prst="rect">
            <a:avLst/>
          </a:prstGeom>
          <a:noFill/>
        </p:spPr>
        <p:txBody>
          <a:bodyPr wrap="none" rtlCol="0">
            <a:spAutoFit/>
          </a:bodyPr>
          <a:lstStyle/>
          <a:p>
            <a:r>
              <a:rPr kumimoji="1" lang="ja-JP" altLang="en-US"/>
              <a:t>王様</a:t>
            </a:r>
          </a:p>
        </p:txBody>
      </p:sp>
      <p:sp>
        <p:nvSpPr>
          <p:cNvPr id="19" name="右矢印 18"/>
          <p:cNvSpPr/>
          <p:nvPr/>
        </p:nvSpPr>
        <p:spPr>
          <a:xfrm rot="19286712">
            <a:off x="8130783" y="3115208"/>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p:cNvSpPr/>
          <p:nvPr/>
        </p:nvSpPr>
        <p:spPr>
          <a:xfrm rot="19286712">
            <a:off x="8575374" y="4075309"/>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9286712">
            <a:off x="8575373" y="5187810"/>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9416515" y="2577414"/>
            <a:ext cx="415498" cy="369332"/>
          </a:xfrm>
          <a:prstGeom prst="rect">
            <a:avLst/>
          </a:prstGeom>
          <a:noFill/>
        </p:spPr>
        <p:txBody>
          <a:bodyPr wrap="none" rtlCol="0">
            <a:spAutoFit/>
          </a:bodyPr>
          <a:lstStyle/>
          <a:p>
            <a:r>
              <a:rPr kumimoji="1" lang="ja-JP" altLang="en-US" dirty="0"/>
              <a:t>女</a:t>
            </a:r>
          </a:p>
        </p:txBody>
      </p:sp>
      <p:sp>
        <p:nvSpPr>
          <p:cNvPr id="23" name="テキスト ボックス 22"/>
          <p:cNvSpPr txBox="1"/>
          <p:nvPr/>
        </p:nvSpPr>
        <p:spPr>
          <a:xfrm>
            <a:off x="9832013" y="3522242"/>
            <a:ext cx="646331" cy="369332"/>
          </a:xfrm>
          <a:prstGeom prst="rect">
            <a:avLst/>
          </a:prstGeom>
          <a:noFill/>
        </p:spPr>
        <p:txBody>
          <a:bodyPr wrap="none" rtlCol="0">
            <a:spAutoFit/>
          </a:bodyPr>
          <a:lstStyle/>
          <a:p>
            <a:r>
              <a:rPr kumimoji="1" lang="ja-JP" altLang="en-US" dirty="0"/>
              <a:t>叔母</a:t>
            </a:r>
          </a:p>
        </p:txBody>
      </p:sp>
      <p:sp>
        <p:nvSpPr>
          <p:cNvPr id="24" name="テキスト ボックス 23"/>
          <p:cNvSpPr txBox="1"/>
          <p:nvPr/>
        </p:nvSpPr>
        <p:spPr>
          <a:xfrm>
            <a:off x="9832013" y="4651736"/>
            <a:ext cx="646331" cy="369332"/>
          </a:xfrm>
          <a:prstGeom prst="rect">
            <a:avLst/>
          </a:prstGeom>
          <a:noFill/>
        </p:spPr>
        <p:txBody>
          <a:bodyPr wrap="none" rtlCol="0">
            <a:spAutoFit/>
          </a:bodyPr>
          <a:lstStyle/>
          <a:p>
            <a:r>
              <a:rPr kumimoji="1" lang="ja-JP" altLang="en-US"/>
              <a:t>女王</a:t>
            </a:r>
          </a:p>
        </p:txBody>
      </p:sp>
      <p:sp>
        <p:nvSpPr>
          <p:cNvPr id="25" name="テキスト ボックス 24">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Tree>
    <p:extLst>
      <p:ext uri="{BB962C8B-B14F-4D97-AF65-F5344CB8AC3E}">
        <p14:creationId xmlns:p14="http://schemas.microsoft.com/office/powerpoint/2010/main" val="590894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454728" y="1687484"/>
            <a:ext cx="845103" cy="369332"/>
          </a:xfrm>
          <a:prstGeom prst="rect">
            <a:avLst/>
          </a:prstGeom>
          <a:noFill/>
        </p:spPr>
        <p:txBody>
          <a:bodyPr wrap="none" rtlCol="0">
            <a:spAutoFit/>
          </a:bodyPr>
          <a:lstStyle/>
          <a:p>
            <a:r>
              <a:rPr kumimoji="1" lang="en-US" altLang="ja-JP" dirty="0" err="1"/>
              <a:t>CBoW</a:t>
            </a:r>
            <a:endParaRPr kumimoji="1" lang="ja-JP" altLang="en-US" dirty="0"/>
          </a:p>
        </p:txBody>
      </p:sp>
      <p:sp>
        <p:nvSpPr>
          <p:cNvPr id="5" name="テキスト ボックス 4"/>
          <p:cNvSpPr txBox="1"/>
          <p:nvPr/>
        </p:nvSpPr>
        <p:spPr>
          <a:xfrm>
            <a:off x="2958958" y="1687484"/>
            <a:ext cx="3103350" cy="369332"/>
          </a:xfrm>
          <a:prstGeom prst="rect">
            <a:avLst/>
          </a:prstGeom>
          <a:noFill/>
        </p:spPr>
        <p:txBody>
          <a:bodyPr wrap="none" rtlCol="0">
            <a:spAutoFit/>
          </a:bodyPr>
          <a:lstStyle/>
          <a:p>
            <a:r>
              <a:rPr kumimoji="1" lang="en-US" altLang="ja-JP" dirty="0"/>
              <a:t>Continuous Bag-of-Words</a:t>
            </a:r>
            <a:r>
              <a:rPr kumimoji="1" lang="ja-JP" altLang="en-US" dirty="0"/>
              <a:t>の略</a:t>
            </a:r>
          </a:p>
        </p:txBody>
      </p:sp>
      <p:sp>
        <p:nvSpPr>
          <p:cNvPr id="6" name="テキスト ボックス 5"/>
          <p:cNvSpPr txBox="1"/>
          <p:nvPr/>
        </p:nvSpPr>
        <p:spPr>
          <a:xfrm>
            <a:off x="1454728" y="2373330"/>
            <a:ext cx="6647974" cy="646331"/>
          </a:xfrm>
          <a:prstGeom prst="rect">
            <a:avLst/>
          </a:prstGeom>
          <a:noFill/>
        </p:spPr>
        <p:txBody>
          <a:bodyPr wrap="none" rtlCol="0">
            <a:spAutoFit/>
          </a:bodyPr>
          <a:lstStyle/>
          <a:p>
            <a:r>
              <a:rPr kumimoji="1" lang="en-US" altLang="ja-JP" dirty="0" err="1"/>
              <a:t>CBoW</a:t>
            </a:r>
            <a:r>
              <a:rPr kumimoji="1" lang="ja-JP" altLang="en-US" dirty="0"/>
              <a:t>において、文法と意味を学習していくことは</a:t>
            </a:r>
            <a:endParaRPr kumimoji="1" lang="en-US" altLang="ja-JP" dirty="0"/>
          </a:p>
          <a:p>
            <a:r>
              <a:rPr kumimoji="1" lang="ja-JP" altLang="en-US" dirty="0"/>
              <a:t>文脈中の単語から対象単語が現れる条件確率を最大化すること</a:t>
            </a:r>
            <a:endParaRPr kumimoji="1" lang="en-US" altLang="ja-JP" dirty="0"/>
          </a:p>
        </p:txBody>
      </p:sp>
      <p:sp>
        <p:nvSpPr>
          <p:cNvPr id="9" name="テキスト ボックス 8"/>
          <p:cNvSpPr txBox="1"/>
          <p:nvPr/>
        </p:nvSpPr>
        <p:spPr>
          <a:xfrm>
            <a:off x="1454728" y="3493213"/>
            <a:ext cx="8921032" cy="369332"/>
          </a:xfrm>
          <a:prstGeom prst="rect">
            <a:avLst/>
          </a:prstGeom>
          <a:noFill/>
        </p:spPr>
        <p:txBody>
          <a:bodyPr wrap="none" rtlCol="0">
            <a:spAutoFit/>
          </a:bodyPr>
          <a:lstStyle/>
          <a:p>
            <a:r>
              <a:rPr kumimoji="1" lang="en-US" altLang="ja-JP" dirty="0"/>
              <a:t>“</a:t>
            </a:r>
            <a:r>
              <a:rPr kumimoji="1" lang="ja-JP" altLang="en-US" dirty="0"/>
              <a:t>ひとたびフルスピードで回り始めたなら、それを動かし続けるのに努力は必要ない</a:t>
            </a:r>
            <a:r>
              <a:rPr kumimoji="1" lang="en-US" altLang="ja-JP" dirty="0"/>
              <a:t>”</a:t>
            </a:r>
            <a:endParaRPr kumimoji="1" lang="ja-JP" altLang="en-US" dirty="0"/>
          </a:p>
        </p:txBody>
      </p:sp>
      <p:sp>
        <p:nvSpPr>
          <p:cNvPr id="11" name="テキスト ボックス 10"/>
          <p:cNvSpPr txBox="1"/>
          <p:nvPr/>
        </p:nvSpPr>
        <p:spPr>
          <a:xfrm>
            <a:off x="1541124" y="4253501"/>
            <a:ext cx="5378395" cy="369332"/>
          </a:xfrm>
          <a:prstGeom prst="rect">
            <a:avLst/>
          </a:prstGeom>
          <a:noFill/>
        </p:spPr>
        <p:txBody>
          <a:bodyPr wrap="none" rtlCol="0">
            <a:spAutoFit/>
          </a:bodyPr>
          <a:lstStyle/>
          <a:p>
            <a:r>
              <a:rPr kumimoji="1" lang="ja-JP" altLang="en-US" dirty="0"/>
              <a:t>「続ける」を対象語とすると入力層は周辺</a:t>
            </a:r>
            <a:r>
              <a:rPr kumimoji="1" lang="en-US" altLang="ja-JP" dirty="0"/>
              <a:t>5</a:t>
            </a:r>
            <a:r>
              <a:rPr kumimoji="1" lang="ja-JP" altLang="en-US" dirty="0"/>
              <a:t>単語の</a:t>
            </a:r>
          </a:p>
        </p:txBody>
      </p:sp>
      <p:sp>
        <p:nvSpPr>
          <p:cNvPr id="12" name="テキスト ボックス 11"/>
          <p:cNvSpPr txBox="1"/>
          <p:nvPr/>
        </p:nvSpPr>
        <p:spPr>
          <a:xfrm>
            <a:off x="7027523" y="4253501"/>
            <a:ext cx="4493538" cy="369332"/>
          </a:xfrm>
          <a:prstGeom prst="rect">
            <a:avLst/>
          </a:prstGeom>
          <a:noFill/>
        </p:spPr>
        <p:txBody>
          <a:bodyPr wrap="none" rtlCol="0">
            <a:spAutoFit/>
          </a:bodyPr>
          <a:lstStyle/>
          <a:p>
            <a:r>
              <a:rPr kumimoji="1" lang="en-US" altLang="ja-JP" dirty="0"/>
              <a:t>[</a:t>
            </a:r>
            <a:r>
              <a:rPr kumimoji="1" lang="ja-JP" altLang="en-US" dirty="0"/>
              <a:t>なら</a:t>
            </a:r>
            <a:r>
              <a:rPr kumimoji="1" lang="en-US" altLang="ja-JP" dirty="0"/>
              <a:t>,</a:t>
            </a:r>
            <a:r>
              <a:rPr kumimoji="1" lang="ja-JP" altLang="en-US" dirty="0"/>
              <a:t>、</a:t>
            </a:r>
            <a:r>
              <a:rPr kumimoji="1" lang="en-US" altLang="ja-JP" dirty="0"/>
              <a:t>,</a:t>
            </a:r>
            <a:r>
              <a:rPr kumimoji="1" lang="ja-JP" altLang="en-US" dirty="0"/>
              <a:t>それ</a:t>
            </a:r>
            <a:r>
              <a:rPr kumimoji="1" lang="en-US" altLang="ja-JP" dirty="0"/>
              <a:t>,</a:t>
            </a:r>
            <a:r>
              <a:rPr kumimoji="1" lang="ja-JP" altLang="en-US" dirty="0"/>
              <a:t>を</a:t>
            </a:r>
            <a:r>
              <a:rPr kumimoji="1" lang="en-US" altLang="ja-JP" dirty="0"/>
              <a:t>,</a:t>
            </a:r>
            <a:r>
              <a:rPr kumimoji="1" lang="ja-JP" altLang="en-US" dirty="0"/>
              <a:t>動かし</a:t>
            </a:r>
            <a:r>
              <a:rPr kumimoji="1" lang="en-US" altLang="ja-JP" dirty="0"/>
              <a:t>,</a:t>
            </a:r>
            <a:r>
              <a:rPr kumimoji="1" lang="ja-JP" altLang="en-US" dirty="0"/>
              <a:t>の</a:t>
            </a:r>
            <a:r>
              <a:rPr kumimoji="1" lang="en-US" altLang="ja-JP" dirty="0"/>
              <a:t>,</a:t>
            </a:r>
            <a:r>
              <a:rPr kumimoji="1" lang="ja-JP" altLang="en-US" dirty="0"/>
              <a:t>に</a:t>
            </a:r>
            <a:r>
              <a:rPr kumimoji="1" lang="en-US" altLang="ja-JP" dirty="0"/>
              <a:t>,</a:t>
            </a:r>
            <a:r>
              <a:rPr kumimoji="1" lang="ja-JP" altLang="en-US" dirty="0"/>
              <a:t>努力</a:t>
            </a:r>
            <a:r>
              <a:rPr kumimoji="1" lang="en-US" altLang="ja-JP" dirty="0"/>
              <a:t>,</a:t>
            </a:r>
            <a:r>
              <a:rPr kumimoji="1" lang="ja-JP" altLang="en-US" dirty="0"/>
              <a:t>は</a:t>
            </a:r>
            <a:r>
              <a:rPr kumimoji="1" lang="en-US" altLang="ja-JP" dirty="0"/>
              <a:t>,</a:t>
            </a:r>
            <a:r>
              <a:rPr kumimoji="1" lang="ja-JP" altLang="en-US" dirty="0"/>
              <a:t>必要</a:t>
            </a:r>
            <a:r>
              <a:rPr kumimoji="1" lang="en-US" altLang="ja-JP" dirty="0"/>
              <a:t>]</a:t>
            </a:r>
            <a:endParaRPr kumimoji="1" lang="ja-JP" altLang="en-US" dirty="0"/>
          </a:p>
        </p:txBody>
      </p:sp>
      <p:sp>
        <p:nvSpPr>
          <p:cNvPr id="26" name="テキスト ボックス 25"/>
          <p:cNvSpPr txBox="1"/>
          <p:nvPr/>
        </p:nvSpPr>
        <p:spPr>
          <a:xfrm>
            <a:off x="1541124" y="5180160"/>
            <a:ext cx="6647974" cy="646331"/>
          </a:xfrm>
          <a:prstGeom prst="rect">
            <a:avLst/>
          </a:prstGeom>
          <a:noFill/>
        </p:spPr>
        <p:txBody>
          <a:bodyPr wrap="none" rtlCol="0">
            <a:spAutoFit/>
          </a:bodyPr>
          <a:lstStyle/>
          <a:p>
            <a:r>
              <a:rPr kumimoji="1" lang="ja-JP" altLang="en-US" dirty="0"/>
              <a:t>この単語リストをそれぞれの</a:t>
            </a:r>
            <a:r>
              <a:rPr kumimoji="1" lang="en-US" altLang="ja-JP" dirty="0"/>
              <a:t>one-hot</a:t>
            </a:r>
            <a:r>
              <a:rPr kumimoji="1" lang="ja-JP" altLang="en-US" dirty="0"/>
              <a:t>ベクトルを入力として、</a:t>
            </a:r>
            <a:endParaRPr kumimoji="1" lang="en-US" altLang="ja-JP" dirty="0"/>
          </a:p>
          <a:p>
            <a:r>
              <a:rPr kumimoji="1" lang="ja-JP" altLang="en-US" dirty="0"/>
              <a:t>真ん中の「続ける」が来る確率を最大にするよう学習させたい</a:t>
            </a:r>
          </a:p>
        </p:txBody>
      </p:sp>
      <p:sp>
        <p:nvSpPr>
          <p:cNvPr id="13" name="テキスト ボックス 12">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4" name="テキスト ボックス 13">
            <a:extLst>
              <a:ext uri="{FF2B5EF4-FFF2-40B4-BE49-F238E27FC236}">
                <a16:creationId xmlns:a16="http://schemas.microsoft.com/office/drawing/2014/main" id="{4F082176-A65F-E746-A442-839C58C80DBA}"/>
              </a:ext>
            </a:extLst>
          </p:cNvPr>
          <p:cNvSpPr txBox="1"/>
          <p:nvPr/>
        </p:nvSpPr>
        <p:spPr>
          <a:xfrm>
            <a:off x="7637881" y="888602"/>
            <a:ext cx="843501" cy="369332"/>
          </a:xfrm>
          <a:prstGeom prst="rect">
            <a:avLst/>
          </a:prstGeom>
          <a:noFill/>
        </p:spPr>
        <p:txBody>
          <a:bodyPr wrap="none" rtlCol="0">
            <a:spAutoFit/>
          </a:bodyPr>
          <a:lstStyle/>
          <a:p>
            <a:r>
              <a:rPr lang="en-US" altLang="ja-JP"/>
              <a:t>CBoW</a:t>
            </a:r>
            <a:endParaRPr kumimoji="1" lang="ja-JP" altLang="en-US" dirty="0"/>
          </a:p>
        </p:txBody>
      </p:sp>
    </p:spTree>
    <p:extLst>
      <p:ext uri="{BB962C8B-B14F-4D97-AF65-F5344CB8AC3E}">
        <p14:creationId xmlns:p14="http://schemas.microsoft.com/office/powerpoint/2010/main" val="618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1823605" y="1378678"/>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3" name="表 12"/>
          <p:cNvGraphicFramePr>
            <a:graphicFrameLocks noGrp="1"/>
          </p:cNvGraphicFramePr>
          <p:nvPr>
            <p:extLst/>
          </p:nvPr>
        </p:nvGraphicFramePr>
        <p:xfrm>
          <a:off x="1823605" y="3782754"/>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4" name="表 13"/>
          <p:cNvGraphicFramePr>
            <a:graphicFrameLocks noGrp="1"/>
          </p:cNvGraphicFramePr>
          <p:nvPr>
            <p:extLst/>
          </p:nvPr>
        </p:nvGraphicFramePr>
        <p:xfrm>
          <a:off x="1823605" y="2580716"/>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5" name="表 14"/>
          <p:cNvGraphicFramePr>
            <a:graphicFrameLocks noGrp="1"/>
          </p:cNvGraphicFramePr>
          <p:nvPr>
            <p:extLst/>
          </p:nvPr>
        </p:nvGraphicFramePr>
        <p:xfrm>
          <a:off x="1823605" y="4984792"/>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6" name="表 15"/>
          <p:cNvGraphicFramePr>
            <a:graphicFrameLocks noGrp="1"/>
          </p:cNvGraphicFramePr>
          <p:nvPr>
            <p:extLst/>
          </p:nvPr>
        </p:nvGraphicFramePr>
        <p:xfrm>
          <a:off x="7339115" y="3102716"/>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4" name="表 3"/>
          <p:cNvGraphicFramePr>
            <a:graphicFrameLocks noGrp="1"/>
          </p:cNvGraphicFramePr>
          <p:nvPr>
            <p:extLst/>
          </p:nvPr>
        </p:nvGraphicFramePr>
        <p:xfrm>
          <a:off x="4581360" y="2058716"/>
          <a:ext cx="208280" cy="3132000"/>
        </p:xfrm>
        <a:graphic>
          <a:graphicData uri="http://schemas.openxmlformats.org/drawingml/2006/table">
            <a:tbl>
              <a:tblPr firstRow="1" bandRow="1">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4"/>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5"/>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6"/>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7"/>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8"/>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9"/>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0"/>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1"/>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4"/>
                  </a:ext>
                </a:extLst>
              </a:tr>
            </a:tbl>
          </a:graphicData>
        </a:graphic>
      </p:graphicFrame>
      <p:sp>
        <p:nvSpPr>
          <p:cNvPr id="7" name="テキスト ボックス 6"/>
          <p:cNvSpPr txBox="1"/>
          <p:nvPr/>
        </p:nvSpPr>
        <p:spPr>
          <a:xfrm>
            <a:off x="1489163" y="6362700"/>
            <a:ext cx="877163" cy="369332"/>
          </a:xfrm>
          <a:prstGeom prst="rect">
            <a:avLst/>
          </a:prstGeom>
          <a:noFill/>
        </p:spPr>
        <p:txBody>
          <a:bodyPr wrap="none" rtlCol="0">
            <a:spAutoFit/>
          </a:bodyPr>
          <a:lstStyle/>
          <a:p>
            <a:r>
              <a:rPr kumimoji="1" lang="ja-JP" altLang="en-US"/>
              <a:t>入力層</a:t>
            </a:r>
            <a:endParaRPr kumimoji="1" lang="ja-JP" altLang="en-US" dirty="0"/>
          </a:p>
        </p:txBody>
      </p:sp>
      <p:sp>
        <p:nvSpPr>
          <p:cNvPr id="8" name="テキスト ボックス 7"/>
          <p:cNvSpPr txBox="1"/>
          <p:nvPr/>
        </p:nvSpPr>
        <p:spPr>
          <a:xfrm>
            <a:off x="3842961" y="5506792"/>
            <a:ext cx="1685077" cy="369332"/>
          </a:xfrm>
          <a:prstGeom prst="rect">
            <a:avLst/>
          </a:prstGeom>
          <a:noFill/>
        </p:spPr>
        <p:txBody>
          <a:bodyPr wrap="none" rtlCol="0">
            <a:spAutoFit/>
          </a:bodyPr>
          <a:lstStyle/>
          <a:p>
            <a:r>
              <a:rPr kumimoji="1" lang="en-US" altLang="ja-JP" dirty="0"/>
              <a:t>n</a:t>
            </a:r>
            <a:r>
              <a:rPr kumimoji="1" lang="ja-JP" altLang="en-US" dirty="0"/>
              <a:t>次元の隠れ層</a:t>
            </a:r>
          </a:p>
        </p:txBody>
      </p:sp>
      <p:sp>
        <p:nvSpPr>
          <p:cNvPr id="10" name="テキスト ボックス 9"/>
          <p:cNvSpPr txBox="1"/>
          <p:nvPr/>
        </p:nvSpPr>
        <p:spPr>
          <a:xfrm>
            <a:off x="7004673" y="4615460"/>
            <a:ext cx="877163" cy="369332"/>
          </a:xfrm>
          <a:prstGeom prst="rect">
            <a:avLst/>
          </a:prstGeom>
          <a:noFill/>
        </p:spPr>
        <p:txBody>
          <a:bodyPr wrap="none" rtlCol="0">
            <a:spAutoFit/>
          </a:bodyPr>
          <a:lstStyle/>
          <a:p>
            <a:r>
              <a:rPr kumimoji="1" lang="ja-JP" altLang="en-US"/>
              <a:t>出力層</a:t>
            </a:r>
            <a:endParaRPr kumimoji="1" lang="ja-JP" altLang="en-US" dirty="0"/>
          </a:p>
        </p:txBody>
      </p:sp>
      <mc:AlternateContent xmlns:mc="http://schemas.openxmlformats.org/markup-compatibility/2006" xmlns:a14="http://schemas.microsoft.com/office/drawing/2010/main">
        <mc:Choice Requires="a14">
          <p:sp>
            <p:nvSpPr>
              <p:cNvPr id="29" name="テキスト ボックス 28"/>
              <p:cNvSpPr txBox="1"/>
              <p:nvPr/>
            </p:nvSpPr>
            <p:spPr>
              <a:xfrm>
                <a:off x="3532350" y="3364063"/>
                <a:ext cx="9076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charset="0"/>
                            </a:rPr>
                            <m:t>𝑊</m:t>
                          </m:r>
                        </m:e>
                        <m:sub>
                          <m:r>
                            <a:rPr kumimoji="1" lang="en-US" altLang="ja-JP" b="0" i="1" smtClean="0">
                              <a:latin typeface="Cambria Math" charset="0"/>
                            </a:rPr>
                            <m:t>1 </m:t>
                          </m:r>
                          <m:r>
                            <a:rPr kumimoji="1" lang="en-US" altLang="ja-JP" b="0" i="1" smtClean="0">
                              <a:latin typeface="Cambria Math" charset="0"/>
                            </a:rPr>
                            <m:t>𝑣</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𝑛</m:t>
                          </m:r>
                        </m:sub>
                      </m:sSub>
                    </m:oMath>
                  </m:oMathPara>
                </a14:m>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3532350" y="3364063"/>
                <a:ext cx="907620" cy="369332"/>
              </a:xfrm>
              <a:prstGeom prst="rect">
                <a:avLst/>
              </a:prstGeom>
              <a:blipFill rotWithShape="0">
                <a:blip r:embed="rId3"/>
                <a:stretch>
                  <a:fillRect t="-38333" b="-9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5376369" y="3388489"/>
                <a:ext cx="912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charset="0"/>
                            </a:rPr>
                            <m:t>𝑊</m:t>
                          </m:r>
                        </m:e>
                        <m:sub>
                          <m:r>
                            <a:rPr kumimoji="1" lang="en-US" altLang="ja-JP" b="0" i="1" smtClean="0">
                              <a:latin typeface="Cambria Math" charset="0"/>
                            </a:rPr>
                            <m:t>2 </m:t>
                          </m:r>
                          <m:r>
                            <a:rPr kumimoji="1" lang="en-US" altLang="ja-JP" b="0" i="1" smtClean="0">
                              <a:latin typeface="Cambria Math" charset="0"/>
                            </a:rPr>
                            <m:t>𝑛</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𝑣</m:t>
                          </m:r>
                        </m:sub>
                      </m:sSub>
                    </m:oMath>
                  </m:oMathPara>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5376369" y="3388489"/>
                <a:ext cx="912942" cy="369332"/>
              </a:xfrm>
              <a:prstGeom prst="rect">
                <a:avLst/>
              </a:prstGeom>
              <a:blipFill rotWithShape="0">
                <a:blip r:embed="rId4"/>
                <a:stretch>
                  <a:fillRect t="-38333" b="-98333"/>
                </a:stretch>
              </a:blipFill>
            </p:spPr>
            <p:txBody>
              <a:bodyPr/>
              <a:lstStyle/>
              <a:p>
                <a:r>
                  <a:rPr lang="ja-JP" altLang="en-US">
                    <a:noFill/>
                  </a:rPr>
                  <a:t> </a:t>
                </a:r>
              </a:p>
            </p:txBody>
          </p:sp>
        </mc:Fallback>
      </mc:AlternateContent>
      <p:sp>
        <p:nvSpPr>
          <p:cNvPr id="33" name="左中かっこ 32"/>
          <p:cNvSpPr/>
          <p:nvPr/>
        </p:nvSpPr>
        <p:spPr>
          <a:xfrm>
            <a:off x="1489163" y="1378678"/>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左中かっこ 33"/>
          <p:cNvSpPr/>
          <p:nvPr/>
        </p:nvSpPr>
        <p:spPr>
          <a:xfrm>
            <a:off x="1456179" y="2578168"/>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p:cNvSpPr/>
          <p:nvPr/>
        </p:nvSpPr>
        <p:spPr>
          <a:xfrm>
            <a:off x="1455153" y="3782754"/>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左中かっこ 35"/>
          <p:cNvSpPr/>
          <p:nvPr/>
        </p:nvSpPr>
        <p:spPr>
          <a:xfrm>
            <a:off x="1454396" y="4984792"/>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中かっこ 37"/>
          <p:cNvSpPr/>
          <p:nvPr/>
        </p:nvSpPr>
        <p:spPr>
          <a:xfrm>
            <a:off x="7660458" y="3100168"/>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p:cNvSpPr txBox="1"/>
              <p:nvPr/>
            </p:nvSpPr>
            <p:spPr>
              <a:xfrm>
                <a:off x="8013938" y="3492945"/>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8013938" y="3492945"/>
                <a:ext cx="380552"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1048492" y="1660925"/>
                <a:ext cx="380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048492" y="1660925"/>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1046397" y="2872651"/>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1046397" y="2872651"/>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1046396" y="4085228"/>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1046396" y="4085228"/>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1017342" y="5296954"/>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017342" y="5296954"/>
                <a:ext cx="380553" cy="369332"/>
              </a:xfrm>
              <a:prstGeom prst="rect">
                <a:avLst/>
              </a:prstGeom>
              <a:blipFill rotWithShape="0">
                <a:blip r:embed="rId5"/>
                <a:stretch>
                  <a:fillRect/>
                </a:stretch>
              </a:blipFill>
            </p:spPr>
            <p:txBody>
              <a:bodyPr/>
              <a:lstStyle/>
              <a:p>
                <a:r>
                  <a:rPr lang="ja-JP" altLang="en-US">
                    <a:noFill/>
                  </a:rPr>
                  <a:t> </a:t>
                </a:r>
              </a:p>
            </p:txBody>
          </p:sp>
        </mc:Fallback>
      </mc:AlternateContent>
      <p:sp>
        <p:nvSpPr>
          <p:cNvPr id="5" name="フレーム 4"/>
          <p:cNvSpPr/>
          <p:nvPr/>
        </p:nvSpPr>
        <p:spPr>
          <a:xfrm>
            <a:off x="4965896" y="3040587"/>
            <a:ext cx="1623316" cy="1072625"/>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p:cNvSpPr txBox="1"/>
          <p:nvPr/>
        </p:nvSpPr>
        <p:spPr>
          <a:xfrm>
            <a:off x="7920927" y="1707096"/>
            <a:ext cx="4108817" cy="369332"/>
          </a:xfrm>
          <a:prstGeom prst="rect">
            <a:avLst/>
          </a:prstGeom>
          <a:noFill/>
        </p:spPr>
        <p:txBody>
          <a:bodyPr wrap="none" rtlCol="0">
            <a:spAutoFit/>
          </a:bodyPr>
          <a:lstStyle/>
          <a:p>
            <a:r>
              <a:rPr kumimoji="1" lang="ja-JP" altLang="en-US" dirty="0"/>
              <a:t>このようなニューラルネットワークを</a:t>
            </a:r>
          </a:p>
        </p:txBody>
      </p:sp>
      <p:sp>
        <p:nvSpPr>
          <p:cNvPr id="9" name="テキスト ボックス 8"/>
          <p:cNvSpPr txBox="1"/>
          <p:nvPr/>
        </p:nvSpPr>
        <p:spPr>
          <a:xfrm>
            <a:off x="9305921" y="2208836"/>
            <a:ext cx="1338828" cy="369332"/>
          </a:xfrm>
          <a:prstGeom prst="rect">
            <a:avLst/>
          </a:prstGeom>
          <a:noFill/>
        </p:spPr>
        <p:txBody>
          <a:bodyPr wrap="none" rtlCol="0">
            <a:spAutoFit/>
          </a:bodyPr>
          <a:lstStyle/>
          <a:p>
            <a:r>
              <a:rPr kumimoji="1" lang="ja-JP" altLang="en-US" dirty="0"/>
              <a:t>構築すると</a:t>
            </a:r>
          </a:p>
        </p:txBody>
      </p:sp>
      <mc:AlternateContent xmlns:mc="http://schemas.openxmlformats.org/markup-compatibility/2006" xmlns:a14="http://schemas.microsoft.com/office/drawing/2010/main">
        <mc:Choice Requires="a14">
          <p:sp>
            <p:nvSpPr>
              <p:cNvPr id="11" name="テキスト ボックス 10"/>
              <p:cNvSpPr txBox="1"/>
              <p:nvPr/>
            </p:nvSpPr>
            <p:spPr>
              <a:xfrm>
                <a:off x="8629547" y="2846614"/>
                <a:ext cx="3185487" cy="1200329"/>
              </a:xfrm>
              <a:prstGeom prst="rect">
                <a:avLst/>
              </a:prstGeom>
              <a:noFill/>
            </p:spPr>
            <p:txBody>
              <a:bodyPr wrap="non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charset="0"/>
                          </a:rPr>
                          <m:t>𝑊</m:t>
                        </m:r>
                      </m:e>
                      <m:sub>
                        <m:r>
                          <a:rPr kumimoji="1" lang="en-US" altLang="ja-JP" b="0" i="1" smtClean="0">
                            <a:latin typeface="Cambria Math" charset="0"/>
                          </a:rPr>
                          <m:t>2</m:t>
                        </m:r>
                      </m:sub>
                    </m:sSub>
                  </m:oMath>
                </a14:m>
                <a:r>
                  <a:rPr kumimoji="1" lang="ja-JP" altLang="en-US" dirty="0"/>
                  <a:t>の重み行列がスコアを</a:t>
                </a:r>
                <a:endParaRPr kumimoji="1" lang="en-US" altLang="ja-JP" dirty="0"/>
              </a:p>
              <a:p>
                <a:endParaRPr kumimoji="1" lang="en-US" altLang="ja-JP" dirty="0"/>
              </a:p>
              <a:p>
                <a:endParaRPr kumimoji="1" lang="en-US" altLang="ja-JP" dirty="0"/>
              </a:p>
              <a:p>
                <a:r>
                  <a:rPr kumimoji="1" lang="ja-JP" altLang="en-US" dirty="0"/>
                  <a:t>計算するためのモデルとなる</a:t>
                </a: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629547" y="2846614"/>
                <a:ext cx="3185487" cy="1200329"/>
              </a:xfrm>
              <a:prstGeom prst="rect">
                <a:avLst/>
              </a:prstGeom>
              <a:blipFill rotWithShape="0">
                <a:blip r:embed="rId6"/>
                <a:stretch>
                  <a:fillRect l="-1724" t="-2030" r="-1149" b="-8122"/>
                </a:stretch>
              </a:blipFill>
            </p:spPr>
            <p:txBody>
              <a:bodyPr/>
              <a:lstStyle/>
              <a:p>
                <a:r>
                  <a:rPr lang="ja-JP" altLang="en-US">
                    <a:noFill/>
                  </a:rPr>
                  <a:t> </a:t>
                </a:r>
              </a:p>
            </p:txBody>
          </p:sp>
        </mc:Fallback>
      </mc:AlternateContent>
      <p:cxnSp>
        <p:nvCxnSpPr>
          <p:cNvPr id="17" name="直線コネクタ 16"/>
          <p:cNvCxnSpPr/>
          <p:nvPr/>
        </p:nvCxnSpPr>
        <p:spPr>
          <a:xfrm>
            <a:off x="2031885" y="1378678"/>
            <a:ext cx="2549475" cy="680038"/>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p:cNvCxnSpPr/>
          <p:nvPr/>
        </p:nvCxnSpPr>
        <p:spPr>
          <a:xfrm>
            <a:off x="2031885" y="2422678"/>
            <a:ext cx="2549475" cy="276803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p:cNvCxnSpPr/>
          <p:nvPr/>
        </p:nvCxnSpPr>
        <p:spPr>
          <a:xfrm flipV="1">
            <a:off x="2031885" y="2076428"/>
            <a:ext cx="2549475" cy="501740"/>
          </a:xfrm>
          <a:prstGeom prst="line">
            <a:avLst/>
          </a:prstGeom>
        </p:spPr>
        <p:style>
          <a:lnRef idx="2">
            <a:schemeClr val="dk1"/>
          </a:lnRef>
          <a:fillRef idx="0">
            <a:schemeClr val="dk1"/>
          </a:fillRef>
          <a:effectRef idx="1">
            <a:schemeClr val="dk1"/>
          </a:effectRef>
          <a:fontRef idx="minor">
            <a:schemeClr val="tx1"/>
          </a:fontRef>
        </p:style>
      </p:cxnSp>
      <p:cxnSp>
        <p:nvCxnSpPr>
          <p:cNvPr id="27" name="直線コネクタ 26"/>
          <p:cNvCxnSpPr/>
          <p:nvPr/>
        </p:nvCxnSpPr>
        <p:spPr>
          <a:xfrm>
            <a:off x="2031885" y="3622168"/>
            <a:ext cx="2549475" cy="1568548"/>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p:nvPr/>
        </p:nvCxnSpPr>
        <p:spPr>
          <a:xfrm flipV="1">
            <a:off x="2031885" y="2076428"/>
            <a:ext cx="2549475" cy="1706326"/>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p:cNvCxnSpPr>
            <a:endCxn id="4" idx="2"/>
          </p:cNvCxnSpPr>
          <p:nvPr/>
        </p:nvCxnSpPr>
        <p:spPr>
          <a:xfrm>
            <a:off x="2031885" y="4826754"/>
            <a:ext cx="2653615" cy="363962"/>
          </a:xfrm>
          <a:prstGeom prst="line">
            <a:avLst/>
          </a:prstGeom>
        </p:spPr>
        <p:style>
          <a:lnRef idx="2">
            <a:schemeClr val="dk1"/>
          </a:lnRef>
          <a:fillRef idx="0">
            <a:schemeClr val="dk1"/>
          </a:fillRef>
          <a:effectRef idx="1">
            <a:schemeClr val="dk1"/>
          </a:effectRef>
          <a:fontRef idx="minor">
            <a:schemeClr val="tx1"/>
          </a:fontRef>
        </p:style>
      </p:cxnSp>
      <p:cxnSp>
        <p:nvCxnSpPr>
          <p:cNvPr id="46" name="直線コネクタ 45"/>
          <p:cNvCxnSpPr/>
          <p:nvPr/>
        </p:nvCxnSpPr>
        <p:spPr>
          <a:xfrm flipV="1">
            <a:off x="2031885" y="2076428"/>
            <a:ext cx="2484697" cy="2908364"/>
          </a:xfrm>
          <a:prstGeom prst="line">
            <a:avLst/>
          </a:prstGeom>
        </p:spPr>
        <p:style>
          <a:lnRef idx="2">
            <a:schemeClr val="dk1"/>
          </a:lnRef>
          <a:fillRef idx="0">
            <a:schemeClr val="dk1"/>
          </a:fillRef>
          <a:effectRef idx="1">
            <a:schemeClr val="dk1"/>
          </a:effectRef>
          <a:fontRef idx="minor">
            <a:schemeClr val="tx1"/>
          </a:fontRef>
        </p:style>
      </p:cxnSp>
      <p:cxnSp>
        <p:nvCxnSpPr>
          <p:cNvPr id="48" name="直線コネクタ 47"/>
          <p:cNvCxnSpPr/>
          <p:nvPr/>
        </p:nvCxnSpPr>
        <p:spPr>
          <a:xfrm flipV="1">
            <a:off x="2031885" y="5190716"/>
            <a:ext cx="2549475" cy="838076"/>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p:cNvCxnSpPr/>
          <p:nvPr/>
        </p:nvCxnSpPr>
        <p:spPr>
          <a:xfrm>
            <a:off x="4789640" y="2030257"/>
            <a:ext cx="2549475" cy="1069911"/>
          </a:xfrm>
          <a:prstGeom prst="line">
            <a:avLst/>
          </a:prstGeom>
        </p:spPr>
        <p:style>
          <a:lnRef idx="2">
            <a:schemeClr val="dk1"/>
          </a:lnRef>
          <a:fillRef idx="0">
            <a:schemeClr val="dk1"/>
          </a:fillRef>
          <a:effectRef idx="1">
            <a:schemeClr val="dk1"/>
          </a:effectRef>
          <a:fontRef idx="minor">
            <a:schemeClr val="tx1"/>
          </a:fontRef>
        </p:style>
      </p:cxnSp>
      <p:cxnSp>
        <p:nvCxnSpPr>
          <p:cNvPr id="52" name="直線コネクタ 51"/>
          <p:cNvCxnSpPr/>
          <p:nvPr/>
        </p:nvCxnSpPr>
        <p:spPr>
          <a:xfrm flipV="1">
            <a:off x="4807488" y="4146716"/>
            <a:ext cx="2531627" cy="1004685"/>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p:cNvSpPr txBox="1"/>
              <p:nvPr/>
            </p:nvSpPr>
            <p:spPr>
              <a:xfrm>
                <a:off x="8629547" y="5326644"/>
                <a:ext cx="818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r>
                        <a:rPr kumimoji="1" lang="en-US" altLang="ja-JP" b="0" i="1" smtClean="0">
                          <a:latin typeface="Cambria Math" charset="0"/>
                        </a:rPr>
                        <m:t>&gt;</m:t>
                      </m:r>
                      <m:r>
                        <a:rPr kumimoji="1" lang="en-US" altLang="ja-JP" b="0" i="1" smtClean="0">
                          <a:latin typeface="Cambria Math" charset="0"/>
                        </a:rPr>
                        <m:t>𝑛</m:t>
                      </m:r>
                    </m:oMath>
                  </m:oMathPara>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8629547" y="5326644"/>
                <a:ext cx="818942" cy="369332"/>
              </a:xfrm>
              <a:prstGeom prst="rect">
                <a:avLst/>
              </a:prstGeom>
              <a:blipFill rotWithShape="0">
                <a:blip r:embed="rId7"/>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51" name="テキスト ボックス 50">
            <a:extLst>
              <a:ext uri="{FF2B5EF4-FFF2-40B4-BE49-F238E27FC236}">
                <a16:creationId xmlns:a16="http://schemas.microsoft.com/office/drawing/2014/main" id="{4F082176-A65F-E746-A442-839C58C80DBA}"/>
              </a:ext>
            </a:extLst>
          </p:cNvPr>
          <p:cNvSpPr txBox="1"/>
          <p:nvPr/>
        </p:nvSpPr>
        <p:spPr>
          <a:xfrm>
            <a:off x="7637881" y="888602"/>
            <a:ext cx="843501" cy="369332"/>
          </a:xfrm>
          <a:prstGeom prst="rect">
            <a:avLst/>
          </a:prstGeom>
          <a:noFill/>
        </p:spPr>
        <p:txBody>
          <a:bodyPr wrap="none" rtlCol="0">
            <a:spAutoFit/>
          </a:bodyPr>
          <a:lstStyle/>
          <a:p>
            <a:r>
              <a:rPr lang="en-US" altLang="ja-JP"/>
              <a:t>CBoW</a:t>
            </a:r>
            <a:endParaRPr kumimoji="1" lang="ja-JP" altLang="en-US" dirty="0"/>
          </a:p>
        </p:txBody>
      </p:sp>
    </p:spTree>
    <p:extLst>
      <p:ext uri="{BB962C8B-B14F-4D97-AF65-F5344CB8AC3E}">
        <p14:creationId xmlns:p14="http://schemas.microsoft.com/office/powerpoint/2010/main" val="90836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454728" y="1687484"/>
            <a:ext cx="1181734" cy="369332"/>
          </a:xfrm>
          <a:prstGeom prst="rect">
            <a:avLst/>
          </a:prstGeom>
          <a:noFill/>
        </p:spPr>
        <p:txBody>
          <a:bodyPr wrap="none" rtlCol="0">
            <a:spAutoFit/>
          </a:bodyPr>
          <a:lstStyle/>
          <a:p>
            <a:r>
              <a:rPr kumimoji="1" lang="en-US" altLang="ja-JP" dirty="0"/>
              <a:t>Skip-Gram</a:t>
            </a:r>
            <a:endParaRPr kumimoji="1" lang="ja-JP" altLang="en-US" dirty="0"/>
          </a:p>
        </p:txBody>
      </p:sp>
      <p:sp>
        <p:nvSpPr>
          <p:cNvPr id="3" name="テキスト ボックス 2"/>
          <p:cNvSpPr txBox="1"/>
          <p:nvPr/>
        </p:nvSpPr>
        <p:spPr>
          <a:xfrm>
            <a:off x="3123344" y="1687484"/>
            <a:ext cx="1999265" cy="369332"/>
          </a:xfrm>
          <a:prstGeom prst="rect">
            <a:avLst/>
          </a:prstGeom>
          <a:noFill/>
        </p:spPr>
        <p:txBody>
          <a:bodyPr wrap="none" rtlCol="0">
            <a:spAutoFit/>
          </a:bodyPr>
          <a:lstStyle/>
          <a:p>
            <a:r>
              <a:rPr kumimoji="1" lang="en-US" altLang="ja-JP" dirty="0" err="1"/>
              <a:t>CBoW</a:t>
            </a:r>
            <a:r>
              <a:rPr kumimoji="1" lang="ja-JP" altLang="en-US" dirty="0"/>
              <a:t>の逆の計算</a:t>
            </a:r>
          </a:p>
        </p:txBody>
      </p:sp>
      <p:sp>
        <p:nvSpPr>
          <p:cNvPr id="4" name="テキスト ボックス 3"/>
          <p:cNvSpPr txBox="1"/>
          <p:nvPr/>
        </p:nvSpPr>
        <p:spPr>
          <a:xfrm>
            <a:off x="1454728" y="2429477"/>
            <a:ext cx="3647152" cy="369332"/>
          </a:xfrm>
          <a:prstGeom prst="rect">
            <a:avLst/>
          </a:prstGeom>
          <a:noFill/>
        </p:spPr>
        <p:txBody>
          <a:bodyPr wrap="none" rtlCol="0">
            <a:spAutoFit/>
          </a:bodyPr>
          <a:lstStyle/>
          <a:p>
            <a:r>
              <a:rPr kumimoji="1" lang="ja-JP" altLang="en-US"/>
              <a:t>単語からその周辺単語を予測する</a:t>
            </a:r>
          </a:p>
        </p:txBody>
      </p:sp>
      <p:sp>
        <p:nvSpPr>
          <p:cNvPr id="7" name="テキスト ボックス 6"/>
          <p:cNvSpPr txBox="1"/>
          <p:nvPr/>
        </p:nvSpPr>
        <p:spPr>
          <a:xfrm>
            <a:off x="1469204" y="3154166"/>
            <a:ext cx="5955476" cy="646331"/>
          </a:xfrm>
          <a:prstGeom prst="rect">
            <a:avLst/>
          </a:prstGeom>
          <a:noFill/>
        </p:spPr>
        <p:txBody>
          <a:bodyPr wrap="none" rtlCol="0">
            <a:spAutoFit/>
          </a:bodyPr>
          <a:lstStyle/>
          <a:p>
            <a:r>
              <a:rPr kumimoji="1" lang="en-US" altLang="ja-JP" dirty="0"/>
              <a:t>Skip-gram</a:t>
            </a:r>
            <a:r>
              <a:rPr kumimoji="1" lang="ja-JP" altLang="en-US" dirty="0"/>
              <a:t>にとって意味・文法の獲得は出力層における</a:t>
            </a:r>
            <a:endParaRPr kumimoji="1" lang="en-US" altLang="ja-JP" dirty="0"/>
          </a:p>
          <a:p>
            <a:r>
              <a:rPr kumimoji="1" lang="ja-JP" altLang="en-US" dirty="0"/>
              <a:t>周辺単語予測のエラー率の合計を最小化することである</a:t>
            </a:r>
            <a:endParaRPr kumimoji="1" lang="en-US" altLang="ja-JP" dirty="0"/>
          </a:p>
        </p:txBody>
      </p:sp>
      <p:sp>
        <p:nvSpPr>
          <p:cNvPr id="8" name="テキスト ボックス 7"/>
          <p:cNvSpPr txBox="1"/>
          <p:nvPr/>
        </p:nvSpPr>
        <p:spPr>
          <a:xfrm>
            <a:off x="1602769" y="4541178"/>
            <a:ext cx="3647152" cy="369332"/>
          </a:xfrm>
          <a:prstGeom prst="rect">
            <a:avLst/>
          </a:prstGeom>
          <a:noFill/>
        </p:spPr>
        <p:txBody>
          <a:bodyPr wrap="none" rtlCol="0">
            <a:spAutoFit/>
          </a:bodyPr>
          <a:lstStyle/>
          <a:p>
            <a:r>
              <a:rPr kumimoji="1" lang="ja-JP" altLang="en-US" dirty="0"/>
              <a:t>先程の例で言うと「続ける」から</a:t>
            </a:r>
          </a:p>
        </p:txBody>
      </p:sp>
      <p:sp>
        <p:nvSpPr>
          <p:cNvPr id="14" name="正方形/長方形 13"/>
          <p:cNvSpPr/>
          <p:nvPr/>
        </p:nvSpPr>
        <p:spPr>
          <a:xfrm>
            <a:off x="2855111" y="5281859"/>
            <a:ext cx="6340197" cy="369332"/>
          </a:xfrm>
          <a:prstGeom prst="rect">
            <a:avLst/>
          </a:prstGeom>
        </p:spPr>
        <p:txBody>
          <a:bodyPr wrap="none">
            <a:spAutoFit/>
          </a:bodyPr>
          <a:lstStyle/>
          <a:p>
            <a:r>
              <a:rPr kumimoji="1" lang="en-US" altLang="ja-JP" dirty="0"/>
              <a:t>[</a:t>
            </a:r>
            <a:r>
              <a:rPr kumimoji="1" lang="ja-JP" altLang="en-US" dirty="0"/>
              <a:t>なら</a:t>
            </a:r>
            <a:r>
              <a:rPr kumimoji="1" lang="en-US" altLang="ja-JP" dirty="0"/>
              <a:t>,</a:t>
            </a:r>
            <a:r>
              <a:rPr kumimoji="1" lang="ja-JP" altLang="en-US" dirty="0"/>
              <a:t>、</a:t>
            </a:r>
            <a:r>
              <a:rPr kumimoji="1" lang="en-US" altLang="ja-JP" dirty="0"/>
              <a:t>,</a:t>
            </a:r>
            <a:r>
              <a:rPr kumimoji="1" lang="ja-JP" altLang="en-US" dirty="0"/>
              <a:t>それ</a:t>
            </a:r>
            <a:r>
              <a:rPr kumimoji="1" lang="en-US" altLang="ja-JP" dirty="0"/>
              <a:t>,</a:t>
            </a:r>
            <a:r>
              <a:rPr kumimoji="1" lang="ja-JP" altLang="en-US" dirty="0"/>
              <a:t>を</a:t>
            </a:r>
            <a:r>
              <a:rPr kumimoji="1" lang="en-US" altLang="ja-JP" dirty="0"/>
              <a:t>,</a:t>
            </a:r>
            <a:r>
              <a:rPr kumimoji="1" lang="ja-JP" altLang="en-US" dirty="0"/>
              <a:t>動かし</a:t>
            </a:r>
            <a:r>
              <a:rPr kumimoji="1" lang="en-US" altLang="ja-JP" dirty="0"/>
              <a:t>,</a:t>
            </a:r>
            <a:r>
              <a:rPr kumimoji="1" lang="ja-JP" altLang="en-US" dirty="0"/>
              <a:t>の</a:t>
            </a:r>
            <a:r>
              <a:rPr kumimoji="1" lang="en-US" altLang="ja-JP" dirty="0"/>
              <a:t>,</a:t>
            </a:r>
            <a:r>
              <a:rPr kumimoji="1" lang="ja-JP" altLang="en-US" dirty="0"/>
              <a:t>に</a:t>
            </a:r>
            <a:r>
              <a:rPr kumimoji="1" lang="en-US" altLang="ja-JP" dirty="0"/>
              <a:t>,</a:t>
            </a:r>
            <a:r>
              <a:rPr kumimoji="1" lang="ja-JP" altLang="en-US" dirty="0"/>
              <a:t>努力</a:t>
            </a:r>
            <a:r>
              <a:rPr kumimoji="1" lang="en-US" altLang="ja-JP" dirty="0"/>
              <a:t>,</a:t>
            </a:r>
            <a:r>
              <a:rPr kumimoji="1" lang="ja-JP" altLang="en-US" dirty="0"/>
              <a:t>は</a:t>
            </a:r>
            <a:r>
              <a:rPr kumimoji="1" lang="en-US" altLang="ja-JP" dirty="0"/>
              <a:t>,</a:t>
            </a:r>
            <a:r>
              <a:rPr kumimoji="1" lang="ja-JP" altLang="en-US" dirty="0"/>
              <a:t>必要</a:t>
            </a:r>
            <a:r>
              <a:rPr kumimoji="1" lang="en-US" altLang="ja-JP" dirty="0"/>
              <a:t>]</a:t>
            </a:r>
            <a:r>
              <a:rPr kumimoji="1" lang="ja-JP" altLang="en-US" dirty="0"/>
              <a:t>を予測すること</a:t>
            </a:r>
          </a:p>
        </p:txBody>
      </p:sp>
      <p:sp>
        <p:nvSpPr>
          <p:cNvPr id="12" name="テキスト ボックス 11">
            <a:extLst>
              <a:ext uri="{FF2B5EF4-FFF2-40B4-BE49-F238E27FC236}">
                <a16:creationId xmlns:a16="http://schemas.microsoft.com/office/drawing/2014/main" id="{780EB33D-AB7A-644C-BF62-6411655FBFD6}"/>
              </a:ext>
            </a:extLst>
          </p:cNvPr>
          <p:cNvSpPr txBox="1"/>
          <p:nvPr/>
        </p:nvSpPr>
        <p:spPr>
          <a:xfrm>
            <a:off x="996593" y="818431"/>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3" name="テキスト ボックス 12">
            <a:extLst>
              <a:ext uri="{FF2B5EF4-FFF2-40B4-BE49-F238E27FC236}">
                <a16:creationId xmlns:a16="http://schemas.microsoft.com/office/drawing/2014/main" id="{4F082176-A65F-E746-A442-839C58C80DBA}"/>
              </a:ext>
            </a:extLst>
          </p:cNvPr>
          <p:cNvSpPr txBox="1"/>
          <p:nvPr/>
        </p:nvSpPr>
        <p:spPr>
          <a:xfrm>
            <a:off x="7637881" y="895375"/>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71789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902811" cy="523220"/>
          </a:xfrm>
          <a:prstGeom prst="rect">
            <a:avLst/>
          </a:prstGeom>
          <a:noFill/>
        </p:spPr>
        <p:txBody>
          <a:bodyPr wrap="none" rtlCol="0">
            <a:spAutoFit/>
          </a:bodyPr>
          <a:lstStyle/>
          <a:p>
            <a:r>
              <a:rPr kumimoji="1" lang="ja-JP" altLang="en-US" sz="2800" dirty="0"/>
              <a:t>目次</a:t>
            </a:r>
          </a:p>
        </p:txBody>
      </p:sp>
      <p:sp>
        <p:nvSpPr>
          <p:cNvPr id="5" name="テキスト ボックス 4">
            <a:extLst>
              <a:ext uri="{FF2B5EF4-FFF2-40B4-BE49-F238E27FC236}">
                <a16:creationId xmlns:a16="http://schemas.microsoft.com/office/drawing/2014/main" id="{6F8E7B9A-3AC5-DF47-B7CB-77F6B04E8F77}"/>
              </a:ext>
            </a:extLst>
          </p:cNvPr>
          <p:cNvSpPr txBox="1"/>
          <p:nvPr/>
        </p:nvSpPr>
        <p:spPr>
          <a:xfrm>
            <a:off x="1325366" y="1665856"/>
            <a:ext cx="2986715" cy="461665"/>
          </a:xfrm>
          <a:prstGeom prst="rect">
            <a:avLst/>
          </a:prstGeom>
          <a:noFill/>
        </p:spPr>
        <p:txBody>
          <a:bodyPr wrap="none" rtlCol="0">
            <a:spAutoFit/>
          </a:bodyPr>
          <a:lstStyle/>
          <a:p>
            <a:r>
              <a:rPr kumimoji="1" lang="en-US" altLang="ja-JP" sz="2400" dirty="0"/>
              <a:t>1. </a:t>
            </a:r>
            <a:r>
              <a:rPr kumimoji="1" lang="ja-JP" altLang="en-US" sz="2400" dirty="0"/>
              <a:t>自然言語処理とは</a:t>
            </a:r>
          </a:p>
        </p:txBody>
      </p:sp>
      <p:sp>
        <p:nvSpPr>
          <p:cNvPr id="6" name="テキスト ボックス 5">
            <a:extLst>
              <a:ext uri="{FF2B5EF4-FFF2-40B4-BE49-F238E27FC236}">
                <a16:creationId xmlns:a16="http://schemas.microsoft.com/office/drawing/2014/main" id="{5F207273-2722-734C-B54D-FD1360167C15}"/>
              </a:ext>
            </a:extLst>
          </p:cNvPr>
          <p:cNvSpPr txBox="1"/>
          <p:nvPr/>
        </p:nvSpPr>
        <p:spPr>
          <a:xfrm>
            <a:off x="1325366" y="2354224"/>
            <a:ext cx="2063385" cy="461665"/>
          </a:xfrm>
          <a:prstGeom prst="rect">
            <a:avLst/>
          </a:prstGeom>
          <a:noFill/>
        </p:spPr>
        <p:txBody>
          <a:bodyPr wrap="none" rtlCol="0">
            <a:spAutoFit/>
          </a:bodyPr>
          <a:lstStyle/>
          <a:p>
            <a:r>
              <a:rPr kumimoji="1" lang="en-US" altLang="ja-JP" sz="2400" dirty="0"/>
              <a:t>2. </a:t>
            </a:r>
            <a:r>
              <a:rPr kumimoji="1" lang="ja-JP" altLang="en-US" sz="2400" dirty="0"/>
              <a:t>形態素解析</a:t>
            </a:r>
          </a:p>
        </p:txBody>
      </p:sp>
      <p:sp>
        <p:nvSpPr>
          <p:cNvPr id="7" name="テキスト ボックス 6">
            <a:extLst>
              <a:ext uri="{FF2B5EF4-FFF2-40B4-BE49-F238E27FC236}">
                <a16:creationId xmlns:a16="http://schemas.microsoft.com/office/drawing/2014/main" id="{4FE43A5B-CF77-184D-965D-3E817FCCDC48}"/>
              </a:ext>
            </a:extLst>
          </p:cNvPr>
          <p:cNvSpPr txBox="1"/>
          <p:nvPr/>
        </p:nvSpPr>
        <p:spPr>
          <a:xfrm>
            <a:off x="1319757" y="3730960"/>
            <a:ext cx="3910045" cy="461665"/>
          </a:xfrm>
          <a:prstGeom prst="rect">
            <a:avLst/>
          </a:prstGeom>
          <a:noFill/>
        </p:spPr>
        <p:txBody>
          <a:bodyPr wrap="none" rtlCol="0">
            <a:spAutoFit/>
          </a:bodyPr>
          <a:lstStyle/>
          <a:p>
            <a:r>
              <a:rPr lang="en-US" altLang="ja-JP" sz="2400" dirty="0"/>
              <a:t>4</a:t>
            </a:r>
            <a:r>
              <a:rPr kumimoji="1" lang="en-US" altLang="ja-JP" sz="2400" dirty="0"/>
              <a:t>. </a:t>
            </a:r>
            <a:r>
              <a:rPr kumimoji="1" lang="ja-JP" altLang="en-US" sz="2400" dirty="0"/>
              <a:t>文章・単語のベクトル化</a:t>
            </a:r>
          </a:p>
        </p:txBody>
      </p:sp>
      <p:sp>
        <p:nvSpPr>
          <p:cNvPr id="8" name="テキスト ボックス 7">
            <a:extLst>
              <a:ext uri="{FF2B5EF4-FFF2-40B4-BE49-F238E27FC236}">
                <a16:creationId xmlns:a16="http://schemas.microsoft.com/office/drawing/2014/main" id="{A07D5D4C-943F-CF46-854C-B733DFF522FD}"/>
              </a:ext>
            </a:extLst>
          </p:cNvPr>
          <p:cNvSpPr txBox="1"/>
          <p:nvPr/>
        </p:nvSpPr>
        <p:spPr>
          <a:xfrm>
            <a:off x="1988218" y="5524312"/>
            <a:ext cx="1846980" cy="461665"/>
          </a:xfrm>
          <a:prstGeom prst="rect">
            <a:avLst/>
          </a:prstGeom>
          <a:noFill/>
        </p:spPr>
        <p:txBody>
          <a:bodyPr wrap="none" rtlCol="0">
            <a:spAutoFit/>
          </a:bodyPr>
          <a:lstStyle/>
          <a:p>
            <a:r>
              <a:rPr kumimoji="1" lang="en-US" altLang="ja-JP" sz="2400" dirty="0"/>
              <a:t>③word2vec</a:t>
            </a:r>
            <a:endParaRPr kumimoji="1" lang="ja-JP" altLang="en-US" sz="2400" dirty="0"/>
          </a:p>
        </p:txBody>
      </p:sp>
      <p:sp>
        <p:nvSpPr>
          <p:cNvPr id="9" name="テキスト ボックス 8">
            <a:extLst>
              <a:ext uri="{FF2B5EF4-FFF2-40B4-BE49-F238E27FC236}">
                <a16:creationId xmlns:a16="http://schemas.microsoft.com/office/drawing/2014/main" id="{FDFAFE0D-36E4-FC44-95B5-B4BB344A18B7}"/>
              </a:ext>
            </a:extLst>
          </p:cNvPr>
          <p:cNvSpPr txBox="1"/>
          <p:nvPr/>
        </p:nvSpPr>
        <p:spPr>
          <a:xfrm>
            <a:off x="4126132" y="5524312"/>
            <a:ext cx="1346844" cy="461665"/>
          </a:xfrm>
          <a:prstGeom prst="rect">
            <a:avLst/>
          </a:prstGeom>
          <a:noFill/>
        </p:spPr>
        <p:txBody>
          <a:bodyPr wrap="none" rtlCol="0">
            <a:spAutoFit/>
          </a:bodyPr>
          <a:lstStyle/>
          <a:p>
            <a:r>
              <a:rPr kumimoji="1" lang="en-US" altLang="ja-JP" sz="2400" dirty="0"/>
              <a:t>doc2vec</a:t>
            </a:r>
            <a:endParaRPr kumimoji="1" lang="ja-JP" altLang="en-US" sz="2400" dirty="0"/>
          </a:p>
        </p:txBody>
      </p:sp>
      <p:sp>
        <p:nvSpPr>
          <p:cNvPr id="10" name="テキスト ボックス 9">
            <a:extLst>
              <a:ext uri="{FF2B5EF4-FFF2-40B4-BE49-F238E27FC236}">
                <a16:creationId xmlns:a16="http://schemas.microsoft.com/office/drawing/2014/main" id="{3AF21D00-CB12-B241-8221-702B4F89FF53}"/>
              </a:ext>
            </a:extLst>
          </p:cNvPr>
          <p:cNvSpPr txBox="1"/>
          <p:nvPr/>
        </p:nvSpPr>
        <p:spPr>
          <a:xfrm>
            <a:off x="1988218" y="4338402"/>
            <a:ext cx="1082348" cy="461665"/>
          </a:xfrm>
          <a:prstGeom prst="rect">
            <a:avLst/>
          </a:prstGeom>
          <a:noFill/>
        </p:spPr>
        <p:txBody>
          <a:bodyPr wrap="none" rtlCol="0">
            <a:spAutoFit/>
          </a:bodyPr>
          <a:lstStyle/>
          <a:p>
            <a:r>
              <a:rPr kumimoji="1" lang="en-US" altLang="ja-JP" sz="2400" dirty="0"/>
              <a:t>①bow</a:t>
            </a:r>
            <a:endParaRPr kumimoji="1" lang="ja-JP" altLang="en-US" sz="2400" dirty="0"/>
          </a:p>
        </p:txBody>
      </p:sp>
      <p:sp>
        <p:nvSpPr>
          <p:cNvPr id="11" name="テキスト ボックス 10">
            <a:extLst>
              <a:ext uri="{FF2B5EF4-FFF2-40B4-BE49-F238E27FC236}">
                <a16:creationId xmlns:a16="http://schemas.microsoft.com/office/drawing/2014/main" id="{E5C9E122-F412-234E-A9A0-CE34AFFF538E}"/>
              </a:ext>
            </a:extLst>
          </p:cNvPr>
          <p:cNvSpPr txBox="1"/>
          <p:nvPr/>
        </p:nvSpPr>
        <p:spPr>
          <a:xfrm>
            <a:off x="1988218" y="4931357"/>
            <a:ext cx="1205779" cy="461665"/>
          </a:xfrm>
          <a:prstGeom prst="rect">
            <a:avLst/>
          </a:prstGeom>
          <a:noFill/>
        </p:spPr>
        <p:txBody>
          <a:bodyPr wrap="none" rtlCol="0">
            <a:spAutoFit/>
          </a:bodyPr>
          <a:lstStyle/>
          <a:p>
            <a:r>
              <a:rPr lang="en-US" altLang="ja-JP" sz="2400" dirty="0"/>
              <a:t>②</a:t>
            </a:r>
            <a:r>
              <a:rPr lang="en-US" altLang="ja-JP" sz="2400" dirty="0" err="1"/>
              <a:t>t</a:t>
            </a:r>
            <a:r>
              <a:rPr kumimoji="1" lang="en-US" altLang="ja-JP" sz="2400" dirty="0" err="1"/>
              <a:t>f-idf</a:t>
            </a:r>
            <a:endParaRPr kumimoji="1" lang="ja-JP" altLang="en-US" sz="2400" dirty="0"/>
          </a:p>
        </p:txBody>
      </p:sp>
      <p:sp>
        <p:nvSpPr>
          <p:cNvPr id="12" name="テキスト ボックス 11">
            <a:extLst>
              <a:ext uri="{FF2B5EF4-FFF2-40B4-BE49-F238E27FC236}">
                <a16:creationId xmlns:a16="http://schemas.microsoft.com/office/drawing/2014/main" id="{964BC098-7C45-844A-95A6-A487C2E6FCF6}"/>
              </a:ext>
            </a:extLst>
          </p:cNvPr>
          <p:cNvSpPr txBox="1"/>
          <p:nvPr/>
        </p:nvSpPr>
        <p:spPr>
          <a:xfrm>
            <a:off x="5763910" y="5524312"/>
            <a:ext cx="1268296" cy="461665"/>
          </a:xfrm>
          <a:prstGeom prst="rect">
            <a:avLst/>
          </a:prstGeom>
          <a:noFill/>
        </p:spPr>
        <p:txBody>
          <a:bodyPr wrap="none" rtlCol="0">
            <a:spAutoFit/>
          </a:bodyPr>
          <a:lstStyle/>
          <a:p>
            <a:r>
              <a:rPr kumimoji="1" lang="en-US" altLang="ja-JP" sz="2400" dirty="0" err="1"/>
              <a:t>fasttext</a:t>
            </a:r>
            <a:endParaRPr kumimoji="1" lang="ja-JP" altLang="en-US" sz="2400" dirty="0"/>
          </a:p>
        </p:txBody>
      </p:sp>
      <p:sp>
        <p:nvSpPr>
          <p:cNvPr id="13" name="テキスト ボックス 12">
            <a:extLst>
              <a:ext uri="{FF2B5EF4-FFF2-40B4-BE49-F238E27FC236}">
                <a16:creationId xmlns:a16="http://schemas.microsoft.com/office/drawing/2014/main" id="{5F207273-2722-734C-B54D-FD1360167C15}"/>
              </a:ext>
            </a:extLst>
          </p:cNvPr>
          <p:cNvSpPr txBox="1"/>
          <p:nvPr/>
        </p:nvSpPr>
        <p:spPr>
          <a:xfrm>
            <a:off x="1319757" y="3042592"/>
            <a:ext cx="3910045" cy="461665"/>
          </a:xfrm>
          <a:prstGeom prst="rect">
            <a:avLst/>
          </a:prstGeom>
          <a:noFill/>
        </p:spPr>
        <p:txBody>
          <a:bodyPr wrap="none" rtlCol="0">
            <a:spAutoFit/>
          </a:bodyPr>
          <a:lstStyle/>
          <a:p>
            <a:r>
              <a:rPr lang="en-US" altLang="ja-JP" sz="2400" dirty="0"/>
              <a:t>3</a:t>
            </a:r>
            <a:r>
              <a:rPr kumimoji="1" lang="en-US" altLang="ja-JP" sz="2400" dirty="0"/>
              <a:t>. </a:t>
            </a:r>
            <a:r>
              <a:rPr lang="ja-JP" altLang="en-US" sz="2400" dirty="0"/>
              <a:t>自然言語処理と機械学習</a:t>
            </a:r>
            <a:endParaRPr kumimoji="1" lang="ja-JP" altLang="en-US" sz="2400" dirty="0"/>
          </a:p>
        </p:txBody>
      </p:sp>
    </p:spTree>
    <p:extLst>
      <p:ext uri="{BB962C8B-B14F-4D97-AF65-F5344CB8AC3E}">
        <p14:creationId xmlns:p14="http://schemas.microsoft.com/office/powerpoint/2010/main" val="426584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18230998"/>
              </p:ext>
            </p:extLst>
          </p:nvPr>
        </p:nvGraphicFramePr>
        <p:xfrm>
          <a:off x="7565634" y="1404941"/>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053797957"/>
              </p:ext>
            </p:extLst>
          </p:nvPr>
        </p:nvGraphicFramePr>
        <p:xfrm>
          <a:off x="7565634" y="3809017"/>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677605068"/>
              </p:ext>
            </p:extLst>
          </p:nvPr>
        </p:nvGraphicFramePr>
        <p:xfrm>
          <a:off x="7565634" y="2606979"/>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1195576413"/>
              </p:ext>
            </p:extLst>
          </p:nvPr>
        </p:nvGraphicFramePr>
        <p:xfrm>
          <a:off x="7565634" y="5011055"/>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48288312"/>
              </p:ext>
            </p:extLst>
          </p:nvPr>
        </p:nvGraphicFramePr>
        <p:xfrm>
          <a:off x="1575318" y="3313848"/>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980324865"/>
              </p:ext>
            </p:extLst>
          </p:nvPr>
        </p:nvGraphicFramePr>
        <p:xfrm>
          <a:off x="4539160" y="2342780"/>
          <a:ext cx="208280" cy="3132000"/>
        </p:xfrm>
        <a:graphic>
          <a:graphicData uri="http://schemas.openxmlformats.org/drawingml/2006/table">
            <a:tbl>
              <a:tblPr firstRow="1" bandRow="1">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4"/>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5"/>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6"/>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7"/>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8"/>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9"/>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0"/>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1"/>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4"/>
                  </a:ext>
                </a:extLst>
              </a:tr>
            </a:tbl>
          </a:graphicData>
        </a:graphic>
      </p:graphicFrame>
      <p:sp>
        <p:nvSpPr>
          <p:cNvPr id="7" name="テキスト ボックス 6"/>
          <p:cNvSpPr txBox="1"/>
          <p:nvPr/>
        </p:nvSpPr>
        <p:spPr>
          <a:xfrm>
            <a:off x="1277310" y="4865597"/>
            <a:ext cx="877163" cy="369332"/>
          </a:xfrm>
          <a:prstGeom prst="rect">
            <a:avLst/>
          </a:prstGeom>
          <a:noFill/>
        </p:spPr>
        <p:txBody>
          <a:bodyPr wrap="none" rtlCol="0">
            <a:spAutoFit/>
          </a:bodyPr>
          <a:lstStyle/>
          <a:p>
            <a:r>
              <a:rPr kumimoji="1" lang="ja-JP" altLang="en-US"/>
              <a:t>入力層</a:t>
            </a:r>
            <a:endParaRPr kumimoji="1" lang="ja-JP" altLang="en-US" dirty="0"/>
          </a:p>
        </p:txBody>
      </p:sp>
      <p:sp>
        <p:nvSpPr>
          <p:cNvPr id="8" name="テキスト ボックス 7"/>
          <p:cNvSpPr txBox="1"/>
          <p:nvPr/>
        </p:nvSpPr>
        <p:spPr>
          <a:xfrm>
            <a:off x="3800761" y="5749331"/>
            <a:ext cx="1685077" cy="369332"/>
          </a:xfrm>
          <a:prstGeom prst="rect">
            <a:avLst/>
          </a:prstGeom>
          <a:noFill/>
        </p:spPr>
        <p:txBody>
          <a:bodyPr wrap="none" rtlCol="0">
            <a:spAutoFit/>
          </a:bodyPr>
          <a:lstStyle/>
          <a:p>
            <a:r>
              <a:rPr kumimoji="1" lang="en-US" altLang="ja-JP" dirty="0"/>
              <a:t>n</a:t>
            </a:r>
            <a:r>
              <a:rPr kumimoji="1" lang="ja-JP" altLang="en-US" dirty="0"/>
              <a:t>次元の隠れ層</a:t>
            </a:r>
          </a:p>
        </p:txBody>
      </p:sp>
      <p:sp>
        <p:nvSpPr>
          <p:cNvPr id="10" name="テキスト ボックス 9"/>
          <p:cNvSpPr txBox="1"/>
          <p:nvPr/>
        </p:nvSpPr>
        <p:spPr>
          <a:xfrm>
            <a:off x="7231192" y="6475756"/>
            <a:ext cx="877163" cy="369332"/>
          </a:xfrm>
          <a:prstGeom prst="rect">
            <a:avLst/>
          </a:prstGeom>
          <a:noFill/>
        </p:spPr>
        <p:txBody>
          <a:bodyPr wrap="none" rtlCol="0">
            <a:spAutoFit/>
          </a:bodyPr>
          <a:lstStyle/>
          <a:p>
            <a:r>
              <a:rPr kumimoji="1" lang="ja-JP" altLang="en-US"/>
              <a:t>出力層</a:t>
            </a:r>
            <a:endParaRPr kumimoji="1" lang="ja-JP" altLang="en-US" dirty="0"/>
          </a:p>
        </p:txBody>
      </p:sp>
      <mc:AlternateContent xmlns:mc="http://schemas.openxmlformats.org/markup-compatibility/2006" xmlns:a14="http://schemas.microsoft.com/office/drawing/2010/main">
        <mc:Choice Requires="a14">
          <p:sp>
            <p:nvSpPr>
              <p:cNvPr id="29" name="テキスト ボックス 28"/>
              <p:cNvSpPr txBox="1"/>
              <p:nvPr/>
            </p:nvSpPr>
            <p:spPr>
              <a:xfrm>
                <a:off x="2815020" y="3590940"/>
                <a:ext cx="9076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charset="0"/>
                            </a:rPr>
                            <m:t>𝑊</m:t>
                          </m:r>
                        </m:e>
                        <m:sub>
                          <m:r>
                            <a:rPr kumimoji="1" lang="en-US" altLang="ja-JP" b="0" i="1" smtClean="0">
                              <a:latin typeface="Cambria Math" charset="0"/>
                            </a:rPr>
                            <m:t>1 </m:t>
                          </m:r>
                          <m:r>
                            <a:rPr kumimoji="1" lang="en-US" altLang="ja-JP" b="0" i="1" smtClean="0">
                              <a:latin typeface="Cambria Math" charset="0"/>
                            </a:rPr>
                            <m:t>𝑣</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𝑛</m:t>
                          </m:r>
                        </m:sub>
                      </m:sSub>
                    </m:oMath>
                  </m:oMathPara>
                </a14:m>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2815020" y="3590940"/>
                <a:ext cx="907620" cy="369332"/>
              </a:xfrm>
              <a:prstGeom prst="rect">
                <a:avLst/>
              </a:prstGeom>
              <a:blipFill rotWithShape="0">
                <a:blip r:embed="rId3"/>
                <a:stretch>
                  <a:fillRect t="-37705" b="-95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4901422" y="3614693"/>
                <a:ext cx="912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charset="0"/>
                            </a:rPr>
                            <m:t>𝑊</m:t>
                          </m:r>
                        </m:e>
                        <m:sub>
                          <m:r>
                            <a:rPr kumimoji="1" lang="en-US" altLang="ja-JP" b="0" i="1" smtClean="0">
                              <a:latin typeface="Cambria Math" charset="0"/>
                            </a:rPr>
                            <m:t>2 </m:t>
                          </m:r>
                          <m:r>
                            <a:rPr kumimoji="1" lang="en-US" altLang="ja-JP" b="0" i="1" smtClean="0">
                              <a:latin typeface="Cambria Math" charset="0"/>
                            </a:rPr>
                            <m:t>𝑛</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𝑣</m:t>
                          </m:r>
                        </m:sub>
                      </m:sSub>
                    </m:oMath>
                  </m:oMathPara>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4901422" y="3614693"/>
                <a:ext cx="912942" cy="369332"/>
              </a:xfrm>
              <a:prstGeom prst="rect">
                <a:avLst/>
              </a:prstGeom>
              <a:blipFill rotWithShape="0">
                <a:blip r:embed="rId4"/>
                <a:stretch>
                  <a:fillRect t="-37705" b="-95082"/>
                </a:stretch>
              </a:blipFill>
            </p:spPr>
            <p:txBody>
              <a:bodyPr/>
              <a:lstStyle/>
              <a:p>
                <a:r>
                  <a:rPr lang="ja-JP" altLang="en-US">
                    <a:noFill/>
                  </a:rPr>
                  <a:t> </a:t>
                </a:r>
              </a:p>
            </p:txBody>
          </p:sp>
        </mc:Fallback>
      </mc:AlternateContent>
      <p:sp>
        <p:nvSpPr>
          <p:cNvPr id="35" name="左中かっこ 34"/>
          <p:cNvSpPr/>
          <p:nvPr/>
        </p:nvSpPr>
        <p:spPr>
          <a:xfrm>
            <a:off x="1199723" y="3313908"/>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中かっこ 37"/>
          <p:cNvSpPr/>
          <p:nvPr/>
        </p:nvSpPr>
        <p:spPr>
          <a:xfrm>
            <a:off x="7952723" y="1345230"/>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p:cNvSpPr txBox="1"/>
              <p:nvPr/>
            </p:nvSpPr>
            <p:spPr>
              <a:xfrm>
                <a:off x="8306203" y="1738007"/>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8306203" y="1738007"/>
                <a:ext cx="380552"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790966" y="3616382"/>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790966" y="3616382"/>
                <a:ext cx="380553" cy="369332"/>
              </a:xfrm>
              <a:prstGeom prst="rect">
                <a:avLst/>
              </a:prstGeom>
              <a:blipFill rotWithShape="0">
                <a:blip r:embed="rId5"/>
                <a:stretch>
                  <a:fillRect/>
                </a:stretch>
              </a:blipFill>
            </p:spPr>
            <p:txBody>
              <a:bodyPr/>
              <a:lstStyle/>
              <a:p>
                <a:r>
                  <a:rPr lang="ja-JP" altLang="en-US">
                    <a:noFill/>
                  </a:rPr>
                  <a:t> </a:t>
                </a:r>
              </a:p>
            </p:txBody>
          </p:sp>
        </mc:Fallback>
      </mc:AlternateContent>
      <p:sp>
        <p:nvSpPr>
          <p:cNvPr id="5" name="フレーム 4"/>
          <p:cNvSpPr/>
          <p:nvPr/>
        </p:nvSpPr>
        <p:spPr>
          <a:xfrm>
            <a:off x="2421663" y="3336775"/>
            <a:ext cx="1623316" cy="1072625"/>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37" name="右中かっこ 36"/>
          <p:cNvSpPr/>
          <p:nvPr/>
        </p:nvSpPr>
        <p:spPr>
          <a:xfrm>
            <a:off x="7951012" y="2504495"/>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p:cNvSpPr txBox="1"/>
              <p:nvPr/>
            </p:nvSpPr>
            <p:spPr>
              <a:xfrm>
                <a:off x="8304492" y="2897272"/>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8304492" y="2897272"/>
                <a:ext cx="380552"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45" name="右中かっこ 44"/>
          <p:cNvSpPr/>
          <p:nvPr/>
        </p:nvSpPr>
        <p:spPr>
          <a:xfrm>
            <a:off x="7949303" y="3735682"/>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p:cNvSpPr txBox="1"/>
              <p:nvPr/>
            </p:nvSpPr>
            <p:spPr>
              <a:xfrm>
                <a:off x="8302783" y="4128459"/>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8302783" y="4128459"/>
                <a:ext cx="380552" cy="369332"/>
              </a:xfrm>
              <a:prstGeom prst="rect">
                <a:avLst/>
              </a:prstGeom>
              <a:blipFill rotWithShape="0">
                <a:blip r:embed="rId7"/>
                <a:stretch>
                  <a:fillRect/>
                </a:stretch>
              </a:blipFill>
            </p:spPr>
            <p:txBody>
              <a:bodyPr/>
              <a:lstStyle/>
              <a:p>
                <a:r>
                  <a:rPr lang="ja-JP" altLang="en-US">
                    <a:noFill/>
                  </a:rPr>
                  <a:t> </a:t>
                </a:r>
              </a:p>
            </p:txBody>
          </p:sp>
        </mc:Fallback>
      </mc:AlternateContent>
      <p:sp>
        <p:nvSpPr>
          <p:cNvPr id="47" name="右中かっこ 46"/>
          <p:cNvSpPr/>
          <p:nvPr/>
        </p:nvSpPr>
        <p:spPr>
          <a:xfrm>
            <a:off x="7946251" y="5002298"/>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8299731" y="5395075"/>
                <a:ext cx="3805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8299731" y="5395075"/>
                <a:ext cx="380552" cy="369332"/>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9" name="直線コネクタ 8"/>
          <p:cNvCxnSpPr/>
          <p:nvPr/>
        </p:nvCxnSpPr>
        <p:spPr>
          <a:xfrm flipV="1">
            <a:off x="1783598" y="2342780"/>
            <a:ext cx="2755562" cy="971068"/>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783598" y="4357848"/>
            <a:ext cx="2753851" cy="1116932"/>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p:cNvCxnSpPr/>
          <p:nvPr/>
        </p:nvCxnSpPr>
        <p:spPr>
          <a:xfrm flipV="1">
            <a:off x="4747440" y="1434083"/>
            <a:ext cx="2818194" cy="908697"/>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p:cNvCxnSpPr/>
          <p:nvPr/>
        </p:nvCxnSpPr>
        <p:spPr>
          <a:xfrm>
            <a:off x="4731849" y="2358874"/>
            <a:ext cx="2771153" cy="248105"/>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p:cNvCxnSpPr/>
          <p:nvPr/>
        </p:nvCxnSpPr>
        <p:spPr>
          <a:xfrm>
            <a:off x="4770960" y="2350827"/>
            <a:ext cx="2792963" cy="1485021"/>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p:cNvCxnSpPr/>
          <p:nvPr/>
        </p:nvCxnSpPr>
        <p:spPr>
          <a:xfrm>
            <a:off x="4747440" y="2342782"/>
            <a:ext cx="2816483" cy="2668273"/>
          </a:xfrm>
          <a:prstGeom prst="line">
            <a:avLst/>
          </a:prstGeom>
        </p:spPr>
        <p:style>
          <a:lnRef idx="2">
            <a:schemeClr val="dk1"/>
          </a:lnRef>
          <a:fillRef idx="0">
            <a:schemeClr val="dk1"/>
          </a:fillRef>
          <a:effectRef idx="1">
            <a:schemeClr val="dk1"/>
          </a:effectRef>
          <a:fontRef idx="minor">
            <a:schemeClr val="tx1"/>
          </a:fontRef>
        </p:style>
      </p:cxnSp>
      <p:cxnSp>
        <p:nvCxnSpPr>
          <p:cNvPr id="34" name="直線コネクタ 33"/>
          <p:cNvCxnSpPr/>
          <p:nvPr/>
        </p:nvCxnSpPr>
        <p:spPr>
          <a:xfrm flipH="1">
            <a:off x="4770960" y="2448941"/>
            <a:ext cx="2792963" cy="3025839"/>
          </a:xfrm>
          <a:prstGeom prst="line">
            <a:avLst/>
          </a:prstGeom>
        </p:spPr>
        <p:style>
          <a:lnRef idx="2">
            <a:schemeClr val="dk1"/>
          </a:lnRef>
          <a:fillRef idx="0">
            <a:schemeClr val="dk1"/>
          </a:fillRef>
          <a:effectRef idx="1">
            <a:schemeClr val="dk1"/>
          </a:effectRef>
          <a:fontRef idx="minor">
            <a:schemeClr val="tx1"/>
          </a:fontRef>
        </p:style>
      </p:cxnSp>
      <p:cxnSp>
        <p:nvCxnSpPr>
          <p:cNvPr id="41" name="直線コネクタ 40"/>
          <p:cNvCxnSpPr/>
          <p:nvPr/>
        </p:nvCxnSpPr>
        <p:spPr>
          <a:xfrm flipH="1">
            <a:off x="4770960" y="3616382"/>
            <a:ext cx="2792963" cy="1858398"/>
          </a:xfrm>
          <a:prstGeom prst="line">
            <a:avLst/>
          </a:prstGeom>
        </p:spPr>
        <p:style>
          <a:lnRef idx="2">
            <a:schemeClr val="dk1"/>
          </a:lnRef>
          <a:fillRef idx="0">
            <a:schemeClr val="dk1"/>
          </a:fillRef>
          <a:effectRef idx="1">
            <a:schemeClr val="dk1"/>
          </a:effectRef>
          <a:fontRef idx="minor">
            <a:schemeClr val="tx1"/>
          </a:fontRef>
        </p:style>
      </p:cxnSp>
      <p:cxnSp>
        <p:nvCxnSpPr>
          <p:cNvPr id="44" name="直線コネクタ 43"/>
          <p:cNvCxnSpPr/>
          <p:nvPr/>
        </p:nvCxnSpPr>
        <p:spPr>
          <a:xfrm flipH="1">
            <a:off x="4770960" y="4835719"/>
            <a:ext cx="2808554" cy="639061"/>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p:cNvCxnSpPr/>
          <p:nvPr/>
        </p:nvCxnSpPr>
        <p:spPr>
          <a:xfrm flipH="1" flipV="1">
            <a:off x="4763031" y="5486642"/>
            <a:ext cx="2800892" cy="568413"/>
          </a:xfrm>
          <a:prstGeom prst="line">
            <a:avLst/>
          </a:prstGeom>
        </p:spPr>
        <p:style>
          <a:lnRef idx="2">
            <a:schemeClr val="dk1"/>
          </a:lnRef>
          <a:fillRef idx="0">
            <a:schemeClr val="dk1"/>
          </a:fillRef>
          <a:effectRef idx="1">
            <a:schemeClr val="dk1"/>
          </a:effectRef>
          <a:fontRef idx="minor">
            <a:schemeClr val="tx1"/>
          </a:fontRef>
        </p:style>
      </p:cxnSp>
      <p:sp>
        <p:nvSpPr>
          <p:cNvPr id="52" name="テキスト ボックス 51">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53" name="テキスト ボックス 52">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1952188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52836" y="2321960"/>
            <a:ext cx="3416320" cy="369332"/>
          </a:xfrm>
          <a:prstGeom prst="rect">
            <a:avLst/>
          </a:prstGeom>
          <a:noFill/>
        </p:spPr>
        <p:txBody>
          <a:bodyPr wrap="none" rtlCol="0">
            <a:spAutoFit/>
          </a:bodyPr>
          <a:lstStyle/>
          <a:p>
            <a:r>
              <a:rPr kumimoji="1" lang="ja-JP" altLang="en-US" dirty="0"/>
              <a:t>このニューラルネットワークは</a:t>
            </a:r>
          </a:p>
        </p:txBody>
      </p:sp>
      <p:sp>
        <p:nvSpPr>
          <p:cNvPr id="7" name="テキスト ボックス 6"/>
          <p:cNvSpPr txBox="1"/>
          <p:nvPr/>
        </p:nvSpPr>
        <p:spPr>
          <a:xfrm>
            <a:off x="5301465" y="3092521"/>
            <a:ext cx="4339650" cy="369332"/>
          </a:xfrm>
          <a:prstGeom prst="rect">
            <a:avLst/>
          </a:prstGeom>
          <a:noFill/>
        </p:spPr>
        <p:txBody>
          <a:bodyPr wrap="none" rtlCol="0">
            <a:spAutoFit/>
          </a:bodyPr>
          <a:lstStyle/>
          <a:p>
            <a:r>
              <a:rPr kumimoji="1" lang="ja-JP" altLang="en-US" dirty="0">
                <a:solidFill>
                  <a:srgbClr val="FF0000"/>
                </a:solidFill>
              </a:rPr>
              <a:t>あるタスク</a:t>
            </a:r>
            <a:r>
              <a:rPr kumimoji="1" lang="ja-JP" altLang="en-US" dirty="0"/>
              <a:t>を実行するために学習される</a:t>
            </a:r>
          </a:p>
        </p:txBody>
      </p:sp>
      <p:sp>
        <p:nvSpPr>
          <p:cNvPr id="8" name="テキスト ボックス 7"/>
          <p:cNvSpPr txBox="1"/>
          <p:nvPr/>
        </p:nvSpPr>
        <p:spPr>
          <a:xfrm>
            <a:off x="5352836" y="3863082"/>
            <a:ext cx="4570482" cy="646331"/>
          </a:xfrm>
          <a:prstGeom prst="rect">
            <a:avLst/>
          </a:prstGeom>
          <a:noFill/>
        </p:spPr>
        <p:txBody>
          <a:bodyPr wrap="none" rtlCol="0">
            <a:spAutoFit/>
          </a:bodyPr>
          <a:lstStyle/>
          <a:p>
            <a:r>
              <a:rPr kumimoji="1" lang="ja-JP" altLang="en-US" dirty="0"/>
              <a:t>しかし、実際には学習したタスクに対して</a:t>
            </a:r>
            <a:endParaRPr kumimoji="1" lang="en-US" altLang="ja-JP" dirty="0"/>
          </a:p>
          <a:p>
            <a:r>
              <a:rPr kumimoji="1" lang="ja-JP" altLang="en-US" dirty="0"/>
              <a:t>ニューラルネットワークを使うことはない</a:t>
            </a:r>
          </a:p>
        </p:txBody>
      </p:sp>
      <p:sp>
        <p:nvSpPr>
          <p:cNvPr id="42" name="右矢印 41"/>
          <p:cNvSpPr/>
          <p:nvPr/>
        </p:nvSpPr>
        <p:spPr>
          <a:xfrm>
            <a:off x="1894129" y="5320387"/>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3267181" y="5320387"/>
            <a:ext cx="5262979" cy="369332"/>
          </a:xfrm>
          <a:prstGeom prst="rect">
            <a:avLst/>
          </a:prstGeom>
          <a:noFill/>
        </p:spPr>
        <p:txBody>
          <a:bodyPr wrap="none" rtlCol="0">
            <a:spAutoFit/>
          </a:bodyPr>
          <a:lstStyle/>
          <a:p>
            <a:r>
              <a:rPr kumimoji="1" lang="ja-JP" altLang="en-US"/>
              <a:t>実際の目的は隠れ層の重みを学習することにある</a:t>
            </a:r>
          </a:p>
        </p:txBody>
      </p:sp>
      <p:sp>
        <p:nvSpPr>
          <p:cNvPr id="44" name="テキスト ボックス 43"/>
          <p:cNvSpPr txBox="1"/>
          <p:nvPr/>
        </p:nvSpPr>
        <p:spPr>
          <a:xfrm>
            <a:off x="1927601" y="6099092"/>
            <a:ext cx="8032968" cy="369332"/>
          </a:xfrm>
          <a:prstGeom prst="rect">
            <a:avLst/>
          </a:prstGeom>
          <a:noFill/>
        </p:spPr>
        <p:txBody>
          <a:bodyPr wrap="none" rtlCol="0">
            <a:spAutoFit/>
          </a:bodyPr>
          <a:lstStyle/>
          <a:p>
            <a:r>
              <a:rPr kumimoji="1" lang="ja-JP" altLang="en-US" dirty="0"/>
              <a:t>この隠れ層の重みのことを</a:t>
            </a:r>
            <a:r>
              <a:rPr kumimoji="1" lang="ja-JP" altLang="en-US"/>
              <a:t>単語ベクトルと言い、これが必要とするベクトル</a:t>
            </a:r>
            <a:endParaRPr kumimoji="1" lang="ja-JP" altLang="en-US" dirty="0"/>
          </a:p>
        </p:txBody>
      </p:sp>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12" y="1539784"/>
            <a:ext cx="4104247" cy="2903081"/>
          </a:xfrm>
          <a:prstGeom prst="rect">
            <a:avLst/>
          </a:prstGeom>
        </p:spPr>
      </p:pic>
      <p:sp>
        <p:nvSpPr>
          <p:cNvPr id="14" name="テキスト ボックス 13">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5" name="テキスト ボックス 14">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146486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41124" y="1623317"/>
            <a:ext cx="2031325" cy="369332"/>
          </a:xfrm>
          <a:prstGeom prst="rect">
            <a:avLst/>
          </a:prstGeom>
          <a:noFill/>
        </p:spPr>
        <p:txBody>
          <a:bodyPr wrap="none" rtlCol="0">
            <a:spAutoFit/>
          </a:bodyPr>
          <a:lstStyle/>
          <a:p>
            <a:r>
              <a:rPr kumimoji="1" lang="ja-JP" altLang="en-US" dirty="0"/>
              <a:t>あるタスクとは？</a:t>
            </a:r>
          </a:p>
        </p:txBody>
      </p:sp>
      <p:sp>
        <p:nvSpPr>
          <p:cNvPr id="9" name="テキスト ボックス 8"/>
          <p:cNvSpPr txBox="1"/>
          <p:nvPr/>
        </p:nvSpPr>
        <p:spPr>
          <a:xfrm>
            <a:off x="1448657" y="2393879"/>
            <a:ext cx="4570482" cy="923330"/>
          </a:xfrm>
          <a:prstGeom prst="rect">
            <a:avLst/>
          </a:prstGeom>
          <a:noFill/>
        </p:spPr>
        <p:txBody>
          <a:bodyPr wrap="none" rtlCol="0">
            <a:spAutoFit/>
          </a:bodyPr>
          <a:lstStyle/>
          <a:p>
            <a:r>
              <a:rPr kumimoji="1" lang="en-US" altLang="ja-JP" dirty="0"/>
              <a:t>Skip-gram</a:t>
            </a:r>
            <a:r>
              <a:rPr kumimoji="1" lang="ja-JP" altLang="en-US" dirty="0"/>
              <a:t>では</a:t>
            </a:r>
            <a:r>
              <a:rPr kumimoji="1" lang="ja-JP" altLang="en-US" dirty="0">
                <a:solidFill>
                  <a:schemeClr val="tx2">
                    <a:lumMod val="50000"/>
                    <a:lumOff val="50000"/>
                  </a:schemeClr>
                </a:solidFill>
              </a:rPr>
              <a:t>ある単語</a:t>
            </a:r>
            <a:r>
              <a:rPr kumimoji="1" lang="ja-JP" altLang="en-US" dirty="0"/>
              <a:t>を入力した時</a:t>
            </a:r>
            <a:endParaRPr kumimoji="1" lang="en-US" altLang="ja-JP" dirty="0"/>
          </a:p>
          <a:p>
            <a:r>
              <a:rPr kumimoji="1" lang="ja-JP" altLang="en-US" dirty="0"/>
              <a:t>その周辺にどのような単語が現れやすいか</a:t>
            </a:r>
            <a:endParaRPr kumimoji="1" lang="en-US" altLang="ja-JP" dirty="0"/>
          </a:p>
          <a:p>
            <a:r>
              <a:rPr kumimoji="1" lang="ja-JP" altLang="en-US" dirty="0"/>
              <a:t>予測することをモデル化している</a:t>
            </a:r>
          </a:p>
        </p:txBody>
      </p:sp>
      <p:sp>
        <p:nvSpPr>
          <p:cNvPr id="10" name="テキスト ボックス 9"/>
          <p:cNvSpPr txBox="1"/>
          <p:nvPr/>
        </p:nvSpPr>
        <p:spPr>
          <a:xfrm>
            <a:off x="6760409" y="2126759"/>
            <a:ext cx="646331" cy="369332"/>
          </a:xfrm>
          <a:prstGeom prst="rect">
            <a:avLst/>
          </a:prstGeom>
          <a:noFill/>
        </p:spPr>
        <p:txBody>
          <a:bodyPr wrap="none" rtlCol="0">
            <a:spAutoFit/>
          </a:bodyPr>
          <a:lstStyle/>
          <a:p>
            <a:r>
              <a:rPr kumimoji="1" lang="ja-JP" altLang="en-US" dirty="0"/>
              <a:t>例文</a:t>
            </a:r>
          </a:p>
        </p:txBody>
      </p:sp>
      <p:sp>
        <p:nvSpPr>
          <p:cNvPr id="11" name="テキスト ボックス 10"/>
          <p:cNvSpPr txBox="1"/>
          <p:nvPr/>
        </p:nvSpPr>
        <p:spPr>
          <a:xfrm>
            <a:off x="7983033" y="2126759"/>
            <a:ext cx="3094245" cy="369332"/>
          </a:xfrm>
          <a:prstGeom prst="rect">
            <a:avLst/>
          </a:prstGeom>
          <a:noFill/>
        </p:spPr>
        <p:txBody>
          <a:bodyPr wrap="none" rtlCol="0">
            <a:spAutoFit/>
          </a:bodyPr>
          <a:lstStyle/>
          <a:p>
            <a:r>
              <a:rPr kumimoji="1" lang="en-US" altLang="ja-JP" dirty="0"/>
              <a:t>I want to </a:t>
            </a:r>
            <a:r>
              <a:rPr kumimoji="1" lang="en-US" altLang="ja-JP" dirty="0">
                <a:solidFill>
                  <a:schemeClr val="tx2">
                    <a:lumMod val="50000"/>
                    <a:lumOff val="50000"/>
                  </a:schemeClr>
                </a:solidFill>
              </a:rPr>
              <a:t>eat</a:t>
            </a:r>
            <a:r>
              <a:rPr kumimoji="1" lang="en-US" altLang="ja-JP" dirty="0"/>
              <a:t> an apple everyday</a:t>
            </a:r>
            <a:endParaRPr kumimoji="1" lang="ja-JP" altLang="en-US" dirty="0"/>
          </a:p>
        </p:txBody>
      </p:sp>
      <p:sp>
        <p:nvSpPr>
          <p:cNvPr id="12" name="テキスト ボックス 11"/>
          <p:cNvSpPr txBox="1"/>
          <p:nvPr/>
        </p:nvSpPr>
        <p:spPr>
          <a:xfrm>
            <a:off x="1633591" y="4294599"/>
            <a:ext cx="3647152" cy="369332"/>
          </a:xfrm>
          <a:prstGeom prst="rect">
            <a:avLst/>
          </a:prstGeom>
          <a:noFill/>
        </p:spPr>
        <p:txBody>
          <a:bodyPr wrap="none" rtlCol="0">
            <a:spAutoFit/>
          </a:bodyPr>
          <a:lstStyle/>
          <a:p>
            <a:r>
              <a:rPr kumimoji="1" lang="ja-JP" altLang="en-US" dirty="0"/>
              <a:t>周辺語として何単語まで考えるか</a:t>
            </a:r>
          </a:p>
        </p:txBody>
      </p:sp>
      <mc:AlternateContent xmlns:mc="http://schemas.openxmlformats.org/markup-compatibility/2006" xmlns:a14="http://schemas.microsoft.com/office/drawing/2010/main">
        <mc:Choice Requires="a14">
          <p:sp>
            <p:nvSpPr>
              <p:cNvPr id="13" name="テキスト ボックス 12"/>
              <p:cNvSpPr txBox="1"/>
              <p:nvPr/>
            </p:nvSpPr>
            <p:spPr>
              <a:xfrm>
                <a:off x="1633591" y="5427539"/>
                <a:ext cx="3333477" cy="369332"/>
              </a:xfrm>
              <a:prstGeom prst="rect">
                <a:avLst/>
              </a:prstGeom>
              <a:noFill/>
            </p:spPr>
            <p:txBody>
              <a:bodyPr wrap="none" rtlCol="0">
                <a:spAutoFit/>
              </a:bodyPr>
              <a:lstStyle/>
              <a:p>
                <a:r>
                  <a:rPr kumimoji="1" lang="ja-JP" altLang="en-US" dirty="0"/>
                  <a:t>ウィンドウサイズを</a:t>
                </a:r>
                <a14:m>
                  <m:oMath xmlns:m="http://schemas.openxmlformats.org/officeDocument/2006/math">
                    <m:r>
                      <a:rPr kumimoji="1" lang="en-US" altLang="ja-JP" b="0" i="1" smtClean="0">
                        <a:latin typeface="Cambria Math" charset="0"/>
                      </a:rPr>
                      <m:t>𝐶</m:t>
                    </m:r>
                  </m:oMath>
                </a14:m>
                <a:r>
                  <a:rPr kumimoji="1" lang="ja-JP" altLang="en-US" b="0" dirty="0"/>
                  <a:t>とすると</a:t>
                </a:r>
                <a:endParaRPr kumimoji="1" lang="en-US" altLang="ja-JP" b="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1633591" y="5427539"/>
                <a:ext cx="3333477" cy="369332"/>
              </a:xfrm>
              <a:prstGeom prst="rect">
                <a:avLst/>
              </a:prstGeom>
              <a:blipFill rotWithShape="0">
                <a:blip r:embed="rId3"/>
                <a:stretch>
                  <a:fillRect l="-1645" t="-4918" r="-914" b="-27869"/>
                </a:stretch>
              </a:blipFill>
            </p:spPr>
            <p:txBody>
              <a:bodyPr/>
              <a:lstStyle/>
              <a:p>
                <a:r>
                  <a:rPr lang="ja-JP" altLang="en-US">
                    <a:noFill/>
                  </a:rPr>
                  <a:t> </a:t>
                </a:r>
              </a:p>
            </p:txBody>
          </p:sp>
        </mc:Fallback>
      </mc:AlternateContent>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139" y="3935002"/>
            <a:ext cx="5760948" cy="2038987"/>
          </a:xfrm>
          <a:prstGeom prst="rect">
            <a:avLst/>
          </a:prstGeom>
        </p:spPr>
      </p:pic>
      <p:sp>
        <p:nvSpPr>
          <p:cNvPr id="3" name="テキスト ボックス 2"/>
          <p:cNvSpPr txBox="1"/>
          <p:nvPr/>
        </p:nvSpPr>
        <p:spPr>
          <a:xfrm>
            <a:off x="7433299" y="2929218"/>
            <a:ext cx="3390223" cy="369332"/>
          </a:xfrm>
          <a:prstGeom prst="rect">
            <a:avLst/>
          </a:prstGeom>
          <a:noFill/>
        </p:spPr>
        <p:txBody>
          <a:bodyPr wrap="none" rtlCol="0">
            <a:spAutoFit/>
          </a:bodyPr>
          <a:lstStyle/>
          <a:p>
            <a:r>
              <a:rPr kumimoji="1" lang="en-US" altLang="ja-JP" dirty="0"/>
              <a:t>apple</a:t>
            </a:r>
            <a:r>
              <a:rPr kumimoji="1" lang="ja-JP" altLang="en-US" dirty="0"/>
              <a:t>や</a:t>
            </a:r>
            <a:r>
              <a:rPr kumimoji="1" lang="en-US" altLang="ja-JP" dirty="0"/>
              <a:t>orange</a:t>
            </a:r>
            <a:r>
              <a:rPr kumimoji="1" lang="ja-JP" altLang="en-US" dirty="0"/>
              <a:t>が出てきやすそう</a:t>
            </a:r>
          </a:p>
        </p:txBody>
      </p:sp>
      <p:sp>
        <p:nvSpPr>
          <p:cNvPr id="18" name="テキスト ボックス 17">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9" name="テキスト ボックス 18">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38330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257300" y="1561672"/>
            <a:ext cx="3416320" cy="369332"/>
          </a:xfrm>
          <a:prstGeom prst="rect">
            <a:avLst/>
          </a:prstGeom>
          <a:noFill/>
        </p:spPr>
        <p:txBody>
          <a:bodyPr wrap="none" rtlCol="0">
            <a:spAutoFit/>
          </a:bodyPr>
          <a:lstStyle/>
          <a:p>
            <a:r>
              <a:rPr kumimoji="1" lang="ja-JP" altLang="en-US"/>
              <a:t>学習は教師あり学習で行われる</a:t>
            </a:r>
          </a:p>
        </p:txBody>
      </p:sp>
      <p:sp>
        <p:nvSpPr>
          <p:cNvPr id="16" name="テキスト ボックス 15"/>
          <p:cNvSpPr txBox="1"/>
          <p:nvPr/>
        </p:nvSpPr>
        <p:spPr>
          <a:xfrm>
            <a:off x="1284270" y="2208944"/>
            <a:ext cx="7571303" cy="369332"/>
          </a:xfrm>
          <a:prstGeom prst="rect">
            <a:avLst/>
          </a:prstGeom>
          <a:noFill/>
        </p:spPr>
        <p:txBody>
          <a:bodyPr wrap="none" rtlCol="0">
            <a:spAutoFit/>
          </a:bodyPr>
          <a:lstStyle/>
          <a:p>
            <a:r>
              <a:rPr kumimoji="1" lang="ja-JP" altLang="en-US" dirty="0"/>
              <a:t>教師データは入力として</a:t>
            </a:r>
            <a:r>
              <a:rPr kumimoji="1" lang="ja-JP" altLang="en-US" dirty="0">
                <a:solidFill>
                  <a:schemeClr val="tx2">
                    <a:lumMod val="50000"/>
                    <a:lumOff val="50000"/>
                  </a:schemeClr>
                </a:solidFill>
              </a:rPr>
              <a:t>ある単語</a:t>
            </a:r>
            <a:r>
              <a:rPr kumimoji="1" lang="ja-JP" altLang="en-US" dirty="0"/>
              <a:t>を、出力としてその</a:t>
            </a:r>
            <a:r>
              <a:rPr kumimoji="1" lang="ja-JP" altLang="en-US" dirty="0">
                <a:solidFill>
                  <a:srgbClr val="00B0F0"/>
                </a:solidFill>
              </a:rPr>
              <a:t>周辺語</a:t>
            </a:r>
            <a:r>
              <a:rPr kumimoji="1" lang="ja-JP" altLang="en-US" dirty="0"/>
              <a:t>を与える</a:t>
            </a:r>
            <a:endParaRPr kumimoji="1" lang="en-US" altLang="ja-JP" dirty="0">
              <a:solidFill>
                <a:srgbClr val="FF0000"/>
              </a:solidFill>
            </a:endParaRPr>
          </a:p>
        </p:txBody>
      </p:sp>
      <p:sp>
        <p:nvSpPr>
          <p:cNvPr id="17" name="テキスト ボックス 16"/>
          <p:cNvSpPr txBox="1"/>
          <p:nvPr/>
        </p:nvSpPr>
        <p:spPr>
          <a:xfrm>
            <a:off x="1304818" y="2907587"/>
            <a:ext cx="9187130" cy="369332"/>
          </a:xfrm>
          <a:prstGeom prst="rect">
            <a:avLst/>
          </a:prstGeom>
          <a:noFill/>
        </p:spPr>
        <p:txBody>
          <a:bodyPr wrap="none" rtlCol="0">
            <a:spAutoFit/>
          </a:bodyPr>
          <a:lstStyle/>
          <a:p>
            <a:r>
              <a:rPr kumimoji="1" lang="ja-JP" altLang="en-US" dirty="0"/>
              <a:t>これらの単語を与えてネットワークにある単語に対するその周辺語の確率を学習させる</a:t>
            </a: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591" y="3606230"/>
            <a:ext cx="7642261" cy="2456441"/>
          </a:xfrm>
          <a:prstGeom prst="rect">
            <a:avLst/>
          </a:prstGeom>
        </p:spPr>
      </p:pic>
      <p:sp>
        <p:nvSpPr>
          <p:cNvPr id="11" name="テキスト ボックス 10">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2" name="テキスト ボックス 11">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73951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750" y="3956694"/>
            <a:ext cx="8307940" cy="2695821"/>
          </a:xfrm>
          <a:prstGeom prst="rect">
            <a:avLst/>
          </a:prstGeom>
        </p:spPr>
      </p:pic>
      <p:sp>
        <p:nvSpPr>
          <p:cNvPr id="4" name="テキスト ボックス 3"/>
          <p:cNvSpPr txBox="1"/>
          <p:nvPr/>
        </p:nvSpPr>
        <p:spPr>
          <a:xfrm>
            <a:off x="1289019" y="1674688"/>
            <a:ext cx="10140981" cy="369332"/>
          </a:xfrm>
          <a:prstGeom prst="rect">
            <a:avLst/>
          </a:prstGeom>
          <a:noFill/>
        </p:spPr>
        <p:txBody>
          <a:bodyPr wrap="none" rtlCol="0">
            <a:spAutoFit/>
          </a:bodyPr>
          <a:lstStyle/>
          <a:p>
            <a:r>
              <a:rPr kumimoji="1" lang="ja-JP" altLang="en-US" dirty="0"/>
              <a:t>例えば、ネットワークは</a:t>
            </a:r>
            <a:r>
              <a:rPr kumimoji="1" lang="en-US" altLang="ja-JP" dirty="0"/>
              <a:t>(eat, apple)</a:t>
            </a:r>
            <a:r>
              <a:rPr kumimoji="1" lang="ja-JP" altLang="en-US" dirty="0"/>
              <a:t>と</a:t>
            </a:r>
            <a:r>
              <a:rPr kumimoji="1" lang="en-US" altLang="ja-JP" dirty="0"/>
              <a:t>(eat, network)</a:t>
            </a:r>
            <a:r>
              <a:rPr kumimoji="1" lang="ja-JP" altLang="en-US" dirty="0"/>
              <a:t>では前者をより高い確率になるよう学習を行う</a:t>
            </a:r>
          </a:p>
        </p:txBody>
      </p:sp>
      <p:sp>
        <p:nvSpPr>
          <p:cNvPr id="5" name="テキスト ボックス 4"/>
          <p:cNvSpPr txBox="1"/>
          <p:nvPr/>
        </p:nvSpPr>
        <p:spPr>
          <a:xfrm>
            <a:off x="1325366" y="2517169"/>
            <a:ext cx="9547550" cy="369332"/>
          </a:xfrm>
          <a:prstGeom prst="rect">
            <a:avLst/>
          </a:prstGeom>
          <a:noFill/>
        </p:spPr>
        <p:txBody>
          <a:bodyPr wrap="none" rtlCol="0">
            <a:spAutoFit/>
          </a:bodyPr>
          <a:lstStyle/>
          <a:p>
            <a:r>
              <a:rPr kumimoji="1" lang="ja-JP" altLang="en-US" dirty="0"/>
              <a:t>学習後に、</a:t>
            </a:r>
            <a:r>
              <a:rPr kumimoji="1" lang="en-US" altLang="ja-JP" dirty="0"/>
              <a:t>eat</a:t>
            </a:r>
            <a:r>
              <a:rPr kumimoji="1" lang="ja-JP" altLang="en-US" dirty="0"/>
              <a:t>を入力として与えると</a:t>
            </a:r>
            <a:r>
              <a:rPr kumimoji="1" lang="en-US" altLang="ja-JP" dirty="0"/>
              <a:t>apple</a:t>
            </a:r>
            <a:r>
              <a:rPr kumimoji="1" lang="ja-JP" altLang="en-US" dirty="0"/>
              <a:t>や</a:t>
            </a:r>
            <a:r>
              <a:rPr kumimoji="1" lang="en-US" altLang="ja-JP" dirty="0"/>
              <a:t>orange</a:t>
            </a:r>
            <a:r>
              <a:rPr kumimoji="1" lang="ja-JP" altLang="en-US" dirty="0"/>
              <a:t>は</a:t>
            </a:r>
            <a:r>
              <a:rPr kumimoji="1" lang="en-US" altLang="ja-JP" dirty="0"/>
              <a:t>network</a:t>
            </a:r>
            <a:r>
              <a:rPr kumimoji="1" lang="ja-JP" altLang="en-US" dirty="0"/>
              <a:t>より遥かに高い確率を出力する</a:t>
            </a:r>
          </a:p>
        </p:txBody>
      </p:sp>
      <p:sp>
        <p:nvSpPr>
          <p:cNvPr id="10" name="テキスト ボックス 9">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1" name="テキスト ボックス 10">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1540575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315092" y="1510301"/>
            <a:ext cx="877163" cy="369332"/>
          </a:xfrm>
          <a:prstGeom prst="rect">
            <a:avLst/>
          </a:prstGeom>
          <a:noFill/>
        </p:spPr>
        <p:txBody>
          <a:bodyPr wrap="none" rtlCol="0">
            <a:spAutoFit/>
          </a:bodyPr>
          <a:lstStyle/>
          <a:p>
            <a:r>
              <a:rPr kumimoji="1" lang="ja-JP" altLang="en-US" dirty="0"/>
              <a:t>入力層</a:t>
            </a:r>
          </a:p>
        </p:txBody>
      </p:sp>
      <p:sp>
        <p:nvSpPr>
          <p:cNvPr id="7" name="テキスト ボックス 6"/>
          <p:cNvSpPr txBox="1"/>
          <p:nvPr/>
        </p:nvSpPr>
        <p:spPr>
          <a:xfrm>
            <a:off x="1304818" y="2106202"/>
            <a:ext cx="6878806" cy="369332"/>
          </a:xfrm>
          <a:prstGeom prst="rect">
            <a:avLst/>
          </a:prstGeom>
          <a:noFill/>
        </p:spPr>
        <p:txBody>
          <a:bodyPr wrap="none" rtlCol="0">
            <a:spAutoFit/>
          </a:bodyPr>
          <a:lstStyle/>
          <a:p>
            <a:r>
              <a:rPr kumimoji="1" lang="ja-JP" altLang="en-US" dirty="0"/>
              <a:t>単語のような可変長の文字列を入力として与えることは出来ない</a:t>
            </a:r>
          </a:p>
        </p:txBody>
      </p:sp>
      <p:sp>
        <p:nvSpPr>
          <p:cNvPr id="8" name="テキスト ボックス 7"/>
          <p:cNvSpPr txBox="1"/>
          <p:nvPr/>
        </p:nvSpPr>
        <p:spPr>
          <a:xfrm>
            <a:off x="3585681" y="2702103"/>
            <a:ext cx="3932487" cy="369332"/>
          </a:xfrm>
          <a:prstGeom prst="rect">
            <a:avLst/>
          </a:prstGeom>
          <a:noFill/>
        </p:spPr>
        <p:txBody>
          <a:bodyPr wrap="none" rtlCol="0">
            <a:spAutoFit/>
          </a:bodyPr>
          <a:lstStyle/>
          <a:p>
            <a:r>
              <a:rPr kumimoji="1" lang="en-US" altLang="ja-JP" dirty="0"/>
              <a:t>one-hot</a:t>
            </a:r>
            <a:r>
              <a:rPr kumimoji="1" lang="ja-JP" altLang="en-US" dirty="0"/>
              <a:t>表現のベクトルを入力とする</a:t>
            </a:r>
          </a:p>
        </p:txBody>
      </p:sp>
      <p:sp>
        <p:nvSpPr>
          <p:cNvPr id="9" name="右矢印 8"/>
          <p:cNvSpPr/>
          <p:nvPr/>
        </p:nvSpPr>
        <p:spPr>
          <a:xfrm>
            <a:off x="2428561" y="2702103"/>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192255" y="4456683"/>
            <a:ext cx="3077509" cy="369332"/>
          </a:xfrm>
          <a:prstGeom prst="rect">
            <a:avLst/>
          </a:prstGeom>
        </p:spPr>
        <p:txBody>
          <a:bodyPr wrap="none">
            <a:spAutoFit/>
          </a:bodyPr>
          <a:lstStyle/>
          <a:p>
            <a:r>
              <a:rPr lang="en-US" altLang="ja-JP" dirty="0"/>
              <a:t>I want to eat apple. I like apple.</a:t>
            </a:r>
            <a:endParaRPr lang="ja-JP" altLang="en-US" dirty="0"/>
          </a:p>
        </p:txBody>
      </p:sp>
      <p:sp>
        <p:nvSpPr>
          <p:cNvPr id="11" name="テキスト ボックス 10"/>
          <p:cNvSpPr txBox="1"/>
          <p:nvPr/>
        </p:nvSpPr>
        <p:spPr>
          <a:xfrm>
            <a:off x="1417834" y="4109662"/>
            <a:ext cx="877163" cy="369332"/>
          </a:xfrm>
          <a:prstGeom prst="rect">
            <a:avLst/>
          </a:prstGeom>
          <a:noFill/>
        </p:spPr>
        <p:txBody>
          <a:bodyPr wrap="none" rtlCol="0">
            <a:spAutoFit/>
          </a:bodyPr>
          <a:lstStyle/>
          <a:p>
            <a:r>
              <a:rPr kumimoji="1" lang="ja-JP" altLang="en-US" dirty="0"/>
              <a:t>例えば</a:t>
            </a:r>
          </a:p>
        </p:txBody>
      </p:sp>
      <p:sp>
        <p:nvSpPr>
          <p:cNvPr id="12" name="右矢印 11"/>
          <p:cNvSpPr/>
          <p:nvPr/>
        </p:nvSpPr>
        <p:spPr>
          <a:xfrm>
            <a:off x="1699096" y="5250094"/>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2968268" y="5217825"/>
            <a:ext cx="2583656" cy="369332"/>
          </a:xfrm>
          <a:prstGeom prst="rect">
            <a:avLst/>
          </a:prstGeom>
          <a:noFill/>
        </p:spPr>
        <p:txBody>
          <a:bodyPr wrap="none" rtlCol="0">
            <a:spAutoFit/>
          </a:bodyPr>
          <a:lstStyle/>
          <a:p>
            <a:r>
              <a:rPr lang="en-US" altLang="ja-JP" dirty="0"/>
              <a:t>{apple eat I like to want .}</a:t>
            </a:r>
            <a:endParaRPr kumimoji="1" lang="ja-JP" altLang="en-US" dirty="0"/>
          </a:p>
        </p:txBody>
      </p:sp>
      <p:sp>
        <p:nvSpPr>
          <p:cNvPr id="15" name="右矢印 14"/>
          <p:cNvSpPr/>
          <p:nvPr/>
        </p:nvSpPr>
        <p:spPr>
          <a:xfrm>
            <a:off x="5819052" y="5217825"/>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6" name="テキスト ボックス 15"/>
              <p:cNvSpPr txBox="1"/>
              <p:nvPr/>
            </p:nvSpPr>
            <p:spPr>
              <a:xfrm>
                <a:off x="10033849" y="4511505"/>
                <a:ext cx="1396151" cy="18278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mr-IN" altLang="ja-JP" i="1" smtClean="0">
                              <a:latin typeface="Cambria Math" panose="02040503050406030204" pitchFamily="18" charset="0"/>
                            </a:rPr>
                          </m:ctrlPr>
                        </m:dPr>
                        <m:e>
                          <m:m>
                            <m:mPr>
                              <m:mcs>
                                <m:mc>
                                  <m:mcPr>
                                    <m:count m:val="2"/>
                                    <m:mcJc m:val="center"/>
                                  </m:mcPr>
                                </m:mc>
                              </m:mcs>
                              <m:ctrlPr>
                                <a:rPr kumimoji="1" lang="mr-IN" altLang="ja-JP" i="1" smtClean="0">
                                  <a:latin typeface="Cambria Math" panose="02040503050406030204" pitchFamily="18" charset="0"/>
                                </a:rPr>
                              </m:ctrlPr>
                            </m:mPr>
                            <m:mr>
                              <m:e>
                                <m:r>
                                  <m:rPr>
                                    <m:brk m:alnAt="7"/>
                                  </m:rPr>
                                  <a:rPr kumimoji="1" lang="en-US" altLang="ja-JP" b="0" i="1" smtClean="0">
                                    <a:latin typeface="Cambria Math" charset="0"/>
                                  </a:rPr>
                                  <m:t>1</m:t>
                                </m:r>
                              </m:e>
                              <m:e>
                                <m:r>
                                  <a:rPr kumimoji="1" lang="mr-IN" altLang="ja-JP" i="1" smtClean="0">
                                    <a:latin typeface="Cambria Math" charset="0"/>
                                    <a:ea typeface="Cambria Math" charset="0"/>
                                    <a:cs typeface="Cambria Math" charset="0"/>
                                  </a:rPr>
                                  <m:t>⋯</m:t>
                                </m:r>
                                <m:r>
                                  <a:rPr kumimoji="1" lang="en-US" altLang="ja-JP" b="0" i="1" smtClean="0">
                                    <a:latin typeface="Cambria Math" charset="0"/>
                                  </a:rPr>
                                  <m:t>𝑎𝑝𝑝𝑙𝑒</m:t>
                                </m:r>
                              </m:e>
                            </m:mr>
                            <m:mr>
                              <m:e>
                                <m:eqArr>
                                  <m:eqArrPr>
                                    <m:ctrlPr>
                                      <a:rPr kumimoji="1" lang="mr-IN" altLang="ja-JP" i="1" smtClean="0">
                                        <a:latin typeface="Cambria Math" panose="02040503050406030204" pitchFamily="18" charset="0"/>
                                      </a:rPr>
                                    </m:ctrlPr>
                                  </m:eqArrPr>
                                  <m:e>
                                    <m:r>
                                      <a:rPr kumimoji="1"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qArr>
                              </m:e>
                              <m:e>
                                <m:eqArr>
                                  <m:eqArrPr>
                                    <m:ctrlPr>
                                      <a:rPr kumimoji="1" lang="mr-IN" altLang="ja-JP" i="1" smtClean="0">
                                        <a:latin typeface="Cambria Math" panose="02040503050406030204" pitchFamily="18" charset="0"/>
                                      </a:rPr>
                                    </m:ctrlPr>
                                  </m:eqArrPr>
                                  <m:e>
                                    <m:r>
                                      <a:rPr kumimoji="1" lang="mr-IN" altLang="ja-JP" i="1" smtClean="0">
                                        <a:latin typeface="Cambria Math" charset="0"/>
                                        <a:ea typeface="Cambria Math" charset="0"/>
                                        <a:cs typeface="Cambria Math" charset="0"/>
                                      </a:rPr>
                                      <m:t>⋯</m:t>
                                    </m:r>
                                    <m:r>
                                      <a:rPr kumimoji="1" lang="en-US" altLang="ja-JP" b="0" i="1" smtClean="0">
                                        <a:latin typeface="Cambria Math" charset="0"/>
                                      </a:rPr>
                                      <m:t>𝑒𝑎𝑡</m:t>
                                    </m:r>
                                  </m:e>
                                  <m:e>
                                    <m:r>
                                      <a:rPr lang="ja-JP" altLang="en-US" i="1" smtClean="0">
                                        <a:latin typeface="Cambria Math" charset="0"/>
                                        <a:ea typeface="Cambria Math" charset="0"/>
                                        <a:cs typeface="Cambria Math" charset="0"/>
                                      </a:rPr>
                                      <m:t>⋯</m:t>
                                    </m:r>
                                    <m:r>
                                      <a:rPr lang="en-US" altLang="ja-JP" b="0" i="1" smtClean="0">
                                        <a:latin typeface="Cambria Math" charset="0"/>
                                      </a:rPr>
                                      <m:t>𝐼</m:t>
                                    </m:r>
                                  </m:e>
                                  <m:e>
                                    <m:r>
                                      <a:rPr lang="ja-JP" altLang="en-US" i="1" smtClean="0">
                                        <a:latin typeface="Cambria Math" charset="0"/>
                                        <a:ea typeface="Cambria Math" charset="0"/>
                                        <a:cs typeface="Cambria Math" charset="0"/>
                                      </a:rPr>
                                      <m:t>⋯</m:t>
                                    </m:r>
                                    <m:r>
                                      <a:rPr lang="en-US" altLang="ja-JP" b="0" i="1" smtClean="0">
                                        <a:latin typeface="Cambria Math" charset="0"/>
                                      </a:rPr>
                                      <m:t>𝑙𝑖𝑘𝑒</m:t>
                                    </m:r>
                                  </m:e>
                                  <m:e>
                                    <m:r>
                                      <a:rPr lang="ja-JP" altLang="en-US" i="1" smtClean="0">
                                        <a:latin typeface="Cambria Math" charset="0"/>
                                        <a:ea typeface="Cambria Math" charset="0"/>
                                        <a:cs typeface="Cambria Math" charset="0"/>
                                      </a:rPr>
                                      <m:t>⋯</m:t>
                                    </m:r>
                                    <m:r>
                                      <a:rPr lang="en-US" altLang="ja-JP" b="0" i="1" smtClean="0">
                                        <a:latin typeface="Cambria Math" charset="0"/>
                                      </a:rPr>
                                      <m:t>𝑡𝑜</m:t>
                                    </m:r>
                                  </m:e>
                                  <m:e>
                                    <m:r>
                                      <a:rPr lang="ja-JP" altLang="en-US" i="1" smtClean="0">
                                        <a:latin typeface="Cambria Math" charset="0"/>
                                        <a:ea typeface="Cambria Math" charset="0"/>
                                        <a:cs typeface="Cambria Math" charset="0"/>
                                      </a:rPr>
                                      <m:t>⋯</m:t>
                                    </m:r>
                                    <m:r>
                                      <a:rPr lang="en-US" altLang="ja-JP" b="0" i="1" smtClean="0">
                                        <a:latin typeface="Cambria Math" charset="0"/>
                                      </a:rPr>
                                      <m:t>𝑤𝑎𝑛𝑡</m:t>
                                    </m:r>
                                  </m:e>
                                  <m:e>
                                    <m:r>
                                      <a:rPr lang="ja-JP" altLang="en-US" i="1" smtClean="0">
                                        <a:latin typeface="Cambria Math" charset="0"/>
                                        <a:ea typeface="Cambria Math" charset="0"/>
                                        <a:cs typeface="Cambria Math" charset="0"/>
                                      </a:rPr>
                                      <m:t>⋯</m:t>
                                    </m:r>
                                    <m:r>
                                      <a:rPr lang="en-US" altLang="ja-JP" b="0" i="1" smtClean="0">
                                        <a:latin typeface="Cambria Math" charset="0"/>
                                      </a:rPr>
                                      <m:t>.</m:t>
                                    </m:r>
                                  </m:e>
                                </m:eqArr>
                              </m:e>
                            </m:mr>
                          </m:m>
                        </m:e>
                      </m:d>
                    </m:oMath>
                  </m:oMathPara>
                </a14:m>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0033849" y="4511505"/>
                <a:ext cx="1396151" cy="1827808"/>
              </a:xfrm>
              <a:prstGeom prst="rect">
                <a:avLst/>
              </a:prstGeom>
              <a:blipFill rotWithShape="0">
                <a:blip r:embed="rId3"/>
                <a:stretch>
                  <a:fillRect/>
                </a:stretch>
              </a:blipFill>
            </p:spPr>
            <p:txBody>
              <a:bodyPr/>
              <a:lstStyle/>
              <a:p>
                <a:r>
                  <a:rPr lang="ja-JP" altLang="en-US">
                    <a:noFill/>
                  </a:rPr>
                  <a:t> </a:t>
                </a:r>
              </a:p>
            </p:txBody>
          </p:sp>
        </mc:Fallback>
      </mc:AlternateContent>
      <p:sp>
        <p:nvSpPr>
          <p:cNvPr id="17" name="テキスト ボックス 16"/>
          <p:cNvSpPr txBox="1"/>
          <p:nvPr/>
        </p:nvSpPr>
        <p:spPr>
          <a:xfrm>
            <a:off x="6815645" y="5185556"/>
            <a:ext cx="2519792" cy="369332"/>
          </a:xfrm>
          <a:prstGeom prst="rect">
            <a:avLst/>
          </a:prstGeom>
          <a:noFill/>
        </p:spPr>
        <p:txBody>
          <a:bodyPr wrap="none" rtlCol="0">
            <a:spAutoFit/>
          </a:bodyPr>
          <a:lstStyle/>
          <a:p>
            <a:r>
              <a:rPr kumimoji="1" lang="en-US" altLang="ja-JP" dirty="0"/>
              <a:t>apple</a:t>
            </a:r>
            <a:r>
              <a:rPr kumimoji="1" lang="ja-JP" altLang="en-US" dirty="0"/>
              <a:t>を入力にする場合</a:t>
            </a:r>
          </a:p>
        </p:txBody>
      </p:sp>
      <p:sp>
        <p:nvSpPr>
          <p:cNvPr id="18" name="テキスト ボックス 17"/>
          <p:cNvSpPr txBox="1"/>
          <p:nvPr/>
        </p:nvSpPr>
        <p:spPr>
          <a:xfrm>
            <a:off x="2968268" y="5993368"/>
            <a:ext cx="2050561" cy="369332"/>
          </a:xfrm>
          <a:prstGeom prst="rect">
            <a:avLst/>
          </a:prstGeom>
          <a:noFill/>
        </p:spPr>
        <p:txBody>
          <a:bodyPr wrap="none" rtlCol="0">
            <a:spAutoFit/>
          </a:bodyPr>
          <a:lstStyle/>
          <a:p>
            <a:r>
              <a:rPr kumimoji="1" lang="ja-JP" altLang="en-US" dirty="0"/>
              <a:t>ボキャブラリ数</a:t>
            </a:r>
            <a:r>
              <a:rPr kumimoji="1" lang="en-US" altLang="ja-JP" dirty="0"/>
              <a:t>=7</a:t>
            </a:r>
            <a:endParaRPr kumimoji="1" lang="ja-JP" altLang="en-US" dirty="0"/>
          </a:p>
        </p:txBody>
      </p:sp>
      <p:sp>
        <p:nvSpPr>
          <p:cNvPr id="22" name="テキスト ボックス 21">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23" name="テキスト ボックス 22">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2097711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a:t>隠れ層</a:t>
            </a:r>
          </a:p>
        </p:txBody>
      </p:sp>
      <p:sp>
        <p:nvSpPr>
          <p:cNvPr id="7" name="テキスト ボックス 6"/>
          <p:cNvSpPr txBox="1"/>
          <p:nvPr/>
        </p:nvSpPr>
        <p:spPr>
          <a:xfrm>
            <a:off x="1257300" y="2054295"/>
            <a:ext cx="4224233" cy="369332"/>
          </a:xfrm>
          <a:prstGeom prst="rect">
            <a:avLst/>
          </a:prstGeom>
          <a:noFill/>
        </p:spPr>
        <p:txBody>
          <a:bodyPr wrap="none" rtlCol="0">
            <a:spAutoFit/>
          </a:bodyPr>
          <a:lstStyle/>
          <a:p>
            <a:r>
              <a:rPr kumimoji="1" lang="en-US" altLang="ja-JP" dirty="0"/>
              <a:t>300</a:t>
            </a:r>
            <a:r>
              <a:rPr kumimoji="1" lang="ja-JP" altLang="en-US" dirty="0"/>
              <a:t>次元の単語ベクトルを学習する場合</a:t>
            </a:r>
          </a:p>
        </p:txBody>
      </p:sp>
      <p:sp>
        <p:nvSpPr>
          <p:cNvPr id="8" name="テキスト ボックス 7"/>
          <p:cNvSpPr txBox="1"/>
          <p:nvPr/>
        </p:nvSpPr>
        <p:spPr>
          <a:xfrm>
            <a:off x="1257300" y="2609637"/>
            <a:ext cx="4916731" cy="369332"/>
          </a:xfrm>
          <a:prstGeom prst="rect">
            <a:avLst/>
          </a:prstGeom>
          <a:noFill/>
        </p:spPr>
        <p:txBody>
          <a:bodyPr wrap="none" rtlCol="0">
            <a:spAutoFit/>
          </a:bodyPr>
          <a:lstStyle/>
          <a:p>
            <a:r>
              <a:rPr kumimoji="1" lang="ja-JP" altLang="en-US" dirty="0"/>
              <a:t>入力されるボキャブラリ数を</a:t>
            </a:r>
            <a:r>
              <a:rPr kumimoji="1" lang="en-US" altLang="ja-JP" dirty="0"/>
              <a:t>10000</a:t>
            </a:r>
            <a:r>
              <a:rPr kumimoji="1" lang="ja-JP" altLang="en-US" dirty="0"/>
              <a:t>と仮定する</a:t>
            </a:r>
          </a:p>
        </p:txBody>
      </p:sp>
      <p:sp>
        <p:nvSpPr>
          <p:cNvPr id="9" name="右矢印 8"/>
          <p:cNvSpPr/>
          <p:nvPr/>
        </p:nvSpPr>
        <p:spPr>
          <a:xfrm>
            <a:off x="6340839" y="2286000"/>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459038" y="2269865"/>
            <a:ext cx="4455066" cy="369332"/>
          </a:xfrm>
          <a:prstGeom prst="rect">
            <a:avLst/>
          </a:prstGeom>
          <a:noFill/>
        </p:spPr>
        <p:txBody>
          <a:bodyPr wrap="none" rtlCol="0">
            <a:spAutoFit/>
          </a:bodyPr>
          <a:lstStyle/>
          <a:p>
            <a:r>
              <a:rPr kumimoji="1" lang="ja-JP" altLang="en-US" dirty="0"/>
              <a:t>隠れ層は</a:t>
            </a:r>
            <a:r>
              <a:rPr kumimoji="1" lang="en-US" altLang="ja-JP" dirty="0"/>
              <a:t>10000x300</a:t>
            </a:r>
            <a:r>
              <a:rPr kumimoji="1" lang="ja-JP" altLang="en-US" dirty="0"/>
              <a:t>の重み行列で表される</a:t>
            </a:r>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35" y="3256372"/>
            <a:ext cx="2449530" cy="3345699"/>
          </a:xfrm>
          <a:prstGeom prst="rect">
            <a:avLst/>
          </a:prstGeom>
        </p:spPr>
      </p:pic>
      <p:sp>
        <p:nvSpPr>
          <p:cNvPr id="12" name="テキスト ボックス 11"/>
          <p:cNvSpPr txBox="1"/>
          <p:nvPr/>
        </p:nvSpPr>
        <p:spPr>
          <a:xfrm>
            <a:off x="4769897" y="4273783"/>
            <a:ext cx="5724644" cy="369332"/>
          </a:xfrm>
          <a:prstGeom prst="rect">
            <a:avLst/>
          </a:prstGeom>
          <a:noFill/>
        </p:spPr>
        <p:txBody>
          <a:bodyPr wrap="none" rtlCol="0">
            <a:spAutoFit/>
          </a:bodyPr>
          <a:lstStyle/>
          <a:p>
            <a:r>
              <a:rPr kumimoji="1" lang="ja-JP" altLang="en-US" dirty="0"/>
              <a:t>この重み行列</a:t>
            </a:r>
            <a:r>
              <a:rPr kumimoji="1" lang="ja-JP" altLang="en-US"/>
              <a:t>の各行が実は単語ベクトルになっている</a:t>
            </a:r>
            <a:endParaRPr kumimoji="1" lang="ja-JP" altLang="en-US" dirty="0"/>
          </a:p>
        </p:txBody>
      </p:sp>
      <p:sp>
        <p:nvSpPr>
          <p:cNvPr id="13" name="テキスト ボックス 12"/>
          <p:cNvSpPr txBox="1"/>
          <p:nvPr/>
        </p:nvSpPr>
        <p:spPr>
          <a:xfrm>
            <a:off x="6616557" y="5198723"/>
            <a:ext cx="2031325" cy="369332"/>
          </a:xfrm>
          <a:prstGeom prst="rect">
            <a:avLst/>
          </a:prstGeom>
          <a:noFill/>
        </p:spPr>
        <p:txBody>
          <a:bodyPr wrap="none" rtlCol="0">
            <a:spAutoFit/>
          </a:bodyPr>
          <a:lstStyle/>
          <a:p>
            <a:r>
              <a:rPr kumimoji="1" lang="ja-JP" altLang="en-US"/>
              <a:t>どういうことか？</a:t>
            </a:r>
          </a:p>
        </p:txBody>
      </p:sp>
      <p:sp>
        <p:nvSpPr>
          <p:cNvPr id="16" name="テキスト ボックス 15">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7" name="テキスト ボックス 16">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54261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a:t>隠れ層</a:t>
            </a:r>
          </a:p>
        </p:txBody>
      </p:sp>
      <p:sp>
        <p:nvSpPr>
          <p:cNvPr id="3" name="テキスト ボックス 2"/>
          <p:cNvSpPr txBox="1"/>
          <p:nvPr/>
        </p:nvSpPr>
        <p:spPr>
          <a:xfrm>
            <a:off x="1448656" y="2065106"/>
            <a:ext cx="3185487" cy="369332"/>
          </a:xfrm>
          <a:prstGeom prst="rect">
            <a:avLst/>
          </a:prstGeom>
          <a:noFill/>
        </p:spPr>
        <p:txBody>
          <a:bodyPr wrap="none" rtlCol="0">
            <a:spAutoFit/>
          </a:bodyPr>
          <a:lstStyle/>
          <a:p>
            <a:r>
              <a:rPr kumimoji="1" lang="ja-JP" altLang="en-US" dirty="0"/>
              <a:t>先程の文章を例として考える</a:t>
            </a:r>
          </a:p>
        </p:txBody>
      </p:sp>
      <p:sp>
        <p:nvSpPr>
          <p:cNvPr id="14" name="正方形/長方形 13"/>
          <p:cNvSpPr/>
          <p:nvPr/>
        </p:nvSpPr>
        <p:spPr>
          <a:xfrm>
            <a:off x="5839581" y="2065106"/>
            <a:ext cx="3077509" cy="369332"/>
          </a:xfrm>
          <a:prstGeom prst="rect">
            <a:avLst/>
          </a:prstGeom>
        </p:spPr>
        <p:txBody>
          <a:bodyPr wrap="none">
            <a:spAutoFit/>
          </a:bodyPr>
          <a:lstStyle/>
          <a:p>
            <a:r>
              <a:rPr lang="en-US" altLang="ja-JP" dirty="0"/>
              <a:t>I want to eat apple. I like apple.</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593" y="4126472"/>
            <a:ext cx="8361274" cy="2194626"/>
          </a:xfrm>
          <a:prstGeom prst="rect">
            <a:avLst/>
          </a:prstGeom>
        </p:spPr>
      </p:pic>
      <p:sp>
        <p:nvSpPr>
          <p:cNvPr id="15" name="テキスト ボックス 14"/>
          <p:cNvSpPr txBox="1"/>
          <p:nvPr/>
        </p:nvSpPr>
        <p:spPr>
          <a:xfrm>
            <a:off x="1749571" y="2722652"/>
            <a:ext cx="2583656" cy="369332"/>
          </a:xfrm>
          <a:prstGeom prst="rect">
            <a:avLst/>
          </a:prstGeom>
          <a:noFill/>
        </p:spPr>
        <p:txBody>
          <a:bodyPr wrap="none" rtlCol="0">
            <a:spAutoFit/>
          </a:bodyPr>
          <a:lstStyle/>
          <a:p>
            <a:r>
              <a:rPr lang="en-US" altLang="ja-JP" dirty="0"/>
              <a:t>{apple eat I like to want .}</a:t>
            </a:r>
            <a:endParaRPr kumimoji="1" lang="ja-JP" altLang="en-US" dirty="0"/>
          </a:p>
        </p:txBody>
      </p:sp>
      <p:sp>
        <p:nvSpPr>
          <p:cNvPr id="5" name="テキスト ボックス 4"/>
          <p:cNvSpPr txBox="1"/>
          <p:nvPr/>
        </p:nvSpPr>
        <p:spPr>
          <a:xfrm>
            <a:off x="1789593" y="3369387"/>
            <a:ext cx="2547492" cy="369332"/>
          </a:xfrm>
          <a:prstGeom prst="rect">
            <a:avLst/>
          </a:prstGeom>
          <a:noFill/>
        </p:spPr>
        <p:txBody>
          <a:bodyPr wrap="none" rtlCol="0">
            <a:spAutoFit/>
          </a:bodyPr>
          <a:lstStyle/>
          <a:p>
            <a:r>
              <a:rPr kumimoji="1" lang="ja-JP" altLang="en-US" dirty="0"/>
              <a:t>以下は</a:t>
            </a:r>
            <a:r>
              <a:rPr kumimoji="1" lang="en-US" altLang="ja-JP" dirty="0"/>
              <a:t>eat</a:t>
            </a:r>
            <a:r>
              <a:rPr kumimoji="1" lang="ja-JP" altLang="en-US" dirty="0"/>
              <a:t>を抽出した例</a:t>
            </a:r>
          </a:p>
        </p:txBody>
      </p:sp>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143" y="2813327"/>
            <a:ext cx="7060629" cy="3507771"/>
          </a:xfrm>
          <a:prstGeom prst="rect">
            <a:avLst/>
          </a:prstGeom>
        </p:spPr>
      </p:pic>
      <p:sp>
        <p:nvSpPr>
          <p:cNvPr id="13" name="テキスト ボックス 12">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7" name="テキスト ボックス 16">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8246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a:t>隠れ層</a:t>
            </a:r>
          </a:p>
        </p:txBody>
      </p:sp>
      <p:sp>
        <p:nvSpPr>
          <p:cNvPr id="8" name="テキスト ボックス 7"/>
          <p:cNvSpPr txBox="1"/>
          <p:nvPr/>
        </p:nvSpPr>
        <p:spPr>
          <a:xfrm>
            <a:off x="1438382" y="2126751"/>
            <a:ext cx="2492990" cy="369332"/>
          </a:xfrm>
          <a:prstGeom prst="rect">
            <a:avLst/>
          </a:prstGeom>
          <a:noFill/>
        </p:spPr>
        <p:txBody>
          <a:bodyPr wrap="none" rtlCol="0">
            <a:spAutoFit/>
          </a:bodyPr>
          <a:lstStyle/>
          <a:p>
            <a:r>
              <a:rPr kumimoji="1" lang="ja-JP" altLang="en-US" dirty="0"/>
              <a:t>ここまでをまとめると</a:t>
            </a:r>
          </a:p>
        </p:txBody>
      </p:sp>
      <p:sp>
        <p:nvSpPr>
          <p:cNvPr id="9" name="テキスト ボックス 8"/>
          <p:cNvSpPr txBox="1"/>
          <p:nvPr/>
        </p:nvSpPr>
        <p:spPr>
          <a:xfrm>
            <a:off x="1654139" y="2866490"/>
            <a:ext cx="6186309" cy="369332"/>
          </a:xfrm>
          <a:prstGeom prst="rect">
            <a:avLst/>
          </a:prstGeom>
          <a:noFill/>
        </p:spPr>
        <p:txBody>
          <a:bodyPr wrap="none" rtlCol="0">
            <a:spAutoFit/>
          </a:bodyPr>
          <a:lstStyle/>
          <a:p>
            <a:r>
              <a:rPr kumimoji="1" lang="ja-JP" altLang="en-US" dirty="0"/>
              <a:t>このモデルの隠れ層は実際には入力後の単語ベクトルの</a:t>
            </a:r>
          </a:p>
        </p:txBody>
      </p:sp>
      <p:sp>
        <p:nvSpPr>
          <p:cNvPr id="10" name="テキスト ボックス 9"/>
          <p:cNvSpPr txBox="1"/>
          <p:nvPr/>
        </p:nvSpPr>
        <p:spPr>
          <a:xfrm>
            <a:off x="3606229" y="3308011"/>
            <a:ext cx="6186309" cy="369332"/>
          </a:xfrm>
          <a:prstGeom prst="rect">
            <a:avLst/>
          </a:prstGeom>
          <a:noFill/>
        </p:spPr>
        <p:txBody>
          <a:bodyPr wrap="none" rtlCol="0">
            <a:spAutoFit/>
          </a:bodyPr>
          <a:lstStyle/>
          <a:p>
            <a:r>
              <a:rPr kumimoji="1" lang="ja-JP" altLang="en-US"/>
              <a:t>ルックアップテーブルとして機能することを意味している</a:t>
            </a:r>
            <a:endParaRPr kumimoji="1" lang="ja-JP" altLang="en-US" dirty="0"/>
          </a:p>
        </p:txBody>
      </p:sp>
      <p:sp>
        <p:nvSpPr>
          <p:cNvPr id="11" name="テキスト ボックス 10"/>
          <p:cNvSpPr txBox="1"/>
          <p:nvPr/>
        </p:nvSpPr>
        <p:spPr>
          <a:xfrm>
            <a:off x="1705511" y="4284321"/>
            <a:ext cx="5567550" cy="369332"/>
          </a:xfrm>
          <a:prstGeom prst="rect">
            <a:avLst/>
          </a:prstGeom>
          <a:noFill/>
        </p:spPr>
        <p:txBody>
          <a:bodyPr wrap="none" rtlCol="0">
            <a:spAutoFit/>
          </a:bodyPr>
          <a:lstStyle/>
          <a:p>
            <a:r>
              <a:rPr kumimoji="1" lang="en-US" altLang="ja-JP" dirty="0"/>
              <a:t>Skip-Gram</a:t>
            </a:r>
            <a:r>
              <a:rPr kumimoji="1" lang="ja-JP" altLang="en-US" dirty="0"/>
              <a:t>では隠れ層に活性化関数を設定しないので</a:t>
            </a:r>
          </a:p>
        </p:txBody>
      </p:sp>
      <p:sp>
        <p:nvSpPr>
          <p:cNvPr id="12" name="テキスト ボックス 11"/>
          <p:cNvSpPr txBox="1"/>
          <p:nvPr/>
        </p:nvSpPr>
        <p:spPr>
          <a:xfrm>
            <a:off x="3606229" y="4858869"/>
            <a:ext cx="5493812" cy="369332"/>
          </a:xfrm>
          <a:prstGeom prst="rect">
            <a:avLst/>
          </a:prstGeom>
          <a:noFill/>
        </p:spPr>
        <p:txBody>
          <a:bodyPr wrap="none" rtlCol="0">
            <a:spAutoFit/>
          </a:bodyPr>
          <a:lstStyle/>
          <a:p>
            <a:r>
              <a:rPr kumimoji="1" lang="ja-JP" altLang="en-US"/>
              <a:t>隠れ層の出力は単なる入力後の単語ベクトルになる</a:t>
            </a:r>
          </a:p>
        </p:txBody>
      </p:sp>
      <p:sp>
        <p:nvSpPr>
          <p:cNvPr id="15" name="テキスト ボックス 14">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6" name="テキスト ボックス 15">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1221382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a:t>出力層</a:t>
            </a:r>
          </a:p>
        </p:txBody>
      </p:sp>
      <p:sp>
        <p:nvSpPr>
          <p:cNvPr id="3" name="テキスト ボックス 2"/>
          <p:cNvSpPr txBox="1"/>
          <p:nvPr/>
        </p:nvSpPr>
        <p:spPr>
          <a:xfrm>
            <a:off x="1428108" y="2250040"/>
            <a:ext cx="6994222" cy="369332"/>
          </a:xfrm>
          <a:prstGeom prst="rect">
            <a:avLst/>
          </a:prstGeom>
          <a:noFill/>
        </p:spPr>
        <p:txBody>
          <a:bodyPr wrap="none" rtlCol="0">
            <a:spAutoFit/>
          </a:bodyPr>
          <a:lstStyle/>
          <a:p>
            <a:r>
              <a:rPr kumimoji="1" lang="ja-JP" altLang="en-US" dirty="0"/>
              <a:t>隠れ層から出力された入力後に対応する</a:t>
            </a:r>
            <a:r>
              <a:rPr kumimoji="1" lang="en-US" altLang="ja-JP" dirty="0"/>
              <a:t>1x300</a:t>
            </a:r>
            <a:r>
              <a:rPr kumimoji="1" lang="ja-JP" altLang="en-US" dirty="0"/>
              <a:t>の単語ベクトルは</a:t>
            </a:r>
          </a:p>
        </p:txBody>
      </p:sp>
      <p:sp>
        <p:nvSpPr>
          <p:cNvPr id="4" name="テキスト ボックス 3"/>
          <p:cNvSpPr txBox="1"/>
          <p:nvPr/>
        </p:nvSpPr>
        <p:spPr>
          <a:xfrm>
            <a:off x="2034283" y="2784297"/>
            <a:ext cx="6551794" cy="369332"/>
          </a:xfrm>
          <a:prstGeom prst="rect">
            <a:avLst/>
          </a:prstGeom>
          <a:noFill/>
        </p:spPr>
        <p:txBody>
          <a:bodyPr wrap="none" rtlCol="0">
            <a:spAutoFit/>
          </a:bodyPr>
          <a:lstStyle/>
          <a:p>
            <a:r>
              <a:rPr kumimoji="1" lang="ja-JP" altLang="en-US" dirty="0"/>
              <a:t>隠れ層</a:t>
            </a:r>
            <a:r>
              <a:rPr kumimoji="1" lang="en-US" altLang="ja-JP" dirty="0"/>
              <a:t>~</a:t>
            </a:r>
            <a:r>
              <a:rPr kumimoji="1" lang="ja-JP" altLang="en-US" dirty="0"/>
              <a:t>出力層間の重みがかけられた後、出力層に入力される</a:t>
            </a:r>
          </a:p>
        </p:txBody>
      </p:sp>
      <p:sp>
        <p:nvSpPr>
          <p:cNvPr id="5" name="テキスト ボックス 4"/>
          <p:cNvSpPr txBox="1"/>
          <p:nvPr/>
        </p:nvSpPr>
        <p:spPr>
          <a:xfrm>
            <a:off x="1428108" y="3739255"/>
            <a:ext cx="5859296" cy="369332"/>
          </a:xfrm>
          <a:prstGeom prst="rect">
            <a:avLst/>
          </a:prstGeom>
          <a:noFill/>
        </p:spPr>
        <p:txBody>
          <a:bodyPr wrap="none" rtlCol="0">
            <a:spAutoFit/>
          </a:bodyPr>
          <a:lstStyle/>
          <a:p>
            <a:r>
              <a:rPr kumimoji="1" lang="ja-JP" altLang="en-US" dirty="0"/>
              <a:t>この隠れ層</a:t>
            </a:r>
            <a:r>
              <a:rPr kumimoji="1" lang="en-US" altLang="ja-JP" dirty="0"/>
              <a:t>~</a:t>
            </a:r>
            <a:r>
              <a:rPr kumimoji="1" lang="ja-JP" altLang="en-US" dirty="0"/>
              <a:t>出力層の重みも単語ベクトルを表している</a:t>
            </a:r>
          </a:p>
        </p:txBody>
      </p:sp>
      <p:sp>
        <p:nvSpPr>
          <p:cNvPr id="7" name="テキスト ボックス 6"/>
          <p:cNvSpPr txBox="1"/>
          <p:nvPr/>
        </p:nvSpPr>
        <p:spPr>
          <a:xfrm>
            <a:off x="1457529" y="4745856"/>
            <a:ext cx="3416320" cy="369332"/>
          </a:xfrm>
          <a:prstGeom prst="rect">
            <a:avLst/>
          </a:prstGeom>
          <a:noFill/>
        </p:spPr>
        <p:txBody>
          <a:bodyPr wrap="none" rtlCol="0">
            <a:spAutoFit/>
          </a:bodyPr>
          <a:lstStyle/>
          <a:p>
            <a:r>
              <a:rPr kumimoji="1" lang="ja-JP" altLang="en-US" dirty="0"/>
              <a:t>重み</a:t>
            </a:r>
            <a:r>
              <a:rPr kumimoji="1" lang="ja-JP" altLang="en-US"/>
              <a:t>行列は右の</a:t>
            </a:r>
            <a:r>
              <a:rPr kumimoji="1" lang="ja-JP" altLang="en-US" dirty="0"/>
              <a:t>ように表される</a:t>
            </a: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620" y="4273512"/>
            <a:ext cx="4313005" cy="2414701"/>
          </a:xfrm>
          <a:prstGeom prst="rect">
            <a:avLst/>
          </a:prstGeom>
        </p:spPr>
      </p:pic>
      <p:sp>
        <p:nvSpPr>
          <p:cNvPr id="14" name="テキスト ボックス 13"/>
          <p:cNvSpPr txBox="1"/>
          <p:nvPr/>
        </p:nvSpPr>
        <p:spPr>
          <a:xfrm>
            <a:off x="1428108" y="5547243"/>
            <a:ext cx="4474302" cy="646331"/>
          </a:xfrm>
          <a:prstGeom prst="rect">
            <a:avLst/>
          </a:prstGeom>
          <a:noFill/>
        </p:spPr>
        <p:txBody>
          <a:bodyPr wrap="none" rtlCol="0">
            <a:spAutoFit/>
          </a:bodyPr>
          <a:lstStyle/>
          <a:p>
            <a:r>
              <a:rPr kumimoji="1" lang="ja-JP" altLang="en-US" dirty="0"/>
              <a:t>入力層</a:t>
            </a:r>
            <a:r>
              <a:rPr kumimoji="1" lang="en-US" altLang="ja-JP" dirty="0"/>
              <a:t>~</a:t>
            </a:r>
            <a:r>
              <a:rPr kumimoji="1" lang="ja-JP" altLang="en-US" dirty="0"/>
              <a:t>隠れ層間とは違い重み行列の列が</a:t>
            </a:r>
            <a:endParaRPr kumimoji="1" lang="en-US" altLang="ja-JP" dirty="0"/>
          </a:p>
          <a:p>
            <a:r>
              <a:rPr kumimoji="1" lang="ja-JP" altLang="en-US" dirty="0"/>
              <a:t>単語ベクトルになっている</a:t>
            </a:r>
          </a:p>
        </p:txBody>
      </p:sp>
      <p:sp>
        <p:nvSpPr>
          <p:cNvPr id="15" name="テキスト ボックス 14">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6" name="テキスト ボックス 15">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78084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右矢印 23"/>
          <p:cNvSpPr/>
          <p:nvPr/>
        </p:nvSpPr>
        <p:spPr>
          <a:xfrm>
            <a:off x="1365141" y="3648229"/>
            <a:ext cx="10442545" cy="3134233"/>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3453189" cy="523220"/>
          </a:xfrm>
          <a:prstGeom prst="rect">
            <a:avLst/>
          </a:prstGeom>
          <a:noFill/>
        </p:spPr>
        <p:txBody>
          <a:bodyPr wrap="none" rtlCol="0">
            <a:spAutoFit/>
          </a:bodyPr>
          <a:lstStyle/>
          <a:p>
            <a:r>
              <a:rPr lang="en-US" altLang="ja-JP" sz="2800" dirty="0"/>
              <a:t>1. </a:t>
            </a:r>
            <a:r>
              <a:rPr lang="ja-JP" altLang="en-US" sz="2800" dirty="0"/>
              <a:t>自然言語処理とは</a:t>
            </a:r>
          </a:p>
        </p:txBody>
      </p:sp>
      <p:sp>
        <p:nvSpPr>
          <p:cNvPr id="5" name="テキスト ボックス 4">
            <a:extLst>
              <a:ext uri="{FF2B5EF4-FFF2-40B4-BE49-F238E27FC236}">
                <a16:creationId xmlns:a16="http://schemas.microsoft.com/office/drawing/2014/main" id="{6F8E7B9A-3AC5-DF47-B7CB-77F6B04E8F77}"/>
              </a:ext>
            </a:extLst>
          </p:cNvPr>
          <p:cNvSpPr txBox="1"/>
          <p:nvPr/>
        </p:nvSpPr>
        <p:spPr>
          <a:xfrm>
            <a:off x="1325366" y="1665856"/>
            <a:ext cx="4368504" cy="461665"/>
          </a:xfrm>
          <a:prstGeom prst="rect">
            <a:avLst/>
          </a:prstGeom>
          <a:noFill/>
        </p:spPr>
        <p:txBody>
          <a:bodyPr wrap="none" rtlCol="0">
            <a:spAutoFit/>
          </a:bodyPr>
          <a:lstStyle/>
          <a:p>
            <a:r>
              <a:rPr lang="en-US" altLang="ja-JP" sz="2400" dirty="0"/>
              <a:t>Natural Language Processing</a:t>
            </a:r>
            <a:endParaRPr kumimoji="1" lang="ja-JP" altLang="en-US" sz="2400" dirty="0"/>
          </a:p>
        </p:txBody>
      </p:sp>
      <p:sp>
        <p:nvSpPr>
          <p:cNvPr id="13" name="テキスト ボックス 12">
            <a:extLst>
              <a:ext uri="{FF2B5EF4-FFF2-40B4-BE49-F238E27FC236}">
                <a16:creationId xmlns:a16="http://schemas.microsoft.com/office/drawing/2014/main" id="{6F8E7B9A-3AC5-DF47-B7CB-77F6B04E8F77}"/>
              </a:ext>
            </a:extLst>
          </p:cNvPr>
          <p:cNvSpPr txBox="1"/>
          <p:nvPr/>
        </p:nvSpPr>
        <p:spPr>
          <a:xfrm>
            <a:off x="1688180" y="2288855"/>
            <a:ext cx="5109091" cy="461665"/>
          </a:xfrm>
          <a:prstGeom prst="rect">
            <a:avLst/>
          </a:prstGeom>
          <a:noFill/>
        </p:spPr>
        <p:txBody>
          <a:bodyPr wrap="none" rtlCol="0">
            <a:spAutoFit/>
          </a:bodyPr>
          <a:lstStyle/>
          <a:p>
            <a:r>
              <a:rPr lang="ja-JP" altLang="en-US" sz="2400" dirty="0"/>
              <a:t>人が日常的に使用している</a:t>
            </a:r>
            <a:r>
              <a:rPr lang="ja-JP" altLang="en-US" sz="2400"/>
              <a:t>自然言語</a:t>
            </a:r>
            <a:endParaRPr kumimoji="1" lang="ja-JP" altLang="en-US" sz="2400" dirty="0"/>
          </a:p>
        </p:txBody>
      </p:sp>
      <p:sp>
        <p:nvSpPr>
          <p:cNvPr id="15" name="テキスト ボックス 14">
            <a:extLst>
              <a:ext uri="{FF2B5EF4-FFF2-40B4-BE49-F238E27FC236}">
                <a16:creationId xmlns:a16="http://schemas.microsoft.com/office/drawing/2014/main" id="{6F8E7B9A-3AC5-DF47-B7CB-77F6B04E8F77}"/>
              </a:ext>
            </a:extLst>
          </p:cNvPr>
          <p:cNvSpPr txBox="1"/>
          <p:nvPr/>
        </p:nvSpPr>
        <p:spPr>
          <a:xfrm>
            <a:off x="1688180" y="2737710"/>
            <a:ext cx="4493538" cy="461665"/>
          </a:xfrm>
          <a:prstGeom prst="rect">
            <a:avLst/>
          </a:prstGeom>
          <a:noFill/>
        </p:spPr>
        <p:txBody>
          <a:bodyPr wrap="none" rtlCol="0">
            <a:spAutoFit/>
          </a:bodyPr>
          <a:lstStyle/>
          <a:p>
            <a:r>
              <a:rPr lang="ja-JP" altLang="en-US" sz="2400" dirty="0"/>
              <a:t>コンピュータに処理させる技術</a:t>
            </a:r>
          </a:p>
        </p:txBody>
      </p:sp>
      <p:sp>
        <p:nvSpPr>
          <p:cNvPr id="20" name="テキスト ボックス 19"/>
          <p:cNvSpPr txBox="1"/>
          <p:nvPr/>
        </p:nvSpPr>
        <p:spPr>
          <a:xfrm>
            <a:off x="1861412" y="4984512"/>
            <a:ext cx="1723549" cy="461665"/>
          </a:xfrm>
          <a:prstGeom prst="rect">
            <a:avLst/>
          </a:prstGeom>
          <a:noFill/>
        </p:spPr>
        <p:txBody>
          <a:bodyPr wrap="none" rtlCol="0">
            <a:spAutoFit/>
          </a:bodyPr>
          <a:lstStyle/>
          <a:p>
            <a:r>
              <a:rPr kumimoji="1" lang="ja-JP" altLang="en-US" sz="2400" dirty="0"/>
              <a:t>形態素解析</a:t>
            </a:r>
          </a:p>
        </p:txBody>
      </p:sp>
      <p:sp>
        <p:nvSpPr>
          <p:cNvPr id="21" name="テキスト ボックス 20"/>
          <p:cNvSpPr txBox="1"/>
          <p:nvPr/>
        </p:nvSpPr>
        <p:spPr>
          <a:xfrm>
            <a:off x="4296375" y="4984512"/>
            <a:ext cx="1415772" cy="461665"/>
          </a:xfrm>
          <a:prstGeom prst="rect">
            <a:avLst/>
          </a:prstGeom>
          <a:noFill/>
        </p:spPr>
        <p:txBody>
          <a:bodyPr wrap="none" rtlCol="0">
            <a:spAutoFit/>
          </a:bodyPr>
          <a:lstStyle/>
          <a:p>
            <a:r>
              <a:rPr kumimoji="1" lang="ja-JP" altLang="en-US" sz="2400" dirty="0"/>
              <a:t>構文解析</a:t>
            </a:r>
          </a:p>
        </p:txBody>
      </p:sp>
      <p:sp>
        <p:nvSpPr>
          <p:cNvPr id="22" name="テキスト ボックス 21"/>
          <p:cNvSpPr txBox="1"/>
          <p:nvPr/>
        </p:nvSpPr>
        <p:spPr>
          <a:xfrm>
            <a:off x="6423561" y="5007654"/>
            <a:ext cx="1415772" cy="461665"/>
          </a:xfrm>
          <a:prstGeom prst="rect">
            <a:avLst/>
          </a:prstGeom>
          <a:noFill/>
        </p:spPr>
        <p:txBody>
          <a:bodyPr wrap="none" rtlCol="0">
            <a:spAutoFit/>
          </a:bodyPr>
          <a:lstStyle/>
          <a:p>
            <a:r>
              <a:rPr kumimoji="1" lang="ja-JP" altLang="en-US" sz="2400" dirty="0"/>
              <a:t>意味解析</a:t>
            </a:r>
          </a:p>
        </p:txBody>
      </p:sp>
      <p:sp>
        <p:nvSpPr>
          <p:cNvPr id="23" name="テキスト ボックス 22"/>
          <p:cNvSpPr txBox="1"/>
          <p:nvPr/>
        </p:nvSpPr>
        <p:spPr>
          <a:xfrm>
            <a:off x="8550747" y="5007654"/>
            <a:ext cx="1415772" cy="461665"/>
          </a:xfrm>
          <a:prstGeom prst="rect">
            <a:avLst/>
          </a:prstGeom>
          <a:noFill/>
        </p:spPr>
        <p:txBody>
          <a:bodyPr wrap="none" rtlCol="0">
            <a:spAutoFit/>
          </a:bodyPr>
          <a:lstStyle/>
          <a:p>
            <a:r>
              <a:rPr kumimoji="1" lang="ja-JP" altLang="en-US" sz="2400"/>
              <a:t>文脈解析</a:t>
            </a:r>
            <a:endParaRPr kumimoji="1" lang="ja-JP" altLang="en-US" sz="2400" dirty="0"/>
          </a:p>
        </p:txBody>
      </p:sp>
    </p:spTree>
    <p:extLst>
      <p:ext uri="{BB962C8B-B14F-4D97-AF65-F5344CB8AC3E}">
        <p14:creationId xmlns:p14="http://schemas.microsoft.com/office/powerpoint/2010/main" val="1969445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a:t>出力層</a:t>
            </a:r>
          </a:p>
        </p:txBody>
      </p:sp>
      <p:sp>
        <p:nvSpPr>
          <p:cNvPr id="8" name="テキスト ボックス 7"/>
          <p:cNvSpPr txBox="1"/>
          <p:nvPr/>
        </p:nvSpPr>
        <p:spPr>
          <a:xfrm>
            <a:off x="1407560" y="2075380"/>
            <a:ext cx="6647974" cy="369332"/>
          </a:xfrm>
          <a:prstGeom prst="rect">
            <a:avLst/>
          </a:prstGeom>
          <a:noFill/>
        </p:spPr>
        <p:txBody>
          <a:bodyPr wrap="none" rtlCol="0">
            <a:spAutoFit/>
          </a:bodyPr>
          <a:lstStyle/>
          <a:p>
            <a:r>
              <a:rPr kumimoji="1" lang="ja-JP" altLang="en-US" dirty="0"/>
              <a:t>つまり出力層に入力されるのは単語ベクトル同士の内積となる</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639" y="2743200"/>
            <a:ext cx="7859730" cy="3801562"/>
          </a:xfrm>
          <a:prstGeom prst="rect">
            <a:avLst/>
          </a:prstGeom>
        </p:spPr>
      </p:pic>
      <p:sp>
        <p:nvSpPr>
          <p:cNvPr id="11" name="テキスト ボックス 10">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2" name="テキスト ボックス 11">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990439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a:t>出力層</a:t>
            </a:r>
          </a:p>
        </p:txBody>
      </p:sp>
      <p:sp>
        <p:nvSpPr>
          <p:cNvPr id="8" name="テキスト ボックス 7"/>
          <p:cNvSpPr txBox="1"/>
          <p:nvPr/>
        </p:nvSpPr>
        <p:spPr>
          <a:xfrm>
            <a:off x="1257300" y="1988320"/>
            <a:ext cx="5724644" cy="369332"/>
          </a:xfrm>
          <a:prstGeom prst="rect">
            <a:avLst/>
          </a:prstGeom>
          <a:noFill/>
        </p:spPr>
        <p:txBody>
          <a:bodyPr wrap="none" rtlCol="0">
            <a:spAutoFit/>
          </a:bodyPr>
          <a:lstStyle/>
          <a:p>
            <a:r>
              <a:rPr kumimoji="1" lang="ja-JP" altLang="en-US" dirty="0"/>
              <a:t>出力層に入力された値ソフトマックス関数をかませる</a:t>
            </a: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796" y="2460393"/>
            <a:ext cx="6258044" cy="1969988"/>
          </a:xfrm>
          <a:prstGeom prst="rect">
            <a:avLst/>
          </a:prstGeom>
        </p:spPr>
      </p:pic>
      <p:sp>
        <p:nvSpPr>
          <p:cNvPr id="4" name="テキスト ボックス 3"/>
          <p:cNvSpPr txBox="1"/>
          <p:nvPr/>
        </p:nvSpPr>
        <p:spPr>
          <a:xfrm>
            <a:off x="1257300" y="3257177"/>
            <a:ext cx="3647152" cy="369332"/>
          </a:xfrm>
          <a:prstGeom prst="rect">
            <a:avLst/>
          </a:prstGeom>
          <a:noFill/>
        </p:spPr>
        <p:txBody>
          <a:bodyPr wrap="none" rtlCol="0">
            <a:spAutoFit/>
          </a:bodyPr>
          <a:lstStyle/>
          <a:p>
            <a:r>
              <a:rPr kumimoji="1" lang="ja-JP" altLang="en-US" dirty="0"/>
              <a:t>確率を出力するまでの計算が右図</a:t>
            </a:r>
          </a:p>
        </p:txBody>
      </p:sp>
      <p:sp>
        <p:nvSpPr>
          <p:cNvPr id="5" name="テキスト ボックス 4"/>
          <p:cNvSpPr txBox="1"/>
          <p:nvPr/>
        </p:nvSpPr>
        <p:spPr>
          <a:xfrm>
            <a:off x="1119883" y="4448713"/>
            <a:ext cx="1338828" cy="369332"/>
          </a:xfrm>
          <a:prstGeom prst="rect">
            <a:avLst/>
          </a:prstGeom>
          <a:noFill/>
        </p:spPr>
        <p:txBody>
          <a:bodyPr wrap="none" rtlCol="0">
            <a:spAutoFit/>
          </a:bodyPr>
          <a:lstStyle/>
          <a:p>
            <a:r>
              <a:rPr kumimoji="1" lang="ja-JP" altLang="en-US"/>
              <a:t>まとめると</a:t>
            </a:r>
          </a:p>
        </p:txBody>
      </p:sp>
      <p:sp>
        <p:nvSpPr>
          <p:cNvPr id="7" name="テキスト ボックス 6"/>
          <p:cNvSpPr txBox="1"/>
          <p:nvPr/>
        </p:nvSpPr>
        <p:spPr>
          <a:xfrm>
            <a:off x="1582221" y="4957821"/>
            <a:ext cx="7875874" cy="369332"/>
          </a:xfrm>
          <a:prstGeom prst="rect">
            <a:avLst/>
          </a:prstGeom>
          <a:noFill/>
        </p:spPr>
        <p:txBody>
          <a:bodyPr wrap="none" rtlCol="0">
            <a:spAutoFit/>
          </a:bodyPr>
          <a:lstStyle/>
          <a:p>
            <a:r>
              <a:rPr kumimoji="1" lang="en-US" altLang="ja-JP" dirty="0"/>
              <a:t>Skip-Gram</a:t>
            </a:r>
            <a:r>
              <a:rPr kumimoji="1" lang="ja-JP" altLang="en-US" dirty="0"/>
              <a:t>では単語の重みベクトル同士の内積を計算しているとみなせる</a:t>
            </a:r>
          </a:p>
        </p:txBody>
      </p:sp>
      <p:sp>
        <p:nvSpPr>
          <p:cNvPr id="10" name="テキスト ボックス 9"/>
          <p:cNvSpPr txBox="1"/>
          <p:nvPr/>
        </p:nvSpPr>
        <p:spPr>
          <a:xfrm>
            <a:off x="1582221" y="5466929"/>
            <a:ext cx="7802136" cy="369332"/>
          </a:xfrm>
          <a:prstGeom prst="rect">
            <a:avLst/>
          </a:prstGeom>
          <a:noFill/>
        </p:spPr>
        <p:txBody>
          <a:bodyPr wrap="none" rtlCol="0">
            <a:spAutoFit/>
          </a:bodyPr>
          <a:lstStyle/>
          <a:p>
            <a:r>
              <a:rPr kumimoji="1" lang="ja-JP" altLang="en-US"/>
              <a:t>出力層への入力にソフトマックス関数を使用するのは確率に変換するため</a:t>
            </a:r>
          </a:p>
        </p:txBody>
      </p:sp>
      <p:sp>
        <p:nvSpPr>
          <p:cNvPr id="11" name="テキスト ボックス 10"/>
          <p:cNvSpPr txBox="1"/>
          <p:nvPr/>
        </p:nvSpPr>
        <p:spPr>
          <a:xfrm>
            <a:off x="1550372" y="5968759"/>
            <a:ext cx="8494633" cy="646331"/>
          </a:xfrm>
          <a:prstGeom prst="rect">
            <a:avLst/>
          </a:prstGeom>
          <a:noFill/>
        </p:spPr>
        <p:txBody>
          <a:bodyPr wrap="none" rtlCol="0">
            <a:spAutoFit/>
          </a:bodyPr>
          <a:lstStyle/>
          <a:p>
            <a:r>
              <a:rPr kumimoji="1" lang="ja-JP" altLang="en-US" dirty="0"/>
              <a:t>学習で行われているのはある単語とその単語に対して</a:t>
            </a:r>
            <a:endParaRPr kumimoji="1" lang="en-US" altLang="ja-JP" dirty="0"/>
          </a:p>
          <a:p>
            <a:r>
              <a:rPr kumimoji="1" lang="en-US" altLang="ja-JP" dirty="0"/>
              <a:t>		</a:t>
            </a:r>
            <a:r>
              <a:rPr kumimoji="1" lang="ja-JP" altLang="en-US" dirty="0"/>
              <a:t>実際に現れる周辺語の内積が大きくなるように重みを調整していくこと</a:t>
            </a:r>
          </a:p>
        </p:txBody>
      </p:sp>
      <p:sp>
        <p:nvSpPr>
          <p:cNvPr id="14" name="テキスト ボックス 13">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5" name="テキスト ボックス 14">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906548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1454728" y="1687484"/>
            <a:ext cx="7802136" cy="369332"/>
          </a:xfrm>
          <a:prstGeom prst="rect">
            <a:avLst/>
          </a:prstGeom>
          <a:noFill/>
        </p:spPr>
        <p:txBody>
          <a:bodyPr wrap="none" rtlCol="0">
            <a:spAutoFit/>
          </a:bodyPr>
          <a:lstStyle/>
          <a:p>
            <a:r>
              <a:rPr kumimoji="1" lang="en-US" altLang="ja-JP" dirty="0"/>
              <a:t>Skip-Gram</a:t>
            </a:r>
            <a:r>
              <a:rPr kumimoji="1" lang="ja-JP" altLang="en-US" dirty="0"/>
              <a:t>は学習データが少なくてもある程度の精度が出ると言われている</a:t>
            </a:r>
          </a:p>
        </p:txBody>
      </p:sp>
      <p:sp>
        <p:nvSpPr>
          <p:cNvPr id="5" name="テキスト ボックス 4"/>
          <p:cNvSpPr txBox="1"/>
          <p:nvPr/>
        </p:nvSpPr>
        <p:spPr>
          <a:xfrm>
            <a:off x="1454728" y="2702105"/>
            <a:ext cx="5997155" cy="369332"/>
          </a:xfrm>
          <a:prstGeom prst="rect">
            <a:avLst/>
          </a:prstGeom>
          <a:noFill/>
        </p:spPr>
        <p:txBody>
          <a:bodyPr wrap="none" rtlCol="0">
            <a:spAutoFit/>
          </a:bodyPr>
          <a:lstStyle/>
          <a:p>
            <a:r>
              <a:rPr kumimoji="1" lang="en-US" altLang="ja-JP" dirty="0" err="1"/>
              <a:t>CBoW</a:t>
            </a:r>
            <a:r>
              <a:rPr kumimoji="1" lang="ja-JP" altLang="en-US" dirty="0"/>
              <a:t>よりも</a:t>
            </a:r>
            <a:r>
              <a:rPr kumimoji="1" lang="en-US" altLang="ja-JP" dirty="0"/>
              <a:t>Skip-Gram</a:t>
            </a:r>
            <a:r>
              <a:rPr kumimoji="1" lang="ja-JP" altLang="en-US" dirty="0"/>
              <a:t>のほうが実験では精度が高くなる</a:t>
            </a:r>
          </a:p>
        </p:txBody>
      </p:sp>
      <p:sp>
        <p:nvSpPr>
          <p:cNvPr id="6" name="テキスト ボックス 5"/>
          <p:cNvSpPr txBox="1"/>
          <p:nvPr/>
        </p:nvSpPr>
        <p:spPr>
          <a:xfrm>
            <a:off x="1454728" y="3821987"/>
            <a:ext cx="1338828" cy="369332"/>
          </a:xfrm>
          <a:prstGeom prst="rect">
            <a:avLst/>
          </a:prstGeom>
          <a:noFill/>
        </p:spPr>
        <p:txBody>
          <a:bodyPr wrap="none" rtlCol="0">
            <a:spAutoFit/>
          </a:bodyPr>
          <a:lstStyle/>
          <a:p>
            <a:r>
              <a:rPr kumimoji="1" lang="ja-JP" altLang="en-US"/>
              <a:t>共通の弱点</a:t>
            </a:r>
          </a:p>
        </p:txBody>
      </p:sp>
      <p:sp>
        <p:nvSpPr>
          <p:cNvPr id="9" name="テキスト ボックス 8"/>
          <p:cNvSpPr txBox="1"/>
          <p:nvPr/>
        </p:nvSpPr>
        <p:spPr>
          <a:xfrm>
            <a:off x="2804843" y="4664467"/>
            <a:ext cx="1569660" cy="369332"/>
          </a:xfrm>
          <a:prstGeom prst="rect">
            <a:avLst/>
          </a:prstGeom>
          <a:noFill/>
        </p:spPr>
        <p:txBody>
          <a:bodyPr wrap="none" rtlCol="0">
            <a:spAutoFit/>
          </a:bodyPr>
          <a:lstStyle/>
          <a:p>
            <a:r>
              <a:rPr kumimoji="1" lang="ja-JP" altLang="en-US"/>
              <a:t>対義語に弱い</a:t>
            </a:r>
          </a:p>
        </p:txBody>
      </p:sp>
      <p:sp>
        <p:nvSpPr>
          <p:cNvPr id="10" name="テキスト ボックス 9"/>
          <p:cNvSpPr txBox="1"/>
          <p:nvPr/>
        </p:nvSpPr>
        <p:spPr>
          <a:xfrm>
            <a:off x="5959010" y="4295135"/>
            <a:ext cx="3647152" cy="369332"/>
          </a:xfrm>
          <a:prstGeom prst="rect">
            <a:avLst/>
          </a:prstGeom>
          <a:noFill/>
        </p:spPr>
        <p:txBody>
          <a:bodyPr wrap="none" rtlCol="0">
            <a:spAutoFit/>
          </a:bodyPr>
          <a:lstStyle/>
          <a:p>
            <a:r>
              <a:rPr kumimoji="1" lang="ja-JP" altLang="en-US" dirty="0"/>
              <a:t>「私はあなたのことが嫌いです」</a:t>
            </a:r>
          </a:p>
        </p:txBody>
      </p:sp>
      <p:sp>
        <p:nvSpPr>
          <p:cNvPr id="13" name="テキスト ボックス 12"/>
          <p:cNvSpPr txBox="1"/>
          <p:nvPr/>
        </p:nvSpPr>
        <p:spPr>
          <a:xfrm>
            <a:off x="5959010" y="4909332"/>
            <a:ext cx="3647152" cy="369332"/>
          </a:xfrm>
          <a:prstGeom prst="rect">
            <a:avLst/>
          </a:prstGeom>
          <a:noFill/>
        </p:spPr>
        <p:txBody>
          <a:bodyPr wrap="none" rtlCol="0">
            <a:spAutoFit/>
          </a:bodyPr>
          <a:lstStyle/>
          <a:p>
            <a:r>
              <a:rPr kumimoji="1" lang="ja-JP" altLang="en-US" dirty="0"/>
              <a:t>「私はあなたのことが好きです」</a:t>
            </a:r>
          </a:p>
        </p:txBody>
      </p:sp>
      <p:sp>
        <p:nvSpPr>
          <p:cNvPr id="11" name="テキスト ボックス 10"/>
          <p:cNvSpPr txBox="1"/>
          <p:nvPr/>
        </p:nvSpPr>
        <p:spPr>
          <a:xfrm>
            <a:off x="2793556" y="5784349"/>
            <a:ext cx="6417141" cy="369332"/>
          </a:xfrm>
          <a:prstGeom prst="rect">
            <a:avLst/>
          </a:prstGeom>
          <a:noFill/>
        </p:spPr>
        <p:txBody>
          <a:bodyPr wrap="none" rtlCol="0">
            <a:spAutoFit/>
          </a:bodyPr>
          <a:lstStyle/>
          <a:p>
            <a:r>
              <a:rPr kumimoji="1" lang="ja-JP" altLang="en-US" dirty="0"/>
              <a:t>「好き」も「嫌い」も</a:t>
            </a:r>
            <a:r>
              <a:rPr kumimoji="1" lang="ja-JP" altLang="en-US"/>
              <a:t>同文脈に出現するため区別できない</a:t>
            </a:r>
            <a:endParaRPr kumimoji="1" lang="ja-JP" altLang="en-US" dirty="0"/>
          </a:p>
        </p:txBody>
      </p:sp>
      <p:sp>
        <p:nvSpPr>
          <p:cNvPr id="12" name="右矢印 11"/>
          <p:cNvSpPr/>
          <p:nvPr/>
        </p:nvSpPr>
        <p:spPr>
          <a:xfrm>
            <a:off x="5007198" y="4601196"/>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80EB33D-AB7A-644C-BF62-6411655FBFD6}"/>
              </a:ext>
            </a:extLst>
          </p:cNvPr>
          <p:cNvSpPr txBox="1"/>
          <p:nvPr/>
        </p:nvSpPr>
        <p:spPr>
          <a:xfrm>
            <a:off x="996593" y="811658"/>
            <a:ext cx="6748963" cy="523220"/>
          </a:xfrm>
          <a:prstGeom prst="rect">
            <a:avLst/>
          </a:prstGeom>
          <a:noFill/>
        </p:spPr>
        <p:txBody>
          <a:bodyPr wrap="none" rtlCol="0">
            <a:spAutoFit/>
          </a:bodyPr>
          <a:lstStyle/>
          <a:p>
            <a:r>
              <a:rPr lang="en-US" altLang="ja-JP" sz="2800" dirty="0"/>
              <a:t>4. </a:t>
            </a:r>
            <a:r>
              <a:rPr lang="ja-JP" altLang="en-US" sz="2800" dirty="0"/>
              <a:t>文章・</a:t>
            </a:r>
            <a:r>
              <a:rPr lang="ja-JP" altLang="en-US" sz="2800" b="1" dirty="0"/>
              <a:t>単語</a:t>
            </a:r>
            <a:r>
              <a:rPr lang="ja-JP" altLang="en-US" sz="2800" dirty="0"/>
              <a:t>のベクトル化</a:t>
            </a:r>
            <a:r>
              <a:rPr lang="en-US" altLang="ja-JP" sz="2800" dirty="0"/>
              <a:t>(③word2vec)</a:t>
            </a:r>
            <a:endParaRPr lang="ja-JP" altLang="en-US" sz="2800" dirty="0"/>
          </a:p>
        </p:txBody>
      </p:sp>
      <p:sp>
        <p:nvSpPr>
          <p:cNvPr id="17" name="テキスト ボックス 16">
            <a:extLst>
              <a:ext uri="{FF2B5EF4-FFF2-40B4-BE49-F238E27FC236}">
                <a16:creationId xmlns:a16="http://schemas.microsoft.com/office/drawing/2014/main" id="{4F082176-A65F-E746-A442-839C58C80DBA}"/>
              </a:ext>
            </a:extLst>
          </p:cNvPr>
          <p:cNvSpPr txBox="1"/>
          <p:nvPr/>
        </p:nvSpPr>
        <p:spPr>
          <a:xfrm>
            <a:off x="7637881" y="888602"/>
            <a:ext cx="1284326" cy="369332"/>
          </a:xfrm>
          <a:prstGeom prst="rect">
            <a:avLst/>
          </a:prstGeom>
          <a:noFill/>
        </p:spPr>
        <p:txBody>
          <a:bodyPr wrap="none" rtlCol="0">
            <a:spAutoFit/>
          </a:bodyPr>
          <a:lstStyle/>
          <a:p>
            <a:r>
              <a:rPr lang="en-US" altLang="ja-JP" dirty="0"/>
              <a:t>Skip-gram</a:t>
            </a:r>
            <a:endParaRPr kumimoji="1" lang="ja-JP" altLang="en-US" dirty="0"/>
          </a:p>
        </p:txBody>
      </p:sp>
    </p:spTree>
    <p:extLst>
      <p:ext uri="{BB962C8B-B14F-4D97-AF65-F5344CB8AC3E}">
        <p14:creationId xmlns:p14="http://schemas.microsoft.com/office/powerpoint/2010/main" val="2029593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1251678" y="1489752"/>
            <a:ext cx="1861407" cy="369332"/>
          </a:xfrm>
          <a:prstGeom prst="rect">
            <a:avLst/>
          </a:prstGeom>
          <a:noFill/>
        </p:spPr>
        <p:txBody>
          <a:bodyPr wrap="none" rtlCol="0">
            <a:spAutoFit/>
          </a:bodyPr>
          <a:lstStyle/>
          <a:p>
            <a:r>
              <a:rPr kumimoji="1" lang="en-US" altLang="ja-JP" dirty="0" err="1">
                <a:solidFill>
                  <a:srgbClr val="FF0000"/>
                </a:solidFill>
              </a:rPr>
              <a:t>BoW</a:t>
            </a:r>
            <a:r>
              <a:rPr kumimoji="1" lang="ja-JP" altLang="en-US" dirty="0"/>
              <a:t>と</a:t>
            </a:r>
            <a:r>
              <a:rPr kumimoji="1" lang="en-US" altLang="ja-JP" dirty="0"/>
              <a:t>Doc2Vec</a:t>
            </a:r>
            <a:endParaRPr kumimoji="1" lang="ja-JP" altLang="en-US" dirty="0"/>
          </a:p>
        </p:txBody>
      </p:sp>
      <p:sp>
        <p:nvSpPr>
          <p:cNvPr id="19" name="テキスト ボックス 18"/>
          <p:cNvSpPr txBox="1"/>
          <p:nvPr/>
        </p:nvSpPr>
        <p:spPr>
          <a:xfrm>
            <a:off x="1257300" y="2101334"/>
            <a:ext cx="5759910" cy="369332"/>
          </a:xfrm>
          <a:prstGeom prst="rect">
            <a:avLst/>
          </a:prstGeom>
          <a:noFill/>
        </p:spPr>
        <p:txBody>
          <a:bodyPr wrap="none" rtlCol="0">
            <a:spAutoFit/>
          </a:bodyPr>
          <a:lstStyle/>
          <a:p>
            <a:r>
              <a:rPr kumimoji="1" lang="en-US" altLang="ja-JP" dirty="0" err="1"/>
              <a:t>BoW</a:t>
            </a:r>
            <a:r>
              <a:rPr kumimoji="1" lang="ja-JP" altLang="en-US" dirty="0"/>
              <a:t>は文書内の単語の出現頻度をベクトル化したもの</a:t>
            </a:r>
          </a:p>
        </p:txBody>
      </p:sp>
      <p:sp>
        <p:nvSpPr>
          <p:cNvPr id="20" name="テキスト ボックス 19"/>
          <p:cNvSpPr txBox="1"/>
          <p:nvPr/>
        </p:nvSpPr>
        <p:spPr>
          <a:xfrm>
            <a:off x="1251678" y="2882170"/>
            <a:ext cx="3074624" cy="369332"/>
          </a:xfrm>
          <a:prstGeom prst="rect">
            <a:avLst/>
          </a:prstGeom>
          <a:noFill/>
        </p:spPr>
        <p:txBody>
          <a:bodyPr wrap="none" rtlCol="0">
            <a:spAutoFit/>
          </a:bodyPr>
          <a:lstStyle/>
          <a:p>
            <a:r>
              <a:rPr kumimoji="1" lang="en-US" altLang="ja-JP" dirty="0"/>
              <a:t>{I, have, a, pen, I</a:t>
            </a:r>
            <a:r>
              <a:rPr kumimoji="1" lang="en-US" altLang="ja-JP"/>
              <a:t>, have, an, apple}</a:t>
            </a:r>
            <a:endParaRPr kumimoji="1" lang="ja-JP" altLang="en-US" dirty="0"/>
          </a:p>
        </p:txBody>
      </p:sp>
      <p:sp>
        <p:nvSpPr>
          <p:cNvPr id="21" name="右矢印 20"/>
          <p:cNvSpPr/>
          <p:nvPr/>
        </p:nvSpPr>
        <p:spPr>
          <a:xfrm>
            <a:off x="5315478" y="2914439"/>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410973" y="2882170"/>
            <a:ext cx="3986476" cy="369332"/>
          </a:xfrm>
          <a:prstGeom prst="rect">
            <a:avLst/>
          </a:prstGeom>
          <a:noFill/>
        </p:spPr>
        <p:txBody>
          <a:bodyPr wrap="none" rtlCol="0">
            <a:spAutoFit/>
          </a:bodyPr>
          <a:lstStyle/>
          <a:p>
            <a:r>
              <a:rPr kumimoji="1" lang="en-US" altLang="ja-JP" dirty="0"/>
              <a:t>[I, have, a, pen, an, apple] = [2, 2, 1, 1, 1, 1]</a:t>
            </a:r>
            <a:endParaRPr kumimoji="1" lang="ja-JP" altLang="en-US" dirty="0"/>
          </a:p>
        </p:txBody>
      </p:sp>
      <p:sp>
        <p:nvSpPr>
          <p:cNvPr id="23" name="テキスト ボックス 22"/>
          <p:cNvSpPr txBox="1"/>
          <p:nvPr/>
        </p:nvSpPr>
        <p:spPr>
          <a:xfrm>
            <a:off x="1251678" y="3879032"/>
            <a:ext cx="9684061" cy="369332"/>
          </a:xfrm>
          <a:prstGeom prst="rect">
            <a:avLst/>
          </a:prstGeom>
          <a:noFill/>
        </p:spPr>
        <p:txBody>
          <a:bodyPr wrap="none" rtlCol="0">
            <a:spAutoFit/>
          </a:bodyPr>
          <a:lstStyle/>
          <a:p>
            <a:r>
              <a:rPr kumimoji="1" lang="en-US" altLang="ja-JP" dirty="0" err="1"/>
              <a:t>BoW</a:t>
            </a:r>
            <a:r>
              <a:rPr kumimoji="1" lang="ja-JP" altLang="en-US" dirty="0"/>
              <a:t>では単語の出現順序が考慮されず同様の単語が使われていれば同じ表現になってしまう</a:t>
            </a:r>
            <a:endParaRPr kumimoji="1" lang="en-US" altLang="ja-JP" dirty="0"/>
          </a:p>
        </p:txBody>
      </p:sp>
      <p:sp>
        <p:nvSpPr>
          <p:cNvPr id="24" name="テキスト ボックス 23"/>
          <p:cNvSpPr txBox="1"/>
          <p:nvPr/>
        </p:nvSpPr>
        <p:spPr>
          <a:xfrm>
            <a:off x="1231429" y="4685822"/>
            <a:ext cx="4339650" cy="369332"/>
          </a:xfrm>
          <a:prstGeom prst="rect">
            <a:avLst/>
          </a:prstGeom>
          <a:noFill/>
        </p:spPr>
        <p:txBody>
          <a:bodyPr wrap="none" rtlCol="0">
            <a:spAutoFit/>
          </a:bodyPr>
          <a:lstStyle/>
          <a:p>
            <a:r>
              <a:rPr kumimoji="1" lang="ja-JP" altLang="en-US"/>
              <a:t>また意味的な表現を学習することがない</a:t>
            </a:r>
          </a:p>
        </p:txBody>
      </p:sp>
      <p:sp>
        <p:nvSpPr>
          <p:cNvPr id="25" name="右矢印 24"/>
          <p:cNvSpPr/>
          <p:nvPr/>
        </p:nvSpPr>
        <p:spPr>
          <a:xfrm>
            <a:off x="2788990" y="5466658"/>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212405" y="5431504"/>
            <a:ext cx="6327694" cy="369332"/>
          </a:xfrm>
          <a:prstGeom prst="rect">
            <a:avLst/>
          </a:prstGeom>
          <a:noFill/>
        </p:spPr>
        <p:txBody>
          <a:bodyPr wrap="none" rtlCol="0">
            <a:spAutoFit/>
          </a:bodyPr>
          <a:lstStyle/>
          <a:p>
            <a:r>
              <a:rPr kumimoji="1" lang="ja-JP" altLang="en-US" dirty="0"/>
              <a:t>表現上</a:t>
            </a:r>
            <a:r>
              <a:rPr kumimoji="1" lang="en-US" altLang="ja-JP" dirty="0"/>
              <a:t>”</a:t>
            </a:r>
            <a:r>
              <a:rPr kumimoji="1" lang="ja-JP" altLang="en-US" dirty="0"/>
              <a:t>プログラミング</a:t>
            </a:r>
            <a:r>
              <a:rPr kumimoji="1" lang="en-US" altLang="ja-JP" dirty="0"/>
              <a:t>”,”Python”,”</a:t>
            </a:r>
            <a:r>
              <a:rPr kumimoji="1" lang="ja-JP" altLang="en-US" dirty="0"/>
              <a:t>農業</a:t>
            </a:r>
            <a:r>
              <a:rPr kumimoji="1" lang="en-US" altLang="ja-JP" dirty="0"/>
              <a:t>”</a:t>
            </a:r>
            <a:r>
              <a:rPr kumimoji="1" lang="ja-JP" altLang="en-US" dirty="0"/>
              <a:t>の単語間の差は同等</a:t>
            </a:r>
          </a:p>
        </p:txBody>
      </p:sp>
      <p:sp>
        <p:nvSpPr>
          <p:cNvPr id="13" name="テキスト ボックス 12">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Tree>
    <p:extLst>
      <p:ext uri="{BB962C8B-B14F-4D97-AF65-F5344CB8AC3E}">
        <p14:creationId xmlns:p14="http://schemas.microsoft.com/office/powerpoint/2010/main" val="1325294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1251678" y="1489752"/>
            <a:ext cx="1861407" cy="369332"/>
          </a:xfrm>
          <a:prstGeom prst="rect">
            <a:avLst/>
          </a:prstGeom>
          <a:noFill/>
        </p:spPr>
        <p:txBody>
          <a:bodyPr wrap="none" rtlCol="0">
            <a:spAutoFit/>
          </a:bodyPr>
          <a:lstStyle/>
          <a:p>
            <a:r>
              <a:rPr kumimoji="1" lang="en-US" altLang="ja-JP" dirty="0" err="1"/>
              <a:t>BoW</a:t>
            </a:r>
            <a:r>
              <a:rPr kumimoji="1" lang="ja-JP" altLang="en-US" dirty="0"/>
              <a:t>と</a:t>
            </a:r>
            <a:r>
              <a:rPr kumimoji="1" lang="en-US" altLang="ja-JP" dirty="0">
                <a:solidFill>
                  <a:srgbClr val="FF0000"/>
                </a:solidFill>
              </a:rPr>
              <a:t>Doc2Vec</a:t>
            </a:r>
            <a:endParaRPr kumimoji="1" lang="ja-JP" altLang="en-US" dirty="0">
              <a:solidFill>
                <a:srgbClr val="FF0000"/>
              </a:solidFill>
            </a:endParaRPr>
          </a:p>
        </p:txBody>
      </p:sp>
      <p:sp>
        <p:nvSpPr>
          <p:cNvPr id="25" name="右矢印 24"/>
          <p:cNvSpPr/>
          <p:nvPr/>
        </p:nvSpPr>
        <p:spPr>
          <a:xfrm>
            <a:off x="2344023" y="4778289"/>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518455" y="4789235"/>
            <a:ext cx="5383205" cy="369332"/>
          </a:xfrm>
          <a:prstGeom prst="rect">
            <a:avLst/>
          </a:prstGeom>
          <a:noFill/>
        </p:spPr>
        <p:txBody>
          <a:bodyPr wrap="none" rtlCol="0">
            <a:spAutoFit/>
          </a:bodyPr>
          <a:lstStyle/>
          <a:p>
            <a:r>
              <a:rPr kumimoji="1" lang="ja-JP" altLang="en-US" dirty="0"/>
              <a:t>ベクトル表現として</a:t>
            </a:r>
            <a:r>
              <a:rPr kumimoji="1" lang="en-US" altLang="ja-JP" dirty="0"/>
              <a:t>”</a:t>
            </a:r>
            <a:r>
              <a:rPr kumimoji="1" lang="ja-JP" altLang="en-US" dirty="0"/>
              <a:t>プログラミング</a:t>
            </a:r>
            <a:r>
              <a:rPr kumimoji="1" lang="en-US" altLang="ja-JP" dirty="0"/>
              <a:t>”</a:t>
            </a:r>
            <a:r>
              <a:rPr kumimoji="1" lang="ja-JP" altLang="en-US" dirty="0"/>
              <a:t>と</a:t>
            </a:r>
            <a:r>
              <a:rPr kumimoji="1" lang="en-US" altLang="ja-JP" dirty="0"/>
              <a:t>”Python”</a:t>
            </a:r>
            <a:r>
              <a:rPr kumimoji="1" lang="ja-JP" altLang="en-US" dirty="0"/>
              <a:t>は</a:t>
            </a:r>
          </a:p>
        </p:txBody>
      </p:sp>
      <p:sp>
        <p:nvSpPr>
          <p:cNvPr id="3" name="テキスト ボックス 2"/>
          <p:cNvSpPr txBox="1"/>
          <p:nvPr/>
        </p:nvSpPr>
        <p:spPr>
          <a:xfrm>
            <a:off x="1231429" y="2228931"/>
            <a:ext cx="2954655" cy="369332"/>
          </a:xfrm>
          <a:prstGeom prst="rect">
            <a:avLst/>
          </a:prstGeom>
          <a:noFill/>
        </p:spPr>
        <p:txBody>
          <a:bodyPr wrap="none" rtlCol="0">
            <a:spAutoFit/>
          </a:bodyPr>
          <a:lstStyle/>
          <a:p>
            <a:r>
              <a:rPr kumimoji="1" lang="ja-JP" altLang="en-US" dirty="0"/>
              <a:t>教師ラベルを必要としない</a:t>
            </a:r>
          </a:p>
        </p:txBody>
      </p:sp>
      <p:sp>
        <p:nvSpPr>
          <p:cNvPr id="16" name="右矢印 15"/>
          <p:cNvSpPr/>
          <p:nvPr/>
        </p:nvSpPr>
        <p:spPr>
          <a:xfrm>
            <a:off x="2424257" y="2681533"/>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518455" y="2723323"/>
            <a:ext cx="6878806" cy="369332"/>
          </a:xfrm>
          <a:prstGeom prst="rect">
            <a:avLst/>
          </a:prstGeom>
          <a:noFill/>
        </p:spPr>
        <p:txBody>
          <a:bodyPr wrap="none" rtlCol="0">
            <a:spAutoFit/>
          </a:bodyPr>
          <a:lstStyle/>
          <a:p>
            <a:r>
              <a:rPr kumimoji="1" lang="ja-JP" altLang="en-US" dirty="0"/>
              <a:t>大量の文書があっても分散表現を得る上ではラベル付は必要ない</a:t>
            </a:r>
          </a:p>
        </p:txBody>
      </p:sp>
      <p:sp>
        <p:nvSpPr>
          <p:cNvPr id="8" name="テキスト ボックス 7"/>
          <p:cNvSpPr txBox="1"/>
          <p:nvPr/>
        </p:nvSpPr>
        <p:spPr>
          <a:xfrm>
            <a:off x="1231429" y="3379929"/>
            <a:ext cx="6257867" cy="369332"/>
          </a:xfrm>
          <a:prstGeom prst="rect">
            <a:avLst/>
          </a:prstGeom>
          <a:noFill/>
        </p:spPr>
        <p:txBody>
          <a:bodyPr wrap="none" rtlCol="0">
            <a:spAutoFit/>
          </a:bodyPr>
          <a:lstStyle/>
          <a:p>
            <a:r>
              <a:rPr kumimoji="1" lang="en-US" altLang="ja-JP" dirty="0"/>
              <a:t>Word2Vec</a:t>
            </a:r>
            <a:r>
              <a:rPr kumimoji="1" lang="ja-JP" altLang="en-US" dirty="0"/>
              <a:t>のメリットでもあるいみ的な表現を学習するため</a:t>
            </a:r>
          </a:p>
        </p:txBody>
      </p:sp>
      <p:sp>
        <p:nvSpPr>
          <p:cNvPr id="9" name="テキスト ボックス 8"/>
          <p:cNvSpPr txBox="1"/>
          <p:nvPr/>
        </p:nvSpPr>
        <p:spPr>
          <a:xfrm>
            <a:off x="3976099" y="3940945"/>
            <a:ext cx="4339650" cy="369332"/>
          </a:xfrm>
          <a:prstGeom prst="rect">
            <a:avLst/>
          </a:prstGeom>
          <a:noFill/>
        </p:spPr>
        <p:txBody>
          <a:bodyPr wrap="none" rtlCol="0">
            <a:spAutoFit/>
          </a:bodyPr>
          <a:lstStyle/>
          <a:p>
            <a:r>
              <a:rPr kumimoji="1" lang="ja-JP" altLang="en-US" dirty="0"/>
              <a:t>文章中の単語間の距離には差が生まれる</a:t>
            </a:r>
            <a:endParaRPr kumimoji="1" lang="en-US" altLang="ja-JP" dirty="0"/>
          </a:p>
        </p:txBody>
      </p:sp>
      <p:sp>
        <p:nvSpPr>
          <p:cNvPr id="10" name="テキスト ボックス 9"/>
          <p:cNvSpPr txBox="1"/>
          <p:nvPr/>
        </p:nvSpPr>
        <p:spPr>
          <a:xfrm>
            <a:off x="5604109" y="5638063"/>
            <a:ext cx="5423280" cy="369332"/>
          </a:xfrm>
          <a:prstGeom prst="rect">
            <a:avLst/>
          </a:prstGeom>
          <a:noFill/>
        </p:spPr>
        <p:txBody>
          <a:bodyPr wrap="none" rtlCol="0">
            <a:spAutoFit/>
          </a:bodyPr>
          <a:lstStyle/>
          <a:p>
            <a:r>
              <a:rPr kumimoji="1" lang="en-US" altLang="ja-JP" dirty="0"/>
              <a:t>“</a:t>
            </a:r>
            <a:r>
              <a:rPr kumimoji="1" lang="ja-JP" altLang="en-US" dirty="0"/>
              <a:t>プログラミング</a:t>
            </a:r>
            <a:r>
              <a:rPr kumimoji="1" lang="en-US" altLang="ja-JP" dirty="0"/>
              <a:t>”</a:t>
            </a:r>
            <a:r>
              <a:rPr kumimoji="1" lang="ja-JP" altLang="en-US" dirty="0"/>
              <a:t>と</a:t>
            </a:r>
            <a:r>
              <a:rPr kumimoji="1" lang="en-US" altLang="ja-JP" dirty="0"/>
              <a:t>”</a:t>
            </a:r>
            <a:r>
              <a:rPr kumimoji="1" lang="ja-JP" altLang="en-US" dirty="0"/>
              <a:t>農業</a:t>
            </a:r>
            <a:r>
              <a:rPr kumimoji="1" lang="en-US" altLang="ja-JP" dirty="0"/>
              <a:t>”</a:t>
            </a:r>
            <a:r>
              <a:rPr kumimoji="1" lang="ja-JP" altLang="en-US" dirty="0"/>
              <a:t>より近い距離となるはず</a:t>
            </a:r>
          </a:p>
        </p:txBody>
      </p:sp>
      <p:sp>
        <p:nvSpPr>
          <p:cNvPr id="13" name="テキスト ボックス 12">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Tree>
    <p:extLst>
      <p:ext uri="{BB962C8B-B14F-4D97-AF65-F5344CB8AC3E}">
        <p14:creationId xmlns:p14="http://schemas.microsoft.com/office/powerpoint/2010/main" val="1165190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1028808" cy="369332"/>
          </a:xfrm>
          <a:prstGeom prst="rect">
            <a:avLst/>
          </a:prstGeom>
          <a:noFill/>
        </p:spPr>
        <p:txBody>
          <a:bodyPr wrap="none" rtlCol="0">
            <a:spAutoFit/>
          </a:bodyPr>
          <a:lstStyle/>
          <a:p>
            <a:r>
              <a:rPr kumimoji="1" lang="en-US" altLang="ja-JP" dirty="0"/>
              <a:t>Doc2Vec</a:t>
            </a:r>
            <a:endParaRPr kumimoji="1" lang="ja-JP" altLang="en-US" dirty="0"/>
          </a:p>
        </p:txBody>
      </p:sp>
      <p:sp>
        <p:nvSpPr>
          <p:cNvPr id="3" name="テキスト ボックス 2"/>
          <p:cNvSpPr txBox="1"/>
          <p:nvPr/>
        </p:nvSpPr>
        <p:spPr>
          <a:xfrm>
            <a:off x="2578814" y="1687484"/>
            <a:ext cx="9187130" cy="369332"/>
          </a:xfrm>
          <a:prstGeom prst="rect">
            <a:avLst/>
          </a:prstGeom>
          <a:noFill/>
        </p:spPr>
        <p:txBody>
          <a:bodyPr wrap="none" rtlCol="0">
            <a:spAutoFit/>
          </a:bodyPr>
          <a:lstStyle/>
          <a:p>
            <a:r>
              <a:rPr kumimoji="1" lang="ja-JP" altLang="en-US" dirty="0"/>
              <a:t>任意の長さの文書をベクトル化する技術で文や</a:t>
            </a:r>
            <a:r>
              <a:rPr kumimoji="1" lang="ja-JP" altLang="en-US"/>
              <a:t>テキストに対して分散表現を獲得できる</a:t>
            </a:r>
            <a:endParaRPr kumimoji="1" lang="ja-JP" altLang="en-US" dirty="0"/>
          </a:p>
        </p:txBody>
      </p:sp>
      <p:sp>
        <p:nvSpPr>
          <p:cNvPr id="5" name="テキスト ボックス 4"/>
          <p:cNvSpPr txBox="1"/>
          <p:nvPr/>
        </p:nvSpPr>
        <p:spPr>
          <a:xfrm>
            <a:off x="1582220" y="2989777"/>
            <a:ext cx="7571303" cy="369332"/>
          </a:xfrm>
          <a:prstGeom prst="rect">
            <a:avLst/>
          </a:prstGeom>
          <a:noFill/>
        </p:spPr>
        <p:txBody>
          <a:bodyPr wrap="none" rtlCol="0">
            <a:spAutoFit/>
          </a:bodyPr>
          <a:lstStyle/>
          <a:p>
            <a:r>
              <a:rPr kumimoji="1" lang="ja-JP" altLang="en-US" dirty="0"/>
              <a:t>機械学習のモデルにおける入力は固定長のベクトルを扱うことが多い</a:t>
            </a:r>
          </a:p>
        </p:txBody>
      </p:sp>
      <p:sp>
        <p:nvSpPr>
          <p:cNvPr id="9" name="テキスト ボックス 8"/>
          <p:cNvSpPr txBox="1"/>
          <p:nvPr/>
        </p:nvSpPr>
        <p:spPr>
          <a:xfrm>
            <a:off x="3924728" y="3686435"/>
            <a:ext cx="6107121" cy="369332"/>
          </a:xfrm>
          <a:prstGeom prst="rect">
            <a:avLst/>
          </a:prstGeom>
          <a:noFill/>
        </p:spPr>
        <p:txBody>
          <a:bodyPr wrap="none" rtlCol="0">
            <a:spAutoFit/>
          </a:bodyPr>
          <a:lstStyle/>
          <a:p>
            <a:r>
              <a:rPr kumimoji="1" lang="en-US" altLang="ja-JP" dirty="0"/>
              <a:t>Doc2Vec</a:t>
            </a:r>
            <a:r>
              <a:rPr kumimoji="1" lang="ja-JP" altLang="en-US" dirty="0"/>
              <a:t>で前処理をして入力ベクトルとすることが出来る</a:t>
            </a:r>
          </a:p>
        </p:txBody>
      </p:sp>
      <p:sp>
        <p:nvSpPr>
          <p:cNvPr id="10" name="テキスト ボックス 9"/>
          <p:cNvSpPr txBox="1"/>
          <p:nvPr/>
        </p:nvSpPr>
        <p:spPr>
          <a:xfrm>
            <a:off x="1317808" y="4972691"/>
            <a:ext cx="8727197" cy="369332"/>
          </a:xfrm>
          <a:prstGeom prst="rect">
            <a:avLst/>
          </a:prstGeom>
          <a:noFill/>
        </p:spPr>
        <p:txBody>
          <a:bodyPr wrap="none" rtlCol="0">
            <a:spAutoFit/>
          </a:bodyPr>
          <a:lstStyle/>
          <a:p>
            <a:r>
              <a:rPr kumimoji="1" lang="ja-JP" altLang="en-US" dirty="0"/>
              <a:t>これまでの</a:t>
            </a:r>
            <a:r>
              <a:rPr kumimoji="1" lang="en-US" altLang="ja-JP" dirty="0" err="1"/>
              <a:t>BoW</a:t>
            </a:r>
            <a:r>
              <a:rPr kumimoji="1" lang="ja-JP" altLang="en-US" dirty="0"/>
              <a:t>や</a:t>
            </a:r>
            <a:r>
              <a:rPr kumimoji="1" lang="en-US" altLang="ja-JP" dirty="0"/>
              <a:t>LDA</a:t>
            </a:r>
            <a:r>
              <a:rPr kumimoji="1" lang="ja-JP" altLang="en-US" dirty="0"/>
              <a:t>といった文章を固定長の小さなベクトルにするテクニックを</a:t>
            </a:r>
          </a:p>
        </p:txBody>
      </p:sp>
      <p:sp>
        <p:nvSpPr>
          <p:cNvPr id="16" name="テキスト ボックス 15"/>
          <p:cNvSpPr txBox="1"/>
          <p:nvPr/>
        </p:nvSpPr>
        <p:spPr>
          <a:xfrm>
            <a:off x="7335748" y="5300017"/>
            <a:ext cx="4570482" cy="369332"/>
          </a:xfrm>
          <a:prstGeom prst="rect">
            <a:avLst/>
          </a:prstGeom>
          <a:noFill/>
        </p:spPr>
        <p:txBody>
          <a:bodyPr wrap="none" rtlCol="0">
            <a:spAutoFit/>
          </a:bodyPr>
          <a:lstStyle/>
          <a:p>
            <a:r>
              <a:rPr kumimoji="1" lang="ja-JP" altLang="en-US" dirty="0"/>
              <a:t>凌駕する性能を誇る</a:t>
            </a:r>
            <a:r>
              <a:rPr kumimoji="1" lang="ja-JP" altLang="en-US"/>
              <a:t>ことが報告されている</a:t>
            </a:r>
            <a:endParaRPr kumimoji="1" lang="ja-JP" altLang="en-US" dirty="0"/>
          </a:p>
        </p:txBody>
      </p:sp>
      <p:sp>
        <p:nvSpPr>
          <p:cNvPr id="17" name="右矢印 16"/>
          <p:cNvSpPr/>
          <p:nvPr/>
        </p:nvSpPr>
        <p:spPr>
          <a:xfrm>
            <a:off x="3051425" y="3701577"/>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Tree>
    <p:extLst>
      <p:ext uri="{BB962C8B-B14F-4D97-AF65-F5344CB8AC3E}">
        <p14:creationId xmlns:p14="http://schemas.microsoft.com/office/powerpoint/2010/main" val="454272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877163" cy="369332"/>
          </a:xfrm>
          <a:prstGeom prst="rect">
            <a:avLst/>
          </a:prstGeom>
          <a:noFill/>
        </p:spPr>
        <p:txBody>
          <a:bodyPr wrap="none" rtlCol="0">
            <a:spAutoFit/>
          </a:bodyPr>
          <a:lstStyle/>
          <a:p>
            <a:r>
              <a:rPr kumimoji="1" lang="ja-JP" altLang="en-US" dirty="0"/>
              <a:t>例えば</a:t>
            </a:r>
          </a:p>
        </p:txBody>
      </p:sp>
      <p:sp>
        <p:nvSpPr>
          <p:cNvPr id="6" name="テキスト ボックス 5"/>
          <p:cNvSpPr txBox="1"/>
          <p:nvPr/>
        </p:nvSpPr>
        <p:spPr>
          <a:xfrm>
            <a:off x="3020603" y="1687484"/>
            <a:ext cx="3590406" cy="369332"/>
          </a:xfrm>
          <a:prstGeom prst="rect">
            <a:avLst/>
          </a:prstGeom>
          <a:noFill/>
        </p:spPr>
        <p:txBody>
          <a:bodyPr wrap="none" rtlCol="0">
            <a:spAutoFit/>
          </a:bodyPr>
          <a:lstStyle/>
          <a:p>
            <a:r>
              <a:rPr kumimoji="1" lang="en-US" altLang="ja-JP" dirty="0"/>
              <a:t>Wikipedia</a:t>
            </a:r>
            <a:r>
              <a:rPr kumimoji="1" lang="ja-JP" altLang="en-US" dirty="0"/>
              <a:t>を使った</a:t>
            </a:r>
            <a:r>
              <a:rPr kumimoji="1" lang="en-US" altLang="ja-JP" dirty="0"/>
              <a:t>Doc2Vec</a:t>
            </a:r>
            <a:r>
              <a:rPr kumimoji="1" lang="ja-JP" altLang="en-US" dirty="0"/>
              <a:t>の実験</a:t>
            </a:r>
          </a:p>
        </p:txBody>
      </p:sp>
      <p:sp>
        <p:nvSpPr>
          <p:cNvPr id="7" name="テキスト ボックス 6"/>
          <p:cNvSpPr txBox="1"/>
          <p:nvPr/>
        </p:nvSpPr>
        <p:spPr>
          <a:xfrm>
            <a:off x="6719299" y="1687484"/>
            <a:ext cx="3185487" cy="369332"/>
          </a:xfrm>
          <a:prstGeom prst="rect">
            <a:avLst/>
          </a:prstGeom>
          <a:noFill/>
        </p:spPr>
        <p:txBody>
          <a:bodyPr wrap="none" rtlCol="0">
            <a:spAutoFit/>
          </a:bodyPr>
          <a:lstStyle/>
          <a:p>
            <a:r>
              <a:rPr kumimoji="1" lang="ja-JP" altLang="en-US"/>
              <a:t>日本のレディー・ガガは誰？</a:t>
            </a:r>
          </a:p>
        </p:txBody>
      </p:sp>
      <p:sp>
        <p:nvSpPr>
          <p:cNvPr id="8" name="テキスト ボックス 7"/>
          <p:cNvSpPr txBox="1"/>
          <p:nvPr/>
        </p:nvSpPr>
        <p:spPr>
          <a:xfrm>
            <a:off x="1695237" y="2587828"/>
            <a:ext cx="3567964" cy="369332"/>
          </a:xfrm>
          <a:prstGeom prst="rect">
            <a:avLst/>
          </a:prstGeom>
          <a:noFill/>
        </p:spPr>
        <p:txBody>
          <a:bodyPr wrap="none" rtlCol="0">
            <a:spAutoFit/>
          </a:bodyPr>
          <a:lstStyle/>
          <a:p>
            <a:r>
              <a:rPr kumimoji="1" lang="en-US" altLang="ja-JP" dirty="0"/>
              <a:t>Doc2Vec</a:t>
            </a:r>
            <a:r>
              <a:rPr kumimoji="1" lang="ja-JP" altLang="en-US" dirty="0"/>
              <a:t>は単なるベクトルなので</a:t>
            </a:r>
          </a:p>
        </p:txBody>
      </p:sp>
      <mc:AlternateContent xmlns:mc="http://schemas.openxmlformats.org/markup-compatibility/2006" xmlns:a14="http://schemas.microsoft.com/office/drawing/2010/main">
        <mc:Choice Requires="a14">
          <p:sp>
            <p:nvSpPr>
              <p:cNvPr id="11" name="テキスト ボックス 10"/>
              <p:cNvSpPr txBox="1"/>
              <p:nvPr/>
            </p:nvSpPr>
            <p:spPr>
              <a:xfrm>
                <a:off x="3020603" y="3210314"/>
                <a:ext cx="5576848"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𝑝𝑤</m:t>
                      </m:r>
                      <m:d>
                        <m:dPr>
                          <m:ctrlPr>
                            <a:rPr kumimoji="1" lang="en-US" altLang="ja-JP" b="0" i="1" smtClean="0">
                              <a:latin typeface="Cambria Math" panose="02040503050406030204" pitchFamily="18" charset="0"/>
                            </a:rPr>
                          </m:ctrlPr>
                        </m:dPr>
                        <m:e>
                          <m:r>
                            <a:rPr kumimoji="1" lang="ja-JP" altLang="en-US" i="1" smtClean="0">
                              <a:latin typeface="Cambria Math" charset="0"/>
                            </a:rPr>
                            <m:t>レディー・ガガ</m:t>
                          </m:r>
                        </m:e>
                      </m:d>
                      <m:r>
                        <a:rPr kumimoji="1" lang="en-US" altLang="ja-JP" b="0" i="1" smtClean="0">
                          <a:latin typeface="Cambria Math" charset="0"/>
                        </a:rPr>
                        <m:t>−</m:t>
                      </m:r>
                      <m:r>
                        <a:rPr kumimoji="1" lang="en-US" altLang="ja-JP" b="0" i="1" smtClean="0">
                          <a:latin typeface="Cambria Math" charset="0"/>
                        </a:rPr>
                        <m:t>𝑤𝑣</m:t>
                      </m:r>
                      <m:d>
                        <m:dPr>
                          <m:ctrlPr>
                            <a:rPr kumimoji="1" lang="en-US" altLang="ja-JP" b="0" i="1" smtClean="0">
                              <a:latin typeface="Cambria Math" panose="02040503050406030204" pitchFamily="18" charset="0"/>
                            </a:rPr>
                          </m:ctrlPr>
                        </m:dPr>
                        <m:e>
                          <m:r>
                            <a:rPr kumimoji="1" lang="ja-JP" altLang="en-US" i="1" smtClean="0">
                              <a:latin typeface="Cambria Math" charset="0"/>
                            </a:rPr>
                            <m:t>アメリカ人</m:t>
                          </m:r>
                        </m:e>
                      </m:d>
                      <m:r>
                        <a:rPr kumimoji="1" lang="en-US" altLang="ja-JP" b="0" i="1" smtClean="0">
                          <a:latin typeface="Cambria Math" charset="0"/>
                        </a:rPr>
                        <m:t>+</m:t>
                      </m:r>
                      <m:r>
                        <a:rPr kumimoji="1" lang="en-US" altLang="ja-JP" b="0" i="1" smtClean="0">
                          <a:latin typeface="Cambria Math" charset="0"/>
                        </a:rPr>
                        <m:t>𝑤𝑣</m:t>
                      </m:r>
                      <m:d>
                        <m:dPr>
                          <m:ctrlPr>
                            <a:rPr kumimoji="1" lang="en-US" altLang="ja-JP" b="0" i="1" smtClean="0">
                              <a:latin typeface="Cambria Math" panose="02040503050406030204" pitchFamily="18" charset="0"/>
                            </a:rPr>
                          </m:ctrlPr>
                        </m:dPr>
                        <m:e>
                          <m:r>
                            <a:rPr kumimoji="1" lang="ja-JP" altLang="en-US" i="1" smtClean="0">
                              <a:latin typeface="Cambria Math" charset="0"/>
                            </a:rPr>
                            <m:t>日本人</m:t>
                          </m: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020603" y="3210314"/>
                <a:ext cx="5576848" cy="312650"/>
              </a:xfrm>
              <a:prstGeom prst="rect">
                <a:avLst/>
              </a:prstGeom>
              <a:blipFill rotWithShape="0">
                <a:blip r:embed="rId3"/>
                <a:stretch>
                  <a:fillRect l="-438" t="-7843" b="-17647"/>
                </a:stretch>
              </a:blipFill>
            </p:spPr>
            <p:txBody>
              <a:bodyPr/>
              <a:lstStyle/>
              <a:p>
                <a:r>
                  <a:rPr lang="ja-JP" altLang="en-US">
                    <a:noFill/>
                  </a:rPr>
                  <a:t> </a:t>
                </a:r>
              </a:p>
            </p:txBody>
          </p:sp>
        </mc:Fallback>
      </mc:AlternateContent>
      <p:sp>
        <p:nvSpPr>
          <p:cNvPr id="12" name="テキスト ボックス 11"/>
          <p:cNvSpPr txBox="1"/>
          <p:nvPr/>
        </p:nvSpPr>
        <p:spPr>
          <a:xfrm>
            <a:off x="1695237" y="3741326"/>
            <a:ext cx="8956298" cy="369332"/>
          </a:xfrm>
          <a:prstGeom prst="rect">
            <a:avLst/>
          </a:prstGeom>
          <a:noFill/>
        </p:spPr>
        <p:txBody>
          <a:bodyPr wrap="none" rtlCol="0">
            <a:spAutoFit/>
          </a:bodyPr>
          <a:lstStyle/>
          <a:p>
            <a:r>
              <a:rPr kumimoji="1" lang="ja-JP" altLang="en-US" dirty="0"/>
              <a:t>を計算しコサイン類似度が高い類似したコンテンツを探した結果、以下の表になった</a:t>
            </a:r>
            <a:endParaRPr kumimoji="1" lang="en-US" altLang="ja-JP" dirty="0"/>
          </a:p>
        </p:txBody>
      </p:sp>
      <p:graphicFrame>
        <p:nvGraphicFramePr>
          <p:cNvPr id="13" name="表 12"/>
          <p:cNvGraphicFramePr>
            <a:graphicFrameLocks noGrp="1"/>
          </p:cNvGraphicFramePr>
          <p:nvPr>
            <p:extLst/>
          </p:nvPr>
        </p:nvGraphicFramePr>
        <p:xfrm>
          <a:off x="3717094" y="4394990"/>
          <a:ext cx="4183866" cy="2225040"/>
        </p:xfrm>
        <a:graphic>
          <a:graphicData uri="http://schemas.openxmlformats.org/drawingml/2006/table">
            <a:tbl>
              <a:tblPr firstRow="1" bandRow="1">
                <a:tableStyleId>{5C22544A-7EE6-4342-B048-85BDC9FD1C3A}</a:tableStyleId>
              </a:tblPr>
              <a:tblGrid>
                <a:gridCol w="2091933">
                  <a:extLst>
                    <a:ext uri="{9D8B030D-6E8A-4147-A177-3AD203B41FA5}">
                      <a16:colId xmlns:a16="http://schemas.microsoft.com/office/drawing/2014/main" val="20000"/>
                    </a:ext>
                  </a:extLst>
                </a:gridCol>
                <a:gridCol w="2091933">
                  <a:extLst>
                    <a:ext uri="{9D8B030D-6E8A-4147-A177-3AD203B41FA5}">
                      <a16:colId xmlns:a16="http://schemas.microsoft.com/office/drawing/2014/main" val="20001"/>
                    </a:ext>
                  </a:extLst>
                </a:gridCol>
              </a:tblGrid>
              <a:tr h="370840">
                <a:tc>
                  <a:txBody>
                    <a:bodyPr/>
                    <a:lstStyle/>
                    <a:p>
                      <a:pPr algn="ctr"/>
                      <a:r>
                        <a:rPr kumimoji="1" lang="en-US" altLang="ja-JP" dirty="0">
                          <a:solidFill>
                            <a:schemeClr val="tx1"/>
                          </a:solidFill>
                        </a:rPr>
                        <a:t>Wiki</a:t>
                      </a:r>
                      <a:r>
                        <a:rPr kumimoji="1" lang="ja-JP" altLang="en-US" dirty="0">
                          <a:solidFill>
                            <a:schemeClr val="tx1"/>
                          </a:solidFill>
                        </a:rPr>
                        <a:t>タイトル</a:t>
                      </a:r>
                    </a:p>
                  </a:txBody>
                  <a:tcPr/>
                </a:tc>
                <a:tc>
                  <a:txBody>
                    <a:bodyPr/>
                    <a:lstStyle/>
                    <a:p>
                      <a:pPr algn="ctr"/>
                      <a:r>
                        <a:rPr kumimoji="1" lang="ja-JP" altLang="en-US" dirty="0">
                          <a:solidFill>
                            <a:schemeClr val="tx1"/>
                          </a:solidFill>
                        </a:rPr>
                        <a:t>コサイン類似度</a:t>
                      </a:r>
                    </a:p>
                  </a:txBody>
                  <a:tcPr/>
                </a:tc>
                <a:extLst>
                  <a:ext uri="{0D108BD9-81ED-4DB2-BD59-A6C34878D82A}">
                    <a16:rowId xmlns:a16="http://schemas.microsoft.com/office/drawing/2014/main" val="10000"/>
                  </a:ext>
                </a:extLst>
              </a:tr>
              <a:tr h="370840">
                <a:tc>
                  <a:txBody>
                    <a:bodyPr/>
                    <a:lstStyle/>
                    <a:p>
                      <a:pPr algn="ctr"/>
                      <a:r>
                        <a:rPr kumimoji="1" lang="ja-JP" altLang="en-US" dirty="0">
                          <a:solidFill>
                            <a:schemeClr val="tx1"/>
                          </a:solidFill>
                        </a:rPr>
                        <a:t>浜崎あゆみ</a:t>
                      </a:r>
                    </a:p>
                  </a:txBody>
                  <a:tcPr/>
                </a:tc>
                <a:tc>
                  <a:txBody>
                    <a:bodyPr/>
                    <a:lstStyle/>
                    <a:p>
                      <a:pPr algn="ctr"/>
                      <a:r>
                        <a:rPr kumimoji="1" lang="en-US" altLang="ja-JP" dirty="0">
                          <a:solidFill>
                            <a:schemeClr val="tx1"/>
                          </a:solidFill>
                        </a:rPr>
                        <a:t>0.539</a:t>
                      </a:r>
                      <a:endParaRPr kumimoji="1" lang="ja-JP" altLang="en-US"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kumimoji="1" lang="ja-JP" altLang="en-US" dirty="0">
                          <a:solidFill>
                            <a:schemeClr val="tx1"/>
                          </a:solidFill>
                        </a:rPr>
                        <a:t>中川翔子</a:t>
                      </a:r>
                      <a:endParaRPr kumimoji="1" lang="en-US" altLang="ja-JP" dirty="0">
                        <a:solidFill>
                          <a:schemeClr val="tx1"/>
                        </a:solidFill>
                      </a:endParaRPr>
                    </a:p>
                  </a:txBody>
                  <a:tcPr/>
                </a:tc>
                <a:tc>
                  <a:txBody>
                    <a:bodyPr/>
                    <a:lstStyle/>
                    <a:p>
                      <a:pPr algn="ctr"/>
                      <a:r>
                        <a:rPr kumimoji="1" lang="en-US" altLang="ja-JP" dirty="0">
                          <a:solidFill>
                            <a:schemeClr val="tx1"/>
                          </a:solidFill>
                        </a:rPr>
                        <a:t>0.531</a:t>
                      </a:r>
                      <a:endParaRPr kumimoji="1" lang="ja-JP" altLang="en-US"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kumimoji="1" lang="ja-JP" altLang="en-US" dirty="0">
                          <a:solidFill>
                            <a:schemeClr val="tx1"/>
                          </a:solidFill>
                        </a:rPr>
                        <a:t>坂井泉水</a:t>
                      </a:r>
                    </a:p>
                  </a:txBody>
                  <a:tcPr/>
                </a:tc>
                <a:tc>
                  <a:txBody>
                    <a:bodyPr/>
                    <a:lstStyle/>
                    <a:p>
                      <a:pPr algn="ctr"/>
                      <a:r>
                        <a:rPr kumimoji="1" lang="en-US" altLang="ja-JP" dirty="0">
                          <a:solidFill>
                            <a:schemeClr val="tx1"/>
                          </a:solidFill>
                        </a:rPr>
                        <a:t>0.512</a:t>
                      </a:r>
                      <a:endParaRPr kumimoji="1" lang="ja-JP" altLang="en-US" dirty="0">
                        <a:solidFill>
                          <a:schemeClr val="tx1"/>
                        </a:solidFill>
                      </a:endParaRPr>
                    </a:p>
                  </a:txBody>
                  <a:tcPr/>
                </a:tc>
                <a:extLst>
                  <a:ext uri="{0D108BD9-81ED-4DB2-BD59-A6C34878D82A}">
                    <a16:rowId xmlns:a16="http://schemas.microsoft.com/office/drawing/2014/main" val="10003"/>
                  </a:ext>
                </a:extLst>
              </a:tr>
              <a:tr h="370840">
                <a:tc>
                  <a:txBody>
                    <a:bodyPr/>
                    <a:lstStyle/>
                    <a:p>
                      <a:pPr algn="ctr"/>
                      <a:r>
                        <a:rPr kumimoji="1" lang="ja-JP" altLang="en-US" dirty="0">
                          <a:solidFill>
                            <a:schemeClr val="tx1"/>
                          </a:solidFill>
                        </a:rPr>
                        <a:t>アーバンギャルド</a:t>
                      </a:r>
                    </a:p>
                  </a:txBody>
                  <a:tcPr/>
                </a:tc>
                <a:tc>
                  <a:txBody>
                    <a:bodyPr/>
                    <a:lstStyle/>
                    <a:p>
                      <a:pPr algn="ctr"/>
                      <a:r>
                        <a:rPr kumimoji="1" lang="en-US" altLang="ja-JP" dirty="0">
                          <a:solidFill>
                            <a:schemeClr val="tx1"/>
                          </a:solidFill>
                        </a:rPr>
                        <a:t>0.505</a:t>
                      </a:r>
                      <a:endParaRPr kumimoji="1" lang="ja-JP" altLang="en-US" dirty="0">
                        <a:solidFill>
                          <a:schemeClr val="tx1"/>
                        </a:solidFill>
                      </a:endParaRPr>
                    </a:p>
                  </a:txBody>
                  <a:tcPr/>
                </a:tc>
                <a:extLst>
                  <a:ext uri="{0D108BD9-81ED-4DB2-BD59-A6C34878D82A}">
                    <a16:rowId xmlns:a16="http://schemas.microsoft.com/office/drawing/2014/main" val="10004"/>
                  </a:ext>
                </a:extLst>
              </a:tr>
              <a:tr h="370840">
                <a:tc>
                  <a:txBody>
                    <a:bodyPr/>
                    <a:lstStyle/>
                    <a:p>
                      <a:pPr algn="ctr"/>
                      <a:r>
                        <a:rPr kumimoji="1" lang="ja-JP" altLang="en-US" dirty="0">
                          <a:solidFill>
                            <a:schemeClr val="tx1"/>
                          </a:solidFill>
                        </a:rPr>
                        <a:t>椎名林檎</a:t>
                      </a:r>
                    </a:p>
                  </a:txBody>
                  <a:tcPr/>
                </a:tc>
                <a:tc>
                  <a:txBody>
                    <a:bodyPr/>
                    <a:lstStyle/>
                    <a:p>
                      <a:pPr algn="ctr"/>
                      <a:r>
                        <a:rPr kumimoji="1" lang="en-US" altLang="ja-JP" dirty="0">
                          <a:solidFill>
                            <a:schemeClr val="tx1"/>
                          </a:solidFill>
                        </a:rPr>
                        <a:t>0.503</a:t>
                      </a:r>
                      <a:endParaRPr kumimoji="1" lang="ja-JP" altLang="en-US"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4" name="テキスト ボックス 13">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Tree>
    <p:extLst>
      <p:ext uri="{BB962C8B-B14F-4D97-AF65-F5344CB8AC3E}">
        <p14:creationId xmlns:p14="http://schemas.microsoft.com/office/powerpoint/2010/main" val="1944341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2954655" cy="369332"/>
          </a:xfrm>
          <a:prstGeom prst="rect">
            <a:avLst/>
          </a:prstGeom>
          <a:noFill/>
        </p:spPr>
        <p:txBody>
          <a:bodyPr wrap="none" rtlCol="0">
            <a:spAutoFit/>
          </a:bodyPr>
          <a:lstStyle/>
          <a:p>
            <a:r>
              <a:rPr kumimoji="1" lang="ja-JP" altLang="en-US" dirty="0"/>
              <a:t>分散表現を得るための手法</a:t>
            </a:r>
          </a:p>
        </p:txBody>
      </p:sp>
      <p:sp>
        <p:nvSpPr>
          <p:cNvPr id="5" name="テキスト ボックス 4"/>
          <p:cNvSpPr txBox="1"/>
          <p:nvPr/>
        </p:nvSpPr>
        <p:spPr>
          <a:xfrm>
            <a:off x="3082247" y="2260315"/>
            <a:ext cx="696024" cy="369332"/>
          </a:xfrm>
          <a:prstGeom prst="rect">
            <a:avLst/>
          </a:prstGeom>
          <a:noFill/>
        </p:spPr>
        <p:txBody>
          <a:bodyPr wrap="none" rtlCol="0">
            <a:spAutoFit/>
          </a:bodyPr>
          <a:lstStyle/>
          <a:p>
            <a:r>
              <a:rPr kumimoji="1" lang="en-US" altLang="ja-JP" dirty="0" err="1"/>
              <a:t>dmpv</a:t>
            </a:r>
            <a:endParaRPr kumimoji="1" lang="ja-JP" altLang="en-US" dirty="0"/>
          </a:p>
        </p:txBody>
      </p:sp>
      <p:sp>
        <p:nvSpPr>
          <p:cNvPr id="9" name="テキスト ボックス 8"/>
          <p:cNvSpPr txBox="1"/>
          <p:nvPr/>
        </p:nvSpPr>
        <p:spPr>
          <a:xfrm>
            <a:off x="4232953" y="2260315"/>
            <a:ext cx="854721" cy="369332"/>
          </a:xfrm>
          <a:prstGeom prst="rect">
            <a:avLst/>
          </a:prstGeom>
          <a:noFill/>
        </p:spPr>
        <p:txBody>
          <a:bodyPr wrap="none" rtlCol="0">
            <a:spAutoFit/>
          </a:bodyPr>
          <a:lstStyle/>
          <a:p>
            <a:r>
              <a:rPr kumimoji="1" lang="en-US" altLang="ja-JP"/>
              <a:t>DBoW</a:t>
            </a:r>
            <a:endParaRPr kumimoji="1" lang="ja-JP" altLang="en-US" dirty="0"/>
          </a:p>
        </p:txBody>
      </p:sp>
      <p:sp>
        <p:nvSpPr>
          <p:cNvPr id="10" name="テキスト ボックス 9"/>
          <p:cNvSpPr txBox="1"/>
          <p:nvPr/>
        </p:nvSpPr>
        <p:spPr>
          <a:xfrm>
            <a:off x="5613717" y="2286000"/>
            <a:ext cx="1454244" cy="369332"/>
          </a:xfrm>
          <a:prstGeom prst="rect">
            <a:avLst/>
          </a:prstGeom>
          <a:noFill/>
        </p:spPr>
        <p:txBody>
          <a:bodyPr wrap="none" rtlCol="0">
            <a:spAutoFit/>
          </a:bodyPr>
          <a:lstStyle/>
          <a:p>
            <a:r>
              <a:rPr kumimoji="1" lang="ja-JP" altLang="en-US" dirty="0"/>
              <a:t>の</a:t>
            </a:r>
            <a:r>
              <a:rPr kumimoji="1" lang="en-US" altLang="ja-JP" dirty="0"/>
              <a:t>2</a:t>
            </a:r>
            <a:r>
              <a:rPr kumimoji="1" lang="ja-JP" altLang="en-US" dirty="0"/>
              <a:t>つが存在</a:t>
            </a:r>
          </a:p>
        </p:txBody>
      </p:sp>
      <p:sp>
        <p:nvSpPr>
          <p:cNvPr id="14" name="テキスト ボックス 13"/>
          <p:cNvSpPr txBox="1"/>
          <p:nvPr/>
        </p:nvSpPr>
        <p:spPr>
          <a:xfrm>
            <a:off x="1602769" y="3431569"/>
            <a:ext cx="7548861" cy="369332"/>
          </a:xfrm>
          <a:prstGeom prst="rect">
            <a:avLst/>
          </a:prstGeom>
          <a:noFill/>
        </p:spPr>
        <p:txBody>
          <a:bodyPr wrap="none" rtlCol="0">
            <a:spAutoFit/>
          </a:bodyPr>
          <a:lstStyle/>
          <a:p>
            <a:r>
              <a:rPr kumimoji="1" lang="en-US" altLang="ja-JP" dirty="0" err="1"/>
              <a:t>DBoW</a:t>
            </a:r>
            <a:r>
              <a:rPr kumimoji="1" lang="ja-JP" altLang="en-US" dirty="0"/>
              <a:t>は単語の順序を考慮しないシンプルなモデルで計算コストが低い</a:t>
            </a:r>
          </a:p>
        </p:txBody>
      </p:sp>
      <p:sp>
        <p:nvSpPr>
          <p:cNvPr id="15" name="テキスト ボックス 14"/>
          <p:cNvSpPr txBox="1"/>
          <p:nvPr/>
        </p:nvSpPr>
        <p:spPr>
          <a:xfrm>
            <a:off x="1602769" y="4602823"/>
            <a:ext cx="7654660" cy="369332"/>
          </a:xfrm>
          <a:prstGeom prst="rect">
            <a:avLst/>
          </a:prstGeom>
          <a:noFill/>
        </p:spPr>
        <p:txBody>
          <a:bodyPr wrap="none" rtlCol="0">
            <a:spAutoFit/>
          </a:bodyPr>
          <a:lstStyle/>
          <a:p>
            <a:r>
              <a:rPr kumimoji="1" lang="en-US" altLang="ja-JP" dirty="0" err="1"/>
              <a:t>dmpv</a:t>
            </a:r>
            <a:r>
              <a:rPr kumimoji="1" lang="ja-JP" altLang="en-US" dirty="0"/>
              <a:t>は</a:t>
            </a:r>
            <a:r>
              <a:rPr kumimoji="1" lang="en-US" altLang="ja-JP" dirty="0" err="1"/>
              <a:t>DBoW</a:t>
            </a:r>
            <a:r>
              <a:rPr kumimoji="1" lang="ja-JP" altLang="en-US" dirty="0"/>
              <a:t>と比べると少し複雑でより多くのパラメータが必要となる</a:t>
            </a:r>
          </a:p>
        </p:txBody>
      </p:sp>
      <p:sp>
        <p:nvSpPr>
          <p:cNvPr id="11" name="テキスト ボックス 10">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Tree>
    <p:extLst>
      <p:ext uri="{BB962C8B-B14F-4D97-AF65-F5344CB8AC3E}">
        <p14:creationId xmlns:p14="http://schemas.microsoft.com/office/powerpoint/2010/main" val="1550097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4728" y="1687484"/>
            <a:ext cx="696024" cy="369332"/>
          </a:xfrm>
          <a:prstGeom prst="rect">
            <a:avLst/>
          </a:prstGeom>
          <a:noFill/>
        </p:spPr>
        <p:txBody>
          <a:bodyPr wrap="none" rtlCol="0">
            <a:spAutoFit/>
          </a:bodyPr>
          <a:lstStyle/>
          <a:p>
            <a:r>
              <a:rPr kumimoji="1" lang="en-US" altLang="ja-JP" dirty="0" err="1"/>
              <a:t>dmpv</a:t>
            </a:r>
            <a:endParaRPr kumimoji="1" lang="ja-JP" altLang="en-US" dirty="0"/>
          </a:p>
        </p:txBody>
      </p:sp>
      <p:sp>
        <p:nvSpPr>
          <p:cNvPr id="3" name="テキスト ボックス 2"/>
          <p:cNvSpPr txBox="1"/>
          <p:nvPr/>
        </p:nvSpPr>
        <p:spPr>
          <a:xfrm>
            <a:off x="2527443" y="1687484"/>
            <a:ext cx="3224985" cy="369332"/>
          </a:xfrm>
          <a:prstGeom prst="rect">
            <a:avLst/>
          </a:prstGeom>
          <a:noFill/>
        </p:spPr>
        <p:txBody>
          <a:bodyPr wrap="none" rtlCol="0">
            <a:spAutoFit/>
          </a:bodyPr>
          <a:lstStyle/>
          <a:p>
            <a:r>
              <a:rPr kumimoji="1" lang="en-US" altLang="ja-JP" dirty="0"/>
              <a:t>Word2Vec</a:t>
            </a:r>
            <a:r>
              <a:rPr kumimoji="1" lang="ja-JP" altLang="en-US" dirty="0"/>
              <a:t>の</a:t>
            </a:r>
            <a:r>
              <a:rPr kumimoji="1" lang="en-US" altLang="ja-JP" dirty="0" err="1"/>
              <a:t>CBoW</a:t>
            </a:r>
            <a:r>
              <a:rPr kumimoji="1" lang="ja-JP" altLang="en-US" dirty="0"/>
              <a:t>と似ている</a:t>
            </a:r>
          </a:p>
        </p:txBody>
      </p:sp>
      <p:sp>
        <p:nvSpPr>
          <p:cNvPr id="6" name="テキスト ボックス 5"/>
          <p:cNvSpPr txBox="1"/>
          <p:nvPr/>
        </p:nvSpPr>
        <p:spPr>
          <a:xfrm>
            <a:off x="2496621" y="2778793"/>
            <a:ext cx="5474576" cy="369332"/>
          </a:xfrm>
          <a:prstGeom prst="rect">
            <a:avLst/>
          </a:prstGeom>
          <a:noFill/>
        </p:spPr>
        <p:txBody>
          <a:bodyPr wrap="none" rtlCol="0">
            <a:spAutoFit/>
          </a:bodyPr>
          <a:lstStyle/>
          <a:p>
            <a:r>
              <a:rPr kumimoji="1" lang="en-US" altLang="ja-JP" dirty="0" err="1"/>
              <a:t>CBoW</a:t>
            </a:r>
            <a:r>
              <a:rPr kumimoji="1" lang="ja-JP" altLang="en-US" dirty="0"/>
              <a:t>は前後の単語から対象単語を推測する</a:t>
            </a:r>
            <a:r>
              <a:rPr kumimoji="1" lang="en-US" altLang="ja-JP" dirty="0"/>
              <a:t>3</a:t>
            </a:r>
            <a:r>
              <a:rPr kumimoji="1" lang="ja-JP" altLang="en-US" dirty="0"/>
              <a:t>層</a:t>
            </a:r>
            <a:r>
              <a:rPr kumimoji="1" lang="en-US" altLang="ja-JP" dirty="0"/>
              <a:t>NN</a:t>
            </a:r>
            <a:endParaRPr kumimoji="1" lang="ja-JP" altLang="en-US" dirty="0"/>
          </a:p>
        </p:txBody>
      </p:sp>
      <p:sp>
        <p:nvSpPr>
          <p:cNvPr id="7" name="テキスト ボックス 6"/>
          <p:cNvSpPr txBox="1"/>
          <p:nvPr/>
        </p:nvSpPr>
        <p:spPr>
          <a:xfrm>
            <a:off x="2527443" y="4041253"/>
            <a:ext cx="6665607" cy="369332"/>
          </a:xfrm>
          <a:prstGeom prst="rect">
            <a:avLst/>
          </a:prstGeom>
          <a:noFill/>
        </p:spPr>
        <p:txBody>
          <a:bodyPr wrap="none" rtlCol="0">
            <a:spAutoFit/>
          </a:bodyPr>
          <a:lstStyle/>
          <a:p>
            <a:r>
              <a:rPr kumimoji="1" lang="en-US" altLang="ja-JP" dirty="0" err="1"/>
              <a:t>dmpv</a:t>
            </a:r>
            <a:r>
              <a:rPr kumimoji="1" lang="ja-JP" altLang="en-US" dirty="0"/>
              <a:t>は</a:t>
            </a:r>
            <a:r>
              <a:rPr kumimoji="1" lang="en-US" altLang="ja-JP" dirty="0" err="1"/>
              <a:t>CBoW</a:t>
            </a:r>
            <a:r>
              <a:rPr kumimoji="1" lang="ja-JP" altLang="en-US" dirty="0"/>
              <a:t>の応用で入力ベクトルに単語ベクトルだけでなく</a:t>
            </a:r>
          </a:p>
        </p:txBody>
      </p:sp>
      <p:sp>
        <p:nvSpPr>
          <p:cNvPr id="8" name="テキスト ボックス 7"/>
          <p:cNvSpPr txBox="1"/>
          <p:nvPr/>
        </p:nvSpPr>
        <p:spPr>
          <a:xfrm>
            <a:off x="6513816" y="4848136"/>
            <a:ext cx="3416320" cy="369332"/>
          </a:xfrm>
          <a:prstGeom prst="rect">
            <a:avLst/>
          </a:prstGeom>
          <a:noFill/>
        </p:spPr>
        <p:txBody>
          <a:bodyPr wrap="none" rtlCol="0">
            <a:spAutoFit/>
          </a:bodyPr>
          <a:lstStyle/>
          <a:p>
            <a:r>
              <a:rPr kumimoji="1" lang="ja-JP" altLang="en-US" dirty="0"/>
              <a:t>ドキュメント</a:t>
            </a:r>
            <a:r>
              <a:rPr kumimoji="1" lang="en-US" altLang="ja-JP" dirty="0"/>
              <a:t>ID</a:t>
            </a:r>
            <a:r>
              <a:rPr kumimoji="1" lang="ja-JP" altLang="en-US" dirty="0"/>
              <a:t>を付加したもの</a:t>
            </a:r>
          </a:p>
        </p:txBody>
      </p:sp>
      <p:sp>
        <p:nvSpPr>
          <p:cNvPr id="9" name="テキスト ボックス 8">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
        <p:nvSpPr>
          <p:cNvPr id="10" name="テキスト ボックス 9"/>
          <p:cNvSpPr txBox="1"/>
          <p:nvPr/>
        </p:nvSpPr>
        <p:spPr>
          <a:xfrm>
            <a:off x="7589521" y="888602"/>
            <a:ext cx="763351" cy="369332"/>
          </a:xfrm>
          <a:prstGeom prst="rect">
            <a:avLst/>
          </a:prstGeom>
          <a:noFill/>
        </p:spPr>
        <p:txBody>
          <a:bodyPr wrap="none" rtlCol="0">
            <a:spAutoFit/>
          </a:bodyPr>
          <a:lstStyle/>
          <a:p>
            <a:r>
              <a:rPr lang="en-US" altLang="ja-JP" dirty="0" err="1"/>
              <a:t>dmpv</a:t>
            </a:r>
            <a:endParaRPr kumimoji="1" lang="ja-JP" altLang="en-US" dirty="0"/>
          </a:p>
        </p:txBody>
      </p:sp>
    </p:spTree>
    <p:extLst>
      <p:ext uri="{BB962C8B-B14F-4D97-AF65-F5344CB8AC3E}">
        <p14:creationId xmlns:p14="http://schemas.microsoft.com/office/powerpoint/2010/main" val="561675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nvPr>
        </p:nvGraphicFramePr>
        <p:xfrm>
          <a:off x="1823605" y="1378678"/>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3" name="表 12"/>
          <p:cNvGraphicFramePr>
            <a:graphicFrameLocks noGrp="1"/>
          </p:cNvGraphicFramePr>
          <p:nvPr>
            <p:extLst/>
          </p:nvPr>
        </p:nvGraphicFramePr>
        <p:xfrm>
          <a:off x="1823605" y="3782754"/>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4" name="表 13"/>
          <p:cNvGraphicFramePr>
            <a:graphicFrameLocks noGrp="1"/>
          </p:cNvGraphicFramePr>
          <p:nvPr>
            <p:extLst/>
          </p:nvPr>
        </p:nvGraphicFramePr>
        <p:xfrm>
          <a:off x="1823605" y="2580716"/>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6" name="表 15"/>
          <p:cNvGraphicFramePr>
            <a:graphicFrameLocks noGrp="1"/>
          </p:cNvGraphicFramePr>
          <p:nvPr>
            <p:extLst/>
          </p:nvPr>
        </p:nvGraphicFramePr>
        <p:xfrm>
          <a:off x="7339115" y="3102716"/>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4" name="表 3"/>
          <p:cNvGraphicFramePr>
            <a:graphicFrameLocks noGrp="1"/>
          </p:cNvGraphicFramePr>
          <p:nvPr>
            <p:extLst/>
          </p:nvPr>
        </p:nvGraphicFramePr>
        <p:xfrm>
          <a:off x="4581360" y="2058716"/>
          <a:ext cx="208280" cy="3132000"/>
        </p:xfrm>
        <a:graphic>
          <a:graphicData uri="http://schemas.openxmlformats.org/drawingml/2006/table">
            <a:tbl>
              <a:tblPr firstRow="1" bandRow="1">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4"/>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5"/>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6"/>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7"/>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8"/>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9"/>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0"/>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1"/>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4"/>
                  </a:ext>
                </a:extLst>
              </a:tr>
            </a:tbl>
          </a:graphicData>
        </a:graphic>
      </p:graphicFrame>
      <p:sp>
        <p:nvSpPr>
          <p:cNvPr id="7" name="テキスト ボックス 6"/>
          <p:cNvSpPr txBox="1"/>
          <p:nvPr/>
        </p:nvSpPr>
        <p:spPr>
          <a:xfrm>
            <a:off x="1489163" y="6362700"/>
            <a:ext cx="877163" cy="369332"/>
          </a:xfrm>
          <a:prstGeom prst="rect">
            <a:avLst/>
          </a:prstGeom>
          <a:noFill/>
        </p:spPr>
        <p:txBody>
          <a:bodyPr wrap="none" rtlCol="0">
            <a:spAutoFit/>
          </a:bodyPr>
          <a:lstStyle/>
          <a:p>
            <a:r>
              <a:rPr kumimoji="1" lang="ja-JP" altLang="en-US" dirty="0"/>
              <a:t>入力層</a:t>
            </a:r>
          </a:p>
        </p:txBody>
      </p:sp>
      <p:sp>
        <p:nvSpPr>
          <p:cNvPr id="8" name="テキスト ボックス 7"/>
          <p:cNvSpPr txBox="1"/>
          <p:nvPr/>
        </p:nvSpPr>
        <p:spPr>
          <a:xfrm>
            <a:off x="3842961" y="5506792"/>
            <a:ext cx="1685077" cy="369332"/>
          </a:xfrm>
          <a:prstGeom prst="rect">
            <a:avLst/>
          </a:prstGeom>
          <a:noFill/>
        </p:spPr>
        <p:txBody>
          <a:bodyPr wrap="none" rtlCol="0">
            <a:spAutoFit/>
          </a:bodyPr>
          <a:lstStyle/>
          <a:p>
            <a:r>
              <a:rPr kumimoji="1" lang="en-US" altLang="ja-JP" dirty="0"/>
              <a:t>n</a:t>
            </a:r>
            <a:r>
              <a:rPr kumimoji="1" lang="ja-JP" altLang="en-US" dirty="0"/>
              <a:t>次元の隠れ層</a:t>
            </a:r>
          </a:p>
        </p:txBody>
      </p:sp>
      <p:sp>
        <p:nvSpPr>
          <p:cNvPr id="10" name="テキスト ボックス 9"/>
          <p:cNvSpPr txBox="1"/>
          <p:nvPr/>
        </p:nvSpPr>
        <p:spPr>
          <a:xfrm>
            <a:off x="7004673" y="4615460"/>
            <a:ext cx="877163" cy="369332"/>
          </a:xfrm>
          <a:prstGeom prst="rect">
            <a:avLst/>
          </a:prstGeom>
          <a:noFill/>
        </p:spPr>
        <p:txBody>
          <a:bodyPr wrap="none" rtlCol="0">
            <a:spAutoFit/>
          </a:bodyPr>
          <a:lstStyle/>
          <a:p>
            <a:r>
              <a:rPr kumimoji="1" lang="ja-JP" altLang="en-US"/>
              <a:t>出力層</a:t>
            </a:r>
            <a:endParaRPr kumimoji="1" lang="ja-JP" altLang="en-US" dirty="0"/>
          </a:p>
        </p:txBody>
      </p:sp>
      <p:cxnSp>
        <p:nvCxnSpPr>
          <p:cNvPr id="18" name="直線矢印コネクタ 17"/>
          <p:cNvCxnSpPr/>
          <p:nvPr/>
        </p:nvCxnSpPr>
        <p:spPr>
          <a:xfrm>
            <a:off x="2031885" y="1891762"/>
            <a:ext cx="2159966" cy="774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p:cNvCxnSpPr/>
          <p:nvPr/>
        </p:nvCxnSpPr>
        <p:spPr>
          <a:xfrm flipV="1">
            <a:off x="2059418" y="4430668"/>
            <a:ext cx="2132433" cy="1076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p:cNvCxnSpPr/>
          <p:nvPr/>
        </p:nvCxnSpPr>
        <p:spPr>
          <a:xfrm>
            <a:off x="2031885" y="3102716"/>
            <a:ext cx="2159966" cy="205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flipV="1">
            <a:off x="2031885" y="3868141"/>
            <a:ext cx="2159966" cy="475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a:off x="4972687" y="3624716"/>
            <a:ext cx="20319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メモ 11"/>
          <p:cNvSpPr/>
          <p:nvPr/>
        </p:nvSpPr>
        <p:spPr>
          <a:xfrm>
            <a:off x="1240635" y="5070179"/>
            <a:ext cx="774585" cy="99432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文書</a:t>
            </a:r>
            <a:endParaRPr kumimoji="1" lang="en-US" altLang="ja-JP" dirty="0">
              <a:solidFill>
                <a:schemeClr val="tx1"/>
              </a:solidFill>
            </a:endParaRPr>
          </a:p>
          <a:p>
            <a:pPr algn="ctr"/>
            <a:r>
              <a:rPr kumimoji="1" lang="en-US" altLang="ja-JP" dirty="0">
                <a:solidFill>
                  <a:schemeClr val="tx1"/>
                </a:solidFill>
              </a:rPr>
              <a:t>ID</a:t>
            </a:r>
            <a:endParaRPr kumimoji="1" lang="ja-JP" altLang="en-US" dirty="0">
              <a:solidFill>
                <a:schemeClr val="tx1"/>
              </a:solidFill>
            </a:endParaRPr>
          </a:p>
        </p:txBody>
      </p:sp>
      <p:sp>
        <p:nvSpPr>
          <p:cNvPr id="17" name="テキスト ボックス 16"/>
          <p:cNvSpPr txBox="1"/>
          <p:nvPr/>
        </p:nvSpPr>
        <p:spPr>
          <a:xfrm>
            <a:off x="1366463" y="1818526"/>
            <a:ext cx="242374" cy="369332"/>
          </a:xfrm>
          <a:prstGeom prst="rect">
            <a:avLst/>
          </a:prstGeom>
          <a:noFill/>
        </p:spPr>
        <p:txBody>
          <a:bodyPr wrap="none" rtlCol="0">
            <a:spAutoFit/>
          </a:bodyPr>
          <a:lstStyle/>
          <a:p>
            <a:r>
              <a:rPr kumimoji="1" lang="en-US" altLang="ja-JP" dirty="0"/>
              <a:t>I</a:t>
            </a:r>
            <a:endParaRPr kumimoji="1" lang="ja-JP" altLang="en-US" dirty="0"/>
          </a:p>
        </p:txBody>
      </p:sp>
      <p:sp>
        <p:nvSpPr>
          <p:cNvPr id="19" name="テキスト ボックス 18"/>
          <p:cNvSpPr txBox="1"/>
          <p:nvPr/>
        </p:nvSpPr>
        <p:spPr>
          <a:xfrm>
            <a:off x="1189267" y="2876227"/>
            <a:ext cx="596766" cy="369332"/>
          </a:xfrm>
          <a:prstGeom prst="rect">
            <a:avLst/>
          </a:prstGeom>
          <a:noFill/>
        </p:spPr>
        <p:txBody>
          <a:bodyPr wrap="none" rtlCol="0">
            <a:spAutoFit/>
          </a:bodyPr>
          <a:lstStyle/>
          <a:p>
            <a:r>
              <a:rPr kumimoji="1" lang="en-US" altLang="ja-JP"/>
              <a:t>have</a:t>
            </a:r>
            <a:endParaRPr kumimoji="1" lang="ja-JP" altLang="en-US" dirty="0"/>
          </a:p>
        </p:txBody>
      </p:sp>
      <p:sp>
        <p:nvSpPr>
          <p:cNvPr id="21" name="テキスト ボックス 20"/>
          <p:cNvSpPr txBox="1"/>
          <p:nvPr/>
        </p:nvSpPr>
        <p:spPr>
          <a:xfrm>
            <a:off x="1366463" y="4120088"/>
            <a:ext cx="282450" cy="369332"/>
          </a:xfrm>
          <a:prstGeom prst="rect">
            <a:avLst/>
          </a:prstGeom>
          <a:noFill/>
        </p:spPr>
        <p:txBody>
          <a:bodyPr wrap="none" rtlCol="0">
            <a:spAutoFit/>
          </a:bodyPr>
          <a:lstStyle/>
          <a:p>
            <a:r>
              <a:rPr kumimoji="1" lang="en-US" altLang="ja-JP"/>
              <a:t>a</a:t>
            </a:r>
            <a:endParaRPr kumimoji="1" lang="ja-JP" altLang="en-US" dirty="0"/>
          </a:p>
        </p:txBody>
      </p:sp>
      <p:sp>
        <p:nvSpPr>
          <p:cNvPr id="23" name="テキスト ボックス 22"/>
          <p:cNvSpPr txBox="1"/>
          <p:nvPr/>
        </p:nvSpPr>
        <p:spPr>
          <a:xfrm>
            <a:off x="7618783" y="3413422"/>
            <a:ext cx="526106" cy="369332"/>
          </a:xfrm>
          <a:prstGeom prst="rect">
            <a:avLst/>
          </a:prstGeom>
          <a:noFill/>
        </p:spPr>
        <p:txBody>
          <a:bodyPr wrap="none" rtlCol="0">
            <a:spAutoFit/>
          </a:bodyPr>
          <a:lstStyle/>
          <a:p>
            <a:r>
              <a:rPr kumimoji="1" lang="en-US" altLang="ja-JP"/>
              <a:t>pen</a:t>
            </a:r>
            <a:endParaRPr kumimoji="1" lang="ja-JP" altLang="en-US" dirty="0"/>
          </a:p>
        </p:txBody>
      </p:sp>
      <p:sp>
        <p:nvSpPr>
          <p:cNvPr id="5" name="テキスト ボックス 4"/>
          <p:cNvSpPr txBox="1"/>
          <p:nvPr/>
        </p:nvSpPr>
        <p:spPr>
          <a:xfrm>
            <a:off x="6455538" y="5318170"/>
            <a:ext cx="5493812" cy="369332"/>
          </a:xfrm>
          <a:prstGeom prst="rect">
            <a:avLst/>
          </a:prstGeom>
          <a:noFill/>
        </p:spPr>
        <p:txBody>
          <a:bodyPr wrap="none" rtlCol="0">
            <a:spAutoFit/>
          </a:bodyPr>
          <a:lstStyle/>
          <a:p>
            <a:r>
              <a:rPr kumimoji="1" lang="ja-JP" altLang="en-US"/>
              <a:t>前後の単語だけでなく文書</a:t>
            </a:r>
            <a:r>
              <a:rPr kumimoji="1" lang="en-US" altLang="ja-JP" dirty="0"/>
              <a:t>ID</a:t>
            </a:r>
            <a:r>
              <a:rPr kumimoji="1" lang="ja-JP" altLang="en-US" dirty="0"/>
              <a:t>もコンテキストとして</a:t>
            </a:r>
          </a:p>
        </p:txBody>
      </p:sp>
      <p:sp>
        <p:nvSpPr>
          <p:cNvPr id="6" name="テキスト ボックス 5"/>
          <p:cNvSpPr txBox="1"/>
          <p:nvPr/>
        </p:nvSpPr>
        <p:spPr>
          <a:xfrm>
            <a:off x="8250148" y="5857901"/>
            <a:ext cx="2723823" cy="369332"/>
          </a:xfrm>
          <a:prstGeom prst="rect">
            <a:avLst/>
          </a:prstGeom>
          <a:noFill/>
        </p:spPr>
        <p:txBody>
          <a:bodyPr wrap="none" rtlCol="0">
            <a:spAutoFit/>
          </a:bodyPr>
          <a:lstStyle/>
          <a:p>
            <a:r>
              <a:rPr kumimoji="1" lang="ja-JP" altLang="en-US" dirty="0"/>
              <a:t>保持する意味合いを持つ</a:t>
            </a:r>
          </a:p>
        </p:txBody>
      </p:sp>
      <p:sp>
        <p:nvSpPr>
          <p:cNvPr id="27" name="テキスト ボックス 26">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
        <p:nvSpPr>
          <p:cNvPr id="29" name="テキスト ボックス 28"/>
          <p:cNvSpPr txBox="1"/>
          <p:nvPr/>
        </p:nvSpPr>
        <p:spPr>
          <a:xfrm>
            <a:off x="7589521" y="888602"/>
            <a:ext cx="763351" cy="369332"/>
          </a:xfrm>
          <a:prstGeom prst="rect">
            <a:avLst/>
          </a:prstGeom>
          <a:noFill/>
        </p:spPr>
        <p:txBody>
          <a:bodyPr wrap="none" rtlCol="0">
            <a:spAutoFit/>
          </a:bodyPr>
          <a:lstStyle/>
          <a:p>
            <a:r>
              <a:rPr lang="en-US" altLang="ja-JP" dirty="0" err="1"/>
              <a:t>dmpv</a:t>
            </a:r>
            <a:endParaRPr kumimoji="1" lang="ja-JP" altLang="en-US" dirty="0"/>
          </a:p>
        </p:txBody>
      </p:sp>
    </p:spTree>
    <p:extLst>
      <p:ext uri="{BB962C8B-B14F-4D97-AF65-F5344CB8AC3E}">
        <p14:creationId xmlns:p14="http://schemas.microsoft.com/office/powerpoint/2010/main" val="25292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2375971" cy="523220"/>
          </a:xfrm>
          <a:prstGeom prst="rect">
            <a:avLst/>
          </a:prstGeom>
          <a:noFill/>
        </p:spPr>
        <p:txBody>
          <a:bodyPr wrap="none" rtlCol="0">
            <a:spAutoFit/>
          </a:bodyPr>
          <a:lstStyle/>
          <a:p>
            <a:r>
              <a:rPr lang="en-US" altLang="ja-JP" sz="2800" dirty="0"/>
              <a:t>2. </a:t>
            </a:r>
            <a:r>
              <a:rPr lang="ja-JP" altLang="en-US" sz="2800" dirty="0"/>
              <a:t>形態素解析</a:t>
            </a:r>
          </a:p>
        </p:txBody>
      </p:sp>
      <p:sp>
        <p:nvSpPr>
          <p:cNvPr id="5" name="テキスト ボックス 4">
            <a:extLst>
              <a:ext uri="{FF2B5EF4-FFF2-40B4-BE49-F238E27FC236}">
                <a16:creationId xmlns:a16="http://schemas.microsoft.com/office/drawing/2014/main" id="{6F8E7B9A-3AC5-DF47-B7CB-77F6B04E8F77}"/>
              </a:ext>
            </a:extLst>
          </p:cNvPr>
          <p:cNvSpPr txBox="1"/>
          <p:nvPr/>
        </p:nvSpPr>
        <p:spPr>
          <a:xfrm>
            <a:off x="1325366" y="1665856"/>
            <a:ext cx="3570208" cy="461665"/>
          </a:xfrm>
          <a:prstGeom prst="rect">
            <a:avLst/>
          </a:prstGeom>
          <a:noFill/>
        </p:spPr>
        <p:txBody>
          <a:bodyPr wrap="none" rtlCol="0">
            <a:spAutoFit/>
          </a:bodyPr>
          <a:lstStyle/>
          <a:p>
            <a:r>
              <a:rPr lang="ja-JP" altLang="en-US" sz="2400" dirty="0"/>
              <a:t>自然言語処理の基礎技術</a:t>
            </a:r>
            <a:endParaRPr kumimoji="1" lang="ja-JP" altLang="en-US" sz="2400" dirty="0"/>
          </a:p>
        </p:txBody>
      </p:sp>
      <p:sp>
        <p:nvSpPr>
          <p:cNvPr id="2" name="テキスト ボックス 1"/>
          <p:cNvSpPr txBox="1"/>
          <p:nvPr/>
        </p:nvSpPr>
        <p:spPr>
          <a:xfrm>
            <a:off x="1325366" y="2458499"/>
            <a:ext cx="7431843" cy="461665"/>
          </a:xfrm>
          <a:prstGeom prst="rect">
            <a:avLst/>
          </a:prstGeom>
          <a:noFill/>
        </p:spPr>
        <p:txBody>
          <a:bodyPr wrap="none" rtlCol="0">
            <a:spAutoFit/>
          </a:bodyPr>
          <a:lstStyle/>
          <a:p>
            <a:r>
              <a:rPr kumimoji="1" lang="ja-JP" altLang="en-US" sz="2400" dirty="0"/>
              <a:t>文章を辞書に基づき形態素に分割</a:t>
            </a:r>
            <a:r>
              <a:rPr kumimoji="1" lang="en-US" altLang="ja-JP" sz="2400" dirty="0"/>
              <a:t>, </a:t>
            </a:r>
            <a:r>
              <a:rPr kumimoji="1" lang="ja-JP" altLang="en-US" sz="2400" dirty="0"/>
              <a:t>品詞判別等を行う</a:t>
            </a:r>
          </a:p>
        </p:txBody>
      </p:sp>
      <p:sp>
        <p:nvSpPr>
          <p:cNvPr id="11" name="テキスト ボックス 10"/>
          <p:cNvSpPr txBox="1"/>
          <p:nvPr/>
        </p:nvSpPr>
        <p:spPr>
          <a:xfrm>
            <a:off x="3799840" y="4721013"/>
            <a:ext cx="184731" cy="369332"/>
          </a:xfrm>
          <a:prstGeom prst="rect">
            <a:avLst/>
          </a:prstGeom>
          <a:noFill/>
        </p:spPr>
        <p:txBody>
          <a:bodyPr wrap="none" rtlCol="0">
            <a:spAutoFit/>
          </a:bodyPr>
          <a:lstStyle/>
          <a:p>
            <a:endParaRPr kumimoji="1" lang="ja-JP" altLang="en-US" dirty="0"/>
          </a:p>
        </p:txBody>
      </p:sp>
      <p:sp>
        <p:nvSpPr>
          <p:cNvPr id="12" name="テキスト ボックス 11"/>
          <p:cNvSpPr txBox="1"/>
          <p:nvPr/>
        </p:nvSpPr>
        <p:spPr>
          <a:xfrm>
            <a:off x="1304014" y="3729162"/>
            <a:ext cx="574196" cy="369332"/>
          </a:xfrm>
          <a:prstGeom prst="rect">
            <a:avLst/>
          </a:prstGeom>
          <a:noFill/>
        </p:spPr>
        <p:txBody>
          <a:bodyPr wrap="none" rtlCol="0">
            <a:spAutoFit/>
          </a:bodyPr>
          <a:lstStyle/>
          <a:p>
            <a:r>
              <a:rPr kumimoji="1" lang="en-US" altLang="ja-JP" dirty="0"/>
              <a:t>ex.)</a:t>
            </a:r>
            <a:endParaRPr kumimoji="1" lang="ja-JP" altLang="en-US" dirty="0"/>
          </a:p>
        </p:txBody>
      </p:sp>
      <p:sp>
        <p:nvSpPr>
          <p:cNvPr id="16" name="テキスト ボックス 15"/>
          <p:cNvSpPr txBox="1"/>
          <p:nvPr/>
        </p:nvSpPr>
        <p:spPr>
          <a:xfrm>
            <a:off x="1648423" y="4937186"/>
            <a:ext cx="3877985" cy="461665"/>
          </a:xfrm>
          <a:prstGeom prst="rect">
            <a:avLst/>
          </a:prstGeom>
          <a:noFill/>
        </p:spPr>
        <p:txBody>
          <a:bodyPr wrap="none" rtlCol="0">
            <a:spAutoFit/>
          </a:bodyPr>
          <a:lstStyle/>
          <a:p>
            <a:r>
              <a:rPr lang="ja-JP" altLang="en-US" sz="2400" dirty="0"/>
              <a:t>すもももももももものうち</a:t>
            </a:r>
            <a:endParaRPr kumimoji="1" lang="ja-JP" altLang="en-US" sz="2400" dirty="0"/>
          </a:p>
        </p:txBody>
      </p:sp>
      <p:sp>
        <p:nvSpPr>
          <p:cNvPr id="3" name="テキスト ボックス 2"/>
          <p:cNvSpPr txBox="1"/>
          <p:nvPr/>
        </p:nvSpPr>
        <p:spPr>
          <a:xfrm>
            <a:off x="6679096" y="4205942"/>
            <a:ext cx="5376793" cy="2031325"/>
          </a:xfrm>
          <a:prstGeom prst="rect">
            <a:avLst/>
          </a:prstGeom>
          <a:noFill/>
        </p:spPr>
        <p:txBody>
          <a:bodyPr wrap="none" rtlCol="0">
            <a:spAutoFit/>
          </a:bodyPr>
          <a:lstStyle/>
          <a:p>
            <a:r>
              <a:rPr lang="ja-JP" altLang="en-US" dirty="0"/>
              <a:t>すもも	名詞</a:t>
            </a:r>
            <a:r>
              <a:rPr lang="en-US" altLang="ja-JP" dirty="0"/>
              <a:t>,</a:t>
            </a:r>
            <a:r>
              <a:rPr lang="ja-JP" altLang="en-US" dirty="0"/>
              <a:t>一般</a:t>
            </a:r>
            <a:r>
              <a:rPr lang="en-US" altLang="ja-JP" dirty="0"/>
              <a:t>,*,*,*,*,</a:t>
            </a:r>
            <a:r>
              <a:rPr lang="ja-JP" altLang="en-US" dirty="0"/>
              <a:t>すもも</a:t>
            </a:r>
            <a:r>
              <a:rPr lang="en-US" altLang="ja-JP" dirty="0"/>
              <a:t>,</a:t>
            </a:r>
            <a:r>
              <a:rPr lang="ja-JP" altLang="en-US" dirty="0"/>
              <a:t>スモモ</a:t>
            </a:r>
            <a:r>
              <a:rPr lang="en-US" altLang="ja-JP" dirty="0"/>
              <a:t>,</a:t>
            </a:r>
            <a:r>
              <a:rPr lang="ja-JP" altLang="en-US" dirty="0"/>
              <a:t>スモモ</a:t>
            </a:r>
            <a:endParaRPr lang="en-US" altLang="ja-JP" dirty="0"/>
          </a:p>
          <a:p>
            <a:r>
              <a:rPr lang="ja-JP" altLang="en-US" dirty="0"/>
              <a:t>も	助詞</a:t>
            </a:r>
            <a:r>
              <a:rPr lang="en-US" altLang="ja-JP" dirty="0"/>
              <a:t>,</a:t>
            </a:r>
            <a:r>
              <a:rPr lang="ja-JP" altLang="en-US" dirty="0"/>
              <a:t>係助詞</a:t>
            </a:r>
            <a:r>
              <a:rPr lang="en-US" altLang="ja-JP" dirty="0"/>
              <a:t>,*,*,*,*,</a:t>
            </a:r>
            <a:r>
              <a:rPr lang="ja-JP" altLang="en-US" dirty="0"/>
              <a:t>も</a:t>
            </a:r>
            <a:r>
              <a:rPr lang="en-US" altLang="ja-JP" dirty="0"/>
              <a:t>,</a:t>
            </a:r>
            <a:r>
              <a:rPr lang="ja-JP" altLang="en-US" dirty="0"/>
              <a:t>モ</a:t>
            </a:r>
            <a:r>
              <a:rPr lang="en-US" altLang="ja-JP" dirty="0"/>
              <a:t>,</a:t>
            </a:r>
            <a:r>
              <a:rPr lang="ja-JP" altLang="en-US" dirty="0"/>
              <a:t>モ</a:t>
            </a:r>
            <a:endParaRPr lang="en-US" altLang="ja-JP" dirty="0"/>
          </a:p>
          <a:p>
            <a:r>
              <a:rPr lang="ja-JP" altLang="en-US" dirty="0"/>
              <a:t>もも	名詞</a:t>
            </a:r>
            <a:r>
              <a:rPr lang="en-US" altLang="ja-JP" dirty="0"/>
              <a:t>,</a:t>
            </a:r>
            <a:r>
              <a:rPr lang="ja-JP" altLang="en-US" dirty="0"/>
              <a:t>一般</a:t>
            </a:r>
            <a:r>
              <a:rPr lang="en-US" altLang="ja-JP" dirty="0"/>
              <a:t>,*,*,*,*,</a:t>
            </a:r>
            <a:r>
              <a:rPr lang="ja-JP" altLang="en-US" dirty="0"/>
              <a:t>もも</a:t>
            </a:r>
            <a:r>
              <a:rPr lang="en-US" altLang="ja-JP" dirty="0"/>
              <a:t>,</a:t>
            </a:r>
            <a:r>
              <a:rPr lang="ja-JP" altLang="en-US" dirty="0"/>
              <a:t>モモ</a:t>
            </a:r>
            <a:r>
              <a:rPr lang="en-US" altLang="ja-JP" dirty="0"/>
              <a:t>,</a:t>
            </a:r>
            <a:r>
              <a:rPr lang="ja-JP" altLang="en-US" dirty="0"/>
              <a:t>モモ</a:t>
            </a:r>
            <a:endParaRPr lang="en-US" altLang="ja-JP" dirty="0"/>
          </a:p>
          <a:p>
            <a:r>
              <a:rPr lang="ja-JP" altLang="en-US" dirty="0"/>
              <a:t>も	助詞</a:t>
            </a:r>
            <a:r>
              <a:rPr lang="en-US" altLang="ja-JP" dirty="0"/>
              <a:t>,</a:t>
            </a:r>
            <a:r>
              <a:rPr lang="ja-JP" altLang="en-US" dirty="0"/>
              <a:t>係助詞</a:t>
            </a:r>
            <a:r>
              <a:rPr lang="en-US" altLang="ja-JP" dirty="0"/>
              <a:t>,*,*,*,*,</a:t>
            </a:r>
            <a:r>
              <a:rPr lang="ja-JP" altLang="en-US" dirty="0"/>
              <a:t>も</a:t>
            </a:r>
            <a:r>
              <a:rPr lang="en-US" altLang="ja-JP" dirty="0"/>
              <a:t>,</a:t>
            </a:r>
            <a:r>
              <a:rPr lang="ja-JP" altLang="en-US" dirty="0"/>
              <a:t>モ</a:t>
            </a:r>
            <a:r>
              <a:rPr lang="en-US" altLang="ja-JP" dirty="0"/>
              <a:t>,</a:t>
            </a:r>
            <a:r>
              <a:rPr lang="ja-JP" altLang="en-US" dirty="0"/>
              <a:t>モ</a:t>
            </a:r>
            <a:endParaRPr lang="en-US" altLang="ja-JP" dirty="0"/>
          </a:p>
          <a:p>
            <a:r>
              <a:rPr lang="ja-JP" altLang="en-US" dirty="0"/>
              <a:t>もも	名詞</a:t>
            </a:r>
            <a:r>
              <a:rPr lang="en-US" altLang="ja-JP" dirty="0"/>
              <a:t>,</a:t>
            </a:r>
            <a:r>
              <a:rPr lang="ja-JP" altLang="en-US" dirty="0"/>
              <a:t>一般</a:t>
            </a:r>
            <a:r>
              <a:rPr lang="en-US" altLang="ja-JP" dirty="0"/>
              <a:t>,*,*,*,*,</a:t>
            </a:r>
            <a:r>
              <a:rPr lang="ja-JP" altLang="en-US" dirty="0"/>
              <a:t>もも</a:t>
            </a:r>
            <a:r>
              <a:rPr lang="en-US" altLang="ja-JP" dirty="0"/>
              <a:t>,</a:t>
            </a:r>
            <a:r>
              <a:rPr lang="ja-JP" altLang="en-US" dirty="0"/>
              <a:t>モモ</a:t>
            </a:r>
            <a:r>
              <a:rPr lang="en-US" altLang="ja-JP" dirty="0"/>
              <a:t>,</a:t>
            </a:r>
            <a:r>
              <a:rPr lang="ja-JP" altLang="en-US" dirty="0"/>
              <a:t>モモ</a:t>
            </a:r>
            <a:endParaRPr lang="en-US" altLang="ja-JP" dirty="0"/>
          </a:p>
          <a:p>
            <a:r>
              <a:rPr lang="ja-JP" altLang="en-US" dirty="0"/>
              <a:t>の</a:t>
            </a:r>
            <a:r>
              <a:rPr lang="en-US" altLang="ja-JP" dirty="0"/>
              <a:t>	</a:t>
            </a:r>
            <a:r>
              <a:rPr lang="ja-JP" altLang="en-US" dirty="0"/>
              <a:t>助詞</a:t>
            </a:r>
            <a:r>
              <a:rPr lang="en-US" altLang="ja-JP" dirty="0"/>
              <a:t>,</a:t>
            </a:r>
            <a:r>
              <a:rPr lang="ja-JP" altLang="en-US" dirty="0"/>
              <a:t>連体化</a:t>
            </a:r>
            <a:r>
              <a:rPr lang="en-US" altLang="ja-JP" dirty="0"/>
              <a:t>,*,*,*,*,</a:t>
            </a:r>
            <a:r>
              <a:rPr lang="ja-JP" altLang="en-US" dirty="0"/>
              <a:t>の</a:t>
            </a:r>
            <a:r>
              <a:rPr lang="en-US" altLang="ja-JP" dirty="0"/>
              <a:t>,</a:t>
            </a:r>
            <a:r>
              <a:rPr lang="ja-JP" altLang="en-US" dirty="0"/>
              <a:t>ノ</a:t>
            </a:r>
            <a:r>
              <a:rPr lang="en-US" altLang="ja-JP" dirty="0"/>
              <a:t>,</a:t>
            </a:r>
            <a:r>
              <a:rPr lang="ja-JP" altLang="en-US" dirty="0"/>
              <a:t>ノ</a:t>
            </a:r>
            <a:endParaRPr lang="en-US" altLang="ja-JP" dirty="0"/>
          </a:p>
          <a:p>
            <a:r>
              <a:rPr lang="ja-JP" altLang="en-US" dirty="0"/>
              <a:t>うち</a:t>
            </a:r>
            <a:r>
              <a:rPr lang="en-US" altLang="ja-JP" dirty="0"/>
              <a:t>	</a:t>
            </a:r>
            <a:r>
              <a:rPr lang="ja-JP" altLang="en-US" dirty="0"/>
              <a:t>名詞</a:t>
            </a:r>
            <a:r>
              <a:rPr lang="en-US" altLang="ja-JP" dirty="0"/>
              <a:t>,</a:t>
            </a:r>
            <a:r>
              <a:rPr lang="ja-JP" altLang="en-US" dirty="0"/>
              <a:t>非自立</a:t>
            </a:r>
            <a:r>
              <a:rPr lang="en-US" altLang="ja-JP" dirty="0"/>
              <a:t>,</a:t>
            </a:r>
            <a:r>
              <a:rPr lang="ja-JP" altLang="en-US" dirty="0"/>
              <a:t>副詞可能</a:t>
            </a:r>
            <a:r>
              <a:rPr lang="en-US" altLang="ja-JP" dirty="0"/>
              <a:t>,*,*,*,</a:t>
            </a:r>
            <a:r>
              <a:rPr lang="ja-JP" altLang="en-US" dirty="0"/>
              <a:t>うち</a:t>
            </a:r>
            <a:r>
              <a:rPr lang="en-US" altLang="ja-JP" dirty="0"/>
              <a:t>,</a:t>
            </a:r>
            <a:r>
              <a:rPr lang="ja-JP" altLang="en-US" dirty="0"/>
              <a:t>ウチ</a:t>
            </a:r>
            <a:r>
              <a:rPr lang="en-US" altLang="ja-JP" dirty="0"/>
              <a:t>,</a:t>
            </a:r>
            <a:r>
              <a:rPr lang="ja-JP" altLang="en-US" dirty="0"/>
              <a:t>ウチ</a:t>
            </a:r>
            <a:endParaRPr kumimoji="1" lang="ja-JP" altLang="en-US" dirty="0"/>
          </a:p>
        </p:txBody>
      </p:sp>
      <p:sp>
        <p:nvSpPr>
          <p:cNvPr id="7" name="テキスト ボックス 6"/>
          <p:cNvSpPr txBox="1"/>
          <p:nvPr/>
        </p:nvSpPr>
        <p:spPr>
          <a:xfrm>
            <a:off x="1648423" y="3154844"/>
            <a:ext cx="4870244" cy="369332"/>
          </a:xfrm>
          <a:prstGeom prst="rect">
            <a:avLst/>
          </a:prstGeom>
          <a:noFill/>
        </p:spPr>
        <p:txBody>
          <a:bodyPr wrap="none" rtlCol="0">
            <a:spAutoFit/>
          </a:bodyPr>
          <a:lstStyle/>
          <a:p>
            <a:r>
              <a:rPr kumimoji="1" lang="ja-JP" altLang="en-US" dirty="0"/>
              <a:t>ソフトウェアとして</a:t>
            </a:r>
            <a:r>
              <a:rPr kumimoji="1" lang="en-US" altLang="ja-JP" dirty="0" err="1"/>
              <a:t>MeCab</a:t>
            </a:r>
            <a:r>
              <a:rPr kumimoji="1" lang="en-US" altLang="ja-JP" dirty="0"/>
              <a:t>, </a:t>
            </a:r>
            <a:r>
              <a:rPr kumimoji="1" lang="en-US" altLang="ja-JP" dirty="0" err="1"/>
              <a:t>Chasen</a:t>
            </a:r>
            <a:r>
              <a:rPr kumimoji="1" lang="ja-JP" altLang="en-US" dirty="0"/>
              <a:t>等がある</a:t>
            </a:r>
          </a:p>
        </p:txBody>
      </p:sp>
      <p:sp>
        <p:nvSpPr>
          <p:cNvPr id="13" name="右矢印 12">
            <a:extLst>
              <a:ext uri="{FF2B5EF4-FFF2-40B4-BE49-F238E27FC236}">
                <a16:creationId xmlns:a16="http://schemas.microsoft.com/office/drawing/2014/main" id="{AE6EA963-26DF-754D-AEE4-46420040461C}"/>
              </a:ext>
            </a:extLst>
          </p:cNvPr>
          <p:cNvSpPr/>
          <p:nvPr/>
        </p:nvSpPr>
        <p:spPr>
          <a:xfrm>
            <a:off x="5701593" y="4952295"/>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99430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テキスト ボックス 39"/>
          <p:cNvSpPr txBox="1"/>
          <p:nvPr/>
        </p:nvSpPr>
        <p:spPr>
          <a:xfrm>
            <a:off x="1454728" y="1687484"/>
            <a:ext cx="854721" cy="369332"/>
          </a:xfrm>
          <a:prstGeom prst="rect">
            <a:avLst/>
          </a:prstGeom>
          <a:noFill/>
        </p:spPr>
        <p:txBody>
          <a:bodyPr wrap="none" rtlCol="0">
            <a:spAutoFit/>
          </a:bodyPr>
          <a:lstStyle/>
          <a:p>
            <a:r>
              <a:rPr kumimoji="1" lang="en-US" altLang="ja-JP" dirty="0" err="1"/>
              <a:t>DBoW</a:t>
            </a:r>
            <a:endParaRPr kumimoji="1" lang="ja-JP" altLang="en-US" dirty="0"/>
          </a:p>
        </p:txBody>
      </p:sp>
      <p:sp>
        <p:nvSpPr>
          <p:cNvPr id="26" name="テキスト ボックス 25"/>
          <p:cNvSpPr txBox="1"/>
          <p:nvPr/>
        </p:nvSpPr>
        <p:spPr>
          <a:xfrm>
            <a:off x="2712378" y="1687484"/>
            <a:ext cx="5798382" cy="369332"/>
          </a:xfrm>
          <a:prstGeom prst="rect">
            <a:avLst/>
          </a:prstGeom>
          <a:noFill/>
        </p:spPr>
        <p:txBody>
          <a:bodyPr wrap="none" rtlCol="0">
            <a:spAutoFit/>
          </a:bodyPr>
          <a:lstStyle/>
          <a:p>
            <a:r>
              <a:rPr kumimoji="1" lang="en-US" altLang="ja-JP" dirty="0"/>
              <a:t>Skip-Gram</a:t>
            </a:r>
            <a:r>
              <a:rPr kumimoji="1" lang="ja-JP" altLang="en-US" dirty="0"/>
              <a:t>と似たテクニックでモデルが構築されている</a:t>
            </a:r>
          </a:p>
        </p:txBody>
      </p:sp>
      <p:sp>
        <p:nvSpPr>
          <p:cNvPr id="27" name="テキスト ボックス 26"/>
          <p:cNvSpPr txBox="1"/>
          <p:nvPr/>
        </p:nvSpPr>
        <p:spPr>
          <a:xfrm>
            <a:off x="1454728" y="2702104"/>
            <a:ext cx="5298245" cy="369332"/>
          </a:xfrm>
          <a:prstGeom prst="rect">
            <a:avLst/>
          </a:prstGeom>
          <a:noFill/>
        </p:spPr>
        <p:txBody>
          <a:bodyPr wrap="none" rtlCol="0">
            <a:spAutoFit/>
          </a:bodyPr>
          <a:lstStyle/>
          <a:p>
            <a:r>
              <a:rPr kumimoji="1" lang="ja-JP" altLang="en-US" dirty="0"/>
              <a:t>単語の順序が考慮されない</a:t>
            </a:r>
            <a:r>
              <a:rPr kumimoji="1" lang="en-US" altLang="ja-JP" dirty="0" err="1"/>
              <a:t>BoW</a:t>
            </a:r>
            <a:r>
              <a:rPr kumimoji="1" lang="ja-JP" altLang="en-US" dirty="0"/>
              <a:t>と同じような性質</a:t>
            </a:r>
          </a:p>
        </p:txBody>
      </p:sp>
      <p:sp>
        <p:nvSpPr>
          <p:cNvPr id="45" name="右矢印 44"/>
          <p:cNvSpPr/>
          <p:nvPr/>
        </p:nvSpPr>
        <p:spPr>
          <a:xfrm>
            <a:off x="3733980" y="3459239"/>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178175" y="3428955"/>
            <a:ext cx="3890809" cy="369332"/>
          </a:xfrm>
          <a:prstGeom prst="rect">
            <a:avLst/>
          </a:prstGeom>
          <a:noFill/>
        </p:spPr>
        <p:txBody>
          <a:bodyPr wrap="none" rtlCol="0">
            <a:spAutoFit/>
          </a:bodyPr>
          <a:lstStyle/>
          <a:p>
            <a:r>
              <a:rPr kumimoji="1" lang="en-US" altLang="ja-JP" dirty="0">
                <a:solidFill>
                  <a:schemeClr val="tx2">
                    <a:lumMod val="50000"/>
                    <a:lumOff val="50000"/>
                  </a:schemeClr>
                </a:solidFill>
              </a:rPr>
              <a:t>D</a:t>
            </a:r>
            <a:r>
              <a:rPr kumimoji="1" lang="en-US" altLang="ja-JP" dirty="0"/>
              <a:t>istributed </a:t>
            </a:r>
            <a:r>
              <a:rPr kumimoji="1" lang="en-US" altLang="ja-JP" dirty="0" err="1">
                <a:solidFill>
                  <a:schemeClr val="tx2">
                    <a:lumMod val="50000"/>
                    <a:lumOff val="50000"/>
                  </a:schemeClr>
                </a:solidFill>
              </a:rPr>
              <a:t>BoW</a:t>
            </a:r>
            <a:r>
              <a:rPr kumimoji="1" lang="ja-JP" altLang="en-US" dirty="0"/>
              <a:t>と名付けられている</a:t>
            </a:r>
            <a:endParaRPr kumimoji="1" lang="ja-JP" altLang="en-US" dirty="0">
              <a:solidFill>
                <a:schemeClr val="tx2">
                  <a:lumMod val="50000"/>
                  <a:lumOff val="50000"/>
                </a:schemeClr>
              </a:solidFill>
            </a:endParaRPr>
          </a:p>
        </p:txBody>
      </p:sp>
      <p:sp>
        <p:nvSpPr>
          <p:cNvPr id="32" name="テキスト ボックス 31"/>
          <p:cNvSpPr txBox="1"/>
          <p:nvPr/>
        </p:nvSpPr>
        <p:spPr>
          <a:xfrm>
            <a:off x="1500027" y="4407613"/>
            <a:ext cx="5774338" cy="369332"/>
          </a:xfrm>
          <a:prstGeom prst="rect">
            <a:avLst/>
          </a:prstGeom>
          <a:noFill/>
        </p:spPr>
        <p:txBody>
          <a:bodyPr wrap="none" rtlCol="0">
            <a:spAutoFit/>
          </a:bodyPr>
          <a:lstStyle/>
          <a:p>
            <a:r>
              <a:rPr kumimoji="1" lang="ja-JP" altLang="en-US" dirty="0"/>
              <a:t>モデルがシンプルなため</a:t>
            </a:r>
            <a:r>
              <a:rPr kumimoji="1" lang="en-US" altLang="ja-JP" dirty="0" err="1"/>
              <a:t>dmpv</a:t>
            </a:r>
            <a:r>
              <a:rPr kumimoji="1" lang="ja-JP" altLang="en-US" dirty="0"/>
              <a:t>よりメモリ消費が少なく</a:t>
            </a:r>
          </a:p>
        </p:txBody>
      </p:sp>
      <p:sp>
        <p:nvSpPr>
          <p:cNvPr id="37" name="テキスト ボックス 36"/>
          <p:cNvSpPr txBox="1"/>
          <p:nvPr/>
        </p:nvSpPr>
        <p:spPr>
          <a:xfrm>
            <a:off x="3733980" y="5016939"/>
            <a:ext cx="7109639" cy="369332"/>
          </a:xfrm>
          <a:prstGeom prst="rect">
            <a:avLst/>
          </a:prstGeom>
          <a:noFill/>
        </p:spPr>
        <p:txBody>
          <a:bodyPr wrap="none" rtlCol="0">
            <a:spAutoFit/>
          </a:bodyPr>
          <a:lstStyle/>
          <a:p>
            <a:r>
              <a:rPr kumimoji="1" lang="ja-JP" altLang="en-US" dirty="0"/>
              <a:t>効率的に計算を行えるが、</a:t>
            </a:r>
            <a:r>
              <a:rPr kumimoji="1" lang="ja-JP" altLang="en-US"/>
              <a:t>精度の面では劣ることが報告されている</a:t>
            </a:r>
            <a:endParaRPr kumimoji="1" lang="ja-JP" altLang="en-US" dirty="0"/>
          </a:p>
        </p:txBody>
      </p:sp>
      <p:sp>
        <p:nvSpPr>
          <p:cNvPr id="13" name="テキスト ボックス 12">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
        <p:nvSpPr>
          <p:cNvPr id="14" name="テキスト ボックス 13"/>
          <p:cNvSpPr txBox="1"/>
          <p:nvPr/>
        </p:nvSpPr>
        <p:spPr>
          <a:xfrm>
            <a:off x="7589521" y="888602"/>
            <a:ext cx="857927" cy="369332"/>
          </a:xfrm>
          <a:prstGeom prst="rect">
            <a:avLst/>
          </a:prstGeom>
          <a:noFill/>
        </p:spPr>
        <p:txBody>
          <a:bodyPr wrap="none" rtlCol="0">
            <a:spAutoFit/>
          </a:bodyPr>
          <a:lstStyle/>
          <a:p>
            <a:r>
              <a:rPr lang="en-US" altLang="ja-JP" dirty="0" err="1"/>
              <a:t>DBoW</a:t>
            </a:r>
            <a:endParaRPr kumimoji="1" lang="ja-JP" altLang="en-US" dirty="0"/>
          </a:p>
        </p:txBody>
      </p:sp>
    </p:spTree>
    <p:extLst>
      <p:ext uri="{BB962C8B-B14F-4D97-AF65-F5344CB8AC3E}">
        <p14:creationId xmlns:p14="http://schemas.microsoft.com/office/powerpoint/2010/main" val="294256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434931903"/>
              </p:ext>
            </p:extLst>
          </p:nvPr>
        </p:nvGraphicFramePr>
        <p:xfrm>
          <a:off x="7339115" y="1529487"/>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144266571"/>
              </p:ext>
            </p:extLst>
          </p:nvPr>
        </p:nvGraphicFramePr>
        <p:xfrm>
          <a:off x="7339115" y="3933563"/>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765178490"/>
              </p:ext>
            </p:extLst>
          </p:nvPr>
        </p:nvGraphicFramePr>
        <p:xfrm>
          <a:off x="7339115" y="2731525"/>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2015781772"/>
              </p:ext>
            </p:extLst>
          </p:nvPr>
        </p:nvGraphicFramePr>
        <p:xfrm>
          <a:off x="7339115" y="5216351"/>
          <a:ext cx="208280" cy="10440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542226932"/>
              </p:ext>
            </p:extLst>
          </p:nvPr>
        </p:nvGraphicFramePr>
        <p:xfrm>
          <a:off x="4581360" y="2573487"/>
          <a:ext cx="208280" cy="3132000"/>
        </p:xfrm>
        <a:graphic>
          <a:graphicData uri="http://schemas.openxmlformats.org/drawingml/2006/table">
            <a:tbl>
              <a:tblPr firstRow="1" bandRow="1">
                <a:tableStyleId>{3C2FFA5D-87B4-456A-9821-1D502468CF0F}</a:tableStyleId>
              </a:tblPr>
              <a:tblGrid>
                <a:gridCol w="208280">
                  <a:extLst>
                    <a:ext uri="{9D8B030D-6E8A-4147-A177-3AD203B41FA5}">
                      <a16:colId xmlns:a16="http://schemas.microsoft.com/office/drawing/2014/main" val="20000"/>
                    </a:ext>
                  </a:extLst>
                </a:gridCol>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0"/>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1"/>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4"/>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5"/>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6"/>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7"/>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8"/>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09"/>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0"/>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1"/>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2"/>
                  </a:ext>
                </a:extLst>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3"/>
                  </a:ext>
                </a:extLst>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4"/>
                  </a:ext>
                </a:extLst>
              </a:tr>
            </a:tbl>
          </a:graphicData>
        </a:graphic>
      </p:graphicFrame>
      <p:sp>
        <p:nvSpPr>
          <p:cNvPr id="7" name="テキスト ボックス 6"/>
          <p:cNvSpPr txBox="1"/>
          <p:nvPr/>
        </p:nvSpPr>
        <p:spPr>
          <a:xfrm>
            <a:off x="1314504" y="5870605"/>
            <a:ext cx="877163" cy="369332"/>
          </a:xfrm>
          <a:prstGeom prst="rect">
            <a:avLst/>
          </a:prstGeom>
          <a:noFill/>
        </p:spPr>
        <p:txBody>
          <a:bodyPr wrap="none" rtlCol="0">
            <a:spAutoFit/>
          </a:bodyPr>
          <a:lstStyle/>
          <a:p>
            <a:r>
              <a:rPr kumimoji="1" lang="ja-JP" altLang="en-US" dirty="0"/>
              <a:t>入力層</a:t>
            </a:r>
          </a:p>
        </p:txBody>
      </p:sp>
      <p:sp>
        <p:nvSpPr>
          <p:cNvPr id="8" name="テキスト ボックス 7"/>
          <p:cNvSpPr txBox="1"/>
          <p:nvPr/>
        </p:nvSpPr>
        <p:spPr>
          <a:xfrm>
            <a:off x="3842961" y="6021563"/>
            <a:ext cx="1685077" cy="369332"/>
          </a:xfrm>
          <a:prstGeom prst="rect">
            <a:avLst/>
          </a:prstGeom>
          <a:noFill/>
        </p:spPr>
        <p:txBody>
          <a:bodyPr wrap="none" rtlCol="0">
            <a:spAutoFit/>
          </a:bodyPr>
          <a:lstStyle/>
          <a:p>
            <a:r>
              <a:rPr kumimoji="1" lang="en-US" altLang="ja-JP" dirty="0"/>
              <a:t>n</a:t>
            </a:r>
            <a:r>
              <a:rPr kumimoji="1" lang="ja-JP" altLang="en-US" dirty="0"/>
              <a:t>次元の隠れ層</a:t>
            </a:r>
          </a:p>
        </p:txBody>
      </p:sp>
      <p:sp>
        <p:nvSpPr>
          <p:cNvPr id="10" name="テキスト ボックス 9"/>
          <p:cNvSpPr txBox="1"/>
          <p:nvPr/>
        </p:nvSpPr>
        <p:spPr>
          <a:xfrm>
            <a:off x="7004673" y="6486416"/>
            <a:ext cx="877163" cy="369332"/>
          </a:xfrm>
          <a:prstGeom prst="rect">
            <a:avLst/>
          </a:prstGeom>
          <a:noFill/>
        </p:spPr>
        <p:txBody>
          <a:bodyPr wrap="none" rtlCol="0">
            <a:spAutoFit/>
          </a:bodyPr>
          <a:lstStyle/>
          <a:p>
            <a:r>
              <a:rPr kumimoji="1" lang="ja-JP" altLang="en-US"/>
              <a:t>出力層</a:t>
            </a:r>
            <a:endParaRPr kumimoji="1" lang="ja-JP" altLang="en-US" dirty="0"/>
          </a:p>
        </p:txBody>
      </p:sp>
      <p:cxnSp>
        <p:nvCxnSpPr>
          <p:cNvPr id="18" name="直線矢印コネクタ 17"/>
          <p:cNvCxnSpPr/>
          <p:nvPr/>
        </p:nvCxnSpPr>
        <p:spPr>
          <a:xfrm>
            <a:off x="5036501" y="4931146"/>
            <a:ext cx="2159966" cy="774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p:cNvCxnSpPr/>
          <p:nvPr/>
        </p:nvCxnSpPr>
        <p:spPr>
          <a:xfrm flipV="1">
            <a:off x="5066735" y="2154001"/>
            <a:ext cx="2132433" cy="1076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p:cNvCxnSpPr/>
          <p:nvPr/>
        </p:nvCxnSpPr>
        <p:spPr>
          <a:xfrm>
            <a:off x="5070070" y="4250000"/>
            <a:ext cx="2159966" cy="205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flipV="1">
            <a:off x="5070070" y="3357437"/>
            <a:ext cx="2159966" cy="475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a:off x="2272279" y="4103376"/>
            <a:ext cx="20319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メモ 11"/>
          <p:cNvSpPr/>
          <p:nvPr/>
        </p:nvSpPr>
        <p:spPr>
          <a:xfrm>
            <a:off x="1251678" y="3617487"/>
            <a:ext cx="774585" cy="99432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文書</a:t>
            </a:r>
            <a:endParaRPr kumimoji="1" lang="en-US" altLang="ja-JP" dirty="0">
              <a:solidFill>
                <a:schemeClr val="tx1"/>
              </a:solidFill>
            </a:endParaRPr>
          </a:p>
          <a:p>
            <a:pPr algn="ctr"/>
            <a:r>
              <a:rPr kumimoji="1" lang="en-US" altLang="ja-JP" dirty="0">
                <a:solidFill>
                  <a:schemeClr val="tx1"/>
                </a:solidFill>
              </a:rPr>
              <a:t>ID</a:t>
            </a:r>
            <a:endParaRPr kumimoji="1" lang="ja-JP" altLang="en-US" dirty="0">
              <a:solidFill>
                <a:schemeClr val="tx1"/>
              </a:solidFill>
            </a:endParaRPr>
          </a:p>
        </p:txBody>
      </p:sp>
      <p:sp>
        <p:nvSpPr>
          <p:cNvPr id="17" name="テキスト ボックス 16"/>
          <p:cNvSpPr txBox="1"/>
          <p:nvPr/>
        </p:nvSpPr>
        <p:spPr>
          <a:xfrm>
            <a:off x="7765553" y="1969335"/>
            <a:ext cx="242374" cy="369332"/>
          </a:xfrm>
          <a:prstGeom prst="rect">
            <a:avLst/>
          </a:prstGeom>
          <a:noFill/>
        </p:spPr>
        <p:txBody>
          <a:bodyPr wrap="none" rtlCol="0">
            <a:spAutoFit/>
          </a:bodyPr>
          <a:lstStyle/>
          <a:p>
            <a:r>
              <a:rPr kumimoji="1" lang="en-US" altLang="ja-JP" dirty="0"/>
              <a:t>I</a:t>
            </a:r>
            <a:endParaRPr kumimoji="1" lang="ja-JP" altLang="en-US" dirty="0"/>
          </a:p>
        </p:txBody>
      </p:sp>
      <p:sp>
        <p:nvSpPr>
          <p:cNvPr id="19" name="テキスト ボックス 18"/>
          <p:cNvSpPr txBox="1"/>
          <p:nvPr/>
        </p:nvSpPr>
        <p:spPr>
          <a:xfrm>
            <a:off x="7588357" y="3027036"/>
            <a:ext cx="596766" cy="369332"/>
          </a:xfrm>
          <a:prstGeom prst="rect">
            <a:avLst/>
          </a:prstGeom>
          <a:noFill/>
        </p:spPr>
        <p:txBody>
          <a:bodyPr wrap="none" rtlCol="0">
            <a:spAutoFit/>
          </a:bodyPr>
          <a:lstStyle/>
          <a:p>
            <a:r>
              <a:rPr kumimoji="1" lang="en-US" altLang="ja-JP"/>
              <a:t>have</a:t>
            </a:r>
            <a:endParaRPr kumimoji="1" lang="ja-JP" altLang="en-US" dirty="0"/>
          </a:p>
        </p:txBody>
      </p:sp>
      <p:sp>
        <p:nvSpPr>
          <p:cNvPr id="21" name="テキスト ボックス 20"/>
          <p:cNvSpPr txBox="1"/>
          <p:nvPr/>
        </p:nvSpPr>
        <p:spPr>
          <a:xfrm>
            <a:off x="7765553" y="4270897"/>
            <a:ext cx="282450" cy="369332"/>
          </a:xfrm>
          <a:prstGeom prst="rect">
            <a:avLst/>
          </a:prstGeom>
          <a:noFill/>
        </p:spPr>
        <p:txBody>
          <a:bodyPr wrap="none" rtlCol="0">
            <a:spAutoFit/>
          </a:bodyPr>
          <a:lstStyle/>
          <a:p>
            <a:r>
              <a:rPr kumimoji="1" lang="en-US" altLang="ja-JP"/>
              <a:t>a</a:t>
            </a:r>
            <a:endParaRPr kumimoji="1" lang="ja-JP" altLang="en-US" dirty="0"/>
          </a:p>
        </p:txBody>
      </p:sp>
      <p:sp>
        <p:nvSpPr>
          <p:cNvPr id="23" name="テキスト ボックス 22"/>
          <p:cNvSpPr txBox="1"/>
          <p:nvPr/>
        </p:nvSpPr>
        <p:spPr>
          <a:xfrm>
            <a:off x="7618783" y="5527057"/>
            <a:ext cx="526106" cy="369332"/>
          </a:xfrm>
          <a:prstGeom prst="rect">
            <a:avLst/>
          </a:prstGeom>
          <a:noFill/>
        </p:spPr>
        <p:txBody>
          <a:bodyPr wrap="none" rtlCol="0">
            <a:spAutoFit/>
          </a:bodyPr>
          <a:lstStyle/>
          <a:p>
            <a:r>
              <a:rPr kumimoji="1" lang="en-US" altLang="ja-JP"/>
              <a:t>pen</a:t>
            </a:r>
            <a:endParaRPr kumimoji="1" lang="ja-JP" altLang="en-US" dirty="0"/>
          </a:p>
        </p:txBody>
      </p:sp>
      <p:sp>
        <p:nvSpPr>
          <p:cNvPr id="27" name="テキスト ボックス 26">
            <a:extLst>
              <a:ext uri="{FF2B5EF4-FFF2-40B4-BE49-F238E27FC236}">
                <a16:creationId xmlns:a16="http://schemas.microsoft.com/office/drawing/2014/main" id="{780EB33D-AB7A-644C-BF62-6411655FBFD6}"/>
              </a:ext>
            </a:extLst>
          </p:cNvPr>
          <p:cNvSpPr txBox="1"/>
          <p:nvPr/>
        </p:nvSpPr>
        <p:spPr>
          <a:xfrm>
            <a:off x="996593" y="811658"/>
            <a:ext cx="6526146" cy="523220"/>
          </a:xfrm>
          <a:prstGeom prst="rect">
            <a:avLst/>
          </a:prstGeom>
          <a:noFill/>
        </p:spPr>
        <p:txBody>
          <a:bodyPr wrap="none" rtlCol="0">
            <a:spAutoFit/>
          </a:bodyPr>
          <a:lstStyle/>
          <a:p>
            <a:r>
              <a:rPr lang="en-US" altLang="ja-JP" sz="2800" dirty="0"/>
              <a:t>4. </a:t>
            </a:r>
            <a:r>
              <a:rPr lang="ja-JP" altLang="en-US" sz="2800" b="1" dirty="0"/>
              <a:t>文章</a:t>
            </a:r>
            <a:r>
              <a:rPr lang="ja-JP" altLang="en-US" sz="2800" dirty="0"/>
              <a:t>・単語のベクトル化</a:t>
            </a:r>
            <a:r>
              <a:rPr lang="en-US" altLang="ja-JP" sz="2800" dirty="0"/>
              <a:t>(③doc2vec)</a:t>
            </a:r>
            <a:endParaRPr lang="ja-JP" altLang="en-US" sz="2800" dirty="0"/>
          </a:p>
        </p:txBody>
      </p:sp>
      <p:sp>
        <p:nvSpPr>
          <p:cNvPr id="29" name="テキスト ボックス 28"/>
          <p:cNvSpPr txBox="1"/>
          <p:nvPr/>
        </p:nvSpPr>
        <p:spPr>
          <a:xfrm>
            <a:off x="7589521" y="888602"/>
            <a:ext cx="857927" cy="369332"/>
          </a:xfrm>
          <a:prstGeom prst="rect">
            <a:avLst/>
          </a:prstGeom>
          <a:noFill/>
        </p:spPr>
        <p:txBody>
          <a:bodyPr wrap="none" rtlCol="0">
            <a:spAutoFit/>
          </a:bodyPr>
          <a:lstStyle/>
          <a:p>
            <a:r>
              <a:rPr lang="en-US" altLang="ja-JP" dirty="0" err="1"/>
              <a:t>DBoW</a:t>
            </a:r>
            <a:endParaRPr kumimoji="1" lang="ja-JP" altLang="en-US" dirty="0"/>
          </a:p>
        </p:txBody>
      </p:sp>
    </p:spTree>
    <p:extLst>
      <p:ext uri="{BB962C8B-B14F-4D97-AF65-F5344CB8AC3E}">
        <p14:creationId xmlns:p14="http://schemas.microsoft.com/office/powerpoint/2010/main" val="1442267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ja-JP" altLang="en-US" sz="4400" dirty="0"/>
              <a:t>まとめ</a:t>
            </a:r>
            <a:r>
              <a:rPr lang="en-US" altLang="ja-JP" sz="4400" dirty="0"/>
              <a:t> + </a:t>
            </a:r>
            <a:r>
              <a:rPr lang="ja-JP" altLang="en-US" sz="4400" dirty="0"/>
              <a:t>補足</a:t>
            </a:r>
          </a:p>
        </p:txBody>
      </p:sp>
      <p:sp>
        <p:nvSpPr>
          <p:cNvPr id="5" name="テキスト ボックス 4"/>
          <p:cNvSpPr txBox="1"/>
          <p:nvPr/>
        </p:nvSpPr>
        <p:spPr>
          <a:xfrm>
            <a:off x="1273426" y="1571945"/>
            <a:ext cx="5067413" cy="369332"/>
          </a:xfrm>
          <a:prstGeom prst="rect">
            <a:avLst/>
          </a:prstGeom>
          <a:noFill/>
        </p:spPr>
        <p:txBody>
          <a:bodyPr wrap="none" rtlCol="0">
            <a:spAutoFit/>
          </a:bodyPr>
          <a:lstStyle/>
          <a:p>
            <a:r>
              <a:rPr kumimoji="1" lang="ja-JP" altLang="en-US" dirty="0"/>
              <a:t>単語のベクトル表現には</a:t>
            </a:r>
            <a:r>
              <a:rPr kumimoji="1" lang="en-US" altLang="ja-JP" dirty="0" err="1"/>
              <a:t>BoW</a:t>
            </a:r>
            <a:r>
              <a:rPr kumimoji="1" lang="ja-JP" altLang="en-US" dirty="0"/>
              <a:t>と分散表現がある</a:t>
            </a:r>
          </a:p>
        </p:txBody>
      </p:sp>
      <p:sp>
        <p:nvSpPr>
          <p:cNvPr id="6" name="テキスト ボックス 5"/>
          <p:cNvSpPr txBox="1"/>
          <p:nvPr/>
        </p:nvSpPr>
        <p:spPr>
          <a:xfrm>
            <a:off x="1253447" y="2301411"/>
            <a:ext cx="6281976" cy="369332"/>
          </a:xfrm>
          <a:prstGeom prst="rect">
            <a:avLst/>
          </a:prstGeom>
          <a:noFill/>
        </p:spPr>
        <p:txBody>
          <a:bodyPr wrap="none" rtlCol="0">
            <a:spAutoFit/>
          </a:bodyPr>
          <a:lstStyle/>
          <a:p>
            <a:r>
              <a:rPr kumimoji="1" lang="ja-JP" altLang="en-US" dirty="0"/>
              <a:t>分散表現のモデルとして</a:t>
            </a:r>
            <a:r>
              <a:rPr kumimoji="1" lang="en-US" altLang="ja-JP" dirty="0"/>
              <a:t>Word2Vec(</a:t>
            </a:r>
            <a:r>
              <a:rPr kumimoji="1" lang="en-US" altLang="ja-JP" dirty="0" err="1"/>
              <a:t>CBoW</a:t>
            </a:r>
            <a:r>
              <a:rPr kumimoji="1" lang="en-US" altLang="ja-JP" dirty="0"/>
              <a:t>, Skip-Gram)</a:t>
            </a:r>
            <a:r>
              <a:rPr kumimoji="1" lang="ja-JP" altLang="en-US" dirty="0"/>
              <a:t>がある</a:t>
            </a:r>
          </a:p>
        </p:txBody>
      </p:sp>
      <p:sp>
        <p:nvSpPr>
          <p:cNvPr id="9" name="テキスト ボックス 8"/>
          <p:cNvSpPr txBox="1"/>
          <p:nvPr/>
        </p:nvSpPr>
        <p:spPr>
          <a:xfrm>
            <a:off x="1243173" y="3113070"/>
            <a:ext cx="8263801" cy="369332"/>
          </a:xfrm>
          <a:prstGeom prst="rect">
            <a:avLst/>
          </a:prstGeom>
          <a:noFill/>
        </p:spPr>
        <p:txBody>
          <a:bodyPr wrap="none" rtlCol="0">
            <a:spAutoFit/>
          </a:bodyPr>
          <a:lstStyle/>
          <a:p>
            <a:r>
              <a:rPr kumimoji="1" lang="ja-JP" altLang="en-US" dirty="0"/>
              <a:t>文書間での演算を行うためには文章を固定長のベクトルに変換する必要がある</a:t>
            </a:r>
          </a:p>
        </p:txBody>
      </p:sp>
      <p:sp>
        <p:nvSpPr>
          <p:cNvPr id="25" name="右矢印 24"/>
          <p:cNvSpPr/>
          <p:nvPr/>
        </p:nvSpPr>
        <p:spPr>
          <a:xfrm>
            <a:off x="2973692" y="3672473"/>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150759" y="3642189"/>
            <a:ext cx="2108782" cy="369332"/>
          </a:xfrm>
          <a:prstGeom prst="rect">
            <a:avLst/>
          </a:prstGeom>
          <a:noFill/>
        </p:spPr>
        <p:txBody>
          <a:bodyPr wrap="none" rtlCol="0">
            <a:spAutoFit/>
          </a:bodyPr>
          <a:lstStyle/>
          <a:p>
            <a:r>
              <a:rPr kumimoji="1" lang="en-US" altLang="ja-JP" dirty="0" err="1"/>
              <a:t>BoW</a:t>
            </a:r>
            <a:r>
              <a:rPr kumimoji="1" lang="en-US" altLang="ja-JP" dirty="0"/>
              <a:t>, LDA, Doc2Vec</a:t>
            </a:r>
            <a:endParaRPr kumimoji="1" lang="ja-JP" altLang="en-US" dirty="0"/>
          </a:p>
        </p:txBody>
      </p:sp>
      <p:sp>
        <p:nvSpPr>
          <p:cNvPr id="26" name="テキスト ボックス 25"/>
          <p:cNvSpPr txBox="1"/>
          <p:nvPr/>
        </p:nvSpPr>
        <p:spPr>
          <a:xfrm>
            <a:off x="1273996" y="4551452"/>
            <a:ext cx="6410088" cy="369332"/>
          </a:xfrm>
          <a:prstGeom prst="rect">
            <a:avLst/>
          </a:prstGeom>
          <a:noFill/>
        </p:spPr>
        <p:txBody>
          <a:bodyPr wrap="none" rtlCol="0">
            <a:spAutoFit/>
          </a:bodyPr>
          <a:lstStyle/>
          <a:p>
            <a:r>
              <a:rPr lang="en-US" altLang="ja-JP" dirty="0" err="1"/>
              <a:t>g</a:t>
            </a:r>
            <a:r>
              <a:rPr kumimoji="1" lang="en-US" altLang="ja-JP" dirty="0" err="1"/>
              <a:t>ensim</a:t>
            </a:r>
            <a:r>
              <a:rPr kumimoji="1" lang="ja-JP" altLang="en-US" dirty="0"/>
              <a:t>で</a:t>
            </a:r>
            <a:r>
              <a:rPr kumimoji="1" lang="en-US" altLang="ja-JP" dirty="0"/>
              <a:t>Doc2Vec</a:t>
            </a:r>
            <a:r>
              <a:rPr kumimoji="1" lang="ja-JP" altLang="en-US" dirty="0"/>
              <a:t>を動かす場合は</a:t>
            </a:r>
            <a:r>
              <a:rPr kumimoji="1" lang="en-US" altLang="ja-JP" dirty="0" err="1"/>
              <a:t>dmpv</a:t>
            </a:r>
            <a:r>
              <a:rPr kumimoji="1" lang="ja-JP" altLang="en-US" dirty="0"/>
              <a:t>が標準になっている</a:t>
            </a:r>
          </a:p>
        </p:txBody>
      </p:sp>
      <p:sp>
        <p:nvSpPr>
          <p:cNvPr id="27" name="テキスト ボックス 26"/>
          <p:cNvSpPr txBox="1"/>
          <p:nvPr/>
        </p:nvSpPr>
        <p:spPr>
          <a:xfrm>
            <a:off x="1243173" y="5720834"/>
            <a:ext cx="8032968" cy="369332"/>
          </a:xfrm>
          <a:prstGeom prst="rect">
            <a:avLst/>
          </a:prstGeom>
          <a:noFill/>
        </p:spPr>
        <p:txBody>
          <a:bodyPr wrap="none" rtlCol="0">
            <a:spAutoFit/>
          </a:bodyPr>
          <a:lstStyle/>
          <a:p>
            <a:r>
              <a:rPr kumimoji="1" lang="ja-JP" altLang="en-US"/>
              <a:t>類似度の計算は分散表現されたベクトル間でのコサイン類似度となっている</a:t>
            </a:r>
          </a:p>
        </p:txBody>
      </p:sp>
      <p:sp>
        <p:nvSpPr>
          <p:cNvPr id="29" name="右矢印 28"/>
          <p:cNvSpPr/>
          <p:nvPr/>
        </p:nvSpPr>
        <p:spPr>
          <a:xfrm>
            <a:off x="2973691" y="5155885"/>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150759" y="5155885"/>
            <a:ext cx="4086375" cy="369332"/>
          </a:xfrm>
          <a:prstGeom prst="rect">
            <a:avLst/>
          </a:prstGeom>
          <a:noFill/>
        </p:spPr>
        <p:txBody>
          <a:bodyPr wrap="none" rtlCol="0">
            <a:spAutoFit/>
          </a:bodyPr>
          <a:lstStyle/>
          <a:p>
            <a:r>
              <a:rPr kumimoji="1" lang="ja-JP" altLang="en-US" dirty="0"/>
              <a:t>もちろん</a:t>
            </a:r>
            <a:r>
              <a:rPr kumimoji="1" lang="en-US" altLang="ja-JP" dirty="0" err="1"/>
              <a:t>DBoW</a:t>
            </a:r>
            <a:r>
              <a:rPr kumimoji="1" lang="ja-JP" altLang="en-US" dirty="0"/>
              <a:t>を使用することも可能</a:t>
            </a:r>
          </a:p>
        </p:txBody>
      </p:sp>
    </p:spTree>
    <p:extLst>
      <p:ext uri="{BB962C8B-B14F-4D97-AF65-F5344CB8AC3E}">
        <p14:creationId xmlns:p14="http://schemas.microsoft.com/office/powerpoint/2010/main" val="2086569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ja-JP" altLang="en-US" sz="4400" dirty="0"/>
              <a:t>参考にした資料</a:t>
            </a:r>
          </a:p>
        </p:txBody>
      </p:sp>
      <p:sp>
        <p:nvSpPr>
          <p:cNvPr id="3" name="テキスト ボックス 2"/>
          <p:cNvSpPr txBox="1"/>
          <p:nvPr/>
        </p:nvSpPr>
        <p:spPr>
          <a:xfrm>
            <a:off x="1541124" y="1818526"/>
            <a:ext cx="10761279" cy="2585323"/>
          </a:xfrm>
          <a:prstGeom prst="rect">
            <a:avLst/>
          </a:prstGeom>
          <a:noFill/>
        </p:spPr>
        <p:txBody>
          <a:bodyPr wrap="none" rtlCol="0">
            <a:spAutoFit/>
          </a:bodyPr>
          <a:lstStyle/>
          <a:p>
            <a:r>
              <a:rPr kumimoji="1" lang="en-US" altLang="ja-JP" dirty="0">
                <a:hlinkClick r:id="rId3"/>
              </a:rPr>
              <a:t>https://deepage.net/machine_learning/2017/01/08/doc2vec.html</a:t>
            </a:r>
            <a:endParaRPr kumimoji="1" lang="en-US" altLang="ja-JP" dirty="0"/>
          </a:p>
          <a:p>
            <a:endParaRPr kumimoji="1" lang="en-US" altLang="ja-JP" dirty="0"/>
          </a:p>
          <a:p>
            <a:r>
              <a:rPr kumimoji="1" lang="en-US" altLang="ja-JP" dirty="0">
                <a:hlinkClick r:id="rId4"/>
              </a:rPr>
              <a:t>https://deepage.net/bigdata/machine_learning/2016/09/02/word2vec_power_of_word_vector.html</a:t>
            </a:r>
            <a:endParaRPr kumimoji="1" lang="en-US" altLang="ja-JP" dirty="0"/>
          </a:p>
          <a:p>
            <a:endParaRPr kumimoji="1" lang="en-US" altLang="ja-JP" dirty="0">
              <a:hlinkClick r:id="" action="ppaction://noaction"/>
            </a:endParaRPr>
          </a:p>
          <a:p>
            <a:r>
              <a:rPr kumimoji="1" lang="en-US" altLang="ja-JP" dirty="0">
                <a:hlinkClick r:id="rId5"/>
              </a:rPr>
              <a:t>http://qiita.com/Hironsan/items/11b388575a058dc8a46a</a:t>
            </a:r>
            <a:endParaRPr kumimoji="1" lang="en-US" altLang="ja-JP" dirty="0"/>
          </a:p>
          <a:p>
            <a:endParaRPr lang="en-US" altLang="ja-JP" dirty="0"/>
          </a:p>
          <a:p>
            <a:r>
              <a:rPr lang="en-US" altLang="ja-JP" dirty="0">
                <a:hlinkClick r:id="rId6"/>
              </a:rPr>
              <a:t>http://</a:t>
            </a:r>
            <a:r>
              <a:rPr lang="en-US" altLang="ja-JP" dirty="0" err="1">
                <a:hlinkClick r:id="rId6"/>
              </a:rPr>
              <a:t>mccormickml.com</a:t>
            </a:r>
            <a:r>
              <a:rPr lang="en-US" altLang="ja-JP" dirty="0">
                <a:hlinkClick r:id="rId6"/>
              </a:rPr>
              <a:t>/2016/04/19/word2vec-tutorial-the-skip-gram-model/</a:t>
            </a:r>
            <a:endParaRPr lang="ja-JP" altLang="en-US"/>
          </a:p>
          <a:p>
            <a:endParaRPr kumimoji="1" lang="en-US" altLang="ja-JP" dirty="0"/>
          </a:p>
          <a:p>
            <a:r>
              <a:rPr kumimoji="1" lang="ja-JP" altLang="en-US" dirty="0"/>
              <a:t>深層学習による自然言語処理</a:t>
            </a:r>
            <a:r>
              <a:rPr kumimoji="1" lang="en-US" altLang="ja-JP" dirty="0"/>
              <a:t>(MLP)</a:t>
            </a:r>
            <a:endParaRPr kumimoji="1" lang="ja-JP" altLang="en-US" dirty="0"/>
          </a:p>
        </p:txBody>
      </p:sp>
      <p:pic>
        <p:nvPicPr>
          <p:cNvPr id="4" name="図 3"/>
          <p:cNvPicPr>
            <a:picLocks noChangeAspect="1"/>
          </p:cNvPicPr>
          <p:nvPr/>
        </p:nvPicPr>
        <p:blipFill>
          <a:blip r:embed="rId7"/>
          <a:stretch>
            <a:fillRect/>
          </a:stretch>
        </p:blipFill>
        <p:spPr>
          <a:xfrm>
            <a:off x="9923321" y="4222251"/>
            <a:ext cx="1854004" cy="2635749"/>
          </a:xfrm>
          <a:prstGeom prst="rect">
            <a:avLst/>
          </a:prstGeom>
        </p:spPr>
      </p:pic>
    </p:spTree>
    <p:extLst>
      <p:ext uri="{BB962C8B-B14F-4D97-AF65-F5344CB8AC3E}">
        <p14:creationId xmlns:p14="http://schemas.microsoft.com/office/powerpoint/2010/main" val="164816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1" name="テキスト ボックス 10">
            <a:extLst>
              <a:ext uri="{FF2B5EF4-FFF2-40B4-BE49-F238E27FC236}">
                <a16:creationId xmlns:a16="http://schemas.microsoft.com/office/drawing/2014/main" id="{6F8E7B9A-3AC5-DF47-B7CB-77F6B04E8F77}"/>
              </a:ext>
            </a:extLst>
          </p:cNvPr>
          <p:cNvSpPr txBox="1"/>
          <p:nvPr/>
        </p:nvSpPr>
        <p:spPr>
          <a:xfrm>
            <a:off x="1325366" y="1997330"/>
            <a:ext cx="10649069" cy="461665"/>
          </a:xfrm>
          <a:prstGeom prst="rect">
            <a:avLst/>
          </a:prstGeom>
          <a:noFill/>
        </p:spPr>
        <p:txBody>
          <a:bodyPr wrap="none" rtlCol="0">
            <a:spAutoFit/>
          </a:bodyPr>
          <a:lstStyle/>
          <a:p>
            <a:r>
              <a:rPr lang="ja-JP" altLang="en-US" sz="2400"/>
              <a:t>文章をコンピュータに処理させることで様々なサービスが生み出されている</a:t>
            </a:r>
            <a:endParaRPr lang="en-US" altLang="ja-JP" sz="2400" dirty="0"/>
          </a:p>
        </p:txBody>
      </p:sp>
      <p:sp>
        <p:nvSpPr>
          <p:cNvPr id="20" name="テキスト ボックス 19"/>
          <p:cNvSpPr txBox="1"/>
          <p:nvPr/>
        </p:nvSpPr>
        <p:spPr>
          <a:xfrm>
            <a:off x="1304014" y="3729162"/>
            <a:ext cx="574196" cy="369332"/>
          </a:xfrm>
          <a:prstGeom prst="rect">
            <a:avLst/>
          </a:prstGeom>
          <a:noFill/>
        </p:spPr>
        <p:txBody>
          <a:bodyPr wrap="none" rtlCol="0">
            <a:spAutoFit/>
          </a:bodyPr>
          <a:lstStyle/>
          <a:p>
            <a:r>
              <a:rPr kumimoji="1" lang="en-US" altLang="ja-JP" dirty="0"/>
              <a:t>ex.)</a:t>
            </a:r>
            <a:endParaRPr kumimoji="1" lang="ja-JP" altLang="en-US" dirty="0"/>
          </a:p>
        </p:txBody>
      </p:sp>
      <p:sp>
        <p:nvSpPr>
          <p:cNvPr id="21" name="テキスト ボックス 20"/>
          <p:cNvSpPr txBox="1"/>
          <p:nvPr/>
        </p:nvSpPr>
        <p:spPr>
          <a:xfrm>
            <a:off x="1648423" y="4937185"/>
            <a:ext cx="3658374" cy="461665"/>
          </a:xfrm>
          <a:prstGeom prst="rect">
            <a:avLst/>
          </a:prstGeom>
          <a:noFill/>
        </p:spPr>
        <p:txBody>
          <a:bodyPr wrap="none" rtlCol="0">
            <a:spAutoFit/>
          </a:bodyPr>
          <a:lstStyle/>
          <a:p>
            <a:r>
              <a:rPr lang="ja-JP" altLang="en-US" sz="2400"/>
              <a:t>対話エージェント</a:t>
            </a:r>
            <a:r>
              <a:rPr lang="en-US" altLang="ja-JP" sz="2400" dirty="0"/>
              <a:t>(Siri</a:t>
            </a:r>
            <a:r>
              <a:rPr lang="ja-JP" altLang="en-US" sz="2400"/>
              <a:t>等</a:t>
            </a:r>
            <a:r>
              <a:rPr lang="en-US" altLang="ja-JP" sz="2400" dirty="0"/>
              <a:t>)</a:t>
            </a:r>
            <a:endParaRPr kumimoji="1" lang="ja-JP" altLang="en-US" sz="2400" dirty="0"/>
          </a:p>
        </p:txBody>
      </p:sp>
      <p:sp>
        <p:nvSpPr>
          <p:cNvPr id="12" name="テキスト ボックス 11"/>
          <p:cNvSpPr txBox="1"/>
          <p:nvPr/>
        </p:nvSpPr>
        <p:spPr>
          <a:xfrm>
            <a:off x="1650909" y="5587363"/>
            <a:ext cx="1415772" cy="461665"/>
          </a:xfrm>
          <a:prstGeom prst="rect">
            <a:avLst/>
          </a:prstGeom>
          <a:noFill/>
        </p:spPr>
        <p:txBody>
          <a:bodyPr wrap="none" rtlCol="0">
            <a:spAutoFit/>
          </a:bodyPr>
          <a:lstStyle/>
          <a:p>
            <a:r>
              <a:rPr kumimoji="1" lang="ja-JP" altLang="en-US" sz="2400" dirty="0"/>
              <a:t>予測変換</a:t>
            </a:r>
          </a:p>
        </p:txBody>
      </p:sp>
      <p:sp>
        <p:nvSpPr>
          <p:cNvPr id="22" name="テキスト ボックス 21"/>
          <p:cNvSpPr txBox="1"/>
          <p:nvPr/>
        </p:nvSpPr>
        <p:spPr>
          <a:xfrm>
            <a:off x="1648423" y="4287007"/>
            <a:ext cx="5961888" cy="461665"/>
          </a:xfrm>
          <a:prstGeom prst="rect">
            <a:avLst/>
          </a:prstGeom>
          <a:noFill/>
        </p:spPr>
        <p:txBody>
          <a:bodyPr wrap="none" rtlCol="0">
            <a:spAutoFit/>
          </a:bodyPr>
          <a:lstStyle/>
          <a:p>
            <a:r>
              <a:rPr lang="ja-JP" altLang="en-US" sz="2400" dirty="0"/>
              <a:t>ページ</a:t>
            </a:r>
            <a:r>
              <a:rPr kumimoji="1" lang="ja-JP" altLang="en-US" sz="2400" dirty="0"/>
              <a:t>ランキングシステム</a:t>
            </a:r>
            <a:r>
              <a:rPr kumimoji="1" lang="en-US" altLang="ja-JP" sz="2400" dirty="0"/>
              <a:t>(</a:t>
            </a:r>
            <a:r>
              <a:rPr kumimoji="1" lang="ja-JP" altLang="en-US" sz="2400"/>
              <a:t>検索エンジン</a:t>
            </a:r>
            <a:r>
              <a:rPr kumimoji="1" lang="en-US" altLang="ja-JP" sz="2400" dirty="0"/>
              <a:t>)</a:t>
            </a:r>
            <a:endParaRPr kumimoji="1" lang="ja-JP" altLang="en-US" sz="2400" dirty="0"/>
          </a:p>
        </p:txBody>
      </p:sp>
      <p:pic>
        <p:nvPicPr>
          <p:cNvPr id="5" name="図 4">
            <a:extLst>
              <a:ext uri="{FF2B5EF4-FFF2-40B4-BE49-F238E27FC236}">
                <a16:creationId xmlns:a16="http://schemas.microsoft.com/office/drawing/2014/main" id="{A757343D-C9BA-A64B-B164-E4B6761326EE}"/>
              </a:ext>
            </a:extLst>
          </p:cNvPr>
          <p:cNvPicPr>
            <a:picLocks noChangeAspect="1"/>
          </p:cNvPicPr>
          <p:nvPr/>
        </p:nvPicPr>
        <p:blipFill>
          <a:blip r:embed="rId2"/>
          <a:stretch>
            <a:fillRect/>
          </a:stretch>
        </p:blipFill>
        <p:spPr>
          <a:xfrm>
            <a:off x="8677238" y="4366991"/>
            <a:ext cx="2446391" cy="1070296"/>
          </a:xfrm>
          <a:prstGeom prst="rect">
            <a:avLst/>
          </a:prstGeom>
        </p:spPr>
      </p:pic>
      <p:pic>
        <p:nvPicPr>
          <p:cNvPr id="7" name="図 6">
            <a:extLst>
              <a:ext uri="{FF2B5EF4-FFF2-40B4-BE49-F238E27FC236}">
                <a16:creationId xmlns:a16="http://schemas.microsoft.com/office/drawing/2014/main" id="{DDE7CE37-AFFC-224B-9A18-7A67C2569FBF}"/>
              </a:ext>
            </a:extLst>
          </p:cNvPr>
          <p:cNvPicPr>
            <a:picLocks noChangeAspect="1"/>
          </p:cNvPicPr>
          <p:nvPr/>
        </p:nvPicPr>
        <p:blipFill>
          <a:blip r:embed="rId3"/>
          <a:stretch>
            <a:fillRect/>
          </a:stretch>
        </p:blipFill>
        <p:spPr>
          <a:xfrm>
            <a:off x="8720262" y="3300606"/>
            <a:ext cx="1917700" cy="1054100"/>
          </a:xfrm>
          <a:prstGeom prst="rect">
            <a:avLst/>
          </a:prstGeom>
        </p:spPr>
      </p:pic>
      <p:pic>
        <p:nvPicPr>
          <p:cNvPr id="9" name="図 8">
            <a:extLst>
              <a:ext uri="{FF2B5EF4-FFF2-40B4-BE49-F238E27FC236}">
                <a16:creationId xmlns:a16="http://schemas.microsoft.com/office/drawing/2014/main" id="{086A0519-ABC4-8B43-822C-C4AC1A33E038}"/>
              </a:ext>
            </a:extLst>
          </p:cNvPr>
          <p:cNvPicPr>
            <a:picLocks noChangeAspect="1"/>
          </p:cNvPicPr>
          <p:nvPr/>
        </p:nvPicPr>
        <p:blipFill>
          <a:blip r:embed="rId4"/>
          <a:stretch>
            <a:fillRect/>
          </a:stretch>
        </p:blipFill>
        <p:spPr>
          <a:xfrm>
            <a:off x="8739739" y="5621207"/>
            <a:ext cx="2197100" cy="927100"/>
          </a:xfrm>
          <a:prstGeom prst="rect">
            <a:avLst/>
          </a:prstGeom>
        </p:spPr>
      </p:pic>
    </p:spTree>
    <p:extLst>
      <p:ext uri="{BB962C8B-B14F-4D97-AF65-F5344CB8AC3E}">
        <p14:creationId xmlns:p14="http://schemas.microsoft.com/office/powerpoint/2010/main" val="88453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1" name="テキスト ボックス 10">
            <a:extLst>
              <a:ext uri="{FF2B5EF4-FFF2-40B4-BE49-F238E27FC236}">
                <a16:creationId xmlns:a16="http://schemas.microsoft.com/office/drawing/2014/main" id="{6F8E7B9A-3AC5-DF47-B7CB-77F6B04E8F77}"/>
              </a:ext>
            </a:extLst>
          </p:cNvPr>
          <p:cNvSpPr txBox="1"/>
          <p:nvPr/>
        </p:nvSpPr>
        <p:spPr>
          <a:xfrm>
            <a:off x="1325366" y="1997330"/>
            <a:ext cx="3570208" cy="461665"/>
          </a:xfrm>
          <a:prstGeom prst="rect">
            <a:avLst/>
          </a:prstGeom>
          <a:noFill/>
        </p:spPr>
        <p:txBody>
          <a:bodyPr wrap="none" rtlCol="0">
            <a:spAutoFit/>
          </a:bodyPr>
          <a:lstStyle/>
          <a:p>
            <a:r>
              <a:rPr lang="ja-JP" altLang="en-US" sz="2400"/>
              <a:t>そもそも機械学習とは？</a:t>
            </a:r>
            <a:endParaRPr lang="en-US" altLang="ja-JP" sz="2400" dirty="0"/>
          </a:p>
        </p:txBody>
      </p:sp>
      <p:sp>
        <p:nvSpPr>
          <p:cNvPr id="16" name="右矢印 15">
            <a:extLst>
              <a:ext uri="{FF2B5EF4-FFF2-40B4-BE49-F238E27FC236}">
                <a16:creationId xmlns:a16="http://schemas.microsoft.com/office/drawing/2014/main" id="{739D0CE5-D385-F848-8CFF-AEE5FACD2935}"/>
              </a:ext>
            </a:extLst>
          </p:cNvPr>
          <p:cNvSpPr/>
          <p:nvPr/>
        </p:nvSpPr>
        <p:spPr>
          <a:xfrm rot="5400000">
            <a:off x="2486033" y="2898169"/>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7C7D573-5BD6-C642-B590-A27586C15441}"/>
              </a:ext>
            </a:extLst>
          </p:cNvPr>
          <p:cNvSpPr txBox="1"/>
          <p:nvPr/>
        </p:nvSpPr>
        <p:spPr>
          <a:xfrm>
            <a:off x="2199699" y="3939760"/>
            <a:ext cx="1415772" cy="461665"/>
          </a:xfrm>
          <a:prstGeom prst="rect">
            <a:avLst/>
          </a:prstGeom>
          <a:noFill/>
        </p:spPr>
        <p:txBody>
          <a:bodyPr wrap="none" rtlCol="0">
            <a:spAutoFit/>
          </a:bodyPr>
          <a:lstStyle/>
          <a:p>
            <a:r>
              <a:rPr kumimoji="1" lang="ja-JP" altLang="en-US" sz="2400"/>
              <a:t>分類問題</a:t>
            </a:r>
          </a:p>
        </p:txBody>
      </p:sp>
      <p:sp>
        <p:nvSpPr>
          <p:cNvPr id="14" name="テキスト ボックス 13">
            <a:extLst>
              <a:ext uri="{FF2B5EF4-FFF2-40B4-BE49-F238E27FC236}">
                <a16:creationId xmlns:a16="http://schemas.microsoft.com/office/drawing/2014/main" id="{58806B3E-D436-2C45-B691-EBDC45728F73}"/>
              </a:ext>
            </a:extLst>
          </p:cNvPr>
          <p:cNvSpPr txBox="1"/>
          <p:nvPr/>
        </p:nvSpPr>
        <p:spPr>
          <a:xfrm>
            <a:off x="2199699" y="4869949"/>
            <a:ext cx="1415772" cy="461665"/>
          </a:xfrm>
          <a:prstGeom prst="rect">
            <a:avLst/>
          </a:prstGeom>
          <a:noFill/>
        </p:spPr>
        <p:txBody>
          <a:bodyPr wrap="none" rtlCol="0">
            <a:spAutoFit/>
          </a:bodyPr>
          <a:lstStyle/>
          <a:p>
            <a:r>
              <a:rPr kumimoji="1" lang="ja-JP" altLang="en-US" sz="2400"/>
              <a:t>回帰問題</a:t>
            </a:r>
          </a:p>
        </p:txBody>
      </p:sp>
      <p:pic>
        <p:nvPicPr>
          <p:cNvPr id="18" name="図 17">
            <a:extLst>
              <a:ext uri="{FF2B5EF4-FFF2-40B4-BE49-F238E27FC236}">
                <a16:creationId xmlns:a16="http://schemas.microsoft.com/office/drawing/2014/main" id="{457E80AC-428B-A84B-8607-A45E61F675B5}"/>
              </a:ext>
            </a:extLst>
          </p:cNvPr>
          <p:cNvPicPr>
            <a:picLocks noChangeAspect="1"/>
          </p:cNvPicPr>
          <p:nvPr/>
        </p:nvPicPr>
        <p:blipFill>
          <a:blip r:embed="rId2"/>
          <a:stretch>
            <a:fillRect/>
          </a:stretch>
        </p:blipFill>
        <p:spPr>
          <a:xfrm>
            <a:off x="6508822" y="2156243"/>
            <a:ext cx="3530600" cy="2413000"/>
          </a:xfrm>
          <a:prstGeom prst="rect">
            <a:avLst/>
          </a:prstGeom>
        </p:spPr>
      </p:pic>
      <p:pic>
        <p:nvPicPr>
          <p:cNvPr id="23" name="図 22">
            <a:extLst>
              <a:ext uri="{FF2B5EF4-FFF2-40B4-BE49-F238E27FC236}">
                <a16:creationId xmlns:a16="http://schemas.microsoft.com/office/drawing/2014/main" id="{CA47C66B-DACB-9E4A-8637-78237FF65B8C}"/>
              </a:ext>
            </a:extLst>
          </p:cNvPr>
          <p:cNvPicPr>
            <a:picLocks noChangeAspect="1"/>
          </p:cNvPicPr>
          <p:nvPr/>
        </p:nvPicPr>
        <p:blipFill>
          <a:blip r:embed="rId3"/>
          <a:stretch>
            <a:fillRect/>
          </a:stretch>
        </p:blipFill>
        <p:spPr>
          <a:xfrm>
            <a:off x="6508822" y="4749515"/>
            <a:ext cx="5181600" cy="1879600"/>
          </a:xfrm>
          <a:prstGeom prst="rect">
            <a:avLst/>
          </a:prstGeom>
        </p:spPr>
      </p:pic>
    </p:spTree>
    <p:extLst>
      <p:ext uri="{BB962C8B-B14F-4D97-AF65-F5344CB8AC3E}">
        <p14:creationId xmlns:p14="http://schemas.microsoft.com/office/powerpoint/2010/main" val="3047309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1" name="テキスト ボックス 10">
            <a:extLst>
              <a:ext uri="{FF2B5EF4-FFF2-40B4-BE49-F238E27FC236}">
                <a16:creationId xmlns:a16="http://schemas.microsoft.com/office/drawing/2014/main" id="{6F8E7B9A-3AC5-DF47-B7CB-77F6B04E8F77}"/>
              </a:ext>
            </a:extLst>
          </p:cNvPr>
          <p:cNvSpPr txBox="1"/>
          <p:nvPr/>
        </p:nvSpPr>
        <p:spPr>
          <a:xfrm>
            <a:off x="1325366" y="1997330"/>
            <a:ext cx="9520555" cy="461665"/>
          </a:xfrm>
          <a:prstGeom prst="rect">
            <a:avLst/>
          </a:prstGeom>
          <a:noFill/>
        </p:spPr>
        <p:txBody>
          <a:bodyPr wrap="none" rtlCol="0">
            <a:spAutoFit/>
          </a:bodyPr>
          <a:lstStyle/>
          <a:p>
            <a:r>
              <a:rPr lang="ja-JP" altLang="en-US" sz="2400" dirty="0"/>
              <a:t>文章に機械学習を行うため</a:t>
            </a:r>
            <a:r>
              <a:rPr lang="ja-JP" altLang="en-US" sz="2400"/>
              <a:t>には</a:t>
            </a:r>
            <a:r>
              <a:rPr lang="en-US" altLang="ja-JP" sz="2400" baseline="30000" dirty="0"/>
              <a:t>※</a:t>
            </a:r>
            <a:r>
              <a:rPr lang="ja-JP" altLang="en-US" sz="2400"/>
              <a:t>数値データに変換する必要がある</a:t>
            </a:r>
            <a:endParaRPr lang="en-US" altLang="ja-JP" sz="2400" dirty="0"/>
          </a:p>
        </p:txBody>
      </p:sp>
      <p:sp>
        <p:nvSpPr>
          <p:cNvPr id="2" name="テキスト ボックス 1">
            <a:extLst>
              <a:ext uri="{FF2B5EF4-FFF2-40B4-BE49-F238E27FC236}">
                <a16:creationId xmlns:a16="http://schemas.microsoft.com/office/drawing/2014/main" id="{7DB756BC-ADED-B544-ACC5-79158F6AC79C}"/>
              </a:ext>
            </a:extLst>
          </p:cNvPr>
          <p:cNvSpPr txBox="1"/>
          <p:nvPr/>
        </p:nvSpPr>
        <p:spPr>
          <a:xfrm>
            <a:off x="8173395" y="2650733"/>
            <a:ext cx="2672526" cy="369332"/>
          </a:xfrm>
          <a:prstGeom prst="rect">
            <a:avLst/>
          </a:prstGeom>
          <a:noFill/>
        </p:spPr>
        <p:txBody>
          <a:bodyPr wrap="none" rtlCol="0">
            <a:spAutoFit/>
          </a:bodyPr>
          <a:lstStyle/>
          <a:p>
            <a:r>
              <a:rPr kumimoji="1" lang="en-US" altLang="ja-JP" dirty="0"/>
              <a:t>※(</a:t>
            </a:r>
            <a:r>
              <a:rPr kumimoji="1" lang="ja-JP" altLang="en-US"/>
              <a:t>例</a:t>
            </a:r>
            <a:r>
              <a:rPr kumimoji="1" lang="en-US" altLang="ja-JP" dirty="0"/>
              <a:t>)</a:t>
            </a:r>
            <a:r>
              <a:rPr kumimoji="1" lang="ja-JP" altLang="en-US"/>
              <a:t>固定長のベクトル</a:t>
            </a:r>
          </a:p>
        </p:txBody>
      </p:sp>
      <p:sp>
        <p:nvSpPr>
          <p:cNvPr id="3" name="テキスト ボックス 2">
            <a:extLst>
              <a:ext uri="{FF2B5EF4-FFF2-40B4-BE49-F238E27FC236}">
                <a16:creationId xmlns:a16="http://schemas.microsoft.com/office/drawing/2014/main" id="{170DDEE0-9B0D-6449-83DD-B4141BC6FD87}"/>
              </a:ext>
            </a:extLst>
          </p:cNvPr>
          <p:cNvSpPr txBox="1"/>
          <p:nvPr/>
        </p:nvSpPr>
        <p:spPr>
          <a:xfrm>
            <a:off x="1325366" y="3174489"/>
            <a:ext cx="6340197" cy="461665"/>
          </a:xfrm>
          <a:prstGeom prst="rect">
            <a:avLst/>
          </a:prstGeom>
          <a:noFill/>
        </p:spPr>
        <p:txBody>
          <a:bodyPr wrap="none" rtlCol="0">
            <a:spAutoFit/>
          </a:bodyPr>
          <a:lstStyle/>
          <a:p>
            <a:r>
              <a:rPr kumimoji="1" lang="ja-JP" altLang="en-US" sz="2400"/>
              <a:t>パソコンは数値しか理解することができない</a:t>
            </a:r>
          </a:p>
        </p:txBody>
      </p:sp>
      <p:sp>
        <p:nvSpPr>
          <p:cNvPr id="5" name="テキスト ボックス 4">
            <a:extLst>
              <a:ext uri="{FF2B5EF4-FFF2-40B4-BE49-F238E27FC236}">
                <a16:creationId xmlns:a16="http://schemas.microsoft.com/office/drawing/2014/main" id="{7239960E-F107-6C47-8A7D-334F80BC4357}"/>
              </a:ext>
            </a:extLst>
          </p:cNvPr>
          <p:cNvSpPr txBox="1"/>
          <p:nvPr/>
        </p:nvSpPr>
        <p:spPr>
          <a:xfrm>
            <a:off x="1325366" y="4898288"/>
            <a:ext cx="1800493" cy="369332"/>
          </a:xfrm>
          <a:prstGeom prst="rect">
            <a:avLst/>
          </a:prstGeom>
          <a:noFill/>
        </p:spPr>
        <p:txBody>
          <a:bodyPr wrap="none" rtlCol="0">
            <a:spAutoFit/>
          </a:bodyPr>
          <a:lstStyle/>
          <a:p>
            <a:r>
              <a:rPr kumimoji="1" lang="ja-JP" altLang="en-US"/>
              <a:t>私は大学生だ。</a:t>
            </a:r>
          </a:p>
        </p:txBody>
      </p:sp>
      <p:sp>
        <p:nvSpPr>
          <p:cNvPr id="12" name="右矢印 11">
            <a:extLst>
              <a:ext uri="{FF2B5EF4-FFF2-40B4-BE49-F238E27FC236}">
                <a16:creationId xmlns:a16="http://schemas.microsoft.com/office/drawing/2014/main" id="{B00014DA-53E2-0F42-903C-2D620A71E892}"/>
              </a:ext>
            </a:extLst>
          </p:cNvPr>
          <p:cNvSpPr/>
          <p:nvPr/>
        </p:nvSpPr>
        <p:spPr>
          <a:xfrm>
            <a:off x="3810000" y="4859676"/>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CC6E7FA-4A9C-D449-A20D-A1105126A011}"/>
                  </a:ext>
                </a:extLst>
              </p:cNvPr>
              <p:cNvSpPr txBox="1"/>
              <p:nvPr/>
            </p:nvSpPr>
            <p:spPr>
              <a:xfrm>
                <a:off x="5527000" y="4890498"/>
                <a:ext cx="32383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lang="ja-JP" altLang="en-US" i="1">
                          <a:latin typeface="Cambria Math" panose="02040503050406030204" pitchFamily="18" charset="0"/>
                        </a:rPr>
                        <m:t>私</m:t>
                      </m:r>
                      <m:r>
                        <a:rPr kumimoji="1" lang="en-US" altLang="ja-JP" b="0" i="1" smtClean="0">
                          <a:latin typeface="Cambria Math" panose="02040503050406030204" pitchFamily="18" charset="0"/>
                        </a:rPr>
                        <m:t>”, “</m:t>
                      </m:r>
                      <m:r>
                        <a:rPr lang="ja-JP" altLang="en-US" i="1">
                          <a:latin typeface="Cambria Math" panose="02040503050406030204" pitchFamily="18" charset="0"/>
                        </a:rPr>
                        <m:t>は</m:t>
                      </m:r>
                      <m:r>
                        <a:rPr kumimoji="1" lang="en-US" altLang="ja-JP" b="0" i="1" smtClean="0">
                          <a:latin typeface="Cambria Math" panose="02040503050406030204" pitchFamily="18" charset="0"/>
                        </a:rPr>
                        <m:t>”, “</m:t>
                      </m:r>
                      <m:r>
                        <a:rPr lang="ja-JP" altLang="en-US" i="1">
                          <a:latin typeface="Cambria Math" panose="02040503050406030204" pitchFamily="18" charset="0"/>
                        </a:rPr>
                        <m:t>大学生</m:t>
                      </m:r>
                      <m:r>
                        <a:rPr kumimoji="1" lang="en-US" altLang="ja-JP" b="0" i="1" smtClean="0">
                          <a:latin typeface="Cambria Math" panose="02040503050406030204" pitchFamily="18" charset="0"/>
                        </a:rPr>
                        <m:t>”,”</m:t>
                      </m:r>
                      <m:r>
                        <a:rPr lang="ja-JP" altLang="en-US" i="1">
                          <a:latin typeface="Cambria Math" panose="02040503050406030204" pitchFamily="18" charset="0"/>
                        </a:rPr>
                        <m:t>だ</m:t>
                      </m:r>
                      <m:r>
                        <a:rPr kumimoji="1" lang="en-US" altLang="ja-JP" b="0" i="1" smtClean="0">
                          <a:latin typeface="Cambria Math" panose="02040503050406030204" pitchFamily="18" charset="0"/>
                        </a:rPr>
                        <m:t>”,”</m:t>
                      </m:r>
                      <m:r>
                        <a:rPr lang="ja-JP" altLang="en-US" i="1">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7" name="テキスト ボックス 6">
                <a:extLst>
                  <a:ext uri="{FF2B5EF4-FFF2-40B4-BE49-F238E27FC236}">
                    <a16:creationId xmlns:a16="http://schemas.microsoft.com/office/drawing/2014/main" id="{1CC6E7FA-4A9C-D449-A20D-A1105126A011}"/>
                  </a:ext>
                </a:extLst>
              </p:cNvPr>
              <p:cNvSpPr txBox="1">
                <a:spLocks noRot="1" noChangeAspect="1" noMove="1" noResize="1" noEditPoints="1" noAdjustHandles="1" noChangeArrowheads="1" noChangeShapeType="1" noTextEdit="1"/>
              </p:cNvSpPr>
              <p:nvPr/>
            </p:nvSpPr>
            <p:spPr>
              <a:xfrm>
                <a:off x="5527000" y="4890498"/>
                <a:ext cx="3238387" cy="369332"/>
              </a:xfrm>
              <a:prstGeom prst="rect">
                <a:avLst/>
              </a:prstGeom>
              <a:blipFill>
                <a:blip r:embed="rId2"/>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1DFFE1-E890-6E48-931E-BFBC4ECF956B}"/>
                  </a:ext>
                </a:extLst>
              </p:cNvPr>
              <p:cNvSpPr txBox="1"/>
              <p:nvPr/>
            </p:nvSpPr>
            <p:spPr>
              <a:xfrm>
                <a:off x="5527000" y="5432544"/>
                <a:ext cx="16353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 1, 1, 1, 1]</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BA1DFFE1-E890-6E48-931E-BFBC4ECF956B}"/>
                  </a:ext>
                </a:extLst>
              </p:cNvPr>
              <p:cNvSpPr txBox="1">
                <a:spLocks noRot="1" noChangeAspect="1" noMove="1" noResize="1" noEditPoints="1" noAdjustHandles="1" noChangeArrowheads="1" noChangeShapeType="1" noTextEdit="1"/>
              </p:cNvSpPr>
              <p:nvPr/>
            </p:nvSpPr>
            <p:spPr>
              <a:xfrm>
                <a:off x="5527000" y="5432544"/>
                <a:ext cx="1635383" cy="369332"/>
              </a:xfrm>
              <a:prstGeom prst="rect">
                <a:avLst/>
              </a:prstGeom>
              <a:blipFill>
                <a:blip r:embed="rId3"/>
                <a:stretch>
                  <a:fillRect b="-13333"/>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1A5A5369-4AA8-0F45-83DA-99D94C9F1214}"/>
              </a:ext>
            </a:extLst>
          </p:cNvPr>
          <p:cNvSpPr txBox="1"/>
          <p:nvPr/>
        </p:nvSpPr>
        <p:spPr>
          <a:xfrm>
            <a:off x="1304014" y="4057933"/>
            <a:ext cx="574196" cy="369332"/>
          </a:xfrm>
          <a:prstGeom prst="rect">
            <a:avLst/>
          </a:prstGeom>
          <a:noFill/>
        </p:spPr>
        <p:txBody>
          <a:bodyPr wrap="none" rtlCol="0">
            <a:spAutoFit/>
          </a:bodyPr>
          <a:lstStyle/>
          <a:p>
            <a:r>
              <a:rPr kumimoji="1" lang="en-US" altLang="ja-JP" dirty="0"/>
              <a:t>ex.)</a:t>
            </a:r>
            <a:endParaRPr kumimoji="1" lang="ja-JP" altLang="en-US" dirty="0"/>
          </a:p>
        </p:txBody>
      </p:sp>
    </p:spTree>
    <p:extLst>
      <p:ext uri="{BB962C8B-B14F-4D97-AF65-F5344CB8AC3E}">
        <p14:creationId xmlns:p14="http://schemas.microsoft.com/office/powerpoint/2010/main" val="335217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1" name="テキスト ボックス 10">
            <a:extLst>
              <a:ext uri="{FF2B5EF4-FFF2-40B4-BE49-F238E27FC236}">
                <a16:creationId xmlns:a16="http://schemas.microsoft.com/office/drawing/2014/main" id="{6F8E7B9A-3AC5-DF47-B7CB-77F6B04E8F77}"/>
              </a:ext>
            </a:extLst>
          </p:cNvPr>
          <p:cNvSpPr txBox="1"/>
          <p:nvPr/>
        </p:nvSpPr>
        <p:spPr>
          <a:xfrm>
            <a:off x="1325366" y="1997330"/>
            <a:ext cx="6885218" cy="461665"/>
          </a:xfrm>
          <a:prstGeom prst="rect">
            <a:avLst/>
          </a:prstGeom>
          <a:noFill/>
        </p:spPr>
        <p:txBody>
          <a:bodyPr wrap="none" rtlCol="0">
            <a:spAutoFit/>
          </a:bodyPr>
          <a:lstStyle/>
          <a:p>
            <a:r>
              <a:rPr lang="ja-JP" altLang="en-US" sz="2400"/>
              <a:t>数値データ</a:t>
            </a:r>
            <a:r>
              <a:rPr lang="en-US" altLang="ja-JP" sz="2400" dirty="0"/>
              <a:t>(</a:t>
            </a:r>
            <a:r>
              <a:rPr lang="ja-JP" altLang="en-US" sz="2400"/>
              <a:t>ベクトル</a:t>
            </a:r>
            <a:r>
              <a:rPr lang="en-US" altLang="ja-JP" sz="2400" dirty="0"/>
              <a:t>)</a:t>
            </a:r>
            <a:r>
              <a:rPr lang="ja-JP" altLang="en-US" sz="2400"/>
              <a:t>に出来ると何が嬉しいか？</a:t>
            </a:r>
            <a:endParaRPr lang="en-US" altLang="ja-JP" sz="2400" dirty="0"/>
          </a:p>
        </p:txBody>
      </p:sp>
      <p:sp>
        <p:nvSpPr>
          <p:cNvPr id="12" name="右矢印 11">
            <a:extLst>
              <a:ext uri="{FF2B5EF4-FFF2-40B4-BE49-F238E27FC236}">
                <a16:creationId xmlns:a16="http://schemas.microsoft.com/office/drawing/2014/main" id="{B00014DA-53E2-0F42-903C-2D620A71E892}"/>
              </a:ext>
            </a:extLst>
          </p:cNvPr>
          <p:cNvSpPr/>
          <p:nvPr/>
        </p:nvSpPr>
        <p:spPr>
          <a:xfrm>
            <a:off x="1325366" y="3555714"/>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CB5B88E-82F5-2448-8F32-D900873FC1EE}"/>
              </a:ext>
            </a:extLst>
          </p:cNvPr>
          <p:cNvSpPr txBox="1"/>
          <p:nvPr/>
        </p:nvSpPr>
        <p:spPr>
          <a:xfrm>
            <a:off x="2568542" y="3558433"/>
            <a:ext cx="7431843" cy="461665"/>
          </a:xfrm>
          <a:prstGeom prst="rect">
            <a:avLst/>
          </a:prstGeom>
          <a:noFill/>
        </p:spPr>
        <p:txBody>
          <a:bodyPr wrap="none" rtlCol="0">
            <a:spAutoFit/>
          </a:bodyPr>
          <a:lstStyle/>
          <a:p>
            <a:r>
              <a:rPr kumimoji="1" lang="ja-JP" altLang="en-US" sz="2400"/>
              <a:t>文章間の距離を測ることや</a:t>
            </a:r>
            <a:r>
              <a:rPr kumimoji="1" lang="en-US" altLang="ja-JP" sz="2400" dirty="0"/>
              <a:t>, </a:t>
            </a:r>
            <a:r>
              <a:rPr kumimoji="1" lang="ja-JP" altLang="en-US" sz="2400"/>
              <a:t>機械学習が適用可能に！</a:t>
            </a:r>
          </a:p>
        </p:txBody>
      </p:sp>
    </p:spTree>
    <p:extLst>
      <p:ext uri="{BB962C8B-B14F-4D97-AF65-F5344CB8AC3E}">
        <p14:creationId xmlns:p14="http://schemas.microsoft.com/office/powerpoint/2010/main" val="257717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0EB33D-AB7A-644C-BF62-6411655FBFD6}"/>
              </a:ext>
            </a:extLst>
          </p:cNvPr>
          <p:cNvSpPr txBox="1"/>
          <p:nvPr/>
        </p:nvSpPr>
        <p:spPr>
          <a:xfrm>
            <a:off x="996593" y="811658"/>
            <a:ext cx="4530407" cy="523220"/>
          </a:xfrm>
          <a:prstGeom prst="rect">
            <a:avLst/>
          </a:prstGeom>
          <a:noFill/>
        </p:spPr>
        <p:txBody>
          <a:bodyPr wrap="none" rtlCol="0">
            <a:spAutoFit/>
          </a:bodyPr>
          <a:lstStyle/>
          <a:p>
            <a:r>
              <a:rPr lang="en-US" altLang="ja-JP" sz="2800" dirty="0"/>
              <a:t>3. </a:t>
            </a:r>
            <a:r>
              <a:rPr lang="ja-JP" altLang="en-US" sz="2800" dirty="0"/>
              <a:t>自然言語処理と機械学習</a:t>
            </a:r>
          </a:p>
        </p:txBody>
      </p:sp>
      <p:sp>
        <p:nvSpPr>
          <p:cNvPr id="14" name="テキスト ボックス 13">
            <a:extLst>
              <a:ext uri="{FF2B5EF4-FFF2-40B4-BE49-F238E27FC236}">
                <a16:creationId xmlns:a16="http://schemas.microsoft.com/office/drawing/2014/main" id="{186D5112-4406-2745-9FC7-BA5D2AC864CA}"/>
              </a:ext>
            </a:extLst>
          </p:cNvPr>
          <p:cNvSpPr txBox="1"/>
          <p:nvPr/>
        </p:nvSpPr>
        <p:spPr>
          <a:xfrm>
            <a:off x="1273192" y="1848997"/>
            <a:ext cx="574196" cy="369332"/>
          </a:xfrm>
          <a:prstGeom prst="rect">
            <a:avLst/>
          </a:prstGeom>
          <a:noFill/>
        </p:spPr>
        <p:txBody>
          <a:bodyPr wrap="none" rtlCol="0">
            <a:spAutoFit/>
          </a:bodyPr>
          <a:lstStyle/>
          <a:p>
            <a:r>
              <a:rPr kumimoji="1" lang="en-US" altLang="ja-JP" dirty="0"/>
              <a:t>ex.)</a:t>
            </a:r>
            <a:endParaRPr kumimoji="1" lang="ja-JP" altLang="en-US" dirty="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39E7EC6-8BD8-614A-B5C6-FFC3089DDA63}"/>
                  </a:ext>
                </a:extLst>
              </p:cNvPr>
              <p:cNvSpPr txBox="1"/>
              <p:nvPr/>
            </p:nvSpPr>
            <p:spPr>
              <a:xfrm>
                <a:off x="3446970" y="1857058"/>
                <a:ext cx="44502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lang="ja-JP" altLang="en-US" i="1">
                          <a:latin typeface="Cambria Math" panose="02040503050406030204" pitchFamily="18" charset="0"/>
                        </a:rPr>
                        <m:t>私</m:t>
                      </m:r>
                      <m:r>
                        <a:rPr kumimoji="1" lang="en-US" altLang="ja-JP" b="0" i="1" smtClean="0">
                          <a:latin typeface="Cambria Math" panose="02040503050406030204" pitchFamily="18" charset="0"/>
                        </a:rPr>
                        <m:t>”, “</m:t>
                      </m:r>
                      <m:r>
                        <a:rPr lang="ja-JP" altLang="en-US" i="1">
                          <a:latin typeface="Cambria Math" panose="02040503050406030204" pitchFamily="18" charset="0"/>
                        </a:rPr>
                        <m:t>の</m:t>
                      </m:r>
                      <m:r>
                        <a:rPr kumimoji="1" lang="en-US" altLang="ja-JP" b="0" i="1" smtClean="0">
                          <a:latin typeface="Cambria Math" panose="02040503050406030204" pitchFamily="18" charset="0"/>
                        </a:rPr>
                        <m:t>”,”</m:t>
                      </m:r>
                      <m:r>
                        <a:rPr lang="ja-JP" altLang="en-US" i="1">
                          <a:latin typeface="Cambria Math" panose="02040503050406030204" pitchFamily="18" charset="0"/>
                        </a:rPr>
                        <m:t>子供</m:t>
                      </m:r>
                      <m:r>
                        <a:rPr kumimoji="1" lang="en-US" altLang="ja-JP" b="0" i="1" smtClean="0">
                          <a:latin typeface="Cambria Math" panose="02040503050406030204" pitchFamily="18" charset="0"/>
                        </a:rPr>
                        <m:t>”,“</m:t>
                      </m:r>
                      <m:r>
                        <a:rPr lang="ja-JP" altLang="en-US" i="1">
                          <a:latin typeface="Cambria Math" panose="02040503050406030204" pitchFamily="18" charset="0"/>
                        </a:rPr>
                        <m:t>は</m:t>
                      </m:r>
                      <m:r>
                        <a:rPr kumimoji="1" lang="en-US" altLang="ja-JP" b="0" i="1" smtClean="0">
                          <a:latin typeface="Cambria Math" panose="02040503050406030204" pitchFamily="18" charset="0"/>
                        </a:rPr>
                        <m:t>”, “</m:t>
                      </m:r>
                      <m:r>
                        <a:rPr lang="ja-JP" altLang="en-US" i="1">
                          <a:latin typeface="Cambria Math" panose="02040503050406030204" pitchFamily="18" charset="0"/>
                        </a:rPr>
                        <m:t>大学生</m:t>
                      </m:r>
                      <m:r>
                        <a:rPr kumimoji="1" lang="en-US" altLang="ja-JP" b="0" i="1" smtClean="0">
                          <a:latin typeface="Cambria Math" panose="02040503050406030204" pitchFamily="18" charset="0"/>
                        </a:rPr>
                        <m:t>”,”</m:t>
                      </m:r>
                      <m:r>
                        <a:rPr lang="ja-JP" altLang="en-US" i="1">
                          <a:latin typeface="Cambria Math" panose="02040503050406030204" pitchFamily="18" charset="0"/>
                        </a:rPr>
                        <m:t>だ</m:t>
                      </m:r>
                      <m:r>
                        <a:rPr kumimoji="1" lang="en-US" altLang="ja-JP" b="0" i="1" smtClean="0">
                          <a:latin typeface="Cambria Math" panose="02040503050406030204" pitchFamily="18" charset="0"/>
                        </a:rPr>
                        <m:t>”,”</m:t>
                      </m:r>
                      <m:r>
                        <a:rPr lang="ja-JP" altLang="en-US" i="1">
                          <a:latin typeface="Cambria Math" panose="02040503050406030204" pitchFamily="18" charset="0"/>
                        </a:rPr>
                        <m:t>。</m:t>
                      </m:r>
                      <m:r>
                        <a:rPr kumimoji="1" lang="en-US" altLang="ja-JP" b="0" i="1" smtClean="0">
                          <a:latin typeface="Cambria Math" panose="02040503050406030204" pitchFamily="18" charset="0"/>
                        </a:rPr>
                        <m:t>”]</m:t>
                      </m:r>
                    </m:oMath>
                  </m:oMathPara>
                </a14:m>
                <a:endParaRPr kumimoji="1" lang="ja-JP" altLang="en-US"/>
              </a:p>
            </p:txBody>
          </p:sp>
        </mc:Choice>
        <mc:Fallback xmlns="">
          <p:sp>
            <p:nvSpPr>
              <p:cNvPr id="15" name="テキスト ボックス 14">
                <a:extLst>
                  <a:ext uri="{FF2B5EF4-FFF2-40B4-BE49-F238E27FC236}">
                    <a16:creationId xmlns:a16="http://schemas.microsoft.com/office/drawing/2014/main" id="{D39E7EC6-8BD8-614A-B5C6-FFC3089DDA63}"/>
                  </a:ext>
                </a:extLst>
              </p:cNvPr>
              <p:cNvSpPr txBox="1">
                <a:spLocks noRot="1" noChangeAspect="1" noMove="1" noResize="1" noEditPoints="1" noAdjustHandles="1" noChangeArrowheads="1" noChangeShapeType="1" noTextEdit="1"/>
              </p:cNvSpPr>
              <p:nvPr/>
            </p:nvSpPr>
            <p:spPr>
              <a:xfrm>
                <a:off x="3446970" y="1857058"/>
                <a:ext cx="4450257" cy="369332"/>
              </a:xfrm>
              <a:prstGeom prst="rect">
                <a:avLst/>
              </a:prstGeom>
              <a:blipFill>
                <a:blip r:embed="rId2"/>
                <a:stretch>
                  <a:fillRect b="-13333"/>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0A27E6E-466B-E947-9CD6-E82C3C1C3462}"/>
              </a:ext>
            </a:extLst>
          </p:cNvPr>
          <p:cNvSpPr txBox="1"/>
          <p:nvPr/>
        </p:nvSpPr>
        <p:spPr>
          <a:xfrm>
            <a:off x="1294544" y="2603782"/>
            <a:ext cx="2521844" cy="369332"/>
          </a:xfrm>
          <a:prstGeom prst="rect">
            <a:avLst/>
          </a:prstGeom>
          <a:noFill/>
        </p:spPr>
        <p:txBody>
          <a:bodyPr wrap="none" rtlCol="0">
            <a:spAutoFit/>
          </a:bodyPr>
          <a:lstStyle/>
          <a:p>
            <a:r>
              <a:rPr kumimoji="1" lang="ja-JP" altLang="en-US"/>
              <a:t>文章</a:t>
            </a:r>
            <a:r>
              <a:rPr kumimoji="1" lang="en-US" altLang="ja-JP" dirty="0"/>
              <a:t>1: </a:t>
            </a:r>
            <a:r>
              <a:rPr kumimoji="1" lang="ja-JP" altLang="en-US"/>
              <a:t>私は大学生だ。</a:t>
            </a:r>
          </a:p>
        </p:txBody>
      </p:sp>
      <p:sp>
        <p:nvSpPr>
          <p:cNvPr id="9" name="テキスト ボックス 8">
            <a:extLst>
              <a:ext uri="{FF2B5EF4-FFF2-40B4-BE49-F238E27FC236}">
                <a16:creationId xmlns:a16="http://schemas.microsoft.com/office/drawing/2014/main" id="{DD4FCE5E-C312-4246-9992-3199792FA9E6}"/>
              </a:ext>
            </a:extLst>
          </p:cNvPr>
          <p:cNvSpPr txBox="1"/>
          <p:nvPr/>
        </p:nvSpPr>
        <p:spPr>
          <a:xfrm>
            <a:off x="1291225" y="3326730"/>
            <a:ext cx="3214341" cy="369332"/>
          </a:xfrm>
          <a:prstGeom prst="rect">
            <a:avLst/>
          </a:prstGeom>
          <a:noFill/>
        </p:spPr>
        <p:txBody>
          <a:bodyPr wrap="none" rtlCol="0">
            <a:spAutoFit/>
          </a:bodyPr>
          <a:lstStyle/>
          <a:p>
            <a:r>
              <a:rPr kumimoji="1" lang="ja-JP" altLang="en-US"/>
              <a:t>文章</a:t>
            </a:r>
            <a:r>
              <a:rPr kumimoji="1" lang="en-US" altLang="ja-JP" dirty="0"/>
              <a:t>2: </a:t>
            </a:r>
            <a:r>
              <a:rPr kumimoji="1" lang="ja-JP" altLang="en-US"/>
              <a:t>私の子供は大学生だ。</a:t>
            </a:r>
          </a:p>
        </p:txBody>
      </p:sp>
      <p:sp>
        <p:nvSpPr>
          <p:cNvPr id="17" name="右矢印 16">
            <a:extLst>
              <a:ext uri="{FF2B5EF4-FFF2-40B4-BE49-F238E27FC236}">
                <a16:creationId xmlns:a16="http://schemas.microsoft.com/office/drawing/2014/main" id="{8B4FD6D1-43C4-8345-BD89-B6C5BFC73E82}"/>
              </a:ext>
            </a:extLst>
          </p:cNvPr>
          <p:cNvSpPr/>
          <p:nvPr/>
        </p:nvSpPr>
        <p:spPr>
          <a:xfrm>
            <a:off x="5506779" y="3326311"/>
            <a:ext cx="802318" cy="446556"/>
          </a:xfrm>
          <a:prstGeom prst="rightArrow">
            <a:avLst/>
          </a:prstGeom>
          <a:solidFill>
            <a:schemeClr val="accent1">
              <a:alpha val="50000"/>
            </a:schemeClr>
          </a:solidFill>
          <a:ln>
            <a:solidFill>
              <a:schemeClr val="accent1">
                <a:shade val="50000"/>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EF55459-0900-8043-BCED-8FCB635BC91F}"/>
                  </a:ext>
                </a:extLst>
              </p:cNvPr>
              <p:cNvSpPr txBox="1"/>
              <p:nvPr/>
            </p:nvSpPr>
            <p:spPr>
              <a:xfrm>
                <a:off x="7592105" y="2596039"/>
                <a:ext cx="2719014" cy="3706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smtClean="0"/>
                        <m:t>文章</m:t>
                      </m:r>
                      <m:r>
                        <m:rPr>
                          <m:nor/>
                        </m:rPr>
                        <a:rPr lang="en-US" altLang="ja-JP" dirty="0" smtClean="0"/>
                        <m:t>1</m:t>
                      </m:r>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 0, 0, 1, 1, 1, 1]</m:t>
                      </m:r>
                    </m:oMath>
                  </m:oMathPara>
                </a14:m>
                <a:endParaRPr kumimoji="1" lang="ja-JP" altLang="en-US"/>
              </a:p>
            </p:txBody>
          </p:sp>
        </mc:Choice>
        <mc:Fallback xmlns="">
          <p:sp>
            <p:nvSpPr>
              <p:cNvPr id="18" name="テキスト ボックス 17">
                <a:extLst>
                  <a:ext uri="{FF2B5EF4-FFF2-40B4-BE49-F238E27FC236}">
                    <a16:creationId xmlns:a16="http://schemas.microsoft.com/office/drawing/2014/main" id="{6EF55459-0900-8043-BCED-8FCB635BC91F}"/>
                  </a:ext>
                </a:extLst>
              </p:cNvPr>
              <p:cNvSpPr txBox="1">
                <a:spLocks noRot="1" noChangeAspect="1" noMove="1" noResize="1" noEditPoints="1" noAdjustHandles="1" noChangeArrowheads="1" noChangeShapeType="1" noTextEdit="1"/>
              </p:cNvSpPr>
              <p:nvPr/>
            </p:nvSpPr>
            <p:spPr>
              <a:xfrm>
                <a:off x="7592105" y="2596039"/>
                <a:ext cx="2719014" cy="370679"/>
              </a:xfrm>
              <a:prstGeom prst="rect">
                <a:avLst/>
              </a:prstGeom>
              <a:blipFill>
                <a:blip r:embed="rId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A44A723-E354-7341-9BE8-6709250EF689}"/>
                  </a:ext>
                </a:extLst>
              </p:cNvPr>
              <p:cNvSpPr txBox="1"/>
              <p:nvPr/>
            </p:nvSpPr>
            <p:spPr>
              <a:xfrm>
                <a:off x="7592105" y="3323286"/>
                <a:ext cx="2719014" cy="3706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smtClean="0"/>
                        <m:t>文章</m:t>
                      </m:r>
                      <m:r>
                        <m:rPr>
                          <m:nor/>
                        </m:rPr>
                        <a:rPr lang="en-US" altLang="ja-JP" b="0" i="0" smtClean="0"/>
                        <m:t>2</m:t>
                      </m:r>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 1, 1, 1, 1, 1, 1]</m:t>
                      </m:r>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1A44A723-E354-7341-9BE8-6709250EF689}"/>
                  </a:ext>
                </a:extLst>
              </p:cNvPr>
              <p:cNvSpPr txBox="1">
                <a:spLocks noRot="1" noChangeAspect="1" noMove="1" noResize="1" noEditPoints="1" noAdjustHandles="1" noChangeArrowheads="1" noChangeShapeType="1" noTextEdit="1"/>
              </p:cNvSpPr>
              <p:nvPr/>
            </p:nvSpPr>
            <p:spPr>
              <a:xfrm>
                <a:off x="7592105" y="3323286"/>
                <a:ext cx="2719014" cy="370679"/>
              </a:xfrm>
              <a:prstGeom prst="rect">
                <a:avLst/>
              </a:prstGeom>
              <a:blipFill>
                <a:blip r:embed="rId4"/>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F0A0ED0-AAE9-4E42-9FBC-FA8B804E9322}"/>
                  </a:ext>
                </a:extLst>
              </p:cNvPr>
              <p:cNvSpPr txBox="1"/>
              <p:nvPr/>
            </p:nvSpPr>
            <p:spPr>
              <a:xfrm>
                <a:off x="1075288" y="4930893"/>
                <a:ext cx="2372765" cy="1239442"/>
              </a:xfrm>
              <a:prstGeom prst="rect">
                <a:avLst/>
              </a:prstGeom>
              <a:noFill/>
            </p:spPr>
            <p:txBody>
              <a:bodyPr wrap="none" rtlCol="0">
                <a:spAutoFit/>
              </a:bodyPr>
              <a:lstStyle/>
              <a:p>
                <a:r>
                  <a:rPr lang="ja-JP" altLang="en-US"/>
                  <a:t>コサイン類似度</a:t>
                </a:r>
              </a:p>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func>
                        <m:funcPr>
                          <m:ctrlPr>
                            <a:rPr kumimoji="1" lang="en-US" altLang="ja-JP" b="0" i="1" smtClean="0">
                              <a:latin typeface="Cambria Math" panose="02040503050406030204" pitchFamily="18" charset="0"/>
                              <a:ea typeface="Cambria Math" panose="02040503050406030204" pitchFamily="18" charset="0"/>
                            </a:rPr>
                          </m:ctrlPr>
                        </m:funcPr>
                        <m:fName>
                          <m:r>
                            <m:rPr>
                              <m:sty m:val="p"/>
                            </m:rPr>
                            <a:rPr kumimoji="1" lang="en-US" altLang="ja-JP" b="0" i="0" smtClean="0">
                              <a:latin typeface="Cambria Math" panose="02040503050406030204" pitchFamily="18" charset="0"/>
                              <a:ea typeface="Cambria Math" panose="02040503050406030204" pitchFamily="18" charset="0"/>
                            </a:rPr>
                            <m:t>cos</m:t>
                          </m:r>
                        </m:fName>
                        <m:e>
                          <m:d>
                            <m:dPr>
                              <m:ctrlPr>
                                <a:rPr kumimoji="1" lang="en-US" altLang="ja-JP" b="0" i="1" smtClean="0">
                                  <a:latin typeface="Cambria Math" panose="02040503050406030204" pitchFamily="18" charset="0"/>
                                  <a:ea typeface="Cambria Math" panose="02040503050406030204" pitchFamily="18" charset="0"/>
                                </a:rPr>
                              </m:ctrlPr>
                            </m:dPr>
                            <m:e>
                              <m:acc>
                                <m:accPr>
                                  <m:chr m:val="⃗"/>
                                  <m:ctrlPr>
                                    <a:rPr kumimoji="1" lang="en-US" altLang="ja-JP" b="0" i="1" smtClean="0">
                                      <a:latin typeface="Cambria Math" panose="02040503050406030204" pitchFamily="18" charset="0"/>
                                      <a:ea typeface="Cambria Math" panose="02040503050406030204" pitchFamily="18" charset="0"/>
                                    </a:rPr>
                                  </m:ctrlPr>
                                </m:accPr>
                                <m:e>
                                  <m:r>
                                    <a:rPr kumimoji="1" lang="en-US" altLang="ja-JP" b="0" i="1" smtClean="0">
                                      <a:latin typeface="Cambria Math" panose="02040503050406030204" pitchFamily="18" charset="0"/>
                                      <a:ea typeface="Cambria Math" panose="02040503050406030204" pitchFamily="18" charset="0"/>
                                    </a:rPr>
                                    <m:t>𝑝</m:t>
                                  </m:r>
                                </m:e>
                              </m:acc>
                              <m:r>
                                <a:rPr lang="en-US" altLang="ja-JP" b="0" i="1" smtClean="0">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𝑞</m:t>
                                  </m:r>
                                </m:e>
                              </m:acc>
                            </m:e>
                          </m:d>
                        </m:e>
                      </m:func>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𝑝</m:t>
                              </m:r>
                            </m:e>
                          </m:acc>
                          <m:r>
                            <a:rPr lang="ja-JP" altLang="en-US" i="1">
                              <a:latin typeface="Cambria Math" panose="02040503050406030204" pitchFamily="18" charset="0"/>
                              <a:ea typeface="Cambria Math" panose="02040503050406030204" pitchFamily="18" charset="0"/>
                            </a:rPr>
                            <m:t>∙</m:t>
                          </m:r>
                          <m:acc>
                            <m:accPr>
                              <m:chr m:val="⃗"/>
                              <m:ctrlPr>
                                <a:rPr lang="en-US" altLang="ja-JP" i="1">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𝑞</m:t>
                              </m:r>
                            </m:e>
                          </m:acc>
                        </m:num>
                        <m:den>
                          <m:d>
                            <m:dPr>
                              <m:begChr m:val="|"/>
                              <m:endChr m:val="|"/>
                              <m:ctrlPr>
                                <a:rPr kumimoji="1" lang="en-US" altLang="ja-JP" b="0" i="1" smtClean="0">
                                  <a:latin typeface="Cambria Math" panose="02040503050406030204" pitchFamily="18" charset="0"/>
                                  <a:ea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i="1">
                                      <a:latin typeface="Cambria Math" panose="02040503050406030204" pitchFamily="18" charset="0"/>
                                      <a:ea typeface="Cambria Math" panose="02040503050406030204" pitchFamily="18" charset="0"/>
                                    </a:rPr>
                                    <m:t>𝑝</m:t>
                                  </m:r>
                                </m:e>
                              </m:acc>
                            </m:e>
                          </m:d>
                          <m:d>
                            <m:dPr>
                              <m:begChr m:val="|"/>
                              <m:endChr m:val="|"/>
                              <m:ctrlPr>
                                <a:rPr kumimoji="1" lang="en-US" altLang="ja-JP" b="0" i="1" smtClean="0">
                                  <a:latin typeface="Cambria Math" panose="02040503050406030204" pitchFamily="18" charset="0"/>
                                  <a:ea typeface="Cambria Math" panose="02040503050406030204" pitchFamily="18" charset="0"/>
                                </a:rPr>
                              </m:ctrlPr>
                            </m:dPr>
                            <m:e>
                              <m:acc>
                                <m:accPr>
                                  <m:chr m:val="⃗"/>
                                  <m:ctrlPr>
                                    <a:rPr lang="en-US" altLang="ja-JP" i="1">
                                      <a:latin typeface="Cambria Math" panose="02040503050406030204" pitchFamily="18" charset="0"/>
                                      <a:ea typeface="Cambria Math" panose="02040503050406030204" pitchFamily="18" charset="0"/>
                                    </a:rPr>
                                  </m:ctrlPr>
                                </m:accPr>
                                <m:e>
                                  <m:r>
                                    <a:rPr lang="en-US" altLang="ja-JP" b="0" i="1" smtClean="0">
                                      <a:latin typeface="Cambria Math" panose="02040503050406030204" pitchFamily="18" charset="0"/>
                                      <a:ea typeface="Cambria Math" panose="02040503050406030204" pitchFamily="18" charset="0"/>
                                    </a:rPr>
                                    <m:t>𝑞</m:t>
                                  </m:r>
                                </m:e>
                              </m:acc>
                            </m:e>
                          </m:d>
                        </m:den>
                      </m:f>
                    </m:oMath>
                  </m:oMathPara>
                </a14:m>
                <a:endParaRPr lang="ja-JP" altLang="en-US"/>
              </a:p>
              <a:p>
                <a:endParaRPr kumimoji="1" lang="ja-JP" altLang="en-US"/>
              </a:p>
            </p:txBody>
          </p:sp>
        </mc:Choice>
        <mc:Fallback xmlns="">
          <p:sp>
            <p:nvSpPr>
              <p:cNvPr id="2" name="テキスト ボックス 1">
                <a:extLst>
                  <a:ext uri="{FF2B5EF4-FFF2-40B4-BE49-F238E27FC236}">
                    <a16:creationId xmlns:a16="http://schemas.microsoft.com/office/drawing/2014/main" id="{8F0A0ED0-AAE9-4E42-9FBC-FA8B804E9322}"/>
                  </a:ext>
                </a:extLst>
              </p:cNvPr>
              <p:cNvSpPr txBox="1">
                <a:spLocks noRot="1" noChangeAspect="1" noMove="1" noResize="1" noEditPoints="1" noAdjustHandles="1" noChangeArrowheads="1" noChangeShapeType="1" noTextEdit="1"/>
              </p:cNvSpPr>
              <p:nvPr/>
            </p:nvSpPr>
            <p:spPr>
              <a:xfrm>
                <a:off x="1075288" y="4930893"/>
                <a:ext cx="2372765" cy="1239442"/>
              </a:xfrm>
              <a:prstGeom prst="rect">
                <a:avLst/>
              </a:prstGeom>
              <a:blipFill>
                <a:blip r:embed="rId5"/>
                <a:stretch>
                  <a:fillRect l="-2128" t="-2020"/>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0B3F147-F31E-104C-8CAE-69B708BCF949}"/>
              </a:ext>
            </a:extLst>
          </p:cNvPr>
          <p:cNvSpPr txBox="1"/>
          <p:nvPr/>
        </p:nvSpPr>
        <p:spPr>
          <a:xfrm>
            <a:off x="1291225" y="4077441"/>
            <a:ext cx="2752677" cy="369332"/>
          </a:xfrm>
          <a:prstGeom prst="rect">
            <a:avLst/>
          </a:prstGeom>
          <a:noFill/>
        </p:spPr>
        <p:txBody>
          <a:bodyPr wrap="none" rtlCol="0">
            <a:spAutoFit/>
          </a:bodyPr>
          <a:lstStyle/>
          <a:p>
            <a:r>
              <a:rPr kumimoji="1" lang="ja-JP" altLang="en-US"/>
              <a:t>文章</a:t>
            </a:r>
            <a:r>
              <a:rPr kumimoji="1" lang="en-US" altLang="ja-JP" dirty="0"/>
              <a:t>3: </a:t>
            </a:r>
            <a:r>
              <a:rPr kumimoji="1" lang="ja-JP" altLang="en-US"/>
              <a:t>大学生は子供だ。</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F99362BA-5306-0943-ABB8-8655083A1858}"/>
                  </a:ext>
                </a:extLst>
              </p:cNvPr>
              <p:cNvSpPr txBox="1"/>
              <p:nvPr/>
            </p:nvSpPr>
            <p:spPr>
              <a:xfrm>
                <a:off x="7592105" y="4077441"/>
                <a:ext cx="2719014" cy="3706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ja-JP" altLang="en-US" smtClean="0"/>
                        <m:t>文章</m:t>
                      </m:r>
                      <m:r>
                        <m:rPr>
                          <m:nor/>
                        </m:rPr>
                        <a:rPr lang="en-US" altLang="ja-JP" b="0" i="0" smtClean="0"/>
                        <m:t>3</m:t>
                      </m:r>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[0, 0, 1, 1, 1, 1, 1]</m:t>
                      </m:r>
                    </m:oMath>
                  </m:oMathPara>
                </a14:m>
                <a:endParaRPr kumimoji="1" lang="ja-JP" altLang="en-US"/>
              </a:p>
            </p:txBody>
          </p:sp>
        </mc:Choice>
        <mc:Fallback xmlns="">
          <p:sp>
            <p:nvSpPr>
              <p:cNvPr id="21" name="テキスト ボックス 20">
                <a:extLst>
                  <a:ext uri="{FF2B5EF4-FFF2-40B4-BE49-F238E27FC236}">
                    <a16:creationId xmlns:a16="http://schemas.microsoft.com/office/drawing/2014/main" id="{F99362BA-5306-0943-ABB8-8655083A1858}"/>
                  </a:ext>
                </a:extLst>
              </p:cNvPr>
              <p:cNvSpPr txBox="1">
                <a:spLocks noRot="1" noChangeAspect="1" noMove="1" noResize="1" noEditPoints="1" noAdjustHandles="1" noChangeArrowheads="1" noChangeShapeType="1" noTextEdit="1"/>
              </p:cNvSpPr>
              <p:nvPr/>
            </p:nvSpPr>
            <p:spPr>
              <a:xfrm>
                <a:off x="7592105" y="4077441"/>
                <a:ext cx="2719014" cy="370679"/>
              </a:xfrm>
              <a:prstGeom prst="rect">
                <a:avLst/>
              </a:prstGeom>
              <a:blipFill>
                <a:blip r:embed="rId6"/>
                <a:stretch>
                  <a:fillRect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481A174-5C2C-0D42-87E4-729904C2BD7A}"/>
                  </a:ext>
                </a:extLst>
              </p:cNvPr>
              <p:cNvSpPr txBox="1"/>
              <p:nvPr/>
            </p:nvSpPr>
            <p:spPr>
              <a:xfrm>
                <a:off x="6185042" y="4962418"/>
                <a:ext cx="3361048" cy="370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r>
                                <a:rPr lang="ja-JP" altLang="en-US" i="1">
                                  <a:latin typeface="Cambria Math" panose="02040503050406030204" pitchFamily="18" charset="0"/>
                                </a:rPr>
                                <m:t>文章</m:t>
                              </m:r>
                              <m:r>
                                <a:rPr lang="en-US" altLang="ja-JP" i="1">
                                  <a:latin typeface="Cambria Math" panose="02040503050406030204" pitchFamily="18" charset="0"/>
                                </a:rPr>
                                <m:t>1</m:t>
                              </m:r>
                              <m:r>
                                <a:rPr lang="en-US" altLang="ja-JP" b="0" i="1" smtClean="0">
                                  <a:latin typeface="Cambria Math" panose="02040503050406030204" pitchFamily="18" charset="0"/>
                                </a:rPr>
                                <m:t>, </m:t>
                              </m:r>
                              <m:r>
                                <a:rPr lang="ja-JP" altLang="en-US" i="1">
                                  <a:latin typeface="Cambria Math" panose="02040503050406030204" pitchFamily="18" charset="0"/>
                                </a:rPr>
                                <m:t>文章</m:t>
                              </m:r>
                              <m:r>
                                <a:rPr lang="en-US" altLang="ja-JP" i="1">
                                  <a:latin typeface="Cambria Math" panose="02040503050406030204" pitchFamily="18" charset="0"/>
                                </a:rPr>
                                <m:t>2</m:t>
                              </m:r>
                            </m:e>
                          </m:d>
                        </m:e>
                      </m:func>
                      <m:r>
                        <a:rPr lang="en-US" altLang="ja-JP" i="1">
                          <a:latin typeface="Cambria Math" panose="02040503050406030204" pitchFamily="18" charset="0"/>
                        </a:rPr>
                        <m:t>=0.84515</m:t>
                      </m:r>
                      <m:r>
                        <a:rPr lang="en-US" altLang="ja-JP" i="1" smtClean="0">
                          <a:latin typeface="Cambria Math" panose="02040503050406030204" pitchFamily="18" charset="0"/>
                        </a:rPr>
                        <m:t>…</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C481A174-5C2C-0D42-87E4-729904C2BD7A}"/>
                  </a:ext>
                </a:extLst>
              </p:cNvPr>
              <p:cNvSpPr txBox="1">
                <a:spLocks noRot="1" noChangeAspect="1" noMove="1" noResize="1" noEditPoints="1" noAdjustHandles="1" noChangeArrowheads="1" noChangeShapeType="1" noTextEdit="1"/>
              </p:cNvSpPr>
              <p:nvPr/>
            </p:nvSpPr>
            <p:spPr>
              <a:xfrm>
                <a:off x="6185042" y="4962418"/>
                <a:ext cx="3361048" cy="37035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EDD42A0F-823F-984E-9ACB-EB935A8E0EFE}"/>
                  </a:ext>
                </a:extLst>
              </p:cNvPr>
              <p:cNvSpPr txBox="1"/>
              <p:nvPr/>
            </p:nvSpPr>
            <p:spPr>
              <a:xfrm>
                <a:off x="6185042" y="5408974"/>
                <a:ext cx="3361048" cy="370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r>
                                <a:rPr lang="ja-JP" altLang="en-US" i="1">
                                  <a:latin typeface="Cambria Math" panose="02040503050406030204" pitchFamily="18" charset="0"/>
                                </a:rPr>
                                <m:t>文章</m:t>
                              </m:r>
                              <m:r>
                                <a:rPr lang="en-US" altLang="ja-JP" b="0" i="1" smtClean="0">
                                  <a:latin typeface="Cambria Math" panose="02040503050406030204" pitchFamily="18" charset="0"/>
                                </a:rPr>
                                <m:t>1, </m:t>
                              </m:r>
                              <m:r>
                                <a:rPr lang="ja-JP" altLang="en-US" i="1">
                                  <a:latin typeface="Cambria Math" panose="02040503050406030204" pitchFamily="18" charset="0"/>
                                </a:rPr>
                                <m:t>文章</m:t>
                              </m:r>
                              <m:r>
                                <a:rPr lang="en-US" altLang="ja-JP" b="0" i="1" smtClean="0">
                                  <a:latin typeface="Cambria Math" panose="02040503050406030204" pitchFamily="18" charset="0"/>
                                </a:rPr>
                                <m:t>3</m:t>
                              </m:r>
                            </m:e>
                          </m:d>
                        </m:e>
                      </m:func>
                      <m:r>
                        <a:rPr lang="en-US" altLang="ja-JP" i="1">
                          <a:latin typeface="Cambria Math" panose="02040503050406030204" pitchFamily="18" charset="0"/>
                        </a:rPr>
                        <m:t>=0.</m:t>
                      </m:r>
                      <m:r>
                        <a:rPr lang="en-US" altLang="ja-JP" b="0" i="1" smtClean="0">
                          <a:latin typeface="Cambria Math" panose="02040503050406030204" pitchFamily="18" charset="0"/>
                        </a:rPr>
                        <m:t>79999</m:t>
                      </m:r>
                      <m:r>
                        <a:rPr lang="en-US" altLang="ja-JP" i="1" smtClean="0">
                          <a:latin typeface="Cambria Math" panose="02040503050406030204" pitchFamily="18" charset="0"/>
                        </a:rPr>
                        <m:t>…</m:t>
                      </m:r>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EDD42A0F-823F-984E-9ACB-EB935A8E0EFE}"/>
                  </a:ext>
                </a:extLst>
              </p:cNvPr>
              <p:cNvSpPr txBox="1">
                <a:spLocks noRot="1" noChangeAspect="1" noMove="1" noResize="1" noEditPoints="1" noAdjustHandles="1" noChangeArrowheads="1" noChangeShapeType="1" noTextEdit="1"/>
              </p:cNvSpPr>
              <p:nvPr/>
            </p:nvSpPr>
            <p:spPr>
              <a:xfrm>
                <a:off x="6185042" y="5408974"/>
                <a:ext cx="3361048" cy="37035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E68CF43-5288-2541-BA6D-413158E9B040}"/>
                  </a:ext>
                </a:extLst>
              </p:cNvPr>
              <p:cNvSpPr txBox="1"/>
              <p:nvPr/>
            </p:nvSpPr>
            <p:spPr>
              <a:xfrm>
                <a:off x="6185042" y="5855530"/>
                <a:ext cx="3361048" cy="3703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r>
                                <a:rPr lang="ja-JP" altLang="en-US" i="1">
                                  <a:latin typeface="Cambria Math" panose="02040503050406030204" pitchFamily="18" charset="0"/>
                                </a:rPr>
                                <m:t>文章</m:t>
                              </m:r>
                              <m:r>
                                <a:rPr lang="en-US" altLang="ja-JP" b="0" i="1" smtClean="0">
                                  <a:latin typeface="Cambria Math" panose="02040503050406030204" pitchFamily="18" charset="0"/>
                                </a:rPr>
                                <m:t>2, </m:t>
                              </m:r>
                              <m:r>
                                <a:rPr lang="ja-JP" altLang="en-US" i="1">
                                  <a:latin typeface="Cambria Math" panose="02040503050406030204" pitchFamily="18" charset="0"/>
                                </a:rPr>
                                <m:t>文章</m:t>
                              </m:r>
                              <m:r>
                                <a:rPr lang="en-US" altLang="ja-JP" b="0" i="1" smtClean="0">
                                  <a:latin typeface="Cambria Math" panose="02040503050406030204" pitchFamily="18" charset="0"/>
                                </a:rPr>
                                <m:t>3</m:t>
                              </m:r>
                            </m:e>
                          </m:d>
                        </m:e>
                      </m:func>
                      <m:r>
                        <a:rPr lang="en-US" altLang="ja-JP" i="1">
                          <a:latin typeface="Cambria Math" panose="02040503050406030204" pitchFamily="18" charset="0"/>
                        </a:rPr>
                        <m:t>=0.84515</m:t>
                      </m:r>
                      <m:r>
                        <a:rPr lang="en-US" altLang="ja-JP" i="1" smtClean="0">
                          <a:latin typeface="Cambria Math" panose="02040503050406030204" pitchFamily="18" charset="0"/>
                        </a:rPr>
                        <m:t>…</m:t>
                      </m:r>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9E68CF43-5288-2541-BA6D-413158E9B040}"/>
                  </a:ext>
                </a:extLst>
              </p:cNvPr>
              <p:cNvSpPr txBox="1">
                <a:spLocks noRot="1" noChangeAspect="1" noMove="1" noResize="1" noEditPoints="1" noAdjustHandles="1" noChangeArrowheads="1" noChangeShapeType="1" noTextEdit="1"/>
              </p:cNvSpPr>
              <p:nvPr/>
            </p:nvSpPr>
            <p:spPr>
              <a:xfrm>
                <a:off x="6185042" y="5855530"/>
                <a:ext cx="3361048" cy="370358"/>
              </a:xfrm>
              <a:prstGeom prst="rect">
                <a:avLst/>
              </a:prstGeom>
              <a:blipFill>
                <a:blip r:embed="rId9"/>
                <a:stretch>
                  <a:fillRect b="-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202661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2721</Words>
  <Application>Microsoft Macintosh PowerPoint</Application>
  <PresentationFormat>ワイド画面</PresentationFormat>
  <Paragraphs>453</Paragraphs>
  <Slides>43</Slides>
  <Notes>31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游ゴシック</vt:lpstr>
      <vt:lpstr>游ゴシック Light</vt:lpstr>
      <vt:lpstr>Arial</vt:lpstr>
      <vt:lpstr>Cambria Math</vt:lpstr>
      <vt:lpstr>Mangal</vt:lpstr>
      <vt:lpstr>Office テーマ</vt:lpstr>
      <vt:lpstr>自然言語処理(NLP)</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 + 補足</vt:lpstr>
      <vt:lpstr>参考にした資料</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自然言語処理</dc:title>
  <dc:creator>Microsoft Office User</dc:creator>
  <cp:lastModifiedBy>satetsu</cp:lastModifiedBy>
  <cp:revision>27</cp:revision>
  <dcterms:created xsi:type="dcterms:W3CDTF">2018-05-16T09:28:57Z</dcterms:created>
  <dcterms:modified xsi:type="dcterms:W3CDTF">2018-05-22T03:38:10Z</dcterms:modified>
</cp:coreProperties>
</file>