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5" r:id="rId6"/>
    <p:sldId id="262" r:id="rId7"/>
    <p:sldId id="264" r:id="rId8"/>
    <p:sldId id="26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15"/>
    <p:restoredTop sz="94719"/>
  </p:normalViewPr>
  <p:slideViewPr>
    <p:cSldViewPr snapToGrid="0" snapToObjects="1">
      <p:cViewPr varScale="1">
        <p:scale>
          <a:sx n="146" d="100"/>
          <a:sy n="146" d="100"/>
        </p:scale>
        <p:origin x="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65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36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71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39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42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81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72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81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59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93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3F7F-EE3A-9046-95E4-A78CB2DE9636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68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2519647"/>
            <a:ext cx="9144000" cy="1774949"/>
          </a:xfrm>
        </p:spPr>
        <p:txBody>
          <a:bodyPr/>
          <a:lstStyle/>
          <a:p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自然言語処理プログラム</a:t>
            </a:r>
            <a:b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73616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85627" y="57535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使用手順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68513" y="1541124"/>
            <a:ext cx="4895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1. </a:t>
            </a:r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各種ライブラリのアップデート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68513" y="2130357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2</a:t>
            </a:r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. </a:t>
            </a:r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環境変数の設定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68513" y="3308823"/>
            <a:ext cx="4762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4. </a:t>
            </a:r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学習</a:t>
            </a:r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(</a:t>
            </a:r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入力データのベクトル化</a:t>
            </a:r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)</a:t>
            </a:r>
            <a:endParaRPr kumimoji="1" lang="ja-JP" altLang="en-US" sz="2400" dirty="0">
              <a:latin typeface="Yu Gothic" panose="020B0400000000000000" pitchFamily="34" charset="-128"/>
              <a:ea typeface="Yu Gothic" panose="020B0400000000000000" pitchFamily="34" charset="-128"/>
              <a:cs typeface="Meiryo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6CB8445B-67A3-4645-A95D-95313B6998EC}"/>
              </a:ext>
            </a:extLst>
          </p:cNvPr>
          <p:cNvSpPr txBox="1"/>
          <p:nvPr/>
        </p:nvSpPr>
        <p:spPr>
          <a:xfrm>
            <a:off x="1068513" y="3898056"/>
            <a:ext cx="3531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5</a:t>
            </a:r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. </a:t>
            </a:r>
            <a:r>
              <a:rPr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実行</a:t>
            </a:r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(</a:t>
            </a:r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ベクトルの保存</a:t>
            </a:r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)</a:t>
            </a:r>
            <a:endParaRPr kumimoji="1" lang="ja-JP" altLang="en-US" sz="2400" dirty="0">
              <a:latin typeface="Yu Gothic" panose="020B0400000000000000" pitchFamily="34" charset="-128"/>
              <a:ea typeface="Yu Gothic" panose="020B0400000000000000" pitchFamily="34" charset="-128"/>
              <a:cs typeface="Meiryo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8BC90C29-4F72-6F4B-848A-6FA20D252B9A}"/>
              </a:ext>
            </a:extLst>
          </p:cNvPr>
          <p:cNvSpPr txBox="1"/>
          <p:nvPr/>
        </p:nvSpPr>
        <p:spPr>
          <a:xfrm>
            <a:off x="1068513" y="2719590"/>
            <a:ext cx="329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3. </a:t>
            </a:r>
            <a:r>
              <a:rPr lang="ja-JP" altLang="en-US" sz="240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入力データの下処理</a:t>
            </a:r>
            <a:endParaRPr kumimoji="1" lang="ja-JP" altLang="en-US" sz="2400" dirty="0">
              <a:latin typeface="Yu Gothic" panose="020B0400000000000000" pitchFamily="34" charset="-128"/>
              <a:ea typeface="Yu Gothic" panose="020B0400000000000000" pitchFamily="34" charset="-128"/>
              <a:cs typeface="Meiryo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="" xmlns:a16="http://schemas.microsoft.com/office/drawing/2014/main" id="{6CB8445B-67A3-4645-A95D-95313B6998EC}"/>
              </a:ext>
            </a:extLst>
          </p:cNvPr>
          <p:cNvSpPr txBox="1"/>
          <p:nvPr/>
        </p:nvSpPr>
        <p:spPr>
          <a:xfrm>
            <a:off x="1068513" y="448728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過去実装分との違い</a:t>
            </a:r>
            <a:endParaRPr kumimoji="1" lang="ja-JP" altLang="en-US" sz="2400" dirty="0">
              <a:latin typeface="Yu Gothic" panose="020B0400000000000000" pitchFamily="34" charset="-128"/>
              <a:ea typeface="Yu Gothic" panose="020B0400000000000000" pitchFamily="34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740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85627" y="575353"/>
            <a:ext cx="8039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1. </a:t>
            </a:r>
            <a:r>
              <a:rPr lang="ja-JP" altLang="en-US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各種ライブラリのアップデート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68513" y="1541124"/>
            <a:ext cx="911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プログラムを実行する前に各種ライブラリの</a:t>
            </a:r>
            <a:r>
              <a:rPr kumimoji="1" lang="ja-JP" altLang="en-US" sz="240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アップデートを行う</a:t>
            </a:r>
            <a:endParaRPr kumimoji="1" lang="ja-JP" altLang="en-US" sz="2400" dirty="0">
              <a:latin typeface="Yu Gothic" panose="020B0400000000000000" pitchFamily="34" charset="-128"/>
              <a:ea typeface="Yu Gothic" panose="020B0400000000000000" pitchFamily="34" charset="-128"/>
              <a:cs typeface="Meiryo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68513" y="2130357"/>
            <a:ext cx="10794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コマンドプロンプトを開き以下のコマンドを実行</a:t>
            </a:r>
            <a:r>
              <a:rPr kumimoji="1" lang="ja-JP" altLang="en-US" sz="2400" dirty="0" smtClean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する</a:t>
            </a:r>
            <a:r>
              <a:rPr kumimoji="1" lang="en-US" altLang="ja-JP" sz="2400" dirty="0" smtClean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(python3</a:t>
            </a:r>
            <a:r>
              <a:rPr kumimoji="1" lang="ja-JP" altLang="en-US" sz="2400" dirty="0" smtClean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を前提とする</a:t>
            </a:r>
            <a:r>
              <a:rPr kumimoji="1" lang="en-US" altLang="ja-JP" sz="2400" dirty="0" smtClean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)</a:t>
            </a:r>
            <a:endParaRPr kumimoji="1" lang="ja-JP" altLang="en-US" sz="2400" dirty="0">
              <a:latin typeface="Yu Gothic" panose="020B0400000000000000" pitchFamily="34" charset="-128"/>
              <a:ea typeface="Yu Gothic" panose="020B0400000000000000" pitchFamily="34" charset="-128"/>
              <a:cs typeface="Meiryo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68513" y="3044858"/>
            <a:ext cx="3384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pip install </a:t>
            </a:r>
            <a:r>
              <a:rPr kumimoji="1"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gensim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==3.4.0</a:t>
            </a:r>
          </a:p>
          <a:p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pip install </a:t>
            </a:r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tensorflow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 == 1.3.0</a:t>
            </a:r>
          </a:p>
          <a:p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p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ip install </a:t>
            </a:r>
            <a:r>
              <a:rPr kumimoji="1"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fasttext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 == 0.8.3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891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85627" y="575353"/>
            <a:ext cx="4448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2. </a:t>
            </a:r>
            <a:r>
              <a:rPr lang="ja-JP" altLang="en-US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環境変数の設定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68513" y="1541124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プログラムを実行する前に</a:t>
            </a:r>
            <a:r>
              <a:rPr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環境変数の設定を行う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68513" y="2130357"/>
            <a:ext cx="7164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以下のコマンドを</a:t>
            </a:r>
            <a:r>
              <a:rPr kumimoji="1" lang="ja-JP" altLang="en-US" sz="240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実行する</a:t>
            </a:r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(Mac or Ubuntu</a:t>
            </a:r>
            <a:r>
              <a:rPr lang="ja-JP" altLang="en-US" sz="240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は</a:t>
            </a:r>
            <a:r>
              <a:rPr lang="ja-JP" altLang="en-US" sz="240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赤字</a:t>
            </a:r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)</a:t>
            </a:r>
            <a:endParaRPr kumimoji="1" lang="ja-JP" altLang="en-US" sz="2400" dirty="0">
              <a:latin typeface="Yu Gothic" panose="020B0400000000000000" pitchFamily="34" charset="-128"/>
              <a:ea typeface="Yu Gothic" panose="020B0400000000000000" pitchFamily="34" charset="-128"/>
              <a:cs typeface="Meiryo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68513" y="3044858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set PYTHONHASHSEED=1 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68513" y="3867026"/>
            <a:ext cx="777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または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3. </a:t>
            </a:r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以降のプログラムが実行できない場合は以下のコマンドを実行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68513" y="4689194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set PYTHONHASHSEED=“1” 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="" xmlns:a16="http://schemas.microsoft.com/office/drawing/2014/main" id="{C2059E10-BDB0-9A47-9846-9046B349C0E0}"/>
              </a:ext>
            </a:extLst>
          </p:cNvPr>
          <p:cNvSpPr txBox="1"/>
          <p:nvPr/>
        </p:nvSpPr>
        <p:spPr>
          <a:xfrm>
            <a:off x="5876818" y="3028017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export PYTHONHASHSEED=1</a:t>
            </a:r>
            <a:endParaRPr kumimoji="1" lang="ja-JP" altLang="en-US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466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>
            <a:extLst>
              <a:ext uri="{FF2B5EF4-FFF2-40B4-BE49-F238E27FC236}">
                <a16:creationId xmlns="" xmlns:a16="http://schemas.microsoft.com/office/drawing/2014/main" id="{ED0EF2B9-FBCE-174A-91EA-F5B65DA28624}"/>
              </a:ext>
            </a:extLst>
          </p:cNvPr>
          <p:cNvSpPr/>
          <p:nvPr/>
        </p:nvSpPr>
        <p:spPr>
          <a:xfrm>
            <a:off x="4840107" y="3807650"/>
            <a:ext cx="3273256" cy="2732635"/>
          </a:xfrm>
          <a:prstGeom prst="rect">
            <a:avLst/>
          </a:prstGeom>
          <a:solidFill>
            <a:schemeClr val="accent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85627" y="575353"/>
            <a:ext cx="4339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3</a:t>
            </a:r>
            <a:r>
              <a:rPr lang="en-US" altLang="ja-JP" sz="4000" dirty="0" smtClean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. </a:t>
            </a:r>
            <a:r>
              <a:rPr lang="ja-JP" altLang="en-US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環境変数の設定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68513" y="2141288"/>
            <a:ext cx="10746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文章</a:t>
            </a:r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, </a:t>
            </a:r>
            <a:r>
              <a:rPr kumimoji="1" lang="ja-JP" altLang="en-US" sz="240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単語をベクトル化するためにデータに下処理を行う</a:t>
            </a:r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(</a:t>
            </a:r>
            <a:r>
              <a:rPr kumimoji="1" lang="ja-JP" altLang="en-US" sz="240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対象は以下を参照</a:t>
            </a:r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)</a:t>
            </a:r>
            <a:endParaRPr lang="ja-JP" altLang="en-US" sz="2400" dirty="0">
              <a:latin typeface="Yu Gothic" panose="020B0400000000000000" pitchFamily="34" charset="-128"/>
              <a:ea typeface="Yu Gothic" panose="020B0400000000000000" pitchFamily="34" charset="-128"/>
              <a:cs typeface="Meiryo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="" xmlns:a16="http://schemas.microsoft.com/office/drawing/2014/main" id="{C24BA771-EFAF-E44E-B15F-F251BB82B863}"/>
              </a:ext>
            </a:extLst>
          </p:cNvPr>
          <p:cNvSpPr txBox="1"/>
          <p:nvPr/>
        </p:nvSpPr>
        <p:spPr>
          <a:xfrm>
            <a:off x="1068513" y="1541124"/>
            <a:ext cx="6447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NLP_test</a:t>
            </a:r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フォルダにてプログラムを実行する</a:t>
            </a:r>
            <a:endParaRPr lang="ja-JP" altLang="en-US" sz="2400" dirty="0">
              <a:latin typeface="Yu Gothic" panose="020B0400000000000000" pitchFamily="34" charset="-128"/>
              <a:ea typeface="Yu Gothic" panose="020B0400000000000000" pitchFamily="34" charset="-128"/>
              <a:cs typeface="Meiryo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="" xmlns:a16="http://schemas.microsoft.com/office/drawing/2014/main" id="{3E2977B5-CCF9-7A44-BD03-90C3E385F15D}"/>
              </a:ext>
            </a:extLst>
          </p:cNvPr>
          <p:cNvSpPr txBox="1"/>
          <p:nvPr/>
        </p:nvSpPr>
        <p:spPr>
          <a:xfrm>
            <a:off x="1068513" y="276672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以下のコマンドを実行する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="" xmlns:a16="http://schemas.microsoft.com/office/drawing/2014/main" id="{3DD2ED62-17DC-7E48-9013-08EFB6FDE498}"/>
              </a:ext>
            </a:extLst>
          </p:cNvPr>
          <p:cNvSpPr txBox="1"/>
          <p:nvPr/>
        </p:nvSpPr>
        <p:spPr>
          <a:xfrm>
            <a:off x="1068513" y="3622984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python </a:t>
            </a:r>
            <a:r>
              <a:rPr lang="en-US" altLang="ja-JP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src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/</a:t>
            </a:r>
            <a:r>
              <a:rPr lang="en-US" altLang="ja-JP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preset.py</a:t>
            </a:r>
            <a:endParaRPr kumimoji="1" lang="ja-JP" alt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="" xmlns:a16="http://schemas.microsoft.com/office/drawing/2014/main" id="{BBB531BD-0B09-AF43-AD16-5E4C879F357C}"/>
              </a:ext>
            </a:extLst>
          </p:cNvPr>
          <p:cNvSpPr txBox="1"/>
          <p:nvPr/>
        </p:nvSpPr>
        <p:spPr>
          <a:xfrm>
            <a:off x="2679530" y="495187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  <a:endParaRPr kumimoji="1" lang="ja-JP" alt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9894F572-2395-2D41-A74B-F6472737F5D0}"/>
              </a:ext>
            </a:extLst>
          </p:cNvPr>
          <p:cNvSpPr txBox="1"/>
          <p:nvPr/>
        </p:nvSpPr>
        <p:spPr>
          <a:xfrm>
            <a:off x="3938689" y="458254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main</a:t>
            </a:r>
            <a:endParaRPr kumimoji="1" lang="ja-JP" alt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C55141CE-F94E-8B44-861E-F28B26ACF7AB}"/>
              </a:ext>
            </a:extLst>
          </p:cNvPr>
          <p:cNvSpPr txBox="1"/>
          <p:nvPr/>
        </p:nvSpPr>
        <p:spPr>
          <a:xfrm>
            <a:off x="3938689" y="531606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target</a:t>
            </a:r>
            <a:endParaRPr kumimoji="1" lang="ja-JP" alt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4B035FC1-D63D-2D4E-9FD0-F57FADAD98E9}"/>
              </a:ext>
            </a:extLst>
          </p:cNvPr>
          <p:cNvSpPr txBox="1"/>
          <p:nvPr/>
        </p:nvSpPr>
        <p:spPr>
          <a:xfrm>
            <a:off x="1068513" y="495187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NLP_test</a:t>
            </a:r>
            <a:endParaRPr kumimoji="1" lang="ja-JP" alt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="" xmlns:a16="http://schemas.microsoft.com/office/drawing/2014/main" id="{5C32B4D0-B097-DD4C-813D-3664DD776165}"/>
              </a:ext>
            </a:extLst>
          </p:cNvPr>
          <p:cNvSpPr txBox="1"/>
          <p:nvPr/>
        </p:nvSpPr>
        <p:spPr>
          <a:xfrm>
            <a:off x="5034281" y="406522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A</a:t>
            </a:r>
            <a:endParaRPr kumimoji="1" lang="ja-JP" alt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="" xmlns:a16="http://schemas.microsoft.com/office/drawing/2014/main" id="{D4E67E5F-20F1-3F4C-AE05-11E03F2A561A}"/>
              </a:ext>
            </a:extLst>
          </p:cNvPr>
          <p:cNvSpPr txBox="1"/>
          <p:nvPr/>
        </p:nvSpPr>
        <p:spPr>
          <a:xfrm>
            <a:off x="5034281" y="548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a</a:t>
            </a:r>
            <a:endParaRPr kumimoji="1" lang="ja-JP" alt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="" xmlns:a16="http://schemas.microsoft.com/office/drawing/2014/main" id="{03908EC2-B869-194E-9275-560CEE5B6005}"/>
              </a:ext>
            </a:extLst>
          </p:cNvPr>
          <p:cNvSpPr txBox="1"/>
          <p:nvPr/>
        </p:nvSpPr>
        <p:spPr>
          <a:xfrm>
            <a:off x="6013776" y="406522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xxx.txt</a:t>
            </a:r>
            <a:endParaRPr kumimoji="1" lang="ja-JP" alt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="" xmlns:a16="http://schemas.microsoft.com/office/drawing/2014/main" id="{9D0C0EAB-BB89-D74E-A70A-AAC21909A7B7}"/>
              </a:ext>
            </a:extLst>
          </p:cNvPr>
          <p:cNvSpPr txBox="1"/>
          <p:nvPr/>
        </p:nvSpPr>
        <p:spPr>
          <a:xfrm>
            <a:off x="6008968" y="548693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yyy.txt</a:t>
            </a:r>
            <a:endParaRPr kumimoji="1" lang="ja-JP" alt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="" xmlns:a16="http://schemas.microsoft.com/office/drawing/2014/main" id="{B0A2A25C-EF6B-374B-A461-6493FCE4B6FF}"/>
              </a:ext>
            </a:extLst>
          </p:cNvPr>
          <p:cNvCxnSpPr>
            <a:stCxn id="18" idx="3"/>
            <a:endCxn id="6" idx="1"/>
          </p:cNvCxnSpPr>
          <p:nvPr/>
        </p:nvCxnSpPr>
        <p:spPr>
          <a:xfrm>
            <a:off x="2240629" y="5136541"/>
            <a:ext cx="4389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="" xmlns:a16="http://schemas.microsoft.com/office/drawing/2014/main" id="{6960A2D9-9358-1144-9350-C466B2F668BE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335479" y="4767209"/>
            <a:ext cx="60321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="" xmlns:a16="http://schemas.microsoft.com/office/drawing/2014/main" id="{E293F13F-F917-2744-ABBE-D070EBA9C43D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3335479" y="5136541"/>
            <a:ext cx="603210" cy="36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="" xmlns:a16="http://schemas.microsoft.com/office/drawing/2014/main" id="{2D9BBC02-7746-4144-B874-47AE095B39E4}"/>
              </a:ext>
            </a:extLst>
          </p:cNvPr>
          <p:cNvCxnSpPr>
            <a:stCxn id="8" idx="3"/>
            <a:endCxn id="19" idx="1"/>
          </p:cNvCxnSpPr>
          <p:nvPr/>
        </p:nvCxnSpPr>
        <p:spPr>
          <a:xfrm flipV="1">
            <a:off x="4645934" y="4249891"/>
            <a:ext cx="388347" cy="51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="" xmlns:a16="http://schemas.microsoft.com/office/drawing/2014/main" id="{2196E981-F144-B340-9AB4-DF9EC19EB402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4753336" y="5500729"/>
            <a:ext cx="280945" cy="17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="" xmlns:a16="http://schemas.microsoft.com/office/drawing/2014/main" id="{D0CBFFB8-8239-3742-A52B-E7463BB1B172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5368027" y="4249891"/>
            <a:ext cx="645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="" xmlns:a16="http://schemas.microsoft.com/office/drawing/2014/main" id="{05AA5B19-1875-144B-A418-4D636C6267FF}"/>
              </a:ext>
            </a:extLst>
          </p:cNvPr>
          <p:cNvCxnSpPr>
            <a:endCxn id="22" idx="1"/>
          </p:cNvCxnSpPr>
          <p:nvPr/>
        </p:nvCxnSpPr>
        <p:spPr>
          <a:xfrm>
            <a:off x="5368027" y="5671604"/>
            <a:ext cx="640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="" xmlns:a16="http://schemas.microsoft.com/office/drawing/2014/main" id="{1A25783A-DE8D-794E-9080-FC5BC830B417}"/>
              </a:ext>
            </a:extLst>
          </p:cNvPr>
          <p:cNvSpPr txBox="1"/>
          <p:nvPr/>
        </p:nvSpPr>
        <p:spPr>
          <a:xfrm>
            <a:off x="5029472" y="45243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…</a:t>
            </a:r>
            <a:endParaRPr kumimoji="1" lang="ja-JP" alt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="" xmlns:a16="http://schemas.microsoft.com/office/drawing/2014/main" id="{C20D87D3-9376-FE47-B17C-D13E2D5F59CD}"/>
              </a:ext>
            </a:extLst>
          </p:cNvPr>
          <p:cNvSpPr txBox="1"/>
          <p:nvPr/>
        </p:nvSpPr>
        <p:spPr>
          <a:xfrm>
            <a:off x="6008968" y="45243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…</a:t>
            </a:r>
            <a:endParaRPr kumimoji="1" lang="ja-JP" alt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="" xmlns:a16="http://schemas.microsoft.com/office/drawing/2014/main" id="{6E6FCAD1-6674-964E-A8C4-2023760B1BD5}"/>
              </a:ext>
            </a:extLst>
          </p:cNvPr>
          <p:cNvSpPr txBox="1"/>
          <p:nvPr/>
        </p:nvSpPr>
        <p:spPr>
          <a:xfrm>
            <a:off x="5029472" y="59460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…</a:t>
            </a:r>
            <a:endParaRPr kumimoji="1" lang="ja-JP" alt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="" xmlns:a16="http://schemas.microsoft.com/office/drawing/2014/main" id="{18485F37-CE6A-1742-AF40-60A73B92B599}"/>
              </a:ext>
            </a:extLst>
          </p:cNvPr>
          <p:cNvSpPr txBox="1"/>
          <p:nvPr/>
        </p:nvSpPr>
        <p:spPr>
          <a:xfrm>
            <a:off x="6008968" y="59460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…</a:t>
            </a:r>
            <a:endParaRPr kumimoji="1" lang="ja-JP" alt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="" xmlns:a16="http://schemas.microsoft.com/office/drawing/2014/main" id="{3F17FD65-F09E-7249-9957-AFA2867B59F7}"/>
              </a:ext>
            </a:extLst>
          </p:cNvPr>
          <p:cNvSpPr txBox="1"/>
          <p:nvPr/>
        </p:nvSpPr>
        <p:spPr>
          <a:xfrm>
            <a:off x="8575376" y="498930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Yu Gothic" panose="020B0400000000000000" pitchFamily="34" charset="-128"/>
                <a:ea typeface="Yu Gothic" panose="020B0400000000000000" pitchFamily="34" charset="-128"/>
              </a:rPr>
              <a:t>色付き部分は任意のファイル名</a:t>
            </a:r>
          </a:p>
        </p:txBody>
      </p:sp>
    </p:spTree>
    <p:extLst>
      <p:ext uri="{BB962C8B-B14F-4D97-AF65-F5344CB8AC3E}">
        <p14:creationId xmlns:p14="http://schemas.microsoft.com/office/powerpoint/2010/main" val="24288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85627" y="575353"/>
            <a:ext cx="781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4. </a:t>
            </a:r>
            <a:r>
              <a:rPr lang="ja-JP" altLang="en-US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学習</a:t>
            </a:r>
            <a:r>
              <a:rPr lang="en-US" altLang="ja-JP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(</a:t>
            </a:r>
            <a:r>
              <a:rPr lang="ja-JP" altLang="en-US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入力データのベクトル化</a:t>
            </a:r>
            <a:r>
              <a:rPr lang="en-US" altLang="ja-JP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)</a:t>
            </a:r>
            <a:endParaRPr lang="ja-JP" altLang="en-US" sz="4000" dirty="0">
              <a:latin typeface="Yu Gothic" panose="020B0400000000000000" pitchFamily="34" charset="-128"/>
              <a:ea typeface="Yu Gothic" panose="020B0400000000000000" pitchFamily="34" charset="-128"/>
              <a:cs typeface="Meiryo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68513" y="1541124"/>
            <a:ext cx="6447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NLP_test</a:t>
            </a:r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フォルダにてプログラムを実行する</a:t>
            </a:r>
            <a:endParaRPr lang="ja-JP" altLang="en-US" sz="2400" dirty="0">
              <a:latin typeface="Yu Gothic" panose="020B0400000000000000" pitchFamily="34" charset="-128"/>
              <a:ea typeface="Yu Gothic" panose="020B0400000000000000" pitchFamily="34" charset="-128"/>
              <a:cs typeface="Meiryo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68513" y="213035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以下のコマンドを実行する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68513" y="3044858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python </a:t>
            </a:r>
            <a:r>
              <a:rPr lang="en-US" altLang="ja-JP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src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/</a:t>
            </a:r>
            <a:r>
              <a:rPr lang="en-US" altLang="ja-JP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nlp_with_gensim.py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 train XXX YYY</a:t>
            </a:r>
            <a:endParaRPr kumimoji="1" lang="ja-JP" alt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68513" y="3867026"/>
            <a:ext cx="723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XXX: </a:t>
            </a:r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各種アルゴリズム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(word2vec, doc2vec, </a:t>
            </a:r>
            <a:r>
              <a:rPr kumimoji="1"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fasttext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, bow, </a:t>
            </a:r>
            <a:r>
              <a:rPr kumimoji="1"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tfidf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, all)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68513" y="4500774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YYY: </a:t>
            </a:r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学習結果の保存ファイル名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95369" y="5381805"/>
            <a:ext cx="512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python </a:t>
            </a:r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src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/</a:t>
            </a:r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nlp_with_gensim.py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 train </a:t>
            </a:r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fasttext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 1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68512" y="497723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ex.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1398476" y="6024809"/>
            <a:ext cx="829559" cy="476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64472" y="6078170"/>
            <a:ext cx="7217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</a:t>
            </a:r>
            <a:r>
              <a:rPr kumimoji="1"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asttext</a:t>
            </a:r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を用いて学習</a:t>
            </a:r>
            <a:r>
              <a:rPr kumimoji="1" lang="ja-JP" altLang="en-US">
                <a:latin typeface="Yu Gothic" panose="020B0400000000000000" pitchFamily="34" charset="-128"/>
                <a:ea typeface="Yu Gothic" panose="020B0400000000000000" pitchFamily="34" charset="-128"/>
              </a:rPr>
              <a:t>した結果を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model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/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fasttext_1.model</a:t>
            </a:r>
            <a:r>
              <a:rPr kumimoji="1" lang="ja-JP" altLang="en-US">
                <a:latin typeface="Yu Gothic" panose="020B0400000000000000" pitchFamily="34" charset="-128"/>
                <a:ea typeface="Yu Gothic" panose="020B0400000000000000" pitchFamily="34" charset="-128"/>
              </a:rPr>
              <a:t>に保存</a:t>
            </a:r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する</a:t>
            </a:r>
          </a:p>
        </p:txBody>
      </p:sp>
    </p:spTree>
    <p:extLst>
      <p:ext uri="{BB962C8B-B14F-4D97-AF65-F5344CB8AC3E}">
        <p14:creationId xmlns:p14="http://schemas.microsoft.com/office/powerpoint/2010/main" val="77489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85627" y="575353"/>
            <a:ext cx="5763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5. </a:t>
            </a:r>
            <a:r>
              <a:rPr lang="ja-JP" altLang="en-US" sz="400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実行</a:t>
            </a:r>
            <a:r>
              <a:rPr lang="en-US" altLang="ja-JP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(</a:t>
            </a:r>
            <a:r>
              <a:rPr lang="ja-JP" altLang="en-US" sz="400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ベクトルの保存</a:t>
            </a:r>
            <a:r>
              <a:rPr lang="en-US" altLang="ja-JP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)</a:t>
            </a:r>
            <a:endParaRPr lang="ja-JP" altLang="en-US" sz="4000" dirty="0">
              <a:latin typeface="Yu Gothic" panose="020B0400000000000000" pitchFamily="34" charset="-128"/>
              <a:ea typeface="Yu Gothic" panose="020B0400000000000000" pitchFamily="34" charset="-128"/>
              <a:cs typeface="Meiryo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68513" y="1541124"/>
            <a:ext cx="6447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NLP_test</a:t>
            </a:r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フォルダにてプログラムを実行する</a:t>
            </a:r>
            <a:endParaRPr lang="ja-JP" altLang="en-US" sz="2400" dirty="0">
              <a:latin typeface="Yu Gothic" panose="020B0400000000000000" pitchFamily="34" charset="-128"/>
              <a:ea typeface="Yu Gothic" panose="020B0400000000000000" pitchFamily="34" charset="-128"/>
              <a:cs typeface="Meiryo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68513" y="213035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以下のコマンドを実行する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68513" y="3044858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python </a:t>
            </a:r>
            <a:r>
              <a:rPr lang="en-US" altLang="ja-JP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src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/</a:t>
            </a:r>
            <a:r>
              <a:rPr lang="en-US" altLang="ja-JP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nlp_with_gensim.py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 test XXX YYY</a:t>
            </a:r>
            <a:endParaRPr kumimoji="1" lang="ja-JP" alt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68513" y="3867026"/>
            <a:ext cx="723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XXX: </a:t>
            </a:r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各種アルゴリズム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(word2vec, doc2vec, </a:t>
            </a:r>
            <a:r>
              <a:rPr kumimoji="1"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fasttext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, bow, </a:t>
            </a:r>
            <a:r>
              <a:rPr kumimoji="1"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tfidf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, all)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68513" y="4500774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YYY: </a:t>
            </a:r>
            <a:r>
              <a:rPr kumimoji="1" lang="ja-JP" altLang="en-US">
                <a:latin typeface="Yu Gothic" panose="020B0400000000000000" pitchFamily="34" charset="-128"/>
                <a:ea typeface="Yu Gothic" panose="020B0400000000000000" pitchFamily="34" charset="-128"/>
              </a:rPr>
              <a:t>ベクトルの</a:t>
            </a:r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保存ファイル名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95369" y="5381805"/>
            <a:ext cx="504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python </a:t>
            </a:r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src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/</a:t>
            </a:r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nlp_with_gensim.py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 test </a:t>
            </a:r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fasttext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 1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68512" y="497723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e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x.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1068512" y="6024809"/>
            <a:ext cx="829559" cy="476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34508" y="6078170"/>
            <a:ext cx="783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</a:t>
            </a:r>
            <a:r>
              <a:rPr kumimoji="1"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asttext</a:t>
            </a:r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を用いて学習</a:t>
            </a:r>
            <a:r>
              <a:rPr kumimoji="1" lang="ja-JP" altLang="en-US">
                <a:latin typeface="Yu Gothic" panose="020B0400000000000000" pitchFamily="34" charset="-128"/>
                <a:ea typeface="Yu Gothic" panose="020B0400000000000000" pitchFamily="34" charset="-128"/>
              </a:rPr>
              <a:t>した結果を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data/csv/word/fasttext_1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.csv</a:t>
            </a:r>
            <a:r>
              <a:rPr lang="ja-JP" altLang="en-US">
                <a:latin typeface="Yu Gothic" panose="020B0400000000000000" pitchFamily="34" charset="-128"/>
                <a:ea typeface="Yu Gothic" panose="020B0400000000000000" pitchFamily="34" charset="-128"/>
              </a:rPr>
              <a:t>に</a:t>
            </a:r>
            <a:r>
              <a:rPr kumimoji="1" lang="ja-JP" altLang="en-US">
                <a:latin typeface="Yu Gothic" panose="020B0400000000000000" pitchFamily="34" charset="-128"/>
                <a:ea typeface="Yu Gothic" panose="020B0400000000000000" pitchFamily="34" charset="-128"/>
              </a:rPr>
              <a:t>保存</a:t>
            </a:r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する</a:t>
            </a:r>
          </a:p>
        </p:txBody>
      </p:sp>
    </p:spTree>
    <p:extLst>
      <p:ext uri="{BB962C8B-B14F-4D97-AF65-F5344CB8AC3E}">
        <p14:creationId xmlns:p14="http://schemas.microsoft.com/office/powerpoint/2010/main" val="346568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85627" y="575353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過去実装分との違い</a:t>
            </a:r>
            <a:endParaRPr lang="ja-JP" altLang="en-US" sz="4000" dirty="0">
              <a:latin typeface="Yu Gothic" panose="020B0400000000000000" pitchFamily="34" charset="-128"/>
              <a:ea typeface="Yu Gothic" panose="020B0400000000000000" pitchFamily="34" charset="-128"/>
              <a:cs typeface="Meiryo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532709" y="1517193"/>
            <a:ext cx="947492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Yu Gothic" charset="-128"/>
                <a:ea typeface="Yu Gothic" charset="-128"/>
                <a:cs typeface="Yu Gothic" charset="-128"/>
              </a:rPr>
              <a:t>実装難易度・可読性の</a:t>
            </a:r>
            <a:r>
              <a:rPr lang="ja-JP" altLang="en-US" sz="2000" dirty="0" smtClean="0">
                <a:latin typeface="Yu Gothic" charset="-128"/>
                <a:ea typeface="Yu Gothic" charset="-128"/>
                <a:cs typeface="Yu Gothic" charset="-128"/>
              </a:rPr>
              <a:t>向上</a:t>
            </a:r>
            <a:endParaRPr lang="en-US" altLang="ja-JP" sz="2000" dirty="0" smtClean="0">
              <a:latin typeface="Yu Gothic" charset="-128"/>
              <a:ea typeface="Yu Gothic" charset="-128"/>
              <a:cs typeface="Yu Gothic" charset="-128"/>
            </a:endParaRPr>
          </a:p>
          <a:p>
            <a:r>
              <a:rPr lang="en-US" altLang="ja-JP" sz="2000" dirty="0" smtClean="0">
                <a:latin typeface="Yu Gothic" charset="-128"/>
                <a:ea typeface="Yu Gothic" charset="-128"/>
                <a:cs typeface="Yu Gothic" charset="-128"/>
              </a:rPr>
              <a:t>	</a:t>
            </a:r>
            <a:r>
              <a:rPr lang="ja-JP" altLang="en-US" sz="2000" dirty="0" smtClean="0">
                <a:latin typeface="Yu Gothic" charset="-128"/>
                <a:ea typeface="Yu Gothic" charset="-128"/>
                <a:cs typeface="Yu Gothic" charset="-128"/>
              </a:rPr>
              <a:t>実装</a:t>
            </a:r>
            <a:r>
              <a:rPr lang="ja-JP" altLang="en-US" sz="2000" dirty="0">
                <a:latin typeface="Yu Gothic" charset="-128"/>
                <a:ea typeface="Yu Gothic" charset="-128"/>
                <a:cs typeface="Yu Gothic" charset="-128"/>
              </a:rPr>
              <a:t>時に使用するライブラリをgensimで</a:t>
            </a:r>
            <a:r>
              <a:rPr lang="ja-JP" altLang="en-US" sz="2000" dirty="0" smtClean="0">
                <a:latin typeface="Yu Gothic" charset="-128"/>
                <a:ea typeface="Yu Gothic" charset="-128"/>
                <a:cs typeface="Yu Gothic" charset="-128"/>
              </a:rPr>
              <a:t>統一</a:t>
            </a:r>
            <a:endParaRPr lang="en-US" altLang="ja-JP" sz="2000" dirty="0" smtClean="0">
              <a:latin typeface="Yu Gothic" charset="-128"/>
              <a:ea typeface="Yu Gothic" charset="-128"/>
              <a:cs typeface="Yu Gothic" charset="-128"/>
            </a:endParaRPr>
          </a:p>
          <a:p>
            <a:r>
              <a:rPr lang="en-US" altLang="ja-JP" sz="2000" dirty="0" smtClean="0">
                <a:latin typeface="Yu Gothic" charset="-128"/>
                <a:ea typeface="Yu Gothic" charset="-128"/>
                <a:cs typeface="Yu Gothic" charset="-128"/>
              </a:rPr>
              <a:t>	</a:t>
            </a:r>
            <a:r>
              <a:rPr lang="ja-JP" altLang="en-US" sz="2000" dirty="0" smtClean="0">
                <a:latin typeface="Yu Gothic" charset="-128"/>
                <a:ea typeface="Yu Gothic" charset="-128"/>
                <a:cs typeface="Yu Gothic" charset="-128"/>
              </a:rPr>
              <a:t>実装環境(</a:t>
            </a:r>
            <a:r>
              <a:rPr lang="ja-JP" altLang="en-US" sz="2000" dirty="0">
                <a:latin typeface="Yu Gothic" charset="-128"/>
                <a:ea typeface="Yu Gothic" charset="-128"/>
                <a:cs typeface="Yu Gothic" charset="-128"/>
              </a:rPr>
              <a:t>各種ライブラリのバージョン等)の</a:t>
            </a:r>
            <a:r>
              <a:rPr lang="ja-JP" altLang="en-US" sz="2000" dirty="0" smtClean="0">
                <a:latin typeface="Yu Gothic" charset="-128"/>
                <a:ea typeface="Yu Gothic" charset="-128"/>
                <a:cs typeface="Yu Gothic" charset="-128"/>
              </a:rPr>
              <a:t>統一</a:t>
            </a:r>
            <a:endParaRPr lang="en-US" altLang="ja-JP" sz="2000" dirty="0" smtClean="0">
              <a:latin typeface="Yu Gothic" charset="-128"/>
              <a:ea typeface="Yu Gothic" charset="-128"/>
              <a:cs typeface="Yu Gothic" charset="-128"/>
            </a:endParaRPr>
          </a:p>
          <a:p>
            <a:r>
              <a:rPr lang="ja-JP" altLang="en-US" sz="2000" dirty="0" smtClean="0">
                <a:latin typeface="Yu Gothic" charset="-128"/>
                <a:ea typeface="Yu Gothic" charset="-128"/>
                <a:cs typeface="Yu Gothic" charset="-128"/>
              </a:rPr>
              <a:t>MeCab</a:t>
            </a:r>
            <a:r>
              <a:rPr lang="ja-JP" altLang="en-US" sz="2000" dirty="0">
                <a:latin typeface="Yu Gothic" charset="-128"/>
                <a:ea typeface="Yu Gothic" charset="-128"/>
                <a:cs typeface="Yu Gothic" charset="-128"/>
              </a:rPr>
              <a:t>を</a:t>
            </a:r>
            <a:r>
              <a:rPr lang="ja-JP" altLang="en-US" sz="2000" dirty="0" smtClean="0">
                <a:latin typeface="Yu Gothic" charset="-128"/>
                <a:ea typeface="Yu Gothic" charset="-128"/>
                <a:cs typeface="Yu Gothic" charset="-128"/>
              </a:rPr>
              <a:t>未インストールの</a:t>
            </a:r>
            <a:r>
              <a:rPr lang="ja-JP" altLang="en-US" sz="2000" dirty="0">
                <a:latin typeface="Yu Gothic" charset="-128"/>
                <a:ea typeface="Yu Gothic" charset="-128"/>
                <a:cs typeface="Yu Gothic" charset="-128"/>
              </a:rPr>
              <a:t>端末でも実行可能</a:t>
            </a:r>
            <a:r>
              <a:rPr lang="ja-JP" altLang="en-US" sz="2000" dirty="0" smtClean="0">
                <a:latin typeface="Yu Gothic" charset="-128"/>
                <a:ea typeface="Yu Gothic" charset="-128"/>
                <a:cs typeface="Yu Gothic" charset="-128"/>
              </a:rPr>
              <a:t>に</a:t>
            </a:r>
            <a:endParaRPr lang="en-US" altLang="ja-JP" sz="2000" dirty="0" smtClean="0">
              <a:latin typeface="Yu Gothic" charset="-128"/>
              <a:ea typeface="Yu Gothic" charset="-128"/>
              <a:cs typeface="Yu Gothic" charset="-128"/>
            </a:endParaRPr>
          </a:p>
          <a:p>
            <a:r>
              <a:rPr lang="en-US" altLang="ja-JP" sz="2000" dirty="0" smtClean="0">
                <a:latin typeface="Yu Gothic" charset="-128"/>
                <a:ea typeface="Yu Gothic" charset="-128"/>
                <a:cs typeface="Yu Gothic" charset="-128"/>
              </a:rPr>
              <a:t>	</a:t>
            </a:r>
            <a:r>
              <a:rPr lang="ja-JP" altLang="en-US" sz="2000" dirty="0" smtClean="0">
                <a:latin typeface="Yu Gothic" charset="-128"/>
                <a:ea typeface="Yu Gothic" charset="-128"/>
                <a:cs typeface="Yu Gothic" charset="-128"/>
              </a:rPr>
              <a:t>前処理</a:t>
            </a:r>
            <a:r>
              <a:rPr lang="ja-JP" altLang="en-US" sz="2000" dirty="0">
                <a:latin typeface="Yu Gothic" charset="-128"/>
                <a:ea typeface="Yu Gothic" charset="-128"/>
                <a:cs typeface="Yu Gothic" charset="-128"/>
              </a:rPr>
              <a:t>と実行ファイルを</a:t>
            </a:r>
            <a:r>
              <a:rPr lang="ja-JP" altLang="en-US" sz="2000" dirty="0" smtClean="0">
                <a:latin typeface="Yu Gothic" charset="-128"/>
                <a:ea typeface="Yu Gothic" charset="-128"/>
                <a:cs typeface="Yu Gothic" charset="-128"/>
              </a:rPr>
              <a:t>切り分けた</a:t>
            </a:r>
            <a:endParaRPr lang="en-US" altLang="ja-JP" sz="2000" dirty="0" smtClean="0">
              <a:latin typeface="Yu Gothic" charset="-128"/>
              <a:ea typeface="Yu Gothic" charset="-128"/>
              <a:cs typeface="Yu Gothic" charset="-128"/>
            </a:endParaRPr>
          </a:p>
          <a:p>
            <a:r>
              <a:rPr lang="ja-JP" altLang="en-US" sz="2000" dirty="0" smtClean="0">
                <a:latin typeface="Yu Gothic" charset="-128"/>
                <a:ea typeface="Yu Gothic" charset="-128"/>
                <a:cs typeface="Yu Gothic" charset="-128"/>
              </a:rPr>
              <a:t>様々</a:t>
            </a:r>
            <a:r>
              <a:rPr lang="ja-JP" altLang="en-US" sz="2000" dirty="0">
                <a:latin typeface="Yu Gothic" charset="-128"/>
                <a:ea typeface="Yu Gothic" charset="-128"/>
                <a:cs typeface="Yu Gothic" charset="-128"/>
              </a:rPr>
              <a:t>なベクトル化アルゴリズムを</a:t>
            </a:r>
            <a:r>
              <a:rPr lang="ja-JP" altLang="en-US" sz="2000" dirty="0" smtClean="0">
                <a:latin typeface="Yu Gothic" charset="-128"/>
                <a:ea typeface="Yu Gothic" charset="-128"/>
                <a:cs typeface="Yu Gothic" charset="-128"/>
              </a:rPr>
              <a:t>取り入れた</a:t>
            </a:r>
            <a:endParaRPr lang="en-US" altLang="ja-JP" sz="2000" dirty="0" smtClean="0">
              <a:latin typeface="Yu Gothic" charset="-128"/>
              <a:ea typeface="Yu Gothic" charset="-128"/>
              <a:cs typeface="Yu Gothic" charset="-128"/>
            </a:endParaRPr>
          </a:p>
          <a:p>
            <a:r>
              <a:rPr lang="en-US" altLang="ja-JP" sz="2000" dirty="0">
                <a:latin typeface="Yu Gothic" charset="-128"/>
                <a:ea typeface="Yu Gothic" charset="-128"/>
                <a:cs typeface="Yu Gothic" charset="-128"/>
              </a:rPr>
              <a:t>	</a:t>
            </a:r>
            <a:r>
              <a:rPr lang="ja-JP" altLang="en-US" sz="2000" dirty="0" smtClean="0">
                <a:latin typeface="Yu Gothic" charset="-128"/>
                <a:ea typeface="Yu Gothic" charset="-128"/>
                <a:cs typeface="Yu Gothic" charset="-128"/>
              </a:rPr>
              <a:t>doc2vec</a:t>
            </a:r>
            <a:endParaRPr lang="en-US" altLang="ja-JP" sz="2000" dirty="0" smtClean="0">
              <a:latin typeface="Yu Gothic" charset="-128"/>
              <a:ea typeface="Yu Gothic" charset="-128"/>
              <a:cs typeface="Yu Gothic" charset="-128"/>
            </a:endParaRPr>
          </a:p>
          <a:p>
            <a:r>
              <a:rPr lang="en-US" altLang="ja-JP" sz="2000" dirty="0" smtClean="0">
                <a:latin typeface="Yu Gothic" charset="-128"/>
                <a:ea typeface="Yu Gothic" charset="-128"/>
                <a:cs typeface="Yu Gothic" charset="-128"/>
              </a:rPr>
              <a:t>	</a:t>
            </a:r>
            <a:r>
              <a:rPr lang="ja-JP" altLang="en-US" sz="2000" dirty="0" smtClean="0">
                <a:latin typeface="Yu Gothic" charset="-128"/>
                <a:ea typeface="Yu Gothic" charset="-128"/>
                <a:cs typeface="Yu Gothic" charset="-128"/>
              </a:rPr>
              <a:t>bow</a:t>
            </a:r>
            <a:endParaRPr lang="en-US" altLang="ja-JP" sz="2000" dirty="0" smtClean="0">
              <a:latin typeface="Yu Gothic" charset="-128"/>
              <a:ea typeface="Yu Gothic" charset="-128"/>
              <a:cs typeface="Yu Gothic" charset="-128"/>
            </a:endParaRPr>
          </a:p>
          <a:p>
            <a:r>
              <a:rPr lang="en-US" altLang="ja-JP" sz="2000" dirty="0" smtClean="0">
                <a:latin typeface="Yu Gothic" charset="-128"/>
                <a:ea typeface="Yu Gothic" charset="-128"/>
                <a:cs typeface="Yu Gothic" charset="-128"/>
              </a:rPr>
              <a:t>	</a:t>
            </a:r>
            <a:r>
              <a:rPr lang="ja-JP" altLang="en-US" sz="2000" dirty="0" smtClean="0">
                <a:latin typeface="Yu Gothic" charset="-128"/>
                <a:ea typeface="Yu Gothic" charset="-128"/>
                <a:cs typeface="Yu Gothic" charset="-128"/>
              </a:rPr>
              <a:t>tfidf</a:t>
            </a:r>
            <a:endParaRPr lang="en-US" altLang="ja-JP" sz="2000" dirty="0" smtClean="0">
              <a:latin typeface="Yu Gothic" charset="-128"/>
              <a:ea typeface="Yu Gothic" charset="-128"/>
              <a:cs typeface="Yu Gothic" charset="-128"/>
            </a:endParaRPr>
          </a:p>
          <a:p>
            <a:r>
              <a:rPr lang="en-US" altLang="ja-JP" sz="2000" dirty="0" smtClean="0">
                <a:latin typeface="Yu Gothic" charset="-128"/>
                <a:ea typeface="Yu Gothic" charset="-128"/>
                <a:cs typeface="Yu Gothic" charset="-128"/>
              </a:rPr>
              <a:t>	</a:t>
            </a:r>
            <a:r>
              <a:rPr lang="ja-JP" altLang="en-US" sz="2000" dirty="0" smtClean="0">
                <a:latin typeface="Yu Gothic" charset="-128"/>
                <a:ea typeface="Yu Gothic" charset="-128"/>
                <a:cs typeface="Yu Gothic" charset="-128"/>
              </a:rPr>
              <a:t>word2vec</a:t>
            </a:r>
            <a:endParaRPr lang="en-US" altLang="ja-JP" sz="2000" dirty="0" smtClean="0">
              <a:latin typeface="Yu Gothic" charset="-128"/>
              <a:ea typeface="Yu Gothic" charset="-128"/>
              <a:cs typeface="Yu Gothic" charset="-128"/>
            </a:endParaRPr>
          </a:p>
          <a:p>
            <a:r>
              <a:rPr lang="en-US" altLang="ja-JP" sz="2000" dirty="0" smtClean="0">
                <a:latin typeface="Yu Gothic" charset="-128"/>
                <a:ea typeface="Yu Gothic" charset="-128"/>
                <a:cs typeface="Yu Gothic" charset="-128"/>
              </a:rPr>
              <a:t>	</a:t>
            </a:r>
            <a:r>
              <a:rPr lang="ja-JP" altLang="en-US" sz="2000" dirty="0" smtClean="0">
                <a:latin typeface="Yu Gothic" charset="-128"/>
                <a:ea typeface="Yu Gothic" charset="-128"/>
                <a:cs typeface="Yu Gothic" charset="-128"/>
              </a:rPr>
              <a:t>fasttext</a:t>
            </a:r>
            <a:endParaRPr lang="en-US" altLang="ja-JP" sz="2000" dirty="0" smtClean="0">
              <a:latin typeface="Yu Gothic" charset="-128"/>
              <a:ea typeface="Yu Gothic" charset="-128"/>
              <a:cs typeface="Yu Gothic" charset="-128"/>
            </a:endParaRPr>
          </a:p>
          <a:p>
            <a:r>
              <a:rPr lang="ja-JP" altLang="en-US" sz="2000" dirty="0" smtClean="0">
                <a:latin typeface="Yu Gothic" charset="-128"/>
                <a:ea typeface="Yu Gothic" charset="-128"/>
                <a:cs typeface="Yu Gothic" charset="-128"/>
              </a:rPr>
              <a:t>処理</a:t>
            </a:r>
            <a:r>
              <a:rPr lang="ja-JP" altLang="en-US" sz="2000" dirty="0">
                <a:latin typeface="Yu Gothic" charset="-128"/>
                <a:ea typeface="Yu Gothic" charset="-128"/>
                <a:cs typeface="Yu Gothic" charset="-128"/>
              </a:rPr>
              <a:t>速度の</a:t>
            </a:r>
            <a:r>
              <a:rPr lang="ja-JP" altLang="en-US" sz="2000" dirty="0" smtClean="0">
                <a:latin typeface="Yu Gothic" charset="-128"/>
                <a:ea typeface="Yu Gothic" charset="-128"/>
                <a:cs typeface="Yu Gothic" charset="-128"/>
              </a:rPr>
              <a:t>向上</a:t>
            </a:r>
            <a:endParaRPr lang="en-US" altLang="ja-JP" sz="2000" dirty="0" smtClean="0">
              <a:latin typeface="Yu Gothic" charset="-128"/>
              <a:ea typeface="Yu Gothic" charset="-128"/>
              <a:cs typeface="Yu Gothic" charset="-128"/>
            </a:endParaRPr>
          </a:p>
          <a:p>
            <a:r>
              <a:rPr lang="en-US" altLang="ja-JP" sz="2000" dirty="0" smtClean="0">
                <a:latin typeface="Yu Gothic" charset="-128"/>
                <a:ea typeface="Yu Gothic" charset="-128"/>
                <a:cs typeface="Yu Gothic" charset="-128"/>
              </a:rPr>
              <a:t>	</a:t>
            </a:r>
            <a:r>
              <a:rPr lang="ja-JP" altLang="en-US" sz="2000" dirty="0" smtClean="0">
                <a:latin typeface="Yu Gothic" charset="-128"/>
                <a:ea typeface="Yu Gothic" charset="-128"/>
                <a:cs typeface="Yu Gothic" charset="-128"/>
              </a:rPr>
              <a:t>無駄</a:t>
            </a:r>
            <a:r>
              <a:rPr lang="ja-JP" altLang="en-US" sz="2000" dirty="0">
                <a:latin typeface="Yu Gothic" charset="-128"/>
                <a:ea typeface="Yu Gothic" charset="-128"/>
                <a:cs typeface="Yu Gothic" charset="-128"/>
              </a:rPr>
              <a:t>な処理の削減, 効率的なプログラム(既存のライブラリ使用等)の</a:t>
            </a:r>
            <a:r>
              <a:rPr lang="ja-JP" altLang="en-US" sz="2000" dirty="0" smtClean="0">
                <a:latin typeface="Yu Gothic" charset="-128"/>
                <a:ea typeface="Yu Gothic" charset="-128"/>
                <a:cs typeface="Yu Gothic" charset="-128"/>
              </a:rPr>
              <a:t>実装</a:t>
            </a:r>
            <a:endParaRPr lang="en-US" altLang="ja-JP" sz="2000" dirty="0" smtClean="0">
              <a:latin typeface="Yu Gothic" charset="-128"/>
              <a:ea typeface="Yu Gothic" charset="-128"/>
              <a:cs typeface="Yu Gothic" charset="-128"/>
            </a:endParaRPr>
          </a:p>
          <a:p>
            <a:r>
              <a:rPr lang="ja-JP" altLang="en-US" sz="2000" dirty="0" smtClean="0">
                <a:latin typeface="Yu Gothic" charset="-128"/>
                <a:ea typeface="Yu Gothic" charset="-128"/>
                <a:cs typeface="Yu Gothic" charset="-128"/>
              </a:rPr>
              <a:t>不要</a:t>
            </a:r>
            <a:r>
              <a:rPr lang="ja-JP" altLang="en-US" sz="2000" dirty="0">
                <a:latin typeface="Yu Gothic" charset="-128"/>
                <a:ea typeface="Yu Gothic" charset="-128"/>
                <a:cs typeface="Yu Gothic" charset="-128"/>
              </a:rPr>
              <a:t>ファイルの</a:t>
            </a:r>
            <a:r>
              <a:rPr lang="ja-JP" altLang="en-US" sz="2000" dirty="0" smtClean="0">
                <a:latin typeface="Yu Gothic" charset="-128"/>
                <a:ea typeface="Yu Gothic" charset="-128"/>
                <a:cs typeface="Yu Gothic" charset="-128"/>
              </a:rPr>
              <a:t>排除</a:t>
            </a:r>
            <a:endParaRPr lang="en-US" altLang="ja-JP" sz="2000" dirty="0" smtClean="0">
              <a:latin typeface="Yu Gothic" charset="-128"/>
              <a:ea typeface="Yu Gothic" charset="-128"/>
              <a:cs typeface="Yu Gothic" charset="-128"/>
            </a:endParaRPr>
          </a:p>
          <a:p>
            <a:r>
              <a:rPr lang="ja-JP" altLang="en-US" sz="2000" dirty="0" smtClean="0">
                <a:latin typeface="Yu Gothic" charset="-128"/>
                <a:ea typeface="Yu Gothic" charset="-128"/>
                <a:cs typeface="Yu Gothic" charset="-128"/>
              </a:rPr>
              <a:t>コメント, 使用</a:t>
            </a:r>
            <a:r>
              <a:rPr lang="ja-JP" altLang="en-US" sz="2000" dirty="0">
                <a:latin typeface="Yu Gothic" charset="-128"/>
                <a:ea typeface="Yu Gothic" charset="-128"/>
                <a:cs typeface="Yu Gothic" charset="-128"/>
              </a:rPr>
              <a:t>方法等の</a:t>
            </a:r>
            <a:r>
              <a:rPr lang="ja-JP" altLang="en-US" sz="2000" dirty="0" smtClean="0">
                <a:latin typeface="Yu Gothic" charset="-128"/>
                <a:ea typeface="Yu Gothic" charset="-128"/>
                <a:cs typeface="Yu Gothic" charset="-128"/>
              </a:rPr>
              <a:t>拡充</a:t>
            </a:r>
            <a:endParaRPr lang="ja-JP" altLang="en-US" sz="2000" dirty="0">
              <a:latin typeface="Yu Gothic" charset="-128"/>
              <a:ea typeface="Yu Gothic" charset="-128"/>
              <a:cs typeface="Yu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464458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361</Words>
  <Application>Microsoft Macintosh PowerPoint</Application>
  <PresentationFormat>ワイド画面</PresentationFormat>
  <Paragraphs>73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Meiryo</vt:lpstr>
      <vt:lpstr>ＭＳ Ｐゴシック</vt:lpstr>
      <vt:lpstr>Yu Gothic</vt:lpstr>
      <vt:lpstr>Arial</vt:lpstr>
      <vt:lpstr>ホワイト</vt:lpstr>
      <vt:lpstr>自然言語処理プログラム 使用方法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自然言語処理プログラム 使用方法</dc:title>
  <dc:creator>Microsoft Office ユーザー</dc:creator>
  <cp:lastModifiedBy>yamada kanato</cp:lastModifiedBy>
  <cp:revision>14</cp:revision>
  <dcterms:created xsi:type="dcterms:W3CDTF">2018-04-12T06:55:53Z</dcterms:created>
  <dcterms:modified xsi:type="dcterms:W3CDTF">2018-05-23T06:41:42Z</dcterms:modified>
</cp:coreProperties>
</file>