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3" r:id="rId8"/>
    <p:sldId id="265" r:id="rId9"/>
    <p:sldId id="266" r:id="rId10"/>
    <p:sldId id="275" r:id="rId11"/>
    <p:sldId id="277" r:id="rId12"/>
    <p:sldId id="276" r:id="rId13"/>
    <p:sldId id="278" r:id="rId14"/>
    <p:sldId id="279" r:id="rId15"/>
    <p:sldId id="280" r:id="rId16"/>
    <p:sldId id="281" r:id="rId17"/>
    <p:sldId id="282" r:id="rId18"/>
    <p:sldId id="283" r:id="rId19"/>
    <p:sldId id="284" r:id="rId20"/>
    <p:sldId id="285" r:id="rId21"/>
    <p:sldId id="267" r:id="rId22"/>
    <p:sldId id="268" r:id="rId23"/>
    <p:sldId id="286" r:id="rId24"/>
    <p:sldId id="274" r:id="rId25"/>
    <p:sldId id="273" r:id="rId26"/>
    <p:sldId id="269" r:id="rId27"/>
    <p:sldId id="270" r:id="rId28"/>
    <p:sldId id="271" r:id="rId29"/>
    <p:sldId id="287" r:id="rId30"/>
    <p:sldId id="272" r:id="rId31"/>
    <p:sldId id="288" r:id="rId32"/>
    <p:sldId id="289" r:id="rId33"/>
    <p:sldId id="29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27"/>
    <p:restoredTop sz="94633"/>
  </p:normalViewPr>
  <p:slideViewPr>
    <p:cSldViewPr snapToGrid="0" snapToObjects="1">
      <p:cViewPr varScale="1">
        <p:scale>
          <a:sx n="124" d="100"/>
          <a:sy n="124" d="100"/>
        </p:scale>
        <p:origin x="208" y="8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97D5A9-6EB7-E143-838C-DAF7B0442B4F}" type="datetimeFigureOut">
              <a:rPr kumimoji="1" lang="ja-JP" altLang="en-US" smtClean="0"/>
              <a:t>2017/8/28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3D8029-E239-884D-83A0-FFB1B6976986}" type="slidenum">
              <a:rPr kumimoji="1" lang="ja-JP" altLang="en-US" smtClean="0"/>
              <a:t>‹#›</a:t>
            </a:fld>
            <a:endParaRPr kumimoji="1" lang="ja-JP" altLang="en-US"/>
          </a:p>
        </p:txBody>
      </p:sp>
    </p:spTree>
    <p:extLst>
      <p:ext uri="{BB962C8B-B14F-4D97-AF65-F5344CB8AC3E}">
        <p14:creationId xmlns:p14="http://schemas.microsoft.com/office/powerpoint/2010/main" val="3176654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1</a:t>
            </a:fld>
            <a:endParaRPr kumimoji="1" lang="ja-JP" altLang="en-US"/>
          </a:p>
        </p:txBody>
      </p:sp>
    </p:spTree>
    <p:extLst>
      <p:ext uri="{BB962C8B-B14F-4D97-AF65-F5344CB8AC3E}">
        <p14:creationId xmlns:p14="http://schemas.microsoft.com/office/powerpoint/2010/main" val="359426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11</a:t>
            </a:fld>
            <a:endParaRPr kumimoji="1" lang="ja-JP" altLang="en-US"/>
          </a:p>
        </p:txBody>
      </p:sp>
    </p:spTree>
    <p:extLst>
      <p:ext uri="{BB962C8B-B14F-4D97-AF65-F5344CB8AC3E}">
        <p14:creationId xmlns:p14="http://schemas.microsoft.com/office/powerpoint/2010/main" val="631508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12</a:t>
            </a:fld>
            <a:endParaRPr kumimoji="1" lang="ja-JP" altLang="en-US"/>
          </a:p>
        </p:txBody>
      </p:sp>
    </p:spTree>
    <p:extLst>
      <p:ext uri="{BB962C8B-B14F-4D97-AF65-F5344CB8AC3E}">
        <p14:creationId xmlns:p14="http://schemas.microsoft.com/office/powerpoint/2010/main" val="888319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13</a:t>
            </a:fld>
            <a:endParaRPr kumimoji="1" lang="ja-JP" altLang="en-US"/>
          </a:p>
        </p:txBody>
      </p:sp>
    </p:spTree>
    <p:extLst>
      <p:ext uri="{BB962C8B-B14F-4D97-AF65-F5344CB8AC3E}">
        <p14:creationId xmlns:p14="http://schemas.microsoft.com/office/powerpoint/2010/main" val="11883254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14</a:t>
            </a:fld>
            <a:endParaRPr kumimoji="1" lang="ja-JP" altLang="en-US"/>
          </a:p>
        </p:txBody>
      </p:sp>
    </p:spTree>
    <p:extLst>
      <p:ext uri="{BB962C8B-B14F-4D97-AF65-F5344CB8AC3E}">
        <p14:creationId xmlns:p14="http://schemas.microsoft.com/office/powerpoint/2010/main" val="9062668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15</a:t>
            </a:fld>
            <a:endParaRPr kumimoji="1" lang="ja-JP" altLang="en-US"/>
          </a:p>
        </p:txBody>
      </p:sp>
    </p:spTree>
    <p:extLst>
      <p:ext uri="{BB962C8B-B14F-4D97-AF65-F5344CB8AC3E}">
        <p14:creationId xmlns:p14="http://schemas.microsoft.com/office/powerpoint/2010/main" val="1062849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16</a:t>
            </a:fld>
            <a:endParaRPr kumimoji="1" lang="ja-JP" altLang="en-US"/>
          </a:p>
        </p:txBody>
      </p:sp>
    </p:spTree>
    <p:extLst>
      <p:ext uri="{BB962C8B-B14F-4D97-AF65-F5344CB8AC3E}">
        <p14:creationId xmlns:p14="http://schemas.microsoft.com/office/powerpoint/2010/main" val="9047697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17</a:t>
            </a:fld>
            <a:endParaRPr kumimoji="1" lang="ja-JP" altLang="en-US"/>
          </a:p>
        </p:txBody>
      </p:sp>
    </p:spTree>
    <p:extLst>
      <p:ext uri="{BB962C8B-B14F-4D97-AF65-F5344CB8AC3E}">
        <p14:creationId xmlns:p14="http://schemas.microsoft.com/office/powerpoint/2010/main" val="1896165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18</a:t>
            </a:fld>
            <a:endParaRPr kumimoji="1" lang="ja-JP" altLang="en-US"/>
          </a:p>
        </p:txBody>
      </p:sp>
    </p:spTree>
    <p:extLst>
      <p:ext uri="{BB962C8B-B14F-4D97-AF65-F5344CB8AC3E}">
        <p14:creationId xmlns:p14="http://schemas.microsoft.com/office/powerpoint/2010/main" val="747654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19</a:t>
            </a:fld>
            <a:endParaRPr kumimoji="1" lang="ja-JP" altLang="en-US"/>
          </a:p>
        </p:txBody>
      </p:sp>
    </p:spTree>
    <p:extLst>
      <p:ext uri="{BB962C8B-B14F-4D97-AF65-F5344CB8AC3E}">
        <p14:creationId xmlns:p14="http://schemas.microsoft.com/office/powerpoint/2010/main" val="12570462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20</a:t>
            </a:fld>
            <a:endParaRPr kumimoji="1" lang="ja-JP" altLang="en-US"/>
          </a:p>
        </p:txBody>
      </p:sp>
    </p:spTree>
    <p:extLst>
      <p:ext uri="{BB962C8B-B14F-4D97-AF65-F5344CB8AC3E}">
        <p14:creationId xmlns:p14="http://schemas.microsoft.com/office/powerpoint/2010/main" val="1615348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3</a:t>
            </a:fld>
            <a:endParaRPr kumimoji="1" lang="ja-JP" altLang="en-US"/>
          </a:p>
        </p:txBody>
      </p:sp>
    </p:spTree>
    <p:extLst>
      <p:ext uri="{BB962C8B-B14F-4D97-AF65-F5344CB8AC3E}">
        <p14:creationId xmlns:p14="http://schemas.microsoft.com/office/powerpoint/2010/main" val="156213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21</a:t>
            </a:fld>
            <a:endParaRPr kumimoji="1" lang="ja-JP" altLang="en-US"/>
          </a:p>
        </p:txBody>
      </p:sp>
    </p:spTree>
    <p:extLst>
      <p:ext uri="{BB962C8B-B14F-4D97-AF65-F5344CB8AC3E}">
        <p14:creationId xmlns:p14="http://schemas.microsoft.com/office/powerpoint/2010/main" val="4817991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22</a:t>
            </a:fld>
            <a:endParaRPr kumimoji="1" lang="ja-JP" altLang="en-US"/>
          </a:p>
        </p:txBody>
      </p:sp>
    </p:spTree>
    <p:extLst>
      <p:ext uri="{BB962C8B-B14F-4D97-AF65-F5344CB8AC3E}">
        <p14:creationId xmlns:p14="http://schemas.microsoft.com/office/powerpoint/2010/main" val="4157837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23</a:t>
            </a:fld>
            <a:endParaRPr kumimoji="1" lang="ja-JP" altLang="en-US"/>
          </a:p>
        </p:txBody>
      </p:sp>
    </p:spTree>
    <p:extLst>
      <p:ext uri="{BB962C8B-B14F-4D97-AF65-F5344CB8AC3E}">
        <p14:creationId xmlns:p14="http://schemas.microsoft.com/office/powerpoint/2010/main" val="14866302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24</a:t>
            </a:fld>
            <a:endParaRPr kumimoji="1" lang="ja-JP" altLang="en-US"/>
          </a:p>
        </p:txBody>
      </p:sp>
    </p:spTree>
    <p:extLst>
      <p:ext uri="{BB962C8B-B14F-4D97-AF65-F5344CB8AC3E}">
        <p14:creationId xmlns:p14="http://schemas.microsoft.com/office/powerpoint/2010/main" val="1984599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25</a:t>
            </a:fld>
            <a:endParaRPr kumimoji="1" lang="ja-JP" altLang="en-US"/>
          </a:p>
        </p:txBody>
      </p:sp>
    </p:spTree>
    <p:extLst>
      <p:ext uri="{BB962C8B-B14F-4D97-AF65-F5344CB8AC3E}">
        <p14:creationId xmlns:p14="http://schemas.microsoft.com/office/powerpoint/2010/main" val="6980468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26</a:t>
            </a:fld>
            <a:endParaRPr kumimoji="1" lang="ja-JP" altLang="en-US"/>
          </a:p>
        </p:txBody>
      </p:sp>
    </p:spTree>
    <p:extLst>
      <p:ext uri="{BB962C8B-B14F-4D97-AF65-F5344CB8AC3E}">
        <p14:creationId xmlns:p14="http://schemas.microsoft.com/office/powerpoint/2010/main" val="1237788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27</a:t>
            </a:fld>
            <a:endParaRPr kumimoji="1" lang="ja-JP" altLang="en-US"/>
          </a:p>
        </p:txBody>
      </p:sp>
    </p:spTree>
    <p:extLst>
      <p:ext uri="{BB962C8B-B14F-4D97-AF65-F5344CB8AC3E}">
        <p14:creationId xmlns:p14="http://schemas.microsoft.com/office/powerpoint/2010/main" val="12594876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28</a:t>
            </a:fld>
            <a:endParaRPr kumimoji="1" lang="ja-JP" altLang="en-US"/>
          </a:p>
        </p:txBody>
      </p:sp>
    </p:spTree>
    <p:extLst>
      <p:ext uri="{BB962C8B-B14F-4D97-AF65-F5344CB8AC3E}">
        <p14:creationId xmlns:p14="http://schemas.microsoft.com/office/powerpoint/2010/main" val="17108202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29</a:t>
            </a:fld>
            <a:endParaRPr kumimoji="1" lang="ja-JP" altLang="en-US"/>
          </a:p>
        </p:txBody>
      </p:sp>
    </p:spTree>
    <p:extLst>
      <p:ext uri="{BB962C8B-B14F-4D97-AF65-F5344CB8AC3E}">
        <p14:creationId xmlns:p14="http://schemas.microsoft.com/office/powerpoint/2010/main" val="20713890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30</a:t>
            </a:fld>
            <a:endParaRPr kumimoji="1" lang="ja-JP" altLang="en-US"/>
          </a:p>
        </p:txBody>
      </p:sp>
    </p:spTree>
    <p:extLst>
      <p:ext uri="{BB962C8B-B14F-4D97-AF65-F5344CB8AC3E}">
        <p14:creationId xmlns:p14="http://schemas.microsoft.com/office/powerpoint/2010/main" val="1769337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4</a:t>
            </a:fld>
            <a:endParaRPr kumimoji="1" lang="ja-JP" altLang="en-US"/>
          </a:p>
        </p:txBody>
      </p:sp>
    </p:spTree>
    <p:extLst>
      <p:ext uri="{BB962C8B-B14F-4D97-AF65-F5344CB8AC3E}">
        <p14:creationId xmlns:p14="http://schemas.microsoft.com/office/powerpoint/2010/main" val="3578265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31</a:t>
            </a:fld>
            <a:endParaRPr kumimoji="1" lang="ja-JP" altLang="en-US"/>
          </a:p>
        </p:txBody>
      </p:sp>
    </p:spTree>
    <p:extLst>
      <p:ext uri="{BB962C8B-B14F-4D97-AF65-F5344CB8AC3E}">
        <p14:creationId xmlns:p14="http://schemas.microsoft.com/office/powerpoint/2010/main" val="4060751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32</a:t>
            </a:fld>
            <a:endParaRPr kumimoji="1" lang="ja-JP" altLang="en-US"/>
          </a:p>
        </p:txBody>
      </p:sp>
    </p:spTree>
    <p:extLst>
      <p:ext uri="{BB962C8B-B14F-4D97-AF65-F5344CB8AC3E}">
        <p14:creationId xmlns:p14="http://schemas.microsoft.com/office/powerpoint/2010/main" val="11427166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33</a:t>
            </a:fld>
            <a:endParaRPr kumimoji="1" lang="ja-JP" altLang="en-US"/>
          </a:p>
        </p:txBody>
      </p:sp>
    </p:spTree>
    <p:extLst>
      <p:ext uri="{BB962C8B-B14F-4D97-AF65-F5344CB8AC3E}">
        <p14:creationId xmlns:p14="http://schemas.microsoft.com/office/powerpoint/2010/main" val="658168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5</a:t>
            </a:fld>
            <a:endParaRPr kumimoji="1" lang="ja-JP" altLang="en-US"/>
          </a:p>
        </p:txBody>
      </p:sp>
    </p:spTree>
    <p:extLst>
      <p:ext uri="{BB962C8B-B14F-4D97-AF65-F5344CB8AC3E}">
        <p14:creationId xmlns:p14="http://schemas.microsoft.com/office/powerpoint/2010/main" val="2101247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6</a:t>
            </a:fld>
            <a:endParaRPr kumimoji="1" lang="ja-JP" altLang="en-US"/>
          </a:p>
        </p:txBody>
      </p:sp>
    </p:spTree>
    <p:extLst>
      <p:ext uri="{BB962C8B-B14F-4D97-AF65-F5344CB8AC3E}">
        <p14:creationId xmlns:p14="http://schemas.microsoft.com/office/powerpoint/2010/main" val="281969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7</a:t>
            </a:fld>
            <a:endParaRPr kumimoji="1" lang="ja-JP" altLang="en-US"/>
          </a:p>
        </p:txBody>
      </p:sp>
    </p:spTree>
    <p:extLst>
      <p:ext uri="{BB962C8B-B14F-4D97-AF65-F5344CB8AC3E}">
        <p14:creationId xmlns:p14="http://schemas.microsoft.com/office/powerpoint/2010/main" val="211664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8</a:t>
            </a:fld>
            <a:endParaRPr kumimoji="1" lang="ja-JP" altLang="en-US"/>
          </a:p>
        </p:txBody>
      </p:sp>
    </p:spTree>
    <p:extLst>
      <p:ext uri="{BB962C8B-B14F-4D97-AF65-F5344CB8AC3E}">
        <p14:creationId xmlns:p14="http://schemas.microsoft.com/office/powerpoint/2010/main" val="416036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9</a:t>
            </a:fld>
            <a:endParaRPr kumimoji="1" lang="ja-JP" altLang="en-US"/>
          </a:p>
        </p:txBody>
      </p:sp>
    </p:spTree>
    <p:extLst>
      <p:ext uri="{BB962C8B-B14F-4D97-AF65-F5344CB8AC3E}">
        <p14:creationId xmlns:p14="http://schemas.microsoft.com/office/powerpoint/2010/main" val="41013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3D8029-E239-884D-83A0-FFB1B6976986}" type="slidenum">
              <a:rPr kumimoji="1" lang="ja-JP" altLang="en-US" smtClean="0"/>
              <a:t>10</a:t>
            </a:fld>
            <a:endParaRPr kumimoji="1" lang="ja-JP" altLang="en-US"/>
          </a:p>
        </p:txBody>
      </p:sp>
    </p:spTree>
    <p:extLst>
      <p:ext uri="{BB962C8B-B14F-4D97-AF65-F5344CB8AC3E}">
        <p14:creationId xmlns:p14="http://schemas.microsoft.com/office/powerpoint/2010/main" val="27282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8/28/17</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8/28/17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8/28/17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8/28/17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8/28/17</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8/28/17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257300" y="2909102"/>
            <a:ext cx="4800600" cy="299639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633864" y="2909102"/>
            <a:ext cx="4800600" cy="299639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8/28/17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8/28/17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8/28/17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8/28/17</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8/28/17</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8/28/17</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3" Type="http://schemas.openxmlformats.org/officeDocument/2006/relationships/hyperlink" Target="https://deepage.net/machine_learning/2017/01/08/doc2vec.html" TargetMode="External"/><Relationship Id="rId4" Type="http://schemas.openxmlformats.org/officeDocument/2006/relationships/hyperlink" Target="https://deepage.net/bigdata/machine_learning/2016/09/02/word2vec_power_of_word_vector.html" TargetMode="External"/><Relationship Id="rId5" Type="http://schemas.openxmlformats.org/officeDocument/2006/relationships/hyperlink" Target="http://qiita.com/Hironsan/items/11b388575a058dc8a46a" TargetMode="External"/><Relationship Id="rId6" Type="http://schemas.openxmlformats.org/officeDocument/2006/relationships/image" Target="../media/image24.tiff"/><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sz="5400" dirty="0" smtClean="0"/>
              <a:t>Word2Vec</a:t>
            </a:r>
            <a:br>
              <a:rPr kumimoji="1" lang="en-US" altLang="ja-JP" sz="5400" dirty="0" smtClean="0"/>
            </a:br>
            <a:r>
              <a:rPr kumimoji="1" lang="en-US" altLang="ja-JP" sz="5400" dirty="0" smtClean="0"/>
              <a:t/>
            </a:r>
            <a:br>
              <a:rPr kumimoji="1" lang="en-US" altLang="ja-JP" sz="5400" dirty="0" smtClean="0"/>
            </a:br>
            <a:r>
              <a:rPr lang="en-US" altLang="ja-JP" sz="5400" dirty="0" smtClean="0"/>
              <a:t>Doc2vec</a:t>
            </a:r>
            <a:endParaRPr kumimoji="1" lang="ja-JP" altLang="en-US" sz="5400" dirty="0"/>
          </a:p>
        </p:txBody>
      </p:sp>
    </p:spTree>
    <p:extLst>
      <p:ext uri="{BB962C8B-B14F-4D97-AF65-F5344CB8AC3E}">
        <p14:creationId xmlns:p14="http://schemas.microsoft.com/office/powerpoint/2010/main" val="8397293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1678" y="382385"/>
            <a:ext cx="10178322" cy="747772"/>
          </a:xfrm>
        </p:spPr>
        <p:txBody>
          <a:bodyPr>
            <a:noAutofit/>
          </a:bodyPr>
          <a:lstStyle/>
          <a:p>
            <a:r>
              <a:rPr lang="en-US" altLang="ja-JP" sz="4400" dirty="0"/>
              <a:t>1.2 Skip-gram</a:t>
            </a:r>
            <a:endParaRPr lang="ja-JP" altLang="en-US" sz="4400" dirty="0"/>
          </a:p>
        </p:txBody>
      </p:sp>
      <p:sp>
        <p:nvSpPr>
          <p:cNvPr id="4" name="テキスト ボックス 3"/>
          <p:cNvSpPr txBox="1"/>
          <p:nvPr/>
        </p:nvSpPr>
        <p:spPr>
          <a:xfrm>
            <a:off x="5352836" y="2321960"/>
            <a:ext cx="3416320" cy="369332"/>
          </a:xfrm>
          <a:prstGeom prst="rect">
            <a:avLst/>
          </a:prstGeom>
          <a:noFill/>
        </p:spPr>
        <p:txBody>
          <a:bodyPr wrap="none" rtlCol="0">
            <a:spAutoFit/>
          </a:bodyPr>
          <a:lstStyle/>
          <a:p>
            <a:r>
              <a:rPr kumimoji="1" lang="ja-JP" altLang="en-US" dirty="0" smtClean="0"/>
              <a:t>このニューラルネットワークは</a:t>
            </a:r>
            <a:endParaRPr kumimoji="1" lang="ja-JP" altLang="en-US" dirty="0"/>
          </a:p>
        </p:txBody>
      </p:sp>
      <p:sp>
        <p:nvSpPr>
          <p:cNvPr id="7" name="テキスト ボックス 6"/>
          <p:cNvSpPr txBox="1"/>
          <p:nvPr/>
        </p:nvSpPr>
        <p:spPr>
          <a:xfrm>
            <a:off x="5301465" y="3092521"/>
            <a:ext cx="4339650" cy="369332"/>
          </a:xfrm>
          <a:prstGeom prst="rect">
            <a:avLst/>
          </a:prstGeom>
          <a:noFill/>
        </p:spPr>
        <p:txBody>
          <a:bodyPr wrap="none" rtlCol="0">
            <a:spAutoFit/>
          </a:bodyPr>
          <a:lstStyle/>
          <a:p>
            <a:r>
              <a:rPr kumimoji="1" lang="ja-JP" altLang="en-US" dirty="0" smtClean="0">
                <a:solidFill>
                  <a:srgbClr val="FF0000"/>
                </a:solidFill>
              </a:rPr>
              <a:t>あるタスク</a:t>
            </a:r>
            <a:r>
              <a:rPr kumimoji="1" lang="ja-JP" altLang="en-US" dirty="0" smtClean="0"/>
              <a:t>を実行するために学習される</a:t>
            </a:r>
            <a:endParaRPr kumimoji="1" lang="ja-JP" altLang="en-US" dirty="0"/>
          </a:p>
        </p:txBody>
      </p:sp>
      <p:sp>
        <p:nvSpPr>
          <p:cNvPr id="8" name="テキスト ボックス 7"/>
          <p:cNvSpPr txBox="1"/>
          <p:nvPr/>
        </p:nvSpPr>
        <p:spPr>
          <a:xfrm>
            <a:off x="5352836" y="3863082"/>
            <a:ext cx="4570482" cy="646331"/>
          </a:xfrm>
          <a:prstGeom prst="rect">
            <a:avLst/>
          </a:prstGeom>
          <a:noFill/>
        </p:spPr>
        <p:txBody>
          <a:bodyPr wrap="none" rtlCol="0">
            <a:spAutoFit/>
          </a:bodyPr>
          <a:lstStyle/>
          <a:p>
            <a:r>
              <a:rPr kumimoji="1" lang="ja-JP" altLang="en-US" dirty="0" smtClean="0"/>
              <a:t>しかし、実際には学習したタスクに対して</a:t>
            </a:r>
            <a:endParaRPr kumimoji="1" lang="en-US" altLang="ja-JP" dirty="0" smtClean="0"/>
          </a:p>
          <a:p>
            <a:r>
              <a:rPr kumimoji="1" lang="ja-JP" altLang="en-US" dirty="0" smtClean="0"/>
              <a:t>ニューラルネットワークを使うことはない</a:t>
            </a:r>
            <a:endParaRPr kumimoji="1" lang="ja-JP" altLang="en-US" dirty="0"/>
          </a:p>
        </p:txBody>
      </p:sp>
      <p:sp>
        <p:nvSpPr>
          <p:cNvPr id="42" name="右矢印 41"/>
          <p:cNvSpPr/>
          <p:nvPr/>
        </p:nvSpPr>
        <p:spPr>
          <a:xfrm>
            <a:off x="1894129" y="5320387"/>
            <a:ext cx="729465" cy="337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p:cNvSpPr txBox="1"/>
          <p:nvPr/>
        </p:nvSpPr>
        <p:spPr>
          <a:xfrm>
            <a:off x="3267181" y="5320387"/>
            <a:ext cx="5262979" cy="369332"/>
          </a:xfrm>
          <a:prstGeom prst="rect">
            <a:avLst/>
          </a:prstGeom>
          <a:noFill/>
        </p:spPr>
        <p:txBody>
          <a:bodyPr wrap="none" rtlCol="0">
            <a:spAutoFit/>
          </a:bodyPr>
          <a:lstStyle/>
          <a:p>
            <a:r>
              <a:rPr kumimoji="1" lang="ja-JP" altLang="en-US" smtClean="0"/>
              <a:t>実際の目的は隠れ層の重みを学習することにある</a:t>
            </a:r>
            <a:endParaRPr kumimoji="1" lang="ja-JP" altLang="en-US"/>
          </a:p>
        </p:txBody>
      </p:sp>
      <p:sp>
        <p:nvSpPr>
          <p:cNvPr id="44" name="テキスト ボックス 43"/>
          <p:cNvSpPr txBox="1"/>
          <p:nvPr/>
        </p:nvSpPr>
        <p:spPr>
          <a:xfrm>
            <a:off x="1927601" y="6099092"/>
            <a:ext cx="8032968" cy="369332"/>
          </a:xfrm>
          <a:prstGeom prst="rect">
            <a:avLst/>
          </a:prstGeom>
          <a:noFill/>
        </p:spPr>
        <p:txBody>
          <a:bodyPr wrap="none" rtlCol="0">
            <a:spAutoFit/>
          </a:bodyPr>
          <a:lstStyle/>
          <a:p>
            <a:r>
              <a:rPr kumimoji="1" lang="ja-JP" altLang="en-US" dirty="0" smtClean="0"/>
              <a:t>この隠れ層の重みのことを</a:t>
            </a:r>
            <a:r>
              <a:rPr kumimoji="1" lang="ja-JP" altLang="en-US" smtClean="0"/>
              <a:t>単語ベクトルと言い、これが必要とするベクトル</a:t>
            </a:r>
            <a:endParaRPr kumimoji="1" lang="ja-JP" altLang="en-US" dirty="0"/>
          </a:p>
        </p:txBody>
      </p:sp>
      <p:pic>
        <p:nvPicPr>
          <p:cNvPr id="45" name="図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172" y="1239751"/>
            <a:ext cx="4104247" cy="2903081"/>
          </a:xfrm>
          <a:prstGeom prst="rect">
            <a:avLst/>
          </a:prstGeom>
        </p:spPr>
      </p:pic>
    </p:spTree>
    <p:extLst>
      <p:ext uri="{BB962C8B-B14F-4D97-AF65-F5344CB8AC3E}">
        <p14:creationId xmlns:p14="http://schemas.microsoft.com/office/powerpoint/2010/main" val="13802073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1678" y="382385"/>
            <a:ext cx="10178322" cy="747772"/>
          </a:xfrm>
        </p:spPr>
        <p:txBody>
          <a:bodyPr>
            <a:noAutofit/>
          </a:bodyPr>
          <a:lstStyle/>
          <a:p>
            <a:r>
              <a:rPr lang="en-US" altLang="ja-JP" sz="4400" dirty="0"/>
              <a:t>1.2 Skip-gram</a:t>
            </a:r>
            <a:endParaRPr lang="ja-JP" altLang="en-US" sz="4400" dirty="0"/>
          </a:p>
        </p:txBody>
      </p:sp>
      <p:sp>
        <p:nvSpPr>
          <p:cNvPr id="6" name="テキスト ボックス 5"/>
          <p:cNvSpPr txBox="1"/>
          <p:nvPr/>
        </p:nvSpPr>
        <p:spPr>
          <a:xfrm>
            <a:off x="1541124" y="1623317"/>
            <a:ext cx="2031325" cy="369332"/>
          </a:xfrm>
          <a:prstGeom prst="rect">
            <a:avLst/>
          </a:prstGeom>
          <a:noFill/>
        </p:spPr>
        <p:txBody>
          <a:bodyPr wrap="none" rtlCol="0">
            <a:spAutoFit/>
          </a:bodyPr>
          <a:lstStyle/>
          <a:p>
            <a:r>
              <a:rPr kumimoji="1" lang="ja-JP" altLang="en-US" dirty="0" smtClean="0"/>
              <a:t>あるタスクとは？</a:t>
            </a:r>
            <a:endParaRPr kumimoji="1" lang="ja-JP" altLang="en-US" dirty="0"/>
          </a:p>
        </p:txBody>
      </p:sp>
      <p:sp>
        <p:nvSpPr>
          <p:cNvPr id="9" name="テキスト ボックス 8"/>
          <p:cNvSpPr txBox="1"/>
          <p:nvPr/>
        </p:nvSpPr>
        <p:spPr>
          <a:xfrm>
            <a:off x="1448657" y="2393879"/>
            <a:ext cx="4570482" cy="923330"/>
          </a:xfrm>
          <a:prstGeom prst="rect">
            <a:avLst/>
          </a:prstGeom>
          <a:noFill/>
        </p:spPr>
        <p:txBody>
          <a:bodyPr wrap="none" rtlCol="0">
            <a:spAutoFit/>
          </a:bodyPr>
          <a:lstStyle/>
          <a:p>
            <a:r>
              <a:rPr kumimoji="1" lang="en-US" altLang="ja-JP" dirty="0" smtClean="0"/>
              <a:t>Skip-gram</a:t>
            </a:r>
            <a:r>
              <a:rPr kumimoji="1" lang="ja-JP" altLang="en-US" dirty="0" smtClean="0"/>
              <a:t>では</a:t>
            </a:r>
            <a:r>
              <a:rPr kumimoji="1" lang="ja-JP" altLang="en-US" dirty="0" smtClean="0">
                <a:solidFill>
                  <a:schemeClr val="tx2">
                    <a:lumMod val="50000"/>
                    <a:lumOff val="50000"/>
                  </a:schemeClr>
                </a:solidFill>
              </a:rPr>
              <a:t>ある単語</a:t>
            </a:r>
            <a:r>
              <a:rPr kumimoji="1" lang="ja-JP" altLang="en-US" dirty="0" smtClean="0"/>
              <a:t>を入力した時</a:t>
            </a:r>
            <a:endParaRPr kumimoji="1" lang="en-US" altLang="ja-JP" dirty="0" smtClean="0"/>
          </a:p>
          <a:p>
            <a:r>
              <a:rPr kumimoji="1" lang="ja-JP" altLang="en-US" dirty="0" smtClean="0"/>
              <a:t>その周辺にどのような単語が現れやすいか</a:t>
            </a:r>
            <a:endParaRPr kumimoji="1" lang="en-US" altLang="ja-JP" dirty="0" smtClean="0"/>
          </a:p>
          <a:p>
            <a:r>
              <a:rPr kumimoji="1" lang="ja-JP" altLang="en-US" dirty="0" smtClean="0"/>
              <a:t>予測することをモデル化している</a:t>
            </a:r>
            <a:endParaRPr kumimoji="1" lang="ja-JP" altLang="en-US" dirty="0"/>
          </a:p>
        </p:txBody>
      </p:sp>
      <p:sp>
        <p:nvSpPr>
          <p:cNvPr id="10" name="テキスト ボックス 9"/>
          <p:cNvSpPr txBox="1"/>
          <p:nvPr/>
        </p:nvSpPr>
        <p:spPr>
          <a:xfrm>
            <a:off x="6760409" y="2126759"/>
            <a:ext cx="646331" cy="369332"/>
          </a:xfrm>
          <a:prstGeom prst="rect">
            <a:avLst/>
          </a:prstGeom>
          <a:noFill/>
        </p:spPr>
        <p:txBody>
          <a:bodyPr wrap="none" rtlCol="0">
            <a:spAutoFit/>
          </a:bodyPr>
          <a:lstStyle/>
          <a:p>
            <a:r>
              <a:rPr kumimoji="1" lang="ja-JP" altLang="en-US" dirty="0" smtClean="0"/>
              <a:t>例文</a:t>
            </a:r>
            <a:endParaRPr kumimoji="1" lang="ja-JP" altLang="en-US" dirty="0"/>
          </a:p>
        </p:txBody>
      </p:sp>
      <p:sp>
        <p:nvSpPr>
          <p:cNvPr id="11" name="テキスト ボックス 10"/>
          <p:cNvSpPr txBox="1"/>
          <p:nvPr/>
        </p:nvSpPr>
        <p:spPr>
          <a:xfrm>
            <a:off x="7983033" y="2126759"/>
            <a:ext cx="3094245" cy="369332"/>
          </a:xfrm>
          <a:prstGeom prst="rect">
            <a:avLst/>
          </a:prstGeom>
          <a:noFill/>
        </p:spPr>
        <p:txBody>
          <a:bodyPr wrap="none" rtlCol="0">
            <a:spAutoFit/>
          </a:bodyPr>
          <a:lstStyle/>
          <a:p>
            <a:r>
              <a:rPr kumimoji="1" lang="en-US" altLang="ja-JP" dirty="0" smtClean="0"/>
              <a:t>I want to </a:t>
            </a:r>
            <a:r>
              <a:rPr kumimoji="1" lang="en-US" altLang="ja-JP" dirty="0" smtClean="0">
                <a:solidFill>
                  <a:schemeClr val="tx2">
                    <a:lumMod val="50000"/>
                    <a:lumOff val="50000"/>
                  </a:schemeClr>
                </a:solidFill>
              </a:rPr>
              <a:t>eat</a:t>
            </a:r>
            <a:r>
              <a:rPr kumimoji="1" lang="en-US" altLang="ja-JP" dirty="0" smtClean="0"/>
              <a:t> an apple everyday</a:t>
            </a:r>
            <a:endParaRPr kumimoji="1" lang="ja-JP" altLang="en-US" dirty="0"/>
          </a:p>
        </p:txBody>
      </p:sp>
      <p:sp>
        <p:nvSpPr>
          <p:cNvPr id="12" name="テキスト ボックス 11"/>
          <p:cNvSpPr txBox="1"/>
          <p:nvPr/>
        </p:nvSpPr>
        <p:spPr>
          <a:xfrm>
            <a:off x="1633591" y="4294599"/>
            <a:ext cx="3647152" cy="369332"/>
          </a:xfrm>
          <a:prstGeom prst="rect">
            <a:avLst/>
          </a:prstGeom>
          <a:noFill/>
        </p:spPr>
        <p:txBody>
          <a:bodyPr wrap="none" rtlCol="0">
            <a:spAutoFit/>
          </a:bodyPr>
          <a:lstStyle/>
          <a:p>
            <a:r>
              <a:rPr kumimoji="1" lang="ja-JP" altLang="en-US" dirty="0" smtClean="0"/>
              <a:t>周辺語として何単語まで考えるか</a:t>
            </a:r>
            <a:endParaRPr kumimoji="1" lang="ja-JP" altLang="en-US" dirty="0"/>
          </a:p>
        </p:txBody>
      </p:sp>
      <mc:AlternateContent xmlns:mc="http://schemas.openxmlformats.org/markup-compatibility/2006">
        <mc:Choice xmlns:a14="http://schemas.microsoft.com/office/drawing/2010/main" Requires="a14">
          <p:sp>
            <p:nvSpPr>
              <p:cNvPr id="13" name="テキスト ボックス 12"/>
              <p:cNvSpPr txBox="1"/>
              <p:nvPr/>
            </p:nvSpPr>
            <p:spPr>
              <a:xfrm>
                <a:off x="1633591" y="5427539"/>
                <a:ext cx="3333477" cy="369332"/>
              </a:xfrm>
              <a:prstGeom prst="rect">
                <a:avLst/>
              </a:prstGeom>
              <a:noFill/>
            </p:spPr>
            <p:txBody>
              <a:bodyPr wrap="none" rtlCol="0">
                <a:spAutoFit/>
              </a:bodyPr>
              <a:lstStyle/>
              <a:p>
                <a:r>
                  <a:rPr kumimoji="1" lang="ja-JP" altLang="en-US" dirty="0" smtClean="0"/>
                  <a:t>ウィンドウサイズを</a:t>
                </a:r>
                <a14:m>
                  <m:oMath xmlns:m="http://schemas.openxmlformats.org/officeDocument/2006/math">
                    <m:r>
                      <a:rPr kumimoji="1" lang="en-US" altLang="ja-JP" b="0" i="1" smtClean="0">
                        <a:latin typeface="Cambria Math" charset="0"/>
                      </a:rPr>
                      <m:t>𝐶</m:t>
                    </m:r>
                  </m:oMath>
                </a14:m>
                <a:r>
                  <a:rPr kumimoji="1" lang="ja-JP" altLang="en-US" b="0" dirty="0" smtClean="0"/>
                  <a:t>とすると</a:t>
                </a:r>
                <a:endParaRPr kumimoji="1" lang="en-US" altLang="ja-JP" b="0" dirty="0" smtClean="0"/>
              </a:p>
            </p:txBody>
          </p:sp>
        </mc:Choice>
        <mc:Fallback>
          <p:sp>
            <p:nvSpPr>
              <p:cNvPr id="13" name="テキスト ボックス 12"/>
              <p:cNvSpPr txBox="1">
                <a:spLocks noRot="1" noChangeAspect="1" noMove="1" noResize="1" noEditPoints="1" noAdjustHandles="1" noChangeArrowheads="1" noChangeShapeType="1" noTextEdit="1"/>
              </p:cNvSpPr>
              <p:nvPr/>
            </p:nvSpPr>
            <p:spPr>
              <a:xfrm>
                <a:off x="1633591" y="5427539"/>
                <a:ext cx="3333477" cy="369332"/>
              </a:xfrm>
              <a:prstGeom prst="rect">
                <a:avLst/>
              </a:prstGeom>
              <a:blipFill rotWithShape="0">
                <a:blip r:embed="rId3"/>
                <a:stretch>
                  <a:fillRect l="-1645" t="-4918" r="-914" b="-27869"/>
                </a:stretch>
              </a:blipFill>
            </p:spPr>
            <p:txBody>
              <a:bodyPr/>
              <a:lstStyle/>
              <a:p>
                <a:r>
                  <a:rPr lang="ja-JP" altLang="en-US">
                    <a:noFill/>
                  </a:rPr>
                  <a:t> </a:t>
                </a:r>
              </a:p>
            </p:txBody>
          </p:sp>
        </mc:Fallback>
      </mc:AlternateContent>
      <p:pic>
        <p:nvPicPr>
          <p:cNvPr id="14" name="図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9139" y="3935002"/>
            <a:ext cx="5760948" cy="2038987"/>
          </a:xfrm>
          <a:prstGeom prst="rect">
            <a:avLst/>
          </a:prstGeom>
        </p:spPr>
      </p:pic>
      <p:sp>
        <p:nvSpPr>
          <p:cNvPr id="3" name="テキスト ボックス 2"/>
          <p:cNvSpPr txBox="1"/>
          <p:nvPr/>
        </p:nvSpPr>
        <p:spPr>
          <a:xfrm>
            <a:off x="7433299" y="2929218"/>
            <a:ext cx="3390223" cy="369332"/>
          </a:xfrm>
          <a:prstGeom prst="rect">
            <a:avLst/>
          </a:prstGeom>
          <a:noFill/>
        </p:spPr>
        <p:txBody>
          <a:bodyPr wrap="none" rtlCol="0">
            <a:spAutoFit/>
          </a:bodyPr>
          <a:lstStyle/>
          <a:p>
            <a:r>
              <a:rPr kumimoji="1" lang="en-US" altLang="ja-JP" dirty="0"/>
              <a:t>a</a:t>
            </a:r>
            <a:r>
              <a:rPr kumimoji="1" lang="en-US" altLang="ja-JP" dirty="0" smtClean="0"/>
              <a:t>pple</a:t>
            </a:r>
            <a:r>
              <a:rPr kumimoji="1" lang="ja-JP" altLang="en-US" dirty="0" smtClean="0"/>
              <a:t>や</a:t>
            </a:r>
            <a:r>
              <a:rPr kumimoji="1" lang="en-US" altLang="ja-JP" dirty="0" smtClean="0"/>
              <a:t>orange</a:t>
            </a:r>
            <a:r>
              <a:rPr kumimoji="1" lang="ja-JP" altLang="en-US" dirty="0" smtClean="0"/>
              <a:t>が出てきやすそう</a:t>
            </a:r>
            <a:endParaRPr kumimoji="1" lang="ja-JP" altLang="en-US" dirty="0"/>
          </a:p>
        </p:txBody>
      </p:sp>
    </p:spTree>
    <p:extLst>
      <p:ext uri="{BB962C8B-B14F-4D97-AF65-F5344CB8AC3E}">
        <p14:creationId xmlns:p14="http://schemas.microsoft.com/office/powerpoint/2010/main" val="423304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1678" y="382385"/>
            <a:ext cx="10178322" cy="747772"/>
          </a:xfrm>
        </p:spPr>
        <p:txBody>
          <a:bodyPr>
            <a:noAutofit/>
          </a:bodyPr>
          <a:lstStyle/>
          <a:p>
            <a:r>
              <a:rPr lang="en-US" altLang="ja-JP" sz="4400" dirty="0"/>
              <a:t>1.2 Skip-gram</a:t>
            </a:r>
            <a:endParaRPr lang="ja-JP" altLang="en-US" sz="4400" dirty="0"/>
          </a:p>
        </p:txBody>
      </p:sp>
      <p:sp>
        <p:nvSpPr>
          <p:cNvPr id="15" name="テキスト ボックス 14"/>
          <p:cNvSpPr txBox="1"/>
          <p:nvPr/>
        </p:nvSpPr>
        <p:spPr>
          <a:xfrm>
            <a:off x="1257300" y="1561672"/>
            <a:ext cx="3416320" cy="369332"/>
          </a:xfrm>
          <a:prstGeom prst="rect">
            <a:avLst/>
          </a:prstGeom>
          <a:noFill/>
        </p:spPr>
        <p:txBody>
          <a:bodyPr wrap="none" rtlCol="0">
            <a:spAutoFit/>
          </a:bodyPr>
          <a:lstStyle/>
          <a:p>
            <a:r>
              <a:rPr kumimoji="1" lang="ja-JP" altLang="en-US" smtClean="0"/>
              <a:t>学習は教師あり学習で行われる</a:t>
            </a:r>
            <a:endParaRPr kumimoji="1" lang="ja-JP" altLang="en-US"/>
          </a:p>
        </p:txBody>
      </p:sp>
      <p:sp>
        <p:nvSpPr>
          <p:cNvPr id="16" name="テキスト ボックス 15"/>
          <p:cNvSpPr txBox="1"/>
          <p:nvPr/>
        </p:nvSpPr>
        <p:spPr>
          <a:xfrm>
            <a:off x="1284270" y="2208944"/>
            <a:ext cx="7571303" cy="369332"/>
          </a:xfrm>
          <a:prstGeom prst="rect">
            <a:avLst/>
          </a:prstGeom>
          <a:noFill/>
        </p:spPr>
        <p:txBody>
          <a:bodyPr wrap="none" rtlCol="0">
            <a:spAutoFit/>
          </a:bodyPr>
          <a:lstStyle/>
          <a:p>
            <a:r>
              <a:rPr kumimoji="1" lang="ja-JP" altLang="en-US" dirty="0" smtClean="0"/>
              <a:t>教師データは入力として</a:t>
            </a:r>
            <a:r>
              <a:rPr kumimoji="1" lang="ja-JP" altLang="en-US" dirty="0" smtClean="0">
                <a:solidFill>
                  <a:schemeClr val="tx2">
                    <a:lumMod val="50000"/>
                    <a:lumOff val="50000"/>
                  </a:schemeClr>
                </a:solidFill>
              </a:rPr>
              <a:t>ある単語</a:t>
            </a:r>
            <a:r>
              <a:rPr kumimoji="1" lang="ja-JP" altLang="en-US" dirty="0" smtClean="0"/>
              <a:t>を、出力としてその</a:t>
            </a:r>
            <a:r>
              <a:rPr kumimoji="1" lang="ja-JP" altLang="en-US" dirty="0" smtClean="0">
                <a:solidFill>
                  <a:srgbClr val="00B0F0"/>
                </a:solidFill>
              </a:rPr>
              <a:t>周辺語</a:t>
            </a:r>
            <a:r>
              <a:rPr kumimoji="1" lang="ja-JP" altLang="en-US" dirty="0" smtClean="0"/>
              <a:t>を与える</a:t>
            </a:r>
            <a:endParaRPr kumimoji="1" lang="en-US" altLang="ja-JP" dirty="0" smtClean="0">
              <a:solidFill>
                <a:srgbClr val="FF0000"/>
              </a:solidFill>
            </a:endParaRPr>
          </a:p>
        </p:txBody>
      </p:sp>
      <p:sp>
        <p:nvSpPr>
          <p:cNvPr id="17" name="テキスト ボックス 16"/>
          <p:cNvSpPr txBox="1"/>
          <p:nvPr/>
        </p:nvSpPr>
        <p:spPr>
          <a:xfrm>
            <a:off x="1304818" y="2907587"/>
            <a:ext cx="9187130" cy="369332"/>
          </a:xfrm>
          <a:prstGeom prst="rect">
            <a:avLst/>
          </a:prstGeom>
          <a:noFill/>
        </p:spPr>
        <p:txBody>
          <a:bodyPr wrap="none" rtlCol="0">
            <a:spAutoFit/>
          </a:bodyPr>
          <a:lstStyle/>
          <a:p>
            <a:r>
              <a:rPr kumimoji="1" lang="ja-JP" altLang="en-US" dirty="0" smtClean="0"/>
              <a:t>これらの単語を与えてネットワークにある単語に対するその周辺語の確率を学習させる</a:t>
            </a:r>
            <a:endParaRPr kumimoji="1" lang="ja-JP" altLang="en-US" dirty="0"/>
          </a:p>
        </p:txBody>
      </p:sp>
      <p:pic>
        <p:nvPicPr>
          <p:cNvPr id="18" name="図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5591" y="3606230"/>
            <a:ext cx="7642261" cy="2456441"/>
          </a:xfrm>
          <a:prstGeom prst="rect">
            <a:avLst/>
          </a:prstGeom>
        </p:spPr>
      </p:pic>
    </p:spTree>
    <p:extLst>
      <p:ext uri="{BB962C8B-B14F-4D97-AF65-F5344CB8AC3E}">
        <p14:creationId xmlns:p14="http://schemas.microsoft.com/office/powerpoint/2010/main" val="18611968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1678" y="382385"/>
            <a:ext cx="10178322" cy="747772"/>
          </a:xfrm>
        </p:spPr>
        <p:txBody>
          <a:bodyPr>
            <a:noAutofit/>
          </a:bodyPr>
          <a:lstStyle/>
          <a:p>
            <a:r>
              <a:rPr lang="en-US" altLang="ja-JP" sz="4400" dirty="0"/>
              <a:t>1.2 Skip-gram</a:t>
            </a:r>
            <a:endParaRPr lang="ja-JP" altLang="en-US" sz="4400"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3750" y="3956694"/>
            <a:ext cx="8307940" cy="2695821"/>
          </a:xfrm>
          <a:prstGeom prst="rect">
            <a:avLst/>
          </a:prstGeom>
        </p:spPr>
      </p:pic>
      <p:sp>
        <p:nvSpPr>
          <p:cNvPr id="4" name="テキスト ボックス 3"/>
          <p:cNvSpPr txBox="1"/>
          <p:nvPr/>
        </p:nvSpPr>
        <p:spPr>
          <a:xfrm>
            <a:off x="1289019" y="1674688"/>
            <a:ext cx="10140981" cy="369332"/>
          </a:xfrm>
          <a:prstGeom prst="rect">
            <a:avLst/>
          </a:prstGeom>
          <a:noFill/>
        </p:spPr>
        <p:txBody>
          <a:bodyPr wrap="none" rtlCol="0">
            <a:spAutoFit/>
          </a:bodyPr>
          <a:lstStyle/>
          <a:p>
            <a:r>
              <a:rPr kumimoji="1" lang="ja-JP" altLang="en-US" dirty="0" smtClean="0"/>
              <a:t>例えば、ネットワークは</a:t>
            </a:r>
            <a:r>
              <a:rPr kumimoji="1" lang="en-US" altLang="ja-JP" dirty="0" smtClean="0"/>
              <a:t>(eat, apple)</a:t>
            </a:r>
            <a:r>
              <a:rPr kumimoji="1" lang="ja-JP" altLang="en-US" dirty="0" smtClean="0"/>
              <a:t>と</a:t>
            </a:r>
            <a:r>
              <a:rPr kumimoji="1" lang="en-US" altLang="ja-JP" dirty="0" smtClean="0"/>
              <a:t>(eat, network)</a:t>
            </a:r>
            <a:r>
              <a:rPr kumimoji="1" lang="ja-JP" altLang="en-US" dirty="0" smtClean="0"/>
              <a:t>では前者をより高い確率になるよう学習を行う</a:t>
            </a:r>
            <a:endParaRPr kumimoji="1" lang="ja-JP" altLang="en-US" dirty="0"/>
          </a:p>
        </p:txBody>
      </p:sp>
      <p:sp>
        <p:nvSpPr>
          <p:cNvPr id="5" name="テキスト ボックス 4"/>
          <p:cNvSpPr txBox="1"/>
          <p:nvPr/>
        </p:nvSpPr>
        <p:spPr>
          <a:xfrm>
            <a:off x="1325366" y="2517169"/>
            <a:ext cx="9547550" cy="369332"/>
          </a:xfrm>
          <a:prstGeom prst="rect">
            <a:avLst/>
          </a:prstGeom>
          <a:noFill/>
        </p:spPr>
        <p:txBody>
          <a:bodyPr wrap="none" rtlCol="0">
            <a:spAutoFit/>
          </a:bodyPr>
          <a:lstStyle/>
          <a:p>
            <a:r>
              <a:rPr kumimoji="1" lang="ja-JP" altLang="en-US" dirty="0" smtClean="0"/>
              <a:t>学習後に、</a:t>
            </a:r>
            <a:r>
              <a:rPr kumimoji="1" lang="en-US" altLang="ja-JP" dirty="0" smtClean="0"/>
              <a:t>eat</a:t>
            </a:r>
            <a:r>
              <a:rPr kumimoji="1" lang="ja-JP" altLang="en-US" dirty="0" smtClean="0"/>
              <a:t>を入力として与えると</a:t>
            </a:r>
            <a:r>
              <a:rPr kumimoji="1" lang="en-US" altLang="ja-JP" dirty="0" smtClean="0"/>
              <a:t>apple</a:t>
            </a:r>
            <a:r>
              <a:rPr kumimoji="1" lang="ja-JP" altLang="en-US" dirty="0" smtClean="0"/>
              <a:t>や</a:t>
            </a:r>
            <a:r>
              <a:rPr kumimoji="1" lang="en-US" altLang="ja-JP" dirty="0" smtClean="0"/>
              <a:t>orange</a:t>
            </a:r>
            <a:r>
              <a:rPr kumimoji="1" lang="ja-JP" altLang="en-US" dirty="0" smtClean="0"/>
              <a:t>は</a:t>
            </a:r>
            <a:r>
              <a:rPr kumimoji="1" lang="en-US" altLang="ja-JP" dirty="0" smtClean="0"/>
              <a:t>network</a:t>
            </a:r>
            <a:r>
              <a:rPr kumimoji="1" lang="ja-JP" altLang="en-US" dirty="0" smtClean="0"/>
              <a:t>より遥かに高い確率を出力する</a:t>
            </a:r>
            <a:endParaRPr kumimoji="1" lang="ja-JP" altLang="en-US" dirty="0"/>
          </a:p>
        </p:txBody>
      </p:sp>
    </p:spTree>
    <p:extLst>
      <p:ext uri="{BB962C8B-B14F-4D97-AF65-F5344CB8AC3E}">
        <p14:creationId xmlns:p14="http://schemas.microsoft.com/office/powerpoint/2010/main" val="1112333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1678" y="382385"/>
            <a:ext cx="10178322" cy="747772"/>
          </a:xfrm>
        </p:spPr>
        <p:txBody>
          <a:bodyPr>
            <a:noAutofit/>
          </a:bodyPr>
          <a:lstStyle/>
          <a:p>
            <a:r>
              <a:rPr lang="en-US" altLang="ja-JP" sz="4400" dirty="0"/>
              <a:t>1.2 Skip-gram</a:t>
            </a:r>
            <a:endParaRPr lang="ja-JP" altLang="en-US" sz="4400" dirty="0"/>
          </a:p>
        </p:txBody>
      </p:sp>
      <p:sp>
        <p:nvSpPr>
          <p:cNvPr id="6" name="テキスト ボックス 5"/>
          <p:cNvSpPr txBox="1"/>
          <p:nvPr/>
        </p:nvSpPr>
        <p:spPr>
          <a:xfrm>
            <a:off x="1315092" y="1510301"/>
            <a:ext cx="877163" cy="369332"/>
          </a:xfrm>
          <a:prstGeom prst="rect">
            <a:avLst/>
          </a:prstGeom>
          <a:noFill/>
        </p:spPr>
        <p:txBody>
          <a:bodyPr wrap="none" rtlCol="0">
            <a:spAutoFit/>
          </a:bodyPr>
          <a:lstStyle/>
          <a:p>
            <a:r>
              <a:rPr kumimoji="1" lang="ja-JP" altLang="en-US" dirty="0" smtClean="0"/>
              <a:t>入力層</a:t>
            </a:r>
            <a:endParaRPr kumimoji="1" lang="ja-JP" altLang="en-US" dirty="0"/>
          </a:p>
        </p:txBody>
      </p:sp>
      <p:sp>
        <p:nvSpPr>
          <p:cNvPr id="7" name="テキスト ボックス 6"/>
          <p:cNvSpPr txBox="1"/>
          <p:nvPr/>
        </p:nvSpPr>
        <p:spPr>
          <a:xfrm>
            <a:off x="1304818" y="2106202"/>
            <a:ext cx="6878806" cy="369332"/>
          </a:xfrm>
          <a:prstGeom prst="rect">
            <a:avLst/>
          </a:prstGeom>
          <a:noFill/>
        </p:spPr>
        <p:txBody>
          <a:bodyPr wrap="none" rtlCol="0">
            <a:spAutoFit/>
          </a:bodyPr>
          <a:lstStyle/>
          <a:p>
            <a:r>
              <a:rPr kumimoji="1" lang="ja-JP" altLang="en-US" dirty="0" smtClean="0"/>
              <a:t>単語のような可変長の文字列を入力として与えることは出来ない</a:t>
            </a:r>
            <a:endParaRPr kumimoji="1" lang="ja-JP" altLang="en-US" dirty="0"/>
          </a:p>
        </p:txBody>
      </p:sp>
      <p:sp>
        <p:nvSpPr>
          <p:cNvPr id="8" name="テキスト ボックス 7"/>
          <p:cNvSpPr txBox="1"/>
          <p:nvPr/>
        </p:nvSpPr>
        <p:spPr>
          <a:xfrm>
            <a:off x="3585681" y="2702103"/>
            <a:ext cx="3932487" cy="369332"/>
          </a:xfrm>
          <a:prstGeom prst="rect">
            <a:avLst/>
          </a:prstGeom>
          <a:noFill/>
        </p:spPr>
        <p:txBody>
          <a:bodyPr wrap="none" rtlCol="0">
            <a:spAutoFit/>
          </a:bodyPr>
          <a:lstStyle/>
          <a:p>
            <a:r>
              <a:rPr kumimoji="1" lang="en-US" altLang="ja-JP" dirty="0" smtClean="0"/>
              <a:t>one-hot</a:t>
            </a:r>
            <a:r>
              <a:rPr kumimoji="1" lang="ja-JP" altLang="en-US" dirty="0" smtClean="0"/>
              <a:t>表現のベクトルを入力とする</a:t>
            </a:r>
            <a:endParaRPr kumimoji="1" lang="ja-JP" altLang="en-US" dirty="0"/>
          </a:p>
        </p:txBody>
      </p:sp>
      <p:sp>
        <p:nvSpPr>
          <p:cNvPr id="9" name="右矢印 8"/>
          <p:cNvSpPr/>
          <p:nvPr/>
        </p:nvSpPr>
        <p:spPr>
          <a:xfrm>
            <a:off x="2428561" y="2702103"/>
            <a:ext cx="729465" cy="337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2192255" y="4456683"/>
            <a:ext cx="3077509" cy="369332"/>
          </a:xfrm>
          <a:prstGeom prst="rect">
            <a:avLst/>
          </a:prstGeom>
        </p:spPr>
        <p:txBody>
          <a:bodyPr wrap="none">
            <a:spAutoFit/>
          </a:bodyPr>
          <a:lstStyle/>
          <a:p>
            <a:r>
              <a:rPr lang="en-US" altLang="ja-JP" dirty="0"/>
              <a:t>I want to eat apple. I like apple.</a:t>
            </a:r>
            <a:endParaRPr lang="ja-JP" altLang="en-US" dirty="0"/>
          </a:p>
        </p:txBody>
      </p:sp>
      <p:sp>
        <p:nvSpPr>
          <p:cNvPr id="11" name="テキスト ボックス 10"/>
          <p:cNvSpPr txBox="1"/>
          <p:nvPr/>
        </p:nvSpPr>
        <p:spPr>
          <a:xfrm>
            <a:off x="1417834" y="4109662"/>
            <a:ext cx="877163" cy="369332"/>
          </a:xfrm>
          <a:prstGeom prst="rect">
            <a:avLst/>
          </a:prstGeom>
          <a:noFill/>
        </p:spPr>
        <p:txBody>
          <a:bodyPr wrap="none" rtlCol="0">
            <a:spAutoFit/>
          </a:bodyPr>
          <a:lstStyle/>
          <a:p>
            <a:r>
              <a:rPr kumimoji="1" lang="ja-JP" altLang="en-US" dirty="0" smtClean="0"/>
              <a:t>例えば</a:t>
            </a:r>
            <a:endParaRPr kumimoji="1" lang="ja-JP" altLang="en-US" dirty="0"/>
          </a:p>
        </p:txBody>
      </p:sp>
      <p:sp>
        <p:nvSpPr>
          <p:cNvPr id="12" name="右矢印 11"/>
          <p:cNvSpPr/>
          <p:nvPr/>
        </p:nvSpPr>
        <p:spPr>
          <a:xfrm>
            <a:off x="1699096" y="5250094"/>
            <a:ext cx="729465" cy="337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テキスト ボックス 12"/>
          <p:cNvSpPr txBox="1"/>
          <p:nvPr/>
        </p:nvSpPr>
        <p:spPr>
          <a:xfrm>
            <a:off x="2968268" y="5217825"/>
            <a:ext cx="2583656" cy="369332"/>
          </a:xfrm>
          <a:prstGeom prst="rect">
            <a:avLst/>
          </a:prstGeom>
          <a:noFill/>
        </p:spPr>
        <p:txBody>
          <a:bodyPr wrap="none" rtlCol="0">
            <a:spAutoFit/>
          </a:bodyPr>
          <a:lstStyle/>
          <a:p>
            <a:r>
              <a:rPr lang="en-US" altLang="ja-JP" dirty="0"/>
              <a:t>{apple eat I like to want .}</a:t>
            </a:r>
            <a:endParaRPr kumimoji="1" lang="ja-JP" altLang="en-US" dirty="0"/>
          </a:p>
        </p:txBody>
      </p:sp>
      <p:sp>
        <p:nvSpPr>
          <p:cNvPr id="15" name="右矢印 14"/>
          <p:cNvSpPr/>
          <p:nvPr/>
        </p:nvSpPr>
        <p:spPr>
          <a:xfrm>
            <a:off x="5819052" y="5217825"/>
            <a:ext cx="729465" cy="337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mc:Choice xmlns:a14="http://schemas.microsoft.com/office/drawing/2010/main" Requires="a14">
          <p:sp>
            <p:nvSpPr>
              <p:cNvPr id="16" name="テキスト ボックス 15"/>
              <p:cNvSpPr txBox="1"/>
              <p:nvPr/>
            </p:nvSpPr>
            <p:spPr>
              <a:xfrm>
                <a:off x="10033849" y="4511505"/>
                <a:ext cx="1396151" cy="182780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kumimoji="1" lang="mr-IN" altLang="ja-JP" i="1" smtClean="0">
                              <a:latin typeface="Cambria Math" charset="0"/>
                            </a:rPr>
                          </m:ctrlPr>
                        </m:dPr>
                        <m:e>
                          <m:m>
                            <m:mPr>
                              <m:mcs>
                                <m:mc>
                                  <m:mcPr>
                                    <m:count m:val="2"/>
                                    <m:mcJc m:val="center"/>
                                  </m:mcPr>
                                </m:mc>
                              </m:mcs>
                              <m:ctrlPr>
                                <a:rPr kumimoji="1" lang="mr-IN" altLang="ja-JP" i="1" smtClean="0">
                                  <a:latin typeface="Cambria Math" charset="0"/>
                                </a:rPr>
                              </m:ctrlPr>
                            </m:mPr>
                            <m:mr>
                              <m:e>
                                <m:r>
                                  <m:rPr>
                                    <m:brk m:alnAt="7"/>
                                  </m:rPr>
                                  <a:rPr kumimoji="1" lang="en-US" altLang="ja-JP" b="0" i="1" smtClean="0">
                                    <a:latin typeface="Cambria Math" charset="0"/>
                                  </a:rPr>
                                  <m:t>1</m:t>
                                </m:r>
                              </m:e>
                              <m:e>
                                <m:r>
                                  <a:rPr kumimoji="1" lang="mr-IN" altLang="ja-JP" i="1" smtClean="0">
                                    <a:latin typeface="Cambria Math" charset="0"/>
                                    <a:ea typeface="Cambria Math" charset="0"/>
                                    <a:cs typeface="Cambria Math" charset="0"/>
                                  </a:rPr>
                                  <m:t>⋯</m:t>
                                </m:r>
                                <m:r>
                                  <a:rPr kumimoji="1" lang="en-US" altLang="ja-JP" b="0" i="1" smtClean="0">
                                    <a:latin typeface="Cambria Math" charset="0"/>
                                  </a:rPr>
                                  <m:t>𝑎𝑝𝑝𝑙𝑒</m:t>
                                </m:r>
                              </m:e>
                            </m:mr>
                            <m:mr>
                              <m:e>
                                <m:eqArr>
                                  <m:eqArrPr>
                                    <m:ctrlPr>
                                      <a:rPr kumimoji="1" lang="mr-IN" altLang="ja-JP" i="1" smtClean="0">
                                        <a:latin typeface="Cambria Math" charset="0"/>
                                      </a:rPr>
                                    </m:ctrlPr>
                                  </m:eqArrPr>
                                  <m:e>
                                    <m:r>
                                      <a:rPr kumimoji="1" lang="en-US" altLang="ja-JP" b="0" i="1" smtClean="0">
                                        <a:latin typeface="Cambria Math" charset="0"/>
                                      </a:rPr>
                                      <m:t>0</m:t>
                                    </m:r>
                                  </m:e>
                                  <m:e>
                                    <m:r>
                                      <a:rPr lang="en-US" altLang="ja-JP" b="0" i="1" smtClean="0">
                                        <a:latin typeface="Cambria Math" charset="0"/>
                                      </a:rPr>
                                      <m:t>0</m:t>
                                    </m:r>
                                  </m:e>
                                  <m:e>
                                    <m:r>
                                      <a:rPr lang="en-US" altLang="ja-JP" b="0" i="1" smtClean="0">
                                        <a:latin typeface="Cambria Math" charset="0"/>
                                      </a:rPr>
                                      <m:t>0</m:t>
                                    </m:r>
                                  </m:e>
                                  <m:e>
                                    <m:r>
                                      <a:rPr lang="en-US" altLang="ja-JP" b="0" i="1" smtClean="0">
                                        <a:latin typeface="Cambria Math" charset="0"/>
                                      </a:rPr>
                                      <m:t>0</m:t>
                                    </m:r>
                                  </m:e>
                                  <m:e>
                                    <m:r>
                                      <a:rPr lang="en-US" altLang="ja-JP" b="0" i="1" smtClean="0">
                                        <a:latin typeface="Cambria Math" charset="0"/>
                                      </a:rPr>
                                      <m:t>0</m:t>
                                    </m:r>
                                  </m:e>
                                  <m:e>
                                    <m:r>
                                      <a:rPr lang="en-US" altLang="ja-JP" b="0" i="1" smtClean="0">
                                        <a:latin typeface="Cambria Math" charset="0"/>
                                      </a:rPr>
                                      <m:t>0</m:t>
                                    </m:r>
                                  </m:e>
                                </m:eqArr>
                              </m:e>
                              <m:e>
                                <m:eqArr>
                                  <m:eqArrPr>
                                    <m:ctrlPr>
                                      <a:rPr kumimoji="1" lang="mr-IN" altLang="ja-JP" i="1" smtClean="0">
                                        <a:latin typeface="Cambria Math" charset="0"/>
                                      </a:rPr>
                                    </m:ctrlPr>
                                  </m:eqArrPr>
                                  <m:e>
                                    <m:r>
                                      <a:rPr kumimoji="1" lang="mr-IN" altLang="ja-JP" i="1" smtClean="0">
                                        <a:latin typeface="Cambria Math" charset="0"/>
                                        <a:ea typeface="Cambria Math" charset="0"/>
                                        <a:cs typeface="Cambria Math" charset="0"/>
                                      </a:rPr>
                                      <m:t>⋯</m:t>
                                    </m:r>
                                    <m:r>
                                      <a:rPr kumimoji="1" lang="en-US" altLang="ja-JP" b="0" i="1" smtClean="0">
                                        <a:latin typeface="Cambria Math" charset="0"/>
                                      </a:rPr>
                                      <m:t>𝑒𝑎𝑡</m:t>
                                    </m:r>
                                  </m:e>
                                  <m:e>
                                    <m:r>
                                      <a:rPr lang="ja-JP" altLang="en-US" i="1" smtClean="0">
                                        <a:latin typeface="Cambria Math" charset="0"/>
                                        <a:ea typeface="Cambria Math" charset="0"/>
                                        <a:cs typeface="Cambria Math" charset="0"/>
                                      </a:rPr>
                                      <m:t>⋯</m:t>
                                    </m:r>
                                    <m:r>
                                      <a:rPr lang="en-US" altLang="ja-JP" b="0" i="1" smtClean="0">
                                        <a:latin typeface="Cambria Math" charset="0"/>
                                      </a:rPr>
                                      <m:t>𝐼</m:t>
                                    </m:r>
                                  </m:e>
                                  <m:e>
                                    <m:r>
                                      <a:rPr lang="ja-JP" altLang="en-US" i="1" smtClean="0">
                                        <a:latin typeface="Cambria Math" charset="0"/>
                                        <a:ea typeface="Cambria Math" charset="0"/>
                                        <a:cs typeface="Cambria Math" charset="0"/>
                                      </a:rPr>
                                      <m:t>⋯</m:t>
                                    </m:r>
                                    <m:r>
                                      <a:rPr lang="en-US" altLang="ja-JP" b="0" i="1" smtClean="0">
                                        <a:latin typeface="Cambria Math" charset="0"/>
                                      </a:rPr>
                                      <m:t>𝑙𝑖𝑘𝑒</m:t>
                                    </m:r>
                                  </m:e>
                                  <m:e>
                                    <m:r>
                                      <a:rPr lang="ja-JP" altLang="en-US" i="1" smtClean="0">
                                        <a:latin typeface="Cambria Math" charset="0"/>
                                        <a:ea typeface="Cambria Math" charset="0"/>
                                        <a:cs typeface="Cambria Math" charset="0"/>
                                      </a:rPr>
                                      <m:t>⋯</m:t>
                                    </m:r>
                                    <m:r>
                                      <a:rPr lang="en-US" altLang="ja-JP" b="0" i="1" smtClean="0">
                                        <a:latin typeface="Cambria Math" charset="0"/>
                                      </a:rPr>
                                      <m:t>𝑡𝑜</m:t>
                                    </m:r>
                                  </m:e>
                                  <m:e>
                                    <m:r>
                                      <a:rPr lang="ja-JP" altLang="en-US" i="1" smtClean="0">
                                        <a:latin typeface="Cambria Math" charset="0"/>
                                        <a:ea typeface="Cambria Math" charset="0"/>
                                        <a:cs typeface="Cambria Math" charset="0"/>
                                      </a:rPr>
                                      <m:t>⋯</m:t>
                                    </m:r>
                                    <m:r>
                                      <a:rPr lang="en-US" altLang="ja-JP" b="0" i="1" smtClean="0">
                                        <a:latin typeface="Cambria Math" charset="0"/>
                                      </a:rPr>
                                      <m:t>𝑤𝑎𝑛𝑡</m:t>
                                    </m:r>
                                  </m:e>
                                  <m:e>
                                    <m:r>
                                      <a:rPr lang="ja-JP" altLang="en-US" i="1" smtClean="0">
                                        <a:latin typeface="Cambria Math" charset="0"/>
                                        <a:ea typeface="Cambria Math" charset="0"/>
                                        <a:cs typeface="Cambria Math" charset="0"/>
                                      </a:rPr>
                                      <m:t>⋯</m:t>
                                    </m:r>
                                    <m:r>
                                      <a:rPr lang="en-US" altLang="ja-JP" b="0" i="1" smtClean="0">
                                        <a:latin typeface="Cambria Math" charset="0"/>
                                      </a:rPr>
                                      <m:t>.</m:t>
                                    </m:r>
                                  </m:e>
                                </m:eqArr>
                              </m:e>
                            </m:mr>
                          </m:m>
                        </m:e>
                      </m:d>
                    </m:oMath>
                  </m:oMathPara>
                </a14:m>
                <a:endParaRPr kumimoji="1" lang="ja-JP" altLang="en-US" dirty="0"/>
              </a:p>
            </p:txBody>
          </p:sp>
        </mc:Choice>
        <mc:Fallback>
          <p:sp>
            <p:nvSpPr>
              <p:cNvPr id="16" name="テキスト ボックス 15"/>
              <p:cNvSpPr txBox="1">
                <a:spLocks noRot="1" noChangeAspect="1" noMove="1" noResize="1" noEditPoints="1" noAdjustHandles="1" noChangeArrowheads="1" noChangeShapeType="1" noTextEdit="1"/>
              </p:cNvSpPr>
              <p:nvPr/>
            </p:nvSpPr>
            <p:spPr>
              <a:xfrm>
                <a:off x="10033849" y="4511505"/>
                <a:ext cx="1396151" cy="1827808"/>
              </a:xfrm>
              <a:prstGeom prst="rect">
                <a:avLst/>
              </a:prstGeom>
              <a:blipFill rotWithShape="0">
                <a:blip r:embed="rId3"/>
                <a:stretch>
                  <a:fillRect/>
                </a:stretch>
              </a:blipFill>
            </p:spPr>
            <p:txBody>
              <a:bodyPr/>
              <a:lstStyle/>
              <a:p>
                <a:r>
                  <a:rPr lang="ja-JP" altLang="en-US">
                    <a:noFill/>
                  </a:rPr>
                  <a:t> </a:t>
                </a:r>
              </a:p>
            </p:txBody>
          </p:sp>
        </mc:Fallback>
      </mc:AlternateContent>
      <p:sp>
        <p:nvSpPr>
          <p:cNvPr id="17" name="テキスト ボックス 16"/>
          <p:cNvSpPr txBox="1"/>
          <p:nvPr/>
        </p:nvSpPr>
        <p:spPr>
          <a:xfrm>
            <a:off x="6815645" y="5185556"/>
            <a:ext cx="2519792" cy="369332"/>
          </a:xfrm>
          <a:prstGeom prst="rect">
            <a:avLst/>
          </a:prstGeom>
          <a:noFill/>
        </p:spPr>
        <p:txBody>
          <a:bodyPr wrap="none" rtlCol="0">
            <a:spAutoFit/>
          </a:bodyPr>
          <a:lstStyle/>
          <a:p>
            <a:r>
              <a:rPr kumimoji="1" lang="en-US" altLang="ja-JP" dirty="0"/>
              <a:t>a</a:t>
            </a:r>
            <a:r>
              <a:rPr kumimoji="1" lang="en-US" altLang="ja-JP" dirty="0" smtClean="0"/>
              <a:t>pple</a:t>
            </a:r>
            <a:r>
              <a:rPr kumimoji="1" lang="ja-JP" altLang="en-US" dirty="0" smtClean="0"/>
              <a:t>を入力にする場合</a:t>
            </a:r>
            <a:endParaRPr kumimoji="1" lang="ja-JP" altLang="en-US" dirty="0"/>
          </a:p>
        </p:txBody>
      </p:sp>
      <p:sp>
        <p:nvSpPr>
          <p:cNvPr id="18" name="テキスト ボックス 17"/>
          <p:cNvSpPr txBox="1"/>
          <p:nvPr/>
        </p:nvSpPr>
        <p:spPr>
          <a:xfrm>
            <a:off x="2968268" y="5993368"/>
            <a:ext cx="2050561" cy="369332"/>
          </a:xfrm>
          <a:prstGeom prst="rect">
            <a:avLst/>
          </a:prstGeom>
          <a:noFill/>
        </p:spPr>
        <p:txBody>
          <a:bodyPr wrap="none" rtlCol="0">
            <a:spAutoFit/>
          </a:bodyPr>
          <a:lstStyle/>
          <a:p>
            <a:r>
              <a:rPr kumimoji="1" lang="ja-JP" altLang="en-US" dirty="0" smtClean="0"/>
              <a:t>ボキャブラリ数</a:t>
            </a:r>
            <a:r>
              <a:rPr kumimoji="1" lang="en-US" altLang="ja-JP" dirty="0" smtClean="0"/>
              <a:t>=7</a:t>
            </a:r>
            <a:endParaRPr kumimoji="1" lang="ja-JP" altLang="en-US" dirty="0"/>
          </a:p>
        </p:txBody>
      </p:sp>
    </p:spTree>
    <p:extLst>
      <p:ext uri="{BB962C8B-B14F-4D97-AF65-F5344CB8AC3E}">
        <p14:creationId xmlns:p14="http://schemas.microsoft.com/office/powerpoint/2010/main" val="3090094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1678" y="382385"/>
            <a:ext cx="10178322" cy="747772"/>
          </a:xfrm>
        </p:spPr>
        <p:txBody>
          <a:bodyPr>
            <a:noAutofit/>
          </a:bodyPr>
          <a:lstStyle/>
          <a:p>
            <a:r>
              <a:rPr lang="en-US" altLang="ja-JP" sz="4400" dirty="0"/>
              <a:t>1.2 Skip-gram</a:t>
            </a:r>
            <a:endParaRPr lang="ja-JP" altLang="en-US" sz="4400" dirty="0"/>
          </a:p>
        </p:txBody>
      </p:sp>
      <p:sp>
        <p:nvSpPr>
          <p:cNvPr id="6" name="テキスト ボックス 5"/>
          <p:cNvSpPr txBox="1"/>
          <p:nvPr/>
        </p:nvSpPr>
        <p:spPr>
          <a:xfrm>
            <a:off x="1257300" y="1407560"/>
            <a:ext cx="877163" cy="369332"/>
          </a:xfrm>
          <a:prstGeom prst="rect">
            <a:avLst/>
          </a:prstGeom>
          <a:noFill/>
        </p:spPr>
        <p:txBody>
          <a:bodyPr wrap="none" rtlCol="0">
            <a:spAutoFit/>
          </a:bodyPr>
          <a:lstStyle/>
          <a:p>
            <a:r>
              <a:rPr kumimoji="1" lang="ja-JP" altLang="en-US" smtClean="0"/>
              <a:t>隠れ層</a:t>
            </a:r>
            <a:endParaRPr kumimoji="1" lang="ja-JP" altLang="en-US"/>
          </a:p>
        </p:txBody>
      </p:sp>
      <p:sp>
        <p:nvSpPr>
          <p:cNvPr id="7" name="テキスト ボックス 6"/>
          <p:cNvSpPr txBox="1"/>
          <p:nvPr/>
        </p:nvSpPr>
        <p:spPr>
          <a:xfrm>
            <a:off x="1257300" y="2054295"/>
            <a:ext cx="4224233" cy="369332"/>
          </a:xfrm>
          <a:prstGeom prst="rect">
            <a:avLst/>
          </a:prstGeom>
          <a:noFill/>
        </p:spPr>
        <p:txBody>
          <a:bodyPr wrap="none" rtlCol="0">
            <a:spAutoFit/>
          </a:bodyPr>
          <a:lstStyle/>
          <a:p>
            <a:r>
              <a:rPr kumimoji="1" lang="en-US" altLang="ja-JP" dirty="0" smtClean="0"/>
              <a:t>300</a:t>
            </a:r>
            <a:r>
              <a:rPr kumimoji="1" lang="ja-JP" altLang="en-US" dirty="0" smtClean="0"/>
              <a:t>次元の単語ベクトルを学習する場合</a:t>
            </a:r>
            <a:endParaRPr kumimoji="1" lang="ja-JP" altLang="en-US" dirty="0"/>
          </a:p>
        </p:txBody>
      </p:sp>
      <p:sp>
        <p:nvSpPr>
          <p:cNvPr id="8" name="テキスト ボックス 7"/>
          <p:cNvSpPr txBox="1"/>
          <p:nvPr/>
        </p:nvSpPr>
        <p:spPr>
          <a:xfrm>
            <a:off x="1257300" y="2609637"/>
            <a:ext cx="4916731" cy="369332"/>
          </a:xfrm>
          <a:prstGeom prst="rect">
            <a:avLst/>
          </a:prstGeom>
          <a:noFill/>
        </p:spPr>
        <p:txBody>
          <a:bodyPr wrap="none" rtlCol="0">
            <a:spAutoFit/>
          </a:bodyPr>
          <a:lstStyle/>
          <a:p>
            <a:r>
              <a:rPr kumimoji="1" lang="ja-JP" altLang="en-US" dirty="0" smtClean="0"/>
              <a:t>入力されるボキャブラリ数を</a:t>
            </a:r>
            <a:r>
              <a:rPr kumimoji="1" lang="en-US" altLang="ja-JP" dirty="0" smtClean="0"/>
              <a:t>10000</a:t>
            </a:r>
            <a:r>
              <a:rPr kumimoji="1" lang="ja-JP" altLang="en-US" dirty="0" smtClean="0"/>
              <a:t>と仮定する</a:t>
            </a:r>
            <a:endParaRPr kumimoji="1" lang="ja-JP" altLang="en-US" dirty="0"/>
          </a:p>
        </p:txBody>
      </p:sp>
      <p:sp>
        <p:nvSpPr>
          <p:cNvPr id="9" name="右矢印 8"/>
          <p:cNvSpPr/>
          <p:nvPr/>
        </p:nvSpPr>
        <p:spPr>
          <a:xfrm>
            <a:off x="6340839" y="2286000"/>
            <a:ext cx="729465" cy="337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7459038" y="2269865"/>
            <a:ext cx="4455066" cy="369332"/>
          </a:xfrm>
          <a:prstGeom prst="rect">
            <a:avLst/>
          </a:prstGeom>
          <a:noFill/>
        </p:spPr>
        <p:txBody>
          <a:bodyPr wrap="none" rtlCol="0">
            <a:spAutoFit/>
          </a:bodyPr>
          <a:lstStyle/>
          <a:p>
            <a:r>
              <a:rPr kumimoji="1" lang="ja-JP" altLang="en-US" dirty="0" smtClean="0"/>
              <a:t>隠れ層は</a:t>
            </a:r>
            <a:r>
              <a:rPr kumimoji="1" lang="en-US" altLang="ja-JP" dirty="0" smtClean="0"/>
              <a:t>10000x300</a:t>
            </a:r>
            <a:r>
              <a:rPr kumimoji="1" lang="ja-JP" altLang="en-US" dirty="0" smtClean="0"/>
              <a:t>の重み行列で表される</a:t>
            </a:r>
            <a:endParaRPr kumimoji="1" lang="ja-JP" altLang="en-US" dirty="0"/>
          </a:p>
        </p:txBody>
      </p:sp>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6135" y="3256372"/>
            <a:ext cx="2449530" cy="3345699"/>
          </a:xfrm>
          <a:prstGeom prst="rect">
            <a:avLst/>
          </a:prstGeom>
        </p:spPr>
      </p:pic>
      <p:sp>
        <p:nvSpPr>
          <p:cNvPr id="12" name="テキスト ボックス 11"/>
          <p:cNvSpPr txBox="1"/>
          <p:nvPr/>
        </p:nvSpPr>
        <p:spPr>
          <a:xfrm>
            <a:off x="4769897" y="4273783"/>
            <a:ext cx="5724644" cy="369332"/>
          </a:xfrm>
          <a:prstGeom prst="rect">
            <a:avLst/>
          </a:prstGeom>
          <a:noFill/>
        </p:spPr>
        <p:txBody>
          <a:bodyPr wrap="none" rtlCol="0">
            <a:spAutoFit/>
          </a:bodyPr>
          <a:lstStyle/>
          <a:p>
            <a:r>
              <a:rPr kumimoji="1" lang="ja-JP" altLang="en-US" dirty="0" smtClean="0"/>
              <a:t>この重み行列</a:t>
            </a:r>
            <a:r>
              <a:rPr kumimoji="1" lang="ja-JP" altLang="en-US" smtClean="0"/>
              <a:t>の各行が実は単語ベクトルになっている</a:t>
            </a:r>
            <a:endParaRPr kumimoji="1" lang="ja-JP" altLang="en-US" dirty="0"/>
          </a:p>
        </p:txBody>
      </p:sp>
      <p:sp>
        <p:nvSpPr>
          <p:cNvPr id="13" name="テキスト ボックス 12"/>
          <p:cNvSpPr txBox="1"/>
          <p:nvPr/>
        </p:nvSpPr>
        <p:spPr>
          <a:xfrm>
            <a:off x="6616557" y="5198723"/>
            <a:ext cx="2031325" cy="369332"/>
          </a:xfrm>
          <a:prstGeom prst="rect">
            <a:avLst/>
          </a:prstGeom>
          <a:noFill/>
        </p:spPr>
        <p:txBody>
          <a:bodyPr wrap="none" rtlCol="0">
            <a:spAutoFit/>
          </a:bodyPr>
          <a:lstStyle/>
          <a:p>
            <a:r>
              <a:rPr kumimoji="1" lang="ja-JP" altLang="en-US" smtClean="0"/>
              <a:t>どういうことか？</a:t>
            </a:r>
            <a:endParaRPr kumimoji="1" lang="ja-JP" altLang="en-US"/>
          </a:p>
        </p:txBody>
      </p:sp>
    </p:spTree>
    <p:extLst>
      <p:ext uri="{BB962C8B-B14F-4D97-AF65-F5344CB8AC3E}">
        <p14:creationId xmlns:p14="http://schemas.microsoft.com/office/powerpoint/2010/main" val="16731251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1678" y="382385"/>
            <a:ext cx="10178322" cy="747772"/>
          </a:xfrm>
        </p:spPr>
        <p:txBody>
          <a:bodyPr>
            <a:noAutofit/>
          </a:bodyPr>
          <a:lstStyle/>
          <a:p>
            <a:r>
              <a:rPr lang="en-US" altLang="ja-JP" sz="4400" dirty="0"/>
              <a:t>1.2 Skip-gram</a:t>
            </a:r>
            <a:endParaRPr lang="ja-JP" altLang="en-US" sz="4400" dirty="0"/>
          </a:p>
        </p:txBody>
      </p:sp>
      <p:sp>
        <p:nvSpPr>
          <p:cNvPr id="6" name="テキスト ボックス 5"/>
          <p:cNvSpPr txBox="1"/>
          <p:nvPr/>
        </p:nvSpPr>
        <p:spPr>
          <a:xfrm>
            <a:off x="1257300" y="1407560"/>
            <a:ext cx="877163" cy="369332"/>
          </a:xfrm>
          <a:prstGeom prst="rect">
            <a:avLst/>
          </a:prstGeom>
          <a:noFill/>
        </p:spPr>
        <p:txBody>
          <a:bodyPr wrap="none" rtlCol="0">
            <a:spAutoFit/>
          </a:bodyPr>
          <a:lstStyle/>
          <a:p>
            <a:r>
              <a:rPr kumimoji="1" lang="ja-JP" altLang="en-US" smtClean="0"/>
              <a:t>隠れ層</a:t>
            </a:r>
            <a:endParaRPr kumimoji="1" lang="ja-JP" altLang="en-US"/>
          </a:p>
        </p:txBody>
      </p:sp>
      <p:sp>
        <p:nvSpPr>
          <p:cNvPr id="3" name="テキスト ボックス 2"/>
          <p:cNvSpPr txBox="1"/>
          <p:nvPr/>
        </p:nvSpPr>
        <p:spPr>
          <a:xfrm>
            <a:off x="1448656" y="2065106"/>
            <a:ext cx="3185487" cy="369332"/>
          </a:xfrm>
          <a:prstGeom prst="rect">
            <a:avLst/>
          </a:prstGeom>
          <a:noFill/>
        </p:spPr>
        <p:txBody>
          <a:bodyPr wrap="none" rtlCol="0">
            <a:spAutoFit/>
          </a:bodyPr>
          <a:lstStyle/>
          <a:p>
            <a:r>
              <a:rPr kumimoji="1" lang="ja-JP" altLang="en-US" dirty="0" smtClean="0"/>
              <a:t>先程の文章を例として考える</a:t>
            </a:r>
            <a:endParaRPr kumimoji="1" lang="ja-JP" altLang="en-US" dirty="0"/>
          </a:p>
        </p:txBody>
      </p:sp>
      <p:sp>
        <p:nvSpPr>
          <p:cNvPr id="14" name="正方形/長方形 13"/>
          <p:cNvSpPr/>
          <p:nvPr/>
        </p:nvSpPr>
        <p:spPr>
          <a:xfrm>
            <a:off x="5839581" y="2065106"/>
            <a:ext cx="3077509" cy="369332"/>
          </a:xfrm>
          <a:prstGeom prst="rect">
            <a:avLst/>
          </a:prstGeom>
        </p:spPr>
        <p:txBody>
          <a:bodyPr wrap="none">
            <a:spAutoFit/>
          </a:bodyPr>
          <a:lstStyle/>
          <a:p>
            <a:r>
              <a:rPr lang="en-US" altLang="ja-JP" dirty="0"/>
              <a:t>I want to eat apple. I like apple.</a:t>
            </a:r>
            <a:endParaRPr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9593" y="4126472"/>
            <a:ext cx="8361274" cy="2194626"/>
          </a:xfrm>
          <a:prstGeom prst="rect">
            <a:avLst/>
          </a:prstGeom>
        </p:spPr>
      </p:pic>
      <p:sp>
        <p:nvSpPr>
          <p:cNvPr id="15" name="テキスト ボックス 14"/>
          <p:cNvSpPr txBox="1"/>
          <p:nvPr/>
        </p:nvSpPr>
        <p:spPr>
          <a:xfrm>
            <a:off x="1749571" y="2722652"/>
            <a:ext cx="2583656" cy="369332"/>
          </a:xfrm>
          <a:prstGeom prst="rect">
            <a:avLst/>
          </a:prstGeom>
          <a:noFill/>
        </p:spPr>
        <p:txBody>
          <a:bodyPr wrap="none" rtlCol="0">
            <a:spAutoFit/>
          </a:bodyPr>
          <a:lstStyle/>
          <a:p>
            <a:r>
              <a:rPr lang="en-US" altLang="ja-JP" dirty="0"/>
              <a:t>{apple eat I like to want .}</a:t>
            </a:r>
            <a:endParaRPr kumimoji="1" lang="ja-JP" altLang="en-US" dirty="0"/>
          </a:p>
        </p:txBody>
      </p:sp>
      <p:sp>
        <p:nvSpPr>
          <p:cNvPr id="5" name="テキスト ボックス 4"/>
          <p:cNvSpPr txBox="1"/>
          <p:nvPr/>
        </p:nvSpPr>
        <p:spPr>
          <a:xfrm>
            <a:off x="1789593" y="3369387"/>
            <a:ext cx="2547492" cy="369332"/>
          </a:xfrm>
          <a:prstGeom prst="rect">
            <a:avLst/>
          </a:prstGeom>
          <a:noFill/>
        </p:spPr>
        <p:txBody>
          <a:bodyPr wrap="none" rtlCol="0">
            <a:spAutoFit/>
          </a:bodyPr>
          <a:lstStyle/>
          <a:p>
            <a:r>
              <a:rPr kumimoji="1" lang="ja-JP" altLang="en-US" dirty="0" smtClean="0"/>
              <a:t>以下は</a:t>
            </a:r>
            <a:r>
              <a:rPr kumimoji="1" lang="en-US" altLang="ja-JP" dirty="0" smtClean="0"/>
              <a:t>eat</a:t>
            </a:r>
            <a:r>
              <a:rPr kumimoji="1" lang="ja-JP" altLang="en-US" dirty="0" smtClean="0"/>
              <a:t>を抽出した例</a:t>
            </a:r>
            <a:endParaRPr kumimoji="1" lang="ja-JP" altLang="en-US" dirty="0"/>
          </a:p>
        </p:txBody>
      </p:sp>
      <p:pic>
        <p:nvPicPr>
          <p:cNvPr id="16" name="図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4143" y="2813327"/>
            <a:ext cx="7060629" cy="3507771"/>
          </a:xfrm>
          <a:prstGeom prst="rect">
            <a:avLst/>
          </a:prstGeom>
        </p:spPr>
      </p:pic>
    </p:spTree>
    <p:extLst>
      <p:ext uri="{BB962C8B-B14F-4D97-AF65-F5344CB8AC3E}">
        <p14:creationId xmlns:p14="http://schemas.microsoft.com/office/powerpoint/2010/main" val="12884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1678" y="382385"/>
            <a:ext cx="10178322" cy="747772"/>
          </a:xfrm>
        </p:spPr>
        <p:txBody>
          <a:bodyPr>
            <a:noAutofit/>
          </a:bodyPr>
          <a:lstStyle/>
          <a:p>
            <a:r>
              <a:rPr lang="en-US" altLang="ja-JP" sz="4400" dirty="0"/>
              <a:t>1.2 Skip-gram</a:t>
            </a:r>
            <a:endParaRPr lang="ja-JP" altLang="en-US" sz="4400" dirty="0"/>
          </a:p>
        </p:txBody>
      </p:sp>
      <p:sp>
        <p:nvSpPr>
          <p:cNvPr id="6" name="テキスト ボックス 5"/>
          <p:cNvSpPr txBox="1"/>
          <p:nvPr/>
        </p:nvSpPr>
        <p:spPr>
          <a:xfrm>
            <a:off x="1257300" y="1407560"/>
            <a:ext cx="877163" cy="369332"/>
          </a:xfrm>
          <a:prstGeom prst="rect">
            <a:avLst/>
          </a:prstGeom>
          <a:noFill/>
        </p:spPr>
        <p:txBody>
          <a:bodyPr wrap="none" rtlCol="0">
            <a:spAutoFit/>
          </a:bodyPr>
          <a:lstStyle/>
          <a:p>
            <a:r>
              <a:rPr kumimoji="1" lang="ja-JP" altLang="en-US" smtClean="0"/>
              <a:t>隠れ層</a:t>
            </a:r>
            <a:endParaRPr kumimoji="1" lang="ja-JP" altLang="en-US"/>
          </a:p>
        </p:txBody>
      </p:sp>
      <p:sp>
        <p:nvSpPr>
          <p:cNvPr id="8" name="テキスト ボックス 7"/>
          <p:cNvSpPr txBox="1"/>
          <p:nvPr/>
        </p:nvSpPr>
        <p:spPr>
          <a:xfrm>
            <a:off x="1438382" y="2126751"/>
            <a:ext cx="2492990" cy="369332"/>
          </a:xfrm>
          <a:prstGeom prst="rect">
            <a:avLst/>
          </a:prstGeom>
          <a:noFill/>
        </p:spPr>
        <p:txBody>
          <a:bodyPr wrap="none" rtlCol="0">
            <a:spAutoFit/>
          </a:bodyPr>
          <a:lstStyle/>
          <a:p>
            <a:r>
              <a:rPr kumimoji="1" lang="ja-JP" altLang="en-US" dirty="0" smtClean="0"/>
              <a:t>ここまでをまとめると</a:t>
            </a:r>
            <a:endParaRPr kumimoji="1" lang="ja-JP" altLang="en-US" dirty="0"/>
          </a:p>
        </p:txBody>
      </p:sp>
      <p:sp>
        <p:nvSpPr>
          <p:cNvPr id="9" name="テキスト ボックス 8"/>
          <p:cNvSpPr txBox="1"/>
          <p:nvPr/>
        </p:nvSpPr>
        <p:spPr>
          <a:xfrm>
            <a:off x="1654139" y="2866490"/>
            <a:ext cx="6186309" cy="369332"/>
          </a:xfrm>
          <a:prstGeom prst="rect">
            <a:avLst/>
          </a:prstGeom>
          <a:noFill/>
        </p:spPr>
        <p:txBody>
          <a:bodyPr wrap="none" rtlCol="0">
            <a:spAutoFit/>
          </a:bodyPr>
          <a:lstStyle/>
          <a:p>
            <a:r>
              <a:rPr kumimoji="1" lang="ja-JP" altLang="en-US" dirty="0" smtClean="0"/>
              <a:t>このモデルの隠れ層は実際には入力後の単語ベクトルの</a:t>
            </a:r>
            <a:endParaRPr kumimoji="1" lang="ja-JP" altLang="en-US" dirty="0"/>
          </a:p>
        </p:txBody>
      </p:sp>
      <p:sp>
        <p:nvSpPr>
          <p:cNvPr id="10" name="テキスト ボックス 9"/>
          <p:cNvSpPr txBox="1"/>
          <p:nvPr/>
        </p:nvSpPr>
        <p:spPr>
          <a:xfrm>
            <a:off x="3606229" y="3308011"/>
            <a:ext cx="6186309" cy="369332"/>
          </a:xfrm>
          <a:prstGeom prst="rect">
            <a:avLst/>
          </a:prstGeom>
          <a:noFill/>
        </p:spPr>
        <p:txBody>
          <a:bodyPr wrap="none" rtlCol="0">
            <a:spAutoFit/>
          </a:bodyPr>
          <a:lstStyle/>
          <a:p>
            <a:r>
              <a:rPr kumimoji="1" lang="ja-JP" altLang="en-US" smtClean="0"/>
              <a:t>ルックアップテーブルとして機能することを意味している</a:t>
            </a:r>
            <a:endParaRPr kumimoji="1" lang="ja-JP" altLang="en-US" dirty="0"/>
          </a:p>
        </p:txBody>
      </p:sp>
      <p:sp>
        <p:nvSpPr>
          <p:cNvPr id="11" name="テキスト ボックス 10"/>
          <p:cNvSpPr txBox="1"/>
          <p:nvPr/>
        </p:nvSpPr>
        <p:spPr>
          <a:xfrm>
            <a:off x="1705511" y="4284321"/>
            <a:ext cx="5567550" cy="369332"/>
          </a:xfrm>
          <a:prstGeom prst="rect">
            <a:avLst/>
          </a:prstGeom>
          <a:noFill/>
        </p:spPr>
        <p:txBody>
          <a:bodyPr wrap="none" rtlCol="0">
            <a:spAutoFit/>
          </a:bodyPr>
          <a:lstStyle/>
          <a:p>
            <a:r>
              <a:rPr kumimoji="1" lang="en-US" altLang="ja-JP" dirty="0" smtClean="0"/>
              <a:t>Skip-Gram</a:t>
            </a:r>
            <a:r>
              <a:rPr kumimoji="1" lang="ja-JP" altLang="en-US" dirty="0" smtClean="0"/>
              <a:t>では隠れ層に活性化関数を設定しないので</a:t>
            </a:r>
            <a:endParaRPr kumimoji="1" lang="ja-JP" altLang="en-US" dirty="0"/>
          </a:p>
        </p:txBody>
      </p:sp>
      <p:sp>
        <p:nvSpPr>
          <p:cNvPr id="12" name="テキスト ボックス 11"/>
          <p:cNvSpPr txBox="1"/>
          <p:nvPr/>
        </p:nvSpPr>
        <p:spPr>
          <a:xfrm>
            <a:off x="3606229" y="4858869"/>
            <a:ext cx="5493812" cy="369332"/>
          </a:xfrm>
          <a:prstGeom prst="rect">
            <a:avLst/>
          </a:prstGeom>
          <a:noFill/>
        </p:spPr>
        <p:txBody>
          <a:bodyPr wrap="none" rtlCol="0">
            <a:spAutoFit/>
          </a:bodyPr>
          <a:lstStyle/>
          <a:p>
            <a:r>
              <a:rPr kumimoji="1" lang="ja-JP" altLang="en-US" smtClean="0"/>
              <a:t>隠れ層の出力は単なる入力後の単語ベクトルになる</a:t>
            </a:r>
            <a:endParaRPr kumimoji="1" lang="ja-JP" altLang="en-US"/>
          </a:p>
        </p:txBody>
      </p:sp>
    </p:spTree>
    <p:extLst>
      <p:ext uri="{BB962C8B-B14F-4D97-AF65-F5344CB8AC3E}">
        <p14:creationId xmlns:p14="http://schemas.microsoft.com/office/powerpoint/2010/main" val="8452045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1678" y="382385"/>
            <a:ext cx="10178322" cy="747772"/>
          </a:xfrm>
        </p:spPr>
        <p:txBody>
          <a:bodyPr>
            <a:noAutofit/>
          </a:bodyPr>
          <a:lstStyle/>
          <a:p>
            <a:r>
              <a:rPr lang="en-US" altLang="ja-JP" sz="4400" dirty="0"/>
              <a:t>1.2 Skip-gram</a:t>
            </a:r>
            <a:endParaRPr lang="ja-JP" altLang="en-US" sz="4400" dirty="0"/>
          </a:p>
        </p:txBody>
      </p:sp>
      <p:sp>
        <p:nvSpPr>
          <p:cNvPr id="6" name="テキスト ボックス 5"/>
          <p:cNvSpPr txBox="1"/>
          <p:nvPr/>
        </p:nvSpPr>
        <p:spPr>
          <a:xfrm>
            <a:off x="1257300" y="1407560"/>
            <a:ext cx="877163" cy="369332"/>
          </a:xfrm>
          <a:prstGeom prst="rect">
            <a:avLst/>
          </a:prstGeom>
          <a:noFill/>
        </p:spPr>
        <p:txBody>
          <a:bodyPr wrap="none" rtlCol="0">
            <a:spAutoFit/>
          </a:bodyPr>
          <a:lstStyle/>
          <a:p>
            <a:r>
              <a:rPr kumimoji="1" lang="ja-JP" altLang="en-US" dirty="0" smtClean="0"/>
              <a:t>出力層</a:t>
            </a:r>
            <a:endParaRPr kumimoji="1" lang="ja-JP" altLang="en-US" dirty="0"/>
          </a:p>
        </p:txBody>
      </p:sp>
      <p:sp>
        <p:nvSpPr>
          <p:cNvPr id="3" name="テキスト ボックス 2"/>
          <p:cNvSpPr txBox="1"/>
          <p:nvPr/>
        </p:nvSpPr>
        <p:spPr>
          <a:xfrm>
            <a:off x="1428108" y="2250040"/>
            <a:ext cx="6994222" cy="369332"/>
          </a:xfrm>
          <a:prstGeom prst="rect">
            <a:avLst/>
          </a:prstGeom>
          <a:noFill/>
        </p:spPr>
        <p:txBody>
          <a:bodyPr wrap="none" rtlCol="0">
            <a:spAutoFit/>
          </a:bodyPr>
          <a:lstStyle/>
          <a:p>
            <a:r>
              <a:rPr kumimoji="1" lang="ja-JP" altLang="en-US" dirty="0" smtClean="0"/>
              <a:t>隠れ層から出力された入力後に対応する</a:t>
            </a:r>
            <a:r>
              <a:rPr kumimoji="1" lang="en-US" altLang="ja-JP" dirty="0" smtClean="0"/>
              <a:t>1x300</a:t>
            </a:r>
            <a:r>
              <a:rPr kumimoji="1" lang="ja-JP" altLang="en-US" dirty="0" smtClean="0"/>
              <a:t>の単語ベクトルは</a:t>
            </a:r>
            <a:endParaRPr kumimoji="1" lang="ja-JP" altLang="en-US" dirty="0"/>
          </a:p>
        </p:txBody>
      </p:sp>
      <p:sp>
        <p:nvSpPr>
          <p:cNvPr id="4" name="テキスト ボックス 3"/>
          <p:cNvSpPr txBox="1"/>
          <p:nvPr/>
        </p:nvSpPr>
        <p:spPr>
          <a:xfrm>
            <a:off x="2034283" y="2784297"/>
            <a:ext cx="6551794" cy="369332"/>
          </a:xfrm>
          <a:prstGeom prst="rect">
            <a:avLst/>
          </a:prstGeom>
          <a:noFill/>
        </p:spPr>
        <p:txBody>
          <a:bodyPr wrap="none" rtlCol="0">
            <a:spAutoFit/>
          </a:bodyPr>
          <a:lstStyle/>
          <a:p>
            <a:r>
              <a:rPr kumimoji="1" lang="ja-JP" altLang="en-US" dirty="0" smtClean="0"/>
              <a:t>隠れ層</a:t>
            </a:r>
            <a:r>
              <a:rPr kumimoji="1" lang="en-US" altLang="ja-JP" dirty="0" smtClean="0"/>
              <a:t>~</a:t>
            </a:r>
            <a:r>
              <a:rPr kumimoji="1" lang="ja-JP" altLang="en-US" dirty="0" smtClean="0"/>
              <a:t>出力層間の重みがかけられた後、出力層に入力される</a:t>
            </a:r>
            <a:endParaRPr kumimoji="1" lang="ja-JP" altLang="en-US" dirty="0"/>
          </a:p>
        </p:txBody>
      </p:sp>
      <p:sp>
        <p:nvSpPr>
          <p:cNvPr id="5" name="テキスト ボックス 4"/>
          <p:cNvSpPr txBox="1"/>
          <p:nvPr/>
        </p:nvSpPr>
        <p:spPr>
          <a:xfrm>
            <a:off x="1428108" y="3739255"/>
            <a:ext cx="5859296" cy="369332"/>
          </a:xfrm>
          <a:prstGeom prst="rect">
            <a:avLst/>
          </a:prstGeom>
          <a:noFill/>
        </p:spPr>
        <p:txBody>
          <a:bodyPr wrap="none" rtlCol="0">
            <a:spAutoFit/>
          </a:bodyPr>
          <a:lstStyle/>
          <a:p>
            <a:r>
              <a:rPr kumimoji="1" lang="ja-JP" altLang="en-US" dirty="0" smtClean="0"/>
              <a:t>この隠れ層</a:t>
            </a:r>
            <a:r>
              <a:rPr kumimoji="1" lang="en-US" altLang="ja-JP" dirty="0" smtClean="0"/>
              <a:t>~</a:t>
            </a:r>
            <a:r>
              <a:rPr kumimoji="1" lang="ja-JP" altLang="en-US" dirty="0" smtClean="0"/>
              <a:t>出力層の重みも単語ベクトルを表している</a:t>
            </a:r>
            <a:endParaRPr kumimoji="1" lang="ja-JP" altLang="en-US" dirty="0"/>
          </a:p>
        </p:txBody>
      </p:sp>
      <p:sp>
        <p:nvSpPr>
          <p:cNvPr id="7" name="テキスト ボックス 6"/>
          <p:cNvSpPr txBox="1"/>
          <p:nvPr/>
        </p:nvSpPr>
        <p:spPr>
          <a:xfrm>
            <a:off x="1457529" y="4745856"/>
            <a:ext cx="3416320" cy="369332"/>
          </a:xfrm>
          <a:prstGeom prst="rect">
            <a:avLst/>
          </a:prstGeom>
          <a:noFill/>
        </p:spPr>
        <p:txBody>
          <a:bodyPr wrap="none" rtlCol="0">
            <a:spAutoFit/>
          </a:bodyPr>
          <a:lstStyle/>
          <a:p>
            <a:r>
              <a:rPr kumimoji="1" lang="ja-JP" altLang="en-US" dirty="0" smtClean="0"/>
              <a:t>重み</a:t>
            </a:r>
            <a:r>
              <a:rPr kumimoji="1" lang="ja-JP" altLang="en-US" smtClean="0"/>
              <a:t>行列は右の</a:t>
            </a:r>
            <a:r>
              <a:rPr kumimoji="1" lang="ja-JP" altLang="en-US" dirty="0" smtClean="0"/>
              <a:t>ように表される</a:t>
            </a:r>
            <a:endParaRPr kumimoji="1" lang="ja-JP" altLang="en-US" dirty="0"/>
          </a:p>
        </p:txBody>
      </p:sp>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3620" y="4273512"/>
            <a:ext cx="4313005" cy="2414701"/>
          </a:xfrm>
          <a:prstGeom prst="rect">
            <a:avLst/>
          </a:prstGeom>
        </p:spPr>
      </p:pic>
      <p:sp>
        <p:nvSpPr>
          <p:cNvPr id="14" name="テキスト ボックス 13"/>
          <p:cNvSpPr txBox="1"/>
          <p:nvPr/>
        </p:nvSpPr>
        <p:spPr>
          <a:xfrm>
            <a:off x="1428108" y="5547243"/>
            <a:ext cx="4474302" cy="646331"/>
          </a:xfrm>
          <a:prstGeom prst="rect">
            <a:avLst/>
          </a:prstGeom>
          <a:noFill/>
        </p:spPr>
        <p:txBody>
          <a:bodyPr wrap="none" rtlCol="0">
            <a:spAutoFit/>
          </a:bodyPr>
          <a:lstStyle/>
          <a:p>
            <a:r>
              <a:rPr kumimoji="1" lang="ja-JP" altLang="en-US" dirty="0" smtClean="0"/>
              <a:t>入力層</a:t>
            </a:r>
            <a:r>
              <a:rPr kumimoji="1" lang="en-US" altLang="ja-JP" dirty="0" smtClean="0"/>
              <a:t>~</a:t>
            </a:r>
            <a:r>
              <a:rPr kumimoji="1" lang="ja-JP" altLang="en-US" dirty="0" smtClean="0"/>
              <a:t>隠れ層間とは違い重み行列の列が</a:t>
            </a:r>
            <a:endParaRPr kumimoji="1" lang="en-US" altLang="ja-JP" dirty="0" smtClean="0"/>
          </a:p>
          <a:p>
            <a:r>
              <a:rPr kumimoji="1" lang="ja-JP" altLang="en-US" dirty="0" smtClean="0"/>
              <a:t>単語ベクトルになっている</a:t>
            </a:r>
            <a:endParaRPr kumimoji="1" lang="ja-JP" altLang="en-US" dirty="0"/>
          </a:p>
        </p:txBody>
      </p:sp>
    </p:spTree>
    <p:extLst>
      <p:ext uri="{BB962C8B-B14F-4D97-AF65-F5344CB8AC3E}">
        <p14:creationId xmlns:p14="http://schemas.microsoft.com/office/powerpoint/2010/main" val="20259758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1678" y="382385"/>
            <a:ext cx="10178322" cy="747772"/>
          </a:xfrm>
        </p:spPr>
        <p:txBody>
          <a:bodyPr>
            <a:noAutofit/>
          </a:bodyPr>
          <a:lstStyle/>
          <a:p>
            <a:r>
              <a:rPr lang="en-US" altLang="ja-JP" sz="4400" dirty="0"/>
              <a:t>1.2 Skip-gram</a:t>
            </a:r>
            <a:endParaRPr lang="ja-JP" altLang="en-US" sz="4400" dirty="0"/>
          </a:p>
        </p:txBody>
      </p:sp>
      <p:sp>
        <p:nvSpPr>
          <p:cNvPr id="6" name="テキスト ボックス 5"/>
          <p:cNvSpPr txBox="1"/>
          <p:nvPr/>
        </p:nvSpPr>
        <p:spPr>
          <a:xfrm>
            <a:off x="1257300" y="1407560"/>
            <a:ext cx="877163" cy="369332"/>
          </a:xfrm>
          <a:prstGeom prst="rect">
            <a:avLst/>
          </a:prstGeom>
          <a:noFill/>
        </p:spPr>
        <p:txBody>
          <a:bodyPr wrap="none" rtlCol="0">
            <a:spAutoFit/>
          </a:bodyPr>
          <a:lstStyle/>
          <a:p>
            <a:r>
              <a:rPr kumimoji="1" lang="ja-JP" altLang="en-US" dirty="0" smtClean="0"/>
              <a:t>出力層</a:t>
            </a:r>
            <a:endParaRPr kumimoji="1" lang="ja-JP" altLang="en-US" dirty="0"/>
          </a:p>
        </p:txBody>
      </p:sp>
      <p:sp>
        <p:nvSpPr>
          <p:cNvPr id="8" name="テキスト ボックス 7"/>
          <p:cNvSpPr txBox="1"/>
          <p:nvPr/>
        </p:nvSpPr>
        <p:spPr>
          <a:xfrm>
            <a:off x="1407560" y="2075380"/>
            <a:ext cx="6647974" cy="369332"/>
          </a:xfrm>
          <a:prstGeom prst="rect">
            <a:avLst/>
          </a:prstGeom>
          <a:noFill/>
        </p:spPr>
        <p:txBody>
          <a:bodyPr wrap="none" rtlCol="0">
            <a:spAutoFit/>
          </a:bodyPr>
          <a:lstStyle/>
          <a:p>
            <a:r>
              <a:rPr kumimoji="1" lang="ja-JP" altLang="en-US" dirty="0" smtClean="0"/>
              <a:t>つまり出力層に入力されるのは単語ベクトル同士の内積となる</a:t>
            </a:r>
            <a:endParaRPr kumimoji="1" lang="ja-JP" altLang="en-US" dirty="0"/>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2639" y="2743200"/>
            <a:ext cx="7859730" cy="3801562"/>
          </a:xfrm>
          <a:prstGeom prst="rect">
            <a:avLst/>
          </a:prstGeom>
        </p:spPr>
      </p:pic>
    </p:spTree>
    <p:extLst>
      <p:ext uri="{BB962C8B-B14F-4D97-AF65-F5344CB8AC3E}">
        <p14:creationId xmlns:p14="http://schemas.microsoft.com/office/powerpoint/2010/main" val="8208896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1678" y="382385"/>
            <a:ext cx="10178322" cy="747772"/>
          </a:xfrm>
        </p:spPr>
        <p:txBody>
          <a:bodyPr>
            <a:normAutofit fontScale="90000"/>
          </a:bodyPr>
          <a:lstStyle/>
          <a:p>
            <a:r>
              <a:rPr kumimoji="1" lang="en-US" altLang="ja-JP" dirty="0" smtClean="0"/>
              <a:t>INDEX</a:t>
            </a:r>
            <a:endParaRPr kumimoji="1" lang="ja-JP" altLang="en-US" dirty="0"/>
          </a:p>
        </p:txBody>
      </p:sp>
      <p:sp>
        <p:nvSpPr>
          <p:cNvPr id="4" name="テキスト ボックス 3"/>
          <p:cNvSpPr txBox="1"/>
          <p:nvPr/>
        </p:nvSpPr>
        <p:spPr>
          <a:xfrm>
            <a:off x="2090928" y="2364545"/>
            <a:ext cx="2350067" cy="461665"/>
          </a:xfrm>
          <a:prstGeom prst="rect">
            <a:avLst/>
          </a:prstGeom>
          <a:noFill/>
        </p:spPr>
        <p:txBody>
          <a:bodyPr wrap="none" rtlCol="0">
            <a:spAutoFit/>
          </a:bodyPr>
          <a:lstStyle/>
          <a:p>
            <a:r>
              <a:rPr kumimoji="1" lang="en-US" altLang="ja-JP" sz="2400" dirty="0" smtClean="0"/>
              <a:t>1.Word2Vec</a:t>
            </a:r>
            <a:r>
              <a:rPr kumimoji="1" lang="ja-JP" altLang="en-US" sz="2400" dirty="0" smtClean="0"/>
              <a:t>とは</a:t>
            </a:r>
            <a:endParaRPr kumimoji="1" lang="ja-JP" altLang="en-US" sz="2400" dirty="0"/>
          </a:p>
        </p:txBody>
      </p:sp>
      <p:sp>
        <p:nvSpPr>
          <p:cNvPr id="5" name="テキスト ボックス 4"/>
          <p:cNvSpPr txBox="1"/>
          <p:nvPr/>
        </p:nvSpPr>
        <p:spPr>
          <a:xfrm>
            <a:off x="2440383" y="3143020"/>
            <a:ext cx="1526380" cy="461665"/>
          </a:xfrm>
          <a:prstGeom prst="rect">
            <a:avLst/>
          </a:prstGeom>
          <a:noFill/>
        </p:spPr>
        <p:txBody>
          <a:bodyPr wrap="none" rtlCol="0">
            <a:spAutoFit/>
          </a:bodyPr>
          <a:lstStyle/>
          <a:p>
            <a:r>
              <a:rPr kumimoji="1" lang="en-US" altLang="ja-JP" sz="2400" dirty="0" smtClean="0"/>
              <a:t>1.1 </a:t>
            </a:r>
            <a:r>
              <a:rPr kumimoji="1" lang="en-US" altLang="ja-JP" sz="2400" dirty="0" err="1" smtClean="0"/>
              <a:t>CBoW</a:t>
            </a:r>
            <a:endParaRPr kumimoji="1" lang="ja-JP" altLang="en-US" sz="2400" dirty="0"/>
          </a:p>
        </p:txBody>
      </p:sp>
      <p:sp>
        <p:nvSpPr>
          <p:cNvPr id="6" name="テキスト ボックス 5"/>
          <p:cNvSpPr txBox="1"/>
          <p:nvPr/>
        </p:nvSpPr>
        <p:spPr>
          <a:xfrm>
            <a:off x="2440383" y="4039333"/>
            <a:ext cx="1972015" cy="461665"/>
          </a:xfrm>
          <a:prstGeom prst="rect">
            <a:avLst/>
          </a:prstGeom>
          <a:noFill/>
        </p:spPr>
        <p:txBody>
          <a:bodyPr wrap="none" rtlCol="0">
            <a:spAutoFit/>
          </a:bodyPr>
          <a:lstStyle/>
          <a:p>
            <a:r>
              <a:rPr kumimoji="1" lang="en-US" altLang="ja-JP" sz="2400" dirty="0" smtClean="0"/>
              <a:t>1.2 Skip-Gram</a:t>
            </a:r>
            <a:endParaRPr kumimoji="1" lang="ja-JP" altLang="en-US" sz="2400" dirty="0"/>
          </a:p>
        </p:txBody>
      </p:sp>
      <p:sp>
        <p:nvSpPr>
          <p:cNvPr id="7" name="テキスト ボックス 6"/>
          <p:cNvSpPr txBox="1"/>
          <p:nvPr/>
        </p:nvSpPr>
        <p:spPr>
          <a:xfrm>
            <a:off x="7140804" y="2292143"/>
            <a:ext cx="2202206" cy="461665"/>
          </a:xfrm>
          <a:prstGeom prst="rect">
            <a:avLst/>
          </a:prstGeom>
          <a:noFill/>
        </p:spPr>
        <p:txBody>
          <a:bodyPr wrap="none" rtlCol="0">
            <a:spAutoFit/>
          </a:bodyPr>
          <a:lstStyle/>
          <a:p>
            <a:r>
              <a:rPr kumimoji="1" lang="en-US" altLang="ja-JP" sz="2400" dirty="0" smtClean="0"/>
              <a:t>2. Doc2Vec</a:t>
            </a:r>
            <a:r>
              <a:rPr kumimoji="1" lang="ja-JP" altLang="en-US" sz="2400" dirty="0" smtClean="0"/>
              <a:t>とは</a:t>
            </a:r>
            <a:endParaRPr kumimoji="1" lang="ja-JP" altLang="en-US" sz="2400" dirty="0"/>
          </a:p>
        </p:txBody>
      </p:sp>
      <p:sp>
        <p:nvSpPr>
          <p:cNvPr id="8" name="テキスト ボックス 7"/>
          <p:cNvSpPr txBox="1"/>
          <p:nvPr/>
        </p:nvSpPr>
        <p:spPr>
          <a:xfrm>
            <a:off x="7467734" y="3112198"/>
            <a:ext cx="1327608" cy="461665"/>
          </a:xfrm>
          <a:prstGeom prst="rect">
            <a:avLst/>
          </a:prstGeom>
          <a:noFill/>
        </p:spPr>
        <p:txBody>
          <a:bodyPr wrap="none" rtlCol="0">
            <a:spAutoFit/>
          </a:bodyPr>
          <a:lstStyle/>
          <a:p>
            <a:r>
              <a:rPr kumimoji="1" lang="en-US" altLang="ja-JP" sz="2400" dirty="0"/>
              <a:t>2</a:t>
            </a:r>
            <a:r>
              <a:rPr kumimoji="1" lang="en-US" altLang="ja-JP" sz="2400" dirty="0" smtClean="0"/>
              <a:t>.1 </a:t>
            </a:r>
            <a:r>
              <a:rPr kumimoji="1" lang="en-US" altLang="ja-JP" sz="2400" dirty="0" err="1" smtClean="0"/>
              <a:t>dmpv</a:t>
            </a:r>
            <a:endParaRPr kumimoji="1" lang="ja-JP" altLang="en-US" sz="2400" dirty="0"/>
          </a:p>
        </p:txBody>
      </p:sp>
      <p:sp>
        <p:nvSpPr>
          <p:cNvPr id="9" name="テキスト ボックス 8"/>
          <p:cNvSpPr txBox="1"/>
          <p:nvPr/>
        </p:nvSpPr>
        <p:spPr>
          <a:xfrm>
            <a:off x="7467734" y="4008512"/>
            <a:ext cx="1539204" cy="461665"/>
          </a:xfrm>
          <a:prstGeom prst="rect">
            <a:avLst/>
          </a:prstGeom>
          <a:noFill/>
        </p:spPr>
        <p:txBody>
          <a:bodyPr wrap="none" rtlCol="0">
            <a:spAutoFit/>
          </a:bodyPr>
          <a:lstStyle/>
          <a:p>
            <a:r>
              <a:rPr kumimoji="1" lang="en-US" altLang="ja-JP" sz="2400" dirty="0"/>
              <a:t>2</a:t>
            </a:r>
            <a:r>
              <a:rPr kumimoji="1" lang="en-US" altLang="ja-JP" sz="2400" dirty="0" smtClean="0"/>
              <a:t>.2 </a:t>
            </a:r>
            <a:r>
              <a:rPr kumimoji="1" lang="en-US" altLang="ja-JP" sz="2400" dirty="0" err="1" smtClean="0"/>
              <a:t>DBoW</a:t>
            </a:r>
            <a:endParaRPr kumimoji="1" lang="ja-JP" altLang="en-US" sz="2400" dirty="0"/>
          </a:p>
        </p:txBody>
      </p:sp>
      <p:sp>
        <p:nvSpPr>
          <p:cNvPr id="3" name="テキスト ボックス 2"/>
          <p:cNvSpPr txBox="1"/>
          <p:nvPr/>
        </p:nvSpPr>
        <p:spPr>
          <a:xfrm>
            <a:off x="7140804" y="5417193"/>
            <a:ext cx="1601721" cy="369332"/>
          </a:xfrm>
          <a:prstGeom prst="rect">
            <a:avLst/>
          </a:prstGeom>
          <a:noFill/>
        </p:spPr>
        <p:txBody>
          <a:bodyPr wrap="none" rtlCol="0">
            <a:spAutoFit/>
          </a:bodyPr>
          <a:lstStyle/>
          <a:p>
            <a:r>
              <a:rPr kumimoji="1" lang="ja-JP" altLang="en-US" dirty="0" smtClean="0"/>
              <a:t>まとめ</a:t>
            </a:r>
            <a:r>
              <a:rPr kumimoji="1" lang="en-US" altLang="ja-JP" dirty="0"/>
              <a:t> </a:t>
            </a:r>
            <a:r>
              <a:rPr kumimoji="1" lang="en-US" altLang="ja-JP" dirty="0" smtClean="0"/>
              <a:t>+ </a:t>
            </a:r>
            <a:r>
              <a:rPr kumimoji="1" lang="ja-JP" altLang="en-US" dirty="0" smtClean="0"/>
              <a:t>補足</a:t>
            </a:r>
            <a:endParaRPr kumimoji="1" lang="ja-JP" altLang="en-US" dirty="0"/>
          </a:p>
        </p:txBody>
      </p:sp>
    </p:spTree>
    <p:extLst>
      <p:ext uri="{BB962C8B-B14F-4D97-AF65-F5344CB8AC3E}">
        <p14:creationId xmlns:p14="http://schemas.microsoft.com/office/powerpoint/2010/main" val="6270226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1678" y="382385"/>
            <a:ext cx="10178322" cy="747772"/>
          </a:xfrm>
        </p:spPr>
        <p:txBody>
          <a:bodyPr>
            <a:noAutofit/>
          </a:bodyPr>
          <a:lstStyle/>
          <a:p>
            <a:r>
              <a:rPr lang="en-US" altLang="ja-JP" sz="4400" dirty="0"/>
              <a:t>1.2 Skip-gram</a:t>
            </a:r>
            <a:endParaRPr lang="ja-JP" altLang="en-US" sz="4400" dirty="0"/>
          </a:p>
        </p:txBody>
      </p:sp>
      <p:sp>
        <p:nvSpPr>
          <p:cNvPr id="6" name="テキスト ボックス 5"/>
          <p:cNvSpPr txBox="1"/>
          <p:nvPr/>
        </p:nvSpPr>
        <p:spPr>
          <a:xfrm>
            <a:off x="1257300" y="1407560"/>
            <a:ext cx="877163" cy="369332"/>
          </a:xfrm>
          <a:prstGeom prst="rect">
            <a:avLst/>
          </a:prstGeom>
          <a:noFill/>
        </p:spPr>
        <p:txBody>
          <a:bodyPr wrap="none" rtlCol="0">
            <a:spAutoFit/>
          </a:bodyPr>
          <a:lstStyle/>
          <a:p>
            <a:r>
              <a:rPr kumimoji="1" lang="ja-JP" altLang="en-US" dirty="0" smtClean="0"/>
              <a:t>出力層</a:t>
            </a:r>
            <a:endParaRPr kumimoji="1" lang="ja-JP" altLang="en-US" dirty="0"/>
          </a:p>
        </p:txBody>
      </p:sp>
      <p:sp>
        <p:nvSpPr>
          <p:cNvPr id="8" name="テキスト ボックス 7"/>
          <p:cNvSpPr txBox="1"/>
          <p:nvPr/>
        </p:nvSpPr>
        <p:spPr>
          <a:xfrm>
            <a:off x="1257300" y="1988320"/>
            <a:ext cx="5724644" cy="369332"/>
          </a:xfrm>
          <a:prstGeom prst="rect">
            <a:avLst/>
          </a:prstGeom>
          <a:noFill/>
        </p:spPr>
        <p:txBody>
          <a:bodyPr wrap="none" rtlCol="0">
            <a:spAutoFit/>
          </a:bodyPr>
          <a:lstStyle/>
          <a:p>
            <a:r>
              <a:rPr kumimoji="1" lang="ja-JP" altLang="en-US" dirty="0" smtClean="0"/>
              <a:t>出力層に入力された値ソフトマックス関数をかませる</a:t>
            </a:r>
            <a:endParaRPr kumimoji="1" lang="ja-JP" altLang="en-US"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0796" y="2460393"/>
            <a:ext cx="6258044" cy="1969988"/>
          </a:xfrm>
          <a:prstGeom prst="rect">
            <a:avLst/>
          </a:prstGeom>
        </p:spPr>
      </p:pic>
      <p:sp>
        <p:nvSpPr>
          <p:cNvPr id="4" name="テキスト ボックス 3"/>
          <p:cNvSpPr txBox="1"/>
          <p:nvPr/>
        </p:nvSpPr>
        <p:spPr>
          <a:xfrm>
            <a:off x="1257300" y="3257177"/>
            <a:ext cx="3647152" cy="369332"/>
          </a:xfrm>
          <a:prstGeom prst="rect">
            <a:avLst/>
          </a:prstGeom>
          <a:noFill/>
        </p:spPr>
        <p:txBody>
          <a:bodyPr wrap="none" rtlCol="0">
            <a:spAutoFit/>
          </a:bodyPr>
          <a:lstStyle/>
          <a:p>
            <a:r>
              <a:rPr kumimoji="1" lang="ja-JP" altLang="en-US" dirty="0" smtClean="0"/>
              <a:t>確率を出力するまでの計算が右図</a:t>
            </a:r>
            <a:endParaRPr kumimoji="1" lang="ja-JP" altLang="en-US" dirty="0"/>
          </a:p>
        </p:txBody>
      </p:sp>
      <p:sp>
        <p:nvSpPr>
          <p:cNvPr id="5" name="テキスト ボックス 4"/>
          <p:cNvSpPr txBox="1"/>
          <p:nvPr/>
        </p:nvSpPr>
        <p:spPr>
          <a:xfrm>
            <a:off x="1119883" y="4448713"/>
            <a:ext cx="1338828" cy="369332"/>
          </a:xfrm>
          <a:prstGeom prst="rect">
            <a:avLst/>
          </a:prstGeom>
          <a:noFill/>
        </p:spPr>
        <p:txBody>
          <a:bodyPr wrap="none" rtlCol="0">
            <a:spAutoFit/>
          </a:bodyPr>
          <a:lstStyle/>
          <a:p>
            <a:r>
              <a:rPr kumimoji="1" lang="ja-JP" altLang="en-US" smtClean="0"/>
              <a:t>まとめると</a:t>
            </a:r>
            <a:endParaRPr kumimoji="1" lang="ja-JP" altLang="en-US"/>
          </a:p>
        </p:txBody>
      </p:sp>
      <p:sp>
        <p:nvSpPr>
          <p:cNvPr id="7" name="テキスト ボックス 6"/>
          <p:cNvSpPr txBox="1"/>
          <p:nvPr/>
        </p:nvSpPr>
        <p:spPr>
          <a:xfrm>
            <a:off x="1582221" y="4957821"/>
            <a:ext cx="7875874" cy="369332"/>
          </a:xfrm>
          <a:prstGeom prst="rect">
            <a:avLst/>
          </a:prstGeom>
          <a:noFill/>
        </p:spPr>
        <p:txBody>
          <a:bodyPr wrap="none" rtlCol="0">
            <a:spAutoFit/>
          </a:bodyPr>
          <a:lstStyle/>
          <a:p>
            <a:r>
              <a:rPr kumimoji="1" lang="en-US" altLang="ja-JP" dirty="0" smtClean="0"/>
              <a:t>Skip-Gram</a:t>
            </a:r>
            <a:r>
              <a:rPr kumimoji="1" lang="ja-JP" altLang="en-US" dirty="0" smtClean="0"/>
              <a:t>では単語の重みベクトル同士の内積を計算しているとみなせる</a:t>
            </a:r>
            <a:endParaRPr kumimoji="1" lang="ja-JP" altLang="en-US" dirty="0"/>
          </a:p>
        </p:txBody>
      </p:sp>
      <p:sp>
        <p:nvSpPr>
          <p:cNvPr id="10" name="テキスト ボックス 9"/>
          <p:cNvSpPr txBox="1"/>
          <p:nvPr/>
        </p:nvSpPr>
        <p:spPr>
          <a:xfrm>
            <a:off x="1582221" y="5466929"/>
            <a:ext cx="7802136" cy="369332"/>
          </a:xfrm>
          <a:prstGeom prst="rect">
            <a:avLst/>
          </a:prstGeom>
          <a:noFill/>
        </p:spPr>
        <p:txBody>
          <a:bodyPr wrap="none" rtlCol="0">
            <a:spAutoFit/>
          </a:bodyPr>
          <a:lstStyle/>
          <a:p>
            <a:r>
              <a:rPr kumimoji="1" lang="ja-JP" altLang="en-US" smtClean="0"/>
              <a:t>出力層への入力にソフトマックス関数を使用するのは確率に変換するため</a:t>
            </a:r>
            <a:endParaRPr kumimoji="1" lang="ja-JP" altLang="en-US"/>
          </a:p>
        </p:txBody>
      </p:sp>
      <p:sp>
        <p:nvSpPr>
          <p:cNvPr id="11" name="テキスト ボックス 10"/>
          <p:cNvSpPr txBox="1"/>
          <p:nvPr/>
        </p:nvSpPr>
        <p:spPr>
          <a:xfrm>
            <a:off x="1550372" y="5968759"/>
            <a:ext cx="8494633" cy="646331"/>
          </a:xfrm>
          <a:prstGeom prst="rect">
            <a:avLst/>
          </a:prstGeom>
          <a:noFill/>
        </p:spPr>
        <p:txBody>
          <a:bodyPr wrap="none" rtlCol="0">
            <a:spAutoFit/>
          </a:bodyPr>
          <a:lstStyle/>
          <a:p>
            <a:r>
              <a:rPr kumimoji="1" lang="ja-JP" altLang="en-US" dirty="0" smtClean="0"/>
              <a:t>学習で行われているのはある単語とその単語に対して</a:t>
            </a:r>
            <a:endParaRPr kumimoji="1" lang="en-US" altLang="ja-JP" dirty="0" smtClean="0"/>
          </a:p>
          <a:p>
            <a:r>
              <a:rPr kumimoji="1" lang="en-US" altLang="ja-JP" dirty="0" smtClean="0"/>
              <a:t>		</a:t>
            </a:r>
            <a:r>
              <a:rPr kumimoji="1" lang="ja-JP" altLang="en-US" dirty="0" smtClean="0"/>
              <a:t>実際に現れる周辺語の内積が大きくなるように重みを調整していくこと</a:t>
            </a:r>
            <a:endParaRPr kumimoji="1" lang="ja-JP" altLang="en-US" dirty="0"/>
          </a:p>
        </p:txBody>
      </p:sp>
    </p:spTree>
    <p:extLst>
      <p:ext uri="{BB962C8B-B14F-4D97-AF65-F5344CB8AC3E}">
        <p14:creationId xmlns:p14="http://schemas.microsoft.com/office/powerpoint/2010/main" val="15004086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1678" y="382385"/>
            <a:ext cx="10178322" cy="747772"/>
          </a:xfrm>
        </p:spPr>
        <p:txBody>
          <a:bodyPr>
            <a:noAutofit/>
          </a:bodyPr>
          <a:lstStyle/>
          <a:p>
            <a:r>
              <a:rPr lang="en-US" altLang="ja-JP" sz="4400" dirty="0"/>
              <a:t>1.2 Skip-gram</a:t>
            </a:r>
            <a:endParaRPr lang="ja-JP" altLang="en-US" sz="4400" dirty="0"/>
          </a:p>
        </p:txBody>
      </p:sp>
      <p:sp>
        <p:nvSpPr>
          <p:cNvPr id="25" name="テキスト ボックス 24"/>
          <p:cNvSpPr txBox="1"/>
          <p:nvPr/>
        </p:nvSpPr>
        <p:spPr>
          <a:xfrm>
            <a:off x="1454728" y="1687484"/>
            <a:ext cx="7802136" cy="369332"/>
          </a:xfrm>
          <a:prstGeom prst="rect">
            <a:avLst/>
          </a:prstGeom>
          <a:noFill/>
        </p:spPr>
        <p:txBody>
          <a:bodyPr wrap="none" rtlCol="0">
            <a:spAutoFit/>
          </a:bodyPr>
          <a:lstStyle/>
          <a:p>
            <a:r>
              <a:rPr kumimoji="1" lang="en-US" altLang="ja-JP" dirty="0" smtClean="0"/>
              <a:t>Skip-Gram</a:t>
            </a:r>
            <a:r>
              <a:rPr kumimoji="1" lang="ja-JP" altLang="en-US" dirty="0" smtClean="0"/>
              <a:t>は学習データが少なくてもある程度の精度が出ると言われている</a:t>
            </a:r>
            <a:endParaRPr kumimoji="1" lang="ja-JP" altLang="en-US" dirty="0"/>
          </a:p>
        </p:txBody>
      </p:sp>
      <p:sp>
        <p:nvSpPr>
          <p:cNvPr id="5" name="テキスト ボックス 4"/>
          <p:cNvSpPr txBox="1"/>
          <p:nvPr/>
        </p:nvSpPr>
        <p:spPr>
          <a:xfrm>
            <a:off x="1454728" y="2702105"/>
            <a:ext cx="5997155" cy="369332"/>
          </a:xfrm>
          <a:prstGeom prst="rect">
            <a:avLst/>
          </a:prstGeom>
          <a:noFill/>
        </p:spPr>
        <p:txBody>
          <a:bodyPr wrap="none" rtlCol="0">
            <a:spAutoFit/>
          </a:bodyPr>
          <a:lstStyle/>
          <a:p>
            <a:r>
              <a:rPr kumimoji="1" lang="en-US" altLang="ja-JP" dirty="0" err="1" smtClean="0"/>
              <a:t>CBoW</a:t>
            </a:r>
            <a:r>
              <a:rPr kumimoji="1" lang="ja-JP" altLang="en-US" dirty="0" smtClean="0"/>
              <a:t>よりも</a:t>
            </a:r>
            <a:r>
              <a:rPr kumimoji="1" lang="en-US" altLang="ja-JP" dirty="0" smtClean="0"/>
              <a:t>Skip-Gram</a:t>
            </a:r>
            <a:r>
              <a:rPr kumimoji="1" lang="ja-JP" altLang="en-US" dirty="0" smtClean="0"/>
              <a:t>のほうが実験では精度が高くなる</a:t>
            </a:r>
            <a:endParaRPr kumimoji="1" lang="ja-JP" altLang="en-US" dirty="0"/>
          </a:p>
        </p:txBody>
      </p:sp>
      <p:sp>
        <p:nvSpPr>
          <p:cNvPr id="6" name="テキスト ボックス 5"/>
          <p:cNvSpPr txBox="1"/>
          <p:nvPr/>
        </p:nvSpPr>
        <p:spPr>
          <a:xfrm>
            <a:off x="1454728" y="3821987"/>
            <a:ext cx="1338828" cy="369332"/>
          </a:xfrm>
          <a:prstGeom prst="rect">
            <a:avLst/>
          </a:prstGeom>
          <a:noFill/>
        </p:spPr>
        <p:txBody>
          <a:bodyPr wrap="none" rtlCol="0">
            <a:spAutoFit/>
          </a:bodyPr>
          <a:lstStyle/>
          <a:p>
            <a:r>
              <a:rPr kumimoji="1" lang="ja-JP" altLang="en-US" smtClean="0"/>
              <a:t>共通の弱点</a:t>
            </a:r>
            <a:endParaRPr kumimoji="1" lang="ja-JP" altLang="en-US"/>
          </a:p>
        </p:txBody>
      </p:sp>
      <p:sp>
        <p:nvSpPr>
          <p:cNvPr id="9" name="テキスト ボックス 8"/>
          <p:cNvSpPr txBox="1"/>
          <p:nvPr/>
        </p:nvSpPr>
        <p:spPr>
          <a:xfrm>
            <a:off x="2804843" y="4664467"/>
            <a:ext cx="1569660" cy="369332"/>
          </a:xfrm>
          <a:prstGeom prst="rect">
            <a:avLst/>
          </a:prstGeom>
          <a:noFill/>
        </p:spPr>
        <p:txBody>
          <a:bodyPr wrap="none" rtlCol="0">
            <a:spAutoFit/>
          </a:bodyPr>
          <a:lstStyle/>
          <a:p>
            <a:r>
              <a:rPr kumimoji="1" lang="ja-JP" altLang="en-US" smtClean="0"/>
              <a:t>対義語に弱い</a:t>
            </a:r>
            <a:endParaRPr kumimoji="1" lang="ja-JP" altLang="en-US"/>
          </a:p>
        </p:txBody>
      </p:sp>
      <p:sp>
        <p:nvSpPr>
          <p:cNvPr id="10" name="テキスト ボックス 9"/>
          <p:cNvSpPr txBox="1"/>
          <p:nvPr/>
        </p:nvSpPr>
        <p:spPr>
          <a:xfrm>
            <a:off x="5959010" y="4295135"/>
            <a:ext cx="3647152" cy="369332"/>
          </a:xfrm>
          <a:prstGeom prst="rect">
            <a:avLst/>
          </a:prstGeom>
          <a:noFill/>
        </p:spPr>
        <p:txBody>
          <a:bodyPr wrap="none" rtlCol="0">
            <a:spAutoFit/>
          </a:bodyPr>
          <a:lstStyle/>
          <a:p>
            <a:r>
              <a:rPr kumimoji="1" lang="ja-JP" altLang="en-US" dirty="0" smtClean="0"/>
              <a:t>「私はあなたのことが嫌いです」</a:t>
            </a:r>
            <a:endParaRPr kumimoji="1" lang="ja-JP" altLang="en-US" dirty="0"/>
          </a:p>
        </p:txBody>
      </p:sp>
      <p:sp>
        <p:nvSpPr>
          <p:cNvPr id="13" name="テキスト ボックス 12"/>
          <p:cNvSpPr txBox="1"/>
          <p:nvPr/>
        </p:nvSpPr>
        <p:spPr>
          <a:xfrm>
            <a:off x="5959010" y="4909332"/>
            <a:ext cx="3647152" cy="369332"/>
          </a:xfrm>
          <a:prstGeom prst="rect">
            <a:avLst/>
          </a:prstGeom>
          <a:noFill/>
        </p:spPr>
        <p:txBody>
          <a:bodyPr wrap="none" rtlCol="0">
            <a:spAutoFit/>
          </a:bodyPr>
          <a:lstStyle/>
          <a:p>
            <a:r>
              <a:rPr kumimoji="1" lang="ja-JP" altLang="en-US" dirty="0" smtClean="0"/>
              <a:t>「私はあなたのことが好きです」</a:t>
            </a:r>
            <a:endParaRPr kumimoji="1" lang="ja-JP" altLang="en-US" dirty="0"/>
          </a:p>
        </p:txBody>
      </p:sp>
      <p:sp>
        <p:nvSpPr>
          <p:cNvPr id="11" name="テキスト ボックス 10"/>
          <p:cNvSpPr txBox="1"/>
          <p:nvPr/>
        </p:nvSpPr>
        <p:spPr>
          <a:xfrm>
            <a:off x="2793556" y="5784349"/>
            <a:ext cx="6417141" cy="369332"/>
          </a:xfrm>
          <a:prstGeom prst="rect">
            <a:avLst/>
          </a:prstGeom>
          <a:noFill/>
        </p:spPr>
        <p:txBody>
          <a:bodyPr wrap="none" rtlCol="0">
            <a:spAutoFit/>
          </a:bodyPr>
          <a:lstStyle/>
          <a:p>
            <a:r>
              <a:rPr kumimoji="1" lang="ja-JP" altLang="en-US" dirty="0" smtClean="0"/>
              <a:t>「好き」も「嫌い」も</a:t>
            </a:r>
            <a:r>
              <a:rPr kumimoji="1" lang="ja-JP" altLang="en-US" smtClean="0"/>
              <a:t>同文脈に出現するため区別できない</a:t>
            </a:r>
            <a:endParaRPr kumimoji="1" lang="ja-JP" altLang="en-US" dirty="0"/>
          </a:p>
        </p:txBody>
      </p:sp>
      <p:sp>
        <p:nvSpPr>
          <p:cNvPr id="12" name="右矢印 11"/>
          <p:cNvSpPr/>
          <p:nvPr/>
        </p:nvSpPr>
        <p:spPr>
          <a:xfrm>
            <a:off x="5007198" y="4601196"/>
            <a:ext cx="729465" cy="337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419602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1678" y="382385"/>
            <a:ext cx="10178322" cy="747772"/>
          </a:xfrm>
        </p:spPr>
        <p:txBody>
          <a:bodyPr>
            <a:noAutofit/>
          </a:bodyPr>
          <a:lstStyle/>
          <a:p>
            <a:r>
              <a:rPr lang="en-US" altLang="ja-JP" sz="4400" dirty="0"/>
              <a:t>2. Doc2Vec</a:t>
            </a:r>
            <a:r>
              <a:rPr lang="ja-JP" altLang="en-US" sz="4400" dirty="0"/>
              <a:t>とは</a:t>
            </a:r>
            <a:endParaRPr lang="ja-JP" altLang="en-US" sz="4400" dirty="0"/>
          </a:p>
        </p:txBody>
      </p:sp>
      <p:sp>
        <p:nvSpPr>
          <p:cNvPr id="18" name="テキスト ボックス 17"/>
          <p:cNvSpPr txBox="1"/>
          <p:nvPr/>
        </p:nvSpPr>
        <p:spPr>
          <a:xfrm>
            <a:off x="1251678" y="1489752"/>
            <a:ext cx="1756571" cy="369332"/>
          </a:xfrm>
          <a:prstGeom prst="rect">
            <a:avLst/>
          </a:prstGeom>
          <a:noFill/>
        </p:spPr>
        <p:txBody>
          <a:bodyPr wrap="none" rtlCol="0">
            <a:spAutoFit/>
          </a:bodyPr>
          <a:lstStyle/>
          <a:p>
            <a:r>
              <a:rPr kumimoji="1" lang="en-US" altLang="ja-JP" dirty="0" err="1" smtClean="0">
                <a:solidFill>
                  <a:schemeClr val="tx2">
                    <a:lumMod val="50000"/>
                    <a:lumOff val="50000"/>
                  </a:schemeClr>
                </a:solidFill>
              </a:rPr>
              <a:t>BoW</a:t>
            </a:r>
            <a:r>
              <a:rPr kumimoji="1" lang="ja-JP" altLang="en-US" dirty="0" smtClean="0"/>
              <a:t>と</a:t>
            </a:r>
            <a:r>
              <a:rPr kumimoji="1" lang="en-US" altLang="ja-JP" dirty="0" smtClean="0"/>
              <a:t>Doc2Vec</a:t>
            </a:r>
            <a:endParaRPr kumimoji="1" lang="ja-JP" altLang="en-US" dirty="0"/>
          </a:p>
        </p:txBody>
      </p:sp>
      <p:sp>
        <p:nvSpPr>
          <p:cNvPr id="19" name="テキスト ボックス 18"/>
          <p:cNvSpPr txBox="1"/>
          <p:nvPr/>
        </p:nvSpPr>
        <p:spPr>
          <a:xfrm>
            <a:off x="1257300" y="2101334"/>
            <a:ext cx="5759910" cy="369332"/>
          </a:xfrm>
          <a:prstGeom prst="rect">
            <a:avLst/>
          </a:prstGeom>
          <a:noFill/>
        </p:spPr>
        <p:txBody>
          <a:bodyPr wrap="none" rtlCol="0">
            <a:spAutoFit/>
          </a:bodyPr>
          <a:lstStyle/>
          <a:p>
            <a:r>
              <a:rPr kumimoji="1" lang="en-US" altLang="ja-JP" dirty="0" err="1" smtClean="0"/>
              <a:t>BoW</a:t>
            </a:r>
            <a:r>
              <a:rPr kumimoji="1" lang="ja-JP" altLang="en-US" dirty="0" smtClean="0"/>
              <a:t>は文書内の単語の出現頻度をベクトル化したもの</a:t>
            </a:r>
            <a:endParaRPr kumimoji="1" lang="ja-JP" altLang="en-US" dirty="0"/>
          </a:p>
        </p:txBody>
      </p:sp>
      <p:sp>
        <p:nvSpPr>
          <p:cNvPr id="20" name="テキスト ボックス 19"/>
          <p:cNvSpPr txBox="1"/>
          <p:nvPr/>
        </p:nvSpPr>
        <p:spPr>
          <a:xfrm>
            <a:off x="1251678" y="2882170"/>
            <a:ext cx="3074624" cy="369332"/>
          </a:xfrm>
          <a:prstGeom prst="rect">
            <a:avLst/>
          </a:prstGeom>
          <a:noFill/>
        </p:spPr>
        <p:txBody>
          <a:bodyPr wrap="none" rtlCol="0">
            <a:spAutoFit/>
          </a:bodyPr>
          <a:lstStyle/>
          <a:p>
            <a:r>
              <a:rPr kumimoji="1" lang="en-US" altLang="ja-JP" dirty="0" smtClean="0"/>
              <a:t>{I, have, a, pen, I</a:t>
            </a:r>
            <a:r>
              <a:rPr kumimoji="1" lang="en-US" altLang="ja-JP" smtClean="0"/>
              <a:t>, have, an, apple}</a:t>
            </a:r>
            <a:endParaRPr kumimoji="1" lang="ja-JP" altLang="en-US" dirty="0"/>
          </a:p>
        </p:txBody>
      </p:sp>
      <p:sp>
        <p:nvSpPr>
          <p:cNvPr id="21" name="右矢印 20"/>
          <p:cNvSpPr/>
          <p:nvPr/>
        </p:nvSpPr>
        <p:spPr>
          <a:xfrm>
            <a:off x="4583958" y="2919845"/>
            <a:ext cx="729465" cy="337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5571079" y="2907855"/>
            <a:ext cx="3986476" cy="369332"/>
          </a:xfrm>
          <a:prstGeom prst="rect">
            <a:avLst/>
          </a:prstGeom>
          <a:noFill/>
        </p:spPr>
        <p:txBody>
          <a:bodyPr wrap="none" rtlCol="0">
            <a:spAutoFit/>
          </a:bodyPr>
          <a:lstStyle/>
          <a:p>
            <a:r>
              <a:rPr kumimoji="1" lang="en-US" altLang="ja-JP" dirty="0" smtClean="0"/>
              <a:t>[I, have, a, pen, an, apple] = [2, 2, 1, 1, 1, 1]</a:t>
            </a:r>
            <a:endParaRPr kumimoji="1" lang="ja-JP" altLang="en-US" dirty="0"/>
          </a:p>
        </p:txBody>
      </p:sp>
      <p:sp>
        <p:nvSpPr>
          <p:cNvPr id="23" name="テキスト ボックス 22"/>
          <p:cNvSpPr txBox="1"/>
          <p:nvPr/>
        </p:nvSpPr>
        <p:spPr>
          <a:xfrm>
            <a:off x="1251678" y="3879032"/>
            <a:ext cx="9684061" cy="369332"/>
          </a:xfrm>
          <a:prstGeom prst="rect">
            <a:avLst/>
          </a:prstGeom>
          <a:noFill/>
        </p:spPr>
        <p:txBody>
          <a:bodyPr wrap="none" rtlCol="0">
            <a:spAutoFit/>
          </a:bodyPr>
          <a:lstStyle/>
          <a:p>
            <a:r>
              <a:rPr kumimoji="1" lang="en-US" altLang="ja-JP" dirty="0" err="1" smtClean="0"/>
              <a:t>BoW</a:t>
            </a:r>
            <a:r>
              <a:rPr kumimoji="1" lang="ja-JP" altLang="en-US" dirty="0" smtClean="0"/>
              <a:t>では単語の出現順序が考慮されず同様の単語が使われていれば同じ表現になってしまう</a:t>
            </a:r>
            <a:endParaRPr kumimoji="1" lang="en-US" altLang="ja-JP" dirty="0" smtClean="0"/>
          </a:p>
        </p:txBody>
      </p:sp>
      <p:sp>
        <p:nvSpPr>
          <p:cNvPr id="24" name="テキスト ボックス 23"/>
          <p:cNvSpPr txBox="1"/>
          <p:nvPr/>
        </p:nvSpPr>
        <p:spPr>
          <a:xfrm>
            <a:off x="1231429" y="4685822"/>
            <a:ext cx="4339650" cy="369332"/>
          </a:xfrm>
          <a:prstGeom prst="rect">
            <a:avLst/>
          </a:prstGeom>
          <a:noFill/>
        </p:spPr>
        <p:txBody>
          <a:bodyPr wrap="none" rtlCol="0">
            <a:spAutoFit/>
          </a:bodyPr>
          <a:lstStyle/>
          <a:p>
            <a:r>
              <a:rPr kumimoji="1" lang="ja-JP" altLang="en-US" smtClean="0"/>
              <a:t>また意味的な表現を学習することがない</a:t>
            </a:r>
            <a:endParaRPr kumimoji="1" lang="ja-JP" altLang="en-US"/>
          </a:p>
        </p:txBody>
      </p:sp>
      <p:sp>
        <p:nvSpPr>
          <p:cNvPr id="25" name="右矢印 24"/>
          <p:cNvSpPr/>
          <p:nvPr/>
        </p:nvSpPr>
        <p:spPr>
          <a:xfrm>
            <a:off x="2788990" y="5466658"/>
            <a:ext cx="729465" cy="337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4212405" y="5431504"/>
            <a:ext cx="6327694" cy="369332"/>
          </a:xfrm>
          <a:prstGeom prst="rect">
            <a:avLst/>
          </a:prstGeom>
          <a:noFill/>
        </p:spPr>
        <p:txBody>
          <a:bodyPr wrap="none" rtlCol="0">
            <a:spAutoFit/>
          </a:bodyPr>
          <a:lstStyle/>
          <a:p>
            <a:r>
              <a:rPr kumimoji="1" lang="ja-JP" altLang="en-US" dirty="0" smtClean="0"/>
              <a:t>表現上</a:t>
            </a:r>
            <a:r>
              <a:rPr kumimoji="1" lang="en-US" altLang="ja-JP" dirty="0" smtClean="0"/>
              <a:t>”</a:t>
            </a:r>
            <a:r>
              <a:rPr kumimoji="1" lang="ja-JP" altLang="en-US" dirty="0" smtClean="0"/>
              <a:t>プログラミング</a:t>
            </a:r>
            <a:r>
              <a:rPr kumimoji="1" lang="en-US" altLang="ja-JP" dirty="0" smtClean="0"/>
              <a:t>”,”Python”,”</a:t>
            </a:r>
            <a:r>
              <a:rPr kumimoji="1" lang="ja-JP" altLang="en-US" dirty="0" smtClean="0"/>
              <a:t>農業</a:t>
            </a:r>
            <a:r>
              <a:rPr kumimoji="1" lang="en-US" altLang="ja-JP" dirty="0" smtClean="0"/>
              <a:t>”</a:t>
            </a:r>
            <a:r>
              <a:rPr kumimoji="1" lang="ja-JP" altLang="en-US" dirty="0" smtClean="0"/>
              <a:t>の単語間の差は同等</a:t>
            </a:r>
            <a:endParaRPr kumimoji="1" lang="ja-JP" altLang="en-US" dirty="0"/>
          </a:p>
        </p:txBody>
      </p:sp>
    </p:spTree>
    <p:extLst>
      <p:ext uri="{BB962C8B-B14F-4D97-AF65-F5344CB8AC3E}">
        <p14:creationId xmlns:p14="http://schemas.microsoft.com/office/powerpoint/2010/main" val="21234870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1678" y="382385"/>
            <a:ext cx="10178322" cy="747772"/>
          </a:xfrm>
        </p:spPr>
        <p:txBody>
          <a:bodyPr>
            <a:noAutofit/>
          </a:bodyPr>
          <a:lstStyle/>
          <a:p>
            <a:r>
              <a:rPr lang="en-US" altLang="ja-JP" sz="4400" dirty="0"/>
              <a:t>2. Doc2Vec</a:t>
            </a:r>
            <a:r>
              <a:rPr lang="ja-JP" altLang="en-US" sz="4400" dirty="0"/>
              <a:t>とは</a:t>
            </a:r>
            <a:endParaRPr lang="ja-JP" altLang="en-US" sz="4400" dirty="0"/>
          </a:p>
        </p:txBody>
      </p:sp>
      <p:sp>
        <p:nvSpPr>
          <p:cNvPr id="18" name="テキスト ボックス 17"/>
          <p:cNvSpPr txBox="1"/>
          <p:nvPr/>
        </p:nvSpPr>
        <p:spPr>
          <a:xfrm>
            <a:off x="1251678" y="1489752"/>
            <a:ext cx="1756571" cy="369332"/>
          </a:xfrm>
          <a:prstGeom prst="rect">
            <a:avLst/>
          </a:prstGeom>
          <a:noFill/>
        </p:spPr>
        <p:txBody>
          <a:bodyPr wrap="none" rtlCol="0">
            <a:spAutoFit/>
          </a:bodyPr>
          <a:lstStyle/>
          <a:p>
            <a:r>
              <a:rPr kumimoji="1" lang="en-US" altLang="ja-JP" dirty="0" err="1" smtClean="0"/>
              <a:t>BoW</a:t>
            </a:r>
            <a:r>
              <a:rPr kumimoji="1" lang="ja-JP" altLang="en-US" dirty="0" smtClean="0"/>
              <a:t>と</a:t>
            </a:r>
            <a:r>
              <a:rPr kumimoji="1" lang="en-US" altLang="ja-JP" dirty="0" smtClean="0">
                <a:solidFill>
                  <a:schemeClr val="tx2">
                    <a:lumMod val="50000"/>
                    <a:lumOff val="50000"/>
                  </a:schemeClr>
                </a:solidFill>
              </a:rPr>
              <a:t>Doc2Vec</a:t>
            </a:r>
            <a:endParaRPr kumimoji="1" lang="ja-JP" altLang="en-US" dirty="0">
              <a:solidFill>
                <a:schemeClr val="tx2">
                  <a:lumMod val="50000"/>
                  <a:lumOff val="50000"/>
                </a:schemeClr>
              </a:solidFill>
            </a:endParaRPr>
          </a:p>
        </p:txBody>
      </p:sp>
      <p:sp>
        <p:nvSpPr>
          <p:cNvPr id="25" name="右矢印 24"/>
          <p:cNvSpPr/>
          <p:nvPr/>
        </p:nvSpPr>
        <p:spPr>
          <a:xfrm>
            <a:off x="2344023" y="4778289"/>
            <a:ext cx="729465" cy="337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3518455" y="4789235"/>
            <a:ext cx="5383205" cy="369332"/>
          </a:xfrm>
          <a:prstGeom prst="rect">
            <a:avLst/>
          </a:prstGeom>
          <a:noFill/>
        </p:spPr>
        <p:txBody>
          <a:bodyPr wrap="none" rtlCol="0">
            <a:spAutoFit/>
          </a:bodyPr>
          <a:lstStyle/>
          <a:p>
            <a:r>
              <a:rPr kumimoji="1" lang="ja-JP" altLang="en-US" dirty="0" smtClean="0"/>
              <a:t>ベクトル表現として</a:t>
            </a:r>
            <a:r>
              <a:rPr kumimoji="1" lang="en-US" altLang="ja-JP" dirty="0" smtClean="0"/>
              <a:t>”</a:t>
            </a:r>
            <a:r>
              <a:rPr kumimoji="1" lang="ja-JP" altLang="en-US" dirty="0" smtClean="0"/>
              <a:t>プログラミング</a:t>
            </a:r>
            <a:r>
              <a:rPr kumimoji="1" lang="en-US" altLang="ja-JP" dirty="0" smtClean="0"/>
              <a:t>”</a:t>
            </a:r>
            <a:r>
              <a:rPr kumimoji="1" lang="ja-JP" altLang="en-US" dirty="0" smtClean="0"/>
              <a:t>と</a:t>
            </a:r>
            <a:r>
              <a:rPr kumimoji="1" lang="en-US" altLang="ja-JP" dirty="0" smtClean="0"/>
              <a:t>”Python”</a:t>
            </a:r>
            <a:r>
              <a:rPr kumimoji="1" lang="ja-JP" altLang="en-US" dirty="0" smtClean="0"/>
              <a:t>は</a:t>
            </a:r>
            <a:endParaRPr kumimoji="1" lang="ja-JP" altLang="en-US" dirty="0"/>
          </a:p>
        </p:txBody>
      </p:sp>
      <p:sp>
        <p:nvSpPr>
          <p:cNvPr id="3" name="テキスト ボックス 2"/>
          <p:cNvSpPr txBox="1"/>
          <p:nvPr/>
        </p:nvSpPr>
        <p:spPr>
          <a:xfrm>
            <a:off x="1231429" y="2228931"/>
            <a:ext cx="2954655" cy="369332"/>
          </a:xfrm>
          <a:prstGeom prst="rect">
            <a:avLst/>
          </a:prstGeom>
          <a:noFill/>
        </p:spPr>
        <p:txBody>
          <a:bodyPr wrap="none" rtlCol="0">
            <a:spAutoFit/>
          </a:bodyPr>
          <a:lstStyle/>
          <a:p>
            <a:r>
              <a:rPr kumimoji="1" lang="ja-JP" altLang="en-US" dirty="0" smtClean="0"/>
              <a:t>教師ラベルを必要としない</a:t>
            </a:r>
            <a:endParaRPr kumimoji="1" lang="ja-JP" altLang="en-US" dirty="0"/>
          </a:p>
        </p:txBody>
      </p:sp>
      <p:sp>
        <p:nvSpPr>
          <p:cNvPr id="16" name="右矢印 15"/>
          <p:cNvSpPr/>
          <p:nvPr/>
        </p:nvSpPr>
        <p:spPr>
          <a:xfrm>
            <a:off x="2424257" y="2681533"/>
            <a:ext cx="729465" cy="337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3518455" y="2723323"/>
            <a:ext cx="6878806" cy="369332"/>
          </a:xfrm>
          <a:prstGeom prst="rect">
            <a:avLst/>
          </a:prstGeom>
          <a:noFill/>
        </p:spPr>
        <p:txBody>
          <a:bodyPr wrap="none" rtlCol="0">
            <a:spAutoFit/>
          </a:bodyPr>
          <a:lstStyle/>
          <a:p>
            <a:r>
              <a:rPr kumimoji="1" lang="ja-JP" altLang="en-US" dirty="0" smtClean="0"/>
              <a:t>大量の文書があっても分散表現を得る上ではラベル付は必要ない</a:t>
            </a:r>
            <a:endParaRPr kumimoji="1" lang="ja-JP" altLang="en-US" dirty="0"/>
          </a:p>
        </p:txBody>
      </p:sp>
      <p:sp>
        <p:nvSpPr>
          <p:cNvPr id="8" name="テキスト ボックス 7"/>
          <p:cNvSpPr txBox="1"/>
          <p:nvPr/>
        </p:nvSpPr>
        <p:spPr>
          <a:xfrm>
            <a:off x="1231429" y="3379929"/>
            <a:ext cx="6257867" cy="369332"/>
          </a:xfrm>
          <a:prstGeom prst="rect">
            <a:avLst/>
          </a:prstGeom>
          <a:noFill/>
        </p:spPr>
        <p:txBody>
          <a:bodyPr wrap="none" rtlCol="0">
            <a:spAutoFit/>
          </a:bodyPr>
          <a:lstStyle/>
          <a:p>
            <a:r>
              <a:rPr kumimoji="1" lang="en-US" altLang="ja-JP" dirty="0" smtClean="0"/>
              <a:t>Word2Vec</a:t>
            </a:r>
            <a:r>
              <a:rPr kumimoji="1" lang="ja-JP" altLang="en-US" dirty="0" smtClean="0"/>
              <a:t>のメリットでもあるいみ的な表現を学習するため</a:t>
            </a:r>
            <a:endParaRPr kumimoji="1" lang="ja-JP" altLang="en-US" dirty="0"/>
          </a:p>
        </p:txBody>
      </p:sp>
      <p:sp>
        <p:nvSpPr>
          <p:cNvPr id="9" name="テキスト ボックス 8"/>
          <p:cNvSpPr txBox="1"/>
          <p:nvPr/>
        </p:nvSpPr>
        <p:spPr>
          <a:xfrm>
            <a:off x="3976099" y="3940945"/>
            <a:ext cx="4339650" cy="369332"/>
          </a:xfrm>
          <a:prstGeom prst="rect">
            <a:avLst/>
          </a:prstGeom>
          <a:noFill/>
        </p:spPr>
        <p:txBody>
          <a:bodyPr wrap="none" rtlCol="0">
            <a:spAutoFit/>
          </a:bodyPr>
          <a:lstStyle/>
          <a:p>
            <a:r>
              <a:rPr kumimoji="1" lang="ja-JP" altLang="en-US" dirty="0" smtClean="0"/>
              <a:t>文章中の単語間の距離には差が生まれる</a:t>
            </a:r>
            <a:endParaRPr kumimoji="1" lang="en-US" altLang="ja-JP" dirty="0" smtClean="0"/>
          </a:p>
        </p:txBody>
      </p:sp>
      <p:sp>
        <p:nvSpPr>
          <p:cNvPr id="10" name="テキスト ボックス 9"/>
          <p:cNvSpPr txBox="1"/>
          <p:nvPr/>
        </p:nvSpPr>
        <p:spPr>
          <a:xfrm>
            <a:off x="5604109" y="5638063"/>
            <a:ext cx="5423280" cy="369332"/>
          </a:xfrm>
          <a:prstGeom prst="rect">
            <a:avLst/>
          </a:prstGeom>
          <a:noFill/>
        </p:spPr>
        <p:txBody>
          <a:bodyPr wrap="none" rtlCol="0">
            <a:spAutoFit/>
          </a:bodyPr>
          <a:lstStyle/>
          <a:p>
            <a:r>
              <a:rPr kumimoji="1" lang="en-US" altLang="ja-JP" dirty="0" smtClean="0"/>
              <a:t>“</a:t>
            </a:r>
            <a:r>
              <a:rPr kumimoji="1" lang="ja-JP" altLang="en-US" dirty="0" smtClean="0"/>
              <a:t>プログラミング</a:t>
            </a:r>
            <a:r>
              <a:rPr kumimoji="1" lang="en-US" altLang="ja-JP" dirty="0" smtClean="0"/>
              <a:t>”</a:t>
            </a:r>
            <a:r>
              <a:rPr kumimoji="1" lang="ja-JP" altLang="en-US" dirty="0" smtClean="0"/>
              <a:t>と</a:t>
            </a:r>
            <a:r>
              <a:rPr kumimoji="1" lang="en-US" altLang="ja-JP" dirty="0" smtClean="0"/>
              <a:t>”</a:t>
            </a:r>
            <a:r>
              <a:rPr kumimoji="1" lang="ja-JP" altLang="en-US" dirty="0" smtClean="0"/>
              <a:t>農業</a:t>
            </a:r>
            <a:r>
              <a:rPr kumimoji="1" lang="en-US" altLang="ja-JP" dirty="0" smtClean="0"/>
              <a:t>”</a:t>
            </a:r>
            <a:r>
              <a:rPr kumimoji="1" lang="ja-JP" altLang="en-US" dirty="0" smtClean="0"/>
              <a:t>より近い距離となるはず</a:t>
            </a:r>
            <a:endParaRPr kumimoji="1" lang="ja-JP" altLang="en-US" dirty="0"/>
          </a:p>
        </p:txBody>
      </p:sp>
    </p:spTree>
    <p:extLst>
      <p:ext uri="{BB962C8B-B14F-4D97-AF65-F5344CB8AC3E}">
        <p14:creationId xmlns:p14="http://schemas.microsoft.com/office/powerpoint/2010/main" val="3264211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1678" y="382385"/>
            <a:ext cx="10178322" cy="747772"/>
          </a:xfrm>
        </p:spPr>
        <p:txBody>
          <a:bodyPr>
            <a:noAutofit/>
          </a:bodyPr>
          <a:lstStyle/>
          <a:p>
            <a:r>
              <a:rPr lang="en-US" altLang="ja-JP" sz="4400" dirty="0"/>
              <a:t>2. Doc2Vec</a:t>
            </a:r>
            <a:r>
              <a:rPr lang="ja-JP" altLang="en-US" sz="4400" dirty="0"/>
              <a:t>とは</a:t>
            </a:r>
            <a:endParaRPr lang="ja-JP" altLang="en-US" sz="4400" dirty="0"/>
          </a:p>
        </p:txBody>
      </p:sp>
      <p:sp>
        <p:nvSpPr>
          <p:cNvPr id="4" name="テキスト ボックス 3"/>
          <p:cNvSpPr txBox="1"/>
          <p:nvPr/>
        </p:nvSpPr>
        <p:spPr>
          <a:xfrm>
            <a:off x="1454728" y="1687484"/>
            <a:ext cx="1028808" cy="369332"/>
          </a:xfrm>
          <a:prstGeom prst="rect">
            <a:avLst/>
          </a:prstGeom>
          <a:noFill/>
        </p:spPr>
        <p:txBody>
          <a:bodyPr wrap="none" rtlCol="0">
            <a:spAutoFit/>
          </a:bodyPr>
          <a:lstStyle/>
          <a:p>
            <a:r>
              <a:rPr kumimoji="1" lang="en-US" altLang="ja-JP" dirty="0" smtClean="0"/>
              <a:t>Doc2Vec</a:t>
            </a:r>
            <a:endParaRPr kumimoji="1" lang="ja-JP" altLang="en-US" dirty="0"/>
          </a:p>
        </p:txBody>
      </p:sp>
      <p:sp>
        <p:nvSpPr>
          <p:cNvPr id="3" name="テキスト ボックス 2"/>
          <p:cNvSpPr txBox="1"/>
          <p:nvPr/>
        </p:nvSpPr>
        <p:spPr>
          <a:xfrm>
            <a:off x="2578814" y="1687484"/>
            <a:ext cx="9187130" cy="369332"/>
          </a:xfrm>
          <a:prstGeom prst="rect">
            <a:avLst/>
          </a:prstGeom>
          <a:noFill/>
        </p:spPr>
        <p:txBody>
          <a:bodyPr wrap="none" rtlCol="0">
            <a:spAutoFit/>
          </a:bodyPr>
          <a:lstStyle/>
          <a:p>
            <a:r>
              <a:rPr kumimoji="1" lang="ja-JP" altLang="en-US" dirty="0" smtClean="0"/>
              <a:t>任意の長さの文書をベクトル化する技術で文や</a:t>
            </a:r>
            <a:r>
              <a:rPr kumimoji="1" lang="ja-JP" altLang="en-US" smtClean="0"/>
              <a:t>テキストに対して分散表現を獲得できる</a:t>
            </a:r>
            <a:endParaRPr kumimoji="1" lang="ja-JP" altLang="en-US" dirty="0"/>
          </a:p>
        </p:txBody>
      </p:sp>
      <p:sp>
        <p:nvSpPr>
          <p:cNvPr id="5" name="テキスト ボックス 4"/>
          <p:cNvSpPr txBox="1"/>
          <p:nvPr/>
        </p:nvSpPr>
        <p:spPr>
          <a:xfrm>
            <a:off x="1582220" y="2989777"/>
            <a:ext cx="7571303" cy="369332"/>
          </a:xfrm>
          <a:prstGeom prst="rect">
            <a:avLst/>
          </a:prstGeom>
          <a:noFill/>
        </p:spPr>
        <p:txBody>
          <a:bodyPr wrap="none" rtlCol="0">
            <a:spAutoFit/>
          </a:bodyPr>
          <a:lstStyle/>
          <a:p>
            <a:r>
              <a:rPr kumimoji="1" lang="ja-JP" altLang="en-US" dirty="0" smtClean="0"/>
              <a:t>機械学習のモデルにおける入力は固定長のベクトルを扱うことが多い</a:t>
            </a:r>
            <a:endParaRPr kumimoji="1" lang="ja-JP" altLang="en-US" dirty="0"/>
          </a:p>
        </p:txBody>
      </p:sp>
      <p:sp>
        <p:nvSpPr>
          <p:cNvPr id="9" name="テキスト ボックス 8"/>
          <p:cNvSpPr txBox="1"/>
          <p:nvPr/>
        </p:nvSpPr>
        <p:spPr>
          <a:xfrm>
            <a:off x="3924728" y="3686435"/>
            <a:ext cx="6107121" cy="369332"/>
          </a:xfrm>
          <a:prstGeom prst="rect">
            <a:avLst/>
          </a:prstGeom>
          <a:noFill/>
        </p:spPr>
        <p:txBody>
          <a:bodyPr wrap="none" rtlCol="0">
            <a:spAutoFit/>
          </a:bodyPr>
          <a:lstStyle/>
          <a:p>
            <a:r>
              <a:rPr kumimoji="1" lang="en-US" altLang="ja-JP" dirty="0" smtClean="0"/>
              <a:t>Doc2Vec</a:t>
            </a:r>
            <a:r>
              <a:rPr kumimoji="1" lang="ja-JP" altLang="en-US" dirty="0" smtClean="0"/>
              <a:t>で前処理をして入力ベクトルとすることが出来る</a:t>
            </a:r>
            <a:endParaRPr kumimoji="1" lang="ja-JP" altLang="en-US" dirty="0"/>
          </a:p>
        </p:txBody>
      </p:sp>
      <p:sp>
        <p:nvSpPr>
          <p:cNvPr id="10" name="テキスト ボックス 9"/>
          <p:cNvSpPr txBox="1"/>
          <p:nvPr/>
        </p:nvSpPr>
        <p:spPr>
          <a:xfrm>
            <a:off x="1317808" y="4972691"/>
            <a:ext cx="8727197" cy="369332"/>
          </a:xfrm>
          <a:prstGeom prst="rect">
            <a:avLst/>
          </a:prstGeom>
          <a:noFill/>
        </p:spPr>
        <p:txBody>
          <a:bodyPr wrap="none" rtlCol="0">
            <a:spAutoFit/>
          </a:bodyPr>
          <a:lstStyle/>
          <a:p>
            <a:r>
              <a:rPr kumimoji="1" lang="ja-JP" altLang="en-US" dirty="0" smtClean="0"/>
              <a:t>これまでの</a:t>
            </a:r>
            <a:r>
              <a:rPr kumimoji="1" lang="en-US" altLang="ja-JP" dirty="0" err="1" smtClean="0"/>
              <a:t>BoW</a:t>
            </a:r>
            <a:r>
              <a:rPr kumimoji="1" lang="ja-JP" altLang="en-US" dirty="0" smtClean="0"/>
              <a:t>や</a:t>
            </a:r>
            <a:r>
              <a:rPr kumimoji="1" lang="en-US" altLang="ja-JP" dirty="0" smtClean="0"/>
              <a:t>LDA</a:t>
            </a:r>
            <a:r>
              <a:rPr kumimoji="1" lang="ja-JP" altLang="en-US" dirty="0" smtClean="0"/>
              <a:t>といった文章を固定長の小さなベクトルにするテクニックを</a:t>
            </a:r>
            <a:endParaRPr kumimoji="1" lang="ja-JP" altLang="en-US" dirty="0"/>
          </a:p>
        </p:txBody>
      </p:sp>
      <p:sp>
        <p:nvSpPr>
          <p:cNvPr id="16" name="テキスト ボックス 15"/>
          <p:cNvSpPr txBox="1"/>
          <p:nvPr/>
        </p:nvSpPr>
        <p:spPr>
          <a:xfrm>
            <a:off x="7335748" y="5300017"/>
            <a:ext cx="4570482" cy="369332"/>
          </a:xfrm>
          <a:prstGeom prst="rect">
            <a:avLst/>
          </a:prstGeom>
          <a:noFill/>
        </p:spPr>
        <p:txBody>
          <a:bodyPr wrap="none" rtlCol="0">
            <a:spAutoFit/>
          </a:bodyPr>
          <a:lstStyle/>
          <a:p>
            <a:r>
              <a:rPr kumimoji="1" lang="ja-JP" altLang="en-US" dirty="0" smtClean="0"/>
              <a:t>凌駕する性能を誇る</a:t>
            </a:r>
            <a:r>
              <a:rPr kumimoji="1" lang="ja-JP" altLang="en-US" smtClean="0"/>
              <a:t>ことが報告されている</a:t>
            </a:r>
            <a:endParaRPr kumimoji="1" lang="ja-JP" altLang="en-US" dirty="0"/>
          </a:p>
        </p:txBody>
      </p:sp>
      <p:sp>
        <p:nvSpPr>
          <p:cNvPr id="17" name="右矢印 16"/>
          <p:cNvSpPr/>
          <p:nvPr/>
        </p:nvSpPr>
        <p:spPr>
          <a:xfrm>
            <a:off x="3051425" y="3701577"/>
            <a:ext cx="739739"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94040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1678" y="382385"/>
            <a:ext cx="10178322" cy="747772"/>
          </a:xfrm>
        </p:spPr>
        <p:txBody>
          <a:bodyPr>
            <a:noAutofit/>
          </a:bodyPr>
          <a:lstStyle/>
          <a:p>
            <a:r>
              <a:rPr lang="en-US" altLang="ja-JP" sz="4400" dirty="0"/>
              <a:t>2. Doc2Vec</a:t>
            </a:r>
            <a:r>
              <a:rPr lang="ja-JP" altLang="en-US" sz="4400" dirty="0"/>
              <a:t>とは</a:t>
            </a:r>
            <a:endParaRPr lang="ja-JP" altLang="en-US" sz="4400" dirty="0"/>
          </a:p>
        </p:txBody>
      </p:sp>
      <p:sp>
        <p:nvSpPr>
          <p:cNvPr id="4" name="テキスト ボックス 3"/>
          <p:cNvSpPr txBox="1"/>
          <p:nvPr/>
        </p:nvSpPr>
        <p:spPr>
          <a:xfrm>
            <a:off x="1454728" y="1687484"/>
            <a:ext cx="1028808" cy="369332"/>
          </a:xfrm>
          <a:prstGeom prst="rect">
            <a:avLst/>
          </a:prstGeom>
          <a:noFill/>
        </p:spPr>
        <p:txBody>
          <a:bodyPr wrap="none" rtlCol="0">
            <a:spAutoFit/>
          </a:bodyPr>
          <a:lstStyle/>
          <a:p>
            <a:r>
              <a:rPr kumimoji="1" lang="en-US" altLang="ja-JP" dirty="0" smtClean="0"/>
              <a:t>Doc2Vec</a:t>
            </a:r>
            <a:endParaRPr kumimoji="1" lang="ja-JP" altLang="en-US" dirty="0"/>
          </a:p>
        </p:txBody>
      </p:sp>
      <p:sp>
        <p:nvSpPr>
          <p:cNvPr id="3" name="テキスト ボックス 2"/>
          <p:cNvSpPr txBox="1"/>
          <p:nvPr/>
        </p:nvSpPr>
        <p:spPr>
          <a:xfrm>
            <a:off x="2578814" y="1687484"/>
            <a:ext cx="9187130" cy="369332"/>
          </a:xfrm>
          <a:prstGeom prst="rect">
            <a:avLst/>
          </a:prstGeom>
          <a:noFill/>
        </p:spPr>
        <p:txBody>
          <a:bodyPr wrap="none" rtlCol="0">
            <a:spAutoFit/>
          </a:bodyPr>
          <a:lstStyle/>
          <a:p>
            <a:r>
              <a:rPr kumimoji="1" lang="ja-JP" altLang="en-US" dirty="0" smtClean="0"/>
              <a:t>任意の長さの文書をベクトル化する技術で文や</a:t>
            </a:r>
            <a:r>
              <a:rPr kumimoji="1" lang="ja-JP" altLang="en-US" smtClean="0"/>
              <a:t>テキストに対して分散表現を獲得できる</a:t>
            </a:r>
            <a:endParaRPr kumimoji="1" lang="ja-JP" altLang="en-US" dirty="0"/>
          </a:p>
        </p:txBody>
      </p:sp>
      <p:sp>
        <p:nvSpPr>
          <p:cNvPr id="5" name="テキスト ボックス 4"/>
          <p:cNvSpPr txBox="1"/>
          <p:nvPr/>
        </p:nvSpPr>
        <p:spPr>
          <a:xfrm>
            <a:off x="1582220" y="2989777"/>
            <a:ext cx="7571303" cy="369332"/>
          </a:xfrm>
          <a:prstGeom prst="rect">
            <a:avLst/>
          </a:prstGeom>
          <a:noFill/>
        </p:spPr>
        <p:txBody>
          <a:bodyPr wrap="none" rtlCol="0">
            <a:spAutoFit/>
          </a:bodyPr>
          <a:lstStyle/>
          <a:p>
            <a:r>
              <a:rPr kumimoji="1" lang="ja-JP" altLang="en-US" dirty="0" smtClean="0"/>
              <a:t>機械学習のモデルにおける入力は固定長のベクトルを扱うことが多い</a:t>
            </a:r>
            <a:endParaRPr kumimoji="1" lang="ja-JP" altLang="en-US" dirty="0"/>
          </a:p>
        </p:txBody>
      </p:sp>
      <p:sp>
        <p:nvSpPr>
          <p:cNvPr id="9" name="テキスト ボックス 8"/>
          <p:cNvSpPr txBox="1"/>
          <p:nvPr/>
        </p:nvSpPr>
        <p:spPr>
          <a:xfrm>
            <a:off x="3924728" y="3686435"/>
            <a:ext cx="6107121" cy="369332"/>
          </a:xfrm>
          <a:prstGeom prst="rect">
            <a:avLst/>
          </a:prstGeom>
          <a:noFill/>
        </p:spPr>
        <p:txBody>
          <a:bodyPr wrap="none" rtlCol="0">
            <a:spAutoFit/>
          </a:bodyPr>
          <a:lstStyle/>
          <a:p>
            <a:r>
              <a:rPr kumimoji="1" lang="en-US" altLang="ja-JP" dirty="0" smtClean="0"/>
              <a:t>Doc2Vec</a:t>
            </a:r>
            <a:r>
              <a:rPr kumimoji="1" lang="ja-JP" altLang="en-US" dirty="0" smtClean="0"/>
              <a:t>で前処理をして入力ベクトルとすることが出来る</a:t>
            </a:r>
            <a:endParaRPr kumimoji="1" lang="ja-JP" altLang="en-US" dirty="0"/>
          </a:p>
        </p:txBody>
      </p:sp>
      <p:sp>
        <p:nvSpPr>
          <p:cNvPr id="10" name="テキスト ボックス 9"/>
          <p:cNvSpPr txBox="1"/>
          <p:nvPr/>
        </p:nvSpPr>
        <p:spPr>
          <a:xfrm>
            <a:off x="1317808" y="4972691"/>
            <a:ext cx="8727197" cy="369332"/>
          </a:xfrm>
          <a:prstGeom prst="rect">
            <a:avLst/>
          </a:prstGeom>
          <a:noFill/>
        </p:spPr>
        <p:txBody>
          <a:bodyPr wrap="none" rtlCol="0">
            <a:spAutoFit/>
          </a:bodyPr>
          <a:lstStyle/>
          <a:p>
            <a:r>
              <a:rPr kumimoji="1" lang="ja-JP" altLang="en-US" dirty="0" smtClean="0"/>
              <a:t>これまでの</a:t>
            </a:r>
            <a:r>
              <a:rPr kumimoji="1" lang="en-US" altLang="ja-JP" dirty="0" err="1" smtClean="0"/>
              <a:t>BoW</a:t>
            </a:r>
            <a:r>
              <a:rPr kumimoji="1" lang="ja-JP" altLang="en-US" dirty="0" smtClean="0"/>
              <a:t>や</a:t>
            </a:r>
            <a:r>
              <a:rPr kumimoji="1" lang="en-US" altLang="ja-JP" dirty="0" smtClean="0"/>
              <a:t>LDA</a:t>
            </a:r>
            <a:r>
              <a:rPr kumimoji="1" lang="ja-JP" altLang="en-US" dirty="0" smtClean="0"/>
              <a:t>といった文章を固定長の小さなベクトルにするテクニックを</a:t>
            </a:r>
            <a:endParaRPr kumimoji="1" lang="ja-JP" altLang="en-US" dirty="0"/>
          </a:p>
        </p:txBody>
      </p:sp>
      <p:sp>
        <p:nvSpPr>
          <p:cNvPr id="16" name="テキスト ボックス 15"/>
          <p:cNvSpPr txBox="1"/>
          <p:nvPr/>
        </p:nvSpPr>
        <p:spPr>
          <a:xfrm>
            <a:off x="7335748" y="5300017"/>
            <a:ext cx="4570482" cy="369332"/>
          </a:xfrm>
          <a:prstGeom prst="rect">
            <a:avLst/>
          </a:prstGeom>
          <a:noFill/>
        </p:spPr>
        <p:txBody>
          <a:bodyPr wrap="none" rtlCol="0">
            <a:spAutoFit/>
          </a:bodyPr>
          <a:lstStyle/>
          <a:p>
            <a:r>
              <a:rPr kumimoji="1" lang="ja-JP" altLang="en-US" dirty="0" smtClean="0"/>
              <a:t>凌駕する性能を誇る</a:t>
            </a:r>
            <a:r>
              <a:rPr kumimoji="1" lang="ja-JP" altLang="en-US" smtClean="0"/>
              <a:t>ことが報告されている</a:t>
            </a:r>
            <a:endParaRPr kumimoji="1" lang="ja-JP" altLang="en-US" dirty="0"/>
          </a:p>
        </p:txBody>
      </p:sp>
      <p:sp>
        <p:nvSpPr>
          <p:cNvPr id="17" name="右矢印 16"/>
          <p:cNvSpPr/>
          <p:nvPr/>
        </p:nvSpPr>
        <p:spPr>
          <a:xfrm>
            <a:off x="3051425" y="3701577"/>
            <a:ext cx="739739"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58447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1678" y="382385"/>
            <a:ext cx="10178322" cy="747772"/>
          </a:xfrm>
        </p:spPr>
        <p:txBody>
          <a:bodyPr>
            <a:noAutofit/>
          </a:bodyPr>
          <a:lstStyle/>
          <a:p>
            <a:r>
              <a:rPr lang="en-US" altLang="ja-JP" sz="4400" dirty="0"/>
              <a:t>2. Doc2Vec</a:t>
            </a:r>
            <a:r>
              <a:rPr lang="ja-JP" altLang="en-US" sz="4400" dirty="0"/>
              <a:t>とは</a:t>
            </a:r>
            <a:endParaRPr lang="ja-JP" altLang="en-US" sz="4400" dirty="0"/>
          </a:p>
        </p:txBody>
      </p:sp>
      <p:sp>
        <p:nvSpPr>
          <p:cNvPr id="4" name="テキスト ボックス 3"/>
          <p:cNvSpPr txBox="1"/>
          <p:nvPr/>
        </p:nvSpPr>
        <p:spPr>
          <a:xfrm>
            <a:off x="1454728" y="1687484"/>
            <a:ext cx="877163" cy="369332"/>
          </a:xfrm>
          <a:prstGeom prst="rect">
            <a:avLst/>
          </a:prstGeom>
          <a:noFill/>
        </p:spPr>
        <p:txBody>
          <a:bodyPr wrap="none" rtlCol="0">
            <a:spAutoFit/>
          </a:bodyPr>
          <a:lstStyle/>
          <a:p>
            <a:r>
              <a:rPr kumimoji="1" lang="ja-JP" altLang="en-US" dirty="0" smtClean="0"/>
              <a:t>例えば</a:t>
            </a:r>
            <a:endParaRPr kumimoji="1" lang="ja-JP" altLang="en-US" dirty="0"/>
          </a:p>
        </p:txBody>
      </p:sp>
      <p:sp>
        <p:nvSpPr>
          <p:cNvPr id="6" name="テキスト ボックス 5"/>
          <p:cNvSpPr txBox="1"/>
          <p:nvPr/>
        </p:nvSpPr>
        <p:spPr>
          <a:xfrm>
            <a:off x="3020603" y="1687484"/>
            <a:ext cx="3590406" cy="369332"/>
          </a:xfrm>
          <a:prstGeom prst="rect">
            <a:avLst/>
          </a:prstGeom>
          <a:noFill/>
        </p:spPr>
        <p:txBody>
          <a:bodyPr wrap="none" rtlCol="0">
            <a:spAutoFit/>
          </a:bodyPr>
          <a:lstStyle/>
          <a:p>
            <a:r>
              <a:rPr kumimoji="1" lang="en-US" altLang="ja-JP" dirty="0" smtClean="0"/>
              <a:t>Wikipedia</a:t>
            </a:r>
            <a:r>
              <a:rPr kumimoji="1" lang="ja-JP" altLang="en-US" dirty="0" smtClean="0"/>
              <a:t>を使った</a:t>
            </a:r>
            <a:r>
              <a:rPr kumimoji="1" lang="en-US" altLang="ja-JP" dirty="0" smtClean="0"/>
              <a:t>Doc2Vec</a:t>
            </a:r>
            <a:r>
              <a:rPr kumimoji="1" lang="ja-JP" altLang="en-US" dirty="0" smtClean="0"/>
              <a:t>の実験</a:t>
            </a:r>
            <a:endParaRPr kumimoji="1" lang="ja-JP" altLang="en-US" dirty="0"/>
          </a:p>
        </p:txBody>
      </p:sp>
      <p:sp>
        <p:nvSpPr>
          <p:cNvPr id="7" name="テキスト ボックス 6"/>
          <p:cNvSpPr txBox="1"/>
          <p:nvPr/>
        </p:nvSpPr>
        <p:spPr>
          <a:xfrm>
            <a:off x="6719299" y="1687484"/>
            <a:ext cx="3185487" cy="369332"/>
          </a:xfrm>
          <a:prstGeom prst="rect">
            <a:avLst/>
          </a:prstGeom>
          <a:noFill/>
        </p:spPr>
        <p:txBody>
          <a:bodyPr wrap="none" rtlCol="0">
            <a:spAutoFit/>
          </a:bodyPr>
          <a:lstStyle/>
          <a:p>
            <a:r>
              <a:rPr kumimoji="1" lang="ja-JP" altLang="en-US" smtClean="0"/>
              <a:t>日本のレディー・ガガは誰？</a:t>
            </a:r>
            <a:endParaRPr kumimoji="1" lang="ja-JP" altLang="en-US"/>
          </a:p>
        </p:txBody>
      </p:sp>
      <p:sp>
        <p:nvSpPr>
          <p:cNvPr id="8" name="テキスト ボックス 7"/>
          <p:cNvSpPr txBox="1"/>
          <p:nvPr/>
        </p:nvSpPr>
        <p:spPr>
          <a:xfrm>
            <a:off x="1695237" y="2587828"/>
            <a:ext cx="3567964" cy="369332"/>
          </a:xfrm>
          <a:prstGeom prst="rect">
            <a:avLst/>
          </a:prstGeom>
          <a:noFill/>
        </p:spPr>
        <p:txBody>
          <a:bodyPr wrap="none" rtlCol="0">
            <a:spAutoFit/>
          </a:bodyPr>
          <a:lstStyle/>
          <a:p>
            <a:r>
              <a:rPr kumimoji="1" lang="en-US" altLang="ja-JP" dirty="0" smtClean="0"/>
              <a:t>Doc2Vec</a:t>
            </a:r>
            <a:r>
              <a:rPr kumimoji="1" lang="ja-JP" altLang="en-US" dirty="0" smtClean="0"/>
              <a:t>は単なるベクトルなので</a:t>
            </a:r>
            <a:endParaRPr kumimoji="1" lang="ja-JP" altLang="en-US" dirty="0"/>
          </a:p>
        </p:txBody>
      </p:sp>
      <mc:AlternateContent xmlns:mc="http://schemas.openxmlformats.org/markup-compatibility/2006">
        <mc:Choice xmlns:a14="http://schemas.microsoft.com/office/drawing/2010/main" Requires="a14">
          <p:sp>
            <p:nvSpPr>
              <p:cNvPr id="11" name="テキスト ボックス 10"/>
              <p:cNvSpPr txBox="1"/>
              <p:nvPr/>
            </p:nvSpPr>
            <p:spPr>
              <a:xfrm>
                <a:off x="3020603" y="3210314"/>
                <a:ext cx="5576848" cy="31265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charset="0"/>
                        </a:rPr>
                        <m:t>𝑝𝑤</m:t>
                      </m:r>
                      <m:d>
                        <m:dPr>
                          <m:ctrlPr>
                            <a:rPr kumimoji="1" lang="en-US" altLang="ja-JP" b="0" i="1" smtClean="0">
                              <a:latin typeface="Cambria Math" charset="0"/>
                            </a:rPr>
                          </m:ctrlPr>
                        </m:dPr>
                        <m:e>
                          <m:r>
                            <a:rPr kumimoji="1" lang="ja-JP" altLang="en-US" i="1" smtClean="0">
                              <a:latin typeface="Cambria Math" charset="0"/>
                            </a:rPr>
                            <m:t>レディー・ガガ</m:t>
                          </m:r>
                        </m:e>
                      </m:d>
                      <m:r>
                        <a:rPr kumimoji="1" lang="en-US" altLang="ja-JP" b="0" i="1" smtClean="0">
                          <a:latin typeface="Cambria Math" charset="0"/>
                        </a:rPr>
                        <m:t>−</m:t>
                      </m:r>
                      <m:r>
                        <a:rPr kumimoji="1" lang="en-US" altLang="ja-JP" b="0" i="1" smtClean="0">
                          <a:latin typeface="Cambria Math" charset="0"/>
                        </a:rPr>
                        <m:t>𝑤𝑣</m:t>
                      </m:r>
                      <m:d>
                        <m:dPr>
                          <m:ctrlPr>
                            <a:rPr kumimoji="1" lang="en-US" altLang="ja-JP" b="0" i="1" smtClean="0">
                              <a:latin typeface="Cambria Math" charset="0"/>
                            </a:rPr>
                          </m:ctrlPr>
                        </m:dPr>
                        <m:e>
                          <m:r>
                            <a:rPr kumimoji="1" lang="ja-JP" altLang="en-US" i="1" smtClean="0">
                              <a:latin typeface="Cambria Math" charset="0"/>
                            </a:rPr>
                            <m:t>アメリカ人</m:t>
                          </m:r>
                        </m:e>
                      </m:d>
                      <m:r>
                        <a:rPr kumimoji="1" lang="en-US" altLang="ja-JP" b="0" i="1" smtClean="0">
                          <a:latin typeface="Cambria Math" charset="0"/>
                        </a:rPr>
                        <m:t>+</m:t>
                      </m:r>
                      <m:r>
                        <a:rPr kumimoji="1" lang="en-US" altLang="ja-JP" b="0" i="1" smtClean="0">
                          <a:latin typeface="Cambria Math" charset="0"/>
                        </a:rPr>
                        <m:t>𝑤𝑣</m:t>
                      </m:r>
                      <m:d>
                        <m:dPr>
                          <m:ctrlPr>
                            <a:rPr kumimoji="1" lang="en-US" altLang="ja-JP" b="0" i="1" smtClean="0">
                              <a:latin typeface="Cambria Math" charset="0"/>
                            </a:rPr>
                          </m:ctrlPr>
                        </m:dPr>
                        <m:e>
                          <m:r>
                            <a:rPr kumimoji="1" lang="ja-JP" altLang="en-US" i="1" smtClean="0">
                              <a:latin typeface="Cambria Math" charset="0"/>
                            </a:rPr>
                            <m:t>日本人</m:t>
                          </m:r>
                        </m:e>
                      </m:d>
                    </m:oMath>
                  </m:oMathPara>
                </a14:m>
                <a:endParaRPr kumimoji="1" lang="ja-JP" altLang="en-US" dirty="0"/>
              </a:p>
            </p:txBody>
          </p:sp>
        </mc:Choice>
        <mc:Fallback>
          <p:sp>
            <p:nvSpPr>
              <p:cNvPr id="11" name="テキスト ボックス 10"/>
              <p:cNvSpPr txBox="1">
                <a:spLocks noRot="1" noChangeAspect="1" noMove="1" noResize="1" noEditPoints="1" noAdjustHandles="1" noChangeArrowheads="1" noChangeShapeType="1" noTextEdit="1"/>
              </p:cNvSpPr>
              <p:nvPr/>
            </p:nvSpPr>
            <p:spPr>
              <a:xfrm>
                <a:off x="3020603" y="3210314"/>
                <a:ext cx="5576848" cy="312650"/>
              </a:xfrm>
              <a:prstGeom prst="rect">
                <a:avLst/>
              </a:prstGeom>
              <a:blipFill rotWithShape="0">
                <a:blip r:embed="rId3"/>
                <a:stretch>
                  <a:fillRect l="-438" t="-7843" b="-17647"/>
                </a:stretch>
              </a:blipFill>
            </p:spPr>
            <p:txBody>
              <a:bodyPr/>
              <a:lstStyle/>
              <a:p>
                <a:r>
                  <a:rPr lang="ja-JP" altLang="en-US">
                    <a:noFill/>
                  </a:rPr>
                  <a:t> </a:t>
                </a:r>
              </a:p>
            </p:txBody>
          </p:sp>
        </mc:Fallback>
      </mc:AlternateContent>
      <p:sp>
        <p:nvSpPr>
          <p:cNvPr id="12" name="テキスト ボックス 11"/>
          <p:cNvSpPr txBox="1"/>
          <p:nvPr/>
        </p:nvSpPr>
        <p:spPr>
          <a:xfrm>
            <a:off x="1695237" y="3741326"/>
            <a:ext cx="8956298" cy="369332"/>
          </a:xfrm>
          <a:prstGeom prst="rect">
            <a:avLst/>
          </a:prstGeom>
          <a:noFill/>
        </p:spPr>
        <p:txBody>
          <a:bodyPr wrap="none" rtlCol="0">
            <a:spAutoFit/>
          </a:bodyPr>
          <a:lstStyle/>
          <a:p>
            <a:r>
              <a:rPr kumimoji="1" lang="ja-JP" altLang="en-US" dirty="0" smtClean="0"/>
              <a:t>を計算しコサイン類似度が高い類似したコンテンツを探した結果、以下の表になった</a:t>
            </a:r>
            <a:endParaRPr kumimoji="1" lang="en-US" altLang="ja-JP" dirty="0" smtClean="0"/>
          </a:p>
        </p:txBody>
      </p:sp>
      <p:graphicFrame>
        <p:nvGraphicFramePr>
          <p:cNvPr id="13" name="表 12"/>
          <p:cNvGraphicFramePr>
            <a:graphicFrameLocks noGrp="1"/>
          </p:cNvGraphicFramePr>
          <p:nvPr>
            <p:extLst>
              <p:ext uri="{D42A27DB-BD31-4B8C-83A1-F6EECF244321}">
                <p14:modId xmlns:p14="http://schemas.microsoft.com/office/powerpoint/2010/main" val="916495125"/>
              </p:ext>
            </p:extLst>
          </p:nvPr>
        </p:nvGraphicFramePr>
        <p:xfrm>
          <a:off x="3717094" y="4394990"/>
          <a:ext cx="4183866" cy="2225040"/>
        </p:xfrm>
        <a:graphic>
          <a:graphicData uri="http://schemas.openxmlformats.org/drawingml/2006/table">
            <a:tbl>
              <a:tblPr firstRow="1" bandRow="1">
                <a:tableStyleId>{5C22544A-7EE6-4342-B048-85BDC9FD1C3A}</a:tableStyleId>
              </a:tblPr>
              <a:tblGrid>
                <a:gridCol w="2091933"/>
                <a:gridCol w="2091933"/>
              </a:tblGrid>
              <a:tr h="370840">
                <a:tc>
                  <a:txBody>
                    <a:bodyPr/>
                    <a:lstStyle/>
                    <a:p>
                      <a:pPr algn="ctr"/>
                      <a:r>
                        <a:rPr kumimoji="1" lang="en-US" altLang="ja-JP" dirty="0" smtClean="0">
                          <a:solidFill>
                            <a:schemeClr val="tx1"/>
                          </a:solidFill>
                        </a:rPr>
                        <a:t>Wiki</a:t>
                      </a:r>
                      <a:r>
                        <a:rPr kumimoji="1" lang="ja-JP" altLang="en-US" dirty="0" smtClean="0">
                          <a:solidFill>
                            <a:schemeClr val="tx1"/>
                          </a:solidFill>
                        </a:rPr>
                        <a:t>タイトル</a:t>
                      </a:r>
                      <a:endParaRPr kumimoji="1" lang="ja-JP" altLang="en-US" dirty="0">
                        <a:solidFill>
                          <a:schemeClr val="tx1"/>
                        </a:solidFill>
                      </a:endParaRPr>
                    </a:p>
                  </a:txBody>
                  <a:tcPr/>
                </a:tc>
                <a:tc>
                  <a:txBody>
                    <a:bodyPr/>
                    <a:lstStyle/>
                    <a:p>
                      <a:pPr algn="ctr"/>
                      <a:r>
                        <a:rPr kumimoji="1" lang="ja-JP" altLang="en-US" dirty="0" smtClean="0">
                          <a:solidFill>
                            <a:schemeClr val="tx1"/>
                          </a:solidFill>
                        </a:rPr>
                        <a:t>コサイン類似度</a:t>
                      </a:r>
                      <a:endParaRPr kumimoji="1" lang="ja-JP" altLang="en-US" dirty="0">
                        <a:solidFill>
                          <a:schemeClr val="tx1"/>
                        </a:solidFill>
                      </a:endParaRPr>
                    </a:p>
                  </a:txBody>
                  <a:tcPr/>
                </a:tc>
              </a:tr>
              <a:tr h="370840">
                <a:tc>
                  <a:txBody>
                    <a:bodyPr/>
                    <a:lstStyle/>
                    <a:p>
                      <a:pPr algn="ctr"/>
                      <a:r>
                        <a:rPr kumimoji="1" lang="ja-JP" altLang="en-US" dirty="0" smtClean="0">
                          <a:solidFill>
                            <a:schemeClr val="tx1"/>
                          </a:solidFill>
                        </a:rPr>
                        <a:t>浜崎あゆみ</a:t>
                      </a:r>
                      <a:endParaRPr kumimoji="1" lang="ja-JP" altLang="en-US" dirty="0">
                        <a:solidFill>
                          <a:schemeClr val="tx1"/>
                        </a:solidFill>
                      </a:endParaRPr>
                    </a:p>
                  </a:txBody>
                  <a:tcPr/>
                </a:tc>
                <a:tc>
                  <a:txBody>
                    <a:bodyPr/>
                    <a:lstStyle/>
                    <a:p>
                      <a:pPr algn="ctr"/>
                      <a:r>
                        <a:rPr kumimoji="1" lang="en-US" altLang="ja-JP" dirty="0" smtClean="0">
                          <a:solidFill>
                            <a:schemeClr val="tx1"/>
                          </a:solidFill>
                        </a:rPr>
                        <a:t>0.539</a:t>
                      </a:r>
                      <a:endParaRPr kumimoji="1" lang="ja-JP" altLang="en-US" dirty="0">
                        <a:solidFill>
                          <a:schemeClr val="tx1"/>
                        </a:solidFill>
                      </a:endParaRPr>
                    </a:p>
                  </a:txBody>
                  <a:tcPr/>
                </a:tc>
              </a:tr>
              <a:tr h="370840">
                <a:tc>
                  <a:txBody>
                    <a:bodyPr/>
                    <a:lstStyle/>
                    <a:p>
                      <a:pPr algn="ctr"/>
                      <a:r>
                        <a:rPr kumimoji="1" lang="ja-JP" altLang="en-US" dirty="0" smtClean="0">
                          <a:solidFill>
                            <a:schemeClr val="tx1"/>
                          </a:solidFill>
                        </a:rPr>
                        <a:t>中川翔子</a:t>
                      </a:r>
                      <a:endParaRPr kumimoji="1" lang="en-US" altLang="ja-JP" dirty="0" smtClean="0">
                        <a:solidFill>
                          <a:schemeClr val="tx1"/>
                        </a:solidFill>
                      </a:endParaRPr>
                    </a:p>
                  </a:txBody>
                  <a:tcPr/>
                </a:tc>
                <a:tc>
                  <a:txBody>
                    <a:bodyPr/>
                    <a:lstStyle/>
                    <a:p>
                      <a:pPr algn="ctr"/>
                      <a:r>
                        <a:rPr kumimoji="1" lang="en-US" altLang="ja-JP" dirty="0" smtClean="0">
                          <a:solidFill>
                            <a:schemeClr val="tx1"/>
                          </a:solidFill>
                        </a:rPr>
                        <a:t>0.531</a:t>
                      </a:r>
                      <a:endParaRPr kumimoji="1" lang="ja-JP" altLang="en-US" dirty="0">
                        <a:solidFill>
                          <a:schemeClr val="tx1"/>
                        </a:solidFill>
                      </a:endParaRPr>
                    </a:p>
                  </a:txBody>
                  <a:tcPr/>
                </a:tc>
              </a:tr>
              <a:tr h="370840">
                <a:tc>
                  <a:txBody>
                    <a:bodyPr/>
                    <a:lstStyle/>
                    <a:p>
                      <a:pPr algn="ctr"/>
                      <a:r>
                        <a:rPr kumimoji="1" lang="ja-JP" altLang="en-US" dirty="0" smtClean="0">
                          <a:solidFill>
                            <a:schemeClr val="tx1"/>
                          </a:solidFill>
                        </a:rPr>
                        <a:t>坂井泉水</a:t>
                      </a:r>
                      <a:endParaRPr kumimoji="1" lang="ja-JP" altLang="en-US" dirty="0">
                        <a:solidFill>
                          <a:schemeClr val="tx1"/>
                        </a:solidFill>
                      </a:endParaRPr>
                    </a:p>
                  </a:txBody>
                  <a:tcPr/>
                </a:tc>
                <a:tc>
                  <a:txBody>
                    <a:bodyPr/>
                    <a:lstStyle/>
                    <a:p>
                      <a:pPr algn="ctr"/>
                      <a:r>
                        <a:rPr kumimoji="1" lang="en-US" altLang="ja-JP" dirty="0" smtClean="0">
                          <a:solidFill>
                            <a:schemeClr val="tx1"/>
                          </a:solidFill>
                        </a:rPr>
                        <a:t>0.512</a:t>
                      </a:r>
                      <a:endParaRPr kumimoji="1" lang="ja-JP" altLang="en-US" dirty="0">
                        <a:solidFill>
                          <a:schemeClr val="tx1"/>
                        </a:solidFill>
                      </a:endParaRPr>
                    </a:p>
                  </a:txBody>
                  <a:tcPr/>
                </a:tc>
              </a:tr>
              <a:tr h="370840">
                <a:tc>
                  <a:txBody>
                    <a:bodyPr/>
                    <a:lstStyle/>
                    <a:p>
                      <a:pPr algn="ctr"/>
                      <a:r>
                        <a:rPr kumimoji="1" lang="ja-JP" altLang="en-US" dirty="0" smtClean="0">
                          <a:solidFill>
                            <a:schemeClr val="tx1"/>
                          </a:solidFill>
                        </a:rPr>
                        <a:t>アーバンギャルド</a:t>
                      </a:r>
                      <a:endParaRPr kumimoji="1" lang="ja-JP" altLang="en-US" dirty="0">
                        <a:solidFill>
                          <a:schemeClr val="tx1"/>
                        </a:solidFill>
                      </a:endParaRPr>
                    </a:p>
                  </a:txBody>
                  <a:tcPr/>
                </a:tc>
                <a:tc>
                  <a:txBody>
                    <a:bodyPr/>
                    <a:lstStyle/>
                    <a:p>
                      <a:pPr algn="ctr"/>
                      <a:r>
                        <a:rPr kumimoji="1" lang="en-US" altLang="ja-JP" dirty="0" smtClean="0">
                          <a:solidFill>
                            <a:schemeClr val="tx1"/>
                          </a:solidFill>
                        </a:rPr>
                        <a:t>0.505</a:t>
                      </a:r>
                      <a:endParaRPr kumimoji="1" lang="ja-JP" altLang="en-US" dirty="0">
                        <a:solidFill>
                          <a:schemeClr val="tx1"/>
                        </a:solidFill>
                      </a:endParaRPr>
                    </a:p>
                  </a:txBody>
                  <a:tcPr/>
                </a:tc>
              </a:tr>
              <a:tr h="370840">
                <a:tc>
                  <a:txBody>
                    <a:bodyPr/>
                    <a:lstStyle/>
                    <a:p>
                      <a:pPr algn="ctr"/>
                      <a:r>
                        <a:rPr kumimoji="1" lang="ja-JP" altLang="en-US" dirty="0" smtClean="0">
                          <a:solidFill>
                            <a:schemeClr val="tx1"/>
                          </a:solidFill>
                        </a:rPr>
                        <a:t>椎名林檎</a:t>
                      </a:r>
                      <a:endParaRPr kumimoji="1" lang="ja-JP" altLang="en-US" dirty="0">
                        <a:solidFill>
                          <a:schemeClr val="tx1"/>
                        </a:solidFill>
                      </a:endParaRPr>
                    </a:p>
                  </a:txBody>
                  <a:tcPr/>
                </a:tc>
                <a:tc>
                  <a:txBody>
                    <a:bodyPr/>
                    <a:lstStyle/>
                    <a:p>
                      <a:pPr algn="ctr"/>
                      <a:r>
                        <a:rPr kumimoji="1" lang="en-US" altLang="ja-JP" dirty="0" smtClean="0">
                          <a:solidFill>
                            <a:schemeClr val="tx1"/>
                          </a:solidFill>
                        </a:rPr>
                        <a:t>0.503</a:t>
                      </a:r>
                      <a:endParaRPr kumimoji="1" lang="ja-JP" altLang="en-US" dirty="0">
                        <a:solidFill>
                          <a:schemeClr val="tx1"/>
                        </a:solidFill>
                      </a:endParaRPr>
                    </a:p>
                  </a:txBody>
                  <a:tcPr/>
                </a:tc>
              </a:tr>
            </a:tbl>
          </a:graphicData>
        </a:graphic>
      </p:graphicFrame>
    </p:spTree>
    <p:extLst>
      <p:ext uri="{BB962C8B-B14F-4D97-AF65-F5344CB8AC3E}">
        <p14:creationId xmlns:p14="http://schemas.microsoft.com/office/powerpoint/2010/main" val="8305992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1678" y="382385"/>
            <a:ext cx="10178322" cy="747772"/>
          </a:xfrm>
        </p:spPr>
        <p:txBody>
          <a:bodyPr>
            <a:noAutofit/>
          </a:bodyPr>
          <a:lstStyle/>
          <a:p>
            <a:r>
              <a:rPr lang="en-US" altLang="ja-JP" sz="4400" dirty="0"/>
              <a:t>2. Doc2Vec</a:t>
            </a:r>
            <a:r>
              <a:rPr lang="ja-JP" altLang="en-US" sz="4400" dirty="0"/>
              <a:t>とは</a:t>
            </a:r>
            <a:endParaRPr lang="ja-JP" altLang="en-US" sz="4400" dirty="0"/>
          </a:p>
        </p:txBody>
      </p:sp>
      <p:sp>
        <p:nvSpPr>
          <p:cNvPr id="4" name="テキスト ボックス 3"/>
          <p:cNvSpPr txBox="1"/>
          <p:nvPr/>
        </p:nvSpPr>
        <p:spPr>
          <a:xfrm>
            <a:off x="1454728" y="1687484"/>
            <a:ext cx="2954655" cy="369332"/>
          </a:xfrm>
          <a:prstGeom prst="rect">
            <a:avLst/>
          </a:prstGeom>
          <a:noFill/>
        </p:spPr>
        <p:txBody>
          <a:bodyPr wrap="none" rtlCol="0">
            <a:spAutoFit/>
          </a:bodyPr>
          <a:lstStyle/>
          <a:p>
            <a:r>
              <a:rPr kumimoji="1" lang="ja-JP" altLang="en-US" dirty="0" smtClean="0"/>
              <a:t>分散表現を得るための手法</a:t>
            </a:r>
            <a:endParaRPr kumimoji="1" lang="ja-JP" altLang="en-US" dirty="0"/>
          </a:p>
        </p:txBody>
      </p:sp>
      <p:sp>
        <p:nvSpPr>
          <p:cNvPr id="5" name="テキスト ボックス 4"/>
          <p:cNvSpPr txBox="1"/>
          <p:nvPr/>
        </p:nvSpPr>
        <p:spPr>
          <a:xfrm>
            <a:off x="3082247" y="2260315"/>
            <a:ext cx="696024" cy="369332"/>
          </a:xfrm>
          <a:prstGeom prst="rect">
            <a:avLst/>
          </a:prstGeom>
          <a:noFill/>
        </p:spPr>
        <p:txBody>
          <a:bodyPr wrap="none" rtlCol="0">
            <a:spAutoFit/>
          </a:bodyPr>
          <a:lstStyle/>
          <a:p>
            <a:r>
              <a:rPr kumimoji="1" lang="en-US" altLang="ja-JP" dirty="0" err="1" smtClean="0"/>
              <a:t>dmpv</a:t>
            </a:r>
            <a:endParaRPr kumimoji="1" lang="ja-JP" altLang="en-US" dirty="0"/>
          </a:p>
        </p:txBody>
      </p:sp>
      <p:sp>
        <p:nvSpPr>
          <p:cNvPr id="9" name="テキスト ボックス 8"/>
          <p:cNvSpPr txBox="1"/>
          <p:nvPr/>
        </p:nvSpPr>
        <p:spPr>
          <a:xfrm>
            <a:off x="4232953" y="2260315"/>
            <a:ext cx="854721" cy="369332"/>
          </a:xfrm>
          <a:prstGeom prst="rect">
            <a:avLst/>
          </a:prstGeom>
          <a:noFill/>
        </p:spPr>
        <p:txBody>
          <a:bodyPr wrap="none" rtlCol="0">
            <a:spAutoFit/>
          </a:bodyPr>
          <a:lstStyle/>
          <a:p>
            <a:r>
              <a:rPr kumimoji="1" lang="en-US" altLang="ja-JP" smtClean="0"/>
              <a:t>DBoW</a:t>
            </a:r>
            <a:endParaRPr kumimoji="1" lang="ja-JP" altLang="en-US" dirty="0"/>
          </a:p>
        </p:txBody>
      </p:sp>
      <p:sp>
        <p:nvSpPr>
          <p:cNvPr id="10" name="テキスト ボックス 9"/>
          <p:cNvSpPr txBox="1"/>
          <p:nvPr/>
        </p:nvSpPr>
        <p:spPr>
          <a:xfrm>
            <a:off x="5613717" y="2286000"/>
            <a:ext cx="1454244" cy="369332"/>
          </a:xfrm>
          <a:prstGeom prst="rect">
            <a:avLst/>
          </a:prstGeom>
          <a:noFill/>
        </p:spPr>
        <p:txBody>
          <a:bodyPr wrap="none" rtlCol="0">
            <a:spAutoFit/>
          </a:bodyPr>
          <a:lstStyle/>
          <a:p>
            <a:r>
              <a:rPr kumimoji="1" lang="ja-JP" altLang="en-US" dirty="0" smtClean="0"/>
              <a:t>の</a:t>
            </a:r>
            <a:r>
              <a:rPr kumimoji="1" lang="en-US" altLang="ja-JP" dirty="0" smtClean="0"/>
              <a:t>2</a:t>
            </a:r>
            <a:r>
              <a:rPr kumimoji="1" lang="ja-JP" altLang="en-US" dirty="0" smtClean="0"/>
              <a:t>つが存在</a:t>
            </a:r>
            <a:endParaRPr kumimoji="1" lang="ja-JP" altLang="en-US" dirty="0"/>
          </a:p>
        </p:txBody>
      </p:sp>
      <p:sp>
        <p:nvSpPr>
          <p:cNvPr id="14" name="テキスト ボックス 13"/>
          <p:cNvSpPr txBox="1"/>
          <p:nvPr/>
        </p:nvSpPr>
        <p:spPr>
          <a:xfrm>
            <a:off x="1602769" y="3431569"/>
            <a:ext cx="7548861" cy="369332"/>
          </a:xfrm>
          <a:prstGeom prst="rect">
            <a:avLst/>
          </a:prstGeom>
          <a:noFill/>
        </p:spPr>
        <p:txBody>
          <a:bodyPr wrap="none" rtlCol="0">
            <a:spAutoFit/>
          </a:bodyPr>
          <a:lstStyle/>
          <a:p>
            <a:r>
              <a:rPr kumimoji="1" lang="en-US" altLang="ja-JP" dirty="0" err="1" smtClean="0"/>
              <a:t>DBoW</a:t>
            </a:r>
            <a:r>
              <a:rPr kumimoji="1" lang="ja-JP" altLang="en-US" dirty="0" smtClean="0"/>
              <a:t>は単語の順序を考慮しないシンプルなモデルで計算コストが低い</a:t>
            </a:r>
            <a:endParaRPr kumimoji="1" lang="ja-JP" altLang="en-US" dirty="0"/>
          </a:p>
        </p:txBody>
      </p:sp>
      <p:sp>
        <p:nvSpPr>
          <p:cNvPr id="15" name="テキスト ボックス 14"/>
          <p:cNvSpPr txBox="1"/>
          <p:nvPr/>
        </p:nvSpPr>
        <p:spPr>
          <a:xfrm>
            <a:off x="1602769" y="4602823"/>
            <a:ext cx="7654660" cy="369332"/>
          </a:xfrm>
          <a:prstGeom prst="rect">
            <a:avLst/>
          </a:prstGeom>
          <a:noFill/>
        </p:spPr>
        <p:txBody>
          <a:bodyPr wrap="none" rtlCol="0">
            <a:spAutoFit/>
          </a:bodyPr>
          <a:lstStyle/>
          <a:p>
            <a:r>
              <a:rPr kumimoji="1" lang="en-US" altLang="ja-JP" dirty="0" err="1"/>
              <a:t>d</a:t>
            </a:r>
            <a:r>
              <a:rPr kumimoji="1" lang="en-US" altLang="ja-JP" dirty="0" err="1" smtClean="0"/>
              <a:t>mpv</a:t>
            </a:r>
            <a:r>
              <a:rPr kumimoji="1" lang="ja-JP" altLang="en-US" dirty="0" smtClean="0"/>
              <a:t>は</a:t>
            </a:r>
            <a:r>
              <a:rPr kumimoji="1" lang="en-US" altLang="ja-JP" dirty="0" err="1" smtClean="0"/>
              <a:t>DBoW</a:t>
            </a:r>
            <a:r>
              <a:rPr kumimoji="1" lang="ja-JP" altLang="en-US" dirty="0" smtClean="0"/>
              <a:t>と比べると少し複雑でより多くのパラメータが必要となる</a:t>
            </a:r>
            <a:endParaRPr kumimoji="1" lang="ja-JP" altLang="en-US" dirty="0"/>
          </a:p>
        </p:txBody>
      </p:sp>
    </p:spTree>
    <p:extLst>
      <p:ext uri="{BB962C8B-B14F-4D97-AF65-F5344CB8AC3E}">
        <p14:creationId xmlns:p14="http://schemas.microsoft.com/office/powerpoint/2010/main" val="17808495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1678" y="382385"/>
            <a:ext cx="10178322" cy="747772"/>
          </a:xfrm>
        </p:spPr>
        <p:txBody>
          <a:bodyPr>
            <a:noAutofit/>
          </a:bodyPr>
          <a:lstStyle/>
          <a:p>
            <a:r>
              <a:rPr lang="en-US" altLang="ja-JP" sz="4400" dirty="0"/>
              <a:t>2.1 </a:t>
            </a:r>
            <a:r>
              <a:rPr lang="en-US" altLang="ja-JP" sz="4400" dirty="0" err="1"/>
              <a:t>dmpv</a:t>
            </a:r>
            <a:endParaRPr lang="ja-JP" altLang="en-US" sz="4400" dirty="0"/>
          </a:p>
        </p:txBody>
      </p:sp>
      <p:sp>
        <p:nvSpPr>
          <p:cNvPr id="4" name="テキスト ボックス 3"/>
          <p:cNvSpPr txBox="1"/>
          <p:nvPr/>
        </p:nvSpPr>
        <p:spPr>
          <a:xfrm>
            <a:off x="1454728" y="1687484"/>
            <a:ext cx="696024" cy="369332"/>
          </a:xfrm>
          <a:prstGeom prst="rect">
            <a:avLst/>
          </a:prstGeom>
          <a:noFill/>
        </p:spPr>
        <p:txBody>
          <a:bodyPr wrap="none" rtlCol="0">
            <a:spAutoFit/>
          </a:bodyPr>
          <a:lstStyle/>
          <a:p>
            <a:r>
              <a:rPr kumimoji="1" lang="en-US" altLang="ja-JP" dirty="0" err="1" smtClean="0"/>
              <a:t>dmpv</a:t>
            </a:r>
            <a:endParaRPr kumimoji="1" lang="ja-JP" altLang="en-US" dirty="0"/>
          </a:p>
        </p:txBody>
      </p:sp>
      <p:sp>
        <p:nvSpPr>
          <p:cNvPr id="3" name="テキスト ボックス 2"/>
          <p:cNvSpPr txBox="1"/>
          <p:nvPr/>
        </p:nvSpPr>
        <p:spPr>
          <a:xfrm>
            <a:off x="2527443" y="1687484"/>
            <a:ext cx="3224985" cy="369332"/>
          </a:xfrm>
          <a:prstGeom prst="rect">
            <a:avLst/>
          </a:prstGeom>
          <a:noFill/>
        </p:spPr>
        <p:txBody>
          <a:bodyPr wrap="none" rtlCol="0">
            <a:spAutoFit/>
          </a:bodyPr>
          <a:lstStyle/>
          <a:p>
            <a:r>
              <a:rPr kumimoji="1" lang="en-US" altLang="ja-JP" dirty="0" smtClean="0"/>
              <a:t>Word2Vec</a:t>
            </a:r>
            <a:r>
              <a:rPr kumimoji="1" lang="ja-JP" altLang="en-US" dirty="0" smtClean="0"/>
              <a:t>の</a:t>
            </a:r>
            <a:r>
              <a:rPr kumimoji="1" lang="en-US" altLang="ja-JP" dirty="0" err="1" smtClean="0"/>
              <a:t>CBoW</a:t>
            </a:r>
            <a:r>
              <a:rPr kumimoji="1" lang="ja-JP" altLang="en-US" dirty="0" smtClean="0"/>
              <a:t>と似ている</a:t>
            </a:r>
            <a:endParaRPr kumimoji="1" lang="ja-JP" altLang="en-US" dirty="0"/>
          </a:p>
        </p:txBody>
      </p:sp>
      <p:sp>
        <p:nvSpPr>
          <p:cNvPr id="6" name="テキスト ボックス 5"/>
          <p:cNvSpPr txBox="1"/>
          <p:nvPr/>
        </p:nvSpPr>
        <p:spPr>
          <a:xfrm>
            <a:off x="2496621" y="2778793"/>
            <a:ext cx="5474576" cy="369332"/>
          </a:xfrm>
          <a:prstGeom prst="rect">
            <a:avLst/>
          </a:prstGeom>
          <a:noFill/>
        </p:spPr>
        <p:txBody>
          <a:bodyPr wrap="none" rtlCol="0">
            <a:spAutoFit/>
          </a:bodyPr>
          <a:lstStyle/>
          <a:p>
            <a:r>
              <a:rPr kumimoji="1" lang="en-US" altLang="ja-JP" dirty="0" err="1" smtClean="0"/>
              <a:t>CBoW</a:t>
            </a:r>
            <a:r>
              <a:rPr kumimoji="1" lang="ja-JP" altLang="en-US" dirty="0" smtClean="0"/>
              <a:t>は前後の単語から対象単語を推測する</a:t>
            </a:r>
            <a:r>
              <a:rPr kumimoji="1" lang="en-US" altLang="ja-JP" dirty="0" smtClean="0"/>
              <a:t>3</a:t>
            </a:r>
            <a:r>
              <a:rPr kumimoji="1" lang="ja-JP" altLang="en-US" dirty="0" smtClean="0"/>
              <a:t>層</a:t>
            </a:r>
            <a:r>
              <a:rPr kumimoji="1" lang="en-US" altLang="ja-JP" dirty="0" smtClean="0"/>
              <a:t>NN</a:t>
            </a:r>
            <a:endParaRPr kumimoji="1" lang="ja-JP" altLang="en-US" dirty="0"/>
          </a:p>
        </p:txBody>
      </p:sp>
      <p:sp>
        <p:nvSpPr>
          <p:cNvPr id="7" name="テキスト ボックス 6"/>
          <p:cNvSpPr txBox="1"/>
          <p:nvPr/>
        </p:nvSpPr>
        <p:spPr>
          <a:xfrm>
            <a:off x="2527443" y="4041253"/>
            <a:ext cx="6665607" cy="369332"/>
          </a:xfrm>
          <a:prstGeom prst="rect">
            <a:avLst/>
          </a:prstGeom>
          <a:noFill/>
        </p:spPr>
        <p:txBody>
          <a:bodyPr wrap="none" rtlCol="0">
            <a:spAutoFit/>
          </a:bodyPr>
          <a:lstStyle/>
          <a:p>
            <a:r>
              <a:rPr kumimoji="1" lang="en-US" altLang="ja-JP" dirty="0" err="1"/>
              <a:t>d</a:t>
            </a:r>
            <a:r>
              <a:rPr kumimoji="1" lang="en-US" altLang="ja-JP" dirty="0" err="1" smtClean="0"/>
              <a:t>mpv</a:t>
            </a:r>
            <a:r>
              <a:rPr kumimoji="1" lang="ja-JP" altLang="en-US" dirty="0" smtClean="0"/>
              <a:t>は</a:t>
            </a:r>
            <a:r>
              <a:rPr kumimoji="1" lang="en-US" altLang="ja-JP" dirty="0" err="1" smtClean="0"/>
              <a:t>CBoW</a:t>
            </a:r>
            <a:r>
              <a:rPr kumimoji="1" lang="ja-JP" altLang="en-US" dirty="0" smtClean="0"/>
              <a:t>の応用で入力ベクトルに単語ベクトルだけでなく</a:t>
            </a:r>
            <a:endParaRPr kumimoji="1" lang="ja-JP" altLang="en-US" dirty="0"/>
          </a:p>
        </p:txBody>
      </p:sp>
      <p:sp>
        <p:nvSpPr>
          <p:cNvPr id="8" name="テキスト ボックス 7"/>
          <p:cNvSpPr txBox="1"/>
          <p:nvPr/>
        </p:nvSpPr>
        <p:spPr>
          <a:xfrm>
            <a:off x="6513816" y="4848136"/>
            <a:ext cx="3416320" cy="369332"/>
          </a:xfrm>
          <a:prstGeom prst="rect">
            <a:avLst/>
          </a:prstGeom>
          <a:noFill/>
        </p:spPr>
        <p:txBody>
          <a:bodyPr wrap="none" rtlCol="0">
            <a:spAutoFit/>
          </a:bodyPr>
          <a:lstStyle/>
          <a:p>
            <a:r>
              <a:rPr kumimoji="1" lang="ja-JP" altLang="en-US" dirty="0" smtClean="0"/>
              <a:t>ドキュメント</a:t>
            </a:r>
            <a:r>
              <a:rPr kumimoji="1" lang="en-US" altLang="ja-JP" dirty="0" smtClean="0"/>
              <a:t>ID</a:t>
            </a:r>
            <a:r>
              <a:rPr kumimoji="1" lang="ja-JP" altLang="en-US" dirty="0" smtClean="0"/>
              <a:t>を付加したもの</a:t>
            </a:r>
            <a:endParaRPr kumimoji="1" lang="ja-JP" altLang="en-US" dirty="0"/>
          </a:p>
        </p:txBody>
      </p:sp>
    </p:spTree>
    <p:extLst>
      <p:ext uri="{BB962C8B-B14F-4D97-AF65-F5344CB8AC3E}">
        <p14:creationId xmlns:p14="http://schemas.microsoft.com/office/powerpoint/2010/main" val="12971272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1678" y="382385"/>
            <a:ext cx="10178322" cy="747772"/>
          </a:xfrm>
        </p:spPr>
        <p:txBody>
          <a:bodyPr>
            <a:noAutofit/>
          </a:bodyPr>
          <a:lstStyle/>
          <a:p>
            <a:r>
              <a:rPr lang="en-US" altLang="ja-JP" sz="4400" dirty="0"/>
              <a:t>2.1 </a:t>
            </a:r>
            <a:r>
              <a:rPr lang="en-US" altLang="ja-JP" sz="4400" dirty="0" err="1"/>
              <a:t>dmpv</a:t>
            </a:r>
            <a:endParaRPr lang="ja-JP" altLang="en-US" sz="4400" dirty="0"/>
          </a:p>
        </p:txBody>
      </p:sp>
      <p:graphicFrame>
        <p:nvGraphicFramePr>
          <p:cNvPr id="3" name="表 2"/>
          <p:cNvGraphicFramePr>
            <a:graphicFrameLocks noGrp="1"/>
          </p:cNvGraphicFramePr>
          <p:nvPr>
            <p:extLst>
              <p:ext uri="{D42A27DB-BD31-4B8C-83A1-F6EECF244321}">
                <p14:modId xmlns:p14="http://schemas.microsoft.com/office/powerpoint/2010/main" val="1266313180"/>
              </p:ext>
            </p:extLst>
          </p:nvPr>
        </p:nvGraphicFramePr>
        <p:xfrm>
          <a:off x="1823605" y="1378678"/>
          <a:ext cx="208280" cy="1044000"/>
        </p:xfrm>
        <a:graphic>
          <a:graphicData uri="http://schemas.openxmlformats.org/drawingml/2006/table">
            <a:tbl>
              <a:tblPr>
                <a:tableStyleId>{3C2FFA5D-87B4-456A-9821-1D502468CF0F}</a:tableStyleId>
              </a:tblPr>
              <a:tblGrid>
                <a:gridCol w="208280"/>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graphicFrame>
        <p:nvGraphicFramePr>
          <p:cNvPr id="13" name="表 12"/>
          <p:cNvGraphicFramePr>
            <a:graphicFrameLocks noGrp="1"/>
          </p:cNvGraphicFramePr>
          <p:nvPr>
            <p:extLst>
              <p:ext uri="{D42A27DB-BD31-4B8C-83A1-F6EECF244321}">
                <p14:modId xmlns:p14="http://schemas.microsoft.com/office/powerpoint/2010/main" val="1362674490"/>
              </p:ext>
            </p:extLst>
          </p:nvPr>
        </p:nvGraphicFramePr>
        <p:xfrm>
          <a:off x="1823605" y="3782754"/>
          <a:ext cx="208280" cy="1044000"/>
        </p:xfrm>
        <a:graphic>
          <a:graphicData uri="http://schemas.openxmlformats.org/drawingml/2006/table">
            <a:tbl>
              <a:tblPr>
                <a:tableStyleId>{3C2FFA5D-87B4-456A-9821-1D502468CF0F}</a:tableStyleId>
              </a:tblPr>
              <a:tblGrid>
                <a:gridCol w="208280"/>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graphicFrame>
        <p:nvGraphicFramePr>
          <p:cNvPr id="14" name="表 13"/>
          <p:cNvGraphicFramePr>
            <a:graphicFrameLocks noGrp="1"/>
          </p:cNvGraphicFramePr>
          <p:nvPr>
            <p:extLst>
              <p:ext uri="{D42A27DB-BD31-4B8C-83A1-F6EECF244321}">
                <p14:modId xmlns:p14="http://schemas.microsoft.com/office/powerpoint/2010/main" val="1704541822"/>
              </p:ext>
            </p:extLst>
          </p:nvPr>
        </p:nvGraphicFramePr>
        <p:xfrm>
          <a:off x="1823605" y="2580716"/>
          <a:ext cx="208280" cy="1044000"/>
        </p:xfrm>
        <a:graphic>
          <a:graphicData uri="http://schemas.openxmlformats.org/drawingml/2006/table">
            <a:tbl>
              <a:tblPr>
                <a:tableStyleId>{3C2FFA5D-87B4-456A-9821-1D502468CF0F}</a:tableStyleId>
              </a:tblPr>
              <a:tblGrid>
                <a:gridCol w="208280"/>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graphicFrame>
        <p:nvGraphicFramePr>
          <p:cNvPr id="16" name="表 15"/>
          <p:cNvGraphicFramePr>
            <a:graphicFrameLocks noGrp="1"/>
          </p:cNvGraphicFramePr>
          <p:nvPr>
            <p:extLst>
              <p:ext uri="{D42A27DB-BD31-4B8C-83A1-F6EECF244321}">
                <p14:modId xmlns:p14="http://schemas.microsoft.com/office/powerpoint/2010/main" val="136156011"/>
              </p:ext>
            </p:extLst>
          </p:nvPr>
        </p:nvGraphicFramePr>
        <p:xfrm>
          <a:off x="7339115" y="3102716"/>
          <a:ext cx="208280" cy="1044000"/>
        </p:xfrm>
        <a:graphic>
          <a:graphicData uri="http://schemas.openxmlformats.org/drawingml/2006/table">
            <a:tbl>
              <a:tblPr>
                <a:tableStyleId>{3C2FFA5D-87B4-456A-9821-1D502468CF0F}</a:tableStyleId>
              </a:tblPr>
              <a:tblGrid>
                <a:gridCol w="208280"/>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graphicFrame>
        <p:nvGraphicFramePr>
          <p:cNvPr id="4" name="表 3"/>
          <p:cNvGraphicFramePr>
            <a:graphicFrameLocks noGrp="1"/>
          </p:cNvGraphicFramePr>
          <p:nvPr>
            <p:extLst>
              <p:ext uri="{D42A27DB-BD31-4B8C-83A1-F6EECF244321}">
                <p14:modId xmlns:p14="http://schemas.microsoft.com/office/powerpoint/2010/main" val="1303992822"/>
              </p:ext>
            </p:extLst>
          </p:nvPr>
        </p:nvGraphicFramePr>
        <p:xfrm>
          <a:off x="4581360" y="2058716"/>
          <a:ext cx="208280" cy="3132000"/>
        </p:xfrm>
        <a:graphic>
          <a:graphicData uri="http://schemas.openxmlformats.org/drawingml/2006/table">
            <a:tbl>
              <a:tblPr firstRow="1" bandRow="1">
                <a:tableStyleId>{3C2FFA5D-87B4-456A-9821-1D502468CF0F}</a:tableStyleId>
              </a:tblPr>
              <a:tblGrid>
                <a:gridCol w="208280"/>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bl>
          </a:graphicData>
        </a:graphic>
      </p:graphicFrame>
      <p:sp>
        <p:nvSpPr>
          <p:cNvPr id="7" name="テキスト ボックス 6"/>
          <p:cNvSpPr txBox="1"/>
          <p:nvPr/>
        </p:nvSpPr>
        <p:spPr>
          <a:xfrm>
            <a:off x="1489163" y="6362700"/>
            <a:ext cx="877163" cy="369332"/>
          </a:xfrm>
          <a:prstGeom prst="rect">
            <a:avLst/>
          </a:prstGeom>
          <a:noFill/>
        </p:spPr>
        <p:txBody>
          <a:bodyPr wrap="none" rtlCol="0">
            <a:spAutoFit/>
          </a:bodyPr>
          <a:lstStyle/>
          <a:p>
            <a:r>
              <a:rPr kumimoji="1" lang="ja-JP" altLang="en-US" dirty="0" smtClean="0"/>
              <a:t>入力層</a:t>
            </a:r>
            <a:endParaRPr kumimoji="1" lang="ja-JP" altLang="en-US" dirty="0"/>
          </a:p>
        </p:txBody>
      </p:sp>
      <p:sp>
        <p:nvSpPr>
          <p:cNvPr id="8" name="テキスト ボックス 7"/>
          <p:cNvSpPr txBox="1"/>
          <p:nvPr/>
        </p:nvSpPr>
        <p:spPr>
          <a:xfrm>
            <a:off x="3842961" y="5506792"/>
            <a:ext cx="1685077" cy="369332"/>
          </a:xfrm>
          <a:prstGeom prst="rect">
            <a:avLst/>
          </a:prstGeom>
          <a:noFill/>
        </p:spPr>
        <p:txBody>
          <a:bodyPr wrap="none" rtlCol="0">
            <a:spAutoFit/>
          </a:bodyPr>
          <a:lstStyle/>
          <a:p>
            <a:r>
              <a:rPr kumimoji="1" lang="en-US" altLang="ja-JP" dirty="0" smtClean="0"/>
              <a:t>n</a:t>
            </a:r>
            <a:r>
              <a:rPr kumimoji="1" lang="ja-JP" altLang="en-US" dirty="0" smtClean="0"/>
              <a:t>次元の隠れ層</a:t>
            </a:r>
            <a:endParaRPr kumimoji="1" lang="ja-JP" altLang="en-US" dirty="0"/>
          </a:p>
        </p:txBody>
      </p:sp>
      <p:sp>
        <p:nvSpPr>
          <p:cNvPr id="10" name="テキスト ボックス 9"/>
          <p:cNvSpPr txBox="1"/>
          <p:nvPr/>
        </p:nvSpPr>
        <p:spPr>
          <a:xfrm>
            <a:off x="7004673" y="4615460"/>
            <a:ext cx="877163" cy="369332"/>
          </a:xfrm>
          <a:prstGeom prst="rect">
            <a:avLst/>
          </a:prstGeom>
          <a:noFill/>
        </p:spPr>
        <p:txBody>
          <a:bodyPr wrap="none" rtlCol="0">
            <a:spAutoFit/>
          </a:bodyPr>
          <a:lstStyle/>
          <a:p>
            <a:r>
              <a:rPr kumimoji="1" lang="ja-JP" altLang="en-US" smtClean="0"/>
              <a:t>出力層</a:t>
            </a:r>
            <a:endParaRPr kumimoji="1" lang="ja-JP" altLang="en-US" dirty="0"/>
          </a:p>
        </p:txBody>
      </p:sp>
      <p:cxnSp>
        <p:nvCxnSpPr>
          <p:cNvPr id="18" name="直線矢印コネクタ 17"/>
          <p:cNvCxnSpPr/>
          <p:nvPr/>
        </p:nvCxnSpPr>
        <p:spPr>
          <a:xfrm>
            <a:off x="2031885" y="1891762"/>
            <a:ext cx="2159966" cy="7743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p:cNvCxnSpPr/>
          <p:nvPr/>
        </p:nvCxnSpPr>
        <p:spPr>
          <a:xfrm flipV="1">
            <a:off x="2059418" y="4430668"/>
            <a:ext cx="2132433" cy="10761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直線矢印コネクタ 21"/>
          <p:cNvCxnSpPr/>
          <p:nvPr/>
        </p:nvCxnSpPr>
        <p:spPr>
          <a:xfrm>
            <a:off x="2031885" y="3102716"/>
            <a:ext cx="2159966" cy="2055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直線矢印コネクタ 23"/>
          <p:cNvCxnSpPr/>
          <p:nvPr/>
        </p:nvCxnSpPr>
        <p:spPr>
          <a:xfrm flipV="1">
            <a:off x="2031885" y="3868141"/>
            <a:ext cx="2159966" cy="4758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直線矢印コネクタ 27"/>
          <p:cNvCxnSpPr/>
          <p:nvPr/>
        </p:nvCxnSpPr>
        <p:spPr>
          <a:xfrm>
            <a:off x="4972687" y="3624716"/>
            <a:ext cx="203198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メモ 11"/>
          <p:cNvSpPr/>
          <p:nvPr/>
        </p:nvSpPr>
        <p:spPr>
          <a:xfrm>
            <a:off x="1240635" y="5070179"/>
            <a:ext cx="774585" cy="994327"/>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文書</a:t>
            </a:r>
            <a:endParaRPr kumimoji="1" lang="en-US" altLang="ja-JP" dirty="0" smtClean="0">
              <a:solidFill>
                <a:schemeClr val="tx1"/>
              </a:solidFill>
            </a:endParaRPr>
          </a:p>
          <a:p>
            <a:pPr algn="ctr"/>
            <a:r>
              <a:rPr kumimoji="1" lang="en-US" altLang="ja-JP" dirty="0" smtClean="0">
                <a:solidFill>
                  <a:schemeClr val="tx1"/>
                </a:solidFill>
              </a:rPr>
              <a:t>ID</a:t>
            </a:r>
            <a:endParaRPr kumimoji="1" lang="ja-JP" altLang="en-US" dirty="0">
              <a:solidFill>
                <a:schemeClr val="tx1"/>
              </a:solidFill>
            </a:endParaRPr>
          </a:p>
        </p:txBody>
      </p:sp>
      <p:sp>
        <p:nvSpPr>
          <p:cNvPr id="17" name="テキスト ボックス 16"/>
          <p:cNvSpPr txBox="1"/>
          <p:nvPr/>
        </p:nvSpPr>
        <p:spPr>
          <a:xfrm>
            <a:off x="1366463" y="1818526"/>
            <a:ext cx="242374" cy="369332"/>
          </a:xfrm>
          <a:prstGeom prst="rect">
            <a:avLst/>
          </a:prstGeom>
          <a:noFill/>
        </p:spPr>
        <p:txBody>
          <a:bodyPr wrap="none" rtlCol="0">
            <a:spAutoFit/>
          </a:bodyPr>
          <a:lstStyle/>
          <a:p>
            <a:r>
              <a:rPr kumimoji="1" lang="en-US" altLang="ja-JP" dirty="0" smtClean="0"/>
              <a:t>I</a:t>
            </a:r>
            <a:endParaRPr kumimoji="1" lang="ja-JP" altLang="en-US" dirty="0"/>
          </a:p>
        </p:txBody>
      </p:sp>
      <p:sp>
        <p:nvSpPr>
          <p:cNvPr id="19" name="テキスト ボックス 18"/>
          <p:cNvSpPr txBox="1"/>
          <p:nvPr/>
        </p:nvSpPr>
        <p:spPr>
          <a:xfrm>
            <a:off x="1189267" y="2876227"/>
            <a:ext cx="596766" cy="369332"/>
          </a:xfrm>
          <a:prstGeom prst="rect">
            <a:avLst/>
          </a:prstGeom>
          <a:noFill/>
        </p:spPr>
        <p:txBody>
          <a:bodyPr wrap="none" rtlCol="0">
            <a:spAutoFit/>
          </a:bodyPr>
          <a:lstStyle/>
          <a:p>
            <a:r>
              <a:rPr kumimoji="1" lang="en-US" altLang="ja-JP" smtClean="0"/>
              <a:t>have</a:t>
            </a:r>
            <a:endParaRPr kumimoji="1" lang="ja-JP" altLang="en-US" dirty="0"/>
          </a:p>
        </p:txBody>
      </p:sp>
      <p:sp>
        <p:nvSpPr>
          <p:cNvPr id="21" name="テキスト ボックス 20"/>
          <p:cNvSpPr txBox="1"/>
          <p:nvPr/>
        </p:nvSpPr>
        <p:spPr>
          <a:xfrm>
            <a:off x="1366463" y="4120088"/>
            <a:ext cx="282450" cy="369332"/>
          </a:xfrm>
          <a:prstGeom prst="rect">
            <a:avLst/>
          </a:prstGeom>
          <a:noFill/>
        </p:spPr>
        <p:txBody>
          <a:bodyPr wrap="none" rtlCol="0">
            <a:spAutoFit/>
          </a:bodyPr>
          <a:lstStyle/>
          <a:p>
            <a:r>
              <a:rPr kumimoji="1" lang="en-US" altLang="ja-JP" smtClean="0"/>
              <a:t>a</a:t>
            </a:r>
            <a:endParaRPr kumimoji="1" lang="ja-JP" altLang="en-US" dirty="0"/>
          </a:p>
        </p:txBody>
      </p:sp>
      <p:sp>
        <p:nvSpPr>
          <p:cNvPr id="23" name="テキスト ボックス 22"/>
          <p:cNvSpPr txBox="1"/>
          <p:nvPr/>
        </p:nvSpPr>
        <p:spPr>
          <a:xfrm>
            <a:off x="7618783" y="3413422"/>
            <a:ext cx="526106" cy="369332"/>
          </a:xfrm>
          <a:prstGeom prst="rect">
            <a:avLst/>
          </a:prstGeom>
          <a:noFill/>
        </p:spPr>
        <p:txBody>
          <a:bodyPr wrap="none" rtlCol="0">
            <a:spAutoFit/>
          </a:bodyPr>
          <a:lstStyle/>
          <a:p>
            <a:r>
              <a:rPr kumimoji="1" lang="en-US" altLang="ja-JP" smtClean="0"/>
              <a:t>pen</a:t>
            </a:r>
            <a:endParaRPr kumimoji="1" lang="ja-JP" altLang="en-US" dirty="0"/>
          </a:p>
        </p:txBody>
      </p:sp>
      <p:sp>
        <p:nvSpPr>
          <p:cNvPr id="5" name="テキスト ボックス 4"/>
          <p:cNvSpPr txBox="1"/>
          <p:nvPr/>
        </p:nvSpPr>
        <p:spPr>
          <a:xfrm>
            <a:off x="6455538" y="5318170"/>
            <a:ext cx="5493812" cy="369332"/>
          </a:xfrm>
          <a:prstGeom prst="rect">
            <a:avLst/>
          </a:prstGeom>
          <a:noFill/>
        </p:spPr>
        <p:txBody>
          <a:bodyPr wrap="none" rtlCol="0">
            <a:spAutoFit/>
          </a:bodyPr>
          <a:lstStyle/>
          <a:p>
            <a:r>
              <a:rPr kumimoji="1" lang="ja-JP" altLang="en-US" smtClean="0"/>
              <a:t>前後の単語だけでなく文書</a:t>
            </a:r>
            <a:r>
              <a:rPr kumimoji="1" lang="en-US" altLang="ja-JP" dirty="0" smtClean="0"/>
              <a:t>ID</a:t>
            </a:r>
            <a:r>
              <a:rPr kumimoji="1" lang="ja-JP" altLang="en-US" dirty="0" smtClean="0"/>
              <a:t>もコンテキストとして</a:t>
            </a:r>
            <a:endParaRPr kumimoji="1" lang="ja-JP" altLang="en-US" dirty="0"/>
          </a:p>
        </p:txBody>
      </p:sp>
      <p:sp>
        <p:nvSpPr>
          <p:cNvPr id="6" name="テキスト ボックス 5"/>
          <p:cNvSpPr txBox="1"/>
          <p:nvPr/>
        </p:nvSpPr>
        <p:spPr>
          <a:xfrm>
            <a:off x="8250148" y="5857901"/>
            <a:ext cx="2723823" cy="369332"/>
          </a:xfrm>
          <a:prstGeom prst="rect">
            <a:avLst/>
          </a:prstGeom>
          <a:noFill/>
        </p:spPr>
        <p:txBody>
          <a:bodyPr wrap="none" rtlCol="0">
            <a:spAutoFit/>
          </a:bodyPr>
          <a:lstStyle/>
          <a:p>
            <a:r>
              <a:rPr kumimoji="1" lang="ja-JP" altLang="en-US" dirty="0" smtClean="0"/>
              <a:t>保持する意味合いを持つ</a:t>
            </a:r>
            <a:endParaRPr kumimoji="1" lang="ja-JP" altLang="en-US" dirty="0"/>
          </a:p>
        </p:txBody>
      </p:sp>
    </p:spTree>
    <p:extLst>
      <p:ext uri="{BB962C8B-B14F-4D97-AF65-F5344CB8AC3E}">
        <p14:creationId xmlns:p14="http://schemas.microsoft.com/office/powerpoint/2010/main" val="20070564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1678" y="382385"/>
            <a:ext cx="10178322" cy="747772"/>
          </a:xfrm>
        </p:spPr>
        <p:txBody>
          <a:bodyPr>
            <a:noAutofit/>
          </a:bodyPr>
          <a:lstStyle/>
          <a:p>
            <a:r>
              <a:rPr lang="en-US" altLang="ja-JP" sz="4400" dirty="0"/>
              <a:t>1.Word2Vec</a:t>
            </a:r>
            <a:r>
              <a:rPr lang="ja-JP" altLang="en-US" sz="4400" dirty="0"/>
              <a:t>とは</a:t>
            </a:r>
            <a:endParaRPr lang="ja-JP" altLang="en-US" sz="4400" dirty="0"/>
          </a:p>
        </p:txBody>
      </p:sp>
      <p:sp>
        <p:nvSpPr>
          <p:cNvPr id="4" name="テキスト ボックス 3"/>
          <p:cNvSpPr txBox="1"/>
          <p:nvPr/>
        </p:nvSpPr>
        <p:spPr>
          <a:xfrm>
            <a:off x="1454728" y="1687484"/>
            <a:ext cx="2262158" cy="369332"/>
          </a:xfrm>
          <a:prstGeom prst="rect">
            <a:avLst/>
          </a:prstGeom>
          <a:noFill/>
        </p:spPr>
        <p:txBody>
          <a:bodyPr wrap="none" rtlCol="0">
            <a:spAutoFit/>
          </a:bodyPr>
          <a:lstStyle/>
          <a:p>
            <a:r>
              <a:rPr kumimoji="1" lang="ja-JP" altLang="en-US" smtClean="0"/>
              <a:t>単語のベクトル表現</a:t>
            </a:r>
            <a:endParaRPr kumimoji="1" lang="ja-JP" altLang="en-US"/>
          </a:p>
        </p:txBody>
      </p:sp>
      <p:sp>
        <p:nvSpPr>
          <p:cNvPr id="6" name="テキスト ボックス 5"/>
          <p:cNvSpPr txBox="1"/>
          <p:nvPr/>
        </p:nvSpPr>
        <p:spPr>
          <a:xfrm>
            <a:off x="1658309" y="3026008"/>
            <a:ext cx="1854995" cy="369332"/>
          </a:xfrm>
          <a:prstGeom prst="rect">
            <a:avLst/>
          </a:prstGeom>
          <a:noFill/>
        </p:spPr>
        <p:txBody>
          <a:bodyPr wrap="none" rtlCol="0">
            <a:spAutoFit/>
          </a:bodyPr>
          <a:lstStyle/>
          <a:p>
            <a:r>
              <a:rPr kumimoji="1" lang="en-US" altLang="ja-JP" dirty="0"/>
              <a:t>o</a:t>
            </a:r>
            <a:r>
              <a:rPr kumimoji="1" lang="en-US" altLang="ja-JP" dirty="0" smtClean="0"/>
              <a:t>ne-hot</a:t>
            </a:r>
            <a:r>
              <a:rPr kumimoji="1" lang="ja-JP" altLang="en-US" dirty="0" smtClean="0"/>
              <a:t>ベクトル</a:t>
            </a:r>
            <a:endParaRPr kumimoji="1" lang="ja-JP" altLang="en-US" dirty="0"/>
          </a:p>
        </p:txBody>
      </p:sp>
      <p:sp>
        <p:nvSpPr>
          <p:cNvPr id="7" name="テキスト ボックス 6"/>
          <p:cNvSpPr txBox="1"/>
          <p:nvPr/>
        </p:nvSpPr>
        <p:spPr>
          <a:xfrm>
            <a:off x="1454728" y="2562678"/>
            <a:ext cx="1800493" cy="369332"/>
          </a:xfrm>
          <a:prstGeom prst="rect">
            <a:avLst/>
          </a:prstGeom>
          <a:noFill/>
        </p:spPr>
        <p:txBody>
          <a:bodyPr wrap="none" rtlCol="0">
            <a:spAutoFit/>
          </a:bodyPr>
          <a:lstStyle/>
          <a:p>
            <a:r>
              <a:rPr kumimoji="1" lang="ja-JP" altLang="en-US" smtClean="0"/>
              <a:t>最も単純なもの</a:t>
            </a:r>
            <a:endParaRPr kumimoji="1" lang="ja-JP" altLang="en-US"/>
          </a:p>
        </p:txBody>
      </p:sp>
      <p:sp>
        <p:nvSpPr>
          <p:cNvPr id="8" name="テキスト ボックス 7"/>
          <p:cNvSpPr txBox="1"/>
          <p:nvPr/>
        </p:nvSpPr>
        <p:spPr>
          <a:xfrm>
            <a:off x="4904509" y="2657495"/>
            <a:ext cx="4775666" cy="369332"/>
          </a:xfrm>
          <a:prstGeom prst="rect">
            <a:avLst/>
          </a:prstGeom>
          <a:noFill/>
        </p:spPr>
        <p:txBody>
          <a:bodyPr wrap="none" rtlCol="0">
            <a:spAutoFit/>
          </a:bodyPr>
          <a:lstStyle/>
          <a:p>
            <a:r>
              <a:rPr kumimoji="1" lang="ja-JP" altLang="en-US" dirty="0" smtClean="0"/>
              <a:t>「イチロー</a:t>
            </a:r>
            <a:r>
              <a:rPr kumimoji="1" lang="en-US" altLang="ja-JP" dirty="0" smtClean="0"/>
              <a:t>,</a:t>
            </a:r>
            <a:r>
              <a:rPr kumimoji="1" lang="ja-JP" altLang="en-US" dirty="0" smtClean="0"/>
              <a:t>プログラマー</a:t>
            </a:r>
            <a:r>
              <a:rPr kumimoji="1" lang="en-US" altLang="ja-JP" dirty="0" smtClean="0"/>
              <a:t>,</a:t>
            </a:r>
            <a:r>
              <a:rPr kumimoji="1" lang="ja-JP" altLang="en-US" dirty="0" smtClean="0"/>
              <a:t>パリ</a:t>
            </a:r>
            <a:r>
              <a:rPr kumimoji="1" lang="en-US" altLang="ja-JP" dirty="0" smtClean="0"/>
              <a:t>,</a:t>
            </a:r>
            <a:r>
              <a:rPr kumimoji="1" lang="ja-JP" altLang="en-US" dirty="0" smtClean="0"/>
              <a:t>道頓堀</a:t>
            </a:r>
            <a:r>
              <a:rPr kumimoji="1" lang="en-US" altLang="ja-JP" dirty="0" smtClean="0"/>
              <a:t>,</a:t>
            </a:r>
            <a:r>
              <a:rPr kumimoji="1" lang="ja-JP" altLang="en-US" dirty="0" smtClean="0"/>
              <a:t>打つ」</a:t>
            </a:r>
            <a:endParaRPr kumimoji="1" lang="ja-JP" altLang="en-US" dirty="0"/>
          </a:p>
        </p:txBody>
      </p:sp>
      <p:graphicFrame>
        <p:nvGraphicFramePr>
          <p:cNvPr id="11" name="表 10"/>
          <p:cNvGraphicFramePr>
            <a:graphicFrameLocks noGrp="1"/>
          </p:cNvGraphicFramePr>
          <p:nvPr>
            <p:extLst>
              <p:ext uri="{D42A27DB-BD31-4B8C-83A1-F6EECF244321}">
                <p14:modId xmlns:p14="http://schemas.microsoft.com/office/powerpoint/2010/main" val="1364029086"/>
              </p:ext>
            </p:extLst>
          </p:nvPr>
        </p:nvGraphicFramePr>
        <p:xfrm>
          <a:off x="7637390" y="3491976"/>
          <a:ext cx="2410735" cy="370840"/>
        </p:xfrm>
        <a:graphic>
          <a:graphicData uri="http://schemas.openxmlformats.org/drawingml/2006/table">
            <a:tbl>
              <a:tblPr firstRow="1" bandRow="1">
                <a:tableStyleId>{5C22544A-7EE6-4342-B048-85BDC9FD1C3A}</a:tableStyleId>
              </a:tblPr>
              <a:tblGrid>
                <a:gridCol w="482147"/>
                <a:gridCol w="482147"/>
                <a:gridCol w="482147"/>
                <a:gridCol w="482147"/>
                <a:gridCol w="482147"/>
              </a:tblGrid>
              <a:tr h="370840">
                <a:tc>
                  <a:txBody>
                    <a:bodyPr/>
                    <a:lstStyle/>
                    <a:p>
                      <a:r>
                        <a:rPr kumimoji="1" lang="en-US" altLang="ja-JP" dirty="0" smtClean="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solidFill>
                            <a:schemeClr val="tx1"/>
                          </a:solidFill>
                        </a:rPr>
                        <a:t>1</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solidFill>
                            <a:schemeClr val="tx1"/>
                          </a:solidFill>
                        </a:rPr>
                        <a:t>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solidFill>
                            <a:schemeClr val="tx1"/>
                          </a:solidFill>
                        </a:rPr>
                        <a:t>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solidFill>
                            <a:schemeClr val="tx1"/>
                          </a:solidFill>
                        </a:rPr>
                        <a:t>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2" name="テキスト ボックス 11"/>
          <p:cNvSpPr txBox="1"/>
          <p:nvPr/>
        </p:nvSpPr>
        <p:spPr>
          <a:xfrm>
            <a:off x="5280917" y="3493484"/>
            <a:ext cx="2165978" cy="369332"/>
          </a:xfrm>
          <a:prstGeom prst="rect">
            <a:avLst/>
          </a:prstGeom>
          <a:noFill/>
        </p:spPr>
        <p:txBody>
          <a:bodyPr wrap="none" rtlCol="0">
            <a:spAutoFit/>
          </a:bodyPr>
          <a:lstStyle/>
          <a:p>
            <a:r>
              <a:rPr kumimoji="1" lang="ja-JP" altLang="en-US" dirty="0" smtClean="0"/>
              <a:t>プログラマー</a:t>
            </a:r>
            <a:r>
              <a:rPr kumimoji="1" lang="en-US" altLang="ja-JP" dirty="0" smtClean="0"/>
              <a:t> 	=</a:t>
            </a:r>
            <a:endParaRPr kumimoji="1" lang="ja-JP" altLang="en-US" dirty="0"/>
          </a:p>
        </p:txBody>
      </p:sp>
      <p:sp>
        <p:nvSpPr>
          <p:cNvPr id="13" name="テキスト ボックス 12"/>
          <p:cNvSpPr txBox="1"/>
          <p:nvPr/>
        </p:nvSpPr>
        <p:spPr>
          <a:xfrm>
            <a:off x="1756881" y="4633646"/>
            <a:ext cx="8494633" cy="369332"/>
          </a:xfrm>
          <a:prstGeom prst="rect">
            <a:avLst/>
          </a:prstGeom>
          <a:noFill/>
        </p:spPr>
        <p:txBody>
          <a:bodyPr wrap="none" rtlCol="0">
            <a:spAutoFit/>
          </a:bodyPr>
          <a:lstStyle/>
          <a:p>
            <a:r>
              <a:rPr kumimoji="1" lang="ja-JP" altLang="en-US" dirty="0" smtClean="0"/>
              <a:t>このままだと、同一単語かどうかの比較以外に演算処理をしても全く意味がない</a:t>
            </a:r>
            <a:endParaRPr kumimoji="1" lang="ja-JP" altLang="en-US" dirty="0"/>
          </a:p>
        </p:txBody>
      </p:sp>
      <p:sp>
        <p:nvSpPr>
          <p:cNvPr id="14" name="テキスト ボックス 13"/>
          <p:cNvSpPr txBox="1"/>
          <p:nvPr/>
        </p:nvSpPr>
        <p:spPr>
          <a:xfrm>
            <a:off x="1756881" y="5404476"/>
            <a:ext cx="7802136" cy="369332"/>
          </a:xfrm>
          <a:prstGeom prst="rect">
            <a:avLst/>
          </a:prstGeom>
          <a:noFill/>
        </p:spPr>
        <p:txBody>
          <a:bodyPr wrap="none" rtlCol="0">
            <a:spAutoFit/>
          </a:bodyPr>
          <a:lstStyle/>
          <a:p>
            <a:r>
              <a:rPr kumimoji="1" lang="ja-JP" altLang="en-US" dirty="0" smtClean="0"/>
              <a:t>未知語や新しい単語を追加するとベクトルの次元がどこ</a:t>
            </a:r>
            <a:r>
              <a:rPr kumimoji="1" lang="ja-JP" altLang="en-US" smtClean="0"/>
              <a:t>までも増えていく</a:t>
            </a:r>
            <a:endParaRPr kumimoji="1" lang="ja-JP" altLang="en-US" dirty="0"/>
          </a:p>
        </p:txBody>
      </p:sp>
      <p:sp>
        <p:nvSpPr>
          <p:cNvPr id="15" name="テキスト ボックス 14"/>
          <p:cNvSpPr txBox="1"/>
          <p:nvPr/>
        </p:nvSpPr>
        <p:spPr>
          <a:xfrm>
            <a:off x="3461428" y="6167861"/>
            <a:ext cx="5758821" cy="461665"/>
          </a:xfrm>
          <a:prstGeom prst="rect">
            <a:avLst/>
          </a:prstGeom>
          <a:noFill/>
        </p:spPr>
        <p:txBody>
          <a:bodyPr wrap="none" rtlCol="0">
            <a:spAutoFit/>
          </a:bodyPr>
          <a:lstStyle/>
          <a:p>
            <a:r>
              <a:rPr kumimoji="1" lang="ja-JP" altLang="en-US" sz="2400" dirty="0" smtClean="0"/>
              <a:t>分散表現</a:t>
            </a:r>
            <a:r>
              <a:rPr kumimoji="1" lang="en-US" altLang="ja-JP" sz="2400" dirty="0" smtClean="0"/>
              <a:t>(Word </a:t>
            </a:r>
            <a:r>
              <a:rPr kumimoji="1" lang="en-US" altLang="ja-JP" sz="2400" dirty="0" err="1" smtClean="0"/>
              <a:t>Embeddings</a:t>
            </a:r>
            <a:r>
              <a:rPr kumimoji="1" lang="en-US" altLang="ja-JP" sz="2400" dirty="0" smtClean="0"/>
              <a:t>)</a:t>
            </a:r>
            <a:r>
              <a:rPr kumimoji="1" lang="ja-JP" altLang="en-US" sz="2400" dirty="0" smtClean="0"/>
              <a:t>が提案された</a:t>
            </a:r>
            <a:endParaRPr kumimoji="1" lang="ja-JP" altLang="en-US" sz="2400" dirty="0"/>
          </a:p>
        </p:txBody>
      </p:sp>
    </p:spTree>
    <p:extLst>
      <p:ext uri="{BB962C8B-B14F-4D97-AF65-F5344CB8AC3E}">
        <p14:creationId xmlns:p14="http://schemas.microsoft.com/office/powerpoint/2010/main" val="18229357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1678" y="382385"/>
            <a:ext cx="10178322" cy="747772"/>
          </a:xfrm>
        </p:spPr>
        <p:txBody>
          <a:bodyPr>
            <a:noAutofit/>
          </a:bodyPr>
          <a:lstStyle/>
          <a:p>
            <a:r>
              <a:rPr lang="en-US" altLang="ja-JP" sz="4400" dirty="0" smtClean="0"/>
              <a:t>2.2 </a:t>
            </a:r>
            <a:r>
              <a:rPr lang="en-US" altLang="ja-JP" sz="4400" dirty="0" err="1" smtClean="0"/>
              <a:t>dBow</a:t>
            </a:r>
            <a:endParaRPr lang="ja-JP" altLang="en-US" sz="4400" dirty="0"/>
          </a:p>
        </p:txBody>
      </p:sp>
      <p:sp>
        <p:nvSpPr>
          <p:cNvPr id="40" name="テキスト ボックス 39"/>
          <p:cNvSpPr txBox="1"/>
          <p:nvPr/>
        </p:nvSpPr>
        <p:spPr>
          <a:xfrm>
            <a:off x="1454728" y="1687484"/>
            <a:ext cx="854721" cy="369332"/>
          </a:xfrm>
          <a:prstGeom prst="rect">
            <a:avLst/>
          </a:prstGeom>
          <a:noFill/>
        </p:spPr>
        <p:txBody>
          <a:bodyPr wrap="none" rtlCol="0">
            <a:spAutoFit/>
          </a:bodyPr>
          <a:lstStyle/>
          <a:p>
            <a:r>
              <a:rPr kumimoji="1" lang="en-US" altLang="ja-JP" dirty="0" err="1" smtClean="0"/>
              <a:t>DBoW</a:t>
            </a:r>
            <a:endParaRPr kumimoji="1" lang="ja-JP" altLang="en-US" dirty="0"/>
          </a:p>
        </p:txBody>
      </p:sp>
      <p:sp>
        <p:nvSpPr>
          <p:cNvPr id="26" name="テキスト ボックス 25"/>
          <p:cNvSpPr txBox="1"/>
          <p:nvPr/>
        </p:nvSpPr>
        <p:spPr>
          <a:xfrm>
            <a:off x="2712378" y="1687484"/>
            <a:ext cx="5798382" cy="369332"/>
          </a:xfrm>
          <a:prstGeom prst="rect">
            <a:avLst/>
          </a:prstGeom>
          <a:noFill/>
        </p:spPr>
        <p:txBody>
          <a:bodyPr wrap="none" rtlCol="0">
            <a:spAutoFit/>
          </a:bodyPr>
          <a:lstStyle/>
          <a:p>
            <a:r>
              <a:rPr kumimoji="1" lang="en-US" altLang="ja-JP" dirty="0" smtClean="0"/>
              <a:t>Skip-Gram</a:t>
            </a:r>
            <a:r>
              <a:rPr kumimoji="1" lang="ja-JP" altLang="en-US" dirty="0" smtClean="0"/>
              <a:t>と似たテクニックでモデルが構築されている</a:t>
            </a:r>
            <a:endParaRPr kumimoji="1" lang="ja-JP" altLang="en-US" dirty="0"/>
          </a:p>
        </p:txBody>
      </p:sp>
      <p:sp>
        <p:nvSpPr>
          <p:cNvPr id="27" name="テキスト ボックス 26"/>
          <p:cNvSpPr txBox="1"/>
          <p:nvPr/>
        </p:nvSpPr>
        <p:spPr>
          <a:xfrm>
            <a:off x="1454728" y="2702104"/>
            <a:ext cx="5298245" cy="369332"/>
          </a:xfrm>
          <a:prstGeom prst="rect">
            <a:avLst/>
          </a:prstGeom>
          <a:noFill/>
        </p:spPr>
        <p:txBody>
          <a:bodyPr wrap="none" rtlCol="0">
            <a:spAutoFit/>
          </a:bodyPr>
          <a:lstStyle/>
          <a:p>
            <a:r>
              <a:rPr kumimoji="1" lang="ja-JP" altLang="en-US" dirty="0" smtClean="0"/>
              <a:t>単語の順序が考慮されない</a:t>
            </a:r>
            <a:r>
              <a:rPr kumimoji="1" lang="en-US" altLang="ja-JP" dirty="0" err="1" smtClean="0"/>
              <a:t>BoW</a:t>
            </a:r>
            <a:r>
              <a:rPr kumimoji="1" lang="ja-JP" altLang="en-US" dirty="0" smtClean="0"/>
              <a:t>と同じような性質</a:t>
            </a:r>
            <a:endParaRPr kumimoji="1" lang="ja-JP" altLang="en-US" dirty="0"/>
          </a:p>
        </p:txBody>
      </p:sp>
      <p:sp>
        <p:nvSpPr>
          <p:cNvPr id="45" name="右矢印 44"/>
          <p:cNvSpPr/>
          <p:nvPr/>
        </p:nvSpPr>
        <p:spPr>
          <a:xfrm>
            <a:off x="3733980" y="3459239"/>
            <a:ext cx="739739"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5178175" y="3428955"/>
            <a:ext cx="3890809" cy="369332"/>
          </a:xfrm>
          <a:prstGeom prst="rect">
            <a:avLst/>
          </a:prstGeom>
          <a:noFill/>
        </p:spPr>
        <p:txBody>
          <a:bodyPr wrap="none" rtlCol="0">
            <a:spAutoFit/>
          </a:bodyPr>
          <a:lstStyle/>
          <a:p>
            <a:r>
              <a:rPr kumimoji="1" lang="en-US" altLang="ja-JP" dirty="0" smtClean="0">
                <a:solidFill>
                  <a:schemeClr val="tx2">
                    <a:lumMod val="50000"/>
                    <a:lumOff val="50000"/>
                  </a:schemeClr>
                </a:solidFill>
              </a:rPr>
              <a:t>D</a:t>
            </a:r>
            <a:r>
              <a:rPr kumimoji="1" lang="en-US" altLang="ja-JP" dirty="0" smtClean="0"/>
              <a:t>istributed </a:t>
            </a:r>
            <a:r>
              <a:rPr kumimoji="1" lang="en-US" altLang="ja-JP" dirty="0" err="1" smtClean="0">
                <a:solidFill>
                  <a:schemeClr val="tx2">
                    <a:lumMod val="50000"/>
                    <a:lumOff val="50000"/>
                  </a:schemeClr>
                </a:solidFill>
              </a:rPr>
              <a:t>BoW</a:t>
            </a:r>
            <a:r>
              <a:rPr kumimoji="1" lang="ja-JP" altLang="en-US" dirty="0" smtClean="0"/>
              <a:t>と名付けられている</a:t>
            </a:r>
            <a:endParaRPr kumimoji="1" lang="ja-JP" altLang="en-US" dirty="0">
              <a:solidFill>
                <a:schemeClr val="tx2">
                  <a:lumMod val="50000"/>
                  <a:lumOff val="50000"/>
                </a:schemeClr>
              </a:solidFill>
            </a:endParaRPr>
          </a:p>
        </p:txBody>
      </p:sp>
      <p:sp>
        <p:nvSpPr>
          <p:cNvPr id="32" name="テキスト ボックス 31"/>
          <p:cNvSpPr txBox="1"/>
          <p:nvPr/>
        </p:nvSpPr>
        <p:spPr>
          <a:xfrm>
            <a:off x="1500027" y="4407613"/>
            <a:ext cx="5774338" cy="369332"/>
          </a:xfrm>
          <a:prstGeom prst="rect">
            <a:avLst/>
          </a:prstGeom>
          <a:noFill/>
        </p:spPr>
        <p:txBody>
          <a:bodyPr wrap="none" rtlCol="0">
            <a:spAutoFit/>
          </a:bodyPr>
          <a:lstStyle/>
          <a:p>
            <a:r>
              <a:rPr kumimoji="1" lang="ja-JP" altLang="en-US" dirty="0" smtClean="0"/>
              <a:t>モデルがシンプルなため</a:t>
            </a:r>
            <a:r>
              <a:rPr kumimoji="1" lang="en-US" altLang="ja-JP" dirty="0" err="1" smtClean="0"/>
              <a:t>dmpv</a:t>
            </a:r>
            <a:r>
              <a:rPr kumimoji="1" lang="ja-JP" altLang="en-US" dirty="0" smtClean="0"/>
              <a:t>よりメモリ消費が少なく</a:t>
            </a:r>
            <a:endParaRPr kumimoji="1" lang="ja-JP" altLang="en-US" dirty="0"/>
          </a:p>
        </p:txBody>
      </p:sp>
      <p:sp>
        <p:nvSpPr>
          <p:cNvPr id="37" name="テキスト ボックス 36"/>
          <p:cNvSpPr txBox="1"/>
          <p:nvPr/>
        </p:nvSpPr>
        <p:spPr>
          <a:xfrm>
            <a:off x="3733980" y="5016939"/>
            <a:ext cx="7109639" cy="369332"/>
          </a:xfrm>
          <a:prstGeom prst="rect">
            <a:avLst/>
          </a:prstGeom>
          <a:noFill/>
        </p:spPr>
        <p:txBody>
          <a:bodyPr wrap="none" rtlCol="0">
            <a:spAutoFit/>
          </a:bodyPr>
          <a:lstStyle/>
          <a:p>
            <a:r>
              <a:rPr kumimoji="1" lang="ja-JP" altLang="en-US" dirty="0" smtClean="0"/>
              <a:t>効率的に計算を行えるが、</a:t>
            </a:r>
            <a:r>
              <a:rPr kumimoji="1" lang="ja-JP" altLang="en-US" smtClean="0"/>
              <a:t>精度の面では劣ることが報告されている</a:t>
            </a:r>
            <a:endParaRPr kumimoji="1" lang="ja-JP" altLang="en-US" dirty="0"/>
          </a:p>
        </p:txBody>
      </p:sp>
    </p:spTree>
    <p:extLst>
      <p:ext uri="{BB962C8B-B14F-4D97-AF65-F5344CB8AC3E}">
        <p14:creationId xmlns:p14="http://schemas.microsoft.com/office/powerpoint/2010/main" val="13973048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1678" y="382385"/>
            <a:ext cx="10178322" cy="747772"/>
          </a:xfrm>
        </p:spPr>
        <p:txBody>
          <a:bodyPr>
            <a:noAutofit/>
          </a:bodyPr>
          <a:lstStyle/>
          <a:p>
            <a:r>
              <a:rPr lang="en-US" altLang="ja-JP" sz="4400" dirty="0" smtClean="0"/>
              <a:t>2.2 </a:t>
            </a:r>
            <a:r>
              <a:rPr lang="en-US" altLang="ja-JP" sz="4400" dirty="0" err="1" smtClean="0"/>
              <a:t>dBow</a:t>
            </a:r>
            <a:endParaRPr lang="ja-JP" altLang="en-US" sz="4400" dirty="0"/>
          </a:p>
        </p:txBody>
      </p:sp>
      <p:graphicFrame>
        <p:nvGraphicFramePr>
          <p:cNvPr id="3" name="表 2"/>
          <p:cNvGraphicFramePr>
            <a:graphicFrameLocks noGrp="1"/>
          </p:cNvGraphicFramePr>
          <p:nvPr>
            <p:extLst>
              <p:ext uri="{D42A27DB-BD31-4B8C-83A1-F6EECF244321}">
                <p14:modId xmlns:p14="http://schemas.microsoft.com/office/powerpoint/2010/main" val="1537459102"/>
              </p:ext>
            </p:extLst>
          </p:nvPr>
        </p:nvGraphicFramePr>
        <p:xfrm>
          <a:off x="7339115" y="1014716"/>
          <a:ext cx="208280" cy="1044000"/>
        </p:xfrm>
        <a:graphic>
          <a:graphicData uri="http://schemas.openxmlformats.org/drawingml/2006/table">
            <a:tbl>
              <a:tblPr>
                <a:tableStyleId>{3C2FFA5D-87B4-456A-9821-1D502468CF0F}</a:tableStyleId>
              </a:tblPr>
              <a:tblGrid>
                <a:gridCol w="208280"/>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graphicFrame>
        <p:nvGraphicFramePr>
          <p:cNvPr id="13" name="表 12"/>
          <p:cNvGraphicFramePr>
            <a:graphicFrameLocks noGrp="1"/>
          </p:cNvGraphicFramePr>
          <p:nvPr>
            <p:extLst>
              <p:ext uri="{D42A27DB-BD31-4B8C-83A1-F6EECF244321}">
                <p14:modId xmlns:p14="http://schemas.microsoft.com/office/powerpoint/2010/main" val="1551886610"/>
              </p:ext>
            </p:extLst>
          </p:nvPr>
        </p:nvGraphicFramePr>
        <p:xfrm>
          <a:off x="7339115" y="3418792"/>
          <a:ext cx="208280" cy="1044000"/>
        </p:xfrm>
        <a:graphic>
          <a:graphicData uri="http://schemas.openxmlformats.org/drawingml/2006/table">
            <a:tbl>
              <a:tblPr>
                <a:tableStyleId>{3C2FFA5D-87B4-456A-9821-1D502468CF0F}</a:tableStyleId>
              </a:tblPr>
              <a:tblGrid>
                <a:gridCol w="208280"/>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graphicFrame>
        <p:nvGraphicFramePr>
          <p:cNvPr id="14" name="表 13"/>
          <p:cNvGraphicFramePr>
            <a:graphicFrameLocks noGrp="1"/>
          </p:cNvGraphicFramePr>
          <p:nvPr>
            <p:extLst>
              <p:ext uri="{D42A27DB-BD31-4B8C-83A1-F6EECF244321}">
                <p14:modId xmlns:p14="http://schemas.microsoft.com/office/powerpoint/2010/main" val="1369361455"/>
              </p:ext>
            </p:extLst>
          </p:nvPr>
        </p:nvGraphicFramePr>
        <p:xfrm>
          <a:off x="7339115" y="2216754"/>
          <a:ext cx="208280" cy="1044000"/>
        </p:xfrm>
        <a:graphic>
          <a:graphicData uri="http://schemas.openxmlformats.org/drawingml/2006/table">
            <a:tbl>
              <a:tblPr>
                <a:tableStyleId>{3C2FFA5D-87B4-456A-9821-1D502468CF0F}</a:tableStyleId>
              </a:tblPr>
              <a:tblGrid>
                <a:gridCol w="208280"/>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graphicFrame>
        <p:nvGraphicFramePr>
          <p:cNvPr id="16" name="表 15"/>
          <p:cNvGraphicFramePr>
            <a:graphicFrameLocks noGrp="1"/>
          </p:cNvGraphicFramePr>
          <p:nvPr>
            <p:extLst>
              <p:ext uri="{D42A27DB-BD31-4B8C-83A1-F6EECF244321}">
                <p14:modId xmlns:p14="http://schemas.microsoft.com/office/powerpoint/2010/main" val="1737851708"/>
              </p:ext>
            </p:extLst>
          </p:nvPr>
        </p:nvGraphicFramePr>
        <p:xfrm>
          <a:off x="7339115" y="4701580"/>
          <a:ext cx="208280" cy="1044000"/>
        </p:xfrm>
        <a:graphic>
          <a:graphicData uri="http://schemas.openxmlformats.org/drawingml/2006/table">
            <a:tbl>
              <a:tblPr>
                <a:tableStyleId>{3C2FFA5D-87B4-456A-9821-1D502468CF0F}</a:tableStyleId>
              </a:tblPr>
              <a:tblGrid>
                <a:gridCol w="208280"/>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lumOff val="5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graphicFrame>
        <p:nvGraphicFramePr>
          <p:cNvPr id="4" name="表 3"/>
          <p:cNvGraphicFramePr>
            <a:graphicFrameLocks noGrp="1"/>
          </p:cNvGraphicFramePr>
          <p:nvPr>
            <p:extLst>
              <p:ext uri="{D42A27DB-BD31-4B8C-83A1-F6EECF244321}">
                <p14:modId xmlns:p14="http://schemas.microsoft.com/office/powerpoint/2010/main" val="1303992822"/>
              </p:ext>
            </p:extLst>
          </p:nvPr>
        </p:nvGraphicFramePr>
        <p:xfrm>
          <a:off x="4581360" y="2058716"/>
          <a:ext cx="208280" cy="3132000"/>
        </p:xfrm>
        <a:graphic>
          <a:graphicData uri="http://schemas.openxmlformats.org/drawingml/2006/table">
            <a:tbl>
              <a:tblPr firstRow="1" bandRow="1">
                <a:tableStyleId>{3C2FFA5D-87B4-456A-9821-1D502468CF0F}</a:tableStyleId>
              </a:tblPr>
              <a:tblGrid>
                <a:gridCol w="208280"/>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bl>
          </a:graphicData>
        </a:graphic>
      </p:graphicFrame>
      <p:sp>
        <p:nvSpPr>
          <p:cNvPr id="7" name="テキスト ボックス 6"/>
          <p:cNvSpPr txBox="1"/>
          <p:nvPr/>
        </p:nvSpPr>
        <p:spPr>
          <a:xfrm>
            <a:off x="1314504" y="5355834"/>
            <a:ext cx="877163" cy="369332"/>
          </a:xfrm>
          <a:prstGeom prst="rect">
            <a:avLst/>
          </a:prstGeom>
          <a:noFill/>
        </p:spPr>
        <p:txBody>
          <a:bodyPr wrap="none" rtlCol="0">
            <a:spAutoFit/>
          </a:bodyPr>
          <a:lstStyle/>
          <a:p>
            <a:r>
              <a:rPr kumimoji="1" lang="ja-JP" altLang="en-US" dirty="0" smtClean="0"/>
              <a:t>入力層</a:t>
            </a:r>
            <a:endParaRPr kumimoji="1" lang="ja-JP" altLang="en-US" dirty="0"/>
          </a:p>
        </p:txBody>
      </p:sp>
      <p:sp>
        <p:nvSpPr>
          <p:cNvPr id="8" name="テキスト ボックス 7"/>
          <p:cNvSpPr txBox="1"/>
          <p:nvPr/>
        </p:nvSpPr>
        <p:spPr>
          <a:xfrm>
            <a:off x="3842961" y="5506792"/>
            <a:ext cx="1685077" cy="369332"/>
          </a:xfrm>
          <a:prstGeom prst="rect">
            <a:avLst/>
          </a:prstGeom>
          <a:noFill/>
        </p:spPr>
        <p:txBody>
          <a:bodyPr wrap="none" rtlCol="0">
            <a:spAutoFit/>
          </a:bodyPr>
          <a:lstStyle/>
          <a:p>
            <a:r>
              <a:rPr kumimoji="1" lang="en-US" altLang="ja-JP" dirty="0" smtClean="0"/>
              <a:t>n</a:t>
            </a:r>
            <a:r>
              <a:rPr kumimoji="1" lang="ja-JP" altLang="en-US" dirty="0" smtClean="0"/>
              <a:t>次元の隠れ層</a:t>
            </a:r>
            <a:endParaRPr kumimoji="1" lang="ja-JP" altLang="en-US" dirty="0"/>
          </a:p>
        </p:txBody>
      </p:sp>
      <p:sp>
        <p:nvSpPr>
          <p:cNvPr id="10" name="テキスト ボックス 9"/>
          <p:cNvSpPr txBox="1"/>
          <p:nvPr/>
        </p:nvSpPr>
        <p:spPr>
          <a:xfrm>
            <a:off x="7004673" y="5971645"/>
            <a:ext cx="877163" cy="369332"/>
          </a:xfrm>
          <a:prstGeom prst="rect">
            <a:avLst/>
          </a:prstGeom>
          <a:noFill/>
        </p:spPr>
        <p:txBody>
          <a:bodyPr wrap="none" rtlCol="0">
            <a:spAutoFit/>
          </a:bodyPr>
          <a:lstStyle/>
          <a:p>
            <a:r>
              <a:rPr kumimoji="1" lang="ja-JP" altLang="en-US" smtClean="0"/>
              <a:t>出力層</a:t>
            </a:r>
            <a:endParaRPr kumimoji="1" lang="ja-JP" altLang="en-US" dirty="0"/>
          </a:p>
        </p:txBody>
      </p:sp>
      <p:cxnSp>
        <p:nvCxnSpPr>
          <p:cNvPr id="18" name="直線矢印コネクタ 17"/>
          <p:cNvCxnSpPr/>
          <p:nvPr/>
        </p:nvCxnSpPr>
        <p:spPr>
          <a:xfrm>
            <a:off x="5036501" y="4416375"/>
            <a:ext cx="2159966" cy="7743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p:cNvCxnSpPr/>
          <p:nvPr/>
        </p:nvCxnSpPr>
        <p:spPr>
          <a:xfrm flipV="1">
            <a:off x="5066735" y="1639230"/>
            <a:ext cx="2132433" cy="10761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直線矢印コネクタ 21"/>
          <p:cNvCxnSpPr/>
          <p:nvPr/>
        </p:nvCxnSpPr>
        <p:spPr>
          <a:xfrm>
            <a:off x="5070070" y="3735229"/>
            <a:ext cx="2159966" cy="2055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直線矢印コネクタ 23"/>
          <p:cNvCxnSpPr/>
          <p:nvPr/>
        </p:nvCxnSpPr>
        <p:spPr>
          <a:xfrm flipV="1">
            <a:off x="5070070" y="2842666"/>
            <a:ext cx="2159966" cy="4758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直線矢印コネクタ 27"/>
          <p:cNvCxnSpPr/>
          <p:nvPr/>
        </p:nvCxnSpPr>
        <p:spPr>
          <a:xfrm>
            <a:off x="2272279" y="3588605"/>
            <a:ext cx="203198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メモ 11"/>
          <p:cNvSpPr/>
          <p:nvPr/>
        </p:nvSpPr>
        <p:spPr>
          <a:xfrm>
            <a:off x="1251678" y="3102716"/>
            <a:ext cx="774585" cy="994327"/>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文書</a:t>
            </a:r>
            <a:endParaRPr kumimoji="1" lang="en-US" altLang="ja-JP" dirty="0" smtClean="0">
              <a:solidFill>
                <a:schemeClr val="tx1"/>
              </a:solidFill>
            </a:endParaRPr>
          </a:p>
          <a:p>
            <a:pPr algn="ctr"/>
            <a:r>
              <a:rPr kumimoji="1" lang="en-US" altLang="ja-JP" dirty="0" smtClean="0">
                <a:solidFill>
                  <a:schemeClr val="tx1"/>
                </a:solidFill>
              </a:rPr>
              <a:t>ID</a:t>
            </a:r>
            <a:endParaRPr kumimoji="1" lang="ja-JP" altLang="en-US" dirty="0">
              <a:solidFill>
                <a:schemeClr val="tx1"/>
              </a:solidFill>
            </a:endParaRPr>
          </a:p>
        </p:txBody>
      </p:sp>
      <p:sp>
        <p:nvSpPr>
          <p:cNvPr id="17" name="テキスト ボックス 16"/>
          <p:cNvSpPr txBox="1"/>
          <p:nvPr/>
        </p:nvSpPr>
        <p:spPr>
          <a:xfrm>
            <a:off x="7765553" y="1454564"/>
            <a:ext cx="242374" cy="369332"/>
          </a:xfrm>
          <a:prstGeom prst="rect">
            <a:avLst/>
          </a:prstGeom>
          <a:noFill/>
        </p:spPr>
        <p:txBody>
          <a:bodyPr wrap="none" rtlCol="0">
            <a:spAutoFit/>
          </a:bodyPr>
          <a:lstStyle/>
          <a:p>
            <a:r>
              <a:rPr kumimoji="1" lang="en-US" altLang="ja-JP" dirty="0" smtClean="0"/>
              <a:t>I</a:t>
            </a:r>
            <a:endParaRPr kumimoji="1" lang="ja-JP" altLang="en-US" dirty="0"/>
          </a:p>
        </p:txBody>
      </p:sp>
      <p:sp>
        <p:nvSpPr>
          <p:cNvPr id="19" name="テキスト ボックス 18"/>
          <p:cNvSpPr txBox="1"/>
          <p:nvPr/>
        </p:nvSpPr>
        <p:spPr>
          <a:xfrm>
            <a:off x="7588357" y="2512265"/>
            <a:ext cx="596766" cy="369332"/>
          </a:xfrm>
          <a:prstGeom prst="rect">
            <a:avLst/>
          </a:prstGeom>
          <a:noFill/>
        </p:spPr>
        <p:txBody>
          <a:bodyPr wrap="none" rtlCol="0">
            <a:spAutoFit/>
          </a:bodyPr>
          <a:lstStyle/>
          <a:p>
            <a:r>
              <a:rPr kumimoji="1" lang="en-US" altLang="ja-JP" smtClean="0"/>
              <a:t>have</a:t>
            </a:r>
            <a:endParaRPr kumimoji="1" lang="ja-JP" altLang="en-US" dirty="0"/>
          </a:p>
        </p:txBody>
      </p:sp>
      <p:sp>
        <p:nvSpPr>
          <p:cNvPr id="21" name="テキスト ボックス 20"/>
          <p:cNvSpPr txBox="1"/>
          <p:nvPr/>
        </p:nvSpPr>
        <p:spPr>
          <a:xfrm>
            <a:off x="7765553" y="3756126"/>
            <a:ext cx="282450" cy="369332"/>
          </a:xfrm>
          <a:prstGeom prst="rect">
            <a:avLst/>
          </a:prstGeom>
          <a:noFill/>
        </p:spPr>
        <p:txBody>
          <a:bodyPr wrap="none" rtlCol="0">
            <a:spAutoFit/>
          </a:bodyPr>
          <a:lstStyle/>
          <a:p>
            <a:r>
              <a:rPr kumimoji="1" lang="en-US" altLang="ja-JP" smtClean="0"/>
              <a:t>a</a:t>
            </a:r>
            <a:endParaRPr kumimoji="1" lang="ja-JP" altLang="en-US" dirty="0"/>
          </a:p>
        </p:txBody>
      </p:sp>
      <p:sp>
        <p:nvSpPr>
          <p:cNvPr id="23" name="テキスト ボックス 22"/>
          <p:cNvSpPr txBox="1"/>
          <p:nvPr/>
        </p:nvSpPr>
        <p:spPr>
          <a:xfrm>
            <a:off x="7618783" y="5012286"/>
            <a:ext cx="526106" cy="369332"/>
          </a:xfrm>
          <a:prstGeom prst="rect">
            <a:avLst/>
          </a:prstGeom>
          <a:noFill/>
        </p:spPr>
        <p:txBody>
          <a:bodyPr wrap="none" rtlCol="0">
            <a:spAutoFit/>
          </a:bodyPr>
          <a:lstStyle/>
          <a:p>
            <a:r>
              <a:rPr kumimoji="1" lang="en-US" altLang="ja-JP" smtClean="0"/>
              <a:t>pen</a:t>
            </a:r>
            <a:endParaRPr kumimoji="1" lang="ja-JP" altLang="en-US" dirty="0"/>
          </a:p>
        </p:txBody>
      </p:sp>
    </p:spTree>
    <p:extLst>
      <p:ext uri="{BB962C8B-B14F-4D97-AF65-F5344CB8AC3E}">
        <p14:creationId xmlns:p14="http://schemas.microsoft.com/office/powerpoint/2010/main" val="17832265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1678" y="382385"/>
            <a:ext cx="10178322" cy="747772"/>
          </a:xfrm>
        </p:spPr>
        <p:txBody>
          <a:bodyPr>
            <a:noAutofit/>
          </a:bodyPr>
          <a:lstStyle/>
          <a:p>
            <a:r>
              <a:rPr lang="ja-JP" altLang="en-US" sz="4400" dirty="0" smtClean="0"/>
              <a:t>まとめ</a:t>
            </a:r>
            <a:r>
              <a:rPr lang="en-US" altLang="ja-JP" sz="4400" dirty="0" smtClean="0"/>
              <a:t> + </a:t>
            </a:r>
            <a:r>
              <a:rPr lang="ja-JP" altLang="en-US" sz="4400" dirty="0" smtClean="0"/>
              <a:t>補足</a:t>
            </a:r>
            <a:endParaRPr lang="ja-JP" altLang="en-US" sz="4400" dirty="0"/>
          </a:p>
        </p:txBody>
      </p:sp>
      <p:sp>
        <p:nvSpPr>
          <p:cNvPr id="5" name="テキスト ボックス 4"/>
          <p:cNvSpPr txBox="1"/>
          <p:nvPr/>
        </p:nvSpPr>
        <p:spPr>
          <a:xfrm>
            <a:off x="1273426" y="1571945"/>
            <a:ext cx="5067413" cy="369332"/>
          </a:xfrm>
          <a:prstGeom prst="rect">
            <a:avLst/>
          </a:prstGeom>
          <a:noFill/>
        </p:spPr>
        <p:txBody>
          <a:bodyPr wrap="none" rtlCol="0">
            <a:spAutoFit/>
          </a:bodyPr>
          <a:lstStyle/>
          <a:p>
            <a:r>
              <a:rPr kumimoji="1" lang="ja-JP" altLang="en-US" dirty="0" smtClean="0"/>
              <a:t>単語のベクトル表現には</a:t>
            </a:r>
            <a:r>
              <a:rPr kumimoji="1" lang="en-US" altLang="ja-JP" dirty="0" err="1" smtClean="0"/>
              <a:t>BoW</a:t>
            </a:r>
            <a:r>
              <a:rPr kumimoji="1" lang="ja-JP" altLang="en-US" dirty="0" smtClean="0"/>
              <a:t>と分散表現がある</a:t>
            </a:r>
            <a:endParaRPr kumimoji="1" lang="ja-JP" altLang="en-US" dirty="0"/>
          </a:p>
        </p:txBody>
      </p:sp>
      <p:sp>
        <p:nvSpPr>
          <p:cNvPr id="6" name="テキスト ボックス 5"/>
          <p:cNvSpPr txBox="1"/>
          <p:nvPr/>
        </p:nvSpPr>
        <p:spPr>
          <a:xfrm>
            <a:off x="1253447" y="2301411"/>
            <a:ext cx="6281976" cy="369332"/>
          </a:xfrm>
          <a:prstGeom prst="rect">
            <a:avLst/>
          </a:prstGeom>
          <a:noFill/>
        </p:spPr>
        <p:txBody>
          <a:bodyPr wrap="none" rtlCol="0">
            <a:spAutoFit/>
          </a:bodyPr>
          <a:lstStyle/>
          <a:p>
            <a:r>
              <a:rPr kumimoji="1" lang="ja-JP" altLang="en-US" dirty="0" smtClean="0"/>
              <a:t>分散表現のモデルとして</a:t>
            </a:r>
            <a:r>
              <a:rPr kumimoji="1" lang="en-US" altLang="ja-JP" dirty="0" smtClean="0"/>
              <a:t>Word2Vec(</a:t>
            </a:r>
            <a:r>
              <a:rPr kumimoji="1" lang="en-US" altLang="ja-JP" dirty="0" err="1" smtClean="0"/>
              <a:t>CBoW</a:t>
            </a:r>
            <a:r>
              <a:rPr kumimoji="1" lang="en-US" altLang="ja-JP" dirty="0" smtClean="0"/>
              <a:t>, Skip-Gram)</a:t>
            </a:r>
            <a:r>
              <a:rPr kumimoji="1" lang="ja-JP" altLang="en-US" dirty="0" smtClean="0"/>
              <a:t>がある</a:t>
            </a:r>
            <a:endParaRPr kumimoji="1" lang="ja-JP" altLang="en-US" dirty="0"/>
          </a:p>
        </p:txBody>
      </p:sp>
      <p:sp>
        <p:nvSpPr>
          <p:cNvPr id="9" name="テキスト ボックス 8"/>
          <p:cNvSpPr txBox="1"/>
          <p:nvPr/>
        </p:nvSpPr>
        <p:spPr>
          <a:xfrm>
            <a:off x="1243173" y="3113070"/>
            <a:ext cx="8263801" cy="369332"/>
          </a:xfrm>
          <a:prstGeom prst="rect">
            <a:avLst/>
          </a:prstGeom>
          <a:noFill/>
        </p:spPr>
        <p:txBody>
          <a:bodyPr wrap="none" rtlCol="0">
            <a:spAutoFit/>
          </a:bodyPr>
          <a:lstStyle/>
          <a:p>
            <a:r>
              <a:rPr kumimoji="1" lang="ja-JP" altLang="en-US" dirty="0" smtClean="0"/>
              <a:t>文書間での演算を行うためには文章を固定長のベクトルに変換する必要がある</a:t>
            </a:r>
            <a:endParaRPr kumimoji="1" lang="ja-JP" altLang="en-US" dirty="0"/>
          </a:p>
        </p:txBody>
      </p:sp>
      <p:sp>
        <p:nvSpPr>
          <p:cNvPr id="25" name="右矢印 24"/>
          <p:cNvSpPr/>
          <p:nvPr/>
        </p:nvSpPr>
        <p:spPr>
          <a:xfrm>
            <a:off x="2973692" y="3672473"/>
            <a:ext cx="739739"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4150759" y="3642189"/>
            <a:ext cx="2108782" cy="369332"/>
          </a:xfrm>
          <a:prstGeom prst="rect">
            <a:avLst/>
          </a:prstGeom>
          <a:noFill/>
        </p:spPr>
        <p:txBody>
          <a:bodyPr wrap="none" rtlCol="0">
            <a:spAutoFit/>
          </a:bodyPr>
          <a:lstStyle/>
          <a:p>
            <a:r>
              <a:rPr kumimoji="1" lang="en-US" altLang="ja-JP" dirty="0" err="1" smtClean="0"/>
              <a:t>BoW</a:t>
            </a:r>
            <a:r>
              <a:rPr kumimoji="1" lang="en-US" altLang="ja-JP" dirty="0" smtClean="0"/>
              <a:t>, LDA, Doc2Vec</a:t>
            </a:r>
            <a:endParaRPr kumimoji="1" lang="ja-JP" altLang="en-US" dirty="0"/>
          </a:p>
        </p:txBody>
      </p:sp>
      <p:sp>
        <p:nvSpPr>
          <p:cNvPr id="15" name="ドーナツ 14"/>
          <p:cNvSpPr/>
          <p:nvPr/>
        </p:nvSpPr>
        <p:spPr>
          <a:xfrm>
            <a:off x="5186371" y="3667068"/>
            <a:ext cx="1154468" cy="344453"/>
          </a:xfrm>
          <a:prstGeom prst="donut">
            <a:avLst/>
          </a:prstGeom>
          <a:solidFill>
            <a:srgbClr val="FF0000">
              <a:alpha val="49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テキスト ボックス 25"/>
          <p:cNvSpPr txBox="1"/>
          <p:nvPr/>
        </p:nvSpPr>
        <p:spPr>
          <a:xfrm>
            <a:off x="1273996" y="4551452"/>
            <a:ext cx="6410088" cy="369332"/>
          </a:xfrm>
          <a:prstGeom prst="rect">
            <a:avLst/>
          </a:prstGeom>
          <a:noFill/>
        </p:spPr>
        <p:txBody>
          <a:bodyPr wrap="none" rtlCol="0">
            <a:spAutoFit/>
          </a:bodyPr>
          <a:lstStyle/>
          <a:p>
            <a:r>
              <a:rPr kumimoji="1" lang="en-US" altLang="ja-JP" dirty="0" err="1" smtClean="0"/>
              <a:t>Gensim</a:t>
            </a:r>
            <a:r>
              <a:rPr kumimoji="1" lang="ja-JP" altLang="en-US" dirty="0" smtClean="0"/>
              <a:t>で</a:t>
            </a:r>
            <a:r>
              <a:rPr kumimoji="1" lang="en-US" altLang="ja-JP" dirty="0" smtClean="0"/>
              <a:t>Doc2Vec</a:t>
            </a:r>
            <a:r>
              <a:rPr kumimoji="1" lang="ja-JP" altLang="en-US" dirty="0" smtClean="0"/>
              <a:t>を動かす場合は</a:t>
            </a:r>
            <a:r>
              <a:rPr kumimoji="1" lang="en-US" altLang="ja-JP" dirty="0" err="1" smtClean="0"/>
              <a:t>dmpv</a:t>
            </a:r>
            <a:r>
              <a:rPr kumimoji="1" lang="ja-JP" altLang="en-US" dirty="0" smtClean="0"/>
              <a:t>が標準になっている</a:t>
            </a:r>
            <a:endParaRPr kumimoji="1" lang="ja-JP" altLang="en-US" dirty="0"/>
          </a:p>
        </p:txBody>
      </p:sp>
      <p:sp>
        <p:nvSpPr>
          <p:cNvPr id="27" name="テキスト ボックス 26"/>
          <p:cNvSpPr txBox="1"/>
          <p:nvPr/>
        </p:nvSpPr>
        <p:spPr>
          <a:xfrm>
            <a:off x="1243173" y="5720834"/>
            <a:ext cx="8032968" cy="369332"/>
          </a:xfrm>
          <a:prstGeom prst="rect">
            <a:avLst/>
          </a:prstGeom>
          <a:noFill/>
        </p:spPr>
        <p:txBody>
          <a:bodyPr wrap="none" rtlCol="0">
            <a:spAutoFit/>
          </a:bodyPr>
          <a:lstStyle/>
          <a:p>
            <a:r>
              <a:rPr kumimoji="1" lang="ja-JP" altLang="en-US" smtClean="0"/>
              <a:t>類似度の計算は分散表現されたベクトル間でのコサイン類似度となっている</a:t>
            </a:r>
            <a:endParaRPr kumimoji="1" lang="ja-JP" altLang="en-US"/>
          </a:p>
        </p:txBody>
      </p:sp>
      <p:sp>
        <p:nvSpPr>
          <p:cNvPr id="29" name="右矢印 28"/>
          <p:cNvSpPr/>
          <p:nvPr/>
        </p:nvSpPr>
        <p:spPr>
          <a:xfrm>
            <a:off x="2973691" y="5155885"/>
            <a:ext cx="739739"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4150759" y="5155885"/>
            <a:ext cx="4086375" cy="369332"/>
          </a:xfrm>
          <a:prstGeom prst="rect">
            <a:avLst/>
          </a:prstGeom>
          <a:noFill/>
        </p:spPr>
        <p:txBody>
          <a:bodyPr wrap="none" rtlCol="0">
            <a:spAutoFit/>
          </a:bodyPr>
          <a:lstStyle/>
          <a:p>
            <a:r>
              <a:rPr kumimoji="1" lang="ja-JP" altLang="en-US" dirty="0" smtClean="0"/>
              <a:t>もちろん</a:t>
            </a:r>
            <a:r>
              <a:rPr kumimoji="1" lang="en-US" altLang="ja-JP" dirty="0" err="1" smtClean="0"/>
              <a:t>DBoW</a:t>
            </a:r>
            <a:r>
              <a:rPr kumimoji="1" lang="ja-JP" altLang="en-US" dirty="0" smtClean="0"/>
              <a:t>を使用することも可能</a:t>
            </a:r>
            <a:endParaRPr kumimoji="1" lang="ja-JP" altLang="en-US" dirty="0"/>
          </a:p>
        </p:txBody>
      </p:sp>
    </p:spTree>
    <p:extLst>
      <p:ext uri="{BB962C8B-B14F-4D97-AF65-F5344CB8AC3E}">
        <p14:creationId xmlns:p14="http://schemas.microsoft.com/office/powerpoint/2010/main" val="19820853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1678" y="382385"/>
            <a:ext cx="10178322" cy="747772"/>
          </a:xfrm>
        </p:spPr>
        <p:txBody>
          <a:bodyPr>
            <a:noAutofit/>
          </a:bodyPr>
          <a:lstStyle/>
          <a:p>
            <a:r>
              <a:rPr lang="ja-JP" altLang="en-US" sz="4400" dirty="0" smtClean="0"/>
              <a:t>参考にした資料</a:t>
            </a:r>
            <a:endParaRPr lang="ja-JP" altLang="en-US" sz="4400" dirty="0"/>
          </a:p>
        </p:txBody>
      </p:sp>
      <p:sp>
        <p:nvSpPr>
          <p:cNvPr id="3" name="テキスト ボックス 2"/>
          <p:cNvSpPr txBox="1"/>
          <p:nvPr/>
        </p:nvSpPr>
        <p:spPr>
          <a:xfrm>
            <a:off x="1541124" y="1818526"/>
            <a:ext cx="9303316" cy="2031325"/>
          </a:xfrm>
          <a:prstGeom prst="rect">
            <a:avLst/>
          </a:prstGeom>
          <a:noFill/>
        </p:spPr>
        <p:txBody>
          <a:bodyPr wrap="none" rtlCol="0">
            <a:spAutoFit/>
          </a:bodyPr>
          <a:lstStyle/>
          <a:p>
            <a:r>
              <a:rPr kumimoji="1" lang="en-US" altLang="ja-JP" dirty="0">
                <a:hlinkClick r:id="rId3"/>
              </a:rPr>
              <a:t>https://</a:t>
            </a:r>
            <a:r>
              <a:rPr kumimoji="1" lang="en-US" altLang="ja-JP" dirty="0" smtClean="0">
                <a:hlinkClick r:id="rId3"/>
              </a:rPr>
              <a:t>deepage.net/machine_learning/2017/01/08/doc2vec.html</a:t>
            </a:r>
            <a:endParaRPr kumimoji="1" lang="en-US" altLang="ja-JP" dirty="0" smtClean="0"/>
          </a:p>
          <a:p>
            <a:endParaRPr kumimoji="1" lang="en-US" altLang="ja-JP" dirty="0" smtClean="0"/>
          </a:p>
          <a:p>
            <a:r>
              <a:rPr kumimoji="1" lang="en-US" altLang="ja-JP" dirty="0">
                <a:hlinkClick r:id="rId4"/>
              </a:rPr>
              <a:t>https://</a:t>
            </a:r>
            <a:r>
              <a:rPr kumimoji="1" lang="en-US" altLang="ja-JP" dirty="0" smtClean="0">
                <a:hlinkClick r:id="rId4"/>
              </a:rPr>
              <a:t>deepage.net/bigdata/machine_learning/2016/09/02/word2vec_power_of_word_vector.html</a:t>
            </a:r>
            <a:endParaRPr kumimoji="1" lang="en-US" altLang="ja-JP" dirty="0" smtClean="0"/>
          </a:p>
          <a:p>
            <a:endParaRPr kumimoji="1" lang="en-US" altLang="ja-JP" dirty="0" smtClean="0">
              <a:hlinkClick r:id="rId5"/>
            </a:endParaRPr>
          </a:p>
          <a:p>
            <a:r>
              <a:rPr kumimoji="1" lang="en-US" altLang="ja-JP" dirty="0" smtClean="0">
                <a:hlinkClick r:id="rId5"/>
              </a:rPr>
              <a:t>http</a:t>
            </a:r>
            <a:r>
              <a:rPr kumimoji="1" lang="en-US" altLang="ja-JP" dirty="0">
                <a:hlinkClick r:id="rId5"/>
              </a:rPr>
              <a:t>://</a:t>
            </a:r>
            <a:r>
              <a:rPr kumimoji="1" lang="en-US" altLang="ja-JP" dirty="0" smtClean="0">
                <a:hlinkClick r:id="rId5"/>
              </a:rPr>
              <a:t>qiita.com/Hironsan/items/11b388575a058dc8a46a</a:t>
            </a:r>
            <a:endParaRPr kumimoji="1" lang="en-US" altLang="ja-JP" dirty="0" smtClean="0"/>
          </a:p>
          <a:p>
            <a:endParaRPr kumimoji="1" lang="en-US" altLang="ja-JP" dirty="0" smtClean="0"/>
          </a:p>
          <a:p>
            <a:r>
              <a:rPr kumimoji="1" lang="ja-JP" altLang="en-US" dirty="0" smtClean="0"/>
              <a:t>深層学習による自然言語処理</a:t>
            </a:r>
            <a:r>
              <a:rPr kumimoji="1" lang="en-US" altLang="ja-JP" dirty="0" smtClean="0"/>
              <a:t>(MLP)</a:t>
            </a:r>
            <a:endParaRPr kumimoji="1" lang="ja-JP" altLang="en-US" dirty="0"/>
          </a:p>
        </p:txBody>
      </p:sp>
      <p:pic>
        <p:nvPicPr>
          <p:cNvPr id="4" name="図 3"/>
          <p:cNvPicPr>
            <a:picLocks noChangeAspect="1"/>
          </p:cNvPicPr>
          <p:nvPr/>
        </p:nvPicPr>
        <p:blipFill>
          <a:blip r:embed="rId6"/>
          <a:stretch>
            <a:fillRect/>
          </a:stretch>
        </p:blipFill>
        <p:spPr>
          <a:xfrm>
            <a:off x="7600593" y="3220345"/>
            <a:ext cx="1854004" cy="2635749"/>
          </a:xfrm>
          <a:prstGeom prst="rect">
            <a:avLst/>
          </a:prstGeom>
        </p:spPr>
      </p:pic>
    </p:spTree>
    <p:extLst>
      <p:ext uri="{BB962C8B-B14F-4D97-AF65-F5344CB8AC3E}">
        <p14:creationId xmlns:p14="http://schemas.microsoft.com/office/powerpoint/2010/main" val="10659229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1678" y="382385"/>
            <a:ext cx="10178322" cy="747772"/>
          </a:xfrm>
        </p:spPr>
        <p:txBody>
          <a:bodyPr>
            <a:noAutofit/>
          </a:bodyPr>
          <a:lstStyle/>
          <a:p>
            <a:r>
              <a:rPr lang="en-US" altLang="ja-JP" sz="4400" dirty="0"/>
              <a:t>1.Word2Vec</a:t>
            </a:r>
            <a:r>
              <a:rPr lang="ja-JP" altLang="en-US" sz="4400" dirty="0"/>
              <a:t>とは</a:t>
            </a:r>
            <a:endParaRPr lang="ja-JP" altLang="en-US" sz="4400" dirty="0"/>
          </a:p>
        </p:txBody>
      </p:sp>
      <p:sp>
        <p:nvSpPr>
          <p:cNvPr id="4" name="テキスト ボックス 3"/>
          <p:cNvSpPr txBox="1"/>
          <p:nvPr/>
        </p:nvSpPr>
        <p:spPr>
          <a:xfrm>
            <a:off x="1454728" y="1687484"/>
            <a:ext cx="2262158" cy="369332"/>
          </a:xfrm>
          <a:prstGeom prst="rect">
            <a:avLst/>
          </a:prstGeom>
          <a:noFill/>
        </p:spPr>
        <p:txBody>
          <a:bodyPr wrap="none" rtlCol="0">
            <a:spAutoFit/>
          </a:bodyPr>
          <a:lstStyle/>
          <a:p>
            <a:r>
              <a:rPr kumimoji="1" lang="ja-JP" altLang="en-US" dirty="0" smtClean="0"/>
              <a:t>単語のベクトル表現</a:t>
            </a:r>
            <a:endParaRPr kumimoji="1" lang="ja-JP" altLang="en-US" dirty="0"/>
          </a:p>
        </p:txBody>
      </p:sp>
      <p:sp>
        <p:nvSpPr>
          <p:cNvPr id="8" name="テキスト ボックス 7"/>
          <p:cNvSpPr txBox="1"/>
          <p:nvPr/>
        </p:nvSpPr>
        <p:spPr>
          <a:xfrm>
            <a:off x="825669" y="2429477"/>
            <a:ext cx="4775666" cy="369332"/>
          </a:xfrm>
          <a:prstGeom prst="rect">
            <a:avLst/>
          </a:prstGeom>
          <a:noFill/>
        </p:spPr>
        <p:txBody>
          <a:bodyPr wrap="none" rtlCol="0">
            <a:spAutoFit/>
          </a:bodyPr>
          <a:lstStyle/>
          <a:p>
            <a:r>
              <a:rPr kumimoji="1" lang="ja-JP" altLang="en-US" dirty="0" smtClean="0"/>
              <a:t>「イチロー</a:t>
            </a:r>
            <a:r>
              <a:rPr kumimoji="1" lang="en-US" altLang="ja-JP" dirty="0" smtClean="0"/>
              <a:t>,</a:t>
            </a:r>
            <a:r>
              <a:rPr kumimoji="1" lang="ja-JP" altLang="en-US" dirty="0" smtClean="0"/>
              <a:t>プログラマー</a:t>
            </a:r>
            <a:r>
              <a:rPr kumimoji="1" lang="en-US" altLang="ja-JP" dirty="0" smtClean="0"/>
              <a:t>,</a:t>
            </a:r>
            <a:r>
              <a:rPr kumimoji="1" lang="ja-JP" altLang="en-US" dirty="0" smtClean="0"/>
              <a:t>パリ</a:t>
            </a:r>
            <a:r>
              <a:rPr kumimoji="1" lang="en-US" altLang="ja-JP" dirty="0" smtClean="0"/>
              <a:t>,</a:t>
            </a:r>
            <a:r>
              <a:rPr kumimoji="1" lang="ja-JP" altLang="en-US" dirty="0" smtClean="0"/>
              <a:t>道頓堀</a:t>
            </a:r>
            <a:r>
              <a:rPr kumimoji="1" lang="en-US" altLang="ja-JP" dirty="0" smtClean="0"/>
              <a:t>,</a:t>
            </a:r>
            <a:r>
              <a:rPr kumimoji="1" lang="ja-JP" altLang="en-US" dirty="0" smtClean="0"/>
              <a:t>打つ」</a:t>
            </a:r>
            <a:endParaRPr kumimoji="1" lang="ja-JP" altLang="en-US" dirty="0"/>
          </a:p>
        </p:txBody>
      </p:sp>
      <p:graphicFrame>
        <p:nvGraphicFramePr>
          <p:cNvPr id="11" name="表 10"/>
          <p:cNvGraphicFramePr>
            <a:graphicFrameLocks noGrp="1"/>
          </p:cNvGraphicFramePr>
          <p:nvPr>
            <p:extLst>
              <p:ext uri="{D42A27DB-BD31-4B8C-83A1-F6EECF244321}">
                <p14:modId xmlns:p14="http://schemas.microsoft.com/office/powerpoint/2010/main" val="1775790599"/>
              </p:ext>
            </p:extLst>
          </p:nvPr>
        </p:nvGraphicFramePr>
        <p:xfrm>
          <a:off x="3558550" y="3263958"/>
          <a:ext cx="2410735" cy="370840"/>
        </p:xfrm>
        <a:graphic>
          <a:graphicData uri="http://schemas.openxmlformats.org/drawingml/2006/table">
            <a:tbl>
              <a:tblPr firstRow="1" bandRow="1">
                <a:tableStyleId>{5C22544A-7EE6-4342-B048-85BDC9FD1C3A}</a:tableStyleId>
              </a:tblPr>
              <a:tblGrid>
                <a:gridCol w="482147"/>
                <a:gridCol w="482147"/>
                <a:gridCol w="482147"/>
                <a:gridCol w="482147"/>
                <a:gridCol w="482147"/>
              </a:tblGrid>
              <a:tr h="370840">
                <a:tc>
                  <a:txBody>
                    <a:bodyPr/>
                    <a:lstStyle/>
                    <a:p>
                      <a:r>
                        <a:rPr kumimoji="1" lang="en-US" altLang="ja-JP" dirty="0" smtClean="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solidFill>
                            <a:schemeClr val="tx1"/>
                          </a:solidFill>
                        </a:rPr>
                        <a:t>1</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solidFill>
                            <a:schemeClr val="tx1"/>
                          </a:solidFill>
                        </a:rPr>
                        <a:t>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solidFill>
                            <a:schemeClr val="tx1"/>
                          </a:solidFill>
                        </a:rPr>
                        <a:t>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solidFill>
                            <a:schemeClr val="tx1"/>
                          </a:solidFill>
                        </a:rPr>
                        <a:t>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2" name="テキスト ボックス 11"/>
          <p:cNvSpPr txBox="1"/>
          <p:nvPr/>
        </p:nvSpPr>
        <p:spPr>
          <a:xfrm>
            <a:off x="1202077" y="3265466"/>
            <a:ext cx="2165978" cy="369332"/>
          </a:xfrm>
          <a:prstGeom prst="rect">
            <a:avLst/>
          </a:prstGeom>
          <a:noFill/>
        </p:spPr>
        <p:txBody>
          <a:bodyPr wrap="none" rtlCol="0">
            <a:spAutoFit/>
          </a:bodyPr>
          <a:lstStyle/>
          <a:p>
            <a:r>
              <a:rPr kumimoji="1" lang="ja-JP" altLang="en-US" dirty="0" smtClean="0"/>
              <a:t>プログラマー</a:t>
            </a:r>
            <a:r>
              <a:rPr kumimoji="1" lang="en-US" altLang="ja-JP" dirty="0" smtClean="0"/>
              <a:t> 	=</a:t>
            </a:r>
            <a:endParaRPr kumimoji="1"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1328705109"/>
              </p:ext>
            </p:extLst>
          </p:nvPr>
        </p:nvGraphicFramePr>
        <p:xfrm>
          <a:off x="5217014" y="4161057"/>
          <a:ext cx="6460524" cy="1854200"/>
        </p:xfrm>
        <a:graphic>
          <a:graphicData uri="http://schemas.openxmlformats.org/drawingml/2006/table">
            <a:tbl>
              <a:tblPr firstRow="1" bandRow="1">
                <a:tableStyleId>{5C22544A-7EE6-4342-B048-85BDC9FD1C3A}</a:tableStyleId>
              </a:tblPr>
              <a:tblGrid>
                <a:gridCol w="1615131"/>
                <a:gridCol w="1615131"/>
                <a:gridCol w="1615131"/>
                <a:gridCol w="1615131"/>
              </a:tblGrid>
              <a:tr h="370840">
                <a:tc>
                  <a:txBody>
                    <a:bodyPr/>
                    <a:lstStyle/>
                    <a:p>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kumimoji="1" lang="ja-JP" altLang="en-US" dirty="0" smtClean="0">
                          <a:solidFill>
                            <a:schemeClr val="tx1"/>
                          </a:solidFill>
                        </a:rPr>
                        <a:t>イチロー</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solidFill>
                            <a:schemeClr val="tx1"/>
                          </a:solidFill>
                        </a:rPr>
                        <a:t>プログラマー</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smtClean="0">
                          <a:solidFill>
                            <a:schemeClr val="tx1"/>
                          </a:solidFill>
                        </a:rPr>
                        <a:t>パリ</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kumimoji="1" lang="ja-JP" altLang="en-US" dirty="0" smtClean="0"/>
                        <a:t>怠惰さ</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t>0.01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t>0.82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t>0.34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ja-JP" altLang="en-US" dirty="0" smtClean="0"/>
                        <a:t>スポーツ</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t>0.99</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t>0.14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t>0.6</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ja-JP" altLang="en-US" dirty="0" smtClean="0"/>
                        <a:t>土地</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t>0.04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t>0.02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t>0.97</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smtClean="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5" name="右矢印 4"/>
          <p:cNvSpPr/>
          <p:nvPr/>
        </p:nvSpPr>
        <p:spPr>
          <a:xfrm>
            <a:off x="1916836" y="5070821"/>
            <a:ext cx="736459" cy="512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1235332" y="4418156"/>
            <a:ext cx="2262158" cy="369332"/>
          </a:xfrm>
          <a:prstGeom prst="rect">
            <a:avLst/>
          </a:prstGeom>
          <a:noFill/>
        </p:spPr>
        <p:txBody>
          <a:bodyPr wrap="none" rtlCol="0">
            <a:spAutoFit/>
          </a:bodyPr>
          <a:lstStyle/>
          <a:p>
            <a:r>
              <a:rPr kumimoji="1" lang="ja-JP" altLang="en-US" dirty="0" smtClean="0"/>
              <a:t>分散表現で表すと</a:t>
            </a:r>
            <a:r>
              <a:rPr kumimoji="1" lang="en-US" altLang="ja-JP" dirty="0" smtClean="0"/>
              <a:t>…</a:t>
            </a:r>
            <a:endParaRPr kumimoji="1" lang="ja-JP" altLang="en-US" dirty="0"/>
          </a:p>
        </p:txBody>
      </p:sp>
      <p:sp>
        <p:nvSpPr>
          <p:cNvPr id="10" name="左中かっこ 9"/>
          <p:cNvSpPr/>
          <p:nvPr/>
        </p:nvSpPr>
        <p:spPr>
          <a:xfrm>
            <a:off x="4643920" y="4602822"/>
            <a:ext cx="390418" cy="2167848"/>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a:p>
        </p:txBody>
      </p:sp>
      <p:sp>
        <p:nvSpPr>
          <p:cNvPr id="17" name="テキスト ボックス 16"/>
          <p:cNvSpPr txBox="1"/>
          <p:nvPr/>
        </p:nvSpPr>
        <p:spPr>
          <a:xfrm>
            <a:off x="2854159" y="5502080"/>
            <a:ext cx="1588897" cy="369332"/>
          </a:xfrm>
          <a:prstGeom prst="rect">
            <a:avLst/>
          </a:prstGeom>
          <a:noFill/>
        </p:spPr>
        <p:txBody>
          <a:bodyPr wrap="none" rtlCol="0">
            <a:spAutoFit/>
          </a:bodyPr>
          <a:lstStyle/>
          <a:p>
            <a:r>
              <a:rPr kumimoji="1" lang="en-US" altLang="ja-JP" dirty="0" smtClean="0"/>
              <a:t>200~1000</a:t>
            </a:r>
            <a:r>
              <a:rPr kumimoji="1" lang="ja-JP" altLang="en-US" dirty="0" smtClean="0"/>
              <a:t>次元</a:t>
            </a:r>
            <a:endParaRPr kumimoji="1" lang="en-US" altLang="ja-JP" dirty="0" smtClean="0"/>
          </a:p>
        </p:txBody>
      </p:sp>
      <p:sp>
        <p:nvSpPr>
          <p:cNvPr id="18" name="右矢印 17"/>
          <p:cNvSpPr/>
          <p:nvPr/>
        </p:nvSpPr>
        <p:spPr>
          <a:xfrm rot="16200000">
            <a:off x="8870728" y="3381589"/>
            <a:ext cx="736459" cy="512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6750122" y="2152478"/>
            <a:ext cx="4801314" cy="646331"/>
          </a:xfrm>
          <a:prstGeom prst="rect">
            <a:avLst/>
          </a:prstGeom>
          <a:noFill/>
        </p:spPr>
        <p:txBody>
          <a:bodyPr wrap="none" rtlCol="0">
            <a:spAutoFit/>
          </a:bodyPr>
          <a:lstStyle/>
          <a:p>
            <a:r>
              <a:rPr kumimoji="1" lang="ja-JP" altLang="en-US" dirty="0" smtClean="0"/>
              <a:t>低次元にベクトルを圧縮することで</a:t>
            </a:r>
            <a:endParaRPr kumimoji="1" lang="en-US" altLang="ja-JP" dirty="0" smtClean="0"/>
          </a:p>
          <a:p>
            <a:r>
              <a:rPr kumimoji="1" lang="ja-JP" altLang="en-US" dirty="0" smtClean="0"/>
              <a:t>ニューラルネットワークの入力として利用可</a:t>
            </a:r>
            <a:endParaRPr kumimoji="1" lang="ja-JP" altLang="en-US" dirty="0"/>
          </a:p>
        </p:txBody>
      </p:sp>
    </p:spTree>
    <p:extLst>
      <p:ext uri="{BB962C8B-B14F-4D97-AF65-F5344CB8AC3E}">
        <p14:creationId xmlns:p14="http://schemas.microsoft.com/office/powerpoint/2010/main" val="1253731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1678" y="382385"/>
            <a:ext cx="10178322" cy="747772"/>
          </a:xfrm>
        </p:spPr>
        <p:txBody>
          <a:bodyPr>
            <a:noAutofit/>
          </a:bodyPr>
          <a:lstStyle/>
          <a:p>
            <a:r>
              <a:rPr lang="en-US" altLang="ja-JP" sz="4400" dirty="0"/>
              <a:t>1.Word2Vec</a:t>
            </a:r>
            <a:r>
              <a:rPr lang="ja-JP" altLang="en-US" sz="4400" dirty="0"/>
              <a:t>とは</a:t>
            </a:r>
            <a:endParaRPr lang="ja-JP" altLang="en-US" sz="4400" dirty="0"/>
          </a:p>
        </p:txBody>
      </p:sp>
      <p:sp>
        <p:nvSpPr>
          <p:cNvPr id="4" name="テキスト ボックス 3"/>
          <p:cNvSpPr txBox="1"/>
          <p:nvPr/>
        </p:nvSpPr>
        <p:spPr>
          <a:xfrm>
            <a:off x="1454728" y="1687484"/>
            <a:ext cx="2723823" cy="369332"/>
          </a:xfrm>
          <a:prstGeom prst="rect">
            <a:avLst/>
          </a:prstGeom>
          <a:noFill/>
        </p:spPr>
        <p:txBody>
          <a:bodyPr wrap="none" rtlCol="0">
            <a:spAutoFit/>
          </a:bodyPr>
          <a:lstStyle/>
          <a:p>
            <a:r>
              <a:rPr kumimoji="1" lang="ja-JP" altLang="en-US" dirty="0" smtClean="0"/>
              <a:t>分散表現で何が出来る？</a:t>
            </a:r>
            <a:endParaRPr kumimoji="1" lang="ja-JP" altLang="en-US" dirty="0"/>
          </a:p>
        </p:txBody>
      </p:sp>
      <p:sp>
        <p:nvSpPr>
          <p:cNvPr id="7" name="テキスト ボックス 6"/>
          <p:cNvSpPr txBox="1"/>
          <p:nvPr/>
        </p:nvSpPr>
        <p:spPr>
          <a:xfrm>
            <a:off x="1454728" y="2631582"/>
            <a:ext cx="877163" cy="369332"/>
          </a:xfrm>
          <a:prstGeom prst="rect">
            <a:avLst/>
          </a:prstGeom>
          <a:noFill/>
        </p:spPr>
        <p:txBody>
          <a:bodyPr wrap="none" rtlCol="0">
            <a:spAutoFit/>
          </a:bodyPr>
          <a:lstStyle/>
          <a:p>
            <a:r>
              <a:rPr kumimoji="1" lang="ja-JP" altLang="en-US" smtClean="0"/>
              <a:t>例えば</a:t>
            </a:r>
            <a:endParaRPr kumimoji="1" lang="ja-JP" altLang="en-US"/>
          </a:p>
        </p:txBody>
      </p:sp>
      <p:sp>
        <p:nvSpPr>
          <p:cNvPr id="10" name="テキスト ボックス 9"/>
          <p:cNvSpPr txBox="1"/>
          <p:nvPr/>
        </p:nvSpPr>
        <p:spPr>
          <a:xfrm>
            <a:off x="1736332" y="3706908"/>
            <a:ext cx="3760966" cy="369332"/>
          </a:xfrm>
          <a:prstGeom prst="rect">
            <a:avLst/>
          </a:prstGeom>
          <a:noFill/>
        </p:spPr>
        <p:txBody>
          <a:bodyPr wrap="none" rtlCol="0">
            <a:spAutoFit/>
          </a:bodyPr>
          <a:lstStyle/>
          <a:p>
            <a:r>
              <a:rPr kumimoji="1" lang="ja-JP" altLang="en-US" dirty="0" smtClean="0"/>
              <a:t>「王様」</a:t>
            </a:r>
            <a:r>
              <a:rPr kumimoji="1" lang="en-US" altLang="ja-JP" dirty="0" smtClean="0"/>
              <a:t>-</a:t>
            </a:r>
            <a:r>
              <a:rPr kumimoji="1" lang="ja-JP" altLang="en-US" dirty="0" smtClean="0"/>
              <a:t>「男」</a:t>
            </a:r>
            <a:r>
              <a:rPr kumimoji="1" lang="en-US" altLang="ja-JP" dirty="0" smtClean="0"/>
              <a:t>+</a:t>
            </a:r>
            <a:r>
              <a:rPr kumimoji="1" lang="ja-JP" altLang="en-US" dirty="0" smtClean="0"/>
              <a:t>「女」</a:t>
            </a:r>
            <a:r>
              <a:rPr kumimoji="1" lang="en-US" altLang="ja-JP" dirty="0" smtClean="0"/>
              <a:t>=</a:t>
            </a:r>
            <a:r>
              <a:rPr kumimoji="1" lang="ja-JP" altLang="en-US" dirty="0" smtClean="0"/>
              <a:t>「女王」</a:t>
            </a:r>
            <a:endParaRPr kumimoji="1" lang="ja-JP" altLang="en-US" dirty="0"/>
          </a:p>
        </p:txBody>
      </p:sp>
      <p:sp>
        <p:nvSpPr>
          <p:cNvPr id="13" name="テキスト ボックス 12"/>
          <p:cNvSpPr txBox="1"/>
          <p:nvPr/>
        </p:nvSpPr>
        <p:spPr>
          <a:xfrm>
            <a:off x="1736332" y="4264235"/>
            <a:ext cx="4684296" cy="369332"/>
          </a:xfrm>
          <a:prstGeom prst="rect">
            <a:avLst/>
          </a:prstGeom>
          <a:noFill/>
        </p:spPr>
        <p:txBody>
          <a:bodyPr wrap="none" rtlCol="0">
            <a:spAutoFit/>
          </a:bodyPr>
          <a:lstStyle/>
          <a:p>
            <a:r>
              <a:rPr kumimoji="1" lang="ja-JP" altLang="en-US" dirty="0" smtClean="0"/>
              <a:t>「パリ」</a:t>
            </a:r>
            <a:r>
              <a:rPr kumimoji="1" lang="en-US" altLang="ja-JP" dirty="0" smtClean="0"/>
              <a:t>-</a:t>
            </a:r>
            <a:r>
              <a:rPr kumimoji="1" lang="ja-JP" altLang="en-US" dirty="0" smtClean="0"/>
              <a:t>「フランス」</a:t>
            </a:r>
            <a:r>
              <a:rPr kumimoji="1" lang="en-US" altLang="ja-JP" dirty="0" smtClean="0"/>
              <a:t>+</a:t>
            </a:r>
            <a:r>
              <a:rPr kumimoji="1" lang="ja-JP" altLang="en-US" dirty="0" smtClean="0"/>
              <a:t>「日本」</a:t>
            </a:r>
            <a:r>
              <a:rPr kumimoji="1" lang="en-US" altLang="ja-JP" dirty="0" smtClean="0"/>
              <a:t>=</a:t>
            </a:r>
            <a:r>
              <a:rPr kumimoji="1" lang="ja-JP" altLang="en-US" dirty="0" smtClean="0"/>
              <a:t>「東京」</a:t>
            </a:r>
            <a:endParaRPr kumimoji="1" lang="ja-JP" altLang="en-US" dirty="0"/>
          </a:p>
        </p:txBody>
      </p:sp>
      <p:sp>
        <p:nvSpPr>
          <p:cNvPr id="14" name="テキスト ボックス 13"/>
          <p:cNvSpPr txBox="1"/>
          <p:nvPr/>
        </p:nvSpPr>
        <p:spPr>
          <a:xfrm>
            <a:off x="1736332" y="5190894"/>
            <a:ext cx="3647152" cy="369332"/>
          </a:xfrm>
          <a:prstGeom prst="rect">
            <a:avLst/>
          </a:prstGeom>
          <a:noFill/>
        </p:spPr>
        <p:txBody>
          <a:bodyPr wrap="none" rtlCol="0">
            <a:spAutoFit/>
          </a:bodyPr>
          <a:lstStyle/>
          <a:p>
            <a:r>
              <a:rPr kumimoji="1" lang="ja-JP" altLang="en-US" smtClean="0"/>
              <a:t>といった単語の演算が可能となる</a:t>
            </a:r>
            <a:endParaRPr kumimoji="1" lang="ja-JP" altLang="en-US"/>
          </a:p>
        </p:txBody>
      </p:sp>
      <p:sp>
        <p:nvSpPr>
          <p:cNvPr id="15" name="テキスト ボックス 14"/>
          <p:cNvSpPr txBox="1"/>
          <p:nvPr/>
        </p:nvSpPr>
        <p:spPr>
          <a:xfrm>
            <a:off x="6242501" y="1820128"/>
            <a:ext cx="3070071" cy="369332"/>
          </a:xfrm>
          <a:prstGeom prst="rect">
            <a:avLst/>
          </a:prstGeom>
          <a:noFill/>
        </p:spPr>
        <p:txBody>
          <a:bodyPr wrap="none" rtlCol="0">
            <a:spAutoFit/>
          </a:bodyPr>
          <a:lstStyle/>
          <a:p>
            <a:r>
              <a:rPr kumimoji="1" lang="ja-JP" altLang="en-US" dirty="0" smtClean="0"/>
              <a:t>簡易的に</a:t>
            </a:r>
            <a:r>
              <a:rPr kumimoji="1" lang="en-US" altLang="ja-JP" dirty="0" smtClean="0"/>
              <a:t>2</a:t>
            </a:r>
            <a:r>
              <a:rPr kumimoji="1" lang="ja-JP" altLang="en-US" dirty="0" smtClean="0"/>
              <a:t>次元で表現すると</a:t>
            </a:r>
            <a:endParaRPr kumimoji="1" lang="ja-JP" altLang="en-US" dirty="0"/>
          </a:p>
        </p:txBody>
      </p:sp>
      <p:sp>
        <p:nvSpPr>
          <p:cNvPr id="16" name="テキスト ボックス 15"/>
          <p:cNvSpPr txBox="1"/>
          <p:nvPr/>
        </p:nvSpPr>
        <p:spPr>
          <a:xfrm>
            <a:off x="7777537" y="3678148"/>
            <a:ext cx="415498" cy="369332"/>
          </a:xfrm>
          <a:prstGeom prst="rect">
            <a:avLst/>
          </a:prstGeom>
          <a:noFill/>
        </p:spPr>
        <p:txBody>
          <a:bodyPr wrap="none" rtlCol="0">
            <a:spAutoFit/>
          </a:bodyPr>
          <a:lstStyle/>
          <a:p>
            <a:r>
              <a:rPr kumimoji="1" lang="ja-JP" altLang="en-US" dirty="0" smtClean="0"/>
              <a:t>男</a:t>
            </a:r>
            <a:endParaRPr kumimoji="1" lang="ja-JP" altLang="en-US" dirty="0"/>
          </a:p>
        </p:txBody>
      </p:sp>
      <p:sp>
        <p:nvSpPr>
          <p:cNvPr id="17" name="テキスト ボックス 16"/>
          <p:cNvSpPr txBox="1"/>
          <p:nvPr/>
        </p:nvSpPr>
        <p:spPr>
          <a:xfrm>
            <a:off x="7985286" y="4633567"/>
            <a:ext cx="646331" cy="369332"/>
          </a:xfrm>
          <a:prstGeom prst="rect">
            <a:avLst/>
          </a:prstGeom>
          <a:noFill/>
        </p:spPr>
        <p:txBody>
          <a:bodyPr wrap="none" rtlCol="0">
            <a:spAutoFit/>
          </a:bodyPr>
          <a:lstStyle/>
          <a:p>
            <a:r>
              <a:rPr kumimoji="1" lang="ja-JP" altLang="en-US" smtClean="0"/>
              <a:t>叔父</a:t>
            </a:r>
            <a:endParaRPr kumimoji="1" lang="ja-JP" altLang="en-US"/>
          </a:p>
        </p:txBody>
      </p:sp>
      <p:sp>
        <p:nvSpPr>
          <p:cNvPr id="18" name="テキスト ボックス 17"/>
          <p:cNvSpPr txBox="1"/>
          <p:nvPr/>
        </p:nvSpPr>
        <p:spPr>
          <a:xfrm>
            <a:off x="7985286" y="5720834"/>
            <a:ext cx="646331" cy="369332"/>
          </a:xfrm>
          <a:prstGeom prst="rect">
            <a:avLst/>
          </a:prstGeom>
          <a:noFill/>
        </p:spPr>
        <p:txBody>
          <a:bodyPr wrap="none" rtlCol="0">
            <a:spAutoFit/>
          </a:bodyPr>
          <a:lstStyle/>
          <a:p>
            <a:r>
              <a:rPr kumimoji="1" lang="ja-JP" altLang="en-US" smtClean="0"/>
              <a:t>王様</a:t>
            </a:r>
            <a:endParaRPr kumimoji="1" lang="ja-JP" altLang="en-US"/>
          </a:p>
        </p:txBody>
      </p:sp>
      <p:sp>
        <p:nvSpPr>
          <p:cNvPr id="19" name="右矢印 18"/>
          <p:cNvSpPr/>
          <p:nvPr/>
        </p:nvSpPr>
        <p:spPr>
          <a:xfrm rot="19286712">
            <a:off x="8130783" y="3115208"/>
            <a:ext cx="1397285" cy="308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右矢印 19"/>
          <p:cNvSpPr/>
          <p:nvPr/>
        </p:nvSpPr>
        <p:spPr>
          <a:xfrm rot="19286712">
            <a:off x="8575374" y="4075309"/>
            <a:ext cx="1397285" cy="308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右矢印 20"/>
          <p:cNvSpPr/>
          <p:nvPr/>
        </p:nvSpPr>
        <p:spPr>
          <a:xfrm rot="19286712">
            <a:off x="8575373" y="5187810"/>
            <a:ext cx="1397285" cy="308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9416515" y="2577414"/>
            <a:ext cx="415498" cy="369332"/>
          </a:xfrm>
          <a:prstGeom prst="rect">
            <a:avLst/>
          </a:prstGeom>
          <a:noFill/>
        </p:spPr>
        <p:txBody>
          <a:bodyPr wrap="none" rtlCol="0">
            <a:spAutoFit/>
          </a:bodyPr>
          <a:lstStyle/>
          <a:p>
            <a:r>
              <a:rPr kumimoji="1" lang="ja-JP" altLang="en-US" dirty="0" smtClean="0"/>
              <a:t>女</a:t>
            </a:r>
            <a:endParaRPr kumimoji="1" lang="ja-JP" altLang="en-US" dirty="0"/>
          </a:p>
        </p:txBody>
      </p:sp>
      <p:sp>
        <p:nvSpPr>
          <p:cNvPr id="23" name="テキスト ボックス 22"/>
          <p:cNvSpPr txBox="1"/>
          <p:nvPr/>
        </p:nvSpPr>
        <p:spPr>
          <a:xfrm>
            <a:off x="9832013" y="3522242"/>
            <a:ext cx="646331" cy="369332"/>
          </a:xfrm>
          <a:prstGeom prst="rect">
            <a:avLst/>
          </a:prstGeom>
          <a:noFill/>
        </p:spPr>
        <p:txBody>
          <a:bodyPr wrap="none" rtlCol="0">
            <a:spAutoFit/>
          </a:bodyPr>
          <a:lstStyle/>
          <a:p>
            <a:r>
              <a:rPr kumimoji="1" lang="ja-JP" altLang="en-US" dirty="0" smtClean="0"/>
              <a:t>叔母</a:t>
            </a:r>
            <a:endParaRPr kumimoji="1" lang="ja-JP" altLang="en-US" dirty="0"/>
          </a:p>
        </p:txBody>
      </p:sp>
      <p:sp>
        <p:nvSpPr>
          <p:cNvPr id="24" name="テキスト ボックス 23"/>
          <p:cNvSpPr txBox="1"/>
          <p:nvPr/>
        </p:nvSpPr>
        <p:spPr>
          <a:xfrm>
            <a:off x="9832013" y="4651736"/>
            <a:ext cx="646331" cy="369332"/>
          </a:xfrm>
          <a:prstGeom prst="rect">
            <a:avLst/>
          </a:prstGeom>
          <a:noFill/>
        </p:spPr>
        <p:txBody>
          <a:bodyPr wrap="none" rtlCol="0">
            <a:spAutoFit/>
          </a:bodyPr>
          <a:lstStyle/>
          <a:p>
            <a:r>
              <a:rPr kumimoji="1" lang="ja-JP" altLang="en-US" smtClean="0"/>
              <a:t>女王</a:t>
            </a:r>
            <a:endParaRPr kumimoji="1" lang="ja-JP" altLang="en-US"/>
          </a:p>
        </p:txBody>
      </p:sp>
    </p:spTree>
    <p:extLst>
      <p:ext uri="{BB962C8B-B14F-4D97-AF65-F5344CB8AC3E}">
        <p14:creationId xmlns:p14="http://schemas.microsoft.com/office/powerpoint/2010/main" val="325794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1678" y="382385"/>
            <a:ext cx="10178322" cy="747772"/>
          </a:xfrm>
        </p:spPr>
        <p:txBody>
          <a:bodyPr>
            <a:noAutofit/>
          </a:bodyPr>
          <a:lstStyle/>
          <a:p>
            <a:r>
              <a:rPr lang="en-US" altLang="ja-JP" sz="4400" dirty="0"/>
              <a:t>1.1 </a:t>
            </a:r>
            <a:r>
              <a:rPr lang="en-US" altLang="ja-JP" sz="4400" dirty="0" err="1"/>
              <a:t>CBoW</a:t>
            </a:r>
            <a:endParaRPr lang="ja-JP" altLang="en-US" sz="4400" dirty="0"/>
          </a:p>
        </p:txBody>
      </p:sp>
      <p:sp>
        <p:nvSpPr>
          <p:cNvPr id="25" name="テキスト ボックス 24"/>
          <p:cNvSpPr txBox="1"/>
          <p:nvPr/>
        </p:nvSpPr>
        <p:spPr>
          <a:xfrm>
            <a:off x="1454728" y="1687484"/>
            <a:ext cx="845103" cy="369332"/>
          </a:xfrm>
          <a:prstGeom prst="rect">
            <a:avLst/>
          </a:prstGeom>
          <a:noFill/>
        </p:spPr>
        <p:txBody>
          <a:bodyPr wrap="none" rtlCol="0">
            <a:spAutoFit/>
          </a:bodyPr>
          <a:lstStyle/>
          <a:p>
            <a:r>
              <a:rPr kumimoji="1" lang="en-US" altLang="ja-JP" dirty="0" err="1" smtClean="0"/>
              <a:t>CBoW</a:t>
            </a:r>
            <a:endParaRPr kumimoji="1" lang="ja-JP" altLang="en-US" dirty="0"/>
          </a:p>
        </p:txBody>
      </p:sp>
      <p:sp>
        <p:nvSpPr>
          <p:cNvPr id="5" name="テキスト ボックス 4"/>
          <p:cNvSpPr txBox="1"/>
          <p:nvPr/>
        </p:nvSpPr>
        <p:spPr>
          <a:xfrm>
            <a:off x="2958958" y="1687484"/>
            <a:ext cx="3103350" cy="369332"/>
          </a:xfrm>
          <a:prstGeom prst="rect">
            <a:avLst/>
          </a:prstGeom>
          <a:noFill/>
        </p:spPr>
        <p:txBody>
          <a:bodyPr wrap="none" rtlCol="0">
            <a:spAutoFit/>
          </a:bodyPr>
          <a:lstStyle/>
          <a:p>
            <a:r>
              <a:rPr kumimoji="1" lang="en-US" altLang="ja-JP" dirty="0" smtClean="0"/>
              <a:t>Continuous Bag-of-Words</a:t>
            </a:r>
            <a:r>
              <a:rPr kumimoji="1" lang="ja-JP" altLang="en-US" dirty="0" smtClean="0"/>
              <a:t>の略</a:t>
            </a:r>
            <a:endParaRPr kumimoji="1" lang="ja-JP" altLang="en-US" dirty="0"/>
          </a:p>
        </p:txBody>
      </p:sp>
      <p:sp>
        <p:nvSpPr>
          <p:cNvPr id="6" name="テキスト ボックス 5"/>
          <p:cNvSpPr txBox="1"/>
          <p:nvPr/>
        </p:nvSpPr>
        <p:spPr>
          <a:xfrm>
            <a:off x="1454728" y="2373330"/>
            <a:ext cx="6647974" cy="646331"/>
          </a:xfrm>
          <a:prstGeom prst="rect">
            <a:avLst/>
          </a:prstGeom>
          <a:noFill/>
        </p:spPr>
        <p:txBody>
          <a:bodyPr wrap="none" rtlCol="0">
            <a:spAutoFit/>
          </a:bodyPr>
          <a:lstStyle/>
          <a:p>
            <a:r>
              <a:rPr kumimoji="1" lang="en-US" altLang="ja-JP" dirty="0" err="1" smtClean="0"/>
              <a:t>CBoW</a:t>
            </a:r>
            <a:r>
              <a:rPr kumimoji="1" lang="ja-JP" altLang="en-US" dirty="0" smtClean="0"/>
              <a:t>において、文法と意味を学習していくことは</a:t>
            </a:r>
            <a:endParaRPr kumimoji="1" lang="en-US" altLang="ja-JP" dirty="0" smtClean="0"/>
          </a:p>
          <a:p>
            <a:r>
              <a:rPr kumimoji="1" lang="ja-JP" altLang="en-US" dirty="0" smtClean="0"/>
              <a:t>文脈中の単語から対象単語が現れる条件確率を最大化すること</a:t>
            </a:r>
            <a:endParaRPr kumimoji="1" lang="en-US" altLang="ja-JP" dirty="0" smtClean="0"/>
          </a:p>
        </p:txBody>
      </p:sp>
      <p:sp>
        <p:nvSpPr>
          <p:cNvPr id="9" name="テキスト ボックス 8"/>
          <p:cNvSpPr txBox="1"/>
          <p:nvPr/>
        </p:nvSpPr>
        <p:spPr>
          <a:xfrm>
            <a:off x="1454728" y="3493213"/>
            <a:ext cx="8921032" cy="369332"/>
          </a:xfrm>
          <a:prstGeom prst="rect">
            <a:avLst/>
          </a:prstGeom>
          <a:noFill/>
        </p:spPr>
        <p:txBody>
          <a:bodyPr wrap="none" rtlCol="0">
            <a:spAutoFit/>
          </a:bodyPr>
          <a:lstStyle/>
          <a:p>
            <a:r>
              <a:rPr kumimoji="1" lang="en-US" altLang="ja-JP" dirty="0" smtClean="0"/>
              <a:t>“</a:t>
            </a:r>
            <a:r>
              <a:rPr kumimoji="1" lang="ja-JP" altLang="en-US" dirty="0" smtClean="0"/>
              <a:t>ひとたびフルスピードで回り始めたなら、それを動かし続けるのに努力は必要ない</a:t>
            </a:r>
            <a:r>
              <a:rPr kumimoji="1" lang="en-US" altLang="ja-JP" dirty="0" smtClean="0"/>
              <a:t>”</a:t>
            </a:r>
            <a:endParaRPr kumimoji="1" lang="ja-JP" altLang="en-US" dirty="0"/>
          </a:p>
        </p:txBody>
      </p:sp>
      <p:sp>
        <p:nvSpPr>
          <p:cNvPr id="11" name="テキスト ボックス 10"/>
          <p:cNvSpPr txBox="1"/>
          <p:nvPr/>
        </p:nvSpPr>
        <p:spPr>
          <a:xfrm>
            <a:off x="1541124" y="4253501"/>
            <a:ext cx="5378395" cy="369332"/>
          </a:xfrm>
          <a:prstGeom prst="rect">
            <a:avLst/>
          </a:prstGeom>
          <a:noFill/>
        </p:spPr>
        <p:txBody>
          <a:bodyPr wrap="none" rtlCol="0">
            <a:spAutoFit/>
          </a:bodyPr>
          <a:lstStyle/>
          <a:p>
            <a:r>
              <a:rPr kumimoji="1" lang="ja-JP" altLang="en-US" dirty="0" smtClean="0"/>
              <a:t>「続ける」を対象語とすると入力層は周辺</a:t>
            </a:r>
            <a:r>
              <a:rPr kumimoji="1" lang="en-US" altLang="ja-JP" dirty="0" smtClean="0"/>
              <a:t>5</a:t>
            </a:r>
            <a:r>
              <a:rPr kumimoji="1" lang="ja-JP" altLang="en-US" dirty="0" smtClean="0"/>
              <a:t>単語の</a:t>
            </a:r>
            <a:endParaRPr kumimoji="1" lang="ja-JP" altLang="en-US" dirty="0"/>
          </a:p>
        </p:txBody>
      </p:sp>
      <p:sp>
        <p:nvSpPr>
          <p:cNvPr id="12" name="テキスト ボックス 11"/>
          <p:cNvSpPr txBox="1"/>
          <p:nvPr/>
        </p:nvSpPr>
        <p:spPr>
          <a:xfrm>
            <a:off x="7027523" y="4253501"/>
            <a:ext cx="4493538" cy="369332"/>
          </a:xfrm>
          <a:prstGeom prst="rect">
            <a:avLst/>
          </a:prstGeom>
          <a:noFill/>
        </p:spPr>
        <p:txBody>
          <a:bodyPr wrap="none" rtlCol="0">
            <a:spAutoFit/>
          </a:bodyPr>
          <a:lstStyle/>
          <a:p>
            <a:r>
              <a:rPr kumimoji="1" lang="en-US" altLang="ja-JP" dirty="0" smtClean="0"/>
              <a:t>[</a:t>
            </a:r>
            <a:r>
              <a:rPr kumimoji="1" lang="ja-JP" altLang="en-US" dirty="0" smtClean="0"/>
              <a:t>なら</a:t>
            </a:r>
            <a:r>
              <a:rPr kumimoji="1" lang="en-US" altLang="ja-JP" dirty="0" smtClean="0"/>
              <a:t>,</a:t>
            </a:r>
            <a:r>
              <a:rPr kumimoji="1" lang="ja-JP" altLang="en-US" dirty="0" smtClean="0"/>
              <a:t>、</a:t>
            </a:r>
            <a:r>
              <a:rPr kumimoji="1" lang="en-US" altLang="ja-JP" dirty="0" smtClean="0"/>
              <a:t>,</a:t>
            </a:r>
            <a:r>
              <a:rPr kumimoji="1" lang="ja-JP" altLang="en-US" dirty="0" smtClean="0"/>
              <a:t>それ</a:t>
            </a:r>
            <a:r>
              <a:rPr kumimoji="1" lang="en-US" altLang="ja-JP" dirty="0" smtClean="0"/>
              <a:t>,</a:t>
            </a:r>
            <a:r>
              <a:rPr kumimoji="1" lang="ja-JP" altLang="en-US" dirty="0" smtClean="0"/>
              <a:t>を</a:t>
            </a:r>
            <a:r>
              <a:rPr kumimoji="1" lang="en-US" altLang="ja-JP" dirty="0" smtClean="0"/>
              <a:t>,</a:t>
            </a:r>
            <a:r>
              <a:rPr kumimoji="1" lang="ja-JP" altLang="en-US" dirty="0" smtClean="0"/>
              <a:t>動かし</a:t>
            </a:r>
            <a:r>
              <a:rPr kumimoji="1" lang="en-US" altLang="ja-JP" dirty="0" smtClean="0"/>
              <a:t>,</a:t>
            </a:r>
            <a:r>
              <a:rPr kumimoji="1" lang="ja-JP" altLang="en-US" dirty="0" smtClean="0"/>
              <a:t>の</a:t>
            </a:r>
            <a:r>
              <a:rPr kumimoji="1" lang="en-US" altLang="ja-JP" dirty="0" smtClean="0"/>
              <a:t>,</a:t>
            </a:r>
            <a:r>
              <a:rPr kumimoji="1" lang="ja-JP" altLang="en-US" dirty="0" smtClean="0"/>
              <a:t>に</a:t>
            </a:r>
            <a:r>
              <a:rPr kumimoji="1" lang="en-US" altLang="ja-JP" dirty="0" smtClean="0"/>
              <a:t>,</a:t>
            </a:r>
            <a:r>
              <a:rPr kumimoji="1" lang="ja-JP" altLang="en-US" dirty="0" smtClean="0"/>
              <a:t>努力</a:t>
            </a:r>
            <a:r>
              <a:rPr kumimoji="1" lang="en-US" altLang="ja-JP" dirty="0" smtClean="0"/>
              <a:t>,</a:t>
            </a:r>
            <a:r>
              <a:rPr kumimoji="1" lang="ja-JP" altLang="en-US" dirty="0" smtClean="0"/>
              <a:t>は</a:t>
            </a:r>
            <a:r>
              <a:rPr kumimoji="1" lang="en-US" altLang="ja-JP" dirty="0" smtClean="0"/>
              <a:t>,</a:t>
            </a:r>
            <a:r>
              <a:rPr kumimoji="1" lang="ja-JP" altLang="en-US" dirty="0" smtClean="0"/>
              <a:t>必要</a:t>
            </a:r>
            <a:r>
              <a:rPr kumimoji="1" lang="en-US" altLang="ja-JP" dirty="0" smtClean="0"/>
              <a:t>]</a:t>
            </a:r>
            <a:endParaRPr kumimoji="1" lang="ja-JP" altLang="en-US" dirty="0"/>
          </a:p>
        </p:txBody>
      </p:sp>
      <p:sp>
        <p:nvSpPr>
          <p:cNvPr id="26" name="テキスト ボックス 25"/>
          <p:cNvSpPr txBox="1"/>
          <p:nvPr/>
        </p:nvSpPr>
        <p:spPr>
          <a:xfrm>
            <a:off x="1541124" y="5180160"/>
            <a:ext cx="6647974" cy="646331"/>
          </a:xfrm>
          <a:prstGeom prst="rect">
            <a:avLst/>
          </a:prstGeom>
          <a:noFill/>
        </p:spPr>
        <p:txBody>
          <a:bodyPr wrap="none" rtlCol="0">
            <a:spAutoFit/>
          </a:bodyPr>
          <a:lstStyle/>
          <a:p>
            <a:r>
              <a:rPr kumimoji="1" lang="ja-JP" altLang="en-US" dirty="0" smtClean="0"/>
              <a:t>この単語リストをそれぞれの</a:t>
            </a:r>
            <a:r>
              <a:rPr kumimoji="1" lang="en-US" altLang="ja-JP" dirty="0" smtClean="0"/>
              <a:t>one-hot</a:t>
            </a:r>
            <a:r>
              <a:rPr kumimoji="1" lang="ja-JP" altLang="en-US" dirty="0" smtClean="0"/>
              <a:t>ベクトルを入力として、</a:t>
            </a:r>
            <a:endParaRPr kumimoji="1" lang="en-US" altLang="ja-JP" dirty="0" smtClean="0"/>
          </a:p>
          <a:p>
            <a:r>
              <a:rPr kumimoji="1" lang="ja-JP" altLang="en-US" dirty="0" smtClean="0"/>
              <a:t>真ん中の「続ける」が来る確率を最大にするよう学習させたい</a:t>
            </a:r>
            <a:endParaRPr kumimoji="1" lang="ja-JP" altLang="en-US" dirty="0"/>
          </a:p>
        </p:txBody>
      </p:sp>
    </p:spTree>
    <p:extLst>
      <p:ext uri="{BB962C8B-B14F-4D97-AF65-F5344CB8AC3E}">
        <p14:creationId xmlns:p14="http://schemas.microsoft.com/office/powerpoint/2010/main" val="167550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1678" y="382385"/>
            <a:ext cx="10178322" cy="747772"/>
          </a:xfrm>
        </p:spPr>
        <p:txBody>
          <a:bodyPr>
            <a:noAutofit/>
          </a:bodyPr>
          <a:lstStyle/>
          <a:p>
            <a:r>
              <a:rPr lang="en-US" altLang="ja-JP" sz="4400" dirty="0"/>
              <a:t>1.1 </a:t>
            </a:r>
            <a:r>
              <a:rPr lang="en-US" altLang="ja-JP" sz="4400" dirty="0" err="1"/>
              <a:t>CBoW</a:t>
            </a:r>
            <a:endParaRPr lang="ja-JP" altLang="en-US" sz="4400" dirty="0"/>
          </a:p>
        </p:txBody>
      </p:sp>
      <p:graphicFrame>
        <p:nvGraphicFramePr>
          <p:cNvPr id="3" name="表 2"/>
          <p:cNvGraphicFramePr>
            <a:graphicFrameLocks noGrp="1"/>
          </p:cNvGraphicFramePr>
          <p:nvPr>
            <p:extLst>
              <p:ext uri="{D42A27DB-BD31-4B8C-83A1-F6EECF244321}">
                <p14:modId xmlns:p14="http://schemas.microsoft.com/office/powerpoint/2010/main" val="1266313180"/>
              </p:ext>
            </p:extLst>
          </p:nvPr>
        </p:nvGraphicFramePr>
        <p:xfrm>
          <a:off x="1823605" y="1378678"/>
          <a:ext cx="208280" cy="1044000"/>
        </p:xfrm>
        <a:graphic>
          <a:graphicData uri="http://schemas.openxmlformats.org/drawingml/2006/table">
            <a:tbl>
              <a:tblPr>
                <a:tableStyleId>{3C2FFA5D-87B4-456A-9821-1D502468CF0F}</a:tableStyleId>
              </a:tblPr>
              <a:tblGrid>
                <a:gridCol w="208280"/>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graphicFrame>
        <p:nvGraphicFramePr>
          <p:cNvPr id="13" name="表 12"/>
          <p:cNvGraphicFramePr>
            <a:graphicFrameLocks noGrp="1"/>
          </p:cNvGraphicFramePr>
          <p:nvPr>
            <p:extLst>
              <p:ext uri="{D42A27DB-BD31-4B8C-83A1-F6EECF244321}">
                <p14:modId xmlns:p14="http://schemas.microsoft.com/office/powerpoint/2010/main" val="1362674490"/>
              </p:ext>
            </p:extLst>
          </p:nvPr>
        </p:nvGraphicFramePr>
        <p:xfrm>
          <a:off x="1823605" y="3782754"/>
          <a:ext cx="208280" cy="1044000"/>
        </p:xfrm>
        <a:graphic>
          <a:graphicData uri="http://schemas.openxmlformats.org/drawingml/2006/table">
            <a:tbl>
              <a:tblPr>
                <a:tableStyleId>{3C2FFA5D-87B4-456A-9821-1D502468CF0F}</a:tableStyleId>
              </a:tblPr>
              <a:tblGrid>
                <a:gridCol w="208280"/>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graphicFrame>
        <p:nvGraphicFramePr>
          <p:cNvPr id="14" name="表 13"/>
          <p:cNvGraphicFramePr>
            <a:graphicFrameLocks noGrp="1"/>
          </p:cNvGraphicFramePr>
          <p:nvPr>
            <p:extLst>
              <p:ext uri="{D42A27DB-BD31-4B8C-83A1-F6EECF244321}">
                <p14:modId xmlns:p14="http://schemas.microsoft.com/office/powerpoint/2010/main" val="1704541822"/>
              </p:ext>
            </p:extLst>
          </p:nvPr>
        </p:nvGraphicFramePr>
        <p:xfrm>
          <a:off x="1823605" y="2580716"/>
          <a:ext cx="208280" cy="1044000"/>
        </p:xfrm>
        <a:graphic>
          <a:graphicData uri="http://schemas.openxmlformats.org/drawingml/2006/table">
            <a:tbl>
              <a:tblPr>
                <a:tableStyleId>{3C2FFA5D-87B4-456A-9821-1D502468CF0F}</a:tableStyleId>
              </a:tblPr>
              <a:tblGrid>
                <a:gridCol w="208280"/>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graphicFrame>
        <p:nvGraphicFramePr>
          <p:cNvPr id="15" name="表 14"/>
          <p:cNvGraphicFramePr>
            <a:graphicFrameLocks noGrp="1"/>
          </p:cNvGraphicFramePr>
          <p:nvPr>
            <p:extLst>
              <p:ext uri="{D42A27DB-BD31-4B8C-83A1-F6EECF244321}">
                <p14:modId xmlns:p14="http://schemas.microsoft.com/office/powerpoint/2010/main" val="802551374"/>
              </p:ext>
            </p:extLst>
          </p:nvPr>
        </p:nvGraphicFramePr>
        <p:xfrm>
          <a:off x="1823605" y="4984792"/>
          <a:ext cx="208280" cy="1044000"/>
        </p:xfrm>
        <a:graphic>
          <a:graphicData uri="http://schemas.openxmlformats.org/drawingml/2006/table">
            <a:tbl>
              <a:tblPr>
                <a:tableStyleId>{3C2FFA5D-87B4-456A-9821-1D502468CF0F}</a:tableStyleId>
              </a:tblPr>
              <a:tblGrid>
                <a:gridCol w="208280"/>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graphicFrame>
        <p:nvGraphicFramePr>
          <p:cNvPr id="16" name="表 15"/>
          <p:cNvGraphicFramePr>
            <a:graphicFrameLocks noGrp="1"/>
          </p:cNvGraphicFramePr>
          <p:nvPr>
            <p:extLst>
              <p:ext uri="{D42A27DB-BD31-4B8C-83A1-F6EECF244321}">
                <p14:modId xmlns:p14="http://schemas.microsoft.com/office/powerpoint/2010/main" val="136156011"/>
              </p:ext>
            </p:extLst>
          </p:nvPr>
        </p:nvGraphicFramePr>
        <p:xfrm>
          <a:off x="7339115" y="3102716"/>
          <a:ext cx="208280" cy="1044000"/>
        </p:xfrm>
        <a:graphic>
          <a:graphicData uri="http://schemas.openxmlformats.org/drawingml/2006/table">
            <a:tbl>
              <a:tblPr>
                <a:tableStyleId>{3C2FFA5D-87B4-456A-9821-1D502468CF0F}</a:tableStyleId>
              </a:tblPr>
              <a:tblGrid>
                <a:gridCol w="208280"/>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graphicFrame>
        <p:nvGraphicFramePr>
          <p:cNvPr id="4" name="表 3"/>
          <p:cNvGraphicFramePr>
            <a:graphicFrameLocks noGrp="1"/>
          </p:cNvGraphicFramePr>
          <p:nvPr>
            <p:extLst>
              <p:ext uri="{D42A27DB-BD31-4B8C-83A1-F6EECF244321}">
                <p14:modId xmlns:p14="http://schemas.microsoft.com/office/powerpoint/2010/main" val="1303992822"/>
              </p:ext>
            </p:extLst>
          </p:nvPr>
        </p:nvGraphicFramePr>
        <p:xfrm>
          <a:off x="4581360" y="2058716"/>
          <a:ext cx="208280" cy="3132000"/>
        </p:xfrm>
        <a:graphic>
          <a:graphicData uri="http://schemas.openxmlformats.org/drawingml/2006/table">
            <a:tbl>
              <a:tblPr firstRow="1" bandRow="1">
                <a:tableStyleId>{3C2FFA5D-87B4-456A-9821-1D502468CF0F}</a:tableStyleId>
              </a:tblPr>
              <a:tblGrid>
                <a:gridCol w="208280"/>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bl>
          </a:graphicData>
        </a:graphic>
      </p:graphicFrame>
      <p:sp>
        <p:nvSpPr>
          <p:cNvPr id="7" name="テキスト ボックス 6"/>
          <p:cNvSpPr txBox="1"/>
          <p:nvPr/>
        </p:nvSpPr>
        <p:spPr>
          <a:xfrm>
            <a:off x="1489163" y="6362700"/>
            <a:ext cx="877163" cy="369332"/>
          </a:xfrm>
          <a:prstGeom prst="rect">
            <a:avLst/>
          </a:prstGeom>
          <a:noFill/>
        </p:spPr>
        <p:txBody>
          <a:bodyPr wrap="none" rtlCol="0">
            <a:spAutoFit/>
          </a:bodyPr>
          <a:lstStyle/>
          <a:p>
            <a:r>
              <a:rPr kumimoji="1" lang="ja-JP" altLang="en-US" smtClean="0"/>
              <a:t>入力層</a:t>
            </a:r>
            <a:endParaRPr kumimoji="1" lang="ja-JP" altLang="en-US" dirty="0"/>
          </a:p>
        </p:txBody>
      </p:sp>
      <p:sp>
        <p:nvSpPr>
          <p:cNvPr id="8" name="テキスト ボックス 7"/>
          <p:cNvSpPr txBox="1"/>
          <p:nvPr/>
        </p:nvSpPr>
        <p:spPr>
          <a:xfrm>
            <a:off x="3842961" y="5506792"/>
            <a:ext cx="1685077" cy="369332"/>
          </a:xfrm>
          <a:prstGeom prst="rect">
            <a:avLst/>
          </a:prstGeom>
          <a:noFill/>
        </p:spPr>
        <p:txBody>
          <a:bodyPr wrap="none" rtlCol="0">
            <a:spAutoFit/>
          </a:bodyPr>
          <a:lstStyle/>
          <a:p>
            <a:r>
              <a:rPr kumimoji="1" lang="en-US" altLang="ja-JP" dirty="0" smtClean="0"/>
              <a:t>n</a:t>
            </a:r>
            <a:r>
              <a:rPr kumimoji="1" lang="ja-JP" altLang="en-US" dirty="0" smtClean="0"/>
              <a:t>次元の隠れ層</a:t>
            </a:r>
            <a:endParaRPr kumimoji="1" lang="ja-JP" altLang="en-US" dirty="0"/>
          </a:p>
        </p:txBody>
      </p:sp>
      <p:sp>
        <p:nvSpPr>
          <p:cNvPr id="10" name="テキスト ボックス 9"/>
          <p:cNvSpPr txBox="1"/>
          <p:nvPr/>
        </p:nvSpPr>
        <p:spPr>
          <a:xfrm>
            <a:off x="7004673" y="4615460"/>
            <a:ext cx="877163" cy="369332"/>
          </a:xfrm>
          <a:prstGeom prst="rect">
            <a:avLst/>
          </a:prstGeom>
          <a:noFill/>
        </p:spPr>
        <p:txBody>
          <a:bodyPr wrap="none" rtlCol="0">
            <a:spAutoFit/>
          </a:bodyPr>
          <a:lstStyle/>
          <a:p>
            <a:r>
              <a:rPr kumimoji="1" lang="ja-JP" altLang="en-US" smtClean="0"/>
              <a:t>出力層</a:t>
            </a:r>
            <a:endParaRPr kumimoji="1" lang="ja-JP" altLang="en-US" dirty="0"/>
          </a:p>
        </p:txBody>
      </p:sp>
      <mc:AlternateContent xmlns:mc="http://schemas.openxmlformats.org/markup-compatibility/2006">
        <mc:Choice xmlns:a14="http://schemas.microsoft.com/office/drawing/2010/main" Requires="a14">
          <p:sp>
            <p:nvSpPr>
              <p:cNvPr id="29" name="テキスト ボックス 28"/>
              <p:cNvSpPr txBox="1"/>
              <p:nvPr/>
            </p:nvSpPr>
            <p:spPr>
              <a:xfrm>
                <a:off x="3532350" y="3364063"/>
                <a:ext cx="90762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charset="0"/>
                            </a:rPr>
                          </m:ctrlPr>
                        </m:sSubPr>
                        <m:e>
                          <m:r>
                            <a:rPr kumimoji="1" lang="en-US" altLang="ja-JP" b="0" i="1" smtClean="0">
                              <a:latin typeface="Cambria Math" charset="0"/>
                            </a:rPr>
                            <m:t>𝑊</m:t>
                          </m:r>
                        </m:e>
                        <m:sub>
                          <m:r>
                            <a:rPr kumimoji="1" lang="en-US" altLang="ja-JP" b="0" i="1" smtClean="0">
                              <a:latin typeface="Cambria Math" charset="0"/>
                            </a:rPr>
                            <m:t>1 </m:t>
                          </m:r>
                          <m:r>
                            <a:rPr kumimoji="1" lang="en-US" altLang="ja-JP" b="0" i="1" smtClean="0">
                              <a:latin typeface="Cambria Math" charset="0"/>
                            </a:rPr>
                            <m:t>𝑣</m:t>
                          </m:r>
                          <m:r>
                            <a:rPr kumimoji="1" lang="en-US" altLang="ja-JP" b="0" i="1" smtClean="0">
                              <a:latin typeface="Cambria Math" charset="0"/>
                              <a:ea typeface="Cambria Math" charset="0"/>
                              <a:cs typeface="Cambria Math" charset="0"/>
                            </a:rPr>
                            <m:t>×</m:t>
                          </m:r>
                          <m:r>
                            <a:rPr kumimoji="1" lang="en-US" altLang="ja-JP" b="0" i="1" smtClean="0">
                              <a:latin typeface="Cambria Math" charset="0"/>
                              <a:ea typeface="Cambria Math" charset="0"/>
                              <a:cs typeface="Cambria Math" charset="0"/>
                            </a:rPr>
                            <m:t>𝑛</m:t>
                          </m:r>
                        </m:sub>
                      </m:sSub>
                    </m:oMath>
                  </m:oMathPara>
                </a14:m>
                <a:endParaRPr kumimoji="1" lang="ja-JP" altLang="en-US" dirty="0"/>
              </a:p>
            </p:txBody>
          </p:sp>
        </mc:Choice>
        <mc:Fallback>
          <p:sp>
            <p:nvSpPr>
              <p:cNvPr id="29" name="テキスト ボックス 28"/>
              <p:cNvSpPr txBox="1">
                <a:spLocks noRot="1" noChangeAspect="1" noMove="1" noResize="1" noEditPoints="1" noAdjustHandles="1" noChangeArrowheads="1" noChangeShapeType="1" noTextEdit="1"/>
              </p:cNvSpPr>
              <p:nvPr/>
            </p:nvSpPr>
            <p:spPr>
              <a:xfrm>
                <a:off x="3532350" y="3364063"/>
                <a:ext cx="907620" cy="369332"/>
              </a:xfrm>
              <a:prstGeom prst="rect">
                <a:avLst/>
              </a:prstGeom>
              <a:blipFill rotWithShape="0">
                <a:blip r:embed="rId3"/>
                <a:stretch>
                  <a:fillRect t="-38333" b="-98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0" name="テキスト ボックス 29"/>
              <p:cNvSpPr txBox="1"/>
              <p:nvPr/>
            </p:nvSpPr>
            <p:spPr>
              <a:xfrm>
                <a:off x="5376369" y="3388489"/>
                <a:ext cx="91294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charset="0"/>
                            </a:rPr>
                          </m:ctrlPr>
                        </m:sSubPr>
                        <m:e>
                          <m:r>
                            <a:rPr kumimoji="1" lang="en-US" altLang="ja-JP" b="0" i="1" smtClean="0">
                              <a:latin typeface="Cambria Math" charset="0"/>
                            </a:rPr>
                            <m:t>𝑊</m:t>
                          </m:r>
                        </m:e>
                        <m:sub>
                          <m:r>
                            <a:rPr kumimoji="1" lang="en-US" altLang="ja-JP" b="0" i="1" smtClean="0">
                              <a:latin typeface="Cambria Math" charset="0"/>
                            </a:rPr>
                            <m:t>2 </m:t>
                          </m:r>
                          <m:r>
                            <a:rPr kumimoji="1" lang="en-US" altLang="ja-JP" b="0" i="1" smtClean="0">
                              <a:latin typeface="Cambria Math" charset="0"/>
                            </a:rPr>
                            <m:t>𝑛</m:t>
                          </m:r>
                          <m:r>
                            <a:rPr kumimoji="1" lang="en-US" altLang="ja-JP" b="0" i="1" smtClean="0">
                              <a:latin typeface="Cambria Math" charset="0"/>
                              <a:ea typeface="Cambria Math" charset="0"/>
                              <a:cs typeface="Cambria Math" charset="0"/>
                            </a:rPr>
                            <m:t>×</m:t>
                          </m:r>
                          <m:r>
                            <a:rPr kumimoji="1" lang="en-US" altLang="ja-JP" b="0" i="1" smtClean="0">
                              <a:latin typeface="Cambria Math" charset="0"/>
                              <a:ea typeface="Cambria Math" charset="0"/>
                              <a:cs typeface="Cambria Math" charset="0"/>
                            </a:rPr>
                            <m:t>𝑣</m:t>
                          </m:r>
                        </m:sub>
                      </m:sSub>
                    </m:oMath>
                  </m:oMathPara>
                </a14:m>
                <a:endParaRPr kumimoji="1" lang="ja-JP" altLang="en-US" dirty="0"/>
              </a:p>
            </p:txBody>
          </p:sp>
        </mc:Choice>
        <mc:Fallback>
          <p:sp>
            <p:nvSpPr>
              <p:cNvPr id="30" name="テキスト ボックス 29"/>
              <p:cNvSpPr txBox="1">
                <a:spLocks noRot="1" noChangeAspect="1" noMove="1" noResize="1" noEditPoints="1" noAdjustHandles="1" noChangeArrowheads="1" noChangeShapeType="1" noTextEdit="1"/>
              </p:cNvSpPr>
              <p:nvPr/>
            </p:nvSpPr>
            <p:spPr>
              <a:xfrm>
                <a:off x="5376369" y="3388489"/>
                <a:ext cx="912942" cy="369332"/>
              </a:xfrm>
              <a:prstGeom prst="rect">
                <a:avLst/>
              </a:prstGeom>
              <a:blipFill rotWithShape="0">
                <a:blip r:embed="rId4"/>
                <a:stretch>
                  <a:fillRect t="-38333" b="-98333"/>
                </a:stretch>
              </a:blipFill>
            </p:spPr>
            <p:txBody>
              <a:bodyPr/>
              <a:lstStyle/>
              <a:p>
                <a:r>
                  <a:rPr lang="ja-JP" altLang="en-US">
                    <a:noFill/>
                  </a:rPr>
                  <a:t> </a:t>
                </a:r>
              </a:p>
            </p:txBody>
          </p:sp>
        </mc:Fallback>
      </mc:AlternateContent>
      <p:sp>
        <p:nvSpPr>
          <p:cNvPr id="33" name="左中かっこ 32"/>
          <p:cNvSpPr/>
          <p:nvPr/>
        </p:nvSpPr>
        <p:spPr>
          <a:xfrm>
            <a:off x="1489163" y="1378678"/>
            <a:ext cx="134154" cy="1044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4" name="左中かっこ 33"/>
          <p:cNvSpPr/>
          <p:nvPr/>
        </p:nvSpPr>
        <p:spPr>
          <a:xfrm>
            <a:off x="1456179" y="2578168"/>
            <a:ext cx="134154" cy="1044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5" name="左中かっこ 34"/>
          <p:cNvSpPr/>
          <p:nvPr/>
        </p:nvSpPr>
        <p:spPr>
          <a:xfrm>
            <a:off x="1455153" y="3782754"/>
            <a:ext cx="134154" cy="1044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6" name="左中かっこ 35"/>
          <p:cNvSpPr/>
          <p:nvPr/>
        </p:nvSpPr>
        <p:spPr>
          <a:xfrm>
            <a:off x="1454396" y="4984792"/>
            <a:ext cx="134154" cy="1044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8" name="右中かっこ 37"/>
          <p:cNvSpPr/>
          <p:nvPr/>
        </p:nvSpPr>
        <p:spPr>
          <a:xfrm>
            <a:off x="7660458" y="3100168"/>
            <a:ext cx="240417" cy="11800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9" name="テキスト ボックス 38"/>
              <p:cNvSpPr txBox="1"/>
              <p:nvPr/>
            </p:nvSpPr>
            <p:spPr>
              <a:xfrm>
                <a:off x="8013938" y="3492945"/>
                <a:ext cx="38055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charset="0"/>
                        </a:rPr>
                        <m:t>𝑣</m:t>
                      </m:r>
                    </m:oMath>
                  </m:oMathPara>
                </a14:m>
                <a:endParaRPr kumimoji="1" lang="ja-JP" altLang="en-US" dirty="0"/>
              </a:p>
            </p:txBody>
          </p:sp>
        </mc:Choice>
        <mc:Fallback>
          <p:sp>
            <p:nvSpPr>
              <p:cNvPr id="39" name="テキスト ボックス 38"/>
              <p:cNvSpPr txBox="1">
                <a:spLocks noRot="1" noChangeAspect="1" noMove="1" noResize="1" noEditPoints="1" noAdjustHandles="1" noChangeArrowheads="1" noChangeShapeType="1" noTextEdit="1"/>
              </p:cNvSpPr>
              <p:nvPr/>
            </p:nvSpPr>
            <p:spPr>
              <a:xfrm>
                <a:off x="8013938" y="3492945"/>
                <a:ext cx="380552" cy="369332"/>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1" name="テキスト ボックス 40"/>
              <p:cNvSpPr txBox="1"/>
              <p:nvPr/>
            </p:nvSpPr>
            <p:spPr>
              <a:xfrm>
                <a:off x="1048492" y="1660925"/>
                <a:ext cx="380553"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i="1">
                          <a:latin typeface="Cambria Math" charset="0"/>
                        </a:rPr>
                        <m:t>𝑣</m:t>
                      </m:r>
                    </m:oMath>
                  </m:oMathPara>
                </a14:m>
                <a:endParaRPr kumimoji="1" lang="ja-JP" altLang="en-US" dirty="0"/>
              </a:p>
            </p:txBody>
          </p:sp>
        </mc:Choice>
        <mc:Fallback>
          <p:sp>
            <p:nvSpPr>
              <p:cNvPr id="41" name="テキスト ボックス 40"/>
              <p:cNvSpPr txBox="1">
                <a:spLocks noRot="1" noChangeAspect="1" noMove="1" noResize="1" noEditPoints="1" noAdjustHandles="1" noChangeArrowheads="1" noChangeShapeType="1" noTextEdit="1"/>
              </p:cNvSpPr>
              <p:nvPr/>
            </p:nvSpPr>
            <p:spPr>
              <a:xfrm>
                <a:off x="1048492" y="1660925"/>
                <a:ext cx="380553" cy="369332"/>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2" name="正方形/長方形 41"/>
              <p:cNvSpPr/>
              <p:nvPr/>
            </p:nvSpPr>
            <p:spPr>
              <a:xfrm>
                <a:off x="1046397" y="2872651"/>
                <a:ext cx="38055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ja-JP" i="1">
                          <a:latin typeface="Cambria Math" charset="0"/>
                        </a:rPr>
                        <m:t>𝑣</m:t>
                      </m:r>
                    </m:oMath>
                  </m:oMathPara>
                </a14:m>
                <a:endParaRPr kumimoji="1" lang="ja-JP" altLang="en-US" dirty="0"/>
              </a:p>
            </p:txBody>
          </p:sp>
        </mc:Choice>
        <mc:Fallback>
          <p:sp>
            <p:nvSpPr>
              <p:cNvPr id="42" name="正方形/長方形 41"/>
              <p:cNvSpPr>
                <a:spLocks noRot="1" noChangeAspect="1" noMove="1" noResize="1" noEditPoints="1" noAdjustHandles="1" noChangeArrowheads="1" noChangeShapeType="1" noTextEdit="1"/>
              </p:cNvSpPr>
              <p:nvPr/>
            </p:nvSpPr>
            <p:spPr>
              <a:xfrm>
                <a:off x="1046397" y="2872651"/>
                <a:ext cx="380553" cy="369332"/>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3" name="正方形/長方形 42"/>
              <p:cNvSpPr/>
              <p:nvPr/>
            </p:nvSpPr>
            <p:spPr>
              <a:xfrm>
                <a:off x="1046396" y="4085228"/>
                <a:ext cx="38055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ja-JP" i="1">
                          <a:latin typeface="Cambria Math" charset="0"/>
                        </a:rPr>
                        <m:t>𝑣</m:t>
                      </m:r>
                    </m:oMath>
                  </m:oMathPara>
                </a14:m>
                <a:endParaRPr kumimoji="1" lang="ja-JP" altLang="en-US" dirty="0"/>
              </a:p>
            </p:txBody>
          </p:sp>
        </mc:Choice>
        <mc:Fallback>
          <p:sp>
            <p:nvSpPr>
              <p:cNvPr id="43" name="正方形/長方形 42"/>
              <p:cNvSpPr>
                <a:spLocks noRot="1" noChangeAspect="1" noMove="1" noResize="1" noEditPoints="1" noAdjustHandles="1" noChangeArrowheads="1" noChangeShapeType="1" noTextEdit="1"/>
              </p:cNvSpPr>
              <p:nvPr/>
            </p:nvSpPr>
            <p:spPr>
              <a:xfrm>
                <a:off x="1046396" y="4085228"/>
                <a:ext cx="380553" cy="369332"/>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4" name="正方形/長方形 43"/>
              <p:cNvSpPr/>
              <p:nvPr/>
            </p:nvSpPr>
            <p:spPr>
              <a:xfrm>
                <a:off x="1017342" y="5296954"/>
                <a:ext cx="38055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ja-JP" i="1">
                          <a:latin typeface="Cambria Math" charset="0"/>
                        </a:rPr>
                        <m:t>𝑣</m:t>
                      </m:r>
                    </m:oMath>
                  </m:oMathPara>
                </a14:m>
                <a:endParaRPr kumimoji="1" lang="ja-JP" altLang="en-US" dirty="0"/>
              </a:p>
            </p:txBody>
          </p:sp>
        </mc:Choice>
        <mc:Fallback>
          <p:sp>
            <p:nvSpPr>
              <p:cNvPr id="44" name="正方形/長方形 43"/>
              <p:cNvSpPr>
                <a:spLocks noRot="1" noChangeAspect="1" noMove="1" noResize="1" noEditPoints="1" noAdjustHandles="1" noChangeArrowheads="1" noChangeShapeType="1" noTextEdit="1"/>
              </p:cNvSpPr>
              <p:nvPr/>
            </p:nvSpPr>
            <p:spPr>
              <a:xfrm>
                <a:off x="1017342" y="5296954"/>
                <a:ext cx="380553" cy="369332"/>
              </a:xfrm>
              <a:prstGeom prst="rect">
                <a:avLst/>
              </a:prstGeom>
              <a:blipFill rotWithShape="0">
                <a:blip r:embed="rId5"/>
                <a:stretch>
                  <a:fillRect/>
                </a:stretch>
              </a:blipFill>
            </p:spPr>
            <p:txBody>
              <a:bodyPr/>
              <a:lstStyle/>
              <a:p>
                <a:r>
                  <a:rPr lang="ja-JP" altLang="en-US">
                    <a:noFill/>
                  </a:rPr>
                  <a:t> </a:t>
                </a:r>
              </a:p>
            </p:txBody>
          </p:sp>
        </mc:Fallback>
      </mc:AlternateContent>
      <p:sp>
        <p:nvSpPr>
          <p:cNvPr id="5" name="フレーム 4"/>
          <p:cNvSpPr/>
          <p:nvPr/>
        </p:nvSpPr>
        <p:spPr>
          <a:xfrm>
            <a:off x="4965896" y="3040587"/>
            <a:ext cx="1623316" cy="1072625"/>
          </a:xfrm>
          <a:prstGeom prst="fram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solidFill>
                <a:schemeClr val="tx1"/>
              </a:solidFill>
            </a:endParaRPr>
          </a:p>
        </p:txBody>
      </p:sp>
      <p:sp>
        <p:nvSpPr>
          <p:cNvPr id="6" name="テキスト ボックス 5"/>
          <p:cNvSpPr txBox="1"/>
          <p:nvPr/>
        </p:nvSpPr>
        <p:spPr>
          <a:xfrm>
            <a:off x="7920927" y="1707096"/>
            <a:ext cx="4108817" cy="369332"/>
          </a:xfrm>
          <a:prstGeom prst="rect">
            <a:avLst/>
          </a:prstGeom>
          <a:noFill/>
        </p:spPr>
        <p:txBody>
          <a:bodyPr wrap="none" rtlCol="0">
            <a:spAutoFit/>
          </a:bodyPr>
          <a:lstStyle/>
          <a:p>
            <a:r>
              <a:rPr kumimoji="1" lang="ja-JP" altLang="en-US" dirty="0" smtClean="0"/>
              <a:t>このようなニューラルネットワークを</a:t>
            </a:r>
            <a:endParaRPr kumimoji="1" lang="ja-JP" altLang="en-US" dirty="0"/>
          </a:p>
        </p:txBody>
      </p:sp>
      <p:sp>
        <p:nvSpPr>
          <p:cNvPr id="9" name="テキスト ボックス 8"/>
          <p:cNvSpPr txBox="1"/>
          <p:nvPr/>
        </p:nvSpPr>
        <p:spPr>
          <a:xfrm>
            <a:off x="9305921" y="2208836"/>
            <a:ext cx="1338828" cy="369332"/>
          </a:xfrm>
          <a:prstGeom prst="rect">
            <a:avLst/>
          </a:prstGeom>
          <a:noFill/>
        </p:spPr>
        <p:txBody>
          <a:bodyPr wrap="none" rtlCol="0">
            <a:spAutoFit/>
          </a:bodyPr>
          <a:lstStyle/>
          <a:p>
            <a:r>
              <a:rPr kumimoji="1" lang="ja-JP" altLang="en-US" dirty="0" smtClean="0"/>
              <a:t>構築すると</a:t>
            </a:r>
            <a:endParaRPr kumimoji="1" lang="ja-JP" altLang="en-US" dirty="0"/>
          </a:p>
        </p:txBody>
      </p:sp>
      <mc:AlternateContent xmlns:mc="http://schemas.openxmlformats.org/markup-compatibility/2006">
        <mc:Choice xmlns:a14="http://schemas.microsoft.com/office/drawing/2010/main" Requires="a14">
          <p:sp>
            <p:nvSpPr>
              <p:cNvPr id="11" name="テキスト ボックス 10"/>
              <p:cNvSpPr txBox="1"/>
              <p:nvPr/>
            </p:nvSpPr>
            <p:spPr>
              <a:xfrm>
                <a:off x="8629547" y="2846614"/>
                <a:ext cx="3185487" cy="1200329"/>
              </a:xfrm>
              <a:prstGeom prst="rect">
                <a:avLst/>
              </a:prstGeom>
              <a:noFill/>
            </p:spPr>
            <p:txBody>
              <a:bodyPr wrap="none" rtlCol="0">
                <a:spAutoFit/>
              </a:bodyPr>
              <a:lstStyle/>
              <a:p>
                <a14:m>
                  <m:oMath xmlns:m="http://schemas.openxmlformats.org/officeDocument/2006/math">
                    <m:sSub>
                      <m:sSubPr>
                        <m:ctrlPr>
                          <a:rPr kumimoji="1" lang="en-US" altLang="ja-JP" i="1" smtClean="0">
                            <a:latin typeface="Cambria Math" charset="0"/>
                          </a:rPr>
                        </m:ctrlPr>
                      </m:sSubPr>
                      <m:e>
                        <m:r>
                          <a:rPr kumimoji="1" lang="en-US" altLang="ja-JP" b="0" i="1" smtClean="0">
                            <a:latin typeface="Cambria Math" charset="0"/>
                          </a:rPr>
                          <m:t>𝑊</m:t>
                        </m:r>
                      </m:e>
                      <m:sub>
                        <m:r>
                          <a:rPr kumimoji="1" lang="en-US" altLang="ja-JP" b="0" i="1" smtClean="0">
                            <a:latin typeface="Cambria Math" charset="0"/>
                          </a:rPr>
                          <m:t>2</m:t>
                        </m:r>
                      </m:sub>
                    </m:sSub>
                  </m:oMath>
                </a14:m>
                <a:r>
                  <a:rPr kumimoji="1" lang="ja-JP" altLang="en-US" dirty="0" smtClean="0"/>
                  <a:t>の重み行列がスコアを</a:t>
                </a:r>
                <a:endParaRPr kumimoji="1" lang="en-US" altLang="ja-JP" dirty="0" smtClean="0"/>
              </a:p>
              <a:p>
                <a:endParaRPr kumimoji="1" lang="en-US" altLang="ja-JP" dirty="0"/>
              </a:p>
              <a:p>
                <a:endParaRPr kumimoji="1" lang="en-US" altLang="ja-JP" dirty="0" smtClean="0"/>
              </a:p>
              <a:p>
                <a:r>
                  <a:rPr kumimoji="1" lang="ja-JP" altLang="en-US" dirty="0" smtClean="0"/>
                  <a:t>計算するためのモデルとなる</a:t>
                </a:r>
                <a:endParaRPr kumimoji="1" lang="ja-JP" altLang="en-US" dirty="0"/>
              </a:p>
            </p:txBody>
          </p:sp>
        </mc:Choice>
        <mc:Fallback>
          <p:sp>
            <p:nvSpPr>
              <p:cNvPr id="11" name="テキスト ボックス 10"/>
              <p:cNvSpPr txBox="1">
                <a:spLocks noRot="1" noChangeAspect="1" noMove="1" noResize="1" noEditPoints="1" noAdjustHandles="1" noChangeArrowheads="1" noChangeShapeType="1" noTextEdit="1"/>
              </p:cNvSpPr>
              <p:nvPr/>
            </p:nvSpPr>
            <p:spPr>
              <a:xfrm>
                <a:off x="8629547" y="2846614"/>
                <a:ext cx="3185487" cy="1200329"/>
              </a:xfrm>
              <a:prstGeom prst="rect">
                <a:avLst/>
              </a:prstGeom>
              <a:blipFill rotWithShape="0">
                <a:blip r:embed="rId6"/>
                <a:stretch>
                  <a:fillRect l="-1724" t="-2030" r="-1149" b="-8122"/>
                </a:stretch>
              </a:blipFill>
            </p:spPr>
            <p:txBody>
              <a:bodyPr/>
              <a:lstStyle/>
              <a:p>
                <a:r>
                  <a:rPr lang="ja-JP" altLang="en-US">
                    <a:noFill/>
                  </a:rPr>
                  <a:t> </a:t>
                </a:r>
              </a:p>
            </p:txBody>
          </p:sp>
        </mc:Fallback>
      </mc:AlternateContent>
      <p:cxnSp>
        <p:nvCxnSpPr>
          <p:cNvPr id="17" name="直線コネクタ 16"/>
          <p:cNvCxnSpPr/>
          <p:nvPr/>
        </p:nvCxnSpPr>
        <p:spPr>
          <a:xfrm>
            <a:off x="2031885" y="1378678"/>
            <a:ext cx="2549475" cy="680038"/>
          </a:xfrm>
          <a:prstGeom prst="line">
            <a:avLst/>
          </a:prstGeom>
        </p:spPr>
        <p:style>
          <a:lnRef idx="2">
            <a:schemeClr val="dk1"/>
          </a:lnRef>
          <a:fillRef idx="0">
            <a:schemeClr val="dk1"/>
          </a:fillRef>
          <a:effectRef idx="1">
            <a:schemeClr val="dk1"/>
          </a:effectRef>
          <a:fontRef idx="minor">
            <a:schemeClr val="tx1"/>
          </a:fontRef>
        </p:style>
      </p:cxnSp>
      <p:cxnSp>
        <p:nvCxnSpPr>
          <p:cNvPr id="21" name="直線コネクタ 20"/>
          <p:cNvCxnSpPr/>
          <p:nvPr/>
        </p:nvCxnSpPr>
        <p:spPr>
          <a:xfrm>
            <a:off x="2031885" y="2422678"/>
            <a:ext cx="2549475" cy="2768038"/>
          </a:xfrm>
          <a:prstGeom prst="line">
            <a:avLst/>
          </a:prstGeom>
        </p:spPr>
        <p:style>
          <a:lnRef idx="2">
            <a:schemeClr val="dk1"/>
          </a:lnRef>
          <a:fillRef idx="0">
            <a:schemeClr val="dk1"/>
          </a:fillRef>
          <a:effectRef idx="1">
            <a:schemeClr val="dk1"/>
          </a:effectRef>
          <a:fontRef idx="minor">
            <a:schemeClr val="tx1"/>
          </a:fontRef>
        </p:style>
      </p:cxnSp>
      <p:cxnSp>
        <p:nvCxnSpPr>
          <p:cNvPr id="25" name="直線コネクタ 24"/>
          <p:cNvCxnSpPr/>
          <p:nvPr/>
        </p:nvCxnSpPr>
        <p:spPr>
          <a:xfrm flipV="1">
            <a:off x="2031885" y="2076428"/>
            <a:ext cx="2549475" cy="501740"/>
          </a:xfrm>
          <a:prstGeom prst="line">
            <a:avLst/>
          </a:prstGeom>
        </p:spPr>
        <p:style>
          <a:lnRef idx="2">
            <a:schemeClr val="dk1"/>
          </a:lnRef>
          <a:fillRef idx="0">
            <a:schemeClr val="dk1"/>
          </a:fillRef>
          <a:effectRef idx="1">
            <a:schemeClr val="dk1"/>
          </a:effectRef>
          <a:fontRef idx="minor">
            <a:schemeClr val="tx1"/>
          </a:fontRef>
        </p:style>
      </p:cxnSp>
      <p:cxnSp>
        <p:nvCxnSpPr>
          <p:cNvPr id="27" name="直線コネクタ 26"/>
          <p:cNvCxnSpPr/>
          <p:nvPr/>
        </p:nvCxnSpPr>
        <p:spPr>
          <a:xfrm>
            <a:off x="2031885" y="3622168"/>
            <a:ext cx="2549475" cy="1568548"/>
          </a:xfrm>
          <a:prstGeom prst="line">
            <a:avLst/>
          </a:prstGeom>
        </p:spPr>
        <p:style>
          <a:lnRef idx="2">
            <a:schemeClr val="dk1"/>
          </a:lnRef>
          <a:fillRef idx="0">
            <a:schemeClr val="dk1"/>
          </a:fillRef>
          <a:effectRef idx="1">
            <a:schemeClr val="dk1"/>
          </a:effectRef>
          <a:fontRef idx="minor">
            <a:schemeClr val="tx1"/>
          </a:fontRef>
        </p:style>
      </p:cxnSp>
      <p:cxnSp>
        <p:nvCxnSpPr>
          <p:cNvPr id="32" name="直線コネクタ 31"/>
          <p:cNvCxnSpPr/>
          <p:nvPr/>
        </p:nvCxnSpPr>
        <p:spPr>
          <a:xfrm flipV="1">
            <a:off x="2031885" y="2076428"/>
            <a:ext cx="2549475" cy="1706326"/>
          </a:xfrm>
          <a:prstGeom prst="line">
            <a:avLst/>
          </a:prstGeom>
        </p:spPr>
        <p:style>
          <a:lnRef idx="2">
            <a:schemeClr val="dk1"/>
          </a:lnRef>
          <a:fillRef idx="0">
            <a:schemeClr val="dk1"/>
          </a:fillRef>
          <a:effectRef idx="1">
            <a:schemeClr val="dk1"/>
          </a:effectRef>
          <a:fontRef idx="minor">
            <a:schemeClr val="tx1"/>
          </a:fontRef>
        </p:style>
      </p:cxnSp>
      <p:cxnSp>
        <p:nvCxnSpPr>
          <p:cNvPr id="40" name="直線コネクタ 39"/>
          <p:cNvCxnSpPr>
            <a:endCxn id="4" idx="2"/>
          </p:cNvCxnSpPr>
          <p:nvPr/>
        </p:nvCxnSpPr>
        <p:spPr>
          <a:xfrm>
            <a:off x="2031885" y="4826754"/>
            <a:ext cx="2653615" cy="363962"/>
          </a:xfrm>
          <a:prstGeom prst="line">
            <a:avLst/>
          </a:prstGeom>
        </p:spPr>
        <p:style>
          <a:lnRef idx="2">
            <a:schemeClr val="dk1"/>
          </a:lnRef>
          <a:fillRef idx="0">
            <a:schemeClr val="dk1"/>
          </a:fillRef>
          <a:effectRef idx="1">
            <a:schemeClr val="dk1"/>
          </a:effectRef>
          <a:fontRef idx="minor">
            <a:schemeClr val="tx1"/>
          </a:fontRef>
        </p:style>
      </p:cxnSp>
      <p:cxnSp>
        <p:nvCxnSpPr>
          <p:cNvPr id="46" name="直線コネクタ 45"/>
          <p:cNvCxnSpPr/>
          <p:nvPr/>
        </p:nvCxnSpPr>
        <p:spPr>
          <a:xfrm flipV="1">
            <a:off x="2031885" y="2076428"/>
            <a:ext cx="2484697" cy="2908364"/>
          </a:xfrm>
          <a:prstGeom prst="line">
            <a:avLst/>
          </a:prstGeom>
        </p:spPr>
        <p:style>
          <a:lnRef idx="2">
            <a:schemeClr val="dk1"/>
          </a:lnRef>
          <a:fillRef idx="0">
            <a:schemeClr val="dk1"/>
          </a:fillRef>
          <a:effectRef idx="1">
            <a:schemeClr val="dk1"/>
          </a:effectRef>
          <a:fontRef idx="minor">
            <a:schemeClr val="tx1"/>
          </a:fontRef>
        </p:style>
      </p:cxnSp>
      <p:cxnSp>
        <p:nvCxnSpPr>
          <p:cNvPr id="48" name="直線コネクタ 47"/>
          <p:cNvCxnSpPr/>
          <p:nvPr/>
        </p:nvCxnSpPr>
        <p:spPr>
          <a:xfrm flipV="1">
            <a:off x="2031885" y="5190716"/>
            <a:ext cx="2549475" cy="838076"/>
          </a:xfrm>
          <a:prstGeom prst="line">
            <a:avLst/>
          </a:prstGeom>
        </p:spPr>
        <p:style>
          <a:lnRef idx="2">
            <a:schemeClr val="dk1"/>
          </a:lnRef>
          <a:fillRef idx="0">
            <a:schemeClr val="dk1"/>
          </a:fillRef>
          <a:effectRef idx="1">
            <a:schemeClr val="dk1"/>
          </a:effectRef>
          <a:fontRef idx="minor">
            <a:schemeClr val="tx1"/>
          </a:fontRef>
        </p:style>
      </p:cxnSp>
      <p:cxnSp>
        <p:nvCxnSpPr>
          <p:cNvPr id="50" name="直線コネクタ 49"/>
          <p:cNvCxnSpPr/>
          <p:nvPr/>
        </p:nvCxnSpPr>
        <p:spPr>
          <a:xfrm>
            <a:off x="4789640" y="2030257"/>
            <a:ext cx="2549475" cy="1069911"/>
          </a:xfrm>
          <a:prstGeom prst="line">
            <a:avLst/>
          </a:prstGeom>
        </p:spPr>
        <p:style>
          <a:lnRef idx="2">
            <a:schemeClr val="dk1"/>
          </a:lnRef>
          <a:fillRef idx="0">
            <a:schemeClr val="dk1"/>
          </a:fillRef>
          <a:effectRef idx="1">
            <a:schemeClr val="dk1"/>
          </a:effectRef>
          <a:fontRef idx="minor">
            <a:schemeClr val="tx1"/>
          </a:fontRef>
        </p:style>
      </p:cxnSp>
      <p:cxnSp>
        <p:nvCxnSpPr>
          <p:cNvPr id="52" name="直線コネクタ 51"/>
          <p:cNvCxnSpPr/>
          <p:nvPr/>
        </p:nvCxnSpPr>
        <p:spPr>
          <a:xfrm flipV="1">
            <a:off x="4807488" y="4146716"/>
            <a:ext cx="2531627" cy="1004685"/>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53" name="テキスト ボックス 52"/>
              <p:cNvSpPr txBox="1"/>
              <p:nvPr/>
            </p:nvSpPr>
            <p:spPr>
              <a:xfrm>
                <a:off x="8629547" y="5326644"/>
                <a:ext cx="81894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charset="0"/>
                        </a:rPr>
                        <m:t>𝑣</m:t>
                      </m:r>
                      <m:r>
                        <a:rPr kumimoji="1" lang="en-US" altLang="ja-JP" b="0" i="1" smtClean="0">
                          <a:latin typeface="Cambria Math" charset="0"/>
                        </a:rPr>
                        <m:t>&gt;</m:t>
                      </m:r>
                      <m:r>
                        <a:rPr kumimoji="1" lang="en-US" altLang="ja-JP" b="0" i="1" smtClean="0">
                          <a:latin typeface="Cambria Math" charset="0"/>
                        </a:rPr>
                        <m:t>𝑛</m:t>
                      </m:r>
                    </m:oMath>
                  </m:oMathPara>
                </a14:m>
                <a:endParaRPr kumimoji="1" lang="ja-JP" altLang="en-US" dirty="0"/>
              </a:p>
            </p:txBody>
          </p:sp>
        </mc:Choice>
        <mc:Fallback>
          <p:sp>
            <p:nvSpPr>
              <p:cNvPr id="53" name="テキスト ボックス 52"/>
              <p:cNvSpPr txBox="1">
                <a:spLocks noRot="1" noChangeAspect="1" noMove="1" noResize="1" noEditPoints="1" noAdjustHandles="1" noChangeArrowheads="1" noChangeShapeType="1" noTextEdit="1"/>
              </p:cNvSpPr>
              <p:nvPr/>
            </p:nvSpPr>
            <p:spPr>
              <a:xfrm>
                <a:off x="8629547" y="5326644"/>
                <a:ext cx="818942" cy="369332"/>
              </a:xfrm>
              <a:prstGeom prst="rect">
                <a:avLst/>
              </a:prstGeom>
              <a:blipFill rotWithShape="0">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197580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1678" y="382385"/>
            <a:ext cx="10178322" cy="747772"/>
          </a:xfrm>
        </p:spPr>
        <p:txBody>
          <a:bodyPr>
            <a:noAutofit/>
          </a:bodyPr>
          <a:lstStyle/>
          <a:p>
            <a:r>
              <a:rPr lang="en-US" altLang="ja-JP" sz="4400" dirty="0"/>
              <a:t>1.2 Skip-gram</a:t>
            </a:r>
            <a:endParaRPr lang="ja-JP" altLang="en-US" sz="4400" dirty="0"/>
          </a:p>
        </p:txBody>
      </p:sp>
      <p:sp>
        <p:nvSpPr>
          <p:cNvPr id="25" name="テキスト ボックス 24"/>
          <p:cNvSpPr txBox="1"/>
          <p:nvPr/>
        </p:nvSpPr>
        <p:spPr>
          <a:xfrm>
            <a:off x="1454728" y="1687484"/>
            <a:ext cx="1181734" cy="369332"/>
          </a:xfrm>
          <a:prstGeom prst="rect">
            <a:avLst/>
          </a:prstGeom>
          <a:noFill/>
        </p:spPr>
        <p:txBody>
          <a:bodyPr wrap="none" rtlCol="0">
            <a:spAutoFit/>
          </a:bodyPr>
          <a:lstStyle/>
          <a:p>
            <a:r>
              <a:rPr kumimoji="1" lang="en-US" altLang="ja-JP" dirty="0" smtClean="0"/>
              <a:t>Skip-Gram</a:t>
            </a:r>
            <a:endParaRPr kumimoji="1" lang="ja-JP" altLang="en-US" dirty="0"/>
          </a:p>
        </p:txBody>
      </p:sp>
      <p:sp>
        <p:nvSpPr>
          <p:cNvPr id="3" name="テキスト ボックス 2"/>
          <p:cNvSpPr txBox="1"/>
          <p:nvPr/>
        </p:nvSpPr>
        <p:spPr>
          <a:xfrm>
            <a:off x="3123344" y="1687484"/>
            <a:ext cx="1999265" cy="369332"/>
          </a:xfrm>
          <a:prstGeom prst="rect">
            <a:avLst/>
          </a:prstGeom>
          <a:noFill/>
        </p:spPr>
        <p:txBody>
          <a:bodyPr wrap="none" rtlCol="0">
            <a:spAutoFit/>
          </a:bodyPr>
          <a:lstStyle/>
          <a:p>
            <a:r>
              <a:rPr kumimoji="1" lang="en-US" altLang="ja-JP" dirty="0" err="1" smtClean="0"/>
              <a:t>CBoW</a:t>
            </a:r>
            <a:r>
              <a:rPr kumimoji="1" lang="ja-JP" altLang="en-US" dirty="0" smtClean="0"/>
              <a:t>の逆の計算</a:t>
            </a:r>
            <a:endParaRPr kumimoji="1" lang="ja-JP" altLang="en-US" dirty="0"/>
          </a:p>
        </p:txBody>
      </p:sp>
      <p:sp>
        <p:nvSpPr>
          <p:cNvPr id="4" name="テキスト ボックス 3"/>
          <p:cNvSpPr txBox="1"/>
          <p:nvPr/>
        </p:nvSpPr>
        <p:spPr>
          <a:xfrm>
            <a:off x="1454728" y="2429477"/>
            <a:ext cx="3647152" cy="369332"/>
          </a:xfrm>
          <a:prstGeom prst="rect">
            <a:avLst/>
          </a:prstGeom>
          <a:noFill/>
        </p:spPr>
        <p:txBody>
          <a:bodyPr wrap="none" rtlCol="0">
            <a:spAutoFit/>
          </a:bodyPr>
          <a:lstStyle/>
          <a:p>
            <a:r>
              <a:rPr kumimoji="1" lang="ja-JP" altLang="en-US" smtClean="0"/>
              <a:t>単語からその周辺単語を予測する</a:t>
            </a:r>
            <a:endParaRPr kumimoji="1" lang="ja-JP" altLang="en-US"/>
          </a:p>
        </p:txBody>
      </p:sp>
      <p:sp>
        <p:nvSpPr>
          <p:cNvPr id="7" name="テキスト ボックス 6"/>
          <p:cNvSpPr txBox="1"/>
          <p:nvPr/>
        </p:nvSpPr>
        <p:spPr>
          <a:xfrm>
            <a:off x="1469204" y="3154166"/>
            <a:ext cx="5955476" cy="646331"/>
          </a:xfrm>
          <a:prstGeom prst="rect">
            <a:avLst/>
          </a:prstGeom>
          <a:noFill/>
        </p:spPr>
        <p:txBody>
          <a:bodyPr wrap="none" rtlCol="0">
            <a:spAutoFit/>
          </a:bodyPr>
          <a:lstStyle/>
          <a:p>
            <a:r>
              <a:rPr kumimoji="1" lang="en-US" altLang="ja-JP" dirty="0" smtClean="0"/>
              <a:t>Skip-gram</a:t>
            </a:r>
            <a:r>
              <a:rPr kumimoji="1" lang="ja-JP" altLang="en-US" dirty="0" smtClean="0"/>
              <a:t>にとって意味・文法の獲得は出力層における</a:t>
            </a:r>
            <a:endParaRPr kumimoji="1" lang="en-US" altLang="ja-JP" dirty="0" smtClean="0"/>
          </a:p>
          <a:p>
            <a:r>
              <a:rPr kumimoji="1" lang="ja-JP" altLang="en-US" dirty="0" smtClean="0"/>
              <a:t>周辺単語予測のエラー率の合計を最小化することである</a:t>
            </a:r>
            <a:endParaRPr kumimoji="1" lang="en-US" altLang="ja-JP" dirty="0" smtClean="0"/>
          </a:p>
        </p:txBody>
      </p:sp>
      <p:sp>
        <p:nvSpPr>
          <p:cNvPr id="8" name="テキスト ボックス 7"/>
          <p:cNvSpPr txBox="1"/>
          <p:nvPr/>
        </p:nvSpPr>
        <p:spPr>
          <a:xfrm>
            <a:off x="1602769" y="4541178"/>
            <a:ext cx="3647152" cy="369332"/>
          </a:xfrm>
          <a:prstGeom prst="rect">
            <a:avLst/>
          </a:prstGeom>
          <a:noFill/>
        </p:spPr>
        <p:txBody>
          <a:bodyPr wrap="none" rtlCol="0">
            <a:spAutoFit/>
          </a:bodyPr>
          <a:lstStyle/>
          <a:p>
            <a:r>
              <a:rPr kumimoji="1" lang="ja-JP" altLang="en-US" dirty="0" smtClean="0"/>
              <a:t>先程の例で言うと「続ける」から</a:t>
            </a:r>
            <a:endParaRPr kumimoji="1" lang="ja-JP" altLang="en-US" dirty="0"/>
          </a:p>
        </p:txBody>
      </p:sp>
      <p:sp>
        <p:nvSpPr>
          <p:cNvPr id="14" name="正方形/長方形 13"/>
          <p:cNvSpPr/>
          <p:nvPr/>
        </p:nvSpPr>
        <p:spPr>
          <a:xfrm>
            <a:off x="2855111" y="5281859"/>
            <a:ext cx="6340197" cy="369332"/>
          </a:xfrm>
          <a:prstGeom prst="rect">
            <a:avLst/>
          </a:prstGeom>
        </p:spPr>
        <p:txBody>
          <a:bodyPr wrap="none">
            <a:spAutoFit/>
          </a:bodyPr>
          <a:lstStyle/>
          <a:p>
            <a:r>
              <a:rPr kumimoji="1" lang="en-US" altLang="ja-JP" dirty="0"/>
              <a:t>[</a:t>
            </a:r>
            <a:r>
              <a:rPr kumimoji="1" lang="ja-JP" altLang="en-US" dirty="0"/>
              <a:t>なら</a:t>
            </a:r>
            <a:r>
              <a:rPr kumimoji="1" lang="en-US" altLang="ja-JP" dirty="0"/>
              <a:t>,</a:t>
            </a:r>
            <a:r>
              <a:rPr kumimoji="1" lang="ja-JP" altLang="en-US" dirty="0"/>
              <a:t>、</a:t>
            </a:r>
            <a:r>
              <a:rPr kumimoji="1" lang="en-US" altLang="ja-JP" dirty="0"/>
              <a:t>,</a:t>
            </a:r>
            <a:r>
              <a:rPr kumimoji="1" lang="ja-JP" altLang="en-US" dirty="0"/>
              <a:t>それ</a:t>
            </a:r>
            <a:r>
              <a:rPr kumimoji="1" lang="en-US" altLang="ja-JP" dirty="0"/>
              <a:t>,</a:t>
            </a:r>
            <a:r>
              <a:rPr kumimoji="1" lang="ja-JP" altLang="en-US" dirty="0"/>
              <a:t>を</a:t>
            </a:r>
            <a:r>
              <a:rPr kumimoji="1" lang="en-US" altLang="ja-JP" dirty="0"/>
              <a:t>,</a:t>
            </a:r>
            <a:r>
              <a:rPr kumimoji="1" lang="ja-JP" altLang="en-US" dirty="0"/>
              <a:t>動かし</a:t>
            </a:r>
            <a:r>
              <a:rPr kumimoji="1" lang="en-US" altLang="ja-JP" dirty="0"/>
              <a:t>,</a:t>
            </a:r>
            <a:r>
              <a:rPr kumimoji="1" lang="ja-JP" altLang="en-US" dirty="0"/>
              <a:t>の</a:t>
            </a:r>
            <a:r>
              <a:rPr kumimoji="1" lang="en-US" altLang="ja-JP" dirty="0"/>
              <a:t>,</a:t>
            </a:r>
            <a:r>
              <a:rPr kumimoji="1" lang="ja-JP" altLang="en-US" dirty="0"/>
              <a:t>に</a:t>
            </a:r>
            <a:r>
              <a:rPr kumimoji="1" lang="en-US" altLang="ja-JP" dirty="0"/>
              <a:t>,</a:t>
            </a:r>
            <a:r>
              <a:rPr kumimoji="1" lang="ja-JP" altLang="en-US" dirty="0"/>
              <a:t>努力</a:t>
            </a:r>
            <a:r>
              <a:rPr kumimoji="1" lang="en-US" altLang="ja-JP" dirty="0"/>
              <a:t>,</a:t>
            </a:r>
            <a:r>
              <a:rPr kumimoji="1" lang="ja-JP" altLang="en-US" dirty="0"/>
              <a:t>は</a:t>
            </a:r>
            <a:r>
              <a:rPr kumimoji="1" lang="en-US" altLang="ja-JP" dirty="0"/>
              <a:t>,</a:t>
            </a:r>
            <a:r>
              <a:rPr kumimoji="1" lang="ja-JP" altLang="en-US" dirty="0"/>
              <a:t>必要</a:t>
            </a:r>
            <a:r>
              <a:rPr kumimoji="1" lang="en-US" altLang="ja-JP" dirty="0" smtClean="0"/>
              <a:t>]</a:t>
            </a:r>
            <a:r>
              <a:rPr kumimoji="1" lang="ja-JP" altLang="en-US" dirty="0" smtClean="0"/>
              <a:t>を予測すること</a:t>
            </a:r>
            <a:endParaRPr kumimoji="1" lang="ja-JP" altLang="en-US" dirty="0"/>
          </a:p>
        </p:txBody>
      </p:sp>
    </p:spTree>
    <p:extLst>
      <p:ext uri="{BB962C8B-B14F-4D97-AF65-F5344CB8AC3E}">
        <p14:creationId xmlns:p14="http://schemas.microsoft.com/office/powerpoint/2010/main" val="1165571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1678" y="382385"/>
            <a:ext cx="10178322" cy="747772"/>
          </a:xfrm>
        </p:spPr>
        <p:txBody>
          <a:bodyPr>
            <a:noAutofit/>
          </a:bodyPr>
          <a:lstStyle/>
          <a:p>
            <a:r>
              <a:rPr lang="en-US" altLang="ja-JP" sz="4400" dirty="0"/>
              <a:t>1.2 Skip-gram</a:t>
            </a:r>
            <a:endParaRPr lang="ja-JP" altLang="en-US" sz="4400" dirty="0"/>
          </a:p>
        </p:txBody>
      </p:sp>
      <p:graphicFrame>
        <p:nvGraphicFramePr>
          <p:cNvPr id="3" name="表 2"/>
          <p:cNvGraphicFramePr>
            <a:graphicFrameLocks noGrp="1"/>
          </p:cNvGraphicFramePr>
          <p:nvPr>
            <p:extLst>
              <p:ext uri="{D42A27DB-BD31-4B8C-83A1-F6EECF244321}">
                <p14:modId xmlns:p14="http://schemas.microsoft.com/office/powerpoint/2010/main" val="644667804"/>
              </p:ext>
            </p:extLst>
          </p:nvPr>
        </p:nvGraphicFramePr>
        <p:xfrm>
          <a:off x="7565634" y="1181432"/>
          <a:ext cx="208280" cy="1044000"/>
        </p:xfrm>
        <a:graphic>
          <a:graphicData uri="http://schemas.openxmlformats.org/drawingml/2006/table">
            <a:tbl>
              <a:tblPr>
                <a:tableStyleId>{3C2FFA5D-87B4-456A-9821-1D502468CF0F}</a:tableStyleId>
              </a:tblPr>
              <a:tblGrid>
                <a:gridCol w="208280"/>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graphicFrame>
        <p:nvGraphicFramePr>
          <p:cNvPr id="13" name="表 12"/>
          <p:cNvGraphicFramePr>
            <a:graphicFrameLocks noGrp="1"/>
          </p:cNvGraphicFramePr>
          <p:nvPr>
            <p:extLst>
              <p:ext uri="{D42A27DB-BD31-4B8C-83A1-F6EECF244321}">
                <p14:modId xmlns:p14="http://schemas.microsoft.com/office/powerpoint/2010/main" val="876782713"/>
              </p:ext>
            </p:extLst>
          </p:nvPr>
        </p:nvGraphicFramePr>
        <p:xfrm>
          <a:off x="7565634" y="3585508"/>
          <a:ext cx="208280" cy="1044000"/>
        </p:xfrm>
        <a:graphic>
          <a:graphicData uri="http://schemas.openxmlformats.org/drawingml/2006/table">
            <a:tbl>
              <a:tblPr>
                <a:tableStyleId>{3C2FFA5D-87B4-456A-9821-1D502468CF0F}</a:tableStyleId>
              </a:tblPr>
              <a:tblGrid>
                <a:gridCol w="208280"/>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graphicFrame>
        <p:nvGraphicFramePr>
          <p:cNvPr id="14" name="表 13"/>
          <p:cNvGraphicFramePr>
            <a:graphicFrameLocks noGrp="1"/>
          </p:cNvGraphicFramePr>
          <p:nvPr>
            <p:extLst>
              <p:ext uri="{D42A27DB-BD31-4B8C-83A1-F6EECF244321}">
                <p14:modId xmlns:p14="http://schemas.microsoft.com/office/powerpoint/2010/main" val="54271677"/>
              </p:ext>
            </p:extLst>
          </p:nvPr>
        </p:nvGraphicFramePr>
        <p:xfrm>
          <a:off x="7565634" y="2383470"/>
          <a:ext cx="208280" cy="1044000"/>
        </p:xfrm>
        <a:graphic>
          <a:graphicData uri="http://schemas.openxmlformats.org/drawingml/2006/table">
            <a:tbl>
              <a:tblPr>
                <a:tableStyleId>{3C2FFA5D-87B4-456A-9821-1D502468CF0F}</a:tableStyleId>
              </a:tblPr>
              <a:tblGrid>
                <a:gridCol w="208280"/>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graphicFrame>
        <p:nvGraphicFramePr>
          <p:cNvPr id="15" name="表 14"/>
          <p:cNvGraphicFramePr>
            <a:graphicFrameLocks noGrp="1"/>
          </p:cNvGraphicFramePr>
          <p:nvPr>
            <p:extLst>
              <p:ext uri="{D42A27DB-BD31-4B8C-83A1-F6EECF244321}">
                <p14:modId xmlns:p14="http://schemas.microsoft.com/office/powerpoint/2010/main" val="1611009011"/>
              </p:ext>
            </p:extLst>
          </p:nvPr>
        </p:nvGraphicFramePr>
        <p:xfrm>
          <a:off x="7565634" y="4787546"/>
          <a:ext cx="208280" cy="1044000"/>
        </p:xfrm>
        <a:graphic>
          <a:graphicData uri="http://schemas.openxmlformats.org/drawingml/2006/table">
            <a:tbl>
              <a:tblPr>
                <a:tableStyleId>{3C2FFA5D-87B4-456A-9821-1D502468CF0F}</a:tableStyleId>
              </a:tblPr>
              <a:tblGrid>
                <a:gridCol w="208280"/>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graphicFrame>
        <p:nvGraphicFramePr>
          <p:cNvPr id="16" name="表 15"/>
          <p:cNvGraphicFramePr>
            <a:graphicFrameLocks noGrp="1"/>
          </p:cNvGraphicFramePr>
          <p:nvPr>
            <p:extLst>
              <p:ext uri="{D42A27DB-BD31-4B8C-83A1-F6EECF244321}">
                <p14:modId xmlns:p14="http://schemas.microsoft.com/office/powerpoint/2010/main" val="754626501"/>
              </p:ext>
            </p:extLst>
          </p:nvPr>
        </p:nvGraphicFramePr>
        <p:xfrm>
          <a:off x="1575318" y="3090339"/>
          <a:ext cx="208280" cy="1044000"/>
        </p:xfrm>
        <a:graphic>
          <a:graphicData uri="http://schemas.openxmlformats.org/drawingml/2006/table">
            <a:tbl>
              <a:tblPr>
                <a:tableStyleId>{3C2FFA5D-87B4-456A-9821-1D502468CF0F}</a:tableStyleId>
              </a:tblPr>
              <a:tblGrid>
                <a:gridCol w="208280"/>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graphicFrame>
        <p:nvGraphicFramePr>
          <p:cNvPr id="4" name="表 3"/>
          <p:cNvGraphicFramePr>
            <a:graphicFrameLocks noGrp="1"/>
          </p:cNvGraphicFramePr>
          <p:nvPr>
            <p:extLst>
              <p:ext uri="{D42A27DB-BD31-4B8C-83A1-F6EECF244321}">
                <p14:modId xmlns:p14="http://schemas.microsoft.com/office/powerpoint/2010/main" val="2116666772"/>
              </p:ext>
            </p:extLst>
          </p:nvPr>
        </p:nvGraphicFramePr>
        <p:xfrm>
          <a:off x="4539160" y="2119271"/>
          <a:ext cx="208280" cy="3132000"/>
        </p:xfrm>
        <a:graphic>
          <a:graphicData uri="http://schemas.openxmlformats.org/drawingml/2006/table">
            <a:tbl>
              <a:tblPr firstRow="1" bandRow="1">
                <a:tableStyleId>{3C2FFA5D-87B4-456A-9821-1D502468CF0F}</a:tableStyleId>
              </a:tblPr>
              <a:tblGrid>
                <a:gridCol w="208280"/>
              </a:tblGrid>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08800">
                <a:tc>
                  <a:txBody>
                    <a:bodyPr/>
                    <a:lstStyle/>
                    <a:p>
                      <a:endParaRPr kumimoji="1" lang="ja-JP"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bl>
          </a:graphicData>
        </a:graphic>
      </p:graphicFrame>
      <p:sp>
        <p:nvSpPr>
          <p:cNvPr id="7" name="テキスト ボックス 6"/>
          <p:cNvSpPr txBox="1"/>
          <p:nvPr/>
        </p:nvSpPr>
        <p:spPr>
          <a:xfrm>
            <a:off x="1277310" y="4642088"/>
            <a:ext cx="877163" cy="369332"/>
          </a:xfrm>
          <a:prstGeom prst="rect">
            <a:avLst/>
          </a:prstGeom>
          <a:noFill/>
        </p:spPr>
        <p:txBody>
          <a:bodyPr wrap="none" rtlCol="0">
            <a:spAutoFit/>
          </a:bodyPr>
          <a:lstStyle/>
          <a:p>
            <a:r>
              <a:rPr kumimoji="1" lang="ja-JP" altLang="en-US" smtClean="0"/>
              <a:t>入力層</a:t>
            </a:r>
            <a:endParaRPr kumimoji="1" lang="ja-JP" altLang="en-US" dirty="0"/>
          </a:p>
        </p:txBody>
      </p:sp>
      <p:sp>
        <p:nvSpPr>
          <p:cNvPr id="8" name="テキスト ボックス 7"/>
          <p:cNvSpPr txBox="1"/>
          <p:nvPr/>
        </p:nvSpPr>
        <p:spPr>
          <a:xfrm>
            <a:off x="3800761" y="5525822"/>
            <a:ext cx="1685077" cy="369332"/>
          </a:xfrm>
          <a:prstGeom prst="rect">
            <a:avLst/>
          </a:prstGeom>
          <a:noFill/>
        </p:spPr>
        <p:txBody>
          <a:bodyPr wrap="none" rtlCol="0">
            <a:spAutoFit/>
          </a:bodyPr>
          <a:lstStyle/>
          <a:p>
            <a:r>
              <a:rPr kumimoji="1" lang="en-US" altLang="ja-JP" dirty="0" smtClean="0"/>
              <a:t>n</a:t>
            </a:r>
            <a:r>
              <a:rPr kumimoji="1" lang="ja-JP" altLang="en-US" dirty="0" smtClean="0"/>
              <a:t>次元の隠れ層</a:t>
            </a:r>
            <a:endParaRPr kumimoji="1" lang="ja-JP" altLang="en-US" dirty="0"/>
          </a:p>
        </p:txBody>
      </p:sp>
      <p:sp>
        <p:nvSpPr>
          <p:cNvPr id="10" name="テキスト ボックス 9"/>
          <p:cNvSpPr txBox="1"/>
          <p:nvPr/>
        </p:nvSpPr>
        <p:spPr>
          <a:xfrm>
            <a:off x="7231192" y="6252247"/>
            <a:ext cx="877163" cy="369332"/>
          </a:xfrm>
          <a:prstGeom prst="rect">
            <a:avLst/>
          </a:prstGeom>
          <a:noFill/>
        </p:spPr>
        <p:txBody>
          <a:bodyPr wrap="none" rtlCol="0">
            <a:spAutoFit/>
          </a:bodyPr>
          <a:lstStyle/>
          <a:p>
            <a:r>
              <a:rPr kumimoji="1" lang="ja-JP" altLang="en-US" smtClean="0"/>
              <a:t>出力層</a:t>
            </a:r>
            <a:endParaRPr kumimoji="1" lang="ja-JP" altLang="en-US" dirty="0"/>
          </a:p>
        </p:txBody>
      </p:sp>
      <mc:AlternateContent xmlns:mc="http://schemas.openxmlformats.org/markup-compatibility/2006">
        <mc:Choice xmlns:a14="http://schemas.microsoft.com/office/drawing/2010/main" Requires="a14">
          <p:sp>
            <p:nvSpPr>
              <p:cNvPr id="29" name="テキスト ボックス 28"/>
              <p:cNvSpPr txBox="1"/>
              <p:nvPr/>
            </p:nvSpPr>
            <p:spPr>
              <a:xfrm>
                <a:off x="2815020" y="3367431"/>
                <a:ext cx="90762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charset="0"/>
                            </a:rPr>
                          </m:ctrlPr>
                        </m:sSubPr>
                        <m:e>
                          <m:r>
                            <a:rPr kumimoji="1" lang="en-US" altLang="ja-JP" b="0" i="1" smtClean="0">
                              <a:latin typeface="Cambria Math" charset="0"/>
                            </a:rPr>
                            <m:t>𝑊</m:t>
                          </m:r>
                        </m:e>
                        <m:sub>
                          <m:r>
                            <a:rPr kumimoji="1" lang="en-US" altLang="ja-JP" b="0" i="1" smtClean="0">
                              <a:latin typeface="Cambria Math" charset="0"/>
                            </a:rPr>
                            <m:t>1 </m:t>
                          </m:r>
                          <m:r>
                            <a:rPr kumimoji="1" lang="en-US" altLang="ja-JP" b="0" i="1" smtClean="0">
                              <a:latin typeface="Cambria Math" charset="0"/>
                            </a:rPr>
                            <m:t>𝑣</m:t>
                          </m:r>
                          <m:r>
                            <a:rPr kumimoji="1" lang="en-US" altLang="ja-JP" b="0" i="1" smtClean="0">
                              <a:latin typeface="Cambria Math" charset="0"/>
                              <a:ea typeface="Cambria Math" charset="0"/>
                              <a:cs typeface="Cambria Math" charset="0"/>
                            </a:rPr>
                            <m:t>×</m:t>
                          </m:r>
                          <m:r>
                            <a:rPr kumimoji="1" lang="en-US" altLang="ja-JP" b="0" i="1" smtClean="0">
                              <a:latin typeface="Cambria Math" charset="0"/>
                              <a:ea typeface="Cambria Math" charset="0"/>
                              <a:cs typeface="Cambria Math" charset="0"/>
                            </a:rPr>
                            <m:t>𝑛</m:t>
                          </m:r>
                        </m:sub>
                      </m:sSub>
                    </m:oMath>
                  </m:oMathPara>
                </a14:m>
                <a:endParaRPr kumimoji="1" lang="ja-JP" altLang="en-US" dirty="0"/>
              </a:p>
            </p:txBody>
          </p:sp>
        </mc:Choice>
        <mc:Fallback>
          <p:sp>
            <p:nvSpPr>
              <p:cNvPr id="29" name="テキスト ボックス 28"/>
              <p:cNvSpPr txBox="1">
                <a:spLocks noRot="1" noChangeAspect="1" noMove="1" noResize="1" noEditPoints="1" noAdjustHandles="1" noChangeArrowheads="1" noChangeShapeType="1" noTextEdit="1"/>
              </p:cNvSpPr>
              <p:nvPr/>
            </p:nvSpPr>
            <p:spPr>
              <a:xfrm>
                <a:off x="2815020" y="3367431"/>
                <a:ext cx="907620" cy="369332"/>
              </a:xfrm>
              <a:prstGeom prst="rect">
                <a:avLst/>
              </a:prstGeom>
              <a:blipFill rotWithShape="0">
                <a:blip r:embed="rId3"/>
                <a:stretch>
                  <a:fillRect t="-37705" b="-9672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0" name="テキスト ボックス 29"/>
              <p:cNvSpPr txBox="1"/>
              <p:nvPr/>
            </p:nvSpPr>
            <p:spPr>
              <a:xfrm>
                <a:off x="4901422" y="3391184"/>
                <a:ext cx="91294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charset="0"/>
                            </a:rPr>
                          </m:ctrlPr>
                        </m:sSubPr>
                        <m:e>
                          <m:r>
                            <a:rPr kumimoji="1" lang="en-US" altLang="ja-JP" b="0" i="1" smtClean="0">
                              <a:latin typeface="Cambria Math" charset="0"/>
                            </a:rPr>
                            <m:t>𝑊</m:t>
                          </m:r>
                        </m:e>
                        <m:sub>
                          <m:r>
                            <a:rPr kumimoji="1" lang="en-US" altLang="ja-JP" b="0" i="1" smtClean="0">
                              <a:latin typeface="Cambria Math" charset="0"/>
                            </a:rPr>
                            <m:t>2 </m:t>
                          </m:r>
                          <m:r>
                            <a:rPr kumimoji="1" lang="en-US" altLang="ja-JP" b="0" i="1" smtClean="0">
                              <a:latin typeface="Cambria Math" charset="0"/>
                            </a:rPr>
                            <m:t>𝑛</m:t>
                          </m:r>
                          <m:r>
                            <a:rPr kumimoji="1" lang="en-US" altLang="ja-JP" b="0" i="1" smtClean="0">
                              <a:latin typeface="Cambria Math" charset="0"/>
                              <a:ea typeface="Cambria Math" charset="0"/>
                              <a:cs typeface="Cambria Math" charset="0"/>
                            </a:rPr>
                            <m:t>×</m:t>
                          </m:r>
                          <m:r>
                            <a:rPr kumimoji="1" lang="en-US" altLang="ja-JP" b="0" i="1" smtClean="0">
                              <a:latin typeface="Cambria Math" charset="0"/>
                              <a:ea typeface="Cambria Math" charset="0"/>
                              <a:cs typeface="Cambria Math" charset="0"/>
                            </a:rPr>
                            <m:t>𝑣</m:t>
                          </m:r>
                        </m:sub>
                      </m:sSub>
                    </m:oMath>
                  </m:oMathPara>
                </a14:m>
                <a:endParaRPr kumimoji="1" lang="ja-JP" altLang="en-US" dirty="0"/>
              </a:p>
            </p:txBody>
          </p:sp>
        </mc:Choice>
        <mc:Fallback>
          <p:sp>
            <p:nvSpPr>
              <p:cNvPr id="30" name="テキスト ボックス 29"/>
              <p:cNvSpPr txBox="1">
                <a:spLocks noRot="1" noChangeAspect="1" noMove="1" noResize="1" noEditPoints="1" noAdjustHandles="1" noChangeArrowheads="1" noChangeShapeType="1" noTextEdit="1"/>
              </p:cNvSpPr>
              <p:nvPr/>
            </p:nvSpPr>
            <p:spPr>
              <a:xfrm>
                <a:off x="4901422" y="3391184"/>
                <a:ext cx="912942" cy="369332"/>
              </a:xfrm>
              <a:prstGeom prst="rect">
                <a:avLst/>
              </a:prstGeom>
              <a:blipFill rotWithShape="0">
                <a:blip r:embed="rId4"/>
                <a:stretch>
                  <a:fillRect t="-37705" b="-95082"/>
                </a:stretch>
              </a:blipFill>
            </p:spPr>
            <p:txBody>
              <a:bodyPr/>
              <a:lstStyle/>
              <a:p>
                <a:r>
                  <a:rPr lang="ja-JP" altLang="en-US">
                    <a:noFill/>
                  </a:rPr>
                  <a:t> </a:t>
                </a:r>
              </a:p>
            </p:txBody>
          </p:sp>
        </mc:Fallback>
      </mc:AlternateContent>
      <p:sp>
        <p:nvSpPr>
          <p:cNvPr id="35" name="左中かっこ 34"/>
          <p:cNvSpPr/>
          <p:nvPr/>
        </p:nvSpPr>
        <p:spPr>
          <a:xfrm>
            <a:off x="1199723" y="3090399"/>
            <a:ext cx="134154" cy="1044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8" name="右中かっこ 37"/>
          <p:cNvSpPr/>
          <p:nvPr/>
        </p:nvSpPr>
        <p:spPr>
          <a:xfrm>
            <a:off x="7952723" y="1121721"/>
            <a:ext cx="240417" cy="11800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9" name="テキスト ボックス 38"/>
              <p:cNvSpPr txBox="1"/>
              <p:nvPr/>
            </p:nvSpPr>
            <p:spPr>
              <a:xfrm>
                <a:off x="8306203" y="1514498"/>
                <a:ext cx="38055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charset="0"/>
                        </a:rPr>
                        <m:t>𝑣</m:t>
                      </m:r>
                    </m:oMath>
                  </m:oMathPara>
                </a14:m>
                <a:endParaRPr kumimoji="1" lang="ja-JP" altLang="en-US" dirty="0"/>
              </a:p>
            </p:txBody>
          </p:sp>
        </mc:Choice>
        <mc:Fallback>
          <p:sp>
            <p:nvSpPr>
              <p:cNvPr id="39" name="テキスト ボックス 38"/>
              <p:cNvSpPr txBox="1">
                <a:spLocks noRot="1" noChangeAspect="1" noMove="1" noResize="1" noEditPoints="1" noAdjustHandles="1" noChangeArrowheads="1" noChangeShapeType="1" noTextEdit="1"/>
              </p:cNvSpPr>
              <p:nvPr/>
            </p:nvSpPr>
            <p:spPr>
              <a:xfrm>
                <a:off x="8306203" y="1514498"/>
                <a:ext cx="380552" cy="369332"/>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3" name="正方形/長方形 42"/>
              <p:cNvSpPr/>
              <p:nvPr/>
            </p:nvSpPr>
            <p:spPr>
              <a:xfrm>
                <a:off x="790966" y="3392873"/>
                <a:ext cx="38055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ja-JP" i="1">
                          <a:latin typeface="Cambria Math" charset="0"/>
                        </a:rPr>
                        <m:t>𝑣</m:t>
                      </m:r>
                    </m:oMath>
                  </m:oMathPara>
                </a14:m>
                <a:endParaRPr kumimoji="1" lang="ja-JP" altLang="en-US" dirty="0"/>
              </a:p>
            </p:txBody>
          </p:sp>
        </mc:Choice>
        <mc:Fallback>
          <p:sp>
            <p:nvSpPr>
              <p:cNvPr id="43" name="正方形/長方形 42"/>
              <p:cNvSpPr>
                <a:spLocks noRot="1" noChangeAspect="1" noMove="1" noResize="1" noEditPoints="1" noAdjustHandles="1" noChangeArrowheads="1" noChangeShapeType="1" noTextEdit="1"/>
              </p:cNvSpPr>
              <p:nvPr/>
            </p:nvSpPr>
            <p:spPr>
              <a:xfrm>
                <a:off x="790966" y="3392873"/>
                <a:ext cx="380553" cy="369332"/>
              </a:xfrm>
              <a:prstGeom prst="rect">
                <a:avLst/>
              </a:prstGeom>
              <a:blipFill rotWithShape="0">
                <a:blip r:embed="rId6"/>
                <a:stretch>
                  <a:fillRect/>
                </a:stretch>
              </a:blipFill>
            </p:spPr>
            <p:txBody>
              <a:bodyPr/>
              <a:lstStyle/>
              <a:p>
                <a:r>
                  <a:rPr lang="ja-JP" altLang="en-US">
                    <a:noFill/>
                  </a:rPr>
                  <a:t> </a:t>
                </a:r>
              </a:p>
            </p:txBody>
          </p:sp>
        </mc:Fallback>
      </mc:AlternateContent>
      <p:sp>
        <p:nvSpPr>
          <p:cNvPr id="5" name="フレーム 4"/>
          <p:cNvSpPr/>
          <p:nvPr/>
        </p:nvSpPr>
        <p:spPr>
          <a:xfrm>
            <a:off x="2421663" y="3113266"/>
            <a:ext cx="1623316" cy="1072625"/>
          </a:xfrm>
          <a:prstGeom prst="fram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solidFill>
                <a:schemeClr val="tx1"/>
              </a:solidFill>
            </a:endParaRPr>
          </a:p>
        </p:txBody>
      </p:sp>
      <p:sp>
        <p:nvSpPr>
          <p:cNvPr id="37" name="右中かっこ 36"/>
          <p:cNvSpPr/>
          <p:nvPr/>
        </p:nvSpPr>
        <p:spPr>
          <a:xfrm>
            <a:off x="7951012" y="2280986"/>
            <a:ext cx="240417" cy="11800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0" name="テキスト ボックス 39"/>
              <p:cNvSpPr txBox="1"/>
              <p:nvPr/>
            </p:nvSpPr>
            <p:spPr>
              <a:xfrm>
                <a:off x="8304492" y="2673763"/>
                <a:ext cx="38055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charset="0"/>
                        </a:rPr>
                        <m:t>𝑣</m:t>
                      </m:r>
                    </m:oMath>
                  </m:oMathPara>
                </a14:m>
                <a:endParaRPr kumimoji="1" lang="ja-JP" altLang="en-US" dirty="0"/>
              </a:p>
            </p:txBody>
          </p:sp>
        </mc:Choice>
        <mc:Fallback>
          <p:sp>
            <p:nvSpPr>
              <p:cNvPr id="40" name="テキスト ボックス 39"/>
              <p:cNvSpPr txBox="1">
                <a:spLocks noRot="1" noChangeAspect="1" noMove="1" noResize="1" noEditPoints="1" noAdjustHandles="1" noChangeArrowheads="1" noChangeShapeType="1" noTextEdit="1"/>
              </p:cNvSpPr>
              <p:nvPr/>
            </p:nvSpPr>
            <p:spPr>
              <a:xfrm>
                <a:off x="8304492" y="2673763"/>
                <a:ext cx="380552" cy="369332"/>
              </a:xfrm>
              <a:prstGeom prst="rect">
                <a:avLst/>
              </a:prstGeom>
              <a:blipFill rotWithShape="0">
                <a:blip r:embed="rId7"/>
                <a:stretch>
                  <a:fillRect/>
                </a:stretch>
              </a:blipFill>
            </p:spPr>
            <p:txBody>
              <a:bodyPr/>
              <a:lstStyle/>
              <a:p>
                <a:r>
                  <a:rPr lang="ja-JP" altLang="en-US">
                    <a:noFill/>
                  </a:rPr>
                  <a:t> </a:t>
                </a:r>
              </a:p>
            </p:txBody>
          </p:sp>
        </mc:Fallback>
      </mc:AlternateContent>
      <p:sp>
        <p:nvSpPr>
          <p:cNvPr id="45" name="右中かっこ 44"/>
          <p:cNvSpPr/>
          <p:nvPr/>
        </p:nvSpPr>
        <p:spPr>
          <a:xfrm>
            <a:off x="7949303" y="3512173"/>
            <a:ext cx="240417" cy="11800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6" name="テキスト ボックス 45"/>
              <p:cNvSpPr txBox="1"/>
              <p:nvPr/>
            </p:nvSpPr>
            <p:spPr>
              <a:xfrm>
                <a:off x="8302783" y="3904950"/>
                <a:ext cx="38055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charset="0"/>
                        </a:rPr>
                        <m:t>𝑣</m:t>
                      </m:r>
                    </m:oMath>
                  </m:oMathPara>
                </a14:m>
                <a:endParaRPr kumimoji="1" lang="ja-JP" altLang="en-US" dirty="0"/>
              </a:p>
            </p:txBody>
          </p:sp>
        </mc:Choice>
        <mc:Fallback>
          <p:sp>
            <p:nvSpPr>
              <p:cNvPr id="46" name="テキスト ボックス 45"/>
              <p:cNvSpPr txBox="1">
                <a:spLocks noRot="1" noChangeAspect="1" noMove="1" noResize="1" noEditPoints="1" noAdjustHandles="1" noChangeArrowheads="1" noChangeShapeType="1" noTextEdit="1"/>
              </p:cNvSpPr>
              <p:nvPr/>
            </p:nvSpPr>
            <p:spPr>
              <a:xfrm>
                <a:off x="8302783" y="3904950"/>
                <a:ext cx="380552" cy="369332"/>
              </a:xfrm>
              <a:prstGeom prst="rect">
                <a:avLst/>
              </a:prstGeom>
              <a:blipFill rotWithShape="0">
                <a:blip r:embed="rId8"/>
                <a:stretch>
                  <a:fillRect/>
                </a:stretch>
              </a:blipFill>
            </p:spPr>
            <p:txBody>
              <a:bodyPr/>
              <a:lstStyle/>
              <a:p>
                <a:r>
                  <a:rPr lang="ja-JP" altLang="en-US">
                    <a:noFill/>
                  </a:rPr>
                  <a:t> </a:t>
                </a:r>
              </a:p>
            </p:txBody>
          </p:sp>
        </mc:Fallback>
      </mc:AlternateContent>
      <p:sp>
        <p:nvSpPr>
          <p:cNvPr id="47" name="右中かっこ 46"/>
          <p:cNvSpPr/>
          <p:nvPr/>
        </p:nvSpPr>
        <p:spPr>
          <a:xfrm>
            <a:off x="7946251" y="4778789"/>
            <a:ext cx="240417" cy="11800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8" name="テキスト ボックス 47"/>
              <p:cNvSpPr txBox="1"/>
              <p:nvPr/>
            </p:nvSpPr>
            <p:spPr>
              <a:xfrm>
                <a:off x="8299731" y="5171566"/>
                <a:ext cx="38055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charset="0"/>
                        </a:rPr>
                        <m:t>𝑣</m:t>
                      </m:r>
                    </m:oMath>
                  </m:oMathPara>
                </a14:m>
                <a:endParaRPr kumimoji="1" lang="ja-JP" altLang="en-US" dirty="0"/>
              </a:p>
            </p:txBody>
          </p:sp>
        </mc:Choice>
        <mc:Fallback>
          <p:sp>
            <p:nvSpPr>
              <p:cNvPr id="48" name="テキスト ボックス 47"/>
              <p:cNvSpPr txBox="1">
                <a:spLocks noRot="1" noChangeAspect="1" noMove="1" noResize="1" noEditPoints="1" noAdjustHandles="1" noChangeArrowheads="1" noChangeShapeType="1" noTextEdit="1"/>
              </p:cNvSpPr>
              <p:nvPr/>
            </p:nvSpPr>
            <p:spPr>
              <a:xfrm>
                <a:off x="8299731" y="5171566"/>
                <a:ext cx="380552" cy="369332"/>
              </a:xfrm>
              <a:prstGeom prst="rect">
                <a:avLst/>
              </a:prstGeom>
              <a:blipFill rotWithShape="0">
                <a:blip r:embed="rId5"/>
                <a:stretch>
                  <a:fillRect/>
                </a:stretch>
              </a:blipFill>
            </p:spPr>
            <p:txBody>
              <a:bodyPr/>
              <a:lstStyle/>
              <a:p>
                <a:r>
                  <a:rPr lang="ja-JP" altLang="en-US">
                    <a:noFill/>
                  </a:rPr>
                  <a:t> </a:t>
                </a:r>
              </a:p>
            </p:txBody>
          </p:sp>
        </mc:Fallback>
      </mc:AlternateContent>
      <p:cxnSp>
        <p:nvCxnSpPr>
          <p:cNvPr id="9" name="直線コネクタ 8"/>
          <p:cNvCxnSpPr/>
          <p:nvPr/>
        </p:nvCxnSpPr>
        <p:spPr>
          <a:xfrm flipV="1">
            <a:off x="1783598" y="2119271"/>
            <a:ext cx="2755562" cy="971068"/>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p:cNvCxnSpPr/>
          <p:nvPr/>
        </p:nvCxnSpPr>
        <p:spPr>
          <a:xfrm>
            <a:off x="1783598" y="4134339"/>
            <a:ext cx="2753851" cy="1116932"/>
          </a:xfrm>
          <a:prstGeom prst="line">
            <a:avLst/>
          </a:prstGeom>
        </p:spPr>
        <p:style>
          <a:lnRef idx="2">
            <a:schemeClr val="dk1"/>
          </a:lnRef>
          <a:fillRef idx="0">
            <a:schemeClr val="dk1"/>
          </a:fillRef>
          <a:effectRef idx="1">
            <a:schemeClr val="dk1"/>
          </a:effectRef>
          <a:fontRef idx="minor">
            <a:schemeClr val="tx1"/>
          </a:fontRef>
        </p:style>
      </p:cxnSp>
      <p:cxnSp>
        <p:nvCxnSpPr>
          <p:cNvPr id="19" name="直線コネクタ 18"/>
          <p:cNvCxnSpPr/>
          <p:nvPr/>
        </p:nvCxnSpPr>
        <p:spPr>
          <a:xfrm flipV="1">
            <a:off x="4747440" y="1210574"/>
            <a:ext cx="2818194" cy="908697"/>
          </a:xfrm>
          <a:prstGeom prst="line">
            <a:avLst/>
          </a:prstGeom>
        </p:spPr>
        <p:style>
          <a:lnRef idx="2">
            <a:schemeClr val="dk1"/>
          </a:lnRef>
          <a:fillRef idx="0">
            <a:schemeClr val="dk1"/>
          </a:fillRef>
          <a:effectRef idx="1">
            <a:schemeClr val="dk1"/>
          </a:effectRef>
          <a:fontRef idx="minor">
            <a:schemeClr val="tx1"/>
          </a:fontRef>
        </p:style>
      </p:cxnSp>
      <p:cxnSp>
        <p:nvCxnSpPr>
          <p:cNvPr id="23" name="直線コネクタ 22"/>
          <p:cNvCxnSpPr/>
          <p:nvPr/>
        </p:nvCxnSpPr>
        <p:spPr>
          <a:xfrm>
            <a:off x="4731849" y="2135365"/>
            <a:ext cx="2771153" cy="248105"/>
          </a:xfrm>
          <a:prstGeom prst="line">
            <a:avLst/>
          </a:prstGeom>
        </p:spPr>
        <p:style>
          <a:lnRef idx="2">
            <a:schemeClr val="dk1"/>
          </a:lnRef>
          <a:fillRef idx="0">
            <a:schemeClr val="dk1"/>
          </a:fillRef>
          <a:effectRef idx="1">
            <a:schemeClr val="dk1"/>
          </a:effectRef>
          <a:fontRef idx="minor">
            <a:schemeClr val="tx1"/>
          </a:fontRef>
        </p:style>
      </p:cxnSp>
      <p:cxnSp>
        <p:nvCxnSpPr>
          <p:cNvPr id="26" name="直線コネクタ 25"/>
          <p:cNvCxnSpPr/>
          <p:nvPr/>
        </p:nvCxnSpPr>
        <p:spPr>
          <a:xfrm>
            <a:off x="4770960" y="2127318"/>
            <a:ext cx="2792963" cy="1485021"/>
          </a:xfrm>
          <a:prstGeom prst="line">
            <a:avLst/>
          </a:prstGeom>
        </p:spPr>
        <p:style>
          <a:lnRef idx="2">
            <a:schemeClr val="dk1"/>
          </a:lnRef>
          <a:fillRef idx="0">
            <a:schemeClr val="dk1"/>
          </a:fillRef>
          <a:effectRef idx="1">
            <a:schemeClr val="dk1"/>
          </a:effectRef>
          <a:fontRef idx="minor">
            <a:schemeClr val="tx1"/>
          </a:fontRef>
        </p:style>
      </p:cxnSp>
      <p:cxnSp>
        <p:nvCxnSpPr>
          <p:cNvPr id="31" name="直線コネクタ 30"/>
          <p:cNvCxnSpPr/>
          <p:nvPr/>
        </p:nvCxnSpPr>
        <p:spPr>
          <a:xfrm>
            <a:off x="4747440" y="2119273"/>
            <a:ext cx="2816483" cy="2668273"/>
          </a:xfrm>
          <a:prstGeom prst="line">
            <a:avLst/>
          </a:prstGeom>
        </p:spPr>
        <p:style>
          <a:lnRef idx="2">
            <a:schemeClr val="dk1"/>
          </a:lnRef>
          <a:fillRef idx="0">
            <a:schemeClr val="dk1"/>
          </a:fillRef>
          <a:effectRef idx="1">
            <a:schemeClr val="dk1"/>
          </a:effectRef>
          <a:fontRef idx="minor">
            <a:schemeClr val="tx1"/>
          </a:fontRef>
        </p:style>
      </p:cxnSp>
      <p:cxnSp>
        <p:nvCxnSpPr>
          <p:cNvPr id="34" name="直線コネクタ 33"/>
          <p:cNvCxnSpPr/>
          <p:nvPr/>
        </p:nvCxnSpPr>
        <p:spPr>
          <a:xfrm flipH="1">
            <a:off x="4770960" y="2225432"/>
            <a:ext cx="2792963" cy="3025839"/>
          </a:xfrm>
          <a:prstGeom prst="line">
            <a:avLst/>
          </a:prstGeom>
        </p:spPr>
        <p:style>
          <a:lnRef idx="2">
            <a:schemeClr val="dk1"/>
          </a:lnRef>
          <a:fillRef idx="0">
            <a:schemeClr val="dk1"/>
          </a:fillRef>
          <a:effectRef idx="1">
            <a:schemeClr val="dk1"/>
          </a:effectRef>
          <a:fontRef idx="minor">
            <a:schemeClr val="tx1"/>
          </a:fontRef>
        </p:style>
      </p:cxnSp>
      <p:cxnSp>
        <p:nvCxnSpPr>
          <p:cNvPr id="41" name="直線コネクタ 40"/>
          <p:cNvCxnSpPr/>
          <p:nvPr/>
        </p:nvCxnSpPr>
        <p:spPr>
          <a:xfrm flipH="1">
            <a:off x="4770960" y="3392873"/>
            <a:ext cx="2792963" cy="1858398"/>
          </a:xfrm>
          <a:prstGeom prst="line">
            <a:avLst/>
          </a:prstGeom>
        </p:spPr>
        <p:style>
          <a:lnRef idx="2">
            <a:schemeClr val="dk1"/>
          </a:lnRef>
          <a:fillRef idx="0">
            <a:schemeClr val="dk1"/>
          </a:fillRef>
          <a:effectRef idx="1">
            <a:schemeClr val="dk1"/>
          </a:effectRef>
          <a:fontRef idx="minor">
            <a:schemeClr val="tx1"/>
          </a:fontRef>
        </p:style>
      </p:cxnSp>
      <p:cxnSp>
        <p:nvCxnSpPr>
          <p:cNvPr id="44" name="直線コネクタ 43"/>
          <p:cNvCxnSpPr/>
          <p:nvPr/>
        </p:nvCxnSpPr>
        <p:spPr>
          <a:xfrm flipH="1">
            <a:off x="4770960" y="4612210"/>
            <a:ext cx="2808554" cy="639061"/>
          </a:xfrm>
          <a:prstGeom prst="line">
            <a:avLst/>
          </a:prstGeom>
        </p:spPr>
        <p:style>
          <a:lnRef idx="2">
            <a:schemeClr val="dk1"/>
          </a:lnRef>
          <a:fillRef idx="0">
            <a:schemeClr val="dk1"/>
          </a:fillRef>
          <a:effectRef idx="1">
            <a:schemeClr val="dk1"/>
          </a:effectRef>
          <a:fontRef idx="minor">
            <a:schemeClr val="tx1"/>
          </a:fontRef>
        </p:style>
      </p:cxnSp>
      <p:cxnSp>
        <p:nvCxnSpPr>
          <p:cNvPr id="50" name="直線コネクタ 49"/>
          <p:cNvCxnSpPr/>
          <p:nvPr/>
        </p:nvCxnSpPr>
        <p:spPr>
          <a:xfrm flipH="1" flipV="1">
            <a:off x="4763031" y="5263133"/>
            <a:ext cx="2800892" cy="568413"/>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67013372"/>
      </p:ext>
    </p:extLst>
  </p:cSld>
  <p:clrMapOvr>
    <a:masterClrMapping/>
  </p:clrMapOvr>
  <p:timing>
    <p:tnLst>
      <p:par>
        <p:cTn id="1" dur="indefinite" restart="never" nodeType="tmRoot"/>
      </p:par>
    </p:tnLst>
  </p:timing>
</p:sld>
</file>

<file path=ppt/theme/theme1.xml><?xml version="1.0" encoding="utf-8"?>
<a:theme xmlns:a="http://schemas.openxmlformats.org/drawingml/2006/main" name="TF10001024">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024" id="{972BB86E-8AFD-4DE8-800F-A08F6EC4E608}" vid="{B844A9D6-DE23-412A-B497-F6E208B22C16}"/>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3093</TotalTime>
  <Words>1941</Words>
  <Application>Microsoft Macintosh PowerPoint</Application>
  <PresentationFormat>ワイド画面</PresentationFormat>
  <Paragraphs>336</Paragraphs>
  <Slides>33</Slides>
  <Notes>32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33</vt:i4>
      </vt:variant>
    </vt:vector>
  </HeadingPairs>
  <TitlesOfParts>
    <vt:vector size="41" baseType="lpstr">
      <vt:lpstr>Cambria Math</vt:lpstr>
      <vt:lpstr>Gill Sans MT</vt:lpstr>
      <vt:lpstr>Impact</vt:lpstr>
      <vt:lpstr>Mangal</vt:lpstr>
      <vt:lpstr>Yu Gothic</vt:lpstr>
      <vt:lpstr>メイリオ</vt:lpstr>
      <vt:lpstr>Arial</vt:lpstr>
      <vt:lpstr>TF10001024</vt:lpstr>
      <vt:lpstr>Word2Vec  Doc2vec</vt:lpstr>
      <vt:lpstr>INDEX</vt:lpstr>
      <vt:lpstr>1.Word2Vecとは</vt:lpstr>
      <vt:lpstr>1.Word2Vecとは</vt:lpstr>
      <vt:lpstr>1.Word2Vecとは</vt:lpstr>
      <vt:lpstr>1.1 CBoW</vt:lpstr>
      <vt:lpstr>1.1 CBoW</vt:lpstr>
      <vt:lpstr>1.2 Skip-gram</vt:lpstr>
      <vt:lpstr>1.2 Skip-gram</vt:lpstr>
      <vt:lpstr>1.2 Skip-gram</vt:lpstr>
      <vt:lpstr>1.2 Skip-gram</vt:lpstr>
      <vt:lpstr>1.2 Skip-gram</vt:lpstr>
      <vt:lpstr>1.2 Skip-gram</vt:lpstr>
      <vt:lpstr>1.2 Skip-gram</vt:lpstr>
      <vt:lpstr>1.2 Skip-gram</vt:lpstr>
      <vt:lpstr>1.2 Skip-gram</vt:lpstr>
      <vt:lpstr>1.2 Skip-gram</vt:lpstr>
      <vt:lpstr>1.2 Skip-gram</vt:lpstr>
      <vt:lpstr>1.2 Skip-gram</vt:lpstr>
      <vt:lpstr>1.2 Skip-gram</vt:lpstr>
      <vt:lpstr>1.2 Skip-gram</vt:lpstr>
      <vt:lpstr>2. Doc2Vecとは</vt:lpstr>
      <vt:lpstr>2. Doc2Vecとは</vt:lpstr>
      <vt:lpstr>2. Doc2Vecとは</vt:lpstr>
      <vt:lpstr>2. Doc2Vecとは</vt:lpstr>
      <vt:lpstr>2. Doc2Vecとは</vt:lpstr>
      <vt:lpstr>2. Doc2Vecとは</vt:lpstr>
      <vt:lpstr>2.1 dmpv</vt:lpstr>
      <vt:lpstr>2.1 dmpv</vt:lpstr>
      <vt:lpstr>2.2 dBow</vt:lpstr>
      <vt:lpstr>2.2 dBow</vt:lpstr>
      <vt:lpstr>まとめ + 補足</vt:lpstr>
      <vt:lpstr>参考にした資料</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PHPによる 機械学習入門</dc:title>
  <dc:creator>Microsoft Office ユーザー</dc:creator>
  <cp:lastModifiedBy>john satesu</cp:lastModifiedBy>
  <cp:revision>99</cp:revision>
  <dcterms:created xsi:type="dcterms:W3CDTF">2017-06-26T02:26:45Z</dcterms:created>
  <dcterms:modified xsi:type="dcterms:W3CDTF">2017-08-29T04:51:02Z</dcterms:modified>
</cp:coreProperties>
</file>