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sldIdLst>
    <p:sldId id="266" r:id="rId2"/>
    <p:sldId id="263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>
          <p15:clr>
            <a:srgbClr val="A4A3A4"/>
          </p15:clr>
        </p15:guide>
        <p15:guide id="3" orient="horz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ona Friend" initials="SF" lastIdx="2" clrIdx="0">
    <p:extLst>
      <p:ext uri="{19B8F6BF-5375-455C-9EA6-DF929625EA0E}">
        <p15:presenceInfo xmlns:p15="http://schemas.microsoft.com/office/powerpoint/2012/main" userId="705a298e182462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25" autoAdjust="0"/>
    <p:restoredTop sz="94632" autoAdjust="0"/>
  </p:normalViewPr>
  <p:slideViewPr>
    <p:cSldViewPr>
      <p:cViewPr>
        <p:scale>
          <a:sx n="100" d="100"/>
          <a:sy n="100" d="100"/>
        </p:scale>
        <p:origin x="2968" y="-744"/>
      </p:cViewPr>
      <p:guideLst>
        <p:guide pos="2160"/>
        <p:guide orient="horz"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D897C-1D52-4132-BD42-DC1FF828B77C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CF130-C993-40F0-8D82-16825C8ED8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343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3CF130-C993-40F0-8D82-16825C8ED8E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608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29258"/>
            <a:ext cx="5829300" cy="1755247"/>
          </a:xfr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956403"/>
            <a:ext cx="5143500" cy="1012119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B4A208B-20D3-4A2C-8E69-F2E20BB58A6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5600700"/>
            <a:ext cx="6858000" cy="43053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picture, add white gradient to bleed out above</a:t>
            </a:r>
            <a:endParaRPr lang="en-GB" dirty="0"/>
          </a:p>
        </p:txBody>
      </p:sp>
      <p:pic>
        <p:nvPicPr>
          <p:cNvPr id="17" name="Immagine 10">
            <a:extLst>
              <a:ext uri="{FF2B5EF4-FFF2-40B4-BE49-F238E27FC236}">
                <a16:creationId xmlns:a16="http://schemas.microsoft.com/office/drawing/2014/main" id="{6B0BB7DF-3542-42AE-9177-8B29B6854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05" y="274637"/>
            <a:ext cx="4777514" cy="78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995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15" userDrawn="1">
          <p15:clr>
            <a:srgbClr val="FBAE40"/>
          </p15:clr>
        </p15:guide>
        <p15:guide id="2" orient="horz" pos="3120" userDrawn="1">
          <p15:clr>
            <a:srgbClr val="FBAE40"/>
          </p15:clr>
        </p15:guide>
        <p15:guide id="3" pos="3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S Light Blu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83961" y="1561743"/>
            <a:ext cx="4253351" cy="1458387"/>
          </a:xfrm>
        </p:spPr>
        <p:txBody>
          <a:bodyPr tIns="0" anchor="t" anchorCtr="0"/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1486" y="3445871"/>
            <a:ext cx="4441598" cy="5453366"/>
          </a:xfrm>
        </p:spPr>
        <p:txBody>
          <a:bodyPr tIns="0" anchor="t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Google Shape;110;p11">
            <a:extLst>
              <a:ext uri="{FF2B5EF4-FFF2-40B4-BE49-F238E27FC236}">
                <a16:creationId xmlns:a16="http://schemas.microsoft.com/office/drawing/2014/main" id="{81AED82E-96EA-40DE-961D-8829432E28FA}"/>
              </a:ext>
            </a:extLst>
          </p:cNvPr>
          <p:cNvSpPr/>
          <p:nvPr userDrawn="1"/>
        </p:nvSpPr>
        <p:spPr>
          <a:xfrm>
            <a:off x="-23473" y="0"/>
            <a:ext cx="328234" cy="9906000"/>
          </a:xfrm>
          <a:custGeom>
            <a:avLst/>
            <a:gdLst/>
            <a:ahLst/>
            <a:cxnLst/>
            <a:rect l="l" t="t" r="r" b="b"/>
            <a:pathLst>
              <a:path w="342265" h="10692130" extrusionOk="0">
                <a:moveTo>
                  <a:pt x="341998" y="0"/>
                </a:moveTo>
                <a:lnTo>
                  <a:pt x="0" y="0"/>
                </a:lnTo>
                <a:lnTo>
                  <a:pt x="0" y="10692003"/>
                </a:lnTo>
                <a:lnTo>
                  <a:pt x="341998" y="10692003"/>
                </a:lnTo>
                <a:lnTo>
                  <a:pt x="341998" y="0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Immagine 10">
            <a:extLst>
              <a:ext uri="{FF2B5EF4-FFF2-40B4-BE49-F238E27FC236}">
                <a16:creationId xmlns:a16="http://schemas.microsoft.com/office/drawing/2014/main" id="{61E252ED-4C4C-45BE-AF0D-BA953FCA60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787" y="378398"/>
            <a:ext cx="2371725" cy="388182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B980F77-3B65-4CCE-A66F-E9F9F18F7FDF}"/>
              </a:ext>
            </a:extLst>
          </p:cNvPr>
          <p:cNvSpPr txBox="1">
            <a:spLocks/>
          </p:cNvSpPr>
          <p:nvPr userDrawn="1"/>
        </p:nvSpPr>
        <p:spPr>
          <a:xfrm>
            <a:off x="6260315" y="9318271"/>
            <a:ext cx="409045" cy="388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7E78DC-F140-4F95-9E0A-692FDD6C9C4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DC255B7B-16E6-4570-8786-E1A04192A6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6250" y="1561743"/>
            <a:ext cx="1415220" cy="1465094"/>
          </a:xfrm>
        </p:spPr>
        <p:txBody>
          <a:bodyPr tIns="0" anchor="t" anchorCtr="0"/>
          <a:lstStyle>
            <a:lvl1pPr algn="l">
              <a:lnSpc>
                <a:spcPct val="100000"/>
              </a:lnSpc>
              <a:buNone/>
              <a:defRPr sz="96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112CB4B4-338B-4090-9CC8-8A53C21CC247}"/>
              </a:ext>
            </a:extLst>
          </p:cNvPr>
          <p:cNvSpPr txBox="1">
            <a:spLocks/>
          </p:cNvSpPr>
          <p:nvPr userDrawn="1"/>
        </p:nvSpPr>
        <p:spPr>
          <a:xfrm>
            <a:off x="471486" y="9248660"/>
            <a:ext cx="2964657" cy="527404"/>
          </a:xfrm>
          <a:prstGeom prst="rect">
            <a:avLst/>
          </a:prstGeom>
        </p:spPr>
        <p:txBody>
          <a:bodyPr vert="horz" lIns="0" tIns="45720" rIns="91440" bIns="45720" rtlCol="0" anchor="ctr" anchorCtr="0">
            <a:noAutofit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accent5"/>
                </a:solidFill>
              </a:rPr>
              <a:t>www.tpcleadership.com</a:t>
            </a:r>
          </a:p>
        </p:txBody>
      </p:sp>
    </p:spTree>
    <p:extLst>
      <p:ext uri="{BB962C8B-B14F-4D97-AF65-F5344CB8AC3E}">
        <p14:creationId xmlns:p14="http://schemas.microsoft.com/office/powerpoint/2010/main" val="4237532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8" userDrawn="1">
          <p15:clr>
            <a:srgbClr val="FBAE40"/>
          </p15:clr>
        </p15:guide>
        <p15:guide id="2" orient="horz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S Light Blu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83961" y="1561743"/>
            <a:ext cx="4253351" cy="1458387"/>
          </a:xfrm>
        </p:spPr>
        <p:txBody>
          <a:bodyPr tIns="0" anchor="t" anchorCtr="0"/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1486" y="3445871"/>
            <a:ext cx="4441598" cy="5453366"/>
          </a:xfrm>
        </p:spPr>
        <p:txBody>
          <a:bodyPr tIns="0" anchor="t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Google Shape;110;p11">
            <a:extLst>
              <a:ext uri="{FF2B5EF4-FFF2-40B4-BE49-F238E27FC236}">
                <a16:creationId xmlns:a16="http://schemas.microsoft.com/office/drawing/2014/main" id="{81AED82E-96EA-40DE-961D-8829432E28FA}"/>
              </a:ext>
            </a:extLst>
          </p:cNvPr>
          <p:cNvSpPr/>
          <p:nvPr userDrawn="1"/>
        </p:nvSpPr>
        <p:spPr>
          <a:xfrm>
            <a:off x="-23473" y="0"/>
            <a:ext cx="328234" cy="9906000"/>
          </a:xfrm>
          <a:custGeom>
            <a:avLst/>
            <a:gdLst/>
            <a:ahLst/>
            <a:cxnLst/>
            <a:rect l="l" t="t" r="r" b="b"/>
            <a:pathLst>
              <a:path w="342265" h="10692130" extrusionOk="0">
                <a:moveTo>
                  <a:pt x="341998" y="0"/>
                </a:moveTo>
                <a:lnTo>
                  <a:pt x="0" y="0"/>
                </a:lnTo>
                <a:lnTo>
                  <a:pt x="0" y="10692003"/>
                </a:lnTo>
                <a:lnTo>
                  <a:pt x="341998" y="10692003"/>
                </a:lnTo>
                <a:lnTo>
                  <a:pt x="341998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Immagine 10">
            <a:extLst>
              <a:ext uri="{FF2B5EF4-FFF2-40B4-BE49-F238E27FC236}">
                <a16:creationId xmlns:a16="http://schemas.microsoft.com/office/drawing/2014/main" id="{61E252ED-4C4C-45BE-AF0D-BA953FCA60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787" y="378398"/>
            <a:ext cx="2371725" cy="388182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B980F77-3B65-4CCE-A66F-E9F9F18F7FDF}"/>
              </a:ext>
            </a:extLst>
          </p:cNvPr>
          <p:cNvSpPr txBox="1">
            <a:spLocks/>
          </p:cNvSpPr>
          <p:nvPr userDrawn="1"/>
        </p:nvSpPr>
        <p:spPr>
          <a:xfrm>
            <a:off x="6260315" y="9318271"/>
            <a:ext cx="409045" cy="388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7E78DC-F140-4F95-9E0A-692FDD6C9C4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DC255B7B-16E6-4570-8786-E1A04192A6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6250" y="1561743"/>
            <a:ext cx="1415220" cy="1465094"/>
          </a:xfrm>
        </p:spPr>
        <p:txBody>
          <a:bodyPr tIns="0" anchor="t" anchorCtr="0"/>
          <a:lstStyle>
            <a:lvl1pPr algn="l">
              <a:lnSpc>
                <a:spcPct val="100000"/>
              </a:lnSpc>
              <a:buNone/>
              <a:defRPr sz="96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#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112CB4B4-338B-4090-9CC8-8A53C21CC247}"/>
              </a:ext>
            </a:extLst>
          </p:cNvPr>
          <p:cNvSpPr txBox="1">
            <a:spLocks/>
          </p:cNvSpPr>
          <p:nvPr userDrawn="1"/>
        </p:nvSpPr>
        <p:spPr>
          <a:xfrm>
            <a:off x="471486" y="9248660"/>
            <a:ext cx="2964657" cy="527404"/>
          </a:xfrm>
          <a:prstGeom prst="rect">
            <a:avLst/>
          </a:prstGeom>
        </p:spPr>
        <p:txBody>
          <a:bodyPr vert="horz" lIns="0" tIns="45720" rIns="91440" bIns="45720" rtlCol="0" anchor="ctr" anchorCtr="0">
            <a:noAutofit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accent5"/>
                </a:solidFill>
              </a:rPr>
              <a:t>www.tpcleadership.com</a:t>
            </a:r>
          </a:p>
        </p:txBody>
      </p:sp>
    </p:spTree>
    <p:extLst>
      <p:ext uri="{BB962C8B-B14F-4D97-AF65-F5344CB8AC3E}">
        <p14:creationId xmlns:p14="http://schemas.microsoft.com/office/powerpoint/2010/main" val="3643397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8">
          <p15:clr>
            <a:srgbClr val="FBAE40"/>
          </p15:clr>
        </p15:guide>
        <p15:guide id="2" orient="horz" pos="31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1277257"/>
            <a:ext cx="5915025" cy="1164850"/>
          </a:xfrm>
          <a:prstGeom prst="rect">
            <a:avLst/>
          </a:prstGeom>
        </p:spPr>
        <p:txBody>
          <a:bodyPr vert="horz" lIns="0" tIns="72000" rIns="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77467" y="9117187"/>
            <a:ext cx="409045" cy="591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6C7E78DC-F140-4F95-9E0A-692FDD6C9C4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952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2" r:id="rId2"/>
    <p:sldLayoutId id="2147483683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84" userDrawn="1">
          <p15:clr>
            <a:srgbClr val="F26B43"/>
          </p15:clr>
        </p15:guide>
        <p15:guide id="2" pos="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06D3BD9-5C42-41A6-8236-3C78687281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7" b="2917"/>
          <a:stretch/>
        </p:blipFill>
        <p:spPr>
          <a:xfrm>
            <a:off x="0" y="5600700"/>
            <a:ext cx="6858000" cy="4305300"/>
          </a:xfrm>
        </p:spPr>
      </p:pic>
      <p:pic>
        <p:nvPicPr>
          <p:cNvPr id="10" name="Immagine 17">
            <a:extLst>
              <a:ext uri="{FF2B5EF4-FFF2-40B4-BE49-F238E27FC236}">
                <a16:creationId xmlns:a16="http://schemas.microsoft.com/office/drawing/2014/main" id="{9AA340E5-CA27-4D57-AEB6-D6D2B0997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13600" y="2796709"/>
            <a:ext cx="1430801" cy="68579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EB4671-6D14-4F35-8E58-3AB2B849CE2E}"/>
              </a:ext>
            </a:extLst>
          </p:cNvPr>
          <p:cNvSpPr txBox="1"/>
          <p:nvPr/>
        </p:nvSpPr>
        <p:spPr>
          <a:xfrm>
            <a:off x="501250" y="4766355"/>
            <a:ext cx="5829300" cy="11695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/>
              <a:t>During this three-module program we invite senior lawyers to think like a leader; to appreciate the difference between managing and leading others and how their impact as a leader can be best established.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2015647-4A77-48BA-9D8D-CC1098A8ED0F}"/>
              </a:ext>
            </a:extLst>
          </p:cNvPr>
          <p:cNvSpPr txBox="1">
            <a:spLocks/>
          </p:cNvSpPr>
          <p:nvPr/>
        </p:nvSpPr>
        <p:spPr>
          <a:xfrm>
            <a:off x="503036" y="1696879"/>
            <a:ext cx="5829300" cy="1755247"/>
          </a:xfrm>
          <a:prstGeom prst="rect">
            <a:avLst/>
          </a:prstGeom>
        </p:spPr>
        <p:txBody>
          <a:bodyPr vert="horz" lIns="0" tIns="72000" rIns="0" bIns="45720" rtlCol="0" anchor="t" anchorCtr="0">
            <a:noAutofit/>
          </a:bodyPr>
          <a:lstStyle>
            <a:lvl1pPr algn="ctr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Leadership development for senior lawyers</a:t>
            </a:r>
            <a:endParaRPr lang="en-GB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0A213F5-C424-4FD3-BF10-B7C3CC02861C}"/>
              </a:ext>
            </a:extLst>
          </p:cNvPr>
          <p:cNvSpPr txBox="1">
            <a:spLocks/>
          </p:cNvSpPr>
          <p:nvPr/>
        </p:nvSpPr>
        <p:spPr>
          <a:xfrm>
            <a:off x="813169" y="3183960"/>
            <a:ext cx="5206149" cy="101211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Leadership transition requires a shift in time allocation, skills and acknowledged values</a:t>
            </a:r>
          </a:p>
        </p:txBody>
      </p:sp>
    </p:spTree>
    <p:extLst>
      <p:ext uri="{BB962C8B-B14F-4D97-AF65-F5344CB8AC3E}">
        <p14:creationId xmlns:p14="http://schemas.microsoft.com/office/powerpoint/2010/main" val="423999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18">
            <a:extLst>
              <a:ext uri="{FF2B5EF4-FFF2-40B4-BE49-F238E27FC236}">
                <a16:creationId xmlns:a16="http://schemas.microsoft.com/office/drawing/2014/main" id="{EF54BC0E-CDA1-469D-A88E-A0E88C5D5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3" b="10493"/>
          <a:stretch/>
        </p:blipFill>
        <p:spPr>
          <a:xfrm>
            <a:off x="698543" y="6999872"/>
            <a:ext cx="590307" cy="466425"/>
          </a:xfrm>
          <a:prstGeom prst="rect">
            <a:avLst/>
          </a:prstGeom>
        </p:spPr>
      </p:pic>
      <p:pic>
        <p:nvPicPr>
          <p:cNvPr id="10" name="Picture Placeholder 12">
            <a:extLst>
              <a:ext uri="{FF2B5EF4-FFF2-40B4-BE49-F238E27FC236}">
                <a16:creationId xmlns:a16="http://schemas.microsoft.com/office/drawing/2014/main" id="{37702A0E-F0F6-44EA-ADE6-09710923CE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3" b="10493"/>
          <a:stretch>
            <a:fillRect/>
          </a:stretch>
        </p:blipFill>
        <p:spPr>
          <a:xfrm>
            <a:off x="698542" y="5680167"/>
            <a:ext cx="590308" cy="466425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AB6BF7A-9348-4E5A-A32B-496FF304BE58}"/>
              </a:ext>
            </a:extLst>
          </p:cNvPr>
          <p:cNvSpPr/>
          <p:nvPr/>
        </p:nvSpPr>
        <p:spPr>
          <a:xfrm>
            <a:off x="471488" y="8945657"/>
            <a:ext cx="5189760" cy="43638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For further information please contact </a:t>
            </a:r>
            <a:r>
              <a:rPr lang="en-GB" sz="1100" dirty="0">
                <a:solidFill>
                  <a:schemeClr val="accent2">
                    <a:lumMod val="75000"/>
                  </a:schemeClr>
                </a:solidFill>
              </a:rPr>
              <a:t>Ingrid.vanberkel@tpcleadership.com </a:t>
            </a:r>
            <a:br>
              <a:rPr lang="en-GB" sz="1100" dirty="0">
                <a:solidFill>
                  <a:schemeClr val="tx1"/>
                </a:solidFill>
              </a:rPr>
            </a:br>
            <a:r>
              <a:rPr lang="en-GB" sz="1100" dirty="0">
                <a:solidFill>
                  <a:schemeClr val="tx1"/>
                </a:solidFill>
              </a:rPr>
              <a:t>or </a:t>
            </a:r>
            <a:r>
              <a:rPr lang="en-GB" sz="1100" dirty="0">
                <a:solidFill>
                  <a:schemeClr val="accent2">
                    <a:lumMod val="75000"/>
                  </a:schemeClr>
                </a:solidFill>
              </a:rPr>
              <a:t>Annelieke.Jense@tpcleadership.com</a:t>
            </a:r>
          </a:p>
        </p:txBody>
      </p:sp>
      <p:pic>
        <p:nvPicPr>
          <p:cNvPr id="13" name="Picture Placeholder 16">
            <a:extLst>
              <a:ext uri="{FF2B5EF4-FFF2-40B4-BE49-F238E27FC236}">
                <a16:creationId xmlns:a16="http://schemas.microsoft.com/office/drawing/2014/main" id="{8311ED01-E873-4BEE-A371-C531F1AE7B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3" b="10493"/>
          <a:stretch/>
        </p:blipFill>
        <p:spPr>
          <a:xfrm>
            <a:off x="606443" y="4240850"/>
            <a:ext cx="590308" cy="46642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2F5E540-1176-46AE-A022-95E2D7505767}"/>
              </a:ext>
            </a:extLst>
          </p:cNvPr>
          <p:cNvSpPr txBox="1">
            <a:spLocks/>
          </p:cNvSpPr>
          <p:nvPr/>
        </p:nvSpPr>
        <p:spPr>
          <a:xfrm>
            <a:off x="586421" y="1561743"/>
            <a:ext cx="5650892" cy="1458387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Leadership development for senior lawyers</a:t>
            </a:r>
            <a:endParaRPr lang="en-GB" sz="2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6A224E4-742D-493C-B0D5-EAD698834584}"/>
              </a:ext>
            </a:extLst>
          </p:cNvPr>
          <p:cNvSpPr txBox="1">
            <a:spLocks/>
          </p:cNvSpPr>
          <p:nvPr/>
        </p:nvSpPr>
        <p:spPr>
          <a:xfrm>
            <a:off x="1484784" y="3020130"/>
            <a:ext cx="4464496" cy="5000769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buClr>
                <a:srgbClr val="FFC000"/>
              </a:buClr>
              <a:defRPr/>
            </a:pPr>
            <a:r>
              <a:rPr lang="en-GB" sz="1500" dirty="0">
                <a:solidFill>
                  <a:schemeClr val="tx2"/>
                </a:solidFill>
                <a:cs typeface="Times New Roman" pitchFamily="18" charset="0"/>
              </a:rPr>
              <a:t>Three two-day modules over 9 months to allow for reflection time and personal growth.</a:t>
            </a:r>
          </a:p>
          <a:p>
            <a:pPr eaLnBrk="1" fontAlgn="auto" hangingPunct="1">
              <a:spcAft>
                <a:spcPts val="0"/>
              </a:spcAft>
              <a:buClr>
                <a:srgbClr val="FFC000"/>
              </a:buClr>
              <a:defRPr/>
            </a:pPr>
            <a:endParaRPr lang="en-GB" sz="1500" dirty="0">
              <a:solidFill>
                <a:schemeClr val="tx2"/>
              </a:solidFill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Clr>
                <a:srgbClr val="FFC000"/>
              </a:buClr>
              <a:defRPr/>
            </a:pPr>
            <a:r>
              <a:rPr lang="en-US" sz="1500" dirty="0">
                <a:solidFill>
                  <a:schemeClr val="tx2"/>
                </a:solidFill>
                <a:cs typeface="Times New Roman" pitchFamily="18" charset="0"/>
                <a:sym typeface="Trebuchet MS"/>
              </a:rPr>
              <a:t>Moving</a:t>
            </a:r>
            <a:r>
              <a:rPr lang="en-US" sz="1500" dirty="0">
                <a:solidFill>
                  <a:schemeClr val="tx2"/>
                </a:solidFill>
                <a:cs typeface="Times New Roman" pitchFamily="18" charset="0"/>
              </a:rPr>
              <a:t> from content expert to leadership</a:t>
            </a:r>
          </a:p>
          <a:p>
            <a:pPr lvl="1">
              <a:spcBef>
                <a:spcPts val="300"/>
              </a:spcBef>
              <a:buClr>
                <a:schemeClr val="accent1"/>
              </a:buClr>
              <a:buSzPct val="90000"/>
            </a:pPr>
            <a:r>
              <a:rPr lang="en-US" sz="1500" dirty="0">
                <a:solidFill>
                  <a:schemeClr val="tx2"/>
                </a:solidFill>
                <a:cs typeface="Times New Roman" pitchFamily="18" charset="0"/>
              </a:rPr>
              <a:t>Awareness of self as a leader &amp; impact on others</a:t>
            </a:r>
          </a:p>
          <a:p>
            <a:pPr lvl="1">
              <a:spcBef>
                <a:spcPts val="300"/>
              </a:spcBef>
              <a:buClr>
                <a:schemeClr val="accent1"/>
              </a:buClr>
              <a:buSzPct val="90000"/>
            </a:pPr>
            <a:r>
              <a:rPr lang="en-US" sz="1500" dirty="0">
                <a:solidFill>
                  <a:schemeClr val="tx2"/>
                </a:solidFill>
                <a:cs typeface="Times New Roman" pitchFamily="18" charset="0"/>
              </a:rPr>
              <a:t>Your leadership philosophy and aspirations</a:t>
            </a:r>
          </a:p>
          <a:p>
            <a:pPr lvl="1">
              <a:spcBef>
                <a:spcPts val="300"/>
              </a:spcBef>
              <a:buClr>
                <a:schemeClr val="accent1"/>
              </a:buClr>
              <a:buSzPct val="90000"/>
            </a:pPr>
            <a:r>
              <a:rPr lang="en-US" sz="1500" dirty="0">
                <a:solidFill>
                  <a:schemeClr val="tx2"/>
                </a:solidFill>
                <a:cs typeface="Times New Roman" pitchFamily="18" charset="0"/>
              </a:rPr>
              <a:t>Stress management &amp; building resilience</a:t>
            </a:r>
          </a:p>
          <a:p>
            <a:pPr lvl="1">
              <a:spcBef>
                <a:spcPts val="300"/>
              </a:spcBef>
              <a:buClr>
                <a:schemeClr val="accent1"/>
              </a:buClr>
              <a:buSzPct val="90000"/>
            </a:pPr>
            <a:endParaRPr lang="en-US" sz="1500" dirty="0">
              <a:solidFill>
                <a:schemeClr val="tx2"/>
              </a:solidFill>
              <a:cs typeface="Times New Roman" pitchFamily="18" charset="0"/>
            </a:endParaRPr>
          </a:p>
          <a:p>
            <a:pPr>
              <a:buClr>
                <a:srgbClr val="FFC000"/>
              </a:buClr>
              <a:defRPr/>
            </a:pPr>
            <a:r>
              <a:rPr lang="en-GB" sz="1500" dirty="0">
                <a:solidFill>
                  <a:schemeClr val="tx2"/>
                </a:solidFill>
                <a:cs typeface="Times New Roman" pitchFamily="18" charset="0"/>
                <a:sym typeface="Trebuchet MS"/>
              </a:rPr>
              <a:t>Leading others &amp; owning the responsibility</a:t>
            </a:r>
          </a:p>
          <a:p>
            <a:pPr lvl="1">
              <a:spcBef>
                <a:spcPts val="300"/>
              </a:spcBef>
              <a:buClr>
                <a:srgbClr val="FFC000"/>
              </a:buClr>
              <a:buSzPct val="90000"/>
              <a:defRPr/>
            </a:pPr>
            <a:r>
              <a:rPr lang="en-GB" sz="1500" dirty="0">
                <a:solidFill>
                  <a:schemeClr val="tx2"/>
                </a:solidFill>
                <a:cs typeface="Times New Roman" pitchFamily="18" charset="0"/>
                <a:sym typeface="Trebuchet MS"/>
              </a:rPr>
              <a:t>Leader, manager, coach</a:t>
            </a:r>
          </a:p>
          <a:p>
            <a:pPr lvl="1">
              <a:spcBef>
                <a:spcPts val="300"/>
              </a:spcBef>
              <a:buClr>
                <a:srgbClr val="FFC000"/>
              </a:buClr>
              <a:buSzPct val="90000"/>
              <a:defRPr/>
            </a:pPr>
            <a:r>
              <a:rPr lang="en-GB" sz="1500" dirty="0">
                <a:solidFill>
                  <a:schemeClr val="tx2"/>
                </a:solidFill>
                <a:cs typeface="Times New Roman" pitchFamily="18" charset="0"/>
                <a:sym typeface="Trebuchet MS"/>
              </a:rPr>
              <a:t>Feedback &amp; challenge</a:t>
            </a:r>
          </a:p>
          <a:p>
            <a:pPr lvl="1">
              <a:spcBef>
                <a:spcPts val="300"/>
              </a:spcBef>
              <a:buClr>
                <a:srgbClr val="FFC000"/>
              </a:buClr>
              <a:buSzPct val="90000"/>
              <a:defRPr/>
            </a:pPr>
            <a:r>
              <a:rPr lang="en-GB" sz="1500" dirty="0">
                <a:solidFill>
                  <a:schemeClr val="tx2"/>
                </a:solidFill>
                <a:cs typeface="Times New Roman" pitchFamily="18" charset="0"/>
                <a:sym typeface="Trebuchet MS"/>
              </a:rPr>
              <a:t>Coaching skills development </a:t>
            </a:r>
          </a:p>
          <a:p>
            <a:pPr lvl="1">
              <a:spcBef>
                <a:spcPts val="300"/>
              </a:spcBef>
              <a:buClr>
                <a:srgbClr val="FFC000"/>
              </a:buClr>
              <a:buSzPct val="90000"/>
              <a:defRPr/>
            </a:pPr>
            <a:r>
              <a:rPr lang="en-US" sz="1500" dirty="0">
                <a:solidFill>
                  <a:schemeClr val="tx2"/>
                </a:solidFill>
                <a:cs typeface="Times New Roman" pitchFamily="18" charset="0"/>
                <a:sym typeface="Trebuchet MS"/>
              </a:rPr>
              <a:t>Presence, authority &amp; impact</a:t>
            </a:r>
          </a:p>
          <a:p>
            <a:pPr lvl="1">
              <a:spcBef>
                <a:spcPts val="300"/>
              </a:spcBef>
              <a:buClr>
                <a:srgbClr val="FFC000"/>
              </a:buClr>
              <a:buSzPct val="90000"/>
              <a:defRPr/>
            </a:pPr>
            <a:endParaRPr lang="en-GB" sz="1500" dirty="0">
              <a:solidFill>
                <a:schemeClr val="tx2"/>
              </a:solidFill>
              <a:cs typeface="Times New Roman" pitchFamily="18" charset="0"/>
              <a:sym typeface="Trebuchet MS"/>
            </a:endParaRPr>
          </a:p>
          <a:p>
            <a:pPr>
              <a:buClr>
                <a:srgbClr val="FFC000"/>
              </a:buClr>
              <a:defRPr/>
            </a:pPr>
            <a:r>
              <a:rPr lang="en-US" sz="1500" dirty="0">
                <a:solidFill>
                  <a:schemeClr val="tx2"/>
                </a:solidFill>
                <a:cs typeface="Times New Roman" pitchFamily="18" charset="0"/>
              </a:rPr>
              <a:t>Leading authentically &amp; role modelling</a:t>
            </a:r>
          </a:p>
          <a:p>
            <a:pPr lvl="1">
              <a:spcBef>
                <a:spcPts val="300"/>
              </a:spcBef>
              <a:buClr>
                <a:srgbClr val="FFC000"/>
              </a:buClr>
              <a:buSzPct val="90000"/>
              <a:defRPr/>
            </a:pPr>
            <a:r>
              <a:rPr lang="en-GB" sz="1500" dirty="0">
                <a:solidFill>
                  <a:schemeClr val="tx2"/>
                </a:solidFill>
                <a:cs typeface="Times New Roman" pitchFamily="18" charset="0"/>
                <a:sym typeface="Trebuchet MS"/>
              </a:rPr>
              <a:t>Stakeholder management</a:t>
            </a:r>
          </a:p>
          <a:p>
            <a:pPr lvl="1">
              <a:spcBef>
                <a:spcPts val="300"/>
              </a:spcBef>
              <a:buClr>
                <a:srgbClr val="FFC000"/>
              </a:buClr>
              <a:buSzPct val="90000"/>
              <a:defRPr/>
            </a:pPr>
            <a:r>
              <a:rPr lang="en-GB" sz="1500" dirty="0">
                <a:solidFill>
                  <a:schemeClr val="tx2"/>
                </a:solidFill>
                <a:cs typeface="Times New Roman" pitchFamily="18" charset="0"/>
                <a:sym typeface="Trebuchet MS"/>
              </a:rPr>
              <a:t>Building a trusted team culture</a:t>
            </a:r>
            <a:endParaRPr lang="en-US" sz="1500" dirty="0">
              <a:solidFill>
                <a:schemeClr val="tx2"/>
              </a:solidFill>
              <a:cs typeface="Times New Roman" pitchFamily="18" charset="0"/>
              <a:sym typeface="Trebuchet MS"/>
            </a:endParaRPr>
          </a:p>
          <a:p>
            <a:pPr lvl="1">
              <a:spcBef>
                <a:spcPts val="300"/>
              </a:spcBef>
              <a:buClr>
                <a:srgbClr val="FFC000"/>
              </a:buClr>
              <a:buSzPct val="90000"/>
              <a:defRPr/>
            </a:pPr>
            <a:r>
              <a:rPr lang="en-US" sz="1500" dirty="0">
                <a:solidFill>
                  <a:schemeClr val="tx2"/>
                </a:solidFill>
                <a:cs typeface="Times New Roman" pitchFamily="18" charset="0"/>
                <a:sym typeface="Trebuchet MS"/>
              </a:rPr>
              <a:t>Strategic thinking &amp; priority setting </a:t>
            </a:r>
          </a:p>
          <a:p>
            <a:pPr lvl="1">
              <a:spcBef>
                <a:spcPts val="300"/>
              </a:spcBef>
              <a:buClr>
                <a:srgbClr val="FFC000"/>
              </a:buClr>
              <a:buSzPct val="90000"/>
              <a:defRPr/>
            </a:pPr>
            <a:r>
              <a:rPr lang="en-US" sz="1500" dirty="0">
                <a:solidFill>
                  <a:schemeClr val="tx2"/>
                </a:solidFill>
                <a:cs typeface="Times New Roman" pitchFamily="18" charset="0"/>
                <a:sym typeface="Trebuchet MS"/>
              </a:rPr>
              <a:t>Building your personal brand </a:t>
            </a:r>
          </a:p>
          <a:p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C902A5-2B8A-9247-A563-943E05AF8546}"/>
              </a:ext>
            </a:extLst>
          </p:cNvPr>
          <p:cNvSpPr txBox="1"/>
          <p:nvPr/>
        </p:nvSpPr>
        <p:spPr>
          <a:xfrm>
            <a:off x="1271835" y="2664366"/>
            <a:ext cx="532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9" name="Picture Placeholder 14">
            <a:extLst>
              <a:ext uri="{FF2B5EF4-FFF2-40B4-BE49-F238E27FC236}">
                <a16:creationId xmlns:a16="http://schemas.microsoft.com/office/drawing/2014/main" id="{7DA30D5B-D9F6-F04C-8B84-29B0C50DE4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3" b="10493"/>
          <a:stretch>
            <a:fillRect/>
          </a:stretch>
        </p:blipFill>
        <p:spPr>
          <a:xfrm>
            <a:off x="624371" y="2930852"/>
            <a:ext cx="590307" cy="46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43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PCL">
      <a:dk1>
        <a:srgbClr val="292A4D"/>
      </a:dk1>
      <a:lt1>
        <a:srgbClr val="FFFFFF"/>
      </a:lt1>
      <a:dk2>
        <a:srgbClr val="61AAE5"/>
      </a:dk2>
      <a:lt2>
        <a:srgbClr val="FFFFFF"/>
      </a:lt2>
      <a:accent1>
        <a:srgbClr val="FE9100"/>
      </a:accent1>
      <a:accent2>
        <a:srgbClr val="FFC299"/>
      </a:accent2>
      <a:accent3>
        <a:srgbClr val="61AAE5"/>
      </a:accent3>
      <a:accent4>
        <a:srgbClr val="ABD6ED"/>
      </a:accent4>
      <a:accent5>
        <a:srgbClr val="9A9AAF"/>
      </a:accent5>
      <a:accent6>
        <a:srgbClr val="292A4D"/>
      </a:accent6>
      <a:hlink>
        <a:srgbClr val="ED7D31"/>
      </a:hlink>
      <a:folHlink>
        <a:srgbClr val="FFC299"/>
      </a:folHlink>
    </a:clrScheme>
    <a:fontScheme name="Heading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PC A4 brochure template 2021 v2 simplified right logo only" id="{880692AE-5FE3-4D41-8481-D90760038EC9}" vid="{FE99B352-9A10-41A3-81EC-4A1CD86065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9793</TotalTime>
  <Words>164</Words>
  <Application>Microsoft Macintosh PowerPoint</Application>
  <PresentationFormat>A4 Paper (210x297 mm)</PresentationFormat>
  <Paragraphs>24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Trebuchet MS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Leadership Development  Solutions for  Professional Services Organisations</dc:title>
  <dc:creator>Shona Friend</dc:creator>
  <cp:lastModifiedBy>Microsoft Office User</cp:lastModifiedBy>
  <cp:revision>73</cp:revision>
  <dcterms:created xsi:type="dcterms:W3CDTF">2021-02-15T18:00:39Z</dcterms:created>
  <dcterms:modified xsi:type="dcterms:W3CDTF">2021-11-18T14:38:31Z</dcterms:modified>
</cp:coreProperties>
</file>