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
  </p:notesMasterIdLst>
  <p:sldIdLst>
    <p:sldId id="266" r:id="rId2"/>
    <p:sldId id="263"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p15:clr>
            <a:srgbClr val="A4A3A4"/>
          </p15:clr>
        </p15:guide>
        <p15:guide id="3" orient="horz"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na Friend" initials="SF" lastIdx="2" clrIdx="0">
    <p:extLst>
      <p:ext uri="{19B8F6BF-5375-455C-9EA6-DF929625EA0E}">
        <p15:presenceInfo xmlns:p15="http://schemas.microsoft.com/office/powerpoint/2012/main" userId="705a298e182462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5" autoAdjust="0"/>
  </p:normalViewPr>
  <p:slideViewPr>
    <p:cSldViewPr>
      <p:cViewPr varScale="1">
        <p:scale>
          <a:sx n="71" d="100"/>
          <a:sy n="71" d="100"/>
        </p:scale>
        <p:origin x="3296" y="176"/>
      </p:cViewPr>
      <p:guideLst>
        <p:guide pos="2160"/>
        <p:guide orient="horz" pos="31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D897C-1D52-4132-BD42-DC1FF828B77C}" type="datetimeFigureOut">
              <a:rPr lang="en-GB" smtClean="0"/>
              <a:t>18/11/2021</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CF130-C993-40F0-8D82-16825C8ED8EC}" type="slidenum">
              <a:rPr lang="en-GB" smtClean="0"/>
              <a:t>‹#›</a:t>
            </a:fld>
            <a:endParaRPr lang="en-GB"/>
          </a:p>
        </p:txBody>
      </p:sp>
    </p:spTree>
    <p:extLst>
      <p:ext uri="{BB962C8B-B14F-4D97-AF65-F5344CB8AC3E}">
        <p14:creationId xmlns:p14="http://schemas.microsoft.com/office/powerpoint/2010/main" val="3059343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whit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29258"/>
            <a:ext cx="5829300" cy="1755247"/>
          </a:xfrm>
        </p:spPr>
        <p:txBody>
          <a:bodyPr anchor="t" anchorCtr="0">
            <a:noAutofit/>
          </a:bodyPr>
          <a:lstStyle>
            <a:lvl1pPr algn="ctr">
              <a:lnSpc>
                <a:spcPct val="100000"/>
              </a:lnSpc>
              <a:defRPr sz="3600"/>
            </a:lvl1pPr>
          </a:lstStyle>
          <a:p>
            <a:r>
              <a:rPr lang="en-US" dirty="0"/>
              <a:t>Click to edit Master title style</a:t>
            </a:r>
          </a:p>
        </p:txBody>
      </p:sp>
      <p:sp>
        <p:nvSpPr>
          <p:cNvPr id="3" name="Subtitle 2"/>
          <p:cNvSpPr>
            <a:spLocks noGrp="1"/>
          </p:cNvSpPr>
          <p:nvPr>
            <p:ph type="subTitle" idx="1"/>
          </p:nvPr>
        </p:nvSpPr>
        <p:spPr>
          <a:xfrm>
            <a:off x="857250" y="3956403"/>
            <a:ext cx="5143500" cy="1012119"/>
          </a:xfrm>
        </p:spPr>
        <p:txBody>
          <a:bodyPr/>
          <a:lstStyle>
            <a:lvl1pPr marL="0" indent="0" algn="ctr">
              <a:lnSpc>
                <a:spcPct val="100000"/>
              </a:lnSpc>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5" name="Picture Placeholder 14">
            <a:extLst>
              <a:ext uri="{FF2B5EF4-FFF2-40B4-BE49-F238E27FC236}">
                <a16:creationId xmlns:a16="http://schemas.microsoft.com/office/drawing/2014/main" id="{3B4A208B-20D3-4A2C-8E69-F2E20BB58A6F}"/>
              </a:ext>
            </a:extLst>
          </p:cNvPr>
          <p:cNvSpPr>
            <a:spLocks noGrp="1"/>
          </p:cNvSpPr>
          <p:nvPr>
            <p:ph type="pic" sz="quarter" idx="13" hasCustomPrompt="1"/>
          </p:nvPr>
        </p:nvSpPr>
        <p:spPr>
          <a:xfrm>
            <a:off x="0" y="5600700"/>
            <a:ext cx="6858000" cy="4305300"/>
          </a:xfrm>
        </p:spPr>
        <p:txBody>
          <a:bodyPr/>
          <a:lstStyle>
            <a:lvl1pPr>
              <a:buNone/>
              <a:defRPr/>
            </a:lvl1pPr>
          </a:lstStyle>
          <a:p>
            <a:r>
              <a:rPr lang="en-US" dirty="0"/>
              <a:t>Click icon to add picture, add white gradient to bleed out above</a:t>
            </a:r>
            <a:endParaRPr lang="en-GB" dirty="0"/>
          </a:p>
        </p:txBody>
      </p:sp>
      <p:pic>
        <p:nvPicPr>
          <p:cNvPr id="17" name="Immagine 10">
            <a:extLst>
              <a:ext uri="{FF2B5EF4-FFF2-40B4-BE49-F238E27FC236}">
                <a16:creationId xmlns:a16="http://schemas.microsoft.com/office/drawing/2014/main" id="{6B0BB7DF-3542-42AE-9177-8B29B6854E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7305" y="274637"/>
            <a:ext cx="4777514" cy="781939"/>
          </a:xfrm>
          <a:prstGeom prst="rect">
            <a:avLst/>
          </a:prstGeom>
        </p:spPr>
      </p:pic>
    </p:spTree>
    <p:extLst>
      <p:ext uri="{BB962C8B-B14F-4D97-AF65-F5344CB8AC3E}">
        <p14:creationId xmlns:p14="http://schemas.microsoft.com/office/powerpoint/2010/main" val="3110999597"/>
      </p:ext>
    </p:extLst>
  </p:cSld>
  <p:clrMapOvr>
    <a:masterClrMapping/>
  </p:clrMapOvr>
  <p:extLst>
    <p:ext uri="{DCECCB84-F9BA-43D5-87BE-67443E8EF086}">
      <p15:sldGuideLst xmlns:p15="http://schemas.microsoft.com/office/powerpoint/2012/main">
        <p15:guide id="1" orient="horz" pos="1215" userDrawn="1">
          <p15:clr>
            <a:srgbClr val="FBAE40"/>
          </p15:clr>
        </p15:guide>
        <p15:guide id="2" orient="horz" pos="3120" userDrawn="1">
          <p15:clr>
            <a:srgbClr val="FBAE40"/>
          </p15:clr>
        </p15:guide>
        <p15:guide id="3" pos="3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S Light Blu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83961" y="1561743"/>
            <a:ext cx="4253351" cy="1458387"/>
          </a:xfrm>
        </p:spPr>
        <p:txBody>
          <a:bodyPr tIns="0" anchor="t" anchorCtr="0"/>
          <a:lstStyle>
            <a:lvl1pPr algn="l">
              <a:lnSpc>
                <a:spcPct val="100000"/>
              </a:lnSpc>
              <a:defRPr b="1"/>
            </a:lvl1pPr>
          </a:lstStyle>
          <a:p>
            <a:r>
              <a:rPr lang="en-US" dirty="0"/>
              <a:t>Click to edit title</a:t>
            </a:r>
          </a:p>
        </p:txBody>
      </p:sp>
      <p:sp>
        <p:nvSpPr>
          <p:cNvPr id="3" name="Content Placeholder 2"/>
          <p:cNvSpPr>
            <a:spLocks noGrp="1"/>
          </p:cNvSpPr>
          <p:nvPr>
            <p:ph sz="half" idx="1" hasCustomPrompt="1"/>
          </p:nvPr>
        </p:nvSpPr>
        <p:spPr>
          <a:xfrm>
            <a:off x="471486" y="3445871"/>
            <a:ext cx="4441598" cy="5453366"/>
          </a:xfrm>
        </p:spPr>
        <p:txBody>
          <a:bodyPr tIns="0" anchor="t" anchorCtr="0"/>
          <a:lstStyle>
            <a:lvl1pPr algn="l">
              <a:defRPr/>
            </a:lvl1pPr>
            <a:lvl2pPr algn="l">
              <a:defRPr/>
            </a:lvl2pPr>
            <a:lvl3pPr algn="l">
              <a:defRPr/>
            </a:lvl3pPr>
            <a:lvl4pPr algn="l">
              <a:defRPr/>
            </a:lvl4pPr>
            <a:lvl5pPr algn="l">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Google Shape;110;p11">
            <a:extLst>
              <a:ext uri="{FF2B5EF4-FFF2-40B4-BE49-F238E27FC236}">
                <a16:creationId xmlns:a16="http://schemas.microsoft.com/office/drawing/2014/main" id="{81AED82E-96EA-40DE-961D-8829432E28FA}"/>
              </a:ext>
            </a:extLst>
          </p:cNvPr>
          <p:cNvSpPr/>
          <p:nvPr userDrawn="1"/>
        </p:nvSpPr>
        <p:spPr>
          <a:xfrm>
            <a:off x="-23473" y="0"/>
            <a:ext cx="328234" cy="9906000"/>
          </a:xfrm>
          <a:custGeom>
            <a:avLst/>
            <a:gdLst/>
            <a:ahLst/>
            <a:cxnLst/>
            <a:rect l="l" t="t" r="r" b="b"/>
            <a:pathLst>
              <a:path w="342265" h="10692130" extrusionOk="0">
                <a:moveTo>
                  <a:pt x="341998" y="0"/>
                </a:moveTo>
                <a:lnTo>
                  <a:pt x="0" y="0"/>
                </a:lnTo>
                <a:lnTo>
                  <a:pt x="0" y="10692003"/>
                </a:lnTo>
                <a:lnTo>
                  <a:pt x="341998" y="10692003"/>
                </a:lnTo>
                <a:lnTo>
                  <a:pt x="341998" y="0"/>
                </a:lnTo>
                <a:close/>
              </a:path>
            </a:pathLst>
          </a:custGeom>
          <a:solidFill>
            <a:schemeClr val="accent4"/>
          </a:solidFill>
          <a:ln>
            <a:solidFill>
              <a:schemeClr val="accent4"/>
            </a:solid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dirty="0">
              <a:solidFill>
                <a:schemeClr val="dk1"/>
              </a:solidFill>
              <a:latin typeface="Calibri"/>
              <a:ea typeface="Calibri"/>
              <a:cs typeface="Calibri"/>
              <a:sym typeface="Calibri"/>
            </a:endParaRPr>
          </a:p>
        </p:txBody>
      </p:sp>
      <p:pic>
        <p:nvPicPr>
          <p:cNvPr id="9" name="Immagine 10">
            <a:extLst>
              <a:ext uri="{FF2B5EF4-FFF2-40B4-BE49-F238E27FC236}">
                <a16:creationId xmlns:a16="http://schemas.microsoft.com/office/drawing/2014/main" id="{61E252ED-4C4C-45BE-AF0D-BA953FCA60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787" y="378398"/>
            <a:ext cx="2371725" cy="388182"/>
          </a:xfrm>
          <a:prstGeom prst="rect">
            <a:avLst/>
          </a:prstGeom>
        </p:spPr>
      </p:pic>
      <p:sp>
        <p:nvSpPr>
          <p:cNvPr id="14" name="Slide Number Placeholder 5">
            <a:extLst>
              <a:ext uri="{FF2B5EF4-FFF2-40B4-BE49-F238E27FC236}">
                <a16:creationId xmlns:a16="http://schemas.microsoft.com/office/drawing/2014/main" id="{BB980F77-3B65-4CCE-A66F-E9F9F18F7FDF}"/>
              </a:ext>
            </a:extLst>
          </p:cNvPr>
          <p:cNvSpPr txBox="1">
            <a:spLocks/>
          </p:cNvSpPr>
          <p:nvPr userDrawn="1"/>
        </p:nvSpPr>
        <p:spPr>
          <a:xfrm>
            <a:off x="6260315" y="9318271"/>
            <a:ext cx="409045" cy="38818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C7E78DC-F140-4F95-9E0A-692FDD6C9C49}" type="slidenum">
              <a:rPr lang="en-GB" smtClean="0"/>
              <a:pPr/>
              <a:t>‹#›</a:t>
            </a:fld>
            <a:endParaRPr lang="en-GB" dirty="0"/>
          </a:p>
        </p:txBody>
      </p:sp>
      <p:sp>
        <p:nvSpPr>
          <p:cNvPr id="13" name="Content Placeholder 4">
            <a:extLst>
              <a:ext uri="{FF2B5EF4-FFF2-40B4-BE49-F238E27FC236}">
                <a16:creationId xmlns:a16="http://schemas.microsoft.com/office/drawing/2014/main" id="{DC255B7B-16E6-4570-8786-E1A04192A688}"/>
              </a:ext>
            </a:extLst>
          </p:cNvPr>
          <p:cNvSpPr>
            <a:spLocks noGrp="1"/>
          </p:cNvSpPr>
          <p:nvPr>
            <p:ph sz="quarter" idx="13" hasCustomPrompt="1"/>
          </p:nvPr>
        </p:nvSpPr>
        <p:spPr>
          <a:xfrm>
            <a:off x="476250" y="1561743"/>
            <a:ext cx="1415220" cy="1465094"/>
          </a:xfrm>
        </p:spPr>
        <p:txBody>
          <a:bodyPr tIns="0" anchor="t" anchorCtr="0"/>
          <a:lstStyle>
            <a:lvl1pPr algn="l">
              <a:lnSpc>
                <a:spcPct val="100000"/>
              </a:lnSpc>
              <a:buNone/>
              <a:defRPr sz="9600">
                <a:solidFill>
                  <a:schemeClr val="accent4"/>
                </a:solidFill>
              </a:defRPr>
            </a:lvl1pPr>
          </a:lstStyle>
          <a:p>
            <a:pPr lvl="0"/>
            <a:r>
              <a:rPr lang="en-GB" dirty="0"/>
              <a:t>#</a:t>
            </a:r>
          </a:p>
        </p:txBody>
      </p:sp>
      <p:sp>
        <p:nvSpPr>
          <p:cNvPr id="16" name="Subtitle 2">
            <a:extLst>
              <a:ext uri="{FF2B5EF4-FFF2-40B4-BE49-F238E27FC236}">
                <a16:creationId xmlns:a16="http://schemas.microsoft.com/office/drawing/2014/main" id="{112CB4B4-338B-4090-9CC8-8A53C21CC247}"/>
              </a:ext>
            </a:extLst>
          </p:cNvPr>
          <p:cNvSpPr txBox="1">
            <a:spLocks/>
          </p:cNvSpPr>
          <p:nvPr userDrawn="1"/>
        </p:nvSpPr>
        <p:spPr>
          <a:xfrm>
            <a:off x="471486" y="9248660"/>
            <a:ext cx="2964657" cy="527404"/>
          </a:xfrm>
          <a:prstGeom prst="rect">
            <a:avLst/>
          </a:prstGeom>
        </p:spPr>
        <p:txBody>
          <a:bodyPr vert="horz" lIns="0" tIns="45720" rIns="91440" bIns="45720" rtlCol="0" anchor="ctr" anchorCtr="0">
            <a:noAutofit/>
          </a:bodyPr>
          <a:lstStyle>
            <a:lvl1pPr marL="0" indent="0" algn="ctr" defTabSz="685800" rtl="0" eaLnBrk="1" latinLnBrk="0" hangingPunct="1">
              <a:lnSpc>
                <a:spcPct val="100000"/>
              </a:lnSpc>
              <a:spcBef>
                <a:spcPts val="750"/>
              </a:spcBef>
              <a:buFont typeface="Arial" panose="020B0604020202020204" pitchFamily="34" charset="0"/>
              <a:buNone/>
              <a:defRPr sz="2400" kern="1200">
                <a:solidFill>
                  <a:schemeClr val="tx1"/>
                </a:solidFill>
                <a:latin typeface="Trebuchet MS" panose="020B0603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Trebuchet MS" panose="020B0603020202020204" pitchFamily="34" charset="0"/>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Trebuchet MS" panose="020B0603020202020204" pitchFamily="34" charset="0"/>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Trebuchet MS" panose="020B0603020202020204" pitchFamily="34" charset="0"/>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Trebuchet MS" panose="020B0603020202020204" pitchFamily="34" charset="0"/>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100" dirty="0">
                <a:solidFill>
                  <a:schemeClr val="accent5"/>
                </a:solidFill>
              </a:rPr>
              <a:t>www.tpcleadership.com</a:t>
            </a:r>
          </a:p>
        </p:txBody>
      </p:sp>
    </p:spTree>
    <p:extLst>
      <p:ext uri="{BB962C8B-B14F-4D97-AF65-F5344CB8AC3E}">
        <p14:creationId xmlns:p14="http://schemas.microsoft.com/office/powerpoint/2010/main" val="4237532370"/>
      </p:ext>
    </p:extLst>
  </p:cSld>
  <p:clrMapOvr>
    <a:masterClrMapping/>
  </p:clrMapOvr>
  <p:extLst>
    <p:ext uri="{DCECCB84-F9BA-43D5-87BE-67443E8EF086}">
      <p15:sldGuideLst xmlns:p15="http://schemas.microsoft.com/office/powerpoint/2012/main">
        <p15:guide id="1" orient="horz" pos="988" userDrawn="1">
          <p15:clr>
            <a:srgbClr val="FBAE40"/>
          </p15:clr>
        </p15:guide>
        <p15:guide id="2" orient="horz" pos="312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1277257"/>
            <a:ext cx="5915025" cy="1164850"/>
          </a:xfrm>
          <a:prstGeom prst="rect">
            <a:avLst/>
          </a:prstGeom>
        </p:spPr>
        <p:txBody>
          <a:bodyPr vert="horz" lIns="0" tIns="72000" rIns="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977467" y="9117187"/>
            <a:ext cx="409045" cy="591613"/>
          </a:xfrm>
          <a:prstGeom prst="rect">
            <a:avLst/>
          </a:prstGeom>
        </p:spPr>
        <p:txBody>
          <a:bodyPr vert="horz" lIns="91440" tIns="45720" rIns="91440" bIns="45720" rtlCol="0" anchor="ctr"/>
          <a:lstStyle>
            <a:lvl1pPr algn="r">
              <a:defRPr sz="900">
                <a:solidFill>
                  <a:schemeClr val="tx1">
                    <a:tint val="75000"/>
                  </a:schemeClr>
                </a:solidFill>
                <a:latin typeface="Trebuchet MS" panose="020B0603020202020204" pitchFamily="34" charset="0"/>
              </a:defRPr>
            </a:lvl1pPr>
          </a:lstStyle>
          <a:p>
            <a:fld id="{6C7E78DC-F140-4F95-9E0A-692FDD6C9C49}" type="slidenum">
              <a:rPr lang="en-GB" smtClean="0"/>
              <a:pPr/>
              <a:t>‹#›</a:t>
            </a:fld>
            <a:endParaRPr lang="en-GB" dirty="0"/>
          </a:p>
        </p:txBody>
      </p:sp>
    </p:spTree>
    <p:extLst>
      <p:ext uri="{BB962C8B-B14F-4D97-AF65-F5344CB8AC3E}">
        <p14:creationId xmlns:p14="http://schemas.microsoft.com/office/powerpoint/2010/main" val="3009527822"/>
      </p:ext>
    </p:extLst>
  </p:cSld>
  <p:clrMap bg1="lt1" tx1="dk1" bg2="lt2" tx2="dk2" accent1="accent1" accent2="accent2" accent3="accent3" accent4="accent4" accent5="accent5" accent6="accent6" hlink="hlink" folHlink="folHlink"/>
  <p:sldLayoutIdLst>
    <p:sldLayoutId id="2147483661" r:id="rId1"/>
    <p:sldLayoutId id="2147483682" r:id="rId2"/>
  </p:sldLayoutIdLst>
  <p:hf hdr="0" ftr="0" dt="0"/>
  <p:txStyles>
    <p:titleStyle>
      <a:lvl1pPr algn="l" defTabSz="685800" rtl="0" eaLnBrk="1" latinLnBrk="0" hangingPunct="1">
        <a:lnSpc>
          <a:spcPct val="90000"/>
        </a:lnSpc>
        <a:spcBef>
          <a:spcPct val="0"/>
        </a:spcBef>
        <a:buNone/>
        <a:defRPr sz="3200" b="1" kern="1200">
          <a:solidFill>
            <a:schemeClr val="tx1"/>
          </a:solidFill>
          <a:latin typeface="Trebuchet MS" panose="020B0603020202020204" pitchFamily="34"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400" kern="1200">
          <a:solidFill>
            <a:schemeClr val="tx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84" userDrawn="1">
          <p15:clr>
            <a:srgbClr val="F26B43"/>
          </p15:clr>
        </p15:guide>
        <p15:guide id="2" pos="3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C06D3BD9-5C42-41A6-8236-3C78687281E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967" b="2967"/>
          <a:stretch/>
        </p:blipFill>
        <p:spPr>
          <a:xfrm>
            <a:off x="0" y="5600700"/>
            <a:ext cx="6858000" cy="4305300"/>
          </a:xfrm>
        </p:spPr>
      </p:pic>
      <p:pic>
        <p:nvPicPr>
          <p:cNvPr id="10" name="Immagine 17">
            <a:extLst>
              <a:ext uri="{FF2B5EF4-FFF2-40B4-BE49-F238E27FC236}">
                <a16:creationId xmlns:a16="http://schemas.microsoft.com/office/drawing/2014/main" id="{9AA340E5-CA27-4D57-AEB6-D6D2B0997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713600" y="2446010"/>
            <a:ext cx="1430801" cy="6857999"/>
          </a:xfrm>
          <a:prstGeom prst="rect">
            <a:avLst/>
          </a:prstGeom>
        </p:spPr>
      </p:pic>
      <p:sp>
        <p:nvSpPr>
          <p:cNvPr id="13" name="TextBox 12">
            <a:extLst>
              <a:ext uri="{FF2B5EF4-FFF2-40B4-BE49-F238E27FC236}">
                <a16:creationId xmlns:a16="http://schemas.microsoft.com/office/drawing/2014/main" id="{F3EB4671-6D14-4F35-8E58-3AB2B849CE2E}"/>
              </a:ext>
            </a:extLst>
          </p:cNvPr>
          <p:cNvSpPr txBox="1"/>
          <p:nvPr/>
        </p:nvSpPr>
        <p:spPr>
          <a:xfrm>
            <a:off x="501594" y="4482024"/>
            <a:ext cx="5829300" cy="1169551"/>
          </a:xfrm>
          <a:prstGeom prst="rect">
            <a:avLst/>
          </a:prstGeom>
          <a:noFill/>
        </p:spPr>
        <p:txBody>
          <a:bodyPr wrap="square" rtlCol="0">
            <a:noAutofit/>
          </a:bodyPr>
          <a:lstStyle/>
          <a:p>
            <a:r>
              <a:rPr lang="en-US" sz="1400" dirty="0"/>
              <a:t>Career success and fulfilment goes beyond technical excellence. This programme introduces Partners to the advanced leadership fundamentals to allow them to grow and thrive in the role and to be great role-models for the future generations. </a:t>
            </a:r>
            <a:endParaRPr lang="en-GB" sz="1400" dirty="0"/>
          </a:p>
        </p:txBody>
      </p:sp>
      <p:sp>
        <p:nvSpPr>
          <p:cNvPr id="7" name="Title 1">
            <a:extLst>
              <a:ext uri="{FF2B5EF4-FFF2-40B4-BE49-F238E27FC236}">
                <a16:creationId xmlns:a16="http://schemas.microsoft.com/office/drawing/2014/main" id="{F2015647-4A77-48BA-9D8D-CC1098A8ED0F}"/>
              </a:ext>
            </a:extLst>
          </p:cNvPr>
          <p:cNvSpPr txBox="1">
            <a:spLocks/>
          </p:cNvSpPr>
          <p:nvPr/>
        </p:nvSpPr>
        <p:spPr>
          <a:xfrm>
            <a:off x="503036" y="1696879"/>
            <a:ext cx="5829300" cy="1755247"/>
          </a:xfrm>
          <a:prstGeom prst="rect">
            <a:avLst/>
          </a:prstGeom>
        </p:spPr>
        <p:txBody>
          <a:bodyPr vert="horz" lIns="0" tIns="72000" rIns="0" bIns="45720" rtlCol="0" anchor="t" anchorCtr="0">
            <a:noAutofit/>
          </a:bodyPr>
          <a:lstStyle>
            <a:lvl1pPr algn="ctr" defTabSz="685800" rtl="0" eaLnBrk="1" latinLnBrk="0" hangingPunct="1">
              <a:lnSpc>
                <a:spcPct val="100000"/>
              </a:lnSpc>
              <a:spcBef>
                <a:spcPct val="0"/>
              </a:spcBef>
              <a:buNone/>
              <a:defRPr sz="3600" b="1" kern="1200">
                <a:solidFill>
                  <a:schemeClr val="tx1"/>
                </a:solidFill>
                <a:latin typeface="Trebuchet MS" panose="020B0603020202020204" pitchFamily="34" charset="0"/>
                <a:ea typeface="+mj-ea"/>
                <a:cs typeface="+mj-cs"/>
              </a:defRPr>
            </a:lvl1pPr>
          </a:lstStyle>
          <a:p>
            <a:r>
              <a:rPr lang="en-US" dirty="0"/>
              <a:t>Onboarding program for newly appointed partners</a:t>
            </a:r>
            <a:br>
              <a:rPr lang="en-GB" dirty="0"/>
            </a:br>
            <a:endParaRPr lang="en-GB" dirty="0"/>
          </a:p>
        </p:txBody>
      </p:sp>
      <p:sp>
        <p:nvSpPr>
          <p:cNvPr id="8" name="Subtitle 2">
            <a:extLst>
              <a:ext uri="{FF2B5EF4-FFF2-40B4-BE49-F238E27FC236}">
                <a16:creationId xmlns:a16="http://schemas.microsoft.com/office/drawing/2014/main" id="{90A213F5-C424-4FD3-BF10-B7C3CC02861C}"/>
              </a:ext>
            </a:extLst>
          </p:cNvPr>
          <p:cNvSpPr txBox="1">
            <a:spLocks/>
          </p:cNvSpPr>
          <p:nvPr/>
        </p:nvSpPr>
        <p:spPr>
          <a:xfrm>
            <a:off x="844494" y="3089038"/>
            <a:ext cx="5143500" cy="1169551"/>
          </a:xfrm>
          <a:prstGeom prst="rect">
            <a:avLst/>
          </a:prstGeom>
        </p:spPr>
        <p:txBody>
          <a:bodyPr vert="horz" lIns="0" tIns="45720" rIns="0" bIns="45720" rtlCol="0">
            <a:noAutofit/>
          </a:bodyPr>
          <a:lstStyle>
            <a:lvl1pPr marL="0" indent="0" algn="ctr" defTabSz="685800" rtl="0" eaLnBrk="1" latinLnBrk="0" hangingPunct="1">
              <a:lnSpc>
                <a:spcPct val="100000"/>
              </a:lnSpc>
              <a:spcBef>
                <a:spcPts val="750"/>
              </a:spcBef>
              <a:buFont typeface="Arial" panose="020B0604020202020204" pitchFamily="34" charset="0"/>
              <a:buNone/>
              <a:defRPr sz="2400" kern="1200">
                <a:solidFill>
                  <a:schemeClr val="tx1"/>
                </a:solidFill>
                <a:latin typeface="Trebuchet MS" panose="020B0603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Trebuchet MS" panose="020B0603020202020204" pitchFamily="34" charset="0"/>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Trebuchet MS" panose="020B0603020202020204" pitchFamily="34" charset="0"/>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Trebuchet MS" panose="020B0603020202020204" pitchFamily="34" charset="0"/>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Trebuchet MS" panose="020B0603020202020204" pitchFamily="34" charset="0"/>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dirty="0"/>
              <a:t>Equip new partners to embrace &amp; step into their new role</a:t>
            </a:r>
            <a:endParaRPr lang="en-GB" dirty="0"/>
          </a:p>
        </p:txBody>
      </p:sp>
    </p:spTree>
    <p:extLst>
      <p:ext uri="{BB962C8B-B14F-4D97-AF65-F5344CB8AC3E}">
        <p14:creationId xmlns:p14="http://schemas.microsoft.com/office/powerpoint/2010/main" val="423999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0133-86D9-4515-B942-914766815924}"/>
              </a:ext>
            </a:extLst>
          </p:cNvPr>
          <p:cNvSpPr>
            <a:spLocks noGrp="1"/>
          </p:cNvSpPr>
          <p:nvPr>
            <p:ph type="title"/>
          </p:nvPr>
        </p:nvSpPr>
        <p:spPr>
          <a:xfrm>
            <a:off x="586421" y="1561743"/>
            <a:ext cx="5650892" cy="1458387"/>
          </a:xfrm>
        </p:spPr>
        <p:txBody>
          <a:bodyPr/>
          <a:lstStyle/>
          <a:p>
            <a:r>
              <a:rPr lang="en-US" sz="2400" dirty="0"/>
              <a:t>Onboarding program for newly appointed partners</a:t>
            </a:r>
            <a:endParaRPr lang="en-GB" sz="2400" dirty="0"/>
          </a:p>
        </p:txBody>
      </p:sp>
      <p:sp>
        <p:nvSpPr>
          <p:cNvPr id="3" name="Content Placeholder 2">
            <a:extLst>
              <a:ext uri="{FF2B5EF4-FFF2-40B4-BE49-F238E27FC236}">
                <a16:creationId xmlns:a16="http://schemas.microsoft.com/office/drawing/2014/main" id="{B87E16AE-EA6C-4D82-914E-09932C8DB530}"/>
              </a:ext>
            </a:extLst>
          </p:cNvPr>
          <p:cNvSpPr>
            <a:spLocks noGrp="1"/>
          </p:cNvSpPr>
          <p:nvPr>
            <p:ph sz="half" idx="1"/>
          </p:nvPr>
        </p:nvSpPr>
        <p:spPr>
          <a:xfrm>
            <a:off x="586419" y="2864972"/>
            <a:ext cx="5959005" cy="1147089"/>
          </a:xfrm>
        </p:spPr>
        <p:txBody>
          <a:bodyPr/>
          <a:lstStyle/>
          <a:p>
            <a:r>
              <a:rPr lang="en-GB" sz="1800" dirty="0"/>
              <a:t>E</a:t>
            </a:r>
            <a:r>
              <a:rPr lang="en-GB" sz="1800" dirty="0">
                <a:solidFill>
                  <a:schemeClr val="tx1"/>
                </a:solidFill>
              </a:rPr>
              <a:t>nhance leadership skills to thrive</a:t>
            </a:r>
          </a:p>
          <a:p>
            <a:endParaRPr lang="en-GB" sz="1600" b="1" i="0" u="none" strike="noStrike" cap="none" dirty="0">
              <a:latin typeface="+mj-lt"/>
              <a:ea typeface="Trebuchet MS"/>
              <a:cs typeface="Trebuchet MS"/>
              <a:sym typeface="Trebuchet MS"/>
            </a:endParaRPr>
          </a:p>
          <a:p>
            <a:r>
              <a:rPr lang="en-GB" sz="1600" i="0" u="none" strike="noStrike" cap="none" dirty="0">
                <a:latin typeface="+mj-lt"/>
                <a:ea typeface="Trebuchet MS"/>
                <a:cs typeface="Trebuchet MS"/>
                <a:sym typeface="Trebuchet MS"/>
              </a:rPr>
              <a:t>We take cohorts through a deep dive to learn more about themselves and their interactions as leaders.</a:t>
            </a:r>
          </a:p>
          <a:p>
            <a:endParaRPr lang="en-GB" dirty="0"/>
          </a:p>
        </p:txBody>
      </p:sp>
      <p:sp>
        <p:nvSpPr>
          <p:cNvPr id="5" name="Content Placeholder 2">
            <a:extLst>
              <a:ext uri="{FF2B5EF4-FFF2-40B4-BE49-F238E27FC236}">
                <a16:creationId xmlns:a16="http://schemas.microsoft.com/office/drawing/2014/main" id="{677DE7A4-9BF9-4895-8AEA-89BC2667245B}"/>
              </a:ext>
            </a:extLst>
          </p:cNvPr>
          <p:cNvSpPr txBox="1">
            <a:spLocks/>
          </p:cNvSpPr>
          <p:nvPr/>
        </p:nvSpPr>
        <p:spPr>
          <a:xfrm>
            <a:off x="586419" y="4854862"/>
            <a:ext cx="2554548" cy="3672408"/>
          </a:xfrm>
          <a:prstGeom prst="rect">
            <a:avLst/>
          </a:prstGeom>
        </p:spPr>
        <p:txBody>
          <a:bodyPr vert="horz" lIns="0" tIns="0" rIns="0" bIns="45720" rtlCol="0" anchor="t" anchorCtr="0">
            <a:noAutofit/>
          </a:bodyPr>
          <a:lstStyle>
            <a:lvl1pPr marL="0" indent="0" algn="l" defTabSz="685800" rtl="0" eaLnBrk="1" latinLnBrk="0" hangingPunct="1">
              <a:lnSpc>
                <a:spcPct val="90000"/>
              </a:lnSpc>
              <a:spcBef>
                <a:spcPts val="750"/>
              </a:spcBef>
              <a:buFont typeface="Arial" panose="020B0604020202020204" pitchFamily="34" charset="0"/>
              <a:buNone/>
              <a:defRPr sz="2400" kern="1200">
                <a:solidFill>
                  <a:schemeClr val="tx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GB" sz="1400" i="0" u="none" strike="noStrike" cap="none" dirty="0">
                <a:solidFill>
                  <a:schemeClr val="accent1"/>
                </a:solidFill>
                <a:latin typeface="+mj-lt"/>
                <a:ea typeface="Trebuchet MS"/>
                <a:cs typeface="Trebuchet MS"/>
                <a:sym typeface="Trebuchet MS"/>
              </a:rPr>
              <a:t>Understand what it means to be a Partner in your firm</a:t>
            </a:r>
          </a:p>
          <a:p>
            <a:pPr marL="177800" marR="0" indent="-177800">
              <a:lnSpc>
                <a:spcPct val="100000"/>
              </a:lnSpc>
              <a:spcBef>
                <a:spcPts val="600"/>
              </a:spcBef>
              <a:buClr>
                <a:srgbClr val="000000"/>
              </a:buClr>
              <a:buSzPct val="90000"/>
              <a:buFont typeface="Arial" panose="020B0604020202020204" pitchFamily="34" charset="0"/>
              <a:buChar char="•"/>
            </a:pPr>
            <a:r>
              <a:rPr lang="en-US" sz="1400" dirty="0">
                <a:solidFill>
                  <a:schemeClr val="tx2"/>
                </a:solidFill>
                <a:latin typeface="+mj-lt"/>
                <a:sym typeface="Georgia"/>
              </a:rPr>
              <a:t>Magnify personal strengths</a:t>
            </a:r>
          </a:p>
          <a:p>
            <a:pPr marL="177800" marR="0" indent="-177800">
              <a:lnSpc>
                <a:spcPct val="100000"/>
              </a:lnSpc>
              <a:spcBef>
                <a:spcPts val="600"/>
              </a:spcBef>
              <a:buClr>
                <a:srgbClr val="000000"/>
              </a:buClr>
              <a:buSzPct val="90000"/>
              <a:buFont typeface="Arial" panose="020B0604020202020204" pitchFamily="34" charset="0"/>
              <a:buChar char="•"/>
            </a:pPr>
            <a:r>
              <a:rPr lang="en-US" sz="1400" dirty="0">
                <a:solidFill>
                  <a:schemeClr val="tx2"/>
                </a:solidFill>
                <a:latin typeface="+mj-lt"/>
              </a:rPr>
              <a:t>Me &amp; the firm’s values</a:t>
            </a:r>
          </a:p>
          <a:p>
            <a:pPr marL="177800" marR="0" indent="-177800">
              <a:lnSpc>
                <a:spcPct val="100000"/>
              </a:lnSpc>
              <a:spcBef>
                <a:spcPts val="600"/>
              </a:spcBef>
              <a:buClr>
                <a:srgbClr val="000000"/>
              </a:buClr>
              <a:buSzPct val="90000"/>
              <a:buFont typeface="Arial" panose="020B0604020202020204" pitchFamily="34" charset="0"/>
              <a:buChar char="•"/>
            </a:pPr>
            <a:r>
              <a:rPr lang="en-US" sz="1400" dirty="0">
                <a:solidFill>
                  <a:schemeClr val="tx2"/>
                </a:solidFill>
                <a:latin typeface="+mj-lt"/>
                <a:sym typeface="Georgia"/>
              </a:rPr>
              <a:t>Building trust </a:t>
            </a:r>
            <a:endParaRPr lang="en-US" sz="1400" dirty="0">
              <a:solidFill>
                <a:schemeClr val="tx2"/>
              </a:solidFill>
              <a:latin typeface="+mj-lt"/>
            </a:endParaRPr>
          </a:p>
          <a:p>
            <a:pPr marL="177800" marR="0" indent="-177800">
              <a:lnSpc>
                <a:spcPct val="100000"/>
              </a:lnSpc>
              <a:spcBef>
                <a:spcPts val="600"/>
              </a:spcBef>
              <a:buClr>
                <a:srgbClr val="000000"/>
              </a:buClr>
              <a:buSzPct val="90000"/>
              <a:buFont typeface="Arial" panose="020B0604020202020204" pitchFamily="34" charset="0"/>
              <a:buChar char="•"/>
            </a:pPr>
            <a:r>
              <a:rPr lang="en-US" sz="1400" dirty="0">
                <a:solidFill>
                  <a:schemeClr val="tx2"/>
                </a:solidFill>
                <a:latin typeface="+mj-lt"/>
                <a:sym typeface="Georgia"/>
              </a:rPr>
              <a:t>Courageous conversations</a:t>
            </a:r>
          </a:p>
          <a:p>
            <a:pPr marL="177800" marR="0" indent="-177800">
              <a:lnSpc>
                <a:spcPct val="100000"/>
              </a:lnSpc>
              <a:spcBef>
                <a:spcPts val="600"/>
              </a:spcBef>
              <a:buClr>
                <a:srgbClr val="000000"/>
              </a:buClr>
              <a:buSzPct val="90000"/>
              <a:buFont typeface="Arial" panose="020B0604020202020204" pitchFamily="34" charset="0"/>
              <a:buChar char="•"/>
            </a:pPr>
            <a:r>
              <a:rPr lang="en-US" sz="1400" dirty="0">
                <a:solidFill>
                  <a:schemeClr val="tx2"/>
                </a:solidFill>
                <a:latin typeface="+mj-lt"/>
                <a:sym typeface="Georgia"/>
              </a:rPr>
              <a:t>Leading under pressure</a:t>
            </a:r>
            <a:endParaRPr lang="en-US" sz="1400" dirty="0">
              <a:solidFill>
                <a:schemeClr val="tx2"/>
              </a:solidFill>
              <a:latin typeface="+mj-lt"/>
            </a:endParaRPr>
          </a:p>
          <a:p>
            <a:pPr marL="177800" marR="0" indent="-177800">
              <a:lnSpc>
                <a:spcPct val="100000"/>
              </a:lnSpc>
              <a:spcBef>
                <a:spcPts val="600"/>
              </a:spcBef>
              <a:buClr>
                <a:srgbClr val="000000"/>
              </a:buClr>
              <a:buSzPct val="90000"/>
              <a:buFont typeface="Arial" panose="020B0604020202020204" pitchFamily="34" charset="0"/>
              <a:buChar char="•"/>
            </a:pPr>
            <a:r>
              <a:rPr lang="en-US" sz="1400" dirty="0">
                <a:solidFill>
                  <a:schemeClr val="tx2"/>
                </a:solidFill>
                <a:latin typeface="+mj-lt"/>
                <a:sym typeface="Georgia"/>
              </a:rPr>
              <a:t>Delegating &amp; control</a:t>
            </a:r>
            <a:endParaRPr lang="en-US" sz="1400" dirty="0">
              <a:solidFill>
                <a:schemeClr val="tx2"/>
              </a:solidFill>
              <a:latin typeface="+mj-lt"/>
            </a:endParaRPr>
          </a:p>
          <a:p>
            <a:pPr marL="177800" lvl="0" indent="-177800">
              <a:lnSpc>
                <a:spcPct val="100000"/>
              </a:lnSpc>
              <a:spcBef>
                <a:spcPts val="600"/>
              </a:spcBef>
              <a:spcAft>
                <a:spcPts val="0"/>
              </a:spcAft>
              <a:buClr>
                <a:srgbClr val="000000"/>
              </a:buClr>
              <a:buSzPct val="90000"/>
              <a:buFont typeface="Arial" panose="020B0604020202020204" pitchFamily="34" charset="0"/>
              <a:buChar char="•"/>
            </a:pPr>
            <a:r>
              <a:rPr lang="en-US" sz="1400" dirty="0">
                <a:solidFill>
                  <a:schemeClr val="tx2"/>
                </a:solidFill>
                <a:latin typeface="+mj-lt"/>
                <a:sym typeface="Georgia"/>
              </a:rPr>
              <a:t>Team development</a:t>
            </a:r>
            <a:endParaRPr lang="en-US" sz="1400" dirty="0">
              <a:solidFill>
                <a:schemeClr val="tx2"/>
              </a:solidFill>
              <a:latin typeface="+mj-lt"/>
            </a:endParaRPr>
          </a:p>
          <a:p>
            <a:pPr marL="177800" lvl="0" indent="-177800">
              <a:lnSpc>
                <a:spcPct val="100000"/>
              </a:lnSpc>
              <a:spcBef>
                <a:spcPts val="600"/>
              </a:spcBef>
              <a:spcAft>
                <a:spcPts val="0"/>
              </a:spcAft>
              <a:buClr>
                <a:srgbClr val="000000"/>
              </a:buClr>
              <a:buSzPct val="90000"/>
              <a:buFont typeface="Arial" panose="020B0604020202020204" pitchFamily="34" charset="0"/>
              <a:buChar char="•"/>
            </a:pPr>
            <a:r>
              <a:rPr lang="en-US" sz="1400" dirty="0">
                <a:solidFill>
                  <a:schemeClr val="tx2"/>
                </a:solidFill>
                <a:latin typeface="+mj-lt"/>
                <a:sym typeface="Georgia"/>
              </a:rPr>
              <a:t>Leadership transitions</a:t>
            </a:r>
            <a:endParaRPr lang="en-US" sz="1400" dirty="0">
              <a:solidFill>
                <a:schemeClr val="tx2"/>
              </a:solidFill>
              <a:latin typeface="+mj-lt"/>
            </a:endParaRPr>
          </a:p>
          <a:p>
            <a:pPr marL="177800" indent="-177800">
              <a:lnSpc>
                <a:spcPct val="100000"/>
              </a:lnSpc>
              <a:spcBef>
                <a:spcPts val="600"/>
              </a:spcBef>
              <a:buClr>
                <a:srgbClr val="000000"/>
              </a:buClr>
              <a:buSzPct val="90000"/>
              <a:buFont typeface="Arial" panose="020B0604020202020204" pitchFamily="34" charset="0"/>
              <a:buChar char="•"/>
            </a:pPr>
            <a:r>
              <a:rPr lang="en-US" sz="1400" dirty="0">
                <a:solidFill>
                  <a:schemeClr val="tx2"/>
                </a:solidFill>
                <a:latin typeface="+mj-lt"/>
                <a:sym typeface="Georgia"/>
              </a:rPr>
              <a:t>Stakeholders strategy </a:t>
            </a:r>
          </a:p>
          <a:p>
            <a:pPr marL="177800" indent="-177800">
              <a:lnSpc>
                <a:spcPct val="100000"/>
              </a:lnSpc>
              <a:spcBef>
                <a:spcPts val="600"/>
              </a:spcBef>
              <a:buClr>
                <a:srgbClr val="000000"/>
              </a:buClr>
              <a:buSzPct val="90000"/>
              <a:buFont typeface="Arial" panose="020B0604020202020204" pitchFamily="34" charset="0"/>
              <a:buChar char="•"/>
            </a:pPr>
            <a:r>
              <a:rPr lang="en-US" sz="1400" dirty="0">
                <a:solidFill>
                  <a:schemeClr val="tx2"/>
                </a:solidFill>
                <a:latin typeface="+mj-lt"/>
                <a:sym typeface="Georgia"/>
              </a:rPr>
              <a:t>Relational influencing</a:t>
            </a:r>
          </a:p>
          <a:p>
            <a:pPr>
              <a:lnSpc>
                <a:spcPct val="100000"/>
              </a:lnSpc>
            </a:pPr>
            <a:endParaRPr lang="en-GB" sz="2000" dirty="0">
              <a:solidFill>
                <a:schemeClr val="tx2"/>
              </a:solidFill>
              <a:latin typeface="+mj-lt"/>
            </a:endParaRPr>
          </a:p>
        </p:txBody>
      </p:sp>
      <p:sp>
        <p:nvSpPr>
          <p:cNvPr id="24" name="Rectangle: Rounded Corners 23">
            <a:extLst>
              <a:ext uri="{FF2B5EF4-FFF2-40B4-BE49-F238E27FC236}">
                <a16:creationId xmlns:a16="http://schemas.microsoft.com/office/drawing/2014/main" id="{0AB6BF7A-9348-4E5A-A32B-496FF304BE58}"/>
              </a:ext>
            </a:extLst>
          </p:cNvPr>
          <p:cNvSpPr/>
          <p:nvPr/>
        </p:nvSpPr>
        <p:spPr>
          <a:xfrm>
            <a:off x="471488" y="8945657"/>
            <a:ext cx="5189760" cy="4363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GB" sz="1100" dirty="0">
                <a:solidFill>
                  <a:schemeClr val="tx1"/>
                </a:solidFill>
              </a:rPr>
              <a:t>For further information please contact </a:t>
            </a:r>
            <a:r>
              <a:rPr lang="en-GB" sz="1100" dirty="0">
                <a:solidFill>
                  <a:schemeClr val="accent1"/>
                </a:solidFill>
              </a:rPr>
              <a:t>Ingrid.vanberkel@tpcleadership.com </a:t>
            </a:r>
            <a:br>
              <a:rPr lang="en-GB" sz="1100" dirty="0">
                <a:solidFill>
                  <a:schemeClr val="tx1"/>
                </a:solidFill>
              </a:rPr>
            </a:br>
            <a:r>
              <a:rPr lang="en-GB" sz="1100" dirty="0">
                <a:solidFill>
                  <a:schemeClr val="tx1"/>
                </a:solidFill>
              </a:rPr>
              <a:t>or </a:t>
            </a:r>
            <a:r>
              <a:rPr lang="en-GB" sz="1100" dirty="0">
                <a:solidFill>
                  <a:schemeClr val="accent1"/>
                </a:solidFill>
              </a:rPr>
              <a:t>Annelieke.Jense@tpcleadership.com</a:t>
            </a:r>
          </a:p>
        </p:txBody>
      </p:sp>
      <p:sp>
        <p:nvSpPr>
          <p:cNvPr id="13" name="Content Placeholder 2">
            <a:extLst>
              <a:ext uri="{FF2B5EF4-FFF2-40B4-BE49-F238E27FC236}">
                <a16:creationId xmlns:a16="http://schemas.microsoft.com/office/drawing/2014/main" id="{071E4534-DEF9-449E-BF36-AB55D6B86175}"/>
              </a:ext>
            </a:extLst>
          </p:cNvPr>
          <p:cNvSpPr txBox="1">
            <a:spLocks/>
          </p:cNvSpPr>
          <p:nvPr/>
        </p:nvSpPr>
        <p:spPr>
          <a:xfrm>
            <a:off x="3717034" y="4854862"/>
            <a:ext cx="2654683" cy="3672408"/>
          </a:xfrm>
          <a:prstGeom prst="rect">
            <a:avLst/>
          </a:prstGeom>
        </p:spPr>
        <p:txBody>
          <a:bodyPr vert="horz" lIns="0" tIns="0" rIns="0" bIns="45720" rtlCol="0" anchor="t" anchorCtr="0">
            <a:noAutofit/>
          </a:bodyPr>
          <a:lstStyle>
            <a:lvl1pPr marL="0" indent="0" algn="l" defTabSz="685800" rtl="0" eaLnBrk="1" latinLnBrk="0" hangingPunct="1">
              <a:lnSpc>
                <a:spcPct val="90000"/>
              </a:lnSpc>
              <a:spcBef>
                <a:spcPts val="750"/>
              </a:spcBef>
              <a:buFont typeface="Arial" panose="020B0604020202020204" pitchFamily="34" charset="0"/>
              <a:buNone/>
              <a:defRPr sz="2400" kern="1200">
                <a:solidFill>
                  <a:schemeClr val="tx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GB" sz="1400" dirty="0">
                <a:solidFill>
                  <a:schemeClr val="accent1"/>
                </a:solidFill>
                <a:latin typeface="+mj-lt"/>
                <a:ea typeface="Trebuchet MS"/>
                <a:cs typeface="Trebuchet MS"/>
                <a:sym typeface="Trebuchet MS"/>
              </a:rPr>
              <a:t>A</a:t>
            </a:r>
            <a:r>
              <a:rPr lang="en-GB" sz="1400" i="0" u="none" strike="noStrike" cap="none" dirty="0">
                <a:solidFill>
                  <a:schemeClr val="accent1"/>
                </a:solidFill>
                <a:latin typeface="+mj-lt"/>
                <a:ea typeface="Trebuchet MS"/>
                <a:cs typeface="Trebuchet MS"/>
                <a:sym typeface="Trebuchet MS"/>
              </a:rPr>
              <a:t>ctively </a:t>
            </a:r>
            <a:r>
              <a:rPr lang="en-GB" sz="1400" dirty="0">
                <a:solidFill>
                  <a:schemeClr val="accent1"/>
                </a:solidFill>
                <a:latin typeface="+mj-lt"/>
                <a:ea typeface="Trebuchet MS"/>
                <a:cs typeface="Trebuchet MS"/>
                <a:sym typeface="Trebuchet MS"/>
              </a:rPr>
              <a:t>&amp;</a:t>
            </a:r>
            <a:r>
              <a:rPr lang="en-GB" sz="1400" i="0" u="none" strike="noStrike" cap="none" dirty="0">
                <a:solidFill>
                  <a:schemeClr val="accent1"/>
                </a:solidFill>
                <a:latin typeface="+mj-lt"/>
                <a:ea typeface="Trebuchet MS"/>
                <a:cs typeface="Trebuchet MS"/>
                <a:sym typeface="Trebuchet MS"/>
              </a:rPr>
              <a:t> consciously contribute to creating a sustainable firm</a:t>
            </a:r>
          </a:p>
          <a:p>
            <a:pPr marL="177800" lvl="0" indent="-177800">
              <a:lnSpc>
                <a:spcPct val="100000"/>
              </a:lnSpc>
              <a:spcBef>
                <a:spcPts val="600"/>
              </a:spcBef>
              <a:spcAft>
                <a:spcPts val="0"/>
              </a:spcAft>
              <a:buClr>
                <a:srgbClr val="000000"/>
              </a:buClr>
              <a:buSzPts val="1200"/>
              <a:buFont typeface="Arial" panose="020B0604020202020204" pitchFamily="34" charset="0"/>
              <a:buChar char="•"/>
            </a:pPr>
            <a:r>
              <a:rPr lang="en-US" sz="1400" dirty="0">
                <a:solidFill>
                  <a:schemeClr val="tx2"/>
                </a:solidFill>
                <a:latin typeface="+mj-lt"/>
                <a:sym typeface="Georgia"/>
              </a:rPr>
              <a:t>Visionary leadership</a:t>
            </a:r>
          </a:p>
          <a:p>
            <a:pPr marL="177800" lvl="0" indent="-177800">
              <a:lnSpc>
                <a:spcPct val="100000"/>
              </a:lnSpc>
              <a:spcBef>
                <a:spcPts val="600"/>
              </a:spcBef>
              <a:spcAft>
                <a:spcPts val="0"/>
              </a:spcAft>
              <a:buClr>
                <a:srgbClr val="000000"/>
              </a:buClr>
              <a:buSzPts val="1200"/>
              <a:buFont typeface="Arial" panose="020B0604020202020204" pitchFamily="34" charset="0"/>
              <a:buChar char="•"/>
            </a:pPr>
            <a:r>
              <a:rPr lang="en-US" sz="1400" dirty="0">
                <a:solidFill>
                  <a:schemeClr val="tx2"/>
                </a:solidFill>
                <a:latin typeface="+mj-lt"/>
                <a:sym typeface="Georgia"/>
              </a:rPr>
              <a:t>Outside in perspective</a:t>
            </a:r>
          </a:p>
          <a:p>
            <a:pPr marL="177800" indent="-177800">
              <a:lnSpc>
                <a:spcPct val="100000"/>
              </a:lnSpc>
              <a:spcBef>
                <a:spcPts val="600"/>
              </a:spcBef>
              <a:buClr>
                <a:srgbClr val="000000"/>
              </a:buClr>
              <a:buSzPts val="1200"/>
              <a:buFont typeface="Arial" panose="020B0604020202020204" pitchFamily="34" charset="0"/>
              <a:buChar char="•"/>
            </a:pPr>
            <a:r>
              <a:rPr lang="en-US" sz="1400" dirty="0">
                <a:solidFill>
                  <a:schemeClr val="tx2"/>
                </a:solidFill>
                <a:latin typeface="+mj-lt"/>
                <a:sym typeface="Georgia"/>
              </a:rPr>
              <a:t>Purpose thinking</a:t>
            </a:r>
            <a:endParaRPr lang="en-US" sz="1400" dirty="0">
              <a:solidFill>
                <a:schemeClr val="tx2"/>
              </a:solidFill>
              <a:latin typeface="+mj-lt"/>
            </a:endParaRPr>
          </a:p>
          <a:p>
            <a:pPr marL="177800" marR="0" indent="-177800">
              <a:lnSpc>
                <a:spcPct val="100000"/>
              </a:lnSpc>
              <a:spcBef>
                <a:spcPts val="600"/>
              </a:spcBef>
              <a:buClr>
                <a:srgbClr val="000000"/>
              </a:buClr>
              <a:buSzPts val="1200"/>
              <a:buFont typeface="Arial" panose="020B0604020202020204" pitchFamily="34" charset="0"/>
              <a:buChar char="•"/>
            </a:pPr>
            <a:r>
              <a:rPr lang="en-US" sz="1400" dirty="0">
                <a:solidFill>
                  <a:schemeClr val="tx2"/>
                </a:solidFill>
                <a:latin typeface="+mj-lt"/>
                <a:sym typeface="Georgia"/>
              </a:rPr>
              <a:t>Leading change </a:t>
            </a:r>
          </a:p>
          <a:p>
            <a:pPr marL="177800" marR="0" indent="-177800">
              <a:lnSpc>
                <a:spcPct val="100000"/>
              </a:lnSpc>
              <a:spcBef>
                <a:spcPts val="600"/>
              </a:spcBef>
              <a:buClr>
                <a:srgbClr val="000000"/>
              </a:buClr>
              <a:buSzPts val="1200"/>
              <a:buFont typeface="Arial" panose="020B0604020202020204" pitchFamily="34" charset="0"/>
              <a:buChar char="•"/>
            </a:pPr>
            <a:r>
              <a:rPr lang="en-US" sz="1400" dirty="0">
                <a:solidFill>
                  <a:schemeClr val="tx2"/>
                </a:solidFill>
                <a:latin typeface="+mj-lt"/>
                <a:sym typeface="Georgia"/>
              </a:rPr>
              <a:t>Enabling a culture where people can thrive</a:t>
            </a:r>
          </a:p>
          <a:p>
            <a:pPr marL="177800" marR="0" lvl="0" indent="-177800">
              <a:lnSpc>
                <a:spcPct val="100000"/>
              </a:lnSpc>
              <a:spcBef>
                <a:spcPts val="600"/>
              </a:spcBef>
              <a:spcAft>
                <a:spcPts val="0"/>
              </a:spcAft>
              <a:buClr>
                <a:srgbClr val="000000"/>
              </a:buClr>
              <a:buSzPts val="1200"/>
              <a:buFont typeface="Arial" panose="020B0604020202020204" pitchFamily="34" charset="0"/>
              <a:buChar char="•"/>
            </a:pPr>
            <a:r>
              <a:rPr lang="en-US" sz="1400" dirty="0">
                <a:solidFill>
                  <a:schemeClr val="tx2"/>
                </a:solidFill>
                <a:latin typeface="+mj-lt"/>
                <a:sym typeface="Georgia"/>
              </a:rPr>
              <a:t>Business Leadership – creating a commercial platform</a:t>
            </a:r>
          </a:p>
          <a:p>
            <a:pPr marL="177800" marR="0" lvl="0" indent="-177800">
              <a:lnSpc>
                <a:spcPct val="100000"/>
              </a:lnSpc>
              <a:spcBef>
                <a:spcPts val="600"/>
              </a:spcBef>
              <a:spcAft>
                <a:spcPts val="0"/>
              </a:spcAft>
              <a:buClr>
                <a:srgbClr val="000000"/>
              </a:buClr>
              <a:buSzPts val="1200"/>
              <a:buFont typeface="Arial" panose="020B0604020202020204" pitchFamily="34" charset="0"/>
              <a:buChar char="•"/>
            </a:pPr>
            <a:r>
              <a:rPr lang="en-US" sz="1400" dirty="0">
                <a:solidFill>
                  <a:schemeClr val="tx2"/>
                </a:solidFill>
                <a:latin typeface="+mj-lt"/>
                <a:sym typeface="Georgia"/>
              </a:rPr>
              <a:t>Business &amp; leadership ethics</a:t>
            </a:r>
            <a:endParaRPr lang="en-US" sz="1400" dirty="0">
              <a:solidFill>
                <a:schemeClr val="tx2"/>
              </a:solidFill>
              <a:latin typeface="+mj-lt"/>
            </a:endParaRPr>
          </a:p>
          <a:p>
            <a:pPr marL="177800" marR="0" lvl="0" indent="-177800">
              <a:lnSpc>
                <a:spcPct val="100000"/>
              </a:lnSpc>
              <a:spcBef>
                <a:spcPts val="600"/>
              </a:spcBef>
              <a:spcAft>
                <a:spcPts val="0"/>
              </a:spcAft>
              <a:buClr>
                <a:srgbClr val="000000"/>
              </a:buClr>
              <a:buSzPts val="1200"/>
              <a:buFont typeface="Arial" panose="020B0604020202020204" pitchFamily="34" charset="0"/>
              <a:buChar char="•"/>
            </a:pPr>
            <a:r>
              <a:rPr lang="en-US" sz="1400" dirty="0">
                <a:solidFill>
                  <a:schemeClr val="tx2"/>
                </a:solidFill>
                <a:latin typeface="+mj-lt"/>
                <a:sym typeface="Georgia"/>
              </a:rPr>
              <a:t>Influencing systemically</a:t>
            </a:r>
            <a:endParaRPr lang="en-US" sz="1400" dirty="0">
              <a:solidFill>
                <a:schemeClr val="tx2"/>
              </a:solidFill>
              <a:latin typeface="+mj-lt"/>
            </a:endParaRPr>
          </a:p>
          <a:p>
            <a:pPr marL="177800" marR="0" lvl="0" indent="-177800">
              <a:lnSpc>
                <a:spcPct val="100000"/>
              </a:lnSpc>
              <a:spcBef>
                <a:spcPts val="600"/>
              </a:spcBef>
              <a:spcAft>
                <a:spcPts val="0"/>
              </a:spcAft>
              <a:buClr>
                <a:srgbClr val="000000"/>
              </a:buClr>
              <a:buSzPts val="1200"/>
              <a:buFont typeface="Arial" panose="020B0604020202020204" pitchFamily="34" charset="0"/>
              <a:buChar char="•"/>
            </a:pPr>
            <a:r>
              <a:rPr lang="en-US" sz="1400" dirty="0">
                <a:solidFill>
                  <a:schemeClr val="tx2"/>
                </a:solidFill>
                <a:latin typeface="+mj-lt"/>
                <a:sym typeface="Georgia"/>
              </a:rPr>
              <a:t>Strategic partnering</a:t>
            </a:r>
          </a:p>
          <a:p>
            <a:pPr>
              <a:lnSpc>
                <a:spcPct val="100000"/>
              </a:lnSpc>
            </a:pPr>
            <a:endParaRPr lang="en-GB" sz="2000" dirty="0">
              <a:solidFill>
                <a:schemeClr val="tx2"/>
              </a:solidFill>
              <a:latin typeface="+mj-lt"/>
            </a:endParaRPr>
          </a:p>
        </p:txBody>
      </p:sp>
    </p:spTree>
    <p:extLst>
      <p:ext uri="{BB962C8B-B14F-4D97-AF65-F5344CB8AC3E}">
        <p14:creationId xmlns:p14="http://schemas.microsoft.com/office/powerpoint/2010/main" val="3390343348"/>
      </p:ext>
    </p:extLst>
  </p:cSld>
  <p:clrMapOvr>
    <a:masterClrMapping/>
  </p:clrMapOvr>
</p:sld>
</file>

<file path=ppt/theme/theme1.xml><?xml version="1.0" encoding="utf-8"?>
<a:theme xmlns:a="http://schemas.openxmlformats.org/drawingml/2006/main" name="Office Theme">
  <a:themeElements>
    <a:clrScheme name="TPCL">
      <a:dk1>
        <a:srgbClr val="292A4D"/>
      </a:dk1>
      <a:lt1>
        <a:srgbClr val="FFFFFF"/>
      </a:lt1>
      <a:dk2>
        <a:srgbClr val="61AAE5"/>
      </a:dk2>
      <a:lt2>
        <a:srgbClr val="FFFFFF"/>
      </a:lt2>
      <a:accent1>
        <a:srgbClr val="FE9100"/>
      </a:accent1>
      <a:accent2>
        <a:srgbClr val="FFC299"/>
      </a:accent2>
      <a:accent3>
        <a:srgbClr val="61AAE5"/>
      </a:accent3>
      <a:accent4>
        <a:srgbClr val="ABD6ED"/>
      </a:accent4>
      <a:accent5>
        <a:srgbClr val="9A9AAF"/>
      </a:accent5>
      <a:accent6>
        <a:srgbClr val="292A4D"/>
      </a:accent6>
      <a:hlink>
        <a:srgbClr val="ED7D31"/>
      </a:hlink>
      <a:folHlink>
        <a:srgbClr val="FFC299"/>
      </a:folHlink>
    </a:clrScheme>
    <a:fontScheme name="Heading">
      <a:majorFont>
        <a:latin typeface="Trebuchet MS"/>
        <a:ea typeface=""/>
        <a:cs typeface=""/>
      </a:majorFont>
      <a:minorFont>
        <a:latin typeface="Trebuchet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PC A4 brochure template 2021 v2 simplified right logo only" id="{880692AE-5FE3-4D41-8481-D90760038EC9}" vid="{FE99B352-9A10-41A3-81EC-4A1CD8606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8233</TotalTime>
  <Words>183</Words>
  <Application>Microsoft Macintosh PowerPoint</Application>
  <PresentationFormat>A4 Paper (210x297 mm)</PresentationFormat>
  <Paragraphs>29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Trebuchet MS</vt:lpstr>
      <vt:lpstr>Office Theme</vt:lpstr>
      <vt:lpstr>PowerPoint Presentation</vt:lpstr>
      <vt:lpstr>Onboarding program for newly appointed partners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Development  Solutions for  Professional Services Organisations</dc:title>
  <dc:creator>Shona Friend</dc:creator>
  <cp:lastModifiedBy>Microsoft Office User</cp:lastModifiedBy>
  <cp:revision>73</cp:revision>
  <dcterms:created xsi:type="dcterms:W3CDTF">2021-02-15T18:00:39Z</dcterms:created>
  <dcterms:modified xsi:type="dcterms:W3CDTF">2021-11-18T14:39:57Z</dcterms:modified>
</cp:coreProperties>
</file>