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713" autoAdjust="0"/>
  </p:normalViewPr>
  <p:slideViewPr>
    <p:cSldViewPr snapToGrid="0" snapToObjects="1" showGuides="1">
      <p:cViewPr>
        <p:scale>
          <a:sx n="30" d="100"/>
          <a:sy n="30" d="100"/>
        </p:scale>
        <p:origin x="714" y="-936"/>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scholarships.gov.in/" TargetMode="External"/><Relationship Id="rId7" Type="http://schemas.openxmlformats.org/officeDocument/2006/relationships/image" Target="../media/image10.png"/><Relationship Id="rId2" Type="http://schemas.openxmlformats.org/officeDocument/2006/relationships/hyperlink" Target="https://flask.palletsprojects.com/en/2.2.x/" TargetMode="Externa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getbootstrap.com/" TargetMode="External"/><Relationship Id="rId4" Type="http://schemas.openxmlformats.org/officeDocument/2006/relationships/hyperlink" Target="https://www.scholarships.com/" TargetMode="Externa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590067" y="6530673"/>
            <a:ext cx="10056813" cy="9879605"/>
          </a:xfrm>
        </p:spPr>
        <p:txBody>
          <a:bodyPr/>
          <a:lstStyle/>
          <a:p>
            <a:pPr algn="just"/>
            <a:r>
              <a:rPr lang="en-US" sz="3600" dirty="0"/>
              <a:t>Career choice has a pivotal role in college students’ life planning. In today’s world choosing the right career is the toughest decision. Today many students are confused about their future. They do possess some skills, but they are not able to identify their abilities and a proper domain. Different people suggest different career options but at last, the student must select their career. In this project, we have focused on this problem of the student using machine learning. With the help of machine learning, we will help the student to decide which is the best career option and domain for them using different machine learning techniques. The career is decided based on academic information filled by the student. This project will help the student to get directed towards a specific domain as per their skills.</a:t>
            </a:r>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a:xfrm>
            <a:off x="477827" y="5510277"/>
            <a:ext cx="10048875" cy="830989"/>
          </a:xfrm>
        </p:spPr>
        <p:txBody>
          <a:bodyPr/>
          <a:lstStyle/>
          <a:p>
            <a:pPr algn="ctr"/>
            <a:r>
              <a:rPr lang="en-US" sz="4200" dirty="0"/>
              <a:t>INTRODUCTION </a:t>
            </a:r>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a:xfrm>
            <a:off x="477825" y="16410278"/>
            <a:ext cx="10050462" cy="830989"/>
          </a:xfrm>
        </p:spPr>
        <p:txBody>
          <a:bodyPr/>
          <a:lstStyle/>
          <a:p>
            <a:pPr algn="ctr"/>
            <a:r>
              <a:rPr lang="en-US" sz="4200" dirty="0"/>
              <a:t>OBJECTIVES</a:t>
            </a:r>
          </a:p>
        </p:txBody>
      </p:sp>
      <p:sp>
        <p:nvSpPr>
          <p:cNvPr id="5" name="Text Placeholder 4">
            <a:extLst>
              <a:ext uri="{FF2B5EF4-FFF2-40B4-BE49-F238E27FC236}">
                <a16:creationId xmlns:a16="http://schemas.microsoft.com/office/drawing/2014/main" id="{734D45A7-2E10-C448-9D0E-72B47E945C7F}"/>
              </a:ext>
            </a:extLst>
          </p:cNvPr>
          <p:cNvSpPr>
            <a:spLocks noGrp="1"/>
          </p:cNvSpPr>
          <p:nvPr>
            <p:ph type="body" sz="quarter" idx="21"/>
          </p:nvPr>
        </p:nvSpPr>
        <p:spPr>
          <a:xfrm>
            <a:off x="11460161" y="6378481"/>
            <a:ext cx="10048874" cy="12895816"/>
          </a:xfrm>
        </p:spPr>
        <p:txBody>
          <a:bodyPr/>
          <a:lstStyle/>
          <a:p>
            <a:pPr marL="571500" indent="-571500" algn="just">
              <a:buFont typeface="Wingdings" panose="05000000000000000000" pitchFamily="2" charset="2"/>
              <a:buChar char="v"/>
            </a:pPr>
            <a:r>
              <a:rPr lang="en-IN" sz="4000" dirty="0"/>
              <a:t>User friendly environment :</a:t>
            </a:r>
          </a:p>
          <a:p>
            <a:pPr algn="just"/>
            <a:endParaRPr lang="en-IN" sz="4000" dirty="0"/>
          </a:p>
          <a:p>
            <a:pPr algn="just"/>
            <a:endParaRPr lang="en-IN" sz="4000" dirty="0"/>
          </a:p>
          <a:p>
            <a:pPr algn="just"/>
            <a:endParaRPr lang="en-IN" sz="4000" dirty="0"/>
          </a:p>
          <a:p>
            <a:pPr algn="just"/>
            <a:endParaRPr lang="en-IN" sz="4000" dirty="0"/>
          </a:p>
          <a:p>
            <a:pPr algn="just"/>
            <a:endParaRPr lang="en-IN" sz="4000" dirty="0"/>
          </a:p>
          <a:p>
            <a:pPr algn="just"/>
            <a:endParaRPr lang="en-IN" sz="4000" dirty="0"/>
          </a:p>
          <a:p>
            <a:pPr algn="just"/>
            <a:endParaRPr lang="en-IN" sz="4000" dirty="0"/>
          </a:p>
          <a:p>
            <a:pPr algn="just"/>
            <a:endParaRPr lang="en-IN" sz="4000" dirty="0"/>
          </a:p>
          <a:p>
            <a:pPr algn="just"/>
            <a:endParaRPr lang="en-IN" sz="4000" dirty="0"/>
          </a:p>
          <a:p>
            <a:pPr algn="just"/>
            <a:endParaRPr lang="en-IN" sz="4000" dirty="0"/>
          </a:p>
          <a:p>
            <a:pPr marL="571500" indent="-571500" algn="just">
              <a:buFont typeface="Wingdings" panose="05000000000000000000" pitchFamily="2" charset="2"/>
              <a:buChar char="v"/>
            </a:pPr>
            <a:r>
              <a:rPr lang="en-IN" sz="4000" dirty="0"/>
              <a:t> Simplified fields:</a:t>
            </a:r>
          </a:p>
          <a:p>
            <a:pPr algn="just"/>
            <a:endParaRPr lang="en-IN" sz="4000" dirty="0"/>
          </a:p>
          <a:p>
            <a:pPr algn="just"/>
            <a:endParaRPr lang="en-IN" sz="4000" dirty="0"/>
          </a:p>
          <a:p>
            <a:pPr algn="just"/>
            <a:endParaRPr lang="en-IN" sz="4000" dirty="0"/>
          </a:p>
          <a:p>
            <a:pPr algn="just"/>
            <a:endParaRPr lang="en-IN" sz="4000" dirty="0"/>
          </a:p>
          <a:p>
            <a:endParaRPr lang="en-US" sz="4000" dirty="0"/>
          </a:p>
        </p:txBody>
      </p:sp>
      <p:sp>
        <p:nvSpPr>
          <p:cNvPr id="6" name="Text Placeholder 5">
            <a:extLst>
              <a:ext uri="{FF2B5EF4-FFF2-40B4-BE49-F238E27FC236}">
                <a16:creationId xmlns:a16="http://schemas.microsoft.com/office/drawing/2014/main" id="{8AFEEE7D-41C4-3B45-BFE6-D61F77CAFF9F}"/>
              </a:ext>
            </a:extLst>
          </p:cNvPr>
          <p:cNvSpPr>
            <a:spLocks noGrp="1"/>
          </p:cNvSpPr>
          <p:nvPr>
            <p:ph type="body" sz="quarter" idx="22"/>
          </p:nvPr>
        </p:nvSpPr>
        <p:spPr>
          <a:xfrm>
            <a:off x="11460162" y="5510277"/>
            <a:ext cx="10048875" cy="830989"/>
          </a:xfrm>
        </p:spPr>
        <p:txBody>
          <a:bodyPr/>
          <a:lstStyle/>
          <a:p>
            <a:pPr algn="ctr"/>
            <a:r>
              <a:rPr lang="en-US" sz="4200" dirty="0"/>
              <a:t>FEATURES</a:t>
            </a:r>
          </a:p>
        </p:txBody>
      </p:sp>
      <p:sp>
        <p:nvSpPr>
          <p:cNvPr id="7" name="Text Placeholder 6">
            <a:extLst>
              <a:ext uri="{FF2B5EF4-FFF2-40B4-BE49-F238E27FC236}">
                <a16:creationId xmlns:a16="http://schemas.microsoft.com/office/drawing/2014/main" id="{AFF5B475-9F52-1146-91E8-20386B9076AF}"/>
              </a:ext>
            </a:extLst>
          </p:cNvPr>
          <p:cNvSpPr>
            <a:spLocks noGrp="1"/>
          </p:cNvSpPr>
          <p:nvPr>
            <p:ph type="body" sz="quarter" idx="23"/>
          </p:nvPr>
        </p:nvSpPr>
        <p:spPr>
          <a:xfrm>
            <a:off x="22920832" y="6809367"/>
            <a:ext cx="10048874" cy="12981993"/>
          </a:xfrm>
        </p:spPr>
        <p:txBody>
          <a:bodyPr/>
          <a:lstStyle/>
          <a:p>
            <a:pPr marL="342900" indent="-342900" algn="just">
              <a:buFont typeface="Wingdings" panose="05000000000000000000" pitchFamily="2" charset="2"/>
              <a:buChar char="v"/>
            </a:pPr>
            <a:r>
              <a:rPr lang="en-IN" sz="3600" b="1" dirty="0"/>
              <a:t>FLASK</a:t>
            </a:r>
            <a:r>
              <a:rPr lang="en-IN" sz="3600" dirty="0"/>
              <a:t> : </a:t>
            </a:r>
            <a:r>
              <a:rPr lang="en-US" sz="3600" dirty="0"/>
              <a:t>Flask is a micro web framework written in Python. It is classified as a microframework because it does not require particular tools or libraries. It has no database abstraction layer, form validation, or any other components.</a:t>
            </a:r>
          </a:p>
          <a:p>
            <a:pPr algn="just"/>
            <a:endParaRPr lang="en-IN" sz="3600" dirty="0"/>
          </a:p>
          <a:p>
            <a:pPr marL="342900" indent="-342900" algn="just">
              <a:buFont typeface="Wingdings" panose="05000000000000000000" pitchFamily="2" charset="2"/>
              <a:buChar char="v"/>
            </a:pPr>
            <a:r>
              <a:rPr lang="en-IN" sz="3600" b="1" dirty="0"/>
              <a:t>PYTHON</a:t>
            </a:r>
            <a:r>
              <a:rPr lang="en-IN" sz="3600" dirty="0"/>
              <a:t> : </a:t>
            </a:r>
            <a:r>
              <a:rPr lang="en-US" sz="3600" dirty="0"/>
              <a:t>Python is a high-level, general-purpose programming language.</a:t>
            </a:r>
          </a:p>
          <a:p>
            <a:pPr marL="342900" indent="-342900" algn="just">
              <a:buFont typeface="Wingdings" panose="05000000000000000000" pitchFamily="2" charset="2"/>
              <a:buChar char="v"/>
            </a:pPr>
            <a:endParaRPr lang="en-IN" sz="3600" dirty="0"/>
          </a:p>
          <a:p>
            <a:pPr marL="342900" indent="-342900" algn="just">
              <a:buFont typeface="Wingdings" panose="05000000000000000000" pitchFamily="2" charset="2"/>
              <a:buChar char="v"/>
            </a:pPr>
            <a:r>
              <a:rPr lang="en-IN" sz="3600" b="1" dirty="0"/>
              <a:t>HTML5</a:t>
            </a:r>
            <a:r>
              <a:rPr lang="en-IN" sz="3600" dirty="0"/>
              <a:t> :</a:t>
            </a:r>
            <a:r>
              <a:rPr lang="en-US" sz="3600" dirty="0"/>
              <a:t>HTML5 is a markup language used for structuring and presenting content on the World Wide Web. </a:t>
            </a:r>
          </a:p>
          <a:p>
            <a:pPr marL="342900" indent="-342900" algn="just">
              <a:buFont typeface="Wingdings" panose="05000000000000000000" pitchFamily="2" charset="2"/>
              <a:buChar char="v"/>
            </a:pPr>
            <a:endParaRPr lang="en-IN" sz="3600" dirty="0"/>
          </a:p>
          <a:p>
            <a:pPr marL="342900" indent="-342900" algn="just">
              <a:buFont typeface="Wingdings" panose="05000000000000000000" pitchFamily="2" charset="2"/>
              <a:buChar char="v"/>
            </a:pPr>
            <a:r>
              <a:rPr lang="en-IN" sz="3600" b="1" dirty="0"/>
              <a:t>CSS 3 </a:t>
            </a:r>
            <a:r>
              <a:rPr lang="en-IN" sz="3600" dirty="0"/>
              <a:t>: </a:t>
            </a:r>
            <a:r>
              <a:rPr lang="en-US" sz="3600" dirty="0"/>
              <a:t>CSS describes how elements should be rendered on screen, on paper, in speech, or on other media.</a:t>
            </a:r>
          </a:p>
          <a:p>
            <a:pPr marL="342900" indent="-342900" algn="just">
              <a:buFont typeface="Wingdings" panose="05000000000000000000" pitchFamily="2" charset="2"/>
              <a:buChar char="v"/>
            </a:pPr>
            <a:endParaRPr lang="en-IN" sz="3600" dirty="0"/>
          </a:p>
          <a:p>
            <a:pPr marL="342900" indent="-342900" algn="just">
              <a:buFont typeface="Wingdings" panose="05000000000000000000" pitchFamily="2" charset="2"/>
              <a:buChar char="v"/>
            </a:pPr>
            <a:r>
              <a:rPr lang="en-IN" sz="3600" b="1" dirty="0"/>
              <a:t>Bootstrap</a:t>
            </a:r>
            <a:r>
              <a:rPr lang="en-IN" sz="3600" dirty="0"/>
              <a:t> : </a:t>
            </a:r>
            <a:r>
              <a:rPr lang="en-US" sz="3600" dirty="0"/>
              <a:t>Bootstrap is a free and open-source CSS framework directed at responsive, mobile-first front-end web development.</a:t>
            </a:r>
          </a:p>
        </p:txBody>
      </p:sp>
      <p:sp>
        <p:nvSpPr>
          <p:cNvPr id="8" name="Text Placeholder 7">
            <a:extLst>
              <a:ext uri="{FF2B5EF4-FFF2-40B4-BE49-F238E27FC236}">
                <a16:creationId xmlns:a16="http://schemas.microsoft.com/office/drawing/2014/main" id="{BDBE325A-33E3-B441-A039-0C963F23F3C2}"/>
              </a:ext>
            </a:extLst>
          </p:cNvPr>
          <p:cNvSpPr>
            <a:spLocks noGrp="1"/>
          </p:cNvSpPr>
          <p:nvPr>
            <p:ph type="body" sz="quarter" idx="24"/>
          </p:nvPr>
        </p:nvSpPr>
        <p:spPr>
          <a:xfrm>
            <a:off x="22490719" y="5585964"/>
            <a:ext cx="10058400" cy="830989"/>
          </a:xfrm>
        </p:spPr>
        <p:txBody>
          <a:bodyPr/>
          <a:lstStyle/>
          <a:p>
            <a:pPr algn="ctr"/>
            <a:r>
              <a:rPr lang="en-US" sz="4200" dirty="0"/>
              <a:t>TECHNOLOGY USED</a:t>
            </a:r>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a:xfrm>
            <a:off x="33390292" y="5510277"/>
            <a:ext cx="10047018" cy="830989"/>
          </a:xfrm>
        </p:spPr>
        <p:txBody>
          <a:bodyPr/>
          <a:lstStyle/>
          <a:p>
            <a:pPr algn="ctr"/>
            <a:r>
              <a:rPr lang="en-IN" sz="4200" dirty="0"/>
              <a:t>CONCLUSION </a:t>
            </a:r>
            <a:endParaRPr lang="en-US" sz="4200" dirty="0"/>
          </a:p>
        </p:txBody>
      </p:sp>
      <p:sp>
        <p:nvSpPr>
          <p:cNvPr id="10" name="Text Placeholder 9">
            <a:extLst>
              <a:ext uri="{FF2B5EF4-FFF2-40B4-BE49-F238E27FC236}">
                <a16:creationId xmlns:a16="http://schemas.microsoft.com/office/drawing/2014/main" id="{A84428BB-306F-7648-8365-865D8442AB50}"/>
              </a:ext>
            </a:extLst>
          </p:cNvPr>
          <p:cNvSpPr>
            <a:spLocks noGrp="1"/>
          </p:cNvSpPr>
          <p:nvPr>
            <p:ph type="body" sz="quarter" idx="26"/>
          </p:nvPr>
        </p:nvSpPr>
        <p:spPr>
          <a:xfrm>
            <a:off x="33390292" y="6378481"/>
            <a:ext cx="10047018" cy="9325608"/>
          </a:xfrm>
        </p:spPr>
        <p:txBody>
          <a:bodyPr/>
          <a:lstStyle/>
          <a:p>
            <a:pPr algn="just"/>
            <a:r>
              <a:rPr lang="en-US" sz="3600" dirty="0"/>
              <a:t>In conclusion, the career guidance project will provide valuable insights and resources for individuals looking to explore and pursue their career aspirations. Through the research and analysis conducted, we have highlighted various career paths and industries, as well as the skills and qualifications needed to succeed in them. We have also discussed the importance of networking, internships, and continued education in the job search process. By utilizing the information provided in this project, individuals can make informed decisions about their career goals and take steps towards achieving them. We hope that this project has been helpful in providing guidance and inspiration for individuals as they navigate their career journey.</a:t>
            </a:r>
          </a:p>
        </p:txBody>
      </p:sp>
      <p:sp>
        <p:nvSpPr>
          <p:cNvPr id="11" name="Text Placeholder 10">
            <a:extLst>
              <a:ext uri="{FF2B5EF4-FFF2-40B4-BE49-F238E27FC236}">
                <a16:creationId xmlns:a16="http://schemas.microsoft.com/office/drawing/2014/main" id="{38D54E99-CD09-EA42-AB77-4AB0DEE80F55}"/>
              </a:ext>
            </a:extLst>
          </p:cNvPr>
          <p:cNvSpPr>
            <a:spLocks noGrp="1"/>
          </p:cNvSpPr>
          <p:nvPr>
            <p:ph type="body" sz="quarter" idx="27"/>
          </p:nvPr>
        </p:nvSpPr>
        <p:spPr>
          <a:xfrm>
            <a:off x="33422220" y="22602909"/>
            <a:ext cx="10047018" cy="830989"/>
          </a:xfrm>
        </p:spPr>
        <p:txBody>
          <a:bodyPr/>
          <a:lstStyle/>
          <a:p>
            <a:pPr algn="ctr"/>
            <a:r>
              <a:rPr lang="en-US" sz="4200" dirty="0"/>
              <a:t>REFERENCE</a:t>
            </a:r>
          </a:p>
        </p:txBody>
      </p:sp>
      <p:sp>
        <p:nvSpPr>
          <p:cNvPr id="12" name="Text Placeholder 11">
            <a:extLst>
              <a:ext uri="{FF2B5EF4-FFF2-40B4-BE49-F238E27FC236}">
                <a16:creationId xmlns:a16="http://schemas.microsoft.com/office/drawing/2014/main" id="{D11F3E96-6F91-E14D-AC57-F39AA9727DD5}"/>
              </a:ext>
            </a:extLst>
          </p:cNvPr>
          <p:cNvSpPr>
            <a:spLocks noGrp="1"/>
          </p:cNvSpPr>
          <p:nvPr>
            <p:ph type="body" sz="quarter" idx="28"/>
          </p:nvPr>
        </p:nvSpPr>
        <p:spPr>
          <a:xfrm>
            <a:off x="33417188" y="23722256"/>
            <a:ext cx="10052050" cy="4992114"/>
          </a:xfrm>
        </p:spPr>
        <p:txBody>
          <a:bodyPr/>
          <a:lstStyle/>
          <a:p>
            <a:pPr marL="742950" lvl="1" indent="-285750" algn="just">
              <a:buFont typeface="+mj-lt"/>
              <a:buAutoNum type="arabicPeriod"/>
            </a:pPr>
            <a:r>
              <a:rPr lang="en-US" sz="4000" u="sng" dirty="0">
                <a:effectLst/>
                <a:latin typeface="Times New Roman" panose="02020603050405020304" pitchFamily="18"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https://flask.palletsprojects.com/en/2.2.x/</a:t>
            </a:r>
            <a:endParaRPr lang="en-IN" sz="4000" dirty="0">
              <a:effectLst/>
              <a:latin typeface="Times New Roman" panose="02020603050405020304" pitchFamily="18" charset="0"/>
              <a:ea typeface="Times New Roman" panose="02020603050405020304" pitchFamily="18" charset="0"/>
              <a:cs typeface="Calibri" panose="020F0502020204030204" pitchFamily="34" charset="0"/>
            </a:endParaRPr>
          </a:p>
          <a:p>
            <a:pPr marL="742950" lvl="1" indent="-285750" algn="just">
              <a:buFont typeface="+mj-lt"/>
              <a:buAutoNum type="arabicPeriod"/>
            </a:pPr>
            <a:r>
              <a:rPr lang="en-US" sz="4000" u="sng" dirty="0">
                <a:effectLst/>
                <a:latin typeface="Times New Roman" panose="02020603050405020304" pitchFamily="18"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https://scholarships.gov.in/</a:t>
            </a:r>
            <a:endParaRPr lang="en-IN" sz="4000" dirty="0">
              <a:effectLst/>
              <a:latin typeface="Times New Roman" panose="02020603050405020304" pitchFamily="18" charset="0"/>
              <a:ea typeface="Times New Roman" panose="02020603050405020304" pitchFamily="18" charset="0"/>
              <a:cs typeface="Calibri" panose="020F0502020204030204" pitchFamily="34" charset="0"/>
            </a:endParaRPr>
          </a:p>
          <a:p>
            <a:pPr marL="742950" lvl="1" indent="-285750" algn="just">
              <a:buFont typeface="+mj-lt"/>
              <a:buAutoNum type="arabicPeriod"/>
            </a:pPr>
            <a:r>
              <a:rPr lang="en-US" sz="4000" u="sng" dirty="0">
                <a:effectLst/>
                <a:latin typeface="Times New Roman" panose="02020603050405020304" pitchFamily="18"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https://www.scholarships.com/</a:t>
            </a:r>
            <a:endParaRPr lang="en-IN" sz="4000" dirty="0">
              <a:effectLst/>
              <a:latin typeface="Times New Roman" panose="02020603050405020304" pitchFamily="18" charset="0"/>
              <a:ea typeface="Times New Roman" panose="02020603050405020304" pitchFamily="18" charset="0"/>
              <a:cs typeface="Calibri" panose="020F0502020204030204" pitchFamily="34" charset="0"/>
            </a:endParaRPr>
          </a:p>
          <a:p>
            <a:pPr marL="742950" lvl="1" indent="-285750" algn="just">
              <a:buFont typeface="+mj-lt"/>
              <a:buAutoNum type="arabicPeriod"/>
            </a:pPr>
            <a:r>
              <a:rPr lang="en-US" sz="4000" u="sng" dirty="0">
                <a:effectLst/>
                <a:latin typeface="Times New Roman" panose="02020603050405020304" pitchFamily="18" charset="0"/>
                <a:ea typeface="Times New Roman" panose="02020603050405020304" pitchFamily="18" charset="0"/>
                <a:cs typeface="Calibri" panose="020F0502020204030204" pitchFamily="34" charset="0"/>
                <a:hlinkClick r:id="rId5">
                  <a:extLst>
                    <a:ext uri="{A12FA001-AC4F-418D-AE19-62706E023703}">
                      <ahyp:hlinkClr xmlns:ahyp="http://schemas.microsoft.com/office/drawing/2018/hyperlinkcolor" val="tx"/>
                    </a:ext>
                  </a:extLst>
                </a:hlinkClick>
              </a:rPr>
              <a:t>https://getbootstrap.com/</a:t>
            </a:r>
            <a:endParaRPr lang="en-IN" sz="4000" dirty="0">
              <a:effectLst/>
              <a:latin typeface="Times New Roman" panose="02020603050405020304" pitchFamily="18" charset="0"/>
              <a:ea typeface="Times New Roman" panose="02020603050405020304" pitchFamily="18" charset="0"/>
              <a:cs typeface="Calibri" panose="020F0502020204030204" pitchFamily="34" charset="0"/>
            </a:endParaRPr>
          </a:p>
          <a:p>
            <a:pPr marL="685800" algn="just"/>
            <a:r>
              <a:rPr lang="en-US" sz="4000" dirty="0">
                <a:solidFill>
                  <a:schemeClr val="tx1"/>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IN" sz="4000" dirty="0">
              <a:solidFill>
                <a:schemeClr val="tx1"/>
              </a:solidFill>
              <a:effectLst/>
              <a:latin typeface="Times New Roman" panose="02020603050405020304" pitchFamily="18" charset="0"/>
              <a:ea typeface="Times New Roman" panose="02020603050405020304" pitchFamily="18" charset="0"/>
              <a:cs typeface="Calibri" panose="020F0502020204030204" pitchFamily="34" charset="0"/>
            </a:endParaRPr>
          </a:p>
          <a:p>
            <a:pPr algn="just"/>
            <a:r>
              <a:rPr lang="en-US" sz="12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IN" sz="1200" dirty="0">
              <a:effectLst/>
              <a:latin typeface="Times New Roman" panose="02020603050405020304" pitchFamily="18" charset="0"/>
              <a:ea typeface="Times New Roman" panose="02020603050405020304" pitchFamily="18" charset="0"/>
              <a:cs typeface="Calibri" panose="020F0502020204030204" pitchFamily="34" charset="0"/>
            </a:endParaRPr>
          </a:p>
          <a:p>
            <a:pPr algn="just"/>
            <a:endParaRPr lang="en-US" sz="4000" dirty="0"/>
          </a:p>
        </p:txBody>
      </p:sp>
      <p:sp>
        <p:nvSpPr>
          <p:cNvPr id="13" name="Text Placeholder 12">
            <a:extLst>
              <a:ext uri="{FF2B5EF4-FFF2-40B4-BE49-F238E27FC236}">
                <a16:creationId xmlns:a16="http://schemas.microsoft.com/office/drawing/2014/main" id="{43E79531-0049-6141-B5CA-58A1EF687D2C}"/>
              </a:ext>
            </a:extLst>
          </p:cNvPr>
          <p:cNvSpPr>
            <a:spLocks noGrp="1"/>
          </p:cNvSpPr>
          <p:nvPr>
            <p:ph type="body" sz="quarter" idx="29"/>
          </p:nvPr>
        </p:nvSpPr>
        <p:spPr>
          <a:xfrm>
            <a:off x="33610965" y="15732012"/>
            <a:ext cx="10047018" cy="830989"/>
          </a:xfrm>
        </p:spPr>
        <p:txBody>
          <a:bodyPr/>
          <a:lstStyle/>
          <a:p>
            <a:pPr algn="ctr"/>
            <a:r>
              <a:rPr lang="en-US" sz="4200" dirty="0"/>
              <a:t>CONTACT</a:t>
            </a:r>
          </a:p>
        </p:txBody>
      </p:sp>
      <p:sp>
        <p:nvSpPr>
          <p:cNvPr id="14" name="Text Placeholder 13">
            <a:extLst>
              <a:ext uri="{FF2B5EF4-FFF2-40B4-BE49-F238E27FC236}">
                <a16:creationId xmlns:a16="http://schemas.microsoft.com/office/drawing/2014/main" id="{D746C96D-B21A-EA44-A733-07A4BF375FD4}"/>
              </a:ext>
            </a:extLst>
          </p:cNvPr>
          <p:cNvSpPr>
            <a:spLocks noGrp="1"/>
          </p:cNvSpPr>
          <p:nvPr>
            <p:ph type="body" sz="quarter" idx="30"/>
          </p:nvPr>
        </p:nvSpPr>
        <p:spPr>
          <a:xfrm>
            <a:off x="33834532" y="16569758"/>
            <a:ext cx="10052050" cy="6247842"/>
          </a:xfrm>
        </p:spPr>
        <p:txBody>
          <a:bodyPr/>
          <a:lstStyle/>
          <a:p>
            <a:r>
              <a:rPr lang="en-US" sz="4000" b="1" dirty="0"/>
              <a:t>ATHARV SHARMA</a:t>
            </a:r>
          </a:p>
          <a:p>
            <a:r>
              <a:rPr lang="en-US" sz="4000" dirty="0"/>
              <a:t>atharvsharma20327@acropolis.in</a:t>
            </a:r>
          </a:p>
          <a:p>
            <a:r>
              <a:rPr lang="en-US" sz="4000" b="1" dirty="0"/>
              <a:t>BHAVIK SHARMA</a:t>
            </a:r>
          </a:p>
          <a:p>
            <a:r>
              <a:rPr lang="en-US" sz="4000" dirty="0"/>
              <a:t>bhaviksharma20111@acropolis.in</a:t>
            </a:r>
          </a:p>
          <a:p>
            <a:r>
              <a:rPr lang="en-US" sz="4000" b="1" dirty="0"/>
              <a:t>ARCHIKA KASLIWAL </a:t>
            </a:r>
          </a:p>
          <a:p>
            <a:r>
              <a:rPr lang="en-US" sz="4000" dirty="0"/>
              <a:t>archikakasliwal20220@acropolis.in</a:t>
            </a:r>
          </a:p>
          <a:p>
            <a:r>
              <a:rPr lang="en-US" sz="4000" b="1" dirty="0"/>
              <a:t>APOORVA SHRIVASTAVA</a:t>
            </a:r>
          </a:p>
          <a:p>
            <a:r>
              <a:rPr lang="en-US" sz="4000" dirty="0"/>
              <a:t>apoorvashrivastava20893@acropolis.in</a:t>
            </a:r>
          </a:p>
        </p:txBody>
      </p:sp>
      <p:sp>
        <p:nvSpPr>
          <p:cNvPr id="15" name="Text Placeholder 14">
            <a:extLst>
              <a:ext uri="{FF2B5EF4-FFF2-40B4-BE49-F238E27FC236}">
                <a16:creationId xmlns:a16="http://schemas.microsoft.com/office/drawing/2014/main" id="{E88D1D93-1749-134C-B259-6CB1F13ABE6B}"/>
              </a:ext>
            </a:extLst>
          </p:cNvPr>
          <p:cNvSpPr>
            <a:spLocks noGrp="1"/>
          </p:cNvSpPr>
          <p:nvPr>
            <p:ph type="body" sz="quarter" idx="96"/>
          </p:nvPr>
        </p:nvSpPr>
        <p:spPr>
          <a:xfrm>
            <a:off x="477827" y="17404060"/>
            <a:ext cx="10056813" cy="10766002"/>
          </a:xfrm>
        </p:spPr>
        <p:txBody>
          <a:bodyPr/>
          <a:lstStyle/>
          <a:p>
            <a:pPr marL="571500" indent="-571500" algn="just">
              <a:buFont typeface="Arial" panose="020B0604020202020204" pitchFamily="34" charset="0"/>
              <a:buChar char="•"/>
            </a:pPr>
            <a:r>
              <a:rPr lang="en-US" sz="3600" dirty="0"/>
              <a:t>Enhance understanding of their personality types</a:t>
            </a:r>
          </a:p>
          <a:p>
            <a:pPr marL="571500" indent="-571500" algn="just">
              <a:buFont typeface="Arial" panose="020B0604020202020204" pitchFamily="34" charset="0"/>
              <a:buChar char="•"/>
            </a:pPr>
            <a:r>
              <a:rPr lang="en-US" sz="3600" dirty="0"/>
              <a:t>Educate on the various options</a:t>
            </a:r>
          </a:p>
          <a:p>
            <a:pPr marL="571500" indent="-571500" algn="just">
              <a:buFont typeface="Arial" panose="020B0604020202020204" pitchFamily="34" charset="0"/>
              <a:buChar char="•"/>
            </a:pPr>
            <a:r>
              <a:rPr lang="en-US" sz="3600" dirty="0"/>
              <a:t>Enable them for their career planning, development, and guidance.</a:t>
            </a:r>
          </a:p>
          <a:p>
            <a:pPr marL="571500" indent="-571500" algn="just">
              <a:buFont typeface="Arial" panose="020B0604020202020204" pitchFamily="34" charset="0"/>
              <a:buChar char="•"/>
            </a:pPr>
            <a:r>
              <a:rPr lang="en-US" sz="3600" dirty="0"/>
              <a:t>Enable them for their career planning, development, and guidance.</a:t>
            </a:r>
          </a:p>
          <a:p>
            <a:pPr marL="571500" indent="-571500" algn="just">
              <a:buFont typeface="Arial" panose="020B0604020202020204" pitchFamily="34" charset="0"/>
              <a:buChar char="•"/>
            </a:pPr>
            <a:r>
              <a:rPr lang="en-US" sz="3600" dirty="0"/>
              <a:t>Assist from choosing wrong options. </a:t>
            </a:r>
          </a:p>
          <a:p>
            <a:pPr marL="571500" indent="-571500" algn="just">
              <a:buFont typeface="Arial" panose="020B0604020202020204" pitchFamily="34" charset="0"/>
              <a:buChar char="•"/>
            </a:pPr>
            <a:r>
              <a:rPr lang="en-US" sz="3600" dirty="0"/>
              <a:t>Be a partner in the overall journey.</a:t>
            </a:r>
          </a:p>
          <a:p>
            <a:pPr algn="just"/>
            <a:endParaRPr lang="en-US" sz="3600" dirty="0"/>
          </a:p>
          <a:p>
            <a:pPr algn="just"/>
            <a:endParaRPr lang="en-US" sz="3600" dirty="0"/>
          </a:p>
          <a:p>
            <a:pPr algn="just"/>
            <a:endParaRPr lang="en-US" sz="3600" dirty="0"/>
          </a:p>
          <a:p>
            <a:pPr algn="just"/>
            <a:endParaRPr lang="en-US" sz="3600" dirty="0"/>
          </a:p>
          <a:p>
            <a:pPr algn="just"/>
            <a:endParaRPr lang="en-US" sz="3600" dirty="0"/>
          </a:p>
          <a:p>
            <a:pPr algn="just"/>
            <a:endParaRPr lang="en-US" sz="3600" dirty="0"/>
          </a:p>
          <a:p>
            <a:pPr algn="just"/>
            <a:endParaRPr lang="en-US" sz="3600" dirty="0"/>
          </a:p>
          <a:p>
            <a:pPr algn="just"/>
            <a:endParaRPr lang="en-US" sz="3600" dirty="0"/>
          </a:p>
        </p:txBody>
      </p:sp>
      <p:sp>
        <p:nvSpPr>
          <p:cNvPr id="17" name="Text Placeholder 16">
            <a:extLst>
              <a:ext uri="{FF2B5EF4-FFF2-40B4-BE49-F238E27FC236}">
                <a16:creationId xmlns:a16="http://schemas.microsoft.com/office/drawing/2014/main" id="{151933EC-B042-8942-9D9C-760FADF42540}"/>
              </a:ext>
            </a:extLst>
          </p:cNvPr>
          <p:cNvSpPr>
            <a:spLocks noGrp="1"/>
          </p:cNvSpPr>
          <p:nvPr>
            <p:ph type="body" sz="quarter" idx="151"/>
          </p:nvPr>
        </p:nvSpPr>
        <p:spPr>
          <a:xfrm>
            <a:off x="6921348" y="3129660"/>
            <a:ext cx="31998968" cy="1280160"/>
          </a:xfrm>
        </p:spPr>
        <p:txBody>
          <a:bodyPr>
            <a:noAutofit/>
          </a:bodyPr>
          <a:lstStyle/>
          <a:p>
            <a:r>
              <a:rPr lang="en-US" sz="7200" dirty="0">
                <a:latin typeface="Times New Roman" panose="02020603050405020304" pitchFamily="18" charset="0"/>
                <a:cs typeface="Times New Roman" panose="02020603050405020304" pitchFamily="18" charset="0"/>
              </a:rPr>
              <a:t>Acropolis Institute of Technology and Research</a:t>
            </a:r>
          </a:p>
        </p:txBody>
      </p:sp>
      <p:sp>
        <p:nvSpPr>
          <p:cNvPr id="20" name="Text Placeholder 19">
            <a:extLst>
              <a:ext uri="{FF2B5EF4-FFF2-40B4-BE49-F238E27FC236}">
                <a16:creationId xmlns:a16="http://schemas.microsoft.com/office/drawing/2014/main" id="{91379DE8-C2D9-82FA-A82F-209C2DB275F1}"/>
              </a:ext>
            </a:extLst>
          </p:cNvPr>
          <p:cNvSpPr>
            <a:spLocks noGrp="1"/>
          </p:cNvSpPr>
          <p:nvPr>
            <p:ph type="body" sz="quarter" idx="153"/>
          </p:nvPr>
        </p:nvSpPr>
        <p:spPr>
          <a:xfrm>
            <a:off x="6414833" y="209573"/>
            <a:ext cx="31998968" cy="1637973"/>
          </a:xfrm>
        </p:spPr>
        <p:txBody>
          <a:bodyPr/>
          <a:lstStyle/>
          <a:p>
            <a:r>
              <a:rPr lang="en-US" dirty="0">
                <a:latin typeface="Times New Roman" panose="02020603050405020304" pitchFamily="18" charset="0"/>
                <a:cs typeface="Times New Roman" panose="02020603050405020304" pitchFamily="18" charset="0"/>
              </a:rPr>
              <a:t>GUIDEME – </a:t>
            </a:r>
            <a:endParaRPr lang="en-IN"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A9229D7C-045F-AC39-B211-5FB5AF9295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6248" y="95808"/>
            <a:ext cx="4446820" cy="4334933"/>
          </a:xfrm>
          <a:prstGeom prst="rect">
            <a:avLst/>
          </a:prstGeom>
        </p:spPr>
      </p:pic>
      <p:sp>
        <p:nvSpPr>
          <p:cNvPr id="28" name="Text Placeholder 4">
            <a:extLst>
              <a:ext uri="{FF2B5EF4-FFF2-40B4-BE49-F238E27FC236}">
                <a16:creationId xmlns:a16="http://schemas.microsoft.com/office/drawing/2014/main" id="{CDF1EA7D-233F-3418-4EA5-B0BFCE8F7111}"/>
              </a:ext>
            </a:extLst>
          </p:cNvPr>
          <p:cNvSpPr txBox="1">
            <a:spLocks/>
          </p:cNvSpPr>
          <p:nvPr/>
        </p:nvSpPr>
        <p:spPr>
          <a:xfrm>
            <a:off x="11612513" y="21986397"/>
            <a:ext cx="9896522" cy="846383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71500" indent="-571500" algn="just">
              <a:buFont typeface="Wingdings" panose="05000000000000000000" pitchFamily="2" charset="2"/>
              <a:buChar char="v"/>
            </a:pPr>
            <a:r>
              <a:rPr lang="en-IN" sz="4000" dirty="0"/>
              <a:t>Accurate results:</a:t>
            </a:r>
          </a:p>
          <a:p>
            <a:pPr algn="just"/>
            <a:endParaRPr lang="en-IN" sz="4000" dirty="0"/>
          </a:p>
          <a:p>
            <a:pPr algn="just"/>
            <a:endParaRPr lang="en-IN" sz="4000" dirty="0"/>
          </a:p>
          <a:p>
            <a:pPr algn="just"/>
            <a:endParaRPr lang="en-IN" sz="4000" dirty="0"/>
          </a:p>
          <a:p>
            <a:pPr algn="just"/>
            <a:endParaRPr lang="en-IN" sz="4000" dirty="0"/>
          </a:p>
          <a:p>
            <a:pPr algn="just"/>
            <a:endParaRPr lang="en-IN" sz="4000" dirty="0"/>
          </a:p>
          <a:p>
            <a:pPr algn="just"/>
            <a:endParaRPr lang="en-IN" sz="4000" dirty="0"/>
          </a:p>
          <a:p>
            <a:pPr algn="just"/>
            <a:endParaRPr lang="en-IN" sz="4000" dirty="0"/>
          </a:p>
          <a:p>
            <a:pPr algn="just"/>
            <a:endParaRPr lang="en-IN" sz="4000" dirty="0"/>
          </a:p>
          <a:p>
            <a:pPr algn="just"/>
            <a:endParaRPr lang="en-IN" sz="4000" dirty="0"/>
          </a:p>
          <a:p>
            <a:endParaRPr lang="en-US" sz="4000" dirty="0"/>
          </a:p>
        </p:txBody>
      </p:sp>
      <p:sp>
        <p:nvSpPr>
          <p:cNvPr id="16" name="Text Placeholder 12">
            <a:extLst>
              <a:ext uri="{FF2B5EF4-FFF2-40B4-BE49-F238E27FC236}">
                <a16:creationId xmlns:a16="http://schemas.microsoft.com/office/drawing/2014/main" id="{BCC5D181-5E32-35B7-8B64-0319F31BADB7}"/>
              </a:ext>
            </a:extLst>
          </p:cNvPr>
          <p:cNvSpPr txBox="1">
            <a:spLocks/>
          </p:cNvSpPr>
          <p:nvPr/>
        </p:nvSpPr>
        <p:spPr>
          <a:xfrm>
            <a:off x="23116476" y="20183774"/>
            <a:ext cx="10047018" cy="830989"/>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4200" dirty="0"/>
              <a:t>FUTURE SCOPE</a:t>
            </a:r>
          </a:p>
        </p:txBody>
      </p:sp>
      <p:sp>
        <p:nvSpPr>
          <p:cNvPr id="21" name="Text Placeholder 13">
            <a:extLst>
              <a:ext uri="{FF2B5EF4-FFF2-40B4-BE49-F238E27FC236}">
                <a16:creationId xmlns:a16="http://schemas.microsoft.com/office/drawing/2014/main" id="{B93B17E8-E646-2F42-BC45-7CCD8D4E84D5}"/>
              </a:ext>
            </a:extLst>
          </p:cNvPr>
          <p:cNvSpPr txBox="1">
            <a:spLocks/>
          </p:cNvSpPr>
          <p:nvPr/>
        </p:nvSpPr>
        <p:spPr>
          <a:xfrm>
            <a:off x="23080875" y="21591597"/>
            <a:ext cx="10052050" cy="544762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sz="3600" dirty="0"/>
              <a:t>Future work for the "Guideme" project could include integration with additional data sources, expansion to other fields, refinement of machine learning algorithms, integration with career development resources, and ongoing user feedback and testing. These improvements could enhance the accuracy, relevance, and usefulness of the system's recommendations, and ensure that it continues to meet the evolving needs of students and other users.</a:t>
            </a:r>
          </a:p>
        </p:txBody>
      </p:sp>
      <p:sp>
        <p:nvSpPr>
          <p:cNvPr id="18" name="Text Placeholder 16">
            <a:extLst>
              <a:ext uri="{FF2B5EF4-FFF2-40B4-BE49-F238E27FC236}">
                <a16:creationId xmlns:a16="http://schemas.microsoft.com/office/drawing/2014/main" id="{706780CF-E3E9-35C7-416A-F49AE1C84D51}"/>
              </a:ext>
            </a:extLst>
          </p:cNvPr>
          <p:cNvSpPr txBox="1">
            <a:spLocks/>
          </p:cNvSpPr>
          <p:nvPr/>
        </p:nvSpPr>
        <p:spPr>
          <a:xfrm>
            <a:off x="5228827" y="1583834"/>
            <a:ext cx="31998968" cy="1280160"/>
          </a:xfrm>
          <a:prstGeom prst="rect">
            <a:avLst/>
          </a:prstGeom>
        </p:spPr>
        <p:txBody>
          <a:bodyPr anchor="t" anchorCtr="1">
            <a:noAutofit/>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8800" dirty="0">
                <a:latin typeface="Times New Roman" panose="02020603050405020304" pitchFamily="18" charset="0"/>
                <a:cs typeface="Times New Roman" panose="02020603050405020304" pitchFamily="18" charset="0"/>
              </a:rPr>
              <a:t>Aeshna Jain</a:t>
            </a:r>
          </a:p>
        </p:txBody>
      </p:sp>
      <p:pic>
        <p:nvPicPr>
          <p:cNvPr id="23" name="Picture 22">
            <a:extLst>
              <a:ext uri="{FF2B5EF4-FFF2-40B4-BE49-F238E27FC236}">
                <a16:creationId xmlns:a16="http://schemas.microsoft.com/office/drawing/2014/main" id="{83A74A65-9B8D-EEE9-A41C-144CD05CC3ED}"/>
              </a:ext>
            </a:extLst>
          </p:cNvPr>
          <p:cNvPicPr>
            <a:picLocks noChangeAspect="1"/>
          </p:cNvPicPr>
          <p:nvPr/>
        </p:nvPicPr>
        <p:blipFill>
          <a:blip r:embed="rId7"/>
          <a:stretch>
            <a:fillRect/>
          </a:stretch>
        </p:blipFill>
        <p:spPr>
          <a:xfrm>
            <a:off x="590066" y="24245570"/>
            <a:ext cx="10031235" cy="4284314"/>
          </a:xfrm>
          <a:prstGeom prst="rect">
            <a:avLst/>
          </a:prstGeom>
        </p:spPr>
      </p:pic>
      <p:pic>
        <p:nvPicPr>
          <p:cNvPr id="26" name="Picture 25">
            <a:extLst>
              <a:ext uri="{FF2B5EF4-FFF2-40B4-BE49-F238E27FC236}">
                <a16:creationId xmlns:a16="http://schemas.microsoft.com/office/drawing/2014/main" id="{CE50D5B1-D31D-A5EA-9014-C6E8D61753BC}"/>
              </a:ext>
            </a:extLst>
          </p:cNvPr>
          <p:cNvPicPr>
            <a:picLocks noChangeAspect="1"/>
          </p:cNvPicPr>
          <p:nvPr/>
        </p:nvPicPr>
        <p:blipFill>
          <a:blip r:embed="rId8"/>
          <a:stretch>
            <a:fillRect/>
          </a:stretch>
        </p:blipFill>
        <p:spPr>
          <a:xfrm>
            <a:off x="11288674" y="15734186"/>
            <a:ext cx="11390395" cy="4600651"/>
          </a:xfrm>
          <a:prstGeom prst="rect">
            <a:avLst/>
          </a:prstGeom>
        </p:spPr>
      </p:pic>
      <p:pic>
        <p:nvPicPr>
          <p:cNvPr id="30" name="Picture 29">
            <a:extLst>
              <a:ext uri="{FF2B5EF4-FFF2-40B4-BE49-F238E27FC236}">
                <a16:creationId xmlns:a16="http://schemas.microsoft.com/office/drawing/2014/main" id="{F1A7FC73-9217-AAC0-C548-C2C3B1CA15EC}"/>
              </a:ext>
            </a:extLst>
          </p:cNvPr>
          <p:cNvPicPr>
            <a:picLocks noChangeAspect="1"/>
          </p:cNvPicPr>
          <p:nvPr/>
        </p:nvPicPr>
        <p:blipFill>
          <a:blip r:embed="rId7"/>
          <a:stretch>
            <a:fillRect/>
          </a:stretch>
        </p:blipFill>
        <p:spPr>
          <a:xfrm>
            <a:off x="11288674" y="8309926"/>
            <a:ext cx="11241262" cy="4359238"/>
          </a:xfrm>
          <a:prstGeom prst="rect">
            <a:avLst/>
          </a:prstGeom>
        </p:spPr>
      </p:pic>
      <p:pic>
        <p:nvPicPr>
          <p:cNvPr id="34" name="Picture 33">
            <a:extLst>
              <a:ext uri="{FF2B5EF4-FFF2-40B4-BE49-F238E27FC236}">
                <a16:creationId xmlns:a16="http://schemas.microsoft.com/office/drawing/2014/main" id="{FA0A2F3B-C96E-6467-7480-CC9062B66892}"/>
              </a:ext>
            </a:extLst>
          </p:cNvPr>
          <p:cNvPicPr>
            <a:picLocks noChangeAspect="1"/>
          </p:cNvPicPr>
          <p:nvPr/>
        </p:nvPicPr>
        <p:blipFill>
          <a:blip r:embed="rId9"/>
          <a:stretch>
            <a:fillRect/>
          </a:stretch>
        </p:blipFill>
        <p:spPr>
          <a:xfrm>
            <a:off x="11361573" y="23308321"/>
            <a:ext cx="11241262" cy="4284314"/>
          </a:xfrm>
          <a:prstGeom prst="rect">
            <a:avLst/>
          </a:prstGeom>
        </p:spPr>
      </p:pic>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1111</TotalTime>
  <Words>603</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ATHARV SHARMA</cp:lastModifiedBy>
  <cp:revision>80</cp:revision>
  <dcterms:created xsi:type="dcterms:W3CDTF">2012-02-03T19:11:35Z</dcterms:created>
  <dcterms:modified xsi:type="dcterms:W3CDTF">2023-04-20T23:50:52Z</dcterms:modified>
  <cp:category>Research poster templates</cp:category>
</cp:coreProperties>
</file>