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25"/>
  </p:notesMasterIdLst>
  <p:sldIdLst>
    <p:sldId id="311" r:id="rId3"/>
    <p:sldId id="299" r:id="rId4"/>
    <p:sldId id="326" r:id="rId5"/>
    <p:sldId id="329" r:id="rId6"/>
    <p:sldId id="330" r:id="rId7"/>
    <p:sldId id="331" r:id="rId8"/>
    <p:sldId id="332" r:id="rId9"/>
    <p:sldId id="342" r:id="rId10"/>
    <p:sldId id="343" r:id="rId11"/>
    <p:sldId id="344" r:id="rId12"/>
    <p:sldId id="345" r:id="rId13"/>
    <p:sldId id="346" r:id="rId14"/>
    <p:sldId id="333" r:id="rId15"/>
    <p:sldId id="334" r:id="rId16"/>
    <p:sldId id="347" r:id="rId17"/>
    <p:sldId id="348" r:id="rId18"/>
    <p:sldId id="335" r:id="rId19"/>
    <p:sldId id="339" r:id="rId20"/>
    <p:sldId id="340" r:id="rId21"/>
    <p:sldId id="350" r:id="rId22"/>
    <p:sldId id="313"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9" autoAdjust="0"/>
    <p:restoredTop sz="95858" autoAdjust="0"/>
  </p:normalViewPr>
  <p:slideViewPr>
    <p:cSldViewPr snapToGrid="0">
      <p:cViewPr>
        <p:scale>
          <a:sx n="84" d="100"/>
          <a:sy n="84" d="100"/>
        </p:scale>
        <p:origin x="1184" y="744"/>
      </p:cViewPr>
      <p:guideLst>
        <p:guide orient="horz" pos="2160"/>
        <p:guide pos="3840"/>
      </p:guideLst>
    </p:cSldViewPr>
  </p:slideViewPr>
  <p:outlineViewPr>
    <p:cViewPr>
      <p:scale>
        <a:sx n="33" d="100"/>
        <a:sy n="33" d="100"/>
      </p:scale>
      <p:origin x="0" y="-48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7/15/22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15 July 2022</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15 July 2022</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15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15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15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15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15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15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15 July 2022</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15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15 July 2022</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15 July 2022</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15 July 2022</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15 July 2022</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6EFD-7F82-ECAB-593D-6241BDDF82F4}"/>
              </a:ext>
            </a:extLst>
          </p:cNvPr>
          <p:cNvSpPr>
            <a:spLocks noGrp="1"/>
          </p:cNvSpPr>
          <p:nvPr>
            <p:ph type="title"/>
          </p:nvPr>
        </p:nvSpPr>
        <p:spPr/>
        <p:txBody>
          <a:bodyPr/>
          <a:lstStyle/>
          <a:p>
            <a:r>
              <a:rPr lang="en-US" dirty="0"/>
              <a:t>Survey of Existing Systems </a:t>
            </a:r>
            <a:r>
              <a:rPr lang="en-US" dirty="0" err="1"/>
              <a:t>conti</a:t>
            </a:r>
            <a:r>
              <a:rPr lang="en-US" dirty="0"/>
              <a:t>…</a:t>
            </a:r>
          </a:p>
        </p:txBody>
      </p:sp>
      <p:sp>
        <p:nvSpPr>
          <p:cNvPr id="3" name="Date Placeholder 2">
            <a:extLst>
              <a:ext uri="{FF2B5EF4-FFF2-40B4-BE49-F238E27FC236}">
                <a16:creationId xmlns:a16="http://schemas.microsoft.com/office/drawing/2014/main" id="{9806D70F-302B-0FB6-6E15-78D04540C3E6}"/>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980D3F97-0688-2E7F-E7EC-5F8949D24A0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B79A6968-5787-B870-CE53-655D4BD80A66}"/>
              </a:ext>
            </a:extLst>
          </p:cNvPr>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Content Placeholder 5">
            <a:extLst>
              <a:ext uri="{FF2B5EF4-FFF2-40B4-BE49-F238E27FC236}">
                <a16:creationId xmlns:a16="http://schemas.microsoft.com/office/drawing/2014/main" id="{EF809D40-3838-A9B0-EA8A-90EF1C7892E0}"/>
              </a:ext>
            </a:extLst>
          </p:cNvPr>
          <p:cNvSpPr>
            <a:spLocks noGrp="1"/>
          </p:cNvSpPr>
          <p:nvPr>
            <p:ph sz="quarter" idx="10"/>
          </p:nvPr>
        </p:nvSpPr>
        <p:spPr>
          <a:xfrm>
            <a:off x="195431" y="1544177"/>
            <a:ext cx="11846859" cy="5112846"/>
          </a:xfrm>
        </p:spPr>
        <p:txBody>
          <a:bodyPr>
            <a:normAutofit fontScale="62500" lnSpcReduction="20000"/>
          </a:bodyPr>
          <a:lstStyle/>
          <a:p>
            <a:pPr marL="0" indent="0">
              <a:buNone/>
            </a:pPr>
            <a:r>
              <a:rPr lang="en-US" sz="4800" dirty="0"/>
              <a:t>3) Holidify</a:t>
            </a:r>
          </a:p>
          <a:p>
            <a:pPr marL="0" indent="0">
              <a:buNone/>
            </a:pPr>
            <a:endParaRPr lang="en-US" sz="4800" dirty="0"/>
          </a:p>
          <a:p>
            <a:pPr marL="0" indent="0">
              <a:buNone/>
            </a:pPr>
            <a:r>
              <a:rPr lang="en-US" sz="4000" b="1" dirty="0"/>
              <a:t>Problems Addressed</a:t>
            </a:r>
            <a:r>
              <a:rPr lang="en-US" b="1" dirty="0"/>
              <a:t>:</a:t>
            </a:r>
          </a:p>
          <a:p>
            <a:pPr marL="0" indent="0">
              <a:buNone/>
            </a:pPr>
            <a:r>
              <a:rPr lang="en-US" dirty="0"/>
              <a:t>To develop a product that would help users find the best travel destinations across the world. They could choose and read in-depth information, choose from an exhaustive list of destinations according to their preferences, and plan their trip in its entirety from scratch.</a:t>
            </a:r>
          </a:p>
          <a:p>
            <a:pPr marL="0" indent="0">
              <a:buNone/>
            </a:pPr>
            <a:r>
              <a:rPr lang="en-US" sz="4000" b="1" dirty="0"/>
              <a:t>Advantages</a:t>
            </a:r>
            <a:r>
              <a:rPr lang="en-US" dirty="0"/>
              <a:t>:</a:t>
            </a:r>
          </a:p>
          <a:p>
            <a:r>
              <a:rPr lang="en-US" dirty="0"/>
              <a:t>Tour packages available</a:t>
            </a:r>
          </a:p>
          <a:p>
            <a:r>
              <a:rPr lang="en-US" dirty="0"/>
              <a:t>Accommodation information provided</a:t>
            </a:r>
          </a:p>
          <a:p>
            <a:r>
              <a:rPr lang="en-US" dirty="0"/>
              <a:t>Weather updates are also available. </a:t>
            </a:r>
          </a:p>
          <a:p>
            <a:pPr marL="0" indent="0">
              <a:buNone/>
            </a:pPr>
            <a:r>
              <a:rPr lang="en-US" sz="3600" b="1" dirty="0"/>
              <a:t>Disadvantages:</a:t>
            </a:r>
          </a:p>
          <a:p>
            <a:r>
              <a:rPr lang="en-US" dirty="0"/>
              <a:t>Information about famous cultural events should be provided.</a:t>
            </a:r>
          </a:p>
          <a:p>
            <a:r>
              <a:rPr lang="en-US" dirty="0"/>
              <a:t>Information about famous places to eat local food should be provided.</a:t>
            </a:r>
          </a:p>
          <a:p>
            <a:r>
              <a:rPr lang="en-US" dirty="0"/>
              <a:t>Information about famous handicrafts should be provided. </a:t>
            </a:r>
          </a:p>
          <a:p>
            <a:pPr marL="0" indent="0">
              <a:buNone/>
            </a:pPr>
            <a:r>
              <a:rPr lang="en-US" dirty="0"/>
              <a:t> </a:t>
            </a:r>
          </a:p>
        </p:txBody>
      </p:sp>
    </p:spTree>
    <p:extLst>
      <p:ext uri="{BB962C8B-B14F-4D97-AF65-F5344CB8AC3E}">
        <p14:creationId xmlns:p14="http://schemas.microsoft.com/office/powerpoint/2010/main" val="21313305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537C-FEC0-A0E9-3888-2F4B9638DF70}"/>
              </a:ext>
            </a:extLst>
          </p:cNvPr>
          <p:cNvSpPr>
            <a:spLocks noGrp="1"/>
          </p:cNvSpPr>
          <p:nvPr>
            <p:ph type="title"/>
          </p:nvPr>
        </p:nvSpPr>
        <p:spPr/>
        <p:txBody>
          <a:bodyPr/>
          <a:lstStyle/>
          <a:p>
            <a:r>
              <a:rPr lang="en-US" dirty="0"/>
              <a:t>Survey of Existing Systems </a:t>
            </a:r>
            <a:r>
              <a:rPr lang="en-US" dirty="0" err="1"/>
              <a:t>conti</a:t>
            </a:r>
            <a:r>
              <a:rPr lang="en-US" dirty="0"/>
              <a:t>…</a:t>
            </a:r>
          </a:p>
        </p:txBody>
      </p:sp>
      <p:sp>
        <p:nvSpPr>
          <p:cNvPr id="3" name="Date Placeholder 2">
            <a:extLst>
              <a:ext uri="{FF2B5EF4-FFF2-40B4-BE49-F238E27FC236}">
                <a16:creationId xmlns:a16="http://schemas.microsoft.com/office/drawing/2014/main" id="{8C925238-F9FF-9D2D-FDB8-42BE95BAACE3}"/>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50FA4A47-0FBB-3128-6FEC-D4C60AC5E348}"/>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A25799D1-7964-23C2-73B7-5DE657F00E22}"/>
              </a:ext>
            </a:extLst>
          </p:cNvPr>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Content Placeholder 5">
            <a:extLst>
              <a:ext uri="{FF2B5EF4-FFF2-40B4-BE49-F238E27FC236}">
                <a16:creationId xmlns:a16="http://schemas.microsoft.com/office/drawing/2014/main" id="{75D782B0-3B8A-BFA3-1621-0A7622251ABA}"/>
              </a:ext>
            </a:extLst>
          </p:cNvPr>
          <p:cNvSpPr>
            <a:spLocks noGrp="1"/>
          </p:cNvSpPr>
          <p:nvPr>
            <p:ph sz="quarter" idx="10"/>
          </p:nvPr>
        </p:nvSpPr>
        <p:spPr/>
        <p:txBody>
          <a:bodyPr>
            <a:normAutofit fontScale="70000" lnSpcReduction="20000"/>
          </a:bodyPr>
          <a:lstStyle/>
          <a:p>
            <a:pPr marL="0" indent="0">
              <a:buNone/>
            </a:pPr>
            <a:r>
              <a:rPr lang="en-US" sz="4300" dirty="0"/>
              <a:t>4) Trip Advisor</a:t>
            </a:r>
          </a:p>
          <a:p>
            <a:pPr marL="0" indent="0">
              <a:buNone/>
            </a:pPr>
            <a:endParaRPr lang="en-US" sz="3900" dirty="0"/>
          </a:p>
          <a:p>
            <a:pPr marL="0" indent="0">
              <a:buNone/>
            </a:pPr>
            <a:r>
              <a:rPr lang="en-US" sz="3600" b="1" dirty="0"/>
              <a:t>Problem Addressed:</a:t>
            </a:r>
          </a:p>
          <a:p>
            <a:r>
              <a:rPr lang="en-US" dirty="0"/>
              <a:t>It aims to show top traveling destinations in Uttarakhand. It aims to provide detailed information about the different places, outdoor activities, national parks, heritage sites, sightseeing tours, shopping malls, and famous restaurants.</a:t>
            </a:r>
          </a:p>
          <a:p>
            <a:pPr marL="0" indent="0">
              <a:buNone/>
            </a:pPr>
            <a:r>
              <a:rPr lang="en-US" sz="3600" b="1" dirty="0"/>
              <a:t>Advantages:</a:t>
            </a:r>
          </a:p>
          <a:p>
            <a:r>
              <a:rPr lang="en-US" dirty="0"/>
              <a:t>Tour packages available</a:t>
            </a:r>
          </a:p>
          <a:p>
            <a:r>
              <a:rPr lang="en-US" dirty="0"/>
              <a:t>The website also contains information about famous restaurants at any place.</a:t>
            </a:r>
          </a:p>
          <a:p>
            <a:r>
              <a:rPr lang="en-US" dirty="0"/>
              <a:t>Famous Shopping places are also mentioned</a:t>
            </a:r>
          </a:p>
          <a:p>
            <a:pPr marL="0" indent="0">
              <a:buNone/>
            </a:pPr>
            <a:r>
              <a:rPr lang="en-US" sz="3600" b="1" dirty="0"/>
              <a:t>Disadvantages:</a:t>
            </a:r>
          </a:p>
          <a:p>
            <a:r>
              <a:rPr lang="en-US" dirty="0"/>
              <a:t>Weather updates are not provided.</a:t>
            </a:r>
          </a:p>
          <a:p>
            <a:r>
              <a:rPr lang="en-US" dirty="0"/>
              <a:t>Information about famous cultural events and festivals is not provided.</a:t>
            </a:r>
          </a:p>
          <a:p>
            <a:r>
              <a:rPr lang="en-US" dirty="0"/>
              <a:t>The website is not properly organized.</a:t>
            </a:r>
          </a:p>
        </p:txBody>
      </p:sp>
    </p:spTree>
    <p:extLst>
      <p:ext uri="{BB962C8B-B14F-4D97-AF65-F5344CB8AC3E}">
        <p14:creationId xmlns:p14="http://schemas.microsoft.com/office/powerpoint/2010/main" val="24202251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804A-3794-E1DA-EEE3-E00E3BC79410}"/>
              </a:ext>
            </a:extLst>
          </p:cNvPr>
          <p:cNvSpPr>
            <a:spLocks noGrp="1"/>
          </p:cNvSpPr>
          <p:nvPr>
            <p:ph type="title"/>
          </p:nvPr>
        </p:nvSpPr>
        <p:spPr/>
        <p:txBody>
          <a:bodyPr/>
          <a:lstStyle/>
          <a:p>
            <a:r>
              <a:rPr lang="en-US" dirty="0"/>
              <a:t>Survey of Existing Systems </a:t>
            </a:r>
            <a:r>
              <a:rPr lang="en-US" dirty="0" err="1"/>
              <a:t>conti</a:t>
            </a:r>
            <a:r>
              <a:rPr lang="en-US" dirty="0"/>
              <a:t>…</a:t>
            </a:r>
          </a:p>
        </p:txBody>
      </p:sp>
      <p:sp>
        <p:nvSpPr>
          <p:cNvPr id="3" name="Date Placeholder 2">
            <a:extLst>
              <a:ext uri="{FF2B5EF4-FFF2-40B4-BE49-F238E27FC236}">
                <a16:creationId xmlns:a16="http://schemas.microsoft.com/office/drawing/2014/main" id="{A8A56AD4-0690-C7E0-6B5F-E0D30DCD6671}"/>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8A08DC94-D5D3-06AD-8736-180B5548B520}"/>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96A707D4-4834-1E33-6BF9-1E881EEBDE8A}"/>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Content Placeholder 5">
            <a:extLst>
              <a:ext uri="{FF2B5EF4-FFF2-40B4-BE49-F238E27FC236}">
                <a16:creationId xmlns:a16="http://schemas.microsoft.com/office/drawing/2014/main" id="{FCBD61CC-BA17-7B75-AC75-D12C5C8BAD60}"/>
              </a:ext>
            </a:extLst>
          </p:cNvPr>
          <p:cNvSpPr>
            <a:spLocks noGrp="1"/>
          </p:cNvSpPr>
          <p:nvPr>
            <p:ph sz="quarter" idx="10"/>
          </p:nvPr>
        </p:nvSpPr>
        <p:spPr/>
        <p:txBody>
          <a:bodyPr>
            <a:normAutofit fontScale="85000" lnSpcReduction="20000"/>
          </a:bodyPr>
          <a:lstStyle/>
          <a:p>
            <a:pPr marL="0" indent="0">
              <a:buNone/>
            </a:pPr>
            <a:r>
              <a:rPr lang="en-US" sz="3900" dirty="0"/>
              <a:t>5) Uttarakhand Tourism</a:t>
            </a:r>
          </a:p>
          <a:p>
            <a:pPr marL="0" indent="0">
              <a:buNone/>
            </a:pPr>
            <a:endParaRPr lang="en-US" sz="3900" dirty="0"/>
          </a:p>
          <a:p>
            <a:pPr marL="0" indent="0">
              <a:buNone/>
            </a:pPr>
            <a:r>
              <a:rPr lang="en-US" b="1" dirty="0"/>
              <a:t>Problems Addressed:</a:t>
            </a:r>
          </a:p>
          <a:p>
            <a:r>
              <a:rPr lang="en-US" dirty="0"/>
              <a:t>To develop tourism as a major source of employment and income/revenue generation and as a pivot of the economic and social development in the State.</a:t>
            </a:r>
          </a:p>
          <a:p>
            <a:pPr marL="0" indent="0">
              <a:buNone/>
            </a:pPr>
            <a:r>
              <a:rPr lang="en-US" sz="2900" b="1" dirty="0"/>
              <a:t>Advantages:</a:t>
            </a:r>
          </a:p>
          <a:p>
            <a:r>
              <a:rPr lang="en-US" dirty="0"/>
              <a:t>This website contains detailed information about places for all kinds of travelers like spiritual, nature lovers, wildlife, and adventure.</a:t>
            </a:r>
          </a:p>
          <a:p>
            <a:r>
              <a:rPr lang="en-US" dirty="0"/>
              <a:t>Travel agents and tour guides are available.</a:t>
            </a:r>
          </a:p>
          <a:p>
            <a:pPr marL="0" indent="0">
              <a:buNone/>
            </a:pPr>
            <a:r>
              <a:rPr lang="en-US" sz="2900" b="1" dirty="0"/>
              <a:t>Disadvantages:</a:t>
            </a:r>
          </a:p>
          <a:p>
            <a:r>
              <a:rPr lang="en-US" dirty="0"/>
              <a:t>Weather updates are not provided.</a:t>
            </a:r>
          </a:p>
          <a:p>
            <a:r>
              <a:rPr lang="en-US" dirty="0"/>
              <a:t>Tour packages are not available.</a:t>
            </a:r>
          </a:p>
          <a:p>
            <a:endParaRPr lang="en-US" dirty="0"/>
          </a:p>
        </p:txBody>
      </p:sp>
    </p:spTree>
    <p:extLst>
      <p:ext uri="{BB962C8B-B14F-4D97-AF65-F5344CB8AC3E}">
        <p14:creationId xmlns:p14="http://schemas.microsoft.com/office/powerpoint/2010/main" val="27929852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xfrm>
            <a:off x="172571" y="1681337"/>
            <a:ext cx="11846859" cy="5112846"/>
          </a:xfrm>
          <a:prstGeom prst="rect">
            <a:avLst/>
          </a:prstGeom>
        </p:spPr>
        <p:txBody>
          <a:bodyPr/>
          <a:lstStyle/>
          <a:p>
            <a:pPr marL="0" indent="0">
              <a:buNone/>
            </a:pPr>
            <a:r>
              <a:rPr lang="en-US" dirty="0">
                <a:ea typeface="+mn-lt"/>
                <a:cs typeface="+mn-lt"/>
              </a:rPr>
              <a:t>To develop a web-based application which includes information about:</a:t>
            </a:r>
          </a:p>
          <a:p>
            <a:r>
              <a:rPr lang="en-US" dirty="0">
                <a:ea typeface="+mn-lt"/>
                <a:cs typeface="+mn-lt"/>
              </a:rPr>
              <a:t>Transportation facility available to visit the desired place.</a:t>
            </a:r>
            <a:endParaRPr lang="en-US" dirty="0">
              <a:ea typeface="Yu Gothic Medium"/>
            </a:endParaRPr>
          </a:p>
          <a:p>
            <a:r>
              <a:rPr lang="en-US" dirty="0">
                <a:ea typeface="+mn-lt"/>
                <a:cs typeface="+mn-lt"/>
              </a:rPr>
              <a:t>Residences available to take a stay</a:t>
            </a:r>
            <a:endParaRPr lang="en-US" dirty="0"/>
          </a:p>
          <a:p>
            <a:r>
              <a:rPr lang="en-US" dirty="0">
                <a:ea typeface="+mn-lt"/>
                <a:cs typeface="+mn-lt"/>
              </a:rPr>
              <a:t>Best food options available and best dishes of that place.</a:t>
            </a:r>
            <a:endParaRPr lang="en-US" dirty="0"/>
          </a:p>
          <a:p>
            <a:r>
              <a:rPr lang="en-US" dirty="0">
                <a:ea typeface="+mn-lt"/>
                <a:cs typeface="+mn-lt"/>
              </a:rPr>
              <a:t>Places to visit and timing to visit each place.</a:t>
            </a:r>
            <a:endParaRPr lang="en-US" dirty="0"/>
          </a:p>
          <a:p>
            <a:r>
              <a:rPr lang="en-US" dirty="0">
                <a:ea typeface="+mn-lt"/>
                <a:cs typeface="+mn-lt"/>
              </a:rPr>
              <a:t>Hidden gems of the city.</a:t>
            </a:r>
            <a:endParaRPr lang="en-US" dirty="0"/>
          </a:p>
          <a:p>
            <a:r>
              <a:rPr lang="en-US" dirty="0">
                <a:ea typeface="+mn-lt"/>
                <a:cs typeface="+mn-lt"/>
              </a:rPr>
              <a:t>Handicrafts and other famous art and crafts.</a:t>
            </a:r>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xfrm>
            <a:off x="206861" y="1372727"/>
            <a:ext cx="11846859" cy="5112846"/>
          </a:xfrm>
          <a:prstGeom prst="rect">
            <a:avLst/>
          </a:prstGeom>
        </p:spPr>
        <p:txBody>
          <a:bodyPr>
            <a:normAutofit fontScale="92500" lnSpcReduction="10000"/>
          </a:bodyPr>
          <a:lstStyle/>
          <a:p>
            <a:pPr marL="0" indent="0">
              <a:buNone/>
            </a:pPr>
            <a:r>
              <a:rPr lang="en-US" sz="2500" b="1" dirty="0"/>
              <a:t>Functional Requirements:</a:t>
            </a:r>
          </a:p>
          <a:p>
            <a:pPr marL="0" indent="0" fontAlgn="base">
              <a:buNone/>
            </a:pPr>
            <a:r>
              <a:rPr lang="en-IN" sz="2200" b="1" dirty="0"/>
              <a:t>Admin Requirements:</a:t>
            </a:r>
            <a:endParaRPr lang="en-IN" sz="2200" dirty="0"/>
          </a:p>
          <a:p>
            <a:pPr fontAlgn="base"/>
            <a:r>
              <a:rPr lang="en-IN" sz="2200" dirty="0"/>
              <a:t> The admin can add new packages.</a:t>
            </a:r>
          </a:p>
          <a:p>
            <a:pPr fontAlgn="base"/>
            <a:r>
              <a:rPr lang="en-IN" sz="2200" dirty="0"/>
              <a:t> The admin can update any package.</a:t>
            </a:r>
          </a:p>
          <a:p>
            <a:pPr fontAlgn="base"/>
            <a:r>
              <a:rPr lang="en-IN" sz="2200" dirty="0"/>
              <a:t> The admin can delete any package.</a:t>
            </a:r>
          </a:p>
          <a:p>
            <a:pPr fontAlgn="base"/>
            <a:r>
              <a:rPr lang="en-IN" sz="2200" dirty="0"/>
              <a:t> The admin can search any package</a:t>
            </a:r>
          </a:p>
          <a:p>
            <a:pPr fontAlgn="base"/>
            <a:r>
              <a:rPr lang="en-IN" sz="2200" dirty="0"/>
              <a:t> The admin can also change his name or password from the dashboard settings</a:t>
            </a:r>
          </a:p>
          <a:p>
            <a:pPr marL="0" indent="0" fontAlgn="base">
              <a:buNone/>
            </a:pPr>
            <a:endParaRPr lang="en-IN" sz="2200" dirty="0"/>
          </a:p>
          <a:p>
            <a:pPr marL="0" indent="0" fontAlgn="base">
              <a:buNone/>
            </a:pPr>
            <a:r>
              <a:rPr lang="en-IN" sz="2200" b="1" dirty="0"/>
              <a:t>End User Requirements:</a:t>
            </a:r>
            <a:endParaRPr lang="en-IN" sz="2200" dirty="0"/>
          </a:p>
          <a:p>
            <a:pPr fontAlgn="base"/>
            <a:r>
              <a:rPr lang="en-IN" sz="2200" dirty="0"/>
              <a:t> The end users book tour plan according to their choice.</a:t>
            </a:r>
          </a:p>
          <a:p>
            <a:pPr fontAlgn="base"/>
            <a:r>
              <a:rPr lang="en-IN" sz="2200" dirty="0"/>
              <a:t> The user can sign up after filling all the fields mentioned in the sign up form.</a:t>
            </a:r>
          </a:p>
          <a:p>
            <a:pPr fontAlgn="base"/>
            <a:r>
              <a:rPr lang="en-IN" sz="2200" dirty="0"/>
              <a:t> The user can login after validation of his/her details from the database.</a:t>
            </a:r>
          </a:p>
          <a:p>
            <a:pPr fontAlgn="base"/>
            <a:r>
              <a:rPr lang="en-IN" sz="2100" dirty="0"/>
              <a:t> The end users can reserve their seats for tour plan which they choose or like.</a:t>
            </a:r>
          </a:p>
          <a:p>
            <a:pPr fontAlgn="base"/>
            <a:r>
              <a:rPr lang="en-IN" sz="2000" dirty="0"/>
              <a:t>User share their feedback with comments.</a:t>
            </a:r>
            <a:endParaRPr lang="en-IN" sz="2100" dirty="0"/>
          </a:p>
          <a:p>
            <a:pPr marL="0" indent="0">
              <a:buNone/>
            </a:pPr>
            <a:endParaRPr lang="en-US" sz="2200" b="1" dirty="0"/>
          </a:p>
          <a:p>
            <a:pPr marL="0" indent="0">
              <a:buNone/>
            </a:pPr>
            <a:endParaRPr lang="en-US" sz="2500" b="1" dirty="0"/>
          </a:p>
        </p:txBody>
      </p:sp>
      <p:sp>
        <p:nvSpPr>
          <p:cNvPr id="4" name="Date Placeholder 3"/>
          <p:cNvSpPr>
            <a:spLocks noGrp="1"/>
          </p:cNvSpPr>
          <p:nvPr>
            <p:ph type="dt" sz="half" idx="2"/>
          </p:nvPr>
        </p:nvSpPr>
        <p:spPr/>
        <p:txBody>
          <a:bodyPr/>
          <a:lstStyle/>
          <a:p>
            <a:fld id="{0673EE94-23FD-4634-B22A-DDFE7C35FD25}"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6E48-AC41-AE3A-0AEB-1794F6AC5577}"/>
              </a:ext>
            </a:extLst>
          </p:cNvPr>
          <p:cNvSpPr>
            <a:spLocks noGrp="1"/>
          </p:cNvSpPr>
          <p:nvPr>
            <p:ph type="title"/>
          </p:nvPr>
        </p:nvSpPr>
        <p:spPr/>
        <p:txBody>
          <a:bodyPr/>
          <a:lstStyle/>
          <a:p>
            <a:r>
              <a:rPr lang="en-US" dirty="0"/>
              <a:t>Requirement Analysis </a:t>
            </a:r>
            <a:r>
              <a:rPr lang="en-US" dirty="0" err="1"/>
              <a:t>conti</a:t>
            </a:r>
            <a:r>
              <a:rPr lang="en-US" dirty="0"/>
              <a:t>…</a:t>
            </a:r>
          </a:p>
        </p:txBody>
      </p:sp>
      <p:sp>
        <p:nvSpPr>
          <p:cNvPr id="3" name="Date Placeholder 2">
            <a:extLst>
              <a:ext uri="{FF2B5EF4-FFF2-40B4-BE49-F238E27FC236}">
                <a16:creationId xmlns:a16="http://schemas.microsoft.com/office/drawing/2014/main" id="{C52DB513-B302-E8D0-4260-F3535F90D7BF}"/>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D8F369D3-5E4B-5C0E-BC56-4B86D1DADE9E}"/>
              </a:ext>
            </a:extLst>
          </p:cNvPr>
          <p:cNvSpPr>
            <a:spLocks noGrp="1"/>
          </p:cNvSpPr>
          <p:nvPr>
            <p:ph type="ftr" sz="quarter" idx="3"/>
          </p:nvPr>
        </p:nvSpPr>
        <p:spPr/>
        <p:txBody>
          <a:bodyPr/>
          <a:lstStyle/>
          <a:p>
            <a:r>
              <a:rPr lang="en-US" dirty="0"/>
              <a:t>Department of Computer Science Engineering</a:t>
            </a:r>
          </a:p>
        </p:txBody>
      </p:sp>
      <p:sp>
        <p:nvSpPr>
          <p:cNvPr id="5" name="Slide Number Placeholder 4">
            <a:extLst>
              <a:ext uri="{FF2B5EF4-FFF2-40B4-BE49-F238E27FC236}">
                <a16:creationId xmlns:a16="http://schemas.microsoft.com/office/drawing/2014/main" id="{CB4518E1-12B9-4CD2-D8CE-551A46F9B438}"/>
              </a:ext>
            </a:extLst>
          </p:cNvPr>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Content Placeholder 5">
            <a:extLst>
              <a:ext uri="{FF2B5EF4-FFF2-40B4-BE49-F238E27FC236}">
                <a16:creationId xmlns:a16="http://schemas.microsoft.com/office/drawing/2014/main" id="{44A2057C-FB1E-535E-2B93-57A4337746AD}"/>
              </a:ext>
            </a:extLst>
          </p:cNvPr>
          <p:cNvSpPr>
            <a:spLocks noGrp="1"/>
          </p:cNvSpPr>
          <p:nvPr>
            <p:ph sz="quarter" idx="10"/>
          </p:nvPr>
        </p:nvSpPr>
        <p:spPr>
          <a:xfrm>
            <a:off x="172571" y="1418447"/>
            <a:ext cx="11846859" cy="2275248"/>
          </a:xfrm>
        </p:spPr>
        <p:txBody>
          <a:bodyPr>
            <a:normAutofit fontScale="70000" lnSpcReduction="20000"/>
          </a:bodyPr>
          <a:lstStyle/>
          <a:p>
            <a:pPr marL="0" indent="0" fontAlgn="base">
              <a:buNone/>
            </a:pPr>
            <a:r>
              <a:rPr lang="en-IN" sz="3500" b="1" dirty="0"/>
              <a:t>System Requirements:</a:t>
            </a:r>
            <a:endParaRPr lang="en-IN" sz="3500" dirty="0"/>
          </a:p>
          <a:p>
            <a:pPr fontAlgn="base"/>
            <a:r>
              <a:rPr lang="en-IN" sz="3500" dirty="0"/>
              <a:t> website offer logout functionality to end users.</a:t>
            </a:r>
          </a:p>
          <a:p>
            <a:pPr fontAlgn="base"/>
            <a:r>
              <a:rPr lang="en-IN" sz="3500" dirty="0"/>
              <a:t>  website will only accept a valid login details to </a:t>
            </a:r>
            <a:r>
              <a:rPr lang="en-IN" sz="3500" dirty="0" err="1"/>
              <a:t>enroll</a:t>
            </a:r>
            <a:r>
              <a:rPr lang="en-IN" sz="3500" dirty="0"/>
              <a:t> on website in PHP.</a:t>
            </a:r>
          </a:p>
          <a:p>
            <a:pPr fontAlgn="base"/>
            <a:r>
              <a:rPr lang="en-IN" sz="3500" dirty="0"/>
              <a:t> website will provide password recovery facility.</a:t>
            </a:r>
          </a:p>
          <a:p>
            <a:pPr fontAlgn="base"/>
            <a:r>
              <a:rPr lang="en-IN" sz="3500" dirty="0"/>
              <a:t> website will redirect the user to </a:t>
            </a:r>
            <a:r>
              <a:rPr lang="en-IN" sz="3500" dirty="0" err="1"/>
              <a:t>whats</a:t>
            </a:r>
            <a:r>
              <a:rPr lang="en-IN" sz="3500" dirty="0"/>
              <a:t>-app whenever the </a:t>
            </a:r>
            <a:r>
              <a:rPr lang="en-IN" sz="3500" dirty="0" err="1"/>
              <a:t>whats</a:t>
            </a:r>
            <a:r>
              <a:rPr lang="en-IN" sz="3500" dirty="0"/>
              <a:t>-app icon is pressed for online payment purposes.</a:t>
            </a:r>
          </a:p>
          <a:p>
            <a:pPr marL="0" indent="0" fontAlgn="base">
              <a:buNone/>
            </a:pPr>
            <a:endParaRPr lang="en-IN" sz="4000" dirty="0"/>
          </a:p>
          <a:p>
            <a:pPr marL="0" indent="0" fontAlgn="base">
              <a:buNone/>
            </a:pPr>
            <a:endParaRPr lang="en-IN" sz="2400" dirty="0"/>
          </a:p>
          <a:p>
            <a:pPr fontAlgn="base"/>
            <a:endParaRPr lang="en-IN" sz="2200" dirty="0"/>
          </a:p>
        </p:txBody>
      </p:sp>
      <p:sp>
        <p:nvSpPr>
          <p:cNvPr id="7" name="TextBox 6">
            <a:extLst>
              <a:ext uri="{FF2B5EF4-FFF2-40B4-BE49-F238E27FC236}">
                <a16:creationId xmlns:a16="http://schemas.microsoft.com/office/drawing/2014/main" id="{759E6CBC-C9F4-F64A-279E-B5F96688F92E}"/>
              </a:ext>
            </a:extLst>
          </p:cNvPr>
          <p:cNvSpPr txBox="1"/>
          <p:nvPr/>
        </p:nvSpPr>
        <p:spPr>
          <a:xfrm>
            <a:off x="145108" y="3609315"/>
            <a:ext cx="11754124" cy="2492990"/>
          </a:xfrm>
          <a:prstGeom prst="rect">
            <a:avLst/>
          </a:prstGeom>
          <a:noFill/>
        </p:spPr>
        <p:txBody>
          <a:bodyPr wrap="square" rtlCol="0">
            <a:spAutoFit/>
          </a:bodyPr>
          <a:lstStyle/>
          <a:p>
            <a:r>
              <a:rPr lang="en-US" sz="2300" b="1" dirty="0"/>
              <a:t>Non functional Requirements:</a:t>
            </a:r>
          </a:p>
          <a:p>
            <a:endParaRPr lang="en-US" sz="2300" b="1" dirty="0"/>
          </a:p>
          <a:p>
            <a:pPr fontAlgn="base"/>
            <a:r>
              <a:rPr lang="en-IN" sz="2200" b="1" dirty="0"/>
              <a:t>Database Security:</a:t>
            </a:r>
            <a:endParaRPr lang="en-IN" sz="2200" dirty="0"/>
          </a:p>
          <a:p>
            <a:pPr fontAlgn="base"/>
            <a:r>
              <a:rPr lang="en-IN" sz="2200" dirty="0"/>
              <a:t>An unauthorized person cannot access the panel and database, do not read and write the information. It should   maintain the security of the client’s payment method.</a:t>
            </a:r>
          </a:p>
          <a:p>
            <a:br>
              <a:rPr lang="en-IN" sz="2200" dirty="0"/>
            </a:br>
            <a:endParaRPr lang="en-US" sz="2200" b="1" dirty="0"/>
          </a:p>
        </p:txBody>
      </p:sp>
    </p:spTree>
    <p:extLst>
      <p:ext uri="{BB962C8B-B14F-4D97-AF65-F5344CB8AC3E}">
        <p14:creationId xmlns:p14="http://schemas.microsoft.com/office/powerpoint/2010/main" val="40657741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0FC0-0258-165F-759D-C6D8CE7A2910}"/>
              </a:ext>
            </a:extLst>
          </p:cNvPr>
          <p:cNvSpPr>
            <a:spLocks noGrp="1"/>
          </p:cNvSpPr>
          <p:nvPr>
            <p:ph type="title"/>
          </p:nvPr>
        </p:nvSpPr>
        <p:spPr/>
        <p:txBody>
          <a:bodyPr/>
          <a:lstStyle/>
          <a:p>
            <a:r>
              <a:rPr lang="en-US" dirty="0"/>
              <a:t>Requirement Analysis </a:t>
            </a:r>
            <a:r>
              <a:rPr lang="en-US" dirty="0" err="1"/>
              <a:t>conti</a:t>
            </a:r>
            <a:r>
              <a:rPr lang="en-US" dirty="0"/>
              <a:t>…</a:t>
            </a:r>
          </a:p>
        </p:txBody>
      </p:sp>
      <p:sp>
        <p:nvSpPr>
          <p:cNvPr id="3" name="Date Placeholder 2">
            <a:extLst>
              <a:ext uri="{FF2B5EF4-FFF2-40B4-BE49-F238E27FC236}">
                <a16:creationId xmlns:a16="http://schemas.microsoft.com/office/drawing/2014/main" id="{6A8EDF0E-2E2B-2B73-1B07-2027FB8AC18F}"/>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7A2BDFFF-76DB-AF7E-7D32-1C1C5490D8B8}"/>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44306875-F11A-395B-D3E3-3475F1F16BDC}"/>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Content Placeholder 5">
            <a:extLst>
              <a:ext uri="{FF2B5EF4-FFF2-40B4-BE49-F238E27FC236}">
                <a16:creationId xmlns:a16="http://schemas.microsoft.com/office/drawing/2014/main" id="{B2472548-AF36-1736-1463-B35E61C8D69D}"/>
              </a:ext>
            </a:extLst>
          </p:cNvPr>
          <p:cNvSpPr>
            <a:spLocks noGrp="1"/>
          </p:cNvSpPr>
          <p:nvPr>
            <p:ph sz="quarter" idx="10"/>
          </p:nvPr>
        </p:nvSpPr>
        <p:spPr/>
        <p:txBody>
          <a:bodyPr>
            <a:normAutofit fontScale="85000" lnSpcReduction="20000"/>
          </a:bodyPr>
          <a:lstStyle/>
          <a:p>
            <a:pPr marL="0" indent="0" fontAlgn="base">
              <a:buNone/>
            </a:pPr>
            <a:r>
              <a:rPr lang="en-IN" sz="2900" b="1" dirty="0"/>
              <a:t>Reliability Requirement:</a:t>
            </a:r>
            <a:endParaRPr lang="en-IN" sz="2900" dirty="0"/>
          </a:p>
          <a:p>
            <a:pPr fontAlgn="base"/>
            <a:r>
              <a:rPr lang="en-IN" sz="2900" dirty="0"/>
              <a:t>Travel management system should provide a reliable environment to both customers and owner.</a:t>
            </a:r>
          </a:p>
          <a:p>
            <a:pPr fontAlgn="base"/>
            <a:r>
              <a:rPr lang="en-IN" sz="2900" dirty="0"/>
              <a:t>Admin should be able to upload delete update new packages without any error.</a:t>
            </a:r>
          </a:p>
          <a:p>
            <a:pPr marL="0" indent="0" fontAlgn="base">
              <a:buNone/>
            </a:pPr>
            <a:r>
              <a:rPr lang="en-IN" sz="2900" b="1" dirty="0"/>
              <a:t>Usability Requirement:</a:t>
            </a:r>
          </a:p>
          <a:p>
            <a:pPr fontAlgn="base"/>
            <a:r>
              <a:rPr lang="en-IN" sz="2900" dirty="0"/>
              <a:t>The travel Management System in PHP is designed for user friendly environment and ease of use.</a:t>
            </a:r>
          </a:p>
          <a:p>
            <a:pPr marL="0" indent="0" fontAlgn="base">
              <a:buNone/>
            </a:pPr>
            <a:r>
              <a:rPr lang="en-IN" sz="2900" b="1" dirty="0"/>
              <a:t>Availability:</a:t>
            </a:r>
            <a:endParaRPr lang="en-IN" sz="2900" dirty="0"/>
          </a:p>
          <a:p>
            <a:pPr fontAlgn="base"/>
            <a:r>
              <a:rPr lang="en-IN" sz="2900" dirty="0"/>
              <a:t>The travel Management System in PHP should be available for 24 hours because it offers international tourists reserved packages from different countries so it should be available for 24 hours.</a:t>
            </a:r>
          </a:p>
          <a:p>
            <a:pPr marL="0" indent="0" fontAlgn="base">
              <a:buNone/>
            </a:pPr>
            <a:r>
              <a:rPr lang="en-IN" sz="2900" b="1" dirty="0"/>
              <a:t>Efficiency Requirement:</a:t>
            </a:r>
            <a:endParaRPr lang="en-IN" sz="2900" dirty="0"/>
          </a:p>
          <a:p>
            <a:pPr fontAlgn="base"/>
            <a:r>
              <a:rPr lang="en-IN" sz="2900" dirty="0"/>
              <a:t>When an online package of travel implemented customer can have reserved packages in an efficient manner</a:t>
            </a:r>
            <a:r>
              <a:rPr lang="en-IN" dirty="0"/>
              <a:t>.</a:t>
            </a:r>
          </a:p>
          <a:p>
            <a:endParaRPr lang="en-IN" dirty="0"/>
          </a:p>
          <a:p>
            <a:endParaRPr lang="en-US" dirty="0"/>
          </a:p>
        </p:txBody>
      </p:sp>
    </p:spTree>
    <p:extLst>
      <p:ext uri="{BB962C8B-B14F-4D97-AF65-F5344CB8AC3E}">
        <p14:creationId xmlns:p14="http://schemas.microsoft.com/office/powerpoint/2010/main" val="6093391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15 July 2022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3" name="Content Placeholder 2"/>
          <p:cNvSpPr>
            <a:spLocks noGrp="1"/>
          </p:cNvSpPr>
          <p:nvPr>
            <p:ph sz="quarter" idx="10"/>
          </p:nvPr>
        </p:nvSpPr>
        <p:spPr>
          <a:prstGeom prst="rect">
            <a:avLst/>
          </a:prstGeom>
        </p:spPr>
        <p:txBody>
          <a:bodyPr/>
          <a:lstStyle/>
          <a:p>
            <a:pPr marL="228600" lvl="1">
              <a:buFont typeface="Wingdings" pitchFamily="2" charset="2"/>
              <a:buChar char="v"/>
            </a:pPr>
            <a:endParaRPr lang="en-US" dirty="0"/>
          </a:p>
          <a:p>
            <a:pPr>
              <a:buNone/>
            </a:pPr>
            <a:endParaRPr lang="en-US" dirty="0"/>
          </a:p>
        </p:txBody>
      </p:sp>
      <p:sp>
        <p:nvSpPr>
          <p:cNvPr id="9" name="Content Placeholder 2">
            <a:extLst>
              <a:ext uri="{FF2B5EF4-FFF2-40B4-BE49-F238E27FC236}">
                <a16:creationId xmlns:a16="http://schemas.microsoft.com/office/drawing/2014/main" id="{8DB64708-FFCF-605C-B29C-17089C47DAAA}"/>
              </a:ext>
            </a:extLst>
          </p:cNvPr>
          <p:cNvSpPr txBox="1">
            <a:spLocks/>
          </p:cNvSpPr>
          <p:nvPr/>
        </p:nvSpPr>
        <p:spPr>
          <a:xfrm>
            <a:off x="87467" y="1463972"/>
            <a:ext cx="11846859" cy="5112846"/>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2500" dirty="0">
                <a:ea typeface="+mn-lt"/>
                <a:cs typeface="+mn-lt"/>
              </a:rPr>
              <a:t>Tourism is a major source of income for the state of Uttarakhand. The Uttarakhand government wants to create a tourist friendly application which provides the details of all-important places to visit in the state and all information about the weather of that place. This initiative would bring out boost in tourism and help tourists to plan out their trip. It will help tourists get information regarding the availability of stay and lodging at the hotels. </a:t>
            </a:r>
          </a:p>
          <a:p>
            <a:r>
              <a:rPr lang="en-US" sz="2500" dirty="0">
                <a:ea typeface="+mn-lt"/>
                <a:cs typeface="+mn-lt"/>
              </a:rPr>
              <a:t>The web application serves the purpose by providing the correct information based on the location information and the user selections. It provides the information of the most important places and local best food, famous art and craft of that place, weather etc. this could be used before the planned visit or on location to access detailed information of points of interest without going through lengthy printed catalogs.</a:t>
            </a:r>
            <a:endParaRPr lang="en-US" sz="2500" dirty="0">
              <a:ea typeface="Yu Gothic Medium"/>
            </a:endParaRPr>
          </a:p>
          <a:p>
            <a:pPr marL="0" indent="0">
              <a:buFont typeface="Wingdings" pitchFamily="2" charset="2"/>
              <a:buNone/>
            </a:pPr>
            <a:endParaRPr lang="en-US" b="1"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 Discussion</a:t>
            </a:r>
          </a:p>
        </p:txBody>
      </p:sp>
      <p:sp>
        <p:nvSpPr>
          <p:cNvPr id="3" name="Content Placeholder 2"/>
          <p:cNvSpPr>
            <a:spLocks noGrp="1"/>
          </p:cNvSpPr>
          <p:nvPr>
            <p:ph sz="quarter" idx="10"/>
          </p:nvPr>
        </p:nvSpPr>
        <p:spPr>
          <a:xfrm>
            <a:off x="160696" y="1774705"/>
            <a:ext cx="11846859" cy="5112846"/>
          </a:xfrm>
          <a:prstGeom prst="rect">
            <a:avLst/>
          </a:prstGeom>
        </p:spPr>
        <p:txBody>
          <a:bodyPr>
            <a:normAutofit/>
          </a:bodyPr>
          <a:lstStyle/>
          <a:p>
            <a:pPr marL="0" indent="0">
              <a:buNone/>
            </a:pPr>
            <a:r>
              <a:rPr lang="en-US" sz="2800" dirty="0">
                <a:ea typeface="+mn-lt"/>
                <a:cs typeface="+mn-lt"/>
              </a:rPr>
              <a:t>This application is built with a purpose to increase the tourism in Uttarakhand. The outcome of this project will be a web application which will help the visitors and the locals of the Uttarakhand to get the related information about everything they need during the whole trip. This thing will make easy for the tourists to plan their trip and travel more places in less time. It also provides the information about the weather of Uttarakhand which will help both the tourists and locals to get updated about the weather. The easy of planning trip to various places in Uttarakhand will make more and more people to visit Uttarakhand. This application also contains the information about the famous local food and handicrafts that will help the locals.</a:t>
            </a:r>
            <a:endParaRPr lang="en-US" sz="2800" b="1" dirty="0"/>
          </a:p>
        </p:txBody>
      </p:sp>
      <p:sp>
        <p:nvSpPr>
          <p:cNvPr id="4" name="Date Placeholder 3"/>
          <p:cNvSpPr>
            <a:spLocks noGrp="1"/>
          </p:cNvSpPr>
          <p:nvPr>
            <p:ph type="dt" sz="half" idx="2"/>
          </p:nvPr>
        </p:nvSpPr>
        <p:spPr/>
        <p:txBody>
          <a:bodyPr/>
          <a:lstStyle/>
          <a:p>
            <a:fld id="{8ECF1BBB-D5E3-4D7D-93D8-8901AC810A35}"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sz="quarter" idx="10"/>
          </p:nvPr>
        </p:nvSpPr>
        <p:spPr>
          <a:xfrm>
            <a:off x="154546" y="2118637"/>
            <a:ext cx="11025860" cy="5112846"/>
          </a:xfrm>
          <a:prstGeom prst="rect">
            <a:avLst/>
          </a:prstGeom>
        </p:spPr>
        <p:txBody>
          <a:bodyPr>
            <a:normAutofit/>
          </a:bodyPr>
          <a:lstStyle/>
          <a:p>
            <a:r>
              <a:rPr lang="en-US" sz="2900" dirty="0">
                <a:ea typeface="+mn-lt"/>
                <a:cs typeface="+mn-lt"/>
              </a:rPr>
              <a:t>A recent survey found that 59 percent of respondents had travel issues caused by technology, from fluctuating prices to incorrect bookings.</a:t>
            </a:r>
            <a:endParaRPr lang="en-US" sz="2900" dirty="0">
              <a:ea typeface="Yu Gothic Medium"/>
            </a:endParaRPr>
          </a:p>
          <a:p>
            <a:r>
              <a:rPr lang="en-US" sz="2900" dirty="0">
                <a:ea typeface="+mn-lt"/>
                <a:cs typeface="+mn-lt"/>
              </a:rPr>
              <a:t>There is always the possibility that you leave out some resources so it is possible that some users might not locate their quested places sometimes.</a:t>
            </a:r>
            <a:endParaRPr lang="en-US" sz="2900" dirty="0">
              <a:ea typeface="Yu Gothic Medium"/>
            </a:endParaRPr>
          </a:p>
        </p:txBody>
      </p:sp>
      <p:sp>
        <p:nvSpPr>
          <p:cNvPr id="4" name="Date Placeholder 3"/>
          <p:cNvSpPr>
            <a:spLocks noGrp="1"/>
          </p:cNvSpPr>
          <p:nvPr>
            <p:ph type="dt" sz="half" idx="2"/>
          </p:nvPr>
        </p:nvSpPr>
        <p:spPr/>
        <p:txBody>
          <a:bodyPr/>
          <a:lstStyle/>
          <a:p>
            <a:fld id="{5B7D0773-A0C8-4514-8B6D-7B894C8639B3}"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a:bodyPr>
          <a:lstStyle/>
          <a:p>
            <a:r>
              <a:rPr lang="en-US" dirty="0"/>
              <a:t>TravelBug</a:t>
            </a:r>
          </a:p>
        </p:txBody>
      </p:sp>
      <p:sp>
        <p:nvSpPr>
          <p:cNvPr id="3" name="Subtitle 2"/>
          <p:cNvSpPr>
            <a:spLocks noGrp="1"/>
          </p:cNvSpPr>
          <p:nvPr>
            <p:ph type="subTitle" idx="1"/>
          </p:nvPr>
        </p:nvSpPr>
        <p:spPr/>
        <p:txBody>
          <a:bodyPr>
            <a:normAutofit fontScale="62500" lnSpcReduction="20000"/>
          </a:bodyPr>
          <a:lstStyle/>
          <a:p>
            <a:r>
              <a:t>Submitted to: </a:t>
            </a:r>
          </a:p>
          <a:p>
            <a:r>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1DD8-D450-4F5A-9530-B0028C420C4F}"/>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5848AC05-67D3-1316-2BE0-EDFFEA678CB7}"/>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1443553F-1FAF-9330-7F19-1496AF3BD79F}"/>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342BBFC7-C7B0-D96B-28A7-C6F2D7F9F4B0}"/>
              </a:ext>
            </a:extLst>
          </p:cNvPr>
          <p:cNvSpPr>
            <a:spLocks noGrp="1"/>
          </p:cNvSpPr>
          <p:nvPr>
            <p:ph type="sldNum" sz="quarter" idx="4"/>
          </p:nvPr>
        </p:nvSpPr>
        <p:spPr/>
        <p:txBody>
          <a:bodyPr/>
          <a:lstStyle/>
          <a:p>
            <a:fld id="{9860EDB8-5305-433F-BE41-D7A86D811DB3}" type="slidenum">
              <a:rPr lang="en-US" smtClean="0"/>
              <a:pPr/>
              <a:t>20</a:t>
            </a:fld>
            <a:endParaRPr lang="en-US" dirty="0"/>
          </a:p>
        </p:txBody>
      </p:sp>
      <p:sp>
        <p:nvSpPr>
          <p:cNvPr id="6" name="Content Placeholder 5">
            <a:extLst>
              <a:ext uri="{FF2B5EF4-FFF2-40B4-BE49-F238E27FC236}">
                <a16:creationId xmlns:a16="http://schemas.microsoft.com/office/drawing/2014/main" id="{C2AA7982-DF7F-B3DD-1B32-59E7348E6FBA}"/>
              </a:ext>
            </a:extLst>
          </p:cNvPr>
          <p:cNvSpPr>
            <a:spLocks noGrp="1"/>
          </p:cNvSpPr>
          <p:nvPr>
            <p:ph sz="quarter" idx="10"/>
          </p:nvPr>
        </p:nvSpPr>
        <p:spPr/>
        <p:txBody>
          <a:bodyPr/>
          <a:lstStyle/>
          <a:p>
            <a:r>
              <a:rPr lang="en-US" dirty="0">
                <a:ea typeface="+mn-lt"/>
                <a:cs typeface="+mn-lt"/>
              </a:rPr>
              <a:t>Eliminate the problems arising during an Uttarakhand trip</a:t>
            </a:r>
          </a:p>
          <a:p>
            <a:r>
              <a:rPr lang="en-US" dirty="0">
                <a:ea typeface="+mn-lt"/>
                <a:cs typeface="+mn-lt"/>
              </a:rPr>
              <a:t>Enlightens user about the famous and interesting tourist spots based on reviews</a:t>
            </a:r>
          </a:p>
          <a:p>
            <a:r>
              <a:rPr lang="en-US" dirty="0">
                <a:ea typeface="+mn-lt"/>
                <a:cs typeface="+mn-lt"/>
              </a:rPr>
              <a:t>Show estimated cost of each and every activity/stay is briefed and make booking using application.</a:t>
            </a:r>
          </a:p>
          <a:p>
            <a:r>
              <a:rPr lang="en-US" dirty="0">
                <a:ea typeface="+mn-lt"/>
                <a:cs typeface="+mn-lt"/>
              </a:rPr>
              <a:t>It will also show user the real-time rush of the place to avoid crowding.</a:t>
            </a:r>
          </a:p>
          <a:p>
            <a:r>
              <a:rPr lang="en-US" dirty="0">
                <a:ea typeface="+mn-lt"/>
                <a:cs typeface="+mn-lt"/>
              </a:rPr>
              <a:t>Help left-out tourist spots to popularize and new businesses and state tourist to grow.</a:t>
            </a:r>
          </a:p>
          <a:p>
            <a:endParaRPr lang="en-US" dirty="0"/>
          </a:p>
        </p:txBody>
      </p:sp>
    </p:spTree>
    <p:extLst>
      <p:ext uri="{BB962C8B-B14F-4D97-AF65-F5344CB8AC3E}">
        <p14:creationId xmlns:p14="http://schemas.microsoft.com/office/powerpoint/2010/main" val="18976085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Q&amp;A</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9A3DF91B-BC67-4BC7-96C7-F91DC61F0E32}" type="datetime3">
              <a:rPr lang="en-US" smtClean="0"/>
              <a:pPr/>
              <a:t>15 July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21</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15 July 2022</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22</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7" y="2335386"/>
            <a:ext cx="5257799" cy="2187227"/>
          </a:xfrm>
        </p:spPr>
        <p:txBody>
          <a:bodyPr anchor="t" anchorCtr="0"/>
          <a:lstStyle/>
          <a:p>
            <a:r>
              <a:rPr sz="3200" dirty="0"/>
              <a:t>Supervised by:</a:t>
            </a:r>
            <a:br>
              <a:rPr sz="3200" dirty="0"/>
            </a:br>
            <a:r>
              <a:rPr sz="3200" b="0" dirty="0"/>
              <a:t>Prof.</a:t>
            </a:r>
            <a:r>
              <a:rPr lang="en-US" sz="3200" b="0" dirty="0"/>
              <a:t> Mahendra Verma</a:t>
            </a:r>
          </a:p>
        </p:txBody>
      </p:sp>
      <p:sp>
        <p:nvSpPr>
          <p:cNvPr id="3" name="Text Placeholder 2"/>
          <p:cNvSpPr>
            <a:spLocks noGrp="1"/>
          </p:cNvSpPr>
          <p:nvPr>
            <p:ph type="body" idx="1"/>
          </p:nvPr>
        </p:nvSpPr>
        <p:spPr>
          <a:xfrm>
            <a:off x="6095999" y="2025748"/>
            <a:ext cx="5624945" cy="2827606"/>
          </a:xfrm>
        </p:spPr>
        <p:txBody>
          <a:bodyPr>
            <a:normAutofit fontScale="55000" lnSpcReduction="20000"/>
          </a:bodyPr>
          <a:lstStyle/>
          <a:p>
            <a:pPr>
              <a:lnSpc>
                <a:spcPct val="120000"/>
              </a:lnSpc>
              <a:spcBef>
                <a:spcPts val="0"/>
              </a:spcBef>
            </a:pPr>
            <a:r>
              <a:rPr lang="en-US" dirty="0"/>
              <a:t>Team Members:</a:t>
            </a:r>
          </a:p>
          <a:p>
            <a:pPr>
              <a:lnSpc>
                <a:spcPct val="120000"/>
              </a:lnSpc>
              <a:spcBef>
                <a:spcPts val="0"/>
              </a:spcBef>
            </a:pPr>
            <a:r>
              <a:rPr lang="en-US" dirty="0"/>
              <a:t>1. Atharv Sharma              (0827CS201047)</a:t>
            </a:r>
          </a:p>
          <a:p>
            <a:pPr>
              <a:lnSpc>
                <a:spcPct val="120000"/>
              </a:lnSpc>
              <a:spcBef>
                <a:spcPts val="0"/>
              </a:spcBef>
            </a:pPr>
            <a:r>
              <a:rPr lang="en-US" dirty="0"/>
              <a:t>2. Archika Kasliwal            (0827CS201042)</a:t>
            </a:r>
          </a:p>
          <a:p>
            <a:pPr>
              <a:lnSpc>
                <a:spcPct val="120000"/>
              </a:lnSpc>
              <a:spcBef>
                <a:spcPts val="0"/>
              </a:spcBef>
            </a:pPr>
            <a:r>
              <a:rPr lang="en-US" dirty="0"/>
              <a:t>3. Apoorva Shrivastava    (0827CS201041)</a:t>
            </a:r>
          </a:p>
          <a:p>
            <a:pPr>
              <a:lnSpc>
                <a:spcPct val="120000"/>
              </a:lnSpc>
              <a:spcBef>
                <a:spcPts val="0"/>
              </a:spcBef>
            </a:pPr>
            <a:r>
              <a:rPr lang="en-US" dirty="0"/>
              <a:t>4. Devendra Singh Pawar (0827CS201067)</a:t>
            </a:r>
          </a:p>
        </p:txBody>
      </p:sp>
      <p:sp>
        <p:nvSpPr>
          <p:cNvPr id="4" name="Date Placeholder 3"/>
          <p:cNvSpPr>
            <a:spLocks noGrp="1"/>
          </p:cNvSpPr>
          <p:nvPr>
            <p:ph type="dt" sz="half" idx="10"/>
          </p:nvPr>
        </p:nvSpPr>
        <p:spPr/>
        <p:txBody>
          <a:bodyPr/>
          <a:lstStyle/>
          <a:p>
            <a:fld id="{9A1B14C0-9C57-4BFD-9C3E-891C212384C8}" type="datetime3">
              <a:rPr lang="en-US" smtClean="0"/>
              <a:pPr/>
              <a:t>15 July 2022</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34" y="0"/>
            <a:ext cx="11874322" cy="1300766"/>
          </a:xfrm>
        </p:spPr>
        <p:txBody>
          <a:bodyPr/>
          <a:lstStyle/>
          <a:p>
            <a:r>
              <a:rPr lang="en-US" dirty="0"/>
              <a:t>Abstract</a:t>
            </a:r>
          </a:p>
        </p:txBody>
      </p:sp>
      <p:sp>
        <p:nvSpPr>
          <p:cNvPr id="3" name="Content Placeholder 2"/>
          <p:cNvSpPr>
            <a:spLocks noGrp="1"/>
          </p:cNvSpPr>
          <p:nvPr>
            <p:ph sz="quarter" idx="10"/>
          </p:nvPr>
        </p:nvSpPr>
        <p:spPr>
          <a:xfrm>
            <a:off x="154546" y="2298123"/>
            <a:ext cx="11846859" cy="5112846"/>
          </a:xfrm>
          <a:prstGeom prst="rect">
            <a:avLst/>
          </a:prstGeom>
        </p:spPr>
        <p:txBody>
          <a:bodyPr/>
          <a:lstStyle/>
          <a:p>
            <a:pPr>
              <a:buNone/>
            </a:pPr>
            <a:r>
              <a:rPr lang="en-US" dirty="0">
                <a:ea typeface="+mn-lt"/>
                <a:cs typeface="+mn-lt"/>
              </a:rPr>
              <a:t>   In this project we are going to develop a web application for Uttarakhand that can be used by the locals as well as the tourists to get the information about every famous thing such as famous food, fruit, handicraft, places to visit etc. This will make the visit more planned and tourists can discover more places during their visit.</a:t>
            </a:r>
            <a:endParaRPr lang="en-US" dirty="0">
              <a:ea typeface="Yu Gothic Medium"/>
            </a:endParaRPr>
          </a:p>
        </p:txBody>
      </p:sp>
      <p:sp>
        <p:nvSpPr>
          <p:cNvPr id="4" name="Date Placeholder 3"/>
          <p:cNvSpPr>
            <a:spLocks noGrp="1"/>
          </p:cNvSpPr>
          <p:nvPr>
            <p:ph type="dt" sz="half" idx="2"/>
          </p:nvPr>
        </p:nvSpPr>
        <p:spPr/>
        <p:txBody>
          <a:bodyPr/>
          <a:lstStyle/>
          <a:p>
            <a:fld id="{79383796-5F39-4134-BB1F-91570C15A74E}"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dirty="0"/>
              <a:t>Department of Computer Science Engineering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normAutofit lnSpcReduction="10000"/>
          </a:bodyPr>
          <a:lstStyle/>
          <a:p>
            <a:r>
              <a:rPr lang="en-US" dirty="0">
                <a:ea typeface="+mn-lt"/>
                <a:cs typeface="+mn-lt"/>
              </a:rPr>
              <a:t>The project includes a web application which will provide the information about the all the famous things (e.g. food, places, handicrafts etc.).</a:t>
            </a:r>
            <a:endParaRPr lang="en-US" dirty="0"/>
          </a:p>
          <a:p>
            <a:r>
              <a:rPr lang="en-US" dirty="0">
                <a:ea typeface="+mn-lt"/>
                <a:cs typeface="+mn-lt"/>
              </a:rPr>
              <a:t>Major tangible elements include transportation, accommodation and other components of a hospitality industry major intangible elements include places to rest, eat, travel and culture of that place. </a:t>
            </a:r>
            <a:endParaRPr lang="en-US" dirty="0"/>
          </a:p>
          <a:p>
            <a:r>
              <a:rPr lang="en-US" dirty="0">
                <a:ea typeface="+mn-lt"/>
                <a:cs typeface="+mn-lt"/>
              </a:rPr>
              <a:t>Tourism is vital for all countries, due to the income generated by the consumption of goods and services by tourists, the taxes levied on businesses in the tourism industry</a:t>
            </a:r>
          </a:p>
          <a:p>
            <a:r>
              <a:rPr lang="en-US" dirty="0">
                <a:ea typeface="+mn-lt"/>
                <a:cs typeface="+mn-lt"/>
              </a:rPr>
              <a:t>By this web application the tourist can easily plan their visit to Uttarakhand and can discover more and more things in limited time.</a:t>
            </a:r>
            <a:endParaRPr lang="en-US" dirty="0"/>
          </a:p>
          <a:p>
            <a:endParaRPr lang="en-US" dirty="0"/>
          </a:p>
        </p:txBody>
      </p:sp>
      <p:sp>
        <p:nvSpPr>
          <p:cNvPr id="4" name="Date Placeholder 3"/>
          <p:cNvSpPr>
            <a:spLocks noGrp="1"/>
          </p:cNvSpPr>
          <p:nvPr>
            <p:ph type="dt" sz="half" idx="2"/>
          </p:nvPr>
        </p:nvSpPr>
        <p:spPr/>
        <p:txBody>
          <a:bodyPr/>
          <a:lstStyle/>
          <a:p>
            <a:fld id="{9DB8A999-CF11-4185-86EF-B5FCC1230B7A}"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xfrm>
            <a:off x="225987" y="2173125"/>
            <a:ext cx="11389754" cy="5112846"/>
          </a:xfrm>
          <a:prstGeom prst="rect">
            <a:avLst/>
          </a:prstGeom>
        </p:spPr>
        <p:txBody>
          <a:bodyPr/>
          <a:lstStyle/>
          <a:p>
            <a:pPr marL="0" indent="0">
              <a:buNone/>
            </a:pPr>
            <a:r>
              <a:rPr lang="en-US" dirty="0"/>
              <a:t>To develop a software through which we can search each and every famous things(i.e. famous place, food, fruit, handicraft, etc.) To be able to give all the information in the local Indian languages. To help boost tourism in our country and help people with self-employment. By having this information the tourists can easily visit the places.</a:t>
            </a:r>
          </a:p>
        </p:txBody>
      </p:sp>
      <p:sp>
        <p:nvSpPr>
          <p:cNvPr id="4" name="Date Placeholder 3"/>
          <p:cNvSpPr>
            <a:spLocks noGrp="1"/>
          </p:cNvSpPr>
          <p:nvPr>
            <p:ph type="dt" sz="half" idx="2"/>
          </p:nvPr>
        </p:nvSpPr>
        <p:spPr/>
        <p:txBody>
          <a:bodyPr/>
          <a:lstStyle/>
          <a:p>
            <a:fld id="{B008B673-7C08-4512-A3B6-F8D71772C357}"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xfrm>
            <a:off x="429751" y="1747065"/>
            <a:ext cx="11846859" cy="5112846"/>
          </a:xfrm>
          <a:prstGeom prst="rect">
            <a:avLst/>
          </a:prstGeom>
        </p:spPr>
        <p:txBody>
          <a:bodyPr/>
          <a:lstStyle/>
          <a:p>
            <a:pPr>
              <a:buNone/>
            </a:pPr>
            <a:r>
              <a:rPr lang="en-US" dirty="0">
                <a:ea typeface="+mn-lt"/>
                <a:cs typeface="+mn-lt"/>
              </a:rPr>
              <a:t>There are certain existing websites that work on a similar idea.</a:t>
            </a:r>
            <a:endParaRPr lang="en-US" dirty="0"/>
          </a:p>
          <a:p>
            <a:pPr marL="0" indent="0">
              <a:buNone/>
            </a:pPr>
            <a:r>
              <a:rPr lang="en-US" dirty="0">
                <a:ea typeface="+mn-lt"/>
                <a:cs typeface="+mn-lt"/>
              </a:rPr>
              <a:t>They are as follows:</a:t>
            </a:r>
          </a:p>
          <a:p>
            <a:r>
              <a:rPr lang="en-US" dirty="0">
                <a:ea typeface="+mn-lt"/>
                <a:cs typeface="+mn-lt"/>
              </a:rPr>
              <a:t>TourmyIndia</a:t>
            </a:r>
          </a:p>
          <a:p>
            <a:r>
              <a:rPr lang="en-US" dirty="0">
                <a:ea typeface="+mn-lt"/>
                <a:cs typeface="+mn-lt"/>
              </a:rPr>
              <a:t>EUttaranchal</a:t>
            </a:r>
          </a:p>
          <a:p>
            <a:r>
              <a:rPr lang="en-US" dirty="0">
                <a:ea typeface="+mn-lt"/>
                <a:cs typeface="+mn-lt"/>
              </a:rPr>
              <a:t>Holidify</a:t>
            </a:r>
          </a:p>
          <a:p>
            <a:r>
              <a:rPr lang="en-US" dirty="0">
                <a:ea typeface="+mn-lt"/>
                <a:cs typeface="+mn-lt"/>
              </a:rPr>
              <a:t>Trip Advisor</a:t>
            </a:r>
          </a:p>
          <a:p>
            <a:r>
              <a:rPr lang="en-US" dirty="0">
                <a:ea typeface="+mn-lt"/>
                <a:cs typeface="+mn-lt"/>
              </a:rPr>
              <a:t>Uttarakhand Tourism</a:t>
            </a:r>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15 July 2022</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A184-D37D-1CD0-A9AA-3DA1B360E110}"/>
              </a:ext>
            </a:extLst>
          </p:cNvPr>
          <p:cNvSpPr>
            <a:spLocks noGrp="1"/>
          </p:cNvSpPr>
          <p:nvPr>
            <p:ph type="title"/>
          </p:nvPr>
        </p:nvSpPr>
        <p:spPr/>
        <p:txBody>
          <a:bodyPr/>
          <a:lstStyle/>
          <a:p>
            <a:r>
              <a:rPr lang="en-US" dirty="0"/>
              <a:t>Survey of Existing Systems </a:t>
            </a:r>
            <a:r>
              <a:rPr lang="en-US" dirty="0" err="1"/>
              <a:t>conti</a:t>
            </a:r>
            <a:r>
              <a:rPr lang="en-US" dirty="0"/>
              <a:t>…</a:t>
            </a:r>
          </a:p>
        </p:txBody>
      </p:sp>
      <p:sp>
        <p:nvSpPr>
          <p:cNvPr id="3" name="Date Placeholder 2">
            <a:extLst>
              <a:ext uri="{FF2B5EF4-FFF2-40B4-BE49-F238E27FC236}">
                <a16:creationId xmlns:a16="http://schemas.microsoft.com/office/drawing/2014/main" id="{193A196B-FAB8-853D-9973-200A6B4BBF4C}"/>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68F18E07-3A4B-36E3-8C33-AF9322FAD331}"/>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D82606DD-350B-DFFF-3D3B-248F4CAFD30D}"/>
              </a:ext>
            </a:extLst>
          </p:cNvPr>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Content Placeholder 5">
            <a:extLst>
              <a:ext uri="{FF2B5EF4-FFF2-40B4-BE49-F238E27FC236}">
                <a16:creationId xmlns:a16="http://schemas.microsoft.com/office/drawing/2014/main" id="{CE9C6393-7305-C42C-01F8-F62800CFA225}"/>
              </a:ext>
            </a:extLst>
          </p:cNvPr>
          <p:cNvSpPr>
            <a:spLocks noGrp="1"/>
          </p:cNvSpPr>
          <p:nvPr>
            <p:ph sz="quarter" idx="10"/>
          </p:nvPr>
        </p:nvSpPr>
        <p:spPr/>
        <p:txBody>
          <a:bodyPr>
            <a:normAutofit/>
          </a:bodyPr>
          <a:lstStyle/>
          <a:p>
            <a:pPr marL="0" indent="0">
              <a:buNone/>
            </a:pPr>
            <a:r>
              <a:rPr lang="en-US" dirty="0"/>
              <a:t>1) </a:t>
            </a:r>
            <a:r>
              <a:rPr lang="en-US" sz="2500" dirty="0"/>
              <a:t>TourmyIndia</a:t>
            </a:r>
          </a:p>
          <a:p>
            <a:pPr marL="0" indent="0">
              <a:buNone/>
            </a:pPr>
            <a:r>
              <a:rPr lang="en-US" sz="2600" b="1" dirty="0"/>
              <a:t>Problems Addressed:</a:t>
            </a:r>
          </a:p>
          <a:p>
            <a:r>
              <a:rPr lang="en-US" sz="2600" dirty="0"/>
              <a:t>This platform provides information regarding all the destinations in India, from the remote lifestyle tucked in the Indian Himalaya to the underwater coral life of Andaman and from the tribes of North East India to the royal heritage of Rajasthan</a:t>
            </a:r>
            <a:endParaRPr lang="en-US" dirty="0"/>
          </a:p>
          <a:p>
            <a:pPr marL="0" indent="0">
              <a:buNone/>
            </a:pPr>
            <a:r>
              <a:rPr lang="en-US" sz="2500" b="1" dirty="0"/>
              <a:t>Advantages:</a:t>
            </a:r>
          </a:p>
          <a:p>
            <a:r>
              <a:rPr lang="en-US" sz="2400" dirty="0"/>
              <a:t>Provides other travel information like travel tips, distance from major cities, and popular excursions.</a:t>
            </a:r>
          </a:p>
          <a:p>
            <a:r>
              <a:rPr lang="en-US" sz="2400" dirty="0"/>
              <a:t>This website offers travel packages to tourists.</a:t>
            </a:r>
          </a:p>
          <a:p>
            <a:pPr marL="0" indent="0">
              <a:buNone/>
            </a:pPr>
            <a:r>
              <a:rPr lang="en-US" sz="2500" b="1" dirty="0"/>
              <a:t>Disadvantages</a:t>
            </a:r>
            <a:r>
              <a:rPr lang="en-US" b="1" dirty="0"/>
              <a:t>:</a:t>
            </a:r>
          </a:p>
          <a:p>
            <a:r>
              <a:rPr lang="en-US" sz="2000" dirty="0"/>
              <a:t>Weather conditions of different places should be provided.</a:t>
            </a:r>
          </a:p>
        </p:txBody>
      </p:sp>
    </p:spTree>
    <p:extLst>
      <p:ext uri="{BB962C8B-B14F-4D97-AF65-F5344CB8AC3E}">
        <p14:creationId xmlns:p14="http://schemas.microsoft.com/office/powerpoint/2010/main" val="22373319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542E-1ADD-F6CA-053A-535B34044B18}"/>
              </a:ext>
            </a:extLst>
          </p:cNvPr>
          <p:cNvSpPr>
            <a:spLocks noGrp="1"/>
          </p:cNvSpPr>
          <p:nvPr>
            <p:ph type="title"/>
          </p:nvPr>
        </p:nvSpPr>
        <p:spPr/>
        <p:txBody>
          <a:bodyPr/>
          <a:lstStyle/>
          <a:p>
            <a:r>
              <a:rPr lang="en-US" dirty="0"/>
              <a:t>Survey of Existing Systems </a:t>
            </a:r>
            <a:r>
              <a:rPr lang="en-US" dirty="0" err="1"/>
              <a:t>conti</a:t>
            </a:r>
            <a:r>
              <a:rPr lang="en-US" dirty="0"/>
              <a:t>…</a:t>
            </a:r>
          </a:p>
        </p:txBody>
      </p:sp>
      <p:sp>
        <p:nvSpPr>
          <p:cNvPr id="3" name="Date Placeholder 2">
            <a:extLst>
              <a:ext uri="{FF2B5EF4-FFF2-40B4-BE49-F238E27FC236}">
                <a16:creationId xmlns:a16="http://schemas.microsoft.com/office/drawing/2014/main" id="{DDE7B5CB-13E8-1371-1E43-890872A26BB1}"/>
              </a:ext>
            </a:extLst>
          </p:cNvPr>
          <p:cNvSpPr>
            <a:spLocks noGrp="1"/>
          </p:cNvSpPr>
          <p:nvPr>
            <p:ph type="dt" sz="half" idx="2"/>
          </p:nvPr>
        </p:nvSpPr>
        <p:spPr/>
        <p:txBody>
          <a:bodyPr/>
          <a:lstStyle/>
          <a:p>
            <a:fld id="{6B4D52C1-AC35-45F3-96F2-AA0057DDFF5B}" type="datetime3">
              <a:rPr lang="en-US" smtClean="0"/>
              <a:pPr/>
              <a:t>15 July 2022</a:t>
            </a:fld>
            <a:endParaRPr lang="en-US" dirty="0"/>
          </a:p>
        </p:txBody>
      </p:sp>
      <p:sp>
        <p:nvSpPr>
          <p:cNvPr id="4" name="Footer Placeholder 3">
            <a:extLst>
              <a:ext uri="{FF2B5EF4-FFF2-40B4-BE49-F238E27FC236}">
                <a16:creationId xmlns:a16="http://schemas.microsoft.com/office/drawing/2014/main" id="{14F3209E-6945-A2FD-4D94-9E3B9AB12919}"/>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A0DA6738-5EF4-10DC-CFCC-4C038447F254}"/>
              </a:ext>
            </a:extLst>
          </p:cNvPr>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Content Placeholder 5">
            <a:extLst>
              <a:ext uri="{FF2B5EF4-FFF2-40B4-BE49-F238E27FC236}">
                <a16:creationId xmlns:a16="http://schemas.microsoft.com/office/drawing/2014/main" id="{74746590-3878-4EDD-A9EA-FB6A8913E653}"/>
              </a:ext>
            </a:extLst>
          </p:cNvPr>
          <p:cNvSpPr>
            <a:spLocks noGrp="1"/>
          </p:cNvSpPr>
          <p:nvPr>
            <p:ph sz="quarter" idx="10"/>
          </p:nvPr>
        </p:nvSpPr>
        <p:spPr/>
        <p:txBody>
          <a:bodyPr>
            <a:normAutofit fontScale="92500" lnSpcReduction="10000"/>
          </a:bodyPr>
          <a:lstStyle/>
          <a:p>
            <a:pPr marL="0" indent="0">
              <a:buNone/>
            </a:pPr>
            <a:r>
              <a:rPr lang="en-US" dirty="0"/>
              <a:t>2) </a:t>
            </a:r>
            <a:r>
              <a:rPr lang="en-US" dirty="0" err="1"/>
              <a:t>EUttranchal</a:t>
            </a:r>
            <a:endParaRPr lang="en-US" sz="4300" dirty="0"/>
          </a:p>
          <a:p>
            <a:pPr marL="0" indent="0">
              <a:buNone/>
            </a:pPr>
            <a:r>
              <a:rPr lang="en-US" sz="2700" b="1" dirty="0"/>
              <a:t>Problems addressed</a:t>
            </a:r>
            <a:r>
              <a:rPr lang="en-US" b="1" dirty="0"/>
              <a:t>:</a:t>
            </a:r>
          </a:p>
          <a:p>
            <a:r>
              <a:rPr lang="en-US" dirty="0"/>
              <a:t>It aims to promote the culture, business, and tourism in Uttarakhand and encourage rural entrepreneurship in Uttarakhand and bring back the people of Uttarakhand to their homeland.</a:t>
            </a:r>
          </a:p>
          <a:p>
            <a:pPr marL="0" indent="0">
              <a:buNone/>
            </a:pPr>
            <a:r>
              <a:rPr lang="en-US" sz="2700" b="1" dirty="0"/>
              <a:t>Advantages</a:t>
            </a:r>
            <a:r>
              <a:rPr lang="en-US" b="1" dirty="0"/>
              <a:t>:</a:t>
            </a:r>
          </a:p>
          <a:p>
            <a:r>
              <a:rPr lang="en-US" dirty="0"/>
              <a:t>This website sells famous handicraft products of Uttarakhand.</a:t>
            </a:r>
          </a:p>
          <a:p>
            <a:r>
              <a:rPr lang="en-US" dirty="0"/>
              <a:t>Tour packages and accommodation information are available.</a:t>
            </a:r>
          </a:p>
          <a:p>
            <a:pPr marL="0" indent="0">
              <a:buNone/>
            </a:pPr>
            <a:r>
              <a:rPr lang="en-US" sz="2700" b="1" dirty="0"/>
              <a:t>Disadvantages</a:t>
            </a:r>
            <a:r>
              <a:rPr lang="en-US" sz="3600" b="1" dirty="0"/>
              <a:t>:</a:t>
            </a:r>
          </a:p>
          <a:p>
            <a:r>
              <a:rPr lang="en-US" dirty="0"/>
              <a:t>Weather Updates are not provided.</a:t>
            </a:r>
          </a:p>
        </p:txBody>
      </p:sp>
    </p:spTree>
    <p:extLst>
      <p:ext uri="{BB962C8B-B14F-4D97-AF65-F5344CB8AC3E}">
        <p14:creationId xmlns:p14="http://schemas.microsoft.com/office/powerpoint/2010/main" val="1234836619"/>
      </p:ext>
    </p:extLst>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12183</TotalTime>
  <Words>1731</Words>
  <Application>Microsoft Macintosh PowerPoint</Application>
  <PresentationFormat>Widescreen</PresentationFormat>
  <Paragraphs>203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Courier New</vt:lpstr>
      <vt:lpstr>Lucida Console</vt:lpstr>
      <vt:lpstr>Segoe UI</vt:lpstr>
      <vt:lpstr>Wingdings</vt:lpstr>
      <vt:lpstr>WelcomeDoc</vt:lpstr>
      <vt:lpstr>PowerPoint Presentation</vt:lpstr>
      <vt:lpstr>TravelBug</vt:lpstr>
      <vt:lpstr>Supervised by: Prof. Mahendra Verma</vt:lpstr>
      <vt:lpstr>Abstract</vt:lpstr>
      <vt:lpstr>Introduction </vt:lpstr>
      <vt:lpstr>The Problem Statement</vt:lpstr>
      <vt:lpstr>Survey of Existing Systems</vt:lpstr>
      <vt:lpstr>Survey of Existing Systems conti…</vt:lpstr>
      <vt:lpstr>Survey of Existing Systems conti…</vt:lpstr>
      <vt:lpstr>Survey of Existing Systems conti…</vt:lpstr>
      <vt:lpstr>Survey of Existing Systems conti…</vt:lpstr>
      <vt:lpstr>Survey of Existing Systems conti…</vt:lpstr>
      <vt:lpstr>Objectives</vt:lpstr>
      <vt:lpstr>Requirement Analysis</vt:lpstr>
      <vt:lpstr>Requirement Analysis conti…</vt:lpstr>
      <vt:lpstr>Requirement Analysis conti…</vt:lpstr>
      <vt:lpstr>Solution Proposed</vt:lpstr>
      <vt:lpstr>The Outcome Discussion</vt:lpstr>
      <vt:lpstr>Limitations</vt:lpstr>
      <vt:lpstr>Conclusion</vt:lpstr>
      <vt:lpstr>PowerPoint Presentation</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keywords/>
  <cp:lastModifiedBy>devendra singh pawar</cp:lastModifiedBy>
  <cp:revision>35</cp:revision>
  <dcterms:created xsi:type="dcterms:W3CDTF">2014-03-28T16:17:36Z</dcterms:created>
  <dcterms:modified xsi:type="dcterms:W3CDTF">2022-07-15T08:22:35Z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