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59" r:id="rId7"/>
    <p:sldId id="260" r:id="rId8"/>
    <p:sldId id="271" r:id="rId9"/>
    <p:sldId id="261" r:id="rId10"/>
    <p:sldId id="262" r:id="rId11"/>
    <p:sldId id="263" r:id="rId12"/>
    <p:sldId id="264" r:id="rId13"/>
    <p:sldId id="265" r:id="rId14"/>
    <p:sldId id="266" r:id="rId15"/>
    <p:sldId id="267" r:id="rId16"/>
    <p:sldId id="268" r:id="rId17"/>
    <p:sldId id="286" r:id="rId18"/>
    <p:sldId id="288" r:id="rId19"/>
    <p:sldId id="289" r:id="rId20"/>
    <p:sldId id="290" r:id="rId21"/>
    <p:sldId id="291" r:id="rId22"/>
    <p:sldId id="296" r:id="rId23"/>
    <p:sldId id="29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showGuides="1">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EE0848-5C04-433C-82EC-62524FE6955E}"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46BD3AE-772D-4027-89DC-217133EA0EB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0EE0848-5C04-433C-82EC-62524FE6955E}"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0EE0848-5C04-433C-82EC-62524FE6955E}"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0EE0848-5C04-433C-82EC-62524FE6955E}"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0EE0848-5C04-433C-82EC-62524FE6955E}"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46BD3AE-772D-4027-89DC-217133EA0EB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770" y="909320"/>
            <a:ext cx="8065135" cy="1470025"/>
          </a:xfrm>
        </p:spPr>
        <p:txBody>
          <a:bodyPr>
            <a:noAutofit/>
          </a:bodyPr>
          <a:lstStyle/>
          <a:p>
            <a:r>
              <a:rPr lang="en-IN" altLang="en-US" sz="4800" b="1">
                <a:latin typeface="Algerian" panose="04020705040A02060702" charset="0"/>
                <a:cs typeface="Algerian" panose="04020705040A02060702" charset="0"/>
              </a:rPr>
              <a:t>j.K.K.MUNIRAJAH COLLEGE OF TECNOLOGY</a:t>
            </a:r>
            <a:endParaRPr lang="en-IN" altLang="en-US" sz="4800" b="1">
              <a:latin typeface="Algerian" panose="04020705040A02060702" charset="0"/>
              <a:cs typeface="Algerian" panose="04020705040A02060702" charset="0"/>
            </a:endParaRPr>
          </a:p>
        </p:txBody>
      </p:sp>
      <p:sp>
        <p:nvSpPr>
          <p:cNvPr id="3" name="Subtitle 2"/>
          <p:cNvSpPr>
            <a:spLocks noGrp="1"/>
          </p:cNvSpPr>
          <p:nvPr>
            <p:ph type="subTitle" idx="1"/>
          </p:nvPr>
        </p:nvSpPr>
        <p:spPr>
          <a:xfrm>
            <a:off x="1547495" y="3213100"/>
            <a:ext cx="7103745" cy="1752600"/>
          </a:xfrm>
        </p:spPr>
        <p:txBody>
          <a:bodyPr>
            <a:normAutofit fontScale="90000"/>
          </a:bodyPr>
          <a:lstStyle/>
          <a:p>
            <a:pPr algn="ctr"/>
            <a:r>
              <a:rPr lang="en-IN" altLang="en-US" sz="3110" b="1" dirty="0">
                <a:solidFill>
                  <a:srgbClr val="FF0000"/>
                </a:solidFill>
                <a:latin typeface="Arial Black" panose="020B0A04020102020204" charset="0"/>
                <a:cs typeface="Arial Black" panose="020B0A04020102020204" charset="0"/>
              </a:rPr>
              <a:t>DEPARTMENT OF  </a:t>
            </a:r>
            <a:endParaRPr lang="en-IN" altLang="en-US" sz="3110" b="1" dirty="0">
              <a:solidFill>
                <a:srgbClr val="FF0000"/>
              </a:solidFill>
              <a:latin typeface="Arial Black" panose="020B0A04020102020204" charset="0"/>
              <a:cs typeface="Arial Black" panose="020B0A04020102020204" charset="0"/>
            </a:endParaRPr>
          </a:p>
          <a:p>
            <a:pPr algn="ctr"/>
            <a:r>
              <a:rPr lang="en-IN" altLang="en-US" sz="3110" b="1" dirty="0">
                <a:solidFill>
                  <a:srgbClr val="FF0000"/>
                </a:solidFill>
                <a:latin typeface="Arial Black" panose="020B0A04020102020204" charset="0"/>
                <a:cs typeface="Arial Black" panose="020B0A04020102020204" charset="0"/>
              </a:rPr>
              <a:t>ELECTRONICS AND COMMUNICATION ENGINEERING</a:t>
            </a:r>
            <a:endParaRPr lang="en-IN" altLang="en-US" sz="3110" b="1" dirty="0">
              <a:solidFill>
                <a:srgbClr val="FF0000"/>
              </a:solidFill>
              <a:latin typeface="Arial" panose="020B0604020202020204" pitchFamily="34" charset="0"/>
              <a:cs typeface="Arial" panose="020B0604020202020204" pitchFamily="34" charset="0"/>
            </a:endParaRPr>
          </a:p>
          <a:p>
            <a:pPr algn="ctr"/>
            <a:endParaRPr lang="en-IN" altLang="en-US" sz="311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401080" cy="5786478"/>
          </a:xfrm>
        </p:spPr>
        <p:txBody>
          <a:bodyPr/>
          <a:lstStyle/>
          <a:p>
            <a:pPr fontAlgn="base">
              <a:buNone/>
            </a:pPr>
            <a:r>
              <a:rPr lang="en-US" b="1" u="sng" dirty="0" smtClean="0"/>
              <a:t>Software Requirements</a:t>
            </a:r>
            <a:endParaRPr lang="en-US" b="1" u="sng" dirty="0" smtClean="0"/>
          </a:p>
          <a:p>
            <a:pPr fontAlgn="base">
              <a:buNone/>
            </a:pPr>
            <a:r>
              <a:rPr lang="en-US" sz="2400" b="1" dirty="0" smtClean="0"/>
              <a:t>ARDUINO IDE</a:t>
            </a:r>
            <a:r>
              <a:rPr lang="en-US" sz="2400" b="1" dirty="0" smtClean="0"/>
              <a:t> </a:t>
            </a:r>
            <a:r>
              <a:rPr lang="en-US" sz="2400" b="1" dirty="0" smtClean="0"/>
              <a:t>:</a:t>
            </a:r>
            <a:endParaRPr lang="en-US" sz="2400" b="1" dirty="0" smtClean="0"/>
          </a:p>
          <a:p>
            <a:pPr algn="just" fontAlgn="base">
              <a:lnSpc>
                <a:spcPct val="150000"/>
              </a:lnSpc>
              <a:buNone/>
            </a:pPr>
            <a:r>
              <a:rPr lang="en-US" sz="2400" b="1" dirty="0" smtClean="0"/>
              <a:t> </a:t>
            </a:r>
            <a:r>
              <a:rPr lang="en-US" sz="2400" b="1" dirty="0" smtClean="0"/>
              <a:t>            </a:t>
            </a:r>
            <a:r>
              <a:rPr lang="en-US" sz="2000" dirty="0" smtClean="0">
                <a:latin typeface="Arial Nova" panose="020B0504020202020204" pitchFamily="34" charset="0"/>
              </a:rPr>
              <a:t>ARDUINO IDE </a:t>
            </a:r>
            <a:r>
              <a:rPr lang="en-US" sz="2000" dirty="0" smtClean="0">
                <a:latin typeface="Arial Nova" panose="020B0504020202020204" pitchFamily="34" charset="0"/>
              </a:rPr>
              <a:t>(Integrated development environment) is software used to dump the program into boards. </a:t>
            </a:r>
            <a:r>
              <a:rPr lang="en-US" sz="2000" dirty="0" smtClean="0">
                <a:latin typeface="Arial Nova" panose="020B0504020202020204" pitchFamily="34" charset="0"/>
              </a:rPr>
              <a:t>ARDUINO- </a:t>
            </a:r>
            <a:r>
              <a:rPr lang="en-US" sz="2000" dirty="0" smtClean="0">
                <a:latin typeface="Arial Nova" panose="020B0504020202020204" pitchFamily="34" charset="0"/>
              </a:rPr>
              <a:t>IDE’s major use is to build electronics-related projects. </a:t>
            </a:r>
            <a:r>
              <a:rPr lang="en-US" sz="2000" dirty="0" smtClean="0">
                <a:latin typeface="Arial Nova" panose="020B0504020202020204" pitchFamily="34" charset="0"/>
              </a:rPr>
              <a:t>ARDUINO </a:t>
            </a:r>
            <a:r>
              <a:rPr lang="en-US" sz="2000" dirty="0" smtClean="0">
                <a:latin typeface="Arial Nova" panose="020B0504020202020204" pitchFamily="34" charset="0"/>
              </a:rPr>
              <a:t>is an open-source platform simple and easy-to-understand platform for coding.</a:t>
            </a:r>
            <a:endParaRPr lang="en-US" sz="2000" dirty="0">
              <a:latin typeface="Arial Nova" panose="020B0504020202020204" pitchFamily="34" charset="0"/>
            </a:endParaRPr>
          </a:p>
        </p:txBody>
      </p:sp>
      <p:pic>
        <p:nvPicPr>
          <p:cNvPr id="4" name="Picture 3" descr="Screenshot (193).png"/>
          <p:cNvPicPr>
            <a:picLocks noChangeAspect="1"/>
          </p:cNvPicPr>
          <p:nvPr/>
        </p:nvPicPr>
        <p:blipFill>
          <a:blip r:embed="rId1"/>
          <a:stretch>
            <a:fillRect/>
          </a:stretch>
        </p:blipFill>
        <p:spPr>
          <a:xfrm>
            <a:off x="1785918" y="3429000"/>
            <a:ext cx="3929090" cy="3214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buNone/>
            </a:pPr>
            <a:r>
              <a:rPr lang="en-IN" sz="2800" b="1" u="sng" dirty="0" smtClean="0">
                <a:latin typeface="Arial Nova" panose="020B0504020202020204" pitchFamily="34" charset="0"/>
              </a:rPr>
              <a:t>IOT Air Quality Monitoring</a:t>
            </a:r>
            <a:endParaRPr lang="en-IN" sz="2800" b="1" u="sng" dirty="0" smtClean="0">
              <a:latin typeface="Arial Nova" panose="020B0504020202020204" pitchFamily="34" charset="0"/>
            </a:endParaRPr>
          </a:p>
          <a:p>
            <a:pPr>
              <a:buNone/>
            </a:pPr>
            <a:endParaRPr lang="en-US" dirty="0"/>
          </a:p>
        </p:txBody>
      </p:sp>
      <p:pic>
        <p:nvPicPr>
          <p:cNvPr id="4" name="Picture 3" descr="Screenshot (195).png"/>
          <p:cNvPicPr>
            <a:picLocks noChangeAspect="1"/>
          </p:cNvPicPr>
          <p:nvPr/>
        </p:nvPicPr>
        <p:blipFill>
          <a:blip r:embed="rId1"/>
          <a:stretch>
            <a:fillRect/>
          </a:stretch>
        </p:blipFill>
        <p:spPr>
          <a:xfrm>
            <a:off x="714348" y="1500174"/>
            <a:ext cx="7786742" cy="50720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323215" y="332740"/>
            <a:ext cx="8229600" cy="6465570"/>
          </a:xfrm>
        </p:spPr>
        <p:txBody>
          <a:bodyPr>
            <a:noAutofit/>
          </a:bodyPr>
          <a:p>
            <a:pPr marL="0" indent="0">
              <a:buNone/>
            </a:pPr>
            <a:r>
              <a:rPr lang="en-IN" altLang="en-US" sz="2400" u="sng">
                <a:latin typeface="Aharoni" panose="02010803020104030203" charset="0"/>
                <a:cs typeface="Aharoni" panose="02010803020104030203" charset="0"/>
              </a:rPr>
              <a:t>CODING:</a:t>
            </a:r>
            <a:endParaRPr lang="en-IN" altLang="en-US" sz="2400" u="sng">
              <a:latin typeface="Aharoni" panose="02010803020104030203" charset="0"/>
              <a:cs typeface="Aharoni" panose="02010803020104030203" charset="0"/>
            </a:endParaRPr>
          </a:p>
          <a:p>
            <a:pPr marL="0" indent="0">
              <a:buNone/>
            </a:pPr>
            <a:r>
              <a:rPr lang="en-US" sz="1800">
                <a:latin typeface="Arial Nova" panose="020B0504020202020204" pitchFamily="34" charset="0"/>
                <a:cs typeface="Arial Nova" panose="020B0504020202020204" pitchFamily="34" charset="0"/>
              </a:rPr>
              <a:t>#include "MQ135.h"</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#include &lt;SoftwareSerial.h&gt;</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#define DEBUG true</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SoftwareSerial esp32(9,10); </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const int sensorPin= 0;</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int air_quality;</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#include &lt;LiquidCrystal.h&gt; </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LiquidCrystal lcd(12,11, 5, 4, 3, 2);</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r>
              <a:rPr lang="en-US" sz="1800">
                <a:latin typeface="Arial Nova" panose="020B0504020202020204" pitchFamily="34" charset="0"/>
                <a:cs typeface="Arial Nova" panose="020B0504020202020204" pitchFamily="34" charset="0"/>
              </a:rPr>
              <a:t>void setup() {</a:t>
            </a: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a:p>
            <a:pPr marL="0" indent="0">
              <a:buNone/>
            </a:pPr>
            <a:endParaRPr lang="en-US" sz="1800">
              <a:latin typeface="Arial Nova" panose="020B0504020202020204" pitchFamily="34" charset="0"/>
              <a:cs typeface="Arial Nova"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467360" y="476885"/>
            <a:ext cx="8229600" cy="6007100"/>
          </a:xfrm>
        </p:spPr>
        <p:txBody>
          <a:bodyPr>
            <a:noAutofit/>
          </a:bodyPr>
          <a:p>
            <a:pPr marL="0" indent="0">
              <a:buNone/>
            </a:pPr>
            <a:r>
              <a:rPr lang="en-US" sz="1700">
                <a:latin typeface="Arial Nova" panose="020B0504020202020204" pitchFamily="34" charset="0"/>
                <a:cs typeface="Arial Nova" panose="020B0504020202020204" pitchFamily="34" charset="0"/>
              </a:rPr>
              <a:t>pinMode(8, OUTPUT);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lcd.begin(16,2);</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lcd.setCursor (0,0);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 ("circuitdigest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lcd.setCursor (0,1);</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 ("Sensor Warming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delay(1000);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Serial.begin(115200);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esp32.begin(115200);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sendData("AT+RST\r\n",2000,DEBUG); </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457200" y="161925"/>
            <a:ext cx="8229600" cy="6680200"/>
          </a:xfrm>
        </p:spPr>
        <p:txBody>
          <a:bodyPr>
            <a:noAutofit/>
          </a:bodyPr>
          <a:p>
            <a:pPr marL="0" indent="0">
              <a:buNone/>
            </a:pPr>
            <a:r>
              <a:rPr lang="en-US" sz="1700">
                <a:latin typeface="Arial Nova" panose="020B0504020202020204" pitchFamily="34" charset="0"/>
                <a:cs typeface="Arial Nova" panose="020B0504020202020204" pitchFamily="34" charset="0"/>
              </a:rPr>
              <a:t>sendData("AT+CWMODE=2\r\n",1000,DEBUG);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sendData("AT+CIFSR\r\n",1000,DEBUG);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sendData("AT+CIPMUair_quality=1\r\n",1000,DEBUG);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sendData("AT+CIPSERVER=1,80\r\n",1000,DEBUG);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pinMode(sensorPin, INPUT);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lcd.clear();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void loop()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MQ135 gasSensor = MQ135(A0);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float air_quality = gasSensor.getPPM();</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p:nvPr>
            <p:ph idx="1"/>
          </p:nvPr>
        </p:nvSpPr>
        <p:spPr>
          <a:xfrm>
            <a:off x="457200" y="90805"/>
            <a:ext cx="8229600" cy="6692900"/>
          </a:xfrm>
        </p:spPr>
        <p:txBody>
          <a:bodyPr>
            <a:noAutofit/>
          </a:bodyPr>
          <a:p>
            <a:pPr marL="0" indent="0">
              <a:buNone/>
            </a:pPr>
            <a:r>
              <a:rPr lang="en-US" sz="1700">
                <a:latin typeface="Arial Nova" panose="020B0504020202020204" pitchFamily="34" charset="0"/>
                <a:cs typeface="Arial Nova" panose="020B0504020202020204" pitchFamily="34" charset="0"/>
              </a:rPr>
              <a:t>if(esp32.available())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if(esp32.find("+IPD,"))</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delay(1000);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int connectionId = esp32.read()-48;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String webpage = "&lt;h1&gt;IOT Air Pollution Monitoring System&lt;/h1&gt;";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webpage += "&lt;p&gt;&lt;h2&gt;";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webpage+= " Air Quality is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webpage+= air_quality;</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webpage+=" PPM";</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5605" y="260985"/>
            <a:ext cx="8229600" cy="6287770"/>
          </a:xfrm>
        </p:spPr>
        <p:txBody>
          <a:bodyPr>
            <a:noAutofit/>
          </a:bodyPr>
          <a:p>
            <a:pPr marL="0" indent="0">
              <a:buNone/>
            </a:pPr>
            <a:r>
              <a:rPr lang="en-US" sz="1700">
                <a:latin typeface="Arial Nova" panose="020B0504020202020204" pitchFamily="34" charset="0"/>
                <a:cs typeface="Arial Nova" panose="020B0504020202020204" pitchFamily="34" charset="0"/>
              </a:rPr>
              <a:t>webpage += "&lt;p&gt;";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if (air_quality&lt;=1000)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 webpage+= "Fresh Air";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else if(air_quality&lt;=2000 &amp;&amp; air_quality&gt;=1000)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webpage+= "Poor Air";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else if (air_quality&gt;=2000 )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webpage+= "Danger! Move to Fresh Air";</a:t>
            </a: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9905" y="69850"/>
            <a:ext cx="8176895" cy="6631940"/>
          </a:xfrm>
        </p:spPr>
        <p:txBody>
          <a:bodyPr>
            <a:noAutofit/>
          </a:bodyPr>
          <a:p>
            <a:pPr marL="0" indent="0">
              <a:buNone/>
            </a:pPr>
            <a:r>
              <a:rPr lang="en-US" sz="1700">
                <a:latin typeface="Arial Nova" panose="020B0504020202020204" pitchFamily="34" charset="0"/>
                <a:cs typeface="Arial Nova" panose="020B0504020202020204" pitchFamily="34" charset="0"/>
              </a:rPr>
              <a:t>lcd.setCursor (0, 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 ("Air Quality is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 (air_quality);</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 (" PPM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lcd.setCursor (0,1);</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if (air_quality&lt;=1000)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lcd.print("Fresh Air");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digitalWrite(8, LOW);</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else if( air_quality&gt;=1000 &amp;&amp; air_quality&lt;=2000 )</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9060"/>
            <a:ext cx="8229600" cy="6525895"/>
          </a:xfrm>
        </p:spPr>
        <p:txBody>
          <a:bodyPr>
            <a:noAutofit/>
          </a:bodyPr>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lcd.print("Poor Air, Open Windows");</a:t>
            </a: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digitalWrite(8, HIGH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else if (air_quality&gt;=2000 )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lcd.print("Danger! Move to Fresh Air");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digitalWrite(8, HIGH);   // turn the LED on</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lcd.scrollDisplayLeft();</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delay(1000);</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7360" y="163195"/>
            <a:ext cx="8229600" cy="6531610"/>
          </a:xfrm>
        </p:spPr>
        <p:txBody>
          <a:bodyPr>
            <a:noAutofit/>
          </a:bodyPr>
          <a:p>
            <a:pPr marL="0" indent="0">
              <a:buNone/>
            </a:pPr>
            <a:r>
              <a:rPr lang="en-US" sz="1700">
                <a:latin typeface="Arial Nova" panose="020B0504020202020204" pitchFamily="34" charset="0"/>
                <a:cs typeface="Arial Nova" panose="020B0504020202020204" pitchFamily="34" charset="0"/>
              </a:rPr>
              <a:t>String sendData(String command, const int timeout, boolean debug)</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 String response = "";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esp32.print(command);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long int time = millis();</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while( (time+timeout) &gt; millis())</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a:t>
            </a:r>
            <a:endParaRPr lang="en-US" sz="1700">
              <a:latin typeface="Arial Nova" panose="020B0504020202020204" pitchFamily="34" charset="0"/>
              <a:cs typeface="Arial Nova" panose="020B0504020202020204" pitchFamily="34" charset="0"/>
            </a:endParaRPr>
          </a:p>
          <a:p>
            <a:pPr marL="0" indent="0">
              <a:buNone/>
            </a:pP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while(esp32.available())</a:t>
            </a: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a:t>
            </a: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 The esp has data so display its output to the serial window </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char c = esp32.read(); // read the next character.</a:t>
            </a:r>
            <a:endParaRPr lang="en-US" sz="1700">
              <a:latin typeface="Arial Nova" panose="020B0504020202020204" pitchFamily="34" charset="0"/>
              <a:cs typeface="Arial Nova" panose="020B0504020202020204" pitchFamily="34" charset="0"/>
            </a:endParaRPr>
          </a:p>
          <a:p>
            <a:pPr marL="0" indent="0">
              <a:buNone/>
            </a:pP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response+=c;</a:t>
            </a:r>
            <a:endParaRPr lang="en-US" sz="1700">
              <a:latin typeface="Arial Nova" panose="020B0504020202020204" pitchFamily="34" charset="0"/>
              <a:cs typeface="Arial Nova" panose="020B0504020202020204" pitchFamily="34" charset="0"/>
            </a:endParaRPr>
          </a:p>
          <a:p>
            <a:pPr marL="0" indent="0">
              <a:buNone/>
            </a:pPr>
            <a:r>
              <a:rPr lang="en-US" sz="1700">
                <a:latin typeface="Arial Nova" panose="020B0504020202020204" pitchFamily="34" charset="0"/>
                <a:cs typeface="Arial Nova" panose="020B0504020202020204" pitchFamily="34" charset="0"/>
              </a:rPr>
              <a:t> </a:t>
            </a:r>
            <a:r>
              <a:rPr lang="en-IN" altLang="en-US" sz="1700">
                <a:latin typeface="Arial Nova" panose="020B0504020202020204" pitchFamily="34" charset="0"/>
                <a:cs typeface="Arial Nova" panose="020B0504020202020204" pitchFamily="34" charset="0"/>
              </a:rPr>
              <a:t>    </a:t>
            </a:r>
            <a:r>
              <a:rPr lang="en-US" sz="1700">
                <a:latin typeface="Arial Nova" panose="020B0504020202020204" pitchFamily="34" charset="0"/>
                <a:cs typeface="Arial Nova" panose="020B0504020202020204" pitchFamily="34" charset="0"/>
              </a:rPr>
              <a:t> }  </a:t>
            </a:r>
            <a:endParaRPr lang="en-US" sz="1700">
              <a:latin typeface="Arial Nova" panose="020B0504020202020204" pitchFamily="34" charset="0"/>
              <a:cs typeface="Arial Nova" panose="020B05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5" y="57785"/>
            <a:ext cx="8886825" cy="6800215"/>
          </a:xfrm>
        </p:spPr>
        <p:txBody>
          <a:bodyPr>
            <a:normAutofit fontScale="50000"/>
          </a:bodyPr>
          <a:lstStyle/>
          <a:p>
            <a:pPr marL="0" indent="0">
              <a:buNone/>
            </a:pPr>
            <a:r>
              <a:rPr lang="en-IN" altLang="en-US"/>
              <a:t>                                                </a:t>
            </a:r>
            <a:r>
              <a:rPr lang="en-IN" altLang="en-US" sz="8000"/>
              <a:t>  </a:t>
            </a:r>
            <a:r>
              <a:rPr lang="en-IN" sz="8000" b="1" dirty="0" smtClean="0">
                <a:solidFill>
                  <a:schemeClr val="tx1"/>
                </a:solidFill>
                <a:latin typeface="Algerian" panose="04020705040A02060702" charset="0"/>
                <a:sym typeface="+mn-ea"/>
              </a:rPr>
              <a:t>IBM PROJECT </a:t>
            </a:r>
            <a:endParaRPr lang="en-IN" sz="8000" b="1" dirty="0" smtClean="0">
              <a:solidFill>
                <a:schemeClr val="tx1"/>
              </a:solidFill>
              <a:latin typeface="Algerian" panose="04020705040A02060702" charset="0"/>
            </a:endParaRPr>
          </a:p>
          <a:p>
            <a:pPr marL="0" indent="0">
              <a:buNone/>
            </a:pPr>
            <a:r>
              <a:rPr lang="en-IN" sz="8000" b="1" dirty="0" smtClean="0">
                <a:solidFill>
                  <a:schemeClr val="tx1"/>
                </a:solidFill>
                <a:latin typeface="Algerian" panose="04020705040A02060702" charset="0"/>
                <a:sym typeface="+mn-ea"/>
              </a:rPr>
              <a:t>                 INTERNET OF THINGS </a:t>
            </a:r>
            <a:endParaRPr lang="en-IN" b="1" dirty="0" smtClean="0">
              <a:solidFill>
                <a:schemeClr val="tx1"/>
              </a:solidFill>
              <a:latin typeface="Algerian" panose="04020705040A02060702" charset="0"/>
            </a:endParaRPr>
          </a:p>
          <a:p>
            <a:pPr marL="0" indent="0">
              <a:buNone/>
            </a:pPr>
            <a:r>
              <a:rPr lang="en-IN" b="1" dirty="0" smtClean="0">
                <a:solidFill>
                  <a:schemeClr val="tx1"/>
                </a:solidFill>
                <a:sym typeface="+mn-ea"/>
              </a:rPr>
              <a:t>                                                                      </a:t>
            </a:r>
            <a:r>
              <a:rPr lang="en-IN" sz="4800" b="1" dirty="0" smtClean="0">
                <a:solidFill>
                  <a:schemeClr val="tx1"/>
                </a:solidFill>
                <a:latin typeface="Arial Black" panose="020B0A04020102020204" charset="0"/>
                <a:sym typeface="+mn-ea"/>
              </a:rPr>
              <a:t>PHASE-III</a:t>
            </a:r>
            <a:endParaRPr lang="en-IN" sz="4800" b="1" dirty="0" smtClean="0">
              <a:solidFill>
                <a:schemeClr val="tx1"/>
              </a:solidFill>
              <a:latin typeface="Arial Black" panose="020B0A04020102020204" charset="0"/>
              <a:sym typeface="+mn-ea"/>
            </a:endParaRPr>
          </a:p>
          <a:p>
            <a:pPr marL="0" indent="0">
              <a:buNone/>
            </a:pPr>
            <a:endParaRPr lang="en-IN" sz="4800" b="1" dirty="0" smtClean="0">
              <a:latin typeface="Arial Black" panose="020B0A04020102020204" charset="0"/>
              <a:sym typeface="+mn-ea"/>
            </a:endParaRPr>
          </a:p>
          <a:p>
            <a:pPr marL="0" indent="0">
              <a:buNone/>
            </a:pPr>
            <a:endParaRPr lang="en-IN" b="1" dirty="0" smtClean="0">
              <a:latin typeface="Arial Black" panose="020B0A04020102020204" charset="0"/>
              <a:sym typeface="+mn-ea"/>
            </a:endParaRPr>
          </a:p>
          <a:p>
            <a:pPr marL="0" indent="0">
              <a:buNone/>
            </a:pPr>
            <a:r>
              <a:rPr lang="en-IN" sz="5600" b="1" dirty="0" smtClean="0">
                <a:solidFill>
                  <a:srgbClr val="FF0000"/>
                </a:solidFill>
                <a:sym typeface="+mn-ea"/>
              </a:rPr>
              <a:t>TEAM LEADER</a:t>
            </a:r>
            <a:endParaRPr lang="en-IN" sz="5600" b="1" dirty="0" smtClean="0">
              <a:solidFill>
                <a:srgbClr val="FF0000"/>
              </a:solidFill>
            </a:endParaRPr>
          </a:p>
          <a:p>
            <a:pPr marL="0" indent="0">
              <a:buNone/>
            </a:pPr>
            <a:r>
              <a:rPr lang="en-IN" dirty="0" smtClean="0">
                <a:sym typeface="+mn-ea"/>
              </a:rPr>
              <a:t>          </a:t>
            </a:r>
            <a:r>
              <a:rPr lang="en-IN" sz="4800" dirty="0" smtClean="0">
                <a:sym typeface="+mn-ea"/>
              </a:rPr>
              <a:t> </a:t>
            </a:r>
            <a:r>
              <a:rPr lang="en-IN" sz="4800" b="1" dirty="0" smtClean="0">
                <a:solidFill>
                  <a:srgbClr val="7030A0"/>
                </a:solidFill>
                <a:sym typeface="+mn-ea"/>
              </a:rPr>
              <a:t>RANJITH.B</a:t>
            </a:r>
            <a:endParaRPr lang="en-IN" sz="4800" b="1" dirty="0" smtClean="0">
              <a:solidFill>
                <a:srgbClr val="7030A0"/>
              </a:solidFill>
            </a:endParaRPr>
          </a:p>
          <a:p>
            <a:pPr marL="0" indent="0">
              <a:buNone/>
            </a:pPr>
            <a:r>
              <a:rPr lang="en-IN" sz="4000" b="1" dirty="0" smtClean="0">
                <a:sym typeface="+mn-ea"/>
              </a:rPr>
              <a:t> </a:t>
            </a:r>
            <a:r>
              <a:rPr lang="en-IN" sz="5600" b="1" dirty="0" smtClean="0">
                <a:solidFill>
                  <a:srgbClr val="FF0000"/>
                </a:solidFill>
                <a:sym typeface="+mn-ea"/>
              </a:rPr>
              <a:t>TEAM MEMBER</a:t>
            </a:r>
            <a:endParaRPr lang="en-IN" sz="5600" b="1" dirty="0" smtClean="0">
              <a:solidFill>
                <a:srgbClr val="FF0000"/>
              </a:solidFill>
            </a:endParaRPr>
          </a:p>
          <a:p>
            <a:pPr marL="0" indent="0">
              <a:buNone/>
            </a:pPr>
            <a:r>
              <a:rPr lang="en-IN" dirty="0" smtClean="0">
                <a:sym typeface="+mn-ea"/>
              </a:rPr>
              <a:t>        </a:t>
            </a:r>
            <a:r>
              <a:rPr lang="en-IN" sz="3335" dirty="0" smtClean="0">
                <a:sym typeface="+mn-ea"/>
              </a:rPr>
              <a:t>   </a:t>
            </a:r>
            <a:r>
              <a:rPr lang="en-IN" sz="4800" b="1" dirty="0" smtClean="0">
                <a:solidFill>
                  <a:srgbClr val="7030A0"/>
                </a:solidFill>
                <a:sym typeface="+mn-ea"/>
              </a:rPr>
              <a:t>SANTHIYA.Y</a:t>
            </a:r>
            <a:endParaRPr lang="en-IN" sz="4800" b="1" dirty="0" smtClean="0">
              <a:solidFill>
                <a:srgbClr val="7030A0"/>
              </a:solidFill>
            </a:endParaRPr>
          </a:p>
          <a:p>
            <a:pPr marL="0" indent="0">
              <a:buNone/>
            </a:pPr>
            <a:r>
              <a:rPr lang="en-IN" sz="4800" b="1" dirty="0" smtClean="0">
                <a:solidFill>
                  <a:srgbClr val="7030A0"/>
                </a:solidFill>
                <a:sym typeface="+mn-ea"/>
              </a:rPr>
              <a:t>        VENEESWARI.M</a:t>
            </a:r>
            <a:endParaRPr lang="en-IN" sz="4800" b="1" dirty="0" smtClean="0">
              <a:solidFill>
                <a:srgbClr val="7030A0"/>
              </a:solidFill>
            </a:endParaRPr>
          </a:p>
          <a:p>
            <a:pPr marL="0" indent="0">
              <a:buNone/>
            </a:pPr>
            <a:r>
              <a:rPr lang="en-IN" sz="4800" b="1" dirty="0" smtClean="0">
                <a:solidFill>
                  <a:srgbClr val="7030A0"/>
                </a:solidFill>
                <a:sym typeface="+mn-ea"/>
              </a:rPr>
              <a:t>        SATHASIVAN.R</a:t>
            </a:r>
            <a:endParaRPr lang="en-IN" sz="4800" b="1" dirty="0" smtClean="0">
              <a:solidFill>
                <a:srgbClr val="7030A0"/>
              </a:solidFill>
            </a:endParaRPr>
          </a:p>
          <a:p>
            <a:pPr marL="0" indent="0">
              <a:buNone/>
            </a:pPr>
            <a:r>
              <a:rPr lang="en-IN" sz="4800" b="1" dirty="0" smtClean="0">
                <a:solidFill>
                  <a:srgbClr val="7030A0"/>
                </a:solidFill>
                <a:sym typeface="+mn-ea"/>
              </a:rPr>
              <a:t>        SAKTHISIVAN.K</a:t>
            </a:r>
            <a:endParaRPr lang="en-IN" sz="4800" b="1" dirty="0" smtClean="0">
              <a:solidFill>
                <a:srgbClr val="7030A0"/>
              </a:solidFill>
            </a:endParaRPr>
          </a:p>
          <a:p>
            <a:pPr marL="0" indent="0">
              <a:buNone/>
            </a:pPr>
            <a:r>
              <a:rPr lang="en-IN" sz="4800" b="1" dirty="0" smtClean="0">
                <a:solidFill>
                  <a:srgbClr val="7030A0"/>
                </a:solidFill>
                <a:sym typeface="+mn-ea"/>
              </a:rPr>
              <a:t>        SUBASH.K</a:t>
            </a:r>
            <a:endParaRPr lang="en-IN" sz="4800" b="1" dirty="0" smtClean="0">
              <a:solidFill>
                <a:srgbClr val="7030A0"/>
              </a:solidFill>
            </a:endParaRPr>
          </a:p>
          <a:p>
            <a:pPr marL="0" indent="0">
              <a:buNone/>
            </a:pPr>
            <a:endParaRPr lang="en-IN" b="1" dirty="0" smtClean="0">
              <a:latin typeface="Arial Black" panose="020B0A04020102020204" charset="0"/>
            </a:endParaRPr>
          </a:p>
          <a:p>
            <a:pPr marL="0" indent="0">
              <a:buNone/>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3215" y="621030"/>
            <a:ext cx="4038600" cy="4525963"/>
          </a:xfrm>
        </p:spPr>
        <p:txBody>
          <a:bodyPr>
            <a:normAutofit/>
          </a:bodyPr>
          <a:p>
            <a:pPr marL="0" indent="0">
              <a:buNone/>
            </a:pPr>
            <a:r>
              <a:rPr lang="en-US" sz="2000">
                <a:latin typeface="Arial Nova" panose="020B0504020202020204" pitchFamily="34" charset="0"/>
                <a:cs typeface="Arial Nova" panose="020B0504020202020204" pitchFamily="34" charset="0"/>
              </a:rPr>
              <a:t>}</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    if(debug)</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    {</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      Serial.print(response);</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    }</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    return response;</a:t>
            </a:r>
            <a:endParaRPr lang="en-US" sz="2000">
              <a:latin typeface="Arial Nova" panose="020B0504020202020204" pitchFamily="34" charset="0"/>
              <a:cs typeface="Arial Nova" panose="020B0504020202020204" pitchFamily="34" charset="0"/>
            </a:endParaRPr>
          </a:p>
          <a:p>
            <a:pPr marL="0" indent="0">
              <a:buNone/>
            </a:pPr>
            <a:endParaRPr lang="en-US" sz="2000">
              <a:latin typeface="Arial Nova" panose="020B0504020202020204" pitchFamily="34" charset="0"/>
              <a:cs typeface="Arial Nova" panose="020B0504020202020204" pitchFamily="34" charset="0"/>
            </a:endParaRPr>
          </a:p>
          <a:p>
            <a:pPr marL="0" indent="0">
              <a:buNone/>
            </a:pPr>
            <a:r>
              <a:rPr lang="en-US" sz="2000">
                <a:latin typeface="Arial Nova" panose="020B0504020202020204" pitchFamily="34" charset="0"/>
                <a:cs typeface="Arial Nova" panose="020B0504020202020204" pitchFamily="34" charset="0"/>
              </a:rPr>
              <a:t>}</a:t>
            </a:r>
            <a:endParaRPr lang="en-US" sz="2000">
              <a:latin typeface="Arial Nova" panose="020B0504020202020204" pitchFamily="34" charset="0"/>
              <a:cs typeface="Arial Nova" panose="020B0504020202020204" pitchFamily="34" charset="0"/>
            </a:endParaRPr>
          </a:p>
        </p:txBody>
      </p:sp>
      <p:pic>
        <p:nvPicPr>
          <p:cNvPr id="4" name="Content Placeholder 3" descr="Screenshot (207)"/>
          <p:cNvPicPr>
            <a:picLocks noChangeAspect="1"/>
          </p:cNvPicPr>
          <p:nvPr>
            <p:ph sz="half" idx="2"/>
          </p:nvPr>
        </p:nvPicPr>
        <p:blipFill>
          <a:blip r:embed="rId1"/>
          <a:stretch>
            <a:fillRect/>
          </a:stretch>
        </p:blipFill>
        <p:spPr>
          <a:xfrm>
            <a:off x="3491865" y="1768475"/>
            <a:ext cx="5288280" cy="4662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9115" y="458470"/>
            <a:ext cx="8229600" cy="5702300"/>
          </a:xfrm>
        </p:spPr>
        <p:txBody>
          <a:bodyPr>
            <a:normAutofit lnSpcReduction="20000"/>
          </a:bodyPr>
          <a:p>
            <a:pPr marL="0" indent="0">
              <a:lnSpc>
                <a:spcPct val="150000"/>
              </a:lnSpc>
              <a:buNone/>
            </a:pPr>
            <a:r>
              <a:rPr lang="en-IN" altLang="en-US" sz="2800" u="sng">
                <a:latin typeface="Aharoni" panose="02010803020104030203" charset="0"/>
                <a:cs typeface="Aharoni" panose="02010803020104030203" charset="0"/>
              </a:rPr>
              <a:t>OUTPUT:</a:t>
            </a:r>
            <a:endParaRPr lang="en-IN" altLang="en-US" sz="2800">
              <a:latin typeface="Aharoni" panose="02010803020104030203" charset="0"/>
              <a:cs typeface="Aharoni" panose="02010803020104030203"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ets Jul 29 2019 12:21:4</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rst:0x1 (POWERON_RESET),boot:0x13 (SPI_FAST_FLASH_BOOT)</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configsip: 0, SPIWP:0xee</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clk_drv:0x00,q_drv:0x00,d_drv:0x00,cs0_drv:0x00,hd_drv:0x00,wp_drv:0x00</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mode:DIO, clock div:2</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load:0x3fff0030,len:1156</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load:0x40078000,len:11456</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ho 0 tail 12 room 4</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load:0x40080400,len:2972</a:t>
            </a:r>
            <a:endParaRPr lang="en-IN" altLang="en-US" sz="1800">
              <a:latin typeface="Arial Nova" panose="020B0504020202020204" pitchFamily="34" charset="0"/>
              <a:cs typeface="Arial Nova" panose="020B0504020202020204" pitchFamily="34" charset="0"/>
            </a:endParaRPr>
          </a:p>
          <a:p>
            <a:pPr marL="0" indent="0" algn="just">
              <a:lnSpc>
                <a:spcPct val="150000"/>
              </a:lnSpc>
              <a:buNone/>
            </a:pPr>
            <a:r>
              <a:rPr lang="en-IN" altLang="en-US" sz="1800">
                <a:latin typeface="Arial Nova" panose="020B0504020202020204" pitchFamily="34" charset="0"/>
                <a:cs typeface="Arial Nova" panose="020B0504020202020204" pitchFamily="34" charset="0"/>
              </a:rPr>
              <a:t>             entry 0x400805dc</a:t>
            </a:r>
            <a:endParaRPr lang="en-IN" altLang="en-US" sz="1800">
              <a:latin typeface="Arial Nova" panose="020B0504020202020204" pitchFamily="34" charset="0"/>
              <a:cs typeface="Arial Nova" panose="020B05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51685" y="2997200"/>
            <a:ext cx="4932680" cy="1143000"/>
          </a:xfrm>
        </p:spPr>
        <p:txBody>
          <a:bodyPr/>
          <a:p>
            <a:r>
              <a:rPr lang="en-IN" altLang="en-US" sz="5400" b="1">
                <a:latin typeface="Algerian" panose="04020705040A02060702" charset="0"/>
                <a:cs typeface="Algerian" panose="04020705040A02060702" charset="0"/>
              </a:rPr>
              <a:t>THANK YOU</a:t>
            </a:r>
            <a:r>
              <a:rPr lang="en-IN" altLang="en-US"/>
              <a:t> </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85794"/>
            <a:ext cx="8229600" cy="5697559"/>
          </a:xfrm>
        </p:spPr>
        <p:txBody>
          <a:bodyPr>
            <a:normAutofit fontScale="55000" lnSpcReduction="20000"/>
          </a:bodyPr>
          <a:lstStyle/>
          <a:p>
            <a:pPr>
              <a:lnSpc>
                <a:spcPct val="160000"/>
              </a:lnSpc>
              <a:buNone/>
            </a:pPr>
            <a:r>
              <a:rPr lang="en-US" sz="3800" dirty="0" smtClean="0">
                <a:latin typeface="Arial Nova" panose="020B0504020202020204" pitchFamily="34" charset="0"/>
              </a:rPr>
              <a:t>   </a:t>
            </a:r>
            <a:r>
              <a:rPr lang="en-US" sz="4400" b="1" dirty="0" smtClean="0">
                <a:latin typeface="Arial Nova" panose="020B0504020202020204" pitchFamily="34" charset="0"/>
              </a:rPr>
              <a:t>INTRODUCTION :             </a:t>
            </a:r>
            <a:endParaRPr lang="en-US" sz="4400" b="1" dirty="0" smtClean="0">
              <a:latin typeface="Arial Nova" panose="020B0504020202020204" pitchFamily="34" charset="0"/>
            </a:endParaRPr>
          </a:p>
          <a:p>
            <a:pPr algn="just">
              <a:lnSpc>
                <a:spcPct val="160000"/>
              </a:lnSpc>
              <a:buNone/>
            </a:pPr>
            <a:r>
              <a:rPr lang="en-US" dirty="0"/>
              <a:t> </a:t>
            </a:r>
            <a:r>
              <a:rPr lang="en-US" dirty="0" smtClean="0"/>
              <a:t>                   Air is getting polluted because of release of toxic gases by industries, vehicle emissions and increased concentration of harmful gases and particulate matter in the atmosphere. The level of pollution is increasing rapidly due to factors like industries, urbanization, increasing in population, vehicle use which can affect human health.</a:t>
            </a:r>
            <a:endParaRPr lang="en-US" dirty="0" smtClean="0"/>
          </a:p>
          <a:p>
            <a:pPr algn="just">
              <a:lnSpc>
                <a:spcPct val="160000"/>
              </a:lnSpc>
              <a:buNone/>
            </a:pPr>
            <a:r>
              <a:rPr lang="en-US" dirty="0"/>
              <a:t> </a:t>
            </a:r>
            <a:r>
              <a:rPr lang="en-US" dirty="0" smtClean="0"/>
              <a:t>                       Particulate matter is one of the most important parameter having the significant contribution to the increase in air pollution. This creates a need for measurement and analysis of real time air quality monitoring so that appropriate decisions can be taken in a timely period. This paper presents a real-time standalone air quality monitoring. Internet of Things is nowadays finding profound use in each and every sector, plays a key role in our air</a:t>
            </a:r>
            <a:r>
              <a:rPr lang="en-IN" altLang="en-US" dirty="0" smtClean="0"/>
              <a:t>.</a:t>
            </a:r>
            <a:endParaRPr lang="en-I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5697559"/>
          </a:xfrm>
        </p:spPr>
        <p:txBody>
          <a:bodyPr/>
          <a:lstStyle/>
          <a:p>
            <a:pPr>
              <a:lnSpc>
                <a:spcPct val="150000"/>
              </a:lnSpc>
              <a:buNone/>
            </a:pPr>
            <a:r>
              <a:rPr lang="en-IN" sz="2800" b="1" u="sng" dirty="0" smtClean="0">
                <a:latin typeface="Arial Nova" panose="020B0504020202020204" pitchFamily="34" charset="0"/>
              </a:rPr>
              <a:t>IOT Based Air Quality</a:t>
            </a:r>
            <a:endParaRPr lang="en-IN" sz="2800" b="1" u="sng" dirty="0" smtClean="0">
              <a:latin typeface="Arial Nova" panose="020B0504020202020204" pitchFamily="34" charset="0"/>
            </a:endParaRPr>
          </a:p>
          <a:p>
            <a:pPr>
              <a:lnSpc>
                <a:spcPct val="150000"/>
              </a:lnSpc>
              <a:buNone/>
            </a:pPr>
            <a:r>
              <a:rPr lang="en-IN" dirty="0" smtClean="0"/>
              <a:t>  </a:t>
            </a:r>
            <a:r>
              <a:rPr lang="en-IN" sz="2400" b="1" dirty="0" smtClean="0">
                <a:latin typeface="Arial Nova" panose="020B0504020202020204" pitchFamily="34" charset="0"/>
              </a:rPr>
              <a:t>Flow Chat</a:t>
            </a:r>
            <a:endParaRPr lang="en-IN" sz="2400" b="1" dirty="0" smtClean="0">
              <a:latin typeface="Arial Nova" panose="020B0504020202020204" pitchFamily="34" charset="0"/>
            </a:endParaRPr>
          </a:p>
          <a:p>
            <a:pPr>
              <a:buNone/>
            </a:pPr>
            <a:endParaRPr lang="en-US" sz="2400" b="1" dirty="0">
              <a:latin typeface="Arial Nova" panose="020B0504020202020204" pitchFamily="34" charset="0"/>
            </a:endParaRPr>
          </a:p>
        </p:txBody>
      </p:sp>
      <p:pic>
        <p:nvPicPr>
          <p:cNvPr id="4" name="Picture 3" descr="Screenshot (197).png"/>
          <p:cNvPicPr>
            <a:picLocks noChangeAspect="1"/>
          </p:cNvPicPr>
          <p:nvPr/>
        </p:nvPicPr>
        <p:blipFill>
          <a:blip r:embed="rId1"/>
          <a:stretch>
            <a:fillRect/>
          </a:stretch>
        </p:blipFill>
        <p:spPr>
          <a:xfrm>
            <a:off x="1619250" y="1917065"/>
            <a:ext cx="7500620" cy="4929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70"/>
            <a:ext cx="8229600" cy="6072230"/>
          </a:xfrm>
        </p:spPr>
        <p:txBody>
          <a:bodyPr>
            <a:normAutofit fontScale="62500" lnSpcReduction="20000"/>
          </a:bodyPr>
          <a:lstStyle/>
          <a:p>
            <a:pPr>
              <a:lnSpc>
                <a:spcPct val="170000"/>
              </a:lnSpc>
              <a:buNone/>
            </a:pPr>
            <a:r>
              <a:rPr lang="en-US" sz="3400" dirty="0" smtClean="0">
                <a:latin typeface="Arial Nova" panose="020B0504020202020204" pitchFamily="34" charset="0"/>
                <a:cs typeface="Aldhabi" panose="01000000000000000000" pitchFamily="2" charset="-78"/>
              </a:rPr>
              <a:t>    </a:t>
            </a:r>
            <a:r>
              <a:rPr lang="en-US" sz="3800" b="1" dirty="0" smtClean="0">
                <a:latin typeface="Arial Nova" panose="020B0504020202020204" pitchFamily="34" charset="0"/>
                <a:cs typeface="Aldhabi" panose="01000000000000000000" pitchFamily="2" charset="-78"/>
              </a:rPr>
              <a:t>IOT Based Air </a:t>
            </a:r>
            <a:r>
              <a:rPr lang="en-US" sz="3800" b="1" dirty="0" smtClean="0">
                <a:latin typeface="Arial Nova" panose="020B0504020202020204" pitchFamily="34" charset="0"/>
                <a:cs typeface="Aldhabi" panose="01000000000000000000" pitchFamily="2" charset="-78"/>
              </a:rPr>
              <a:t>Quality Monitoring System</a:t>
            </a:r>
            <a:r>
              <a:rPr lang="en-US" sz="3800" b="1" dirty="0" smtClean="0">
                <a:latin typeface="Arial Nova" panose="020B0504020202020204" pitchFamily="34" charset="0"/>
                <a:cs typeface="Aldhabi" panose="01000000000000000000" pitchFamily="2" charset="-78"/>
              </a:rPr>
              <a:t> :</a:t>
            </a:r>
            <a:endParaRPr lang="en-US" sz="3800" b="1" dirty="0" smtClean="0">
              <a:latin typeface="Arial Nova" panose="020B0504020202020204" pitchFamily="34" charset="0"/>
              <a:cs typeface="Aldhabi" panose="01000000000000000000" pitchFamily="2" charset="-78"/>
            </a:endParaRPr>
          </a:p>
          <a:p>
            <a:pPr algn="just">
              <a:lnSpc>
                <a:spcPct val="170000"/>
              </a:lnSpc>
              <a:buNone/>
            </a:pPr>
            <a:r>
              <a:rPr lang="en-US" sz="3400" dirty="0"/>
              <a:t> </a:t>
            </a:r>
            <a:r>
              <a:rPr lang="en-US" sz="3400" dirty="0" smtClean="0"/>
              <a:t>          </a:t>
            </a:r>
            <a:r>
              <a:rPr lang="en-US" sz="3400" dirty="0" smtClean="0"/>
              <a:t>       </a:t>
            </a:r>
            <a:r>
              <a:rPr lang="en-US" sz="2900" dirty="0" smtClean="0"/>
              <a:t>The level of pollution has increased with times by lot of factors like the increase in population, increased vehicle use, industrialization and urbanization which results in harmful effects on human wellbeing by directly affecting health of population exposed to it.</a:t>
            </a:r>
            <a:endParaRPr lang="en-US" sz="2900" dirty="0" smtClean="0"/>
          </a:p>
          <a:p>
            <a:pPr algn="just">
              <a:lnSpc>
                <a:spcPct val="160000"/>
              </a:lnSpc>
              <a:buNone/>
            </a:pPr>
            <a:r>
              <a:rPr lang="en-US" sz="2900" dirty="0"/>
              <a:t> </a:t>
            </a:r>
            <a:r>
              <a:rPr lang="en-US" sz="2900" dirty="0" smtClean="0"/>
              <a:t>                     </a:t>
            </a:r>
            <a:r>
              <a:rPr lang="en-US" sz="2900" dirty="0" smtClean="0"/>
              <a:t> In order to monitor In this project we are going to make an IOT Based Air Pollution Monitoring System in which we</a:t>
            </a:r>
            <a:r>
              <a:rPr lang="en-US" sz="2900" dirty="0" smtClean="0"/>
              <a:t>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In this IOT project, you can monitor the pollution level from anywhere using your computer or mobile.</a:t>
            </a:r>
            <a:endParaRPr lang="en-US" sz="2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642938"/>
            <a:ext cx="8229600" cy="5483225"/>
          </a:xfrm>
        </p:spPr>
        <p:txBody>
          <a:bodyPr>
            <a:normAutofit/>
          </a:bodyPr>
          <a:lstStyle/>
          <a:p>
            <a:pPr>
              <a:lnSpc>
                <a:spcPct val="150000"/>
              </a:lnSpc>
              <a:buNone/>
            </a:pPr>
            <a:r>
              <a:rPr lang="en-US" sz="2400" b="1" dirty="0" smtClean="0">
                <a:latin typeface="Arial Nova" panose="020B0504020202020204" pitchFamily="34" charset="0"/>
              </a:rPr>
              <a:t> IOT  Based Weather Monitoring System : </a:t>
            </a:r>
            <a:endParaRPr lang="en-US" sz="2400" b="1" dirty="0" smtClean="0">
              <a:latin typeface="Arial Nova" panose="020B0504020202020204" pitchFamily="34" charset="0"/>
            </a:endParaRPr>
          </a:p>
          <a:p>
            <a:pPr algn="just">
              <a:lnSpc>
                <a:spcPct val="150000"/>
              </a:lnSpc>
              <a:buNone/>
            </a:pPr>
            <a:r>
              <a:rPr lang="en-US" dirty="0"/>
              <a:t> </a:t>
            </a:r>
            <a:r>
              <a:rPr lang="en-US" dirty="0" smtClean="0"/>
              <a:t>             </a:t>
            </a:r>
            <a:r>
              <a:rPr lang="en-US" sz="2000" dirty="0" smtClean="0"/>
              <a:t>This Project makes use of 3 sensors to measure the weather/environment factors such as temperature, humidity, light intensity, dew point and heat index. The values read from the sensors are processed by the  micro-controller and stored in a text file which can be processed upon to derive analysis. The readings are also displayed on an on board LCD for quick viewing. All these readings can be analyzed to get the weather characteristics of a particular area and record the weather pattern. These recorded parameters are essential and vary from places to places.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87).png"/>
          <p:cNvPicPr>
            <a:picLocks noGrp="1" noChangeAspect="1"/>
          </p:cNvPicPr>
          <p:nvPr>
            <p:ph idx="1"/>
          </p:nvPr>
        </p:nvPicPr>
        <p:blipFill>
          <a:blip r:embed="rId1"/>
          <a:stretch>
            <a:fillRect/>
          </a:stretch>
        </p:blipFill>
        <p:spPr>
          <a:xfrm>
            <a:off x="1156810" y="1905520"/>
            <a:ext cx="6830379" cy="3915322"/>
          </a:xfrm>
        </p:spPr>
      </p:pic>
      <p:sp>
        <p:nvSpPr>
          <p:cNvPr id="6" name="Rectangle 5"/>
          <p:cNvSpPr/>
          <p:nvPr/>
        </p:nvSpPr>
        <p:spPr>
          <a:xfrm>
            <a:off x="714348" y="1071546"/>
            <a:ext cx="3325910" cy="523220"/>
          </a:xfrm>
          <a:prstGeom prst="rect">
            <a:avLst/>
          </a:prstGeom>
        </p:spPr>
        <p:txBody>
          <a:bodyPr wrap="none">
            <a:spAutoFit/>
          </a:bodyPr>
          <a:lstStyle/>
          <a:p>
            <a:r>
              <a:rPr lang="en-US" sz="2800" b="1" u="sng" dirty="0" smtClean="0">
                <a:latin typeface="Arial Nova" panose="020B0504020202020204" pitchFamily="34" charset="0"/>
              </a:rPr>
              <a:t>BLOCK DIAGRAM:</a:t>
            </a:r>
            <a:endParaRPr lang="en-US" sz="2800" b="1" u="sng" dirty="0">
              <a:latin typeface="Arial Nova" panose="020B05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32"/>
            <a:ext cx="8372476" cy="6143668"/>
          </a:xfrm>
        </p:spPr>
        <p:txBody>
          <a:bodyPr/>
          <a:lstStyle/>
          <a:p>
            <a:pPr fontAlgn="base">
              <a:buNone/>
            </a:pPr>
            <a:r>
              <a:rPr lang="en-US" sz="2400" b="1" u="sng" dirty="0" smtClean="0">
                <a:latin typeface="Arial Nova" panose="020B0504020202020204" pitchFamily="34" charset="0"/>
              </a:rPr>
              <a:t>Components </a:t>
            </a:r>
            <a:r>
              <a:rPr lang="en-US" sz="2400" b="1" u="sng" dirty="0">
                <a:latin typeface="Arial Nova" panose="020B0504020202020204" pitchFamily="34" charset="0"/>
              </a:rPr>
              <a:t>Required</a:t>
            </a:r>
            <a:endParaRPr lang="en-US" sz="2400" b="1" u="sng" dirty="0">
              <a:latin typeface="Arial Nova" panose="020B0504020202020204" pitchFamily="34" charset="0"/>
            </a:endParaRPr>
          </a:p>
          <a:p>
            <a:pPr fontAlgn="base">
              <a:buNone/>
            </a:pPr>
            <a:r>
              <a:rPr lang="en-US" dirty="0" smtClean="0"/>
              <a:t>           </a:t>
            </a:r>
            <a:r>
              <a:rPr lang="en-US" sz="2000" dirty="0" smtClean="0">
                <a:latin typeface="Arial Nova" panose="020B0504020202020204" pitchFamily="34" charset="0"/>
              </a:rPr>
              <a:t>Hardware Requirements</a:t>
            </a:r>
            <a:endParaRPr lang="en-US" sz="2000" dirty="0" smtClean="0">
              <a:latin typeface="Arial Nova" panose="020B0504020202020204" pitchFamily="34" charset="0"/>
            </a:endParaRPr>
          </a:p>
          <a:p>
            <a:pPr fontAlgn="base">
              <a:buNone/>
            </a:pPr>
            <a:r>
              <a:rPr lang="en-US" sz="2400" b="1" dirty="0" smtClean="0">
                <a:latin typeface="Arial Nova" panose="020B0504020202020204" pitchFamily="34" charset="0"/>
              </a:rPr>
              <a:t>ARDUINO UNO :</a:t>
            </a:r>
            <a:endParaRPr lang="en-US" sz="2400" b="1" dirty="0" smtClean="0">
              <a:latin typeface="Arial Nova" panose="020B0504020202020204" pitchFamily="34" charset="0"/>
            </a:endParaRPr>
          </a:p>
          <a:p>
            <a:pPr algn="just" fontAlgn="base">
              <a:lnSpc>
                <a:spcPct val="150000"/>
              </a:lnSpc>
              <a:buNone/>
            </a:pPr>
            <a:r>
              <a:rPr lang="en-US" sz="2000" dirty="0" smtClean="0">
                <a:latin typeface="+mj-lt"/>
              </a:rPr>
              <a:t>                    ARDUINO</a:t>
            </a:r>
            <a:r>
              <a:rPr lang="en-US" sz="2000" dirty="0" smtClean="0">
                <a:latin typeface="Arial Nova" panose="020B0504020202020204" pitchFamily="34" charset="0"/>
              </a:rPr>
              <a:t> </a:t>
            </a:r>
            <a:r>
              <a:rPr lang="en-US" sz="2000" dirty="0">
                <a:latin typeface="Arial Nova" panose="020B0504020202020204" pitchFamily="34" charset="0"/>
              </a:rPr>
              <a:t>Uno is a microcontroller from the </a:t>
            </a:r>
            <a:r>
              <a:rPr lang="en-US" sz="2000" dirty="0" smtClean="0">
                <a:latin typeface="Arial Nova" panose="020B0504020202020204" pitchFamily="34" charset="0"/>
              </a:rPr>
              <a:t>ARDUINO </a:t>
            </a:r>
            <a:r>
              <a:rPr lang="en-US" sz="2000" dirty="0">
                <a:latin typeface="Arial Nova" panose="020B0504020202020204" pitchFamily="34" charset="0"/>
              </a:rPr>
              <a:t>Family. It was developed by </a:t>
            </a:r>
            <a:r>
              <a:rPr lang="en-US" sz="2000" dirty="0" smtClean="0">
                <a:latin typeface="Arial Nova" panose="020B0504020202020204" pitchFamily="34" charset="0"/>
              </a:rPr>
              <a:t>ARDUINO. CC </a:t>
            </a:r>
            <a:r>
              <a:rPr lang="en-US" sz="2000" dirty="0">
                <a:latin typeface="Arial Nova" panose="020B0504020202020204" pitchFamily="34" charset="0"/>
              </a:rPr>
              <a:t>and is based on the Microchip ATmega328P microcontroller. Uno has 20 I/O pins, 6 are analog and 14 are digital pins.</a:t>
            </a:r>
            <a:endParaRPr lang="en-US" sz="2000" dirty="0">
              <a:latin typeface="Arial Nova" panose="020B0504020202020204" pitchFamily="34" charset="0"/>
            </a:endParaRPr>
          </a:p>
          <a:p>
            <a:pPr>
              <a:buNone/>
            </a:pPr>
            <a:endParaRPr lang="en-US" dirty="0"/>
          </a:p>
        </p:txBody>
      </p:sp>
      <p:pic>
        <p:nvPicPr>
          <p:cNvPr id="4" name="Picture 3" descr="Screenshot (189).png"/>
          <p:cNvPicPr>
            <a:picLocks noChangeAspect="1"/>
          </p:cNvPicPr>
          <p:nvPr/>
        </p:nvPicPr>
        <p:blipFill>
          <a:blip r:embed="rId1"/>
          <a:stretch>
            <a:fillRect/>
          </a:stretch>
        </p:blipFill>
        <p:spPr>
          <a:xfrm>
            <a:off x="3071802" y="3500438"/>
            <a:ext cx="5158214" cy="3357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4282" y="0"/>
            <a:ext cx="8715436" cy="6715148"/>
          </a:xfrm>
        </p:spPr>
        <p:txBody>
          <a:bodyPr>
            <a:normAutofit fontScale="55000" lnSpcReduction="20000"/>
          </a:bodyPr>
          <a:lstStyle/>
          <a:p>
            <a:pPr algn="just" fontAlgn="base">
              <a:lnSpc>
                <a:spcPct val="120000"/>
              </a:lnSpc>
              <a:buNone/>
            </a:pPr>
            <a:r>
              <a:rPr lang="en-US" sz="3800" b="1" dirty="0">
                <a:latin typeface="Arial Nova" panose="020B0504020202020204" pitchFamily="34" charset="0"/>
              </a:rPr>
              <a:t>DHT sensor</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dirty="0">
                <a:latin typeface="Arial Nova" panose="020B0504020202020204" pitchFamily="34" charset="0"/>
              </a:rPr>
              <a:t> </a:t>
            </a:r>
            <a:r>
              <a:rPr lang="en-US" sz="3600" dirty="0">
                <a:latin typeface="Arial Nova" panose="020B0504020202020204" pitchFamily="34" charset="0"/>
              </a:rPr>
              <a:t>DHT sensor is used to measure the temperature and humidity. It uses a capacitive humidity </a:t>
            </a:r>
            <a:r>
              <a:rPr lang="en-US" sz="3600" dirty="0" smtClean="0">
                <a:latin typeface="Arial Nova" panose="020B0504020202020204" pitchFamily="34" charset="0"/>
              </a:rPr>
              <a:t>sensor to </a:t>
            </a:r>
            <a:r>
              <a:rPr lang="en-US" sz="3600" dirty="0">
                <a:latin typeface="Arial Nova" panose="020B0504020202020204" pitchFamily="34" charset="0"/>
              </a:rPr>
              <a:t>measure the surrounding air.</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Gas sensor(MQ-135</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dirty="0" smtClean="0">
                <a:latin typeface="Arial Nova" panose="020B0504020202020204" pitchFamily="34" charset="0"/>
              </a:rPr>
              <a:t>          </a:t>
            </a:r>
            <a:r>
              <a:rPr lang="en-US" dirty="0">
                <a:latin typeface="Arial Nova" panose="020B0504020202020204" pitchFamily="34" charset="0"/>
              </a:rPr>
              <a:t> </a:t>
            </a:r>
            <a:r>
              <a:rPr lang="en-US" sz="3600" dirty="0" smtClean="0">
                <a:latin typeface="Arial Nova" panose="020B0504020202020204" pitchFamily="34" charset="0"/>
              </a:rPr>
              <a:t>It </a:t>
            </a:r>
            <a:r>
              <a:rPr lang="en-US" sz="3600" dirty="0">
                <a:latin typeface="Arial Nova" panose="020B0504020202020204" pitchFamily="34" charset="0"/>
              </a:rPr>
              <a:t>is a low-cost application that is used for detecting smoke and toxic gases.</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Red LED:</a:t>
            </a:r>
            <a:r>
              <a:rPr lang="en-US" sz="3800" dirty="0">
                <a:latin typeface="Arial Nova" panose="020B0504020202020204" pitchFamily="34" charset="0"/>
              </a:rPr>
              <a:t> </a:t>
            </a:r>
            <a:endParaRPr lang="en-US" sz="3800" dirty="0" smtClean="0">
              <a:latin typeface="Arial Nova" panose="020B0504020202020204" pitchFamily="34" charset="0"/>
            </a:endParaRPr>
          </a:p>
          <a:p>
            <a:pPr algn="just" fontAlgn="base">
              <a:lnSpc>
                <a:spcPct val="120000"/>
              </a:lnSpc>
              <a:buNone/>
            </a:pPr>
            <a:r>
              <a:rPr lang="en-US" dirty="0">
                <a:latin typeface="Arial Nova" panose="020B0504020202020204" pitchFamily="34" charset="0"/>
              </a:rPr>
              <a:t> </a:t>
            </a:r>
            <a:r>
              <a:rPr lang="en-US" dirty="0" smtClean="0">
                <a:latin typeface="Arial Nova" panose="020B0504020202020204" pitchFamily="34" charset="0"/>
              </a:rPr>
              <a:t>           </a:t>
            </a:r>
            <a:r>
              <a:rPr lang="en-US" sz="3600" dirty="0" smtClean="0">
                <a:latin typeface="Arial Nova" panose="020B0504020202020204" pitchFamily="34" charset="0"/>
              </a:rPr>
              <a:t>LED </a:t>
            </a:r>
            <a:r>
              <a:rPr lang="en-US" sz="3600" dirty="0">
                <a:latin typeface="Arial Nova" panose="020B0504020202020204" pitchFamily="34" charset="0"/>
              </a:rPr>
              <a:t>stands for the light-emitting diode. LED lighting products produce red light.</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Green LED</a:t>
            </a:r>
            <a:r>
              <a:rPr lang="en-US" sz="3800" b="1" dirty="0" smtClean="0">
                <a:latin typeface="Arial Nova" panose="020B0504020202020204" pitchFamily="34" charset="0"/>
              </a:rPr>
              <a:t>: </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sz="3600" b="1" dirty="0">
                <a:latin typeface="Arial Nova" panose="020B0504020202020204" pitchFamily="34" charset="0"/>
              </a:rPr>
              <a:t> </a:t>
            </a:r>
            <a:r>
              <a:rPr lang="en-US" sz="3600" dirty="0">
                <a:latin typeface="Arial Nova" panose="020B0504020202020204" pitchFamily="34" charset="0"/>
              </a:rPr>
              <a:t>LED lighting products produce green light.</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Buzzer</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dirty="0">
                <a:latin typeface="Arial Nova" panose="020B0504020202020204" pitchFamily="34" charset="0"/>
              </a:rPr>
              <a:t> </a:t>
            </a:r>
            <a:r>
              <a:rPr lang="en-US" sz="3600" dirty="0">
                <a:latin typeface="Arial Nova" panose="020B0504020202020204" pitchFamily="34" charset="0"/>
              </a:rPr>
              <a:t>An Audio </a:t>
            </a:r>
            <a:r>
              <a:rPr lang="en-US" sz="3600" dirty="0" smtClean="0">
                <a:latin typeface="Arial Nova" panose="020B0504020202020204" pitchFamily="34" charset="0"/>
              </a:rPr>
              <a:t>Signaling </a:t>
            </a:r>
            <a:r>
              <a:rPr lang="en-US" sz="3600" dirty="0">
                <a:latin typeface="Arial Nova" panose="020B0504020202020204" pitchFamily="34" charset="0"/>
              </a:rPr>
              <a:t>Device. Buzzers can </a:t>
            </a:r>
            <a:r>
              <a:rPr lang="en-US" sz="3600" dirty="0" smtClean="0">
                <a:latin typeface="Arial Nova" panose="020B0504020202020204" pitchFamily="34" charset="0"/>
              </a:rPr>
              <a:t>be mechanical</a:t>
            </a:r>
            <a:r>
              <a:rPr lang="en-US" sz="3600" dirty="0">
                <a:latin typeface="Arial Nova" panose="020B0504020202020204" pitchFamily="34" charset="0"/>
              </a:rPr>
              <a:t>, electromechanical, or piezoelectric. It produces an alarming sound when triggered. Used in various applications like Game buzzers, Alarm Buzzers, Trains, etc.</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LCD: </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sz="3600" dirty="0" smtClean="0">
                <a:latin typeface="Arial Nova" panose="020B0504020202020204" pitchFamily="34" charset="0"/>
              </a:rPr>
              <a:t>LCD </a:t>
            </a:r>
            <a:r>
              <a:rPr lang="en-US" sz="3600" dirty="0">
                <a:latin typeface="Arial Nova" panose="020B0504020202020204" pitchFamily="34" charset="0"/>
              </a:rPr>
              <a:t>(Liquid Crystal Display) is a type of flat panel display used to print values.</a:t>
            </a:r>
            <a:endParaRPr lang="en-US" sz="3600" dirty="0">
              <a:latin typeface="Arial Nova" panose="020B0504020202020204" pitchFamily="34" charset="0"/>
            </a:endParaRPr>
          </a:p>
          <a:p>
            <a:pPr algn="just" fontAlgn="base">
              <a:lnSpc>
                <a:spcPct val="120000"/>
              </a:lnSpc>
              <a:buNone/>
            </a:pPr>
            <a:endParaRPr lang="en-US"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6785</Words>
  <Application>WPS Presentation</Application>
  <PresentationFormat>On-screen Show (4:3)</PresentationFormat>
  <Paragraphs>266</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Algerian</vt:lpstr>
      <vt:lpstr>Arial Black</vt:lpstr>
      <vt:lpstr>Arial Nova</vt:lpstr>
      <vt:lpstr>Aldhabi</vt:lpstr>
      <vt:lpstr>Microsoft YaHei</vt:lpstr>
      <vt:lpstr>Arial Unicode MS</vt:lpstr>
      <vt:lpstr>Calibri</vt:lpstr>
      <vt:lpstr>Aharoni</vt:lpstr>
      <vt:lpstr>Gear Drives</vt:lpstr>
      <vt:lpstr>J.K.K.MUNIRAJAH COLLEGE OF TECNOLOGY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Company>SCM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28</cp:revision>
  <dcterms:created xsi:type="dcterms:W3CDTF">2023-10-17T12:51:00Z</dcterms:created>
  <dcterms:modified xsi:type="dcterms:W3CDTF">2023-10-18T10:17:16Z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B5771DAA949A4A06A4B94A42632EE424_13</vt:lpwstr>
  </property>
  <property fmtid="{D5CDD505-2E9C-101B-9397-08002B2CF9AE}" pid="3" name="KSOProductBuildVer">
    <vt:lpwstr>1033-12.2.0.13266</vt:lpwstr>
  </property>
</Properties>
</file>