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87" r:id="rId3"/>
    <p:sldId id="272" r:id="rId4"/>
    <p:sldId id="276" r:id="rId5"/>
    <p:sldId id="277" r:id="rId6"/>
    <p:sldId id="278" r:id="rId7"/>
    <p:sldId id="279" r:id="rId8"/>
    <p:sldId id="280" r:id="rId9"/>
    <p:sldId id="281" r:id="rId10"/>
    <p:sldId id="282" r:id="rId11"/>
    <p:sldId id="284" r:id="rId12"/>
    <p:sldId id="285" r:id="rId13"/>
    <p:sldId id="286" r:id="rId14"/>
    <p:sldId id="268"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22" userDrawn="1">
          <p15:clr>
            <a:srgbClr val="A4A3A4"/>
          </p15:clr>
        </p15:guide>
        <p15:guide id="2" pos="291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0B9C"/>
    <a:srgbClr val="D12013"/>
    <a:srgbClr val="BA2A8C"/>
    <a:srgbClr val="19CBB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632" autoAdjust="0"/>
    <p:restoredTop sz="94660"/>
  </p:normalViewPr>
  <p:slideViewPr>
    <p:cSldViewPr showGuides="1">
      <p:cViewPr varScale="1">
        <p:scale>
          <a:sx n="68" d="100"/>
          <a:sy n="68" d="100"/>
        </p:scale>
        <p:origin x="-1482" y="-96"/>
      </p:cViewPr>
      <p:guideLst>
        <p:guide orient="horz" pos="2122"/>
        <p:guide pos="2914"/>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97D7-3A51-4A3F-A620-10CD7CEB042D}" type="datetimeFigureOut">
              <a:rPr lang="en-US" smtClean="0"/>
              <a:pPr/>
              <a:t>10/11/2023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4B771E-7663-42B6-8A90-26C6A78851A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56700" cy="6858000"/>
          </a:xfrm>
          <a:prstGeom prst="rect">
            <a:avLst/>
          </a:prstGeom>
          <a:noFill/>
          <a:ln w="9525">
            <a:noFill/>
          </a:ln>
        </p:spPr>
      </p:pic>
      <p:sp>
        <p:nvSpPr>
          <p:cNvPr id="2051" name="Rectangle 3"/>
          <p:cNvSpPr>
            <a:spLocks noGrp="1" noChangeArrowheads="1"/>
          </p:cNvSpPr>
          <p:nvPr>
            <p:ph type="ctrTitle"/>
          </p:nvPr>
        </p:nvSpPr>
        <p:spPr>
          <a:xfrm>
            <a:off x="468313" y="1196975"/>
            <a:ext cx="8207375" cy="1082675"/>
          </a:xfrm>
        </p:spPr>
        <p:txBody>
          <a:bodyPr/>
          <a:lstStyle>
            <a:lvl1pPr algn="ctr">
              <a:defRPr>
                <a:solidFill>
                  <a:schemeClr val="bg1"/>
                </a:solidFill>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469900" y="2422525"/>
            <a:ext cx="8212138" cy="1752600"/>
          </a:xfrm>
        </p:spPr>
        <p:txBody>
          <a:bodyPr/>
          <a:lstStyle>
            <a:lvl1pPr marL="0" indent="0" algn="ctr">
              <a:buFontTx/>
              <a:buNone/>
              <a:defRPr>
                <a:solidFill>
                  <a:schemeClr val="bg1"/>
                </a:solidFill>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D7BC20C2-FB6D-46EA-956C-C6929F7CB3C3}" type="datetimeFigureOut">
              <a:rPr lang="en-US" smtClean="0"/>
              <a:pPr/>
              <a:t>10/11/2023</a:t>
            </a:fld>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5C47B16-99C6-4F07-ADB5-66AD45A32BCA}" type="slidenum">
              <a:rPr lang="en-US" smtClean="0"/>
              <a:pPr/>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BC20C2-FB6D-46EA-956C-C6929F7CB3C3}"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47B16-99C6-4F07-ADB5-66AD45A32BCA}" type="slidenum">
              <a:rPr lang="en-US" smtClean="0"/>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BC20C2-FB6D-46EA-956C-C6929F7CB3C3}"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47B16-99C6-4F07-ADB5-66AD45A32BCA}" type="slidenum">
              <a:rPr lang="en-US" smtClean="0"/>
              <a:pPr/>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BC20C2-FB6D-46EA-956C-C6929F7CB3C3}"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47B16-99C6-4F07-ADB5-66AD45A32BC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BC20C2-FB6D-46EA-956C-C6929F7CB3C3}"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47B16-99C6-4F07-ADB5-66AD45A32BCA}" type="slidenum">
              <a:rPr lang="en-US" smtClean="0"/>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BC20C2-FB6D-46EA-956C-C6929F7CB3C3}"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47B16-99C6-4F07-ADB5-66AD45A32BCA}" type="slidenum">
              <a:rPr lang="en-US" smtClean="0"/>
              <a:pPr/>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BC20C2-FB6D-46EA-956C-C6929F7CB3C3}"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47B16-99C6-4F07-ADB5-66AD45A32BCA}" type="slidenum">
              <a:rPr lang="en-US" smtClean="0"/>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BC20C2-FB6D-46EA-956C-C6929F7CB3C3}" type="datetimeFigureOut">
              <a:rPr lang="en-US" smtClean="0"/>
              <a:pPr/>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C47B16-99C6-4F07-ADB5-66AD45A32BCA}" type="slidenum">
              <a:rPr lang="en-US" smtClean="0"/>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BC20C2-FB6D-46EA-956C-C6929F7CB3C3}" type="datetimeFigureOut">
              <a:rPr lang="en-US" smtClean="0"/>
              <a:pPr/>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C47B16-99C6-4F07-ADB5-66AD45A32BCA}"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BC20C2-FB6D-46EA-956C-C6929F7CB3C3}" type="datetimeFigureOut">
              <a:rPr lang="en-US" smtClean="0"/>
              <a:pPr/>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C47B16-99C6-4F07-ADB5-66AD45A32BCA}"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BC20C2-FB6D-46EA-956C-C6929F7CB3C3}"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47B16-99C6-4F07-ADB5-66AD45A32BCA}" type="slidenum">
              <a:rPr lang="en-US" smtClean="0"/>
              <a:pPr/>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BC20C2-FB6D-46EA-956C-C6929F7CB3C3}"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47B16-99C6-4F07-ADB5-66AD45A32BCA}" type="slidenum">
              <a:rPr lang="en-US" smtClean="0"/>
              <a:pPr/>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14CD68"/>
            </a:gs>
            <a:gs pos="100000">
              <a:srgbClr val="0B6E38"/>
            </a:gs>
          </a:gsLst>
          <a:lin scaled="0"/>
        </a:gra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4"/>
          <a:stretch>
            <a:fillRect/>
          </a:stretch>
        </p:blipFill>
        <p:spPr>
          <a:xfrm>
            <a:off x="0" y="0"/>
            <a:ext cx="91567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D7BC20C2-FB6D-46EA-956C-C6929F7CB3C3}" type="datetimeFigureOut">
              <a:rPr lang="en-US" smtClean="0"/>
              <a:pPr/>
              <a:t>10/11/2023</a:t>
            </a:fld>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5C47B16-99C6-4F07-ADB5-66AD45A32BC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2910" y="500042"/>
            <a:ext cx="7786742" cy="5786478"/>
          </a:xfrm>
        </p:spPr>
        <p:txBody>
          <a:bodyPr/>
          <a:lstStyle/>
          <a:p>
            <a:endParaRPr lang="en-IN" altLang="en-US" sz="3600" b="1" dirty="0">
              <a:solidFill>
                <a:schemeClr val="tx1"/>
              </a:solidFill>
              <a:latin typeface="Algerian" panose="04020705040A02060702" pitchFamily="82" charset="0"/>
              <a:cs typeface="Algerian" panose="04020705040A02060702" pitchFamily="82" charset="0"/>
            </a:endParaRPr>
          </a:p>
          <a:p>
            <a:r>
              <a:rPr lang="en-IN" altLang="en-US" sz="4000" b="1" dirty="0">
                <a:solidFill>
                  <a:schemeClr val="tx1">
                    <a:lumMod val="85000"/>
                    <a:lumOff val="15000"/>
                  </a:schemeClr>
                </a:solidFill>
                <a:latin typeface="Algerian" panose="04020705040A02060702" pitchFamily="82" charset="0"/>
                <a:cs typeface="Algerian" panose="04020705040A02060702" pitchFamily="82" charset="0"/>
              </a:rPr>
              <a:t>J.K.K.MUNIRAJAH </a:t>
            </a:r>
          </a:p>
          <a:p>
            <a:r>
              <a:rPr lang="en-IN" altLang="en-US" sz="4000" b="1" dirty="0">
                <a:solidFill>
                  <a:schemeClr val="tx1">
                    <a:lumMod val="85000"/>
                    <a:lumOff val="15000"/>
                  </a:schemeClr>
                </a:solidFill>
                <a:latin typeface="Algerian" panose="04020705040A02060702" pitchFamily="82" charset="0"/>
                <a:cs typeface="Algerian" panose="04020705040A02060702" pitchFamily="82" charset="0"/>
              </a:rPr>
              <a:t>COLLEGE OF TECHNOLOGY</a:t>
            </a:r>
          </a:p>
          <a:p>
            <a:endParaRPr lang="en-IN" altLang="en-US" sz="3600" b="1" dirty="0">
              <a:solidFill>
                <a:schemeClr val="tx1"/>
              </a:solidFill>
              <a:latin typeface="Algerian" panose="04020705040A02060702" pitchFamily="82" charset="0"/>
              <a:cs typeface="Algerian" panose="04020705040A02060702" pitchFamily="82" charset="0"/>
            </a:endParaRPr>
          </a:p>
          <a:p>
            <a:endParaRPr lang="en-IN" altLang="en-US" sz="2800" b="1" dirty="0">
              <a:gradFill>
                <a:gsLst>
                  <a:gs pos="0">
                    <a:srgbClr val="7B32B2"/>
                  </a:gs>
                  <a:gs pos="100000">
                    <a:srgbClr val="401A5D"/>
                  </a:gs>
                </a:gsLst>
                <a:lin scaled="0"/>
              </a:gradFill>
              <a:latin typeface="Aharoni" panose="02010803020104030203" charset="0"/>
              <a:cs typeface="Aharoni" panose="02010803020104030203" charset="0"/>
            </a:endParaRPr>
          </a:p>
          <a:p>
            <a:r>
              <a:rPr lang="en-IN" altLang="en-US" sz="2800" b="1" dirty="0">
                <a:gradFill>
                  <a:gsLst>
                    <a:gs pos="0">
                      <a:srgbClr val="7B32B2"/>
                    </a:gs>
                    <a:gs pos="100000">
                      <a:srgbClr val="401A5D"/>
                    </a:gs>
                  </a:gsLst>
                  <a:lin scaled="0"/>
                </a:gradFill>
                <a:latin typeface="Aharoni" panose="02010803020104030203" charset="0"/>
                <a:cs typeface="Aharoni" panose="02010803020104030203" charset="0"/>
              </a:rPr>
              <a:t>DEPARTMENT OF </a:t>
            </a:r>
          </a:p>
          <a:p>
            <a:r>
              <a:rPr lang="en-IN" altLang="en-US" sz="2800" b="1" dirty="0">
                <a:gradFill>
                  <a:gsLst>
                    <a:gs pos="0">
                      <a:srgbClr val="7B32B2"/>
                    </a:gs>
                    <a:gs pos="100000">
                      <a:srgbClr val="401A5D"/>
                    </a:gs>
                  </a:gsLst>
                  <a:lin scaled="0"/>
                </a:gradFill>
                <a:latin typeface="Aharoni" panose="02010803020104030203" charset="0"/>
                <a:cs typeface="Aharoni" panose="02010803020104030203" charset="0"/>
              </a:rPr>
              <a:t>ELECTRONICS AND </a:t>
            </a:r>
          </a:p>
          <a:p>
            <a:r>
              <a:rPr lang="en-IN" altLang="en-US" sz="2800" b="1" dirty="0">
                <a:gradFill>
                  <a:gsLst>
                    <a:gs pos="0">
                      <a:srgbClr val="7B32B2"/>
                    </a:gs>
                    <a:gs pos="100000">
                      <a:srgbClr val="401A5D"/>
                    </a:gs>
                  </a:gsLst>
                  <a:lin scaled="0"/>
                </a:gradFill>
                <a:latin typeface="Aharoni" panose="02010803020104030203" charset="0"/>
                <a:cs typeface="Aharoni" panose="02010803020104030203" charset="0"/>
              </a:rPr>
              <a:t>COMMUNICATION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83895" y="332740"/>
            <a:ext cx="7886700" cy="6072505"/>
          </a:xfrm>
        </p:spPr>
        <p:txBody>
          <a:bodyPr/>
          <a:lstStyle/>
          <a:p>
            <a:pPr algn="l"/>
            <a:r>
              <a:rPr lang="en-IN" altLang="en-US" b="1" dirty="0">
                <a:solidFill>
                  <a:srgbClr val="FF0000"/>
                </a:solidFill>
                <a:sym typeface="+mn-ea"/>
              </a:rPr>
              <a:t>      5</a:t>
            </a:r>
            <a:r>
              <a:rPr lang="en-US" b="1" dirty="0">
                <a:solidFill>
                  <a:srgbClr val="FF0000"/>
                </a:solidFill>
                <a:sym typeface="+mn-ea"/>
              </a:rPr>
              <a:t>. Automating Model Development and Selection:</a:t>
            </a:r>
            <a:endParaRPr lang="en-US" b="1" dirty="0">
              <a:solidFill>
                <a:srgbClr val="FF0000"/>
              </a:solidFill>
            </a:endParaRPr>
          </a:p>
          <a:p>
            <a:pPr algn="l"/>
            <a:r>
              <a:rPr lang="en-US" sz="2000" b="1" dirty="0" err="1">
                <a:sym typeface="+mn-ea"/>
              </a:rPr>
              <a:t>AutoML</a:t>
            </a:r>
            <a:r>
              <a:rPr lang="en-US" sz="2000" b="1" dirty="0">
                <a:sym typeface="+mn-ea"/>
              </a:rPr>
              <a:t> Implementation:</a:t>
            </a:r>
            <a:r>
              <a:rPr lang="en-US" sz="2000" dirty="0">
                <a:sym typeface="+mn-ea"/>
              </a:rPr>
              <a:t> </a:t>
            </a:r>
            <a:endParaRPr lang="en-US" sz="2000" dirty="0" smtClean="0"/>
          </a:p>
          <a:p>
            <a:pPr marL="342900" indent="-342900" algn="l">
              <a:buFont typeface="Wingdings" panose="05000000000000000000" charset="0"/>
              <a:buChar char="Ø"/>
            </a:pPr>
            <a:r>
              <a:rPr lang="en-US" sz="2000" dirty="0" smtClean="0">
                <a:sym typeface="+mn-ea"/>
              </a:rPr>
              <a:t>Utilize </a:t>
            </a:r>
            <a:r>
              <a:rPr lang="en-US" sz="2000" dirty="0" err="1">
                <a:sym typeface="+mn-ea"/>
              </a:rPr>
              <a:t>AutoML</a:t>
            </a:r>
            <a:r>
              <a:rPr lang="en-US" sz="2000" dirty="0">
                <a:sym typeface="+mn-ea"/>
              </a:rPr>
              <a:t> platforms to automate the model selection, </a:t>
            </a:r>
            <a:r>
              <a:rPr lang="en-US" sz="2000" dirty="0" err="1">
                <a:sym typeface="+mn-ea"/>
              </a:rPr>
              <a:t>hyperparameter</a:t>
            </a:r>
            <a:r>
              <a:rPr lang="en-US" sz="2000" dirty="0">
                <a:sym typeface="+mn-ea"/>
              </a:rPr>
              <a:t> tuning, and evaluation process, saving time and ensuring optimal model performance.</a:t>
            </a:r>
            <a:endParaRPr lang="en-US" sz="2000" dirty="0"/>
          </a:p>
          <a:p>
            <a:pPr algn="l"/>
            <a:r>
              <a:rPr lang="en-US" sz="2000" b="1" dirty="0">
                <a:sym typeface="+mn-ea"/>
              </a:rPr>
              <a:t>Meta-Learning Frameworks</a:t>
            </a:r>
            <a:r>
              <a:rPr lang="en-US" sz="2000" b="1" dirty="0" smtClean="0">
                <a:sym typeface="+mn-ea"/>
              </a:rPr>
              <a:t>:</a:t>
            </a:r>
            <a:endParaRPr lang="en-US" sz="2000" b="1" dirty="0" smtClean="0"/>
          </a:p>
          <a:p>
            <a:pPr marL="342900" indent="-342900" algn="l">
              <a:buFont typeface="Wingdings" panose="05000000000000000000" charset="0"/>
              <a:buChar char="Ø"/>
            </a:pPr>
            <a:r>
              <a:rPr lang="en-US" sz="2000" dirty="0" smtClean="0">
                <a:sym typeface="+mn-ea"/>
              </a:rPr>
              <a:t>Integrate </a:t>
            </a:r>
            <a:r>
              <a:rPr lang="en-US" sz="2000" dirty="0">
                <a:sym typeface="+mn-ea"/>
              </a:rPr>
              <a:t>meta-learning frameworks to automatically select the best machine learning models based on historical performance and problem characteristics.</a:t>
            </a:r>
            <a:endParaRPr lang="en-US" sz="2000" dirty="0"/>
          </a:p>
          <a:p>
            <a:pPr algn="l"/>
            <a:r>
              <a:rPr lang="en-IN" altLang="en-US" b="1" dirty="0">
                <a:solidFill>
                  <a:srgbClr val="FF0000"/>
                </a:solidFill>
                <a:sym typeface="+mn-ea"/>
              </a:rPr>
              <a:t>        6</a:t>
            </a:r>
            <a:r>
              <a:rPr lang="en-US" b="1" dirty="0">
                <a:solidFill>
                  <a:srgbClr val="FF0000"/>
                </a:solidFill>
                <a:sym typeface="+mn-ea"/>
              </a:rPr>
              <a:t>. Integrating Model Interpretability:</a:t>
            </a:r>
            <a:endParaRPr lang="en-US" b="1" dirty="0">
              <a:solidFill>
                <a:srgbClr val="FF0000"/>
              </a:solidFill>
            </a:endParaRPr>
          </a:p>
          <a:p>
            <a:pPr algn="l"/>
            <a:r>
              <a:rPr lang="en-US" sz="2000" b="1" dirty="0">
                <a:sym typeface="+mn-ea"/>
              </a:rPr>
              <a:t>Explainable AI Frameworks:</a:t>
            </a:r>
            <a:r>
              <a:rPr lang="en-US" sz="2000" dirty="0">
                <a:sym typeface="+mn-ea"/>
              </a:rPr>
              <a:t> </a:t>
            </a:r>
            <a:endParaRPr lang="en-US" sz="2000" dirty="0" smtClean="0"/>
          </a:p>
          <a:p>
            <a:pPr marL="342900" indent="-342900" algn="l">
              <a:buFont typeface="Wingdings" panose="05000000000000000000" charset="0"/>
              <a:buChar char="Ø"/>
            </a:pPr>
            <a:r>
              <a:rPr lang="en-US" sz="2000" dirty="0" smtClean="0">
                <a:sym typeface="+mn-ea"/>
              </a:rPr>
              <a:t>Implement </a:t>
            </a:r>
            <a:r>
              <a:rPr lang="en-US" sz="2000" dirty="0">
                <a:sym typeface="+mn-ea"/>
              </a:rPr>
              <a:t>frameworks and libraries that facilitate model interpretability, allowing stakeholders to understand how the model arrives at specific predictions.</a:t>
            </a:r>
            <a:endParaRPr lang="en-US" sz="2000" dirty="0"/>
          </a:p>
          <a:p>
            <a:pPr algn="l"/>
            <a:r>
              <a:rPr lang="en-US" sz="2000" b="1" dirty="0">
                <a:sym typeface="+mn-ea"/>
              </a:rPr>
              <a:t>Interactive Model Interpretation:</a:t>
            </a:r>
            <a:r>
              <a:rPr lang="en-US" sz="2000" dirty="0">
                <a:sym typeface="+mn-ea"/>
              </a:rPr>
              <a:t> </a:t>
            </a:r>
            <a:endParaRPr lang="en-US" sz="2000" dirty="0" smtClean="0"/>
          </a:p>
          <a:p>
            <a:pPr marL="342900" indent="-342900" algn="l">
              <a:buFont typeface="Wingdings" panose="05000000000000000000" charset="0"/>
              <a:buChar char="Ø"/>
            </a:pPr>
            <a:r>
              <a:rPr lang="en-US" sz="2000" dirty="0" smtClean="0">
                <a:sym typeface="+mn-ea"/>
              </a:rPr>
              <a:t>Develop </a:t>
            </a:r>
            <a:r>
              <a:rPr lang="en-US" sz="2000" dirty="0">
                <a:sym typeface="+mn-ea"/>
              </a:rPr>
              <a:t>interactive tools that enable users to explore and interpret models' predictions and decisions.</a:t>
            </a:r>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83895" y="332740"/>
            <a:ext cx="7886700" cy="6072505"/>
          </a:xfrm>
        </p:spPr>
        <p:txBody>
          <a:bodyPr/>
          <a:lstStyle/>
          <a:p>
            <a:pPr algn="l"/>
            <a:r>
              <a:rPr lang="en-IN" altLang="en-US" b="1" dirty="0">
                <a:solidFill>
                  <a:srgbClr val="FF0000"/>
                </a:solidFill>
                <a:sym typeface="+mn-ea"/>
              </a:rPr>
              <a:t>         7</a:t>
            </a:r>
            <a:r>
              <a:rPr lang="en-US" b="1" dirty="0">
                <a:solidFill>
                  <a:srgbClr val="FF0000"/>
                </a:solidFill>
                <a:sym typeface="+mn-ea"/>
              </a:rPr>
              <a:t>. Deployment and Scaling with </a:t>
            </a:r>
            <a:r>
              <a:rPr lang="en-US" b="1" dirty="0" err="1">
                <a:solidFill>
                  <a:srgbClr val="FF0000"/>
                </a:solidFill>
                <a:sym typeface="+mn-ea"/>
              </a:rPr>
              <a:t>Serverless</a:t>
            </a:r>
            <a:r>
              <a:rPr lang="en-US" b="1" dirty="0">
                <a:solidFill>
                  <a:srgbClr val="FF0000"/>
                </a:solidFill>
                <a:sym typeface="+mn-ea"/>
              </a:rPr>
              <a:t> </a:t>
            </a:r>
            <a:r>
              <a:rPr lang="en-IN" altLang="en-US" b="1" dirty="0">
                <a:solidFill>
                  <a:srgbClr val="FF0000"/>
                </a:solidFill>
                <a:sym typeface="+mn-ea"/>
              </a:rPr>
              <a:t>    </a:t>
            </a:r>
            <a:r>
              <a:rPr lang="en-US" b="1" dirty="0">
                <a:solidFill>
                  <a:srgbClr val="FF0000"/>
                </a:solidFill>
                <a:sym typeface="+mn-ea"/>
              </a:rPr>
              <a:t>Architecture:</a:t>
            </a:r>
            <a:endParaRPr lang="en-US" b="1" dirty="0">
              <a:solidFill>
                <a:srgbClr val="FF0000"/>
              </a:solidFill>
            </a:endParaRPr>
          </a:p>
          <a:p>
            <a:pPr algn="l"/>
            <a:r>
              <a:rPr lang="en-US" sz="2000" b="1" dirty="0" err="1">
                <a:sym typeface="+mn-ea"/>
              </a:rPr>
              <a:t>Serverless</a:t>
            </a:r>
            <a:r>
              <a:rPr lang="en-US" sz="2000" b="1" dirty="0">
                <a:sym typeface="+mn-ea"/>
              </a:rPr>
              <a:t> Deployment:</a:t>
            </a:r>
            <a:r>
              <a:rPr lang="en-US" sz="2000" dirty="0">
                <a:sym typeface="+mn-ea"/>
              </a:rPr>
              <a:t> </a:t>
            </a:r>
            <a:endParaRPr lang="en-US" sz="2000" dirty="0" smtClean="0"/>
          </a:p>
          <a:p>
            <a:pPr marL="342900" indent="-342900" algn="l">
              <a:buFont typeface="Wingdings" panose="05000000000000000000" charset="0"/>
              <a:buChar char="Ø"/>
            </a:pPr>
            <a:r>
              <a:rPr lang="en-US" sz="2000" dirty="0" smtClean="0">
                <a:sym typeface="+mn-ea"/>
              </a:rPr>
              <a:t>Utilize </a:t>
            </a:r>
            <a:r>
              <a:rPr lang="en-US" sz="2000" dirty="0" err="1">
                <a:sym typeface="+mn-ea"/>
              </a:rPr>
              <a:t>serverless</a:t>
            </a:r>
            <a:r>
              <a:rPr lang="en-US" sz="2000" dirty="0">
                <a:sym typeface="+mn-ea"/>
              </a:rPr>
              <a:t> computing platforms (e.g., AWS Lambda, Azure Functions) to deploy the solution, enabling automatic scaling and efficient resource allocation based on demand.</a:t>
            </a:r>
            <a:endParaRPr lang="en-US" sz="2000" dirty="0"/>
          </a:p>
          <a:p>
            <a:pPr algn="l"/>
            <a:r>
              <a:rPr lang="en-US" sz="2000" b="1" dirty="0">
                <a:sym typeface="+mn-ea"/>
              </a:rPr>
              <a:t>Load Testing and Scalability</a:t>
            </a:r>
            <a:r>
              <a:rPr lang="en-US" sz="2000" b="1" dirty="0" smtClean="0">
                <a:sym typeface="+mn-ea"/>
              </a:rPr>
              <a:t>:</a:t>
            </a:r>
            <a:endParaRPr lang="en-US" sz="2000" b="1" dirty="0" smtClean="0"/>
          </a:p>
          <a:p>
            <a:pPr marL="342900" indent="-342900" algn="l">
              <a:buFont typeface="Wingdings" panose="05000000000000000000" charset="0"/>
              <a:buChar char="Ø"/>
            </a:pPr>
            <a:r>
              <a:rPr lang="en-US" sz="2000" dirty="0">
                <a:sym typeface="+mn-ea"/>
              </a:rPr>
              <a:t>Conduct load testing to validate the system's ability to scale dynamically, ensuring it can handle various workloads effectively.</a:t>
            </a:r>
            <a:endParaRPr lang="en-US" sz="2000" dirty="0"/>
          </a:p>
          <a:p>
            <a:pPr algn="l"/>
            <a:r>
              <a:rPr lang="en-IN" altLang="en-US" b="1" dirty="0">
                <a:solidFill>
                  <a:srgbClr val="FF0000"/>
                </a:solidFill>
                <a:sym typeface="+mn-ea"/>
              </a:rPr>
              <a:t>           8</a:t>
            </a:r>
            <a:r>
              <a:rPr lang="en-US" b="1" dirty="0">
                <a:solidFill>
                  <a:srgbClr val="FF0000"/>
                </a:solidFill>
                <a:sym typeface="+mn-ea"/>
              </a:rPr>
              <a:t>. Continuous Monitoring and Optimization:</a:t>
            </a:r>
            <a:endParaRPr lang="en-US" b="1" dirty="0"/>
          </a:p>
          <a:p>
            <a:pPr algn="l"/>
            <a:r>
              <a:rPr lang="en-US" sz="2000" b="1" dirty="0">
                <a:sym typeface="+mn-ea"/>
              </a:rPr>
              <a:t>AI-Driven Monitoring Solutions:</a:t>
            </a:r>
            <a:r>
              <a:rPr lang="en-US" sz="2000" dirty="0">
                <a:sym typeface="+mn-ea"/>
              </a:rPr>
              <a:t> </a:t>
            </a:r>
            <a:endParaRPr lang="en-US" sz="2000" dirty="0" smtClean="0"/>
          </a:p>
          <a:p>
            <a:pPr marL="342900" indent="-342900" algn="l">
              <a:buFont typeface="Wingdings" panose="05000000000000000000" charset="0"/>
              <a:buChar char="Ø"/>
            </a:pPr>
            <a:r>
              <a:rPr lang="en-US" sz="2000" dirty="0" smtClean="0">
                <a:sym typeface="+mn-ea"/>
              </a:rPr>
              <a:t>Implement </a:t>
            </a:r>
            <a:r>
              <a:rPr lang="en-US" sz="2000" dirty="0">
                <a:sym typeface="+mn-ea"/>
              </a:rPr>
              <a:t>AI-powered monitoring solutions to continuously analyze system performance, detect anomalies, and optimize resource usage.</a:t>
            </a:r>
            <a:endParaRPr lang="en-US" sz="2000" dirty="0"/>
          </a:p>
          <a:p>
            <a:pPr algn="l"/>
            <a:r>
              <a:rPr lang="en-US" sz="2000" b="1" dirty="0">
                <a:sym typeface="+mn-ea"/>
              </a:rPr>
              <a:t>Feedback-Driven Optimization:</a:t>
            </a:r>
            <a:r>
              <a:rPr lang="en-US" sz="2000" dirty="0">
                <a:sym typeface="+mn-ea"/>
              </a:rPr>
              <a:t> </a:t>
            </a:r>
            <a:endParaRPr lang="en-US" sz="2000" dirty="0" smtClean="0"/>
          </a:p>
          <a:p>
            <a:pPr marL="342900" indent="-342900" algn="l">
              <a:buFont typeface="Wingdings" panose="05000000000000000000" charset="0"/>
              <a:buChar char="Ø"/>
            </a:pPr>
            <a:r>
              <a:rPr lang="en-US" sz="2000" dirty="0" smtClean="0">
                <a:sym typeface="+mn-ea"/>
              </a:rPr>
              <a:t>Gather </a:t>
            </a:r>
            <a:r>
              <a:rPr lang="en-US" sz="2000" dirty="0">
                <a:sym typeface="+mn-ea"/>
              </a:rPr>
              <a:t>feedback from monitoring systems, end-users, and stakeholders to identify areas for optimization and enhancement.</a:t>
            </a:r>
            <a:endParaRPr lang="en-US" sz="2000" dirty="0"/>
          </a:p>
          <a:p>
            <a:endParaRPr 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83895" y="189230"/>
            <a:ext cx="7886700" cy="6072505"/>
          </a:xfrm>
        </p:spPr>
        <p:txBody>
          <a:bodyPr/>
          <a:lstStyle/>
          <a:p>
            <a:pPr algn="l"/>
            <a:r>
              <a:rPr lang="en-IN" altLang="en-US" b="1" dirty="0">
                <a:solidFill>
                  <a:srgbClr val="FF0000"/>
                </a:solidFill>
                <a:sym typeface="+mn-ea"/>
              </a:rPr>
              <a:t>               9</a:t>
            </a:r>
            <a:r>
              <a:rPr lang="en-US" b="1" dirty="0">
                <a:solidFill>
                  <a:srgbClr val="FF0000"/>
                </a:solidFill>
                <a:sym typeface="+mn-ea"/>
              </a:rPr>
              <a:t>. User-Centric Feedback Loop:</a:t>
            </a:r>
            <a:endParaRPr lang="en-US" b="1" dirty="0">
              <a:solidFill>
                <a:srgbClr val="FF0000"/>
              </a:solidFill>
            </a:endParaRPr>
          </a:p>
          <a:p>
            <a:pPr algn="l"/>
            <a:r>
              <a:rPr lang="en-US" sz="2000" b="1" dirty="0">
                <a:sym typeface="+mn-ea"/>
              </a:rPr>
              <a:t>Feedback Collection Mechanisms:</a:t>
            </a:r>
            <a:r>
              <a:rPr lang="en-US" sz="2000" dirty="0">
                <a:sym typeface="+mn-ea"/>
              </a:rPr>
              <a:t> </a:t>
            </a:r>
            <a:endParaRPr lang="en-US" sz="2000" dirty="0" smtClean="0"/>
          </a:p>
          <a:p>
            <a:pPr marL="342900" indent="-342900" algn="l">
              <a:buFont typeface="Wingdings" panose="05000000000000000000" charset="0"/>
              <a:buChar char="Ø"/>
            </a:pPr>
            <a:r>
              <a:rPr lang="en-US" sz="2000" dirty="0" smtClean="0">
                <a:sym typeface="+mn-ea"/>
              </a:rPr>
              <a:t>Deploy </a:t>
            </a:r>
            <a:r>
              <a:rPr lang="en-US" sz="2000" dirty="0">
                <a:sym typeface="+mn-ea"/>
              </a:rPr>
              <a:t>AI-enabled </a:t>
            </a:r>
            <a:r>
              <a:rPr lang="en-US" sz="2000" dirty="0" err="1">
                <a:sym typeface="+mn-ea"/>
              </a:rPr>
              <a:t>chatbots</a:t>
            </a:r>
            <a:r>
              <a:rPr lang="en-US" sz="2000" dirty="0">
                <a:sym typeface="+mn-ea"/>
              </a:rPr>
              <a:t> or feedback forms to gather user feedback on the deployed system's usability, functionality, and performance.</a:t>
            </a:r>
            <a:endParaRPr lang="en-US" sz="2000" dirty="0"/>
          </a:p>
          <a:p>
            <a:pPr algn="l"/>
            <a:r>
              <a:rPr lang="en-US" sz="2000" b="1" dirty="0">
                <a:sym typeface="+mn-ea"/>
              </a:rPr>
              <a:t>Iterative Improvements:</a:t>
            </a:r>
            <a:r>
              <a:rPr lang="en-US" sz="2000" dirty="0">
                <a:sym typeface="+mn-ea"/>
              </a:rPr>
              <a:t> </a:t>
            </a:r>
            <a:endParaRPr lang="en-US" sz="2000" dirty="0" smtClean="0"/>
          </a:p>
          <a:p>
            <a:pPr marL="342900" indent="-342900" algn="l">
              <a:buFont typeface="Wingdings" panose="05000000000000000000" charset="0"/>
              <a:buChar char="Ø"/>
            </a:pPr>
            <a:r>
              <a:rPr lang="en-US" sz="2000" dirty="0" smtClean="0">
                <a:sym typeface="+mn-ea"/>
              </a:rPr>
              <a:t>Use </a:t>
            </a:r>
            <a:r>
              <a:rPr lang="en-US" sz="2000" dirty="0">
                <a:sym typeface="+mn-ea"/>
              </a:rPr>
              <a:t>the collected feedback to iteratively improve the system, incorporating suggested enhancements and addressing reported issues.</a:t>
            </a:r>
            <a:endParaRPr lang="en-US" sz="2000" dirty="0"/>
          </a:p>
          <a:p>
            <a:pPr algn="l"/>
            <a:r>
              <a:rPr lang="en-IN" altLang="en-US" b="1" dirty="0">
                <a:solidFill>
                  <a:srgbClr val="FF0000"/>
                </a:solidFill>
                <a:sym typeface="+mn-ea"/>
              </a:rPr>
              <a:t>                </a:t>
            </a:r>
            <a:r>
              <a:rPr lang="en-US" b="1" dirty="0">
                <a:solidFill>
                  <a:srgbClr val="FF0000"/>
                </a:solidFill>
                <a:sym typeface="+mn-ea"/>
              </a:rPr>
              <a:t>1</a:t>
            </a:r>
            <a:r>
              <a:rPr lang="en-IN" altLang="en-US" b="1" dirty="0">
                <a:solidFill>
                  <a:srgbClr val="FF0000"/>
                </a:solidFill>
                <a:sym typeface="+mn-ea"/>
              </a:rPr>
              <a:t>0</a:t>
            </a:r>
            <a:r>
              <a:rPr lang="en-US" b="1" dirty="0">
                <a:solidFill>
                  <a:srgbClr val="FF0000"/>
                </a:solidFill>
                <a:sym typeface="+mn-ea"/>
              </a:rPr>
              <a:t>. Collaborative Documentation and Knowledge Sharing:</a:t>
            </a:r>
            <a:endParaRPr lang="en-US" b="1" dirty="0">
              <a:solidFill>
                <a:srgbClr val="FF0000"/>
              </a:solidFill>
            </a:endParaRPr>
          </a:p>
          <a:p>
            <a:pPr algn="l"/>
            <a:r>
              <a:rPr lang="en-US" sz="2000" b="1" dirty="0">
                <a:sym typeface="+mn-ea"/>
              </a:rPr>
              <a:t>AI-Powered Documentation Assistance:</a:t>
            </a:r>
            <a:r>
              <a:rPr lang="en-US" sz="2000" dirty="0">
                <a:sym typeface="+mn-ea"/>
              </a:rPr>
              <a:t> </a:t>
            </a:r>
            <a:endParaRPr lang="en-US" sz="2000" dirty="0" smtClean="0"/>
          </a:p>
          <a:p>
            <a:pPr marL="342900" indent="-342900" algn="l">
              <a:buFont typeface="Wingdings" panose="05000000000000000000" charset="0"/>
              <a:buChar char="Ø"/>
            </a:pPr>
            <a:r>
              <a:rPr lang="en-US" sz="2000" dirty="0" smtClean="0">
                <a:sym typeface="+mn-ea"/>
              </a:rPr>
              <a:t>Utilize </a:t>
            </a:r>
            <a:r>
              <a:rPr lang="en-US" sz="2000" dirty="0">
                <a:sym typeface="+mn-ea"/>
              </a:rPr>
              <a:t>AI tools to assist in creating and updating project documentation, ensuring it remains comprehensive and up-to-date.</a:t>
            </a:r>
            <a:endParaRPr lang="en-US" sz="2000" dirty="0"/>
          </a:p>
          <a:p>
            <a:pPr algn="l"/>
            <a:r>
              <a:rPr lang="en-US" sz="2000" b="1" dirty="0">
                <a:sym typeface="+mn-ea"/>
              </a:rPr>
              <a:t>Knowledge Sharing Workshops:</a:t>
            </a:r>
            <a:r>
              <a:rPr lang="en-US" sz="2000" dirty="0">
                <a:sym typeface="+mn-ea"/>
              </a:rPr>
              <a:t> </a:t>
            </a:r>
            <a:endParaRPr lang="en-US" sz="2000" dirty="0" smtClean="0"/>
          </a:p>
          <a:p>
            <a:pPr marL="342900" indent="-342900" algn="l">
              <a:buFont typeface="Wingdings" panose="05000000000000000000" charset="0"/>
              <a:buChar char="Ø"/>
            </a:pPr>
            <a:r>
              <a:rPr lang="en-US" sz="2000" dirty="0" smtClean="0">
                <a:sym typeface="+mn-ea"/>
              </a:rPr>
              <a:t>Organize </a:t>
            </a:r>
            <a:r>
              <a:rPr lang="en-US" sz="2000" dirty="0">
                <a:sym typeface="+mn-ea"/>
              </a:rPr>
              <a:t>regular workshops and knowledge-sharing sessions to disseminate best practices, insights, and lessons learned from the project.</a:t>
            </a:r>
            <a:endParaRPr lang="en-US" sz="2000" dirty="0"/>
          </a:p>
          <a:p>
            <a:endParaRPr 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83895" y="332740"/>
            <a:ext cx="7886700" cy="6072505"/>
          </a:xfrm>
        </p:spPr>
        <p:txBody>
          <a:bodyPr/>
          <a:lstStyle/>
          <a:p>
            <a:pPr algn="l"/>
            <a:r>
              <a:rPr lang="en-US" b="1" dirty="0">
                <a:solidFill>
                  <a:srgbClr val="FF0000"/>
                </a:solidFill>
                <a:sym typeface="+mn-ea"/>
              </a:rPr>
              <a:t>1</a:t>
            </a:r>
            <a:r>
              <a:rPr lang="en-IN" altLang="en-US" b="1" dirty="0">
                <a:solidFill>
                  <a:srgbClr val="FF0000"/>
                </a:solidFill>
                <a:sym typeface="+mn-ea"/>
              </a:rPr>
              <a:t>1</a:t>
            </a:r>
            <a:r>
              <a:rPr lang="en-US" b="1" dirty="0">
                <a:solidFill>
                  <a:srgbClr val="FF0000"/>
                </a:solidFill>
                <a:sym typeface="+mn-ea"/>
              </a:rPr>
              <a:t>. Ensuring Data Privacy and Ethical Usage:</a:t>
            </a:r>
            <a:endParaRPr lang="en-US" b="1" dirty="0">
              <a:solidFill>
                <a:srgbClr val="FF0000"/>
              </a:solidFill>
            </a:endParaRPr>
          </a:p>
          <a:p>
            <a:pPr algn="l"/>
            <a:r>
              <a:rPr lang="en-US" b="1" dirty="0">
                <a:solidFill>
                  <a:srgbClr val="FF0000"/>
                </a:solidFill>
                <a:sym typeface="+mn-ea"/>
              </a:rPr>
              <a:t>Ethics Committee and Auditing:</a:t>
            </a:r>
            <a:r>
              <a:rPr lang="en-US" dirty="0">
                <a:solidFill>
                  <a:srgbClr val="FF0000"/>
                </a:solidFill>
                <a:sym typeface="+mn-ea"/>
              </a:rPr>
              <a:t> </a:t>
            </a:r>
            <a:endParaRPr lang="en-US" dirty="0" smtClean="0">
              <a:solidFill>
                <a:srgbClr val="FF0000"/>
              </a:solidFill>
            </a:endParaRPr>
          </a:p>
          <a:p>
            <a:pPr marL="342900" indent="-342900" algn="l">
              <a:buFont typeface="Wingdings" panose="05000000000000000000" charset="0"/>
              <a:buChar char="Ø"/>
            </a:pPr>
            <a:r>
              <a:rPr lang="en-US" sz="2000" dirty="0" smtClean="0">
                <a:sym typeface="+mn-ea"/>
              </a:rPr>
              <a:t>Establish </a:t>
            </a:r>
            <a:r>
              <a:rPr lang="en-US" sz="2000" dirty="0">
                <a:sym typeface="+mn-ea"/>
              </a:rPr>
              <a:t>an ethics committee to monitor and ensure the ethical use of data throughout the project. Conduct regular audits to enforce compliance with privacy regulations.</a:t>
            </a:r>
            <a:endParaRPr lang="en-US" sz="2000" dirty="0"/>
          </a:p>
          <a:p>
            <a:pPr algn="l"/>
            <a:r>
              <a:rPr lang="en-US" sz="2000" b="1" dirty="0">
                <a:sym typeface="+mn-ea"/>
              </a:rPr>
              <a:t>AI-Based Compliance Checks:</a:t>
            </a:r>
            <a:r>
              <a:rPr lang="en-US" sz="2000" dirty="0">
                <a:sym typeface="+mn-ea"/>
              </a:rPr>
              <a:t> </a:t>
            </a:r>
            <a:endParaRPr lang="en-US" sz="2000" dirty="0" smtClean="0"/>
          </a:p>
          <a:p>
            <a:pPr marL="342900" indent="-342900" algn="l">
              <a:buFont typeface="Wingdings" panose="05000000000000000000" charset="0"/>
              <a:buChar char="Ø"/>
            </a:pPr>
            <a:r>
              <a:rPr lang="en-US" sz="2000" dirty="0" smtClean="0">
                <a:sym typeface="+mn-ea"/>
              </a:rPr>
              <a:t>Utilize </a:t>
            </a:r>
            <a:r>
              <a:rPr lang="en-US" sz="2000" dirty="0">
                <a:sym typeface="+mn-ea"/>
              </a:rPr>
              <a:t>AI algorithms to automatically scan and ensure data privacy compliance, minimizing the risk of unauthorized access or data breaches.</a:t>
            </a:r>
            <a:endParaRPr lang="en-US" dirty="0"/>
          </a:p>
          <a:p>
            <a:pPr algn="l"/>
            <a:r>
              <a:rPr lang="en-US" b="1" dirty="0">
                <a:solidFill>
                  <a:srgbClr val="FF0000"/>
                </a:solidFill>
                <a:sym typeface="+mn-ea"/>
              </a:rPr>
              <a:t>1</a:t>
            </a:r>
            <a:r>
              <a:rPr lang="en-IN" altLang="en-US" b="1" dirty="0">
                <a:solidFill>
                  <a:srgbClr val="FF0000"/>
                </a:solidFill>
                <a:sym typeface="+mn-ea"/>
              </a:rPr>
              <a:t>2</a:t>
            </a:r>
            <a:r>
              <a:rPr lang="en-US" b="1" dirty="0">
                <a:solidFill>
                  <a:srgbClr val="FF0000"/>
                </a:solidFill>
                <a:sym typeface="+mn-ea"/>
              </a:rPr>
              <a:t>. Predictive Maintenance for Maintenance and Optimization:</a:t>
            </a:r>
            <a:endParaRPr lang="en-US" b="1" dirty="0">
              <a:solidFill>
                <a:srgbClr val="FF0000"/>
              </a:solidFill>
            </a:endParaRPr>
          </a:p>
          <a:p>
            <a:pPr algn="l"/>
            <a:r>
              <a:rPr lang="en-US" sz="2000" b="1" dirty="0">
                <a:sym typeface="+mn-ea"/>
              </a:rPr>
              <a:t>Predictive Analytics for Maintenance:</a:t>
            </a:r>
            <a:r>
              <a:rPr lang="en-US" sz="2000" dirty="0">
                <a:sym typeface="+mn-ea"/>
              </a:rPr>
              <a:t> </a:t>
            </a:r>
            <a:endParaRPr lang="en-US" sz="2000" dirty="0" smtClean="0"/>
          </a:p>
          <a:p>
            <a:pPr marL="342900" indent="-342900" algn="l">
              <a:buFont typeface="Wingdings" panose="05000000000000000000" charset="0"/>
              <a:buChar char="Ø"/>
            </a:pPr>
            <a:r>
              <a:rPr lang="en-US" sz="2000" dirty="0" smtClean="0">
                <a:sym typeface="+mn-ea"/>
              </a:rPr>
              <a:t>Implement </a:t>
            </a:r>
            <a:r>
              <a:rPr lang="en-US" sz="2000" dirty="0">
                <a:sym typeface="+mn-ea"/>
              </a:rPr>
              <a:t>predictive analytics models to anticipate system maintenance needs, proactively addressing potential issues before they impact performance.</a:t>
            </a:r>
            <a:endParaRPr lang="en-US" sz="2000" dirty="0"/>
          </a:p>
          <a:p>
            <a:pPr algn="l"/>
            <a:r>
              <a:rPr lang="en-US" sz="2000" b="1" dirty="0">
                <a:sym typeface="+mn-ea"/>
              </a:rPr>
              <a:t>AI-Driven Optimization:</a:t>
            </a:r>
            <a:r>
              <a:rPr lang="en-US" sz="2000" dirty="0">
                <a:sym typeface="+mn-ea"/>
              </a:rPr>
              <a:t> </a:t>
            </a:r>
            <a:endParaRPr lang="en-US" sz="2000" dirty="0" smtClean="0"/>
          </a:p>
          <a:p>
            <a:pPr marL="342900" indent="-342900" algn="l">
              <a:buFont typeface="Wingdings" panose="05000000000000000000" charset="0"/>
              <a:buChar char="Ø"/>
            </a:pPr>
            <a:r>
              <a:rPr lang="en-US" sz="2000" dirty="0" smtClean="0">
                <a:sym typeface="+mn-ea"/>
              </a:rPr>
              <a:t>Utilize </a:t>
            </a:r>
            <a:r>
              <a:rPr lang="en-US" sz="2000" dirty="0">
                <a:sym typeface="+mn-ea"/>
              </a:rPr>
              <a:t>AI algorithms to optimize resource allocation, cost-efficiency, and system performance continuously.</a:t>
            </a:r>
            <a:endParaRPr lang="en-US" sz="2000" dirty="0"/>
          </a:p>
          <a:p>
            <a:endParaRPr 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357166"/>
            <a:ext cx="8229600" cy="6500834"/>
          </a:xfrm>
        </p:spPr>
        <p:txBody>
          <a:bodyPr>
            <a:normAutofit fontScale="90000"/>
          </a:bodyPr>
          <a:lstStyle/>
          <a:p>
            <a:pPr>
              <a:buNone/>
            </a:pPr>
            <a:r>
              <a:rPr lang="en-IN" altLang="en-US" b="1" dirty="0">
                <a:solidFill>
                  <a:srgbClr val="FF0000"/>
                </a:solidFill>
              </a:rPr>
              <a:t>      </a:t>
            </a:r>
            <a:r>
              <a:rPr lang="en-US" b="1" dirty="0">
                <a:solidFill>
                  <a:srgbClr val="FF0000"/>
                </a:solidFill>
              </a:rPr>
              <a:t>1</a:t>
            </a:r>
            <a:r>
              <a:rPr lang="en-IN" altLang="en-US" b="1" dirty="0">
                <a:solidFill>
                  <a:srgbClr val="FF0000"/>
                </a:solidFill>
              </a:rPr>
              <a:t>3</a:t>
            </a:r>
            <a:r>
              <a:rPr lang="en-US" b="1" dirty="0">
                <a:solidFill>
                  <a:srgbClr val="FF0000"/>
                </a:solidFill>
              </a:rPr>
              <a:t>. Monitoring Progress and Adapting:</a:t>
            </a:r>
          </a:p>
          <a:p>
            <a:pPr>
              <a:buNone/>
            </a:pPr>
            <a:r>
              <a:rPr lang="en-US" sz="2220" b="1" dirty="0"/>
              <a:t>AI-Powered Progress Tracking:</a:t>
            </a:r>
            <a:r>
              <a:rPr lang="en-US" sz="2220" dirty="0"/>
              <a:t> </a:t>
            </a:r>
            <a:endParaRPr lang="en-US" sz="2220" dirty="0" smtClean="0"/>
          </a:p>
          <a:p>
            <a:pPr>
              <a:buFont typeface="Wingdings" panose="05000000000000000000" charset="0"/>
              <a:buChar char="Ø"/>
            </a:pPr>
            <a:r>
              <a:rPr lang="en-US" sz="2220" dirty="0" smtClean="0"/>
              <a:t>Utilize </a:t>
            </a:r>
            <a:r>
              <a:rPr lang="en-US" sz="2220" dirty="0"/>
              <a:t>AI-driven tools to track project progress, analyze bottlenecks, and recommend adjustments to meet project timelines and objectives.</a:t>
            </a:r>
          </a:p>
          <a:p>
            <a:pPr>
              <a:buNone/>
            </a:pPr>
            <a:r>
              <a:rPr lang="en-US" sz="2220" b="1" dirty="0"/>
              <a:t>Iterative Development:</a:t>
            </a:r>
            <a:r>
              <a:rPr lang="en-US" sz="2220" dirty="0"/>
              <a:t> </a:t>
            </a:r>
            <a:endParaRPr lang="en-US" sz="2220" dirty="0" smtClean="0"/>
          </a:p>
          <a:p>
            <a:pPr>
              <a:buFont typeface="Wingdings" panose="05000000000000000000" charset="0"/>
              <a:buChar char="Ø"/>
            </a:pPr>
            <a:r>
              <a:rPr lang="en-US" sz="2220" dirty="0" smtClean="0"/>
              <a:t>Embrace </a:t>
            </a:r>
            <a:r>
              <a:rPr lang="en-US" sz="2220" dirty="0"/>
              <a:t>an iterative development approach, allowing for continuous adaptation and improvements based on real-time progress and feedback.</a:t>
            </a:r>
            <a:endParaRPr lang="en-US" sz="2500" dirty="0"/>
          </a:p>
          <a:p>
            <a:pPr>
              <a:buNone/>
            </a:pPr>
            <a:r>
              <a:rPr lang="en-IN" altLang="en-US" b="1" dirty="0">
                <a:solidFill>
                  <a:srgbClr val="FF0000"/>
                </a:solidFill>
              </a:rPr>
              <a:t>        </a:t>
            </a:r>
            <a:r>
              <a:rPr lang="en-US" b="1" dirty="0">
                <a:solidFill>
                  <a:srgbClr val="FF0000"/>
                </a:solidFill>
              </a:rPr>
              <a:t>1</a:t>
            </a:r>
            <a:r>
              <a:rPr lang="en-IN" altLang="en-US" b="1" dirty="0">
                <a:solidFill>
                  <a:srgbClr val="FF0000"/>
                </a:solidFill>
              </a:rPr>
              <a:t>4</a:t>
            </a:r>
            <a:r>
              <a:rPr lang="en-US" b="1" dirty="0">
                <a:solidFill>
                  <a:srgbClr val="FF0000"/>
                </a:solidFill>
              </a:rPr>
              <a:t>. Celebrating Innovation and Success:</a:t>
            </a:r>
            <a:endParaRPr lang="en-US" b="1" dirty="0"/>
          </a:p>
          <a:p>
            <a:pPr>
              <a:buNone/>
            </a:pPr>
            <a:r>
              <a:rPr lang="en-US" sz="2220" b="1" dirty="0"/>
              <a:t>Innovation Awards and Recognition:</a:t>
            </a:r>
            <a:r>
              <a:rPr lang="en-US" sz="2220" dirty="0"/>
              <a:t> </a:t>
            </a:r>
            <a:endParaRPr lang="en-US" sz="2220" dirty="0" smtClean="0"/>
          </a:p>
          <a:p>
            <a:pPr>
              <a:buFont typeface="Wingdings" panose="05000000000000000000" charset="0"/>
              <a:buChar char="Ø"/>
            </a:pPr>
            <a:r>
              <a:rPr lang="en-US" sz="2220" dirty="0" smtClean="0"/>
              <a:t>Establish </a:t>
            </a:r>
            <a:r>
              <a:rPr lang="en-US" sz="2220" dirty="0"/>
              <a:t>a culture of recognizing and rewarding innovation within the team. Celebrate successful implementations and innovative solutions with team-wide awards and recognition.</a:t>
            </a:r>
          </a:p>
          <a:p>
            <a:pPr>
              <a:buNone/>
            </a:pPr>
            <a:r>
              <a:rPr lang="en-US" sz="2220" b="1" dirty="0"/>
              <a:t>Knowledge Sharing Forums:</a:t>
            </a:r>
            <a:r>
              <a:rPr lang="en-US" sz="2220" dirty="0"/>
              <a:t> </a:t>
            </a:r>
            <a:endParaRPr lang="en-US" sz="2220" dirty="0" smtClean="0"/>
          </a:p>
          <a:p>
            <a:pPr>
              <a:buFont typeface="Wingdings" panose="05000000000000000000" charset="0"/>
              <a:buChar char="Ø"/>
            </a:pPr>
            <a:r>
              <a:rPr lang="en-US" sz="2220" dirty="0" smtClean="0"/>
              <a:t>Organize </a:t>
            </a:r>
            <a:r>
              <a:rPr lang="en-US" sz="2220" dirty="0"/>
              <a:t>forums to share success stories, lessons learned, and innovative practices within the organization, inspiring other teams and fostering a culture of innovation.</a:t>
            </a:r>
          </a:p>
          <a:p>
            <a:pPr>
              <a:buNone/>
            </a:pPr>
            <a:endParaRPr lang="en-US" sz="222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84" y="2500306"/>
            <a:ext cx="4572032" cy="1357322"/>
          </a:xfrm>
        </p:spPr>
        <p:txBody>
          <a:bodyPr>
            <a:noAutofit/>
          </a:bodyPr>
          <a:lstStyle/>
          <a:p>
            <a:pPr>
              <a:buNone/>
            </a:pPr>
            <a:r>
              <a:rPr lang="en-IN" sz="5400" dirty="0" smtClean="0">
                <a:solidFill>
                  <a:srgbClr val="FF0000"/>
                </a:solidFill>
                <a:latin typeface="Algerian" panose="04020705040A02060702" pitchFamily="82" charset="0"/>
                <a:cs typeface="Aharoni" panose="02010803020104030203" pitchFamily="2" charset="-79"/>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251778" y="285728"/>
            <a:ext cx="7886700" cy="6357982"/>
          </a:xfrm>
        </p:spPr>
        <p:txBody>
          <a:bodyPr/>
          <a:lstStyle/>
          <a:p>
            <a:r>
              <a:rPr lang="en-IN" sz="4000" b="1" dirty="0" smtClean="0">
                <a:latin typeface="Algerian" pitchFamily="82" charset="0"/>
              </a:rPr>
              <a:t>                 IBM PROJECT </a:t>
            </a:r>
          </a:p>
          <a:p>
            <a:r>
              <a:rPr lang="en-IN" sz="4000" b="1" dirty="0" smtClean="0">
                <a:latin typeface="Algerian" pitchFamily="82" charset="0"/>
              </a:rPr>
              <a:t>          INTERNET OF THINGS </a:t>
            </a:r>
          </a:p>
          <a:p>
            <a:r>
              <a:rPr lang="en-IN" b="1" dirty="0" smtClean="0"/>
              <a:t>                                 </a:t>
            </a:r>
            <a:r>
              <a:rPr lang="en-IN" sz="2800" b="1" dirty="0" smtClean="0">
                <a:latin typeface="Arial Black" pitchFamily="34" charset="0"/>
              </a:rPr>
              <a:t>PHASE-II</a:t>
            </a:r>
          </a:p>
          <a:p>
            <a:endParaRPr lang="en-IN" dirty="0" smtClean="0"/>
          </a:p>
          <a:p>
            <a:endParaRPr lang="en-IN" dirty="0" smtClean="0"/>
          </a:p>
          <a:p>
            <a:r>
              <a:rPr lang="en-IN" b="1" dirty="0" smtClean="0">
                <a:solidFill>
                  <a:srgbClr val="FF0000"/>
                </a:solidFill>
              </a:rPr>
              <a:t>TEAM LEADER</a:t>
            </a:r>
          </a:p>
          <a:p>
            <a:r>
              <a:rPr lang="en-IN" sz="2000" dirty="0" smtClean="0"/>
              <a:t> </a:t>
            </a:r>
            <a:r>
              <a:rPr lang="en-IN" sz="2000" dirty="0" smtClean="0"/>
              <a:t>          </a:t>
            </a:r>
            <a:r>
              <a:rPr lang="en-IN" sz="2000" b="1" dirty="0" smtClean="0">
                <a:solidFill>
                  <a:srgbClr val="7030A0"/>
                </a:solidFill>
              </a:rPr>
              <a:t>RANJITH.B</a:t>
            </a:r>
          </a:p>
          <a:p>
            <a:r>
              <a:rPr lang="en-IN" sz="2000" b="1" dirty="0" smtClean="0"/>
              <a:t> </a:t>
            </a:r>
            <a:r>
              <a:rPr lang="en-IN" b="1" dirty="0" smtClean="0">
                <a:solidFill>
                  <a:srgbClr val="FF0000"/>
                </a:solidFill>
              </a:rPr>
              <a:t>TEAM MEMBER</a:t>
            </a:r>
          </a:p>
          <a:p>
            <a:r>
              <a:rPr lang="en-IN" dirty="0" smtClean="0"/>
              <a:t> </a:t>
            </a:r>
            <a:r>
              <a:rPr lang="en-IN" dirty="0" smtClean="0"/>
              <a:t>        </a:t>
            </a:r>
            <a:r>
              <a:rPr lang="en-IN" sz="2000" b="1" dirty="0" smtClean="0">
                <a:solidFill>
                  <a:srgbClr val="7030A0"/>
                </a:solidFill>
              </a:rPr>
              <a:t>SANTHIYA.Y</a:t>
            </a:r>
          </a:p>
          <a:p>
            <a:r>
              <a:rPr lang="en-IN" sz="2000" b="1" dirty="0" smtClean="0">
                <a:solidFill>
                  <a:srgbClr val="7030A0"/>
                </a:solidFill>
              </a:rPr>
              <a:t> </a:t>
            </a:r>
            <a:r>
              <a:rPr lang="en-IN" sz="2000" b="1" dirty="0" smtClean="0">
                <a:solidFill>
                  <a:srgbClr val="7030A0"/>
                </a:solidFill>
              </a:rPr>
              <a:t>          VENEESWARI.M</a:t>
            </a:r>
          </a:p>
          <a:p>
            <a:r>
              <a:rPr lang="en-IN" sz="2000" b="1" dirty="0" smtClean="0">
                <a:solidFill>
                  <a:srgbClr val="7030A0"/>
                </a:solidFill>
              </a:rPr>
              <a:t> </a:t>
            </a:r>
            <a:r>
              <a:rPr lang="en-IN" sz="2000" b="1" dirty="0" smtClean="0">
                <a:solidFill>
                  <a:srgbClr val="7030A0"/>
                </a:solidFill>
              </a:rPr>
              <a:t>          SATHASIVAN.R</a:t>
            </a:r>
          </a:p>
          <a:p>
            <a:r>
              <a:rPr lang="en-IN" sz="2000" b="1" dirty="0" smtClean="0">
                <a:solidFill>
                  <a:srgbClr val="7030A0"/>
                </a:solidFill>
              </a:rPr>
              <a:t> </a:t>
            </a:r>
            <a:r>
              <a:rPr lang="en-IN" sz="2000" b="1" dirty="0" smtClean="0">
                <a:solidFill>
                  <a:srgbClr val="7030A0"/>
                </a:solidFill>
              </a:rPr>
              <a:t>          SAKTHISIVAN.K</a:t>
            </a:r>
          </a:p>
          <a:p>
            <a:r>
              <a:rPr lang="en-IN" sz="2000" b="1" dirty="0" smtClean="0">
                <a:solidFill>
                  <a:srgbClr val="7030A0"/>
                </a:solidFill>
              </a:rPr>
              <a:t> </a:t>
            </a:r>
            <a:r>
              <a:rPr lang="en-IN" sz="2000" b="1" dirty="0" smtClean="0">
                <a:solidFill>
                  <a:srgbClr val="7030A0"/>
                </a:solidFill>
              </a:rPr>
              <a:t>          SUBASH.K</a:t>
            </a:r>
          </a:p>
          <a:p>
            <a:endParaRPr lang="en-IN"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305435" y="114300"/>
            <a:ext cx="8646795" cy="6290945"/>
          </a:xfrm>
        </p:spPr>
        <p:txBody>
          <a:bodyPr/>
          <a:lstStyle/>
          <a:p>
            <a:pPr algn="l"/>
            <a:r>
              <a:rPr lang="en-IN" altLang="en-US" sz="4000" b="1" u="sng" dirty="0" smtClean="0">
                <a:ln/>
                <a:solidFill>
                  <a:schemeClr val="accent2"/>
                </a:solidFill>
                <a:effectLst>
                  <a:outerShdw blurRad="38100" dist="19050" dir="2700000" algn="tl" rotWithShape="0">
                    <a:schemeClr val="dk1">
                      <a:alpha val="40000"/>
                    </a:schemeClr>
                  </a:outerShdw>
                </a:effectLst>
                <a:latin typeface="AngsanaUPC" panose="02020603050405020304" charset="0"/>
                <a:cs typeface="AngsanaUPC" panose="02020603050405020304" charset="0"/>
                <a:sym typeface="+mn-ea"/>
              </a:rPr>
              <a:t>DESIGN FOR AIR  QUALITY  MONITORING </a:t>
            </a:r>
            <a:endParaRPr lang="en-US" sz="4000" b="1" u="sng" dirty="0" smtClean="0">
              <a:ln/>
              <a:solidFill>
                <a:schemeClr val="accent2"/>
              </a:solidFill>
              <a:effectLst>
                <a:outerShdw blurRad="38100" dist="19050" dir="2700000" algn="tl" rotWithShape="0">
                  <a:schemeClr val="dk1">
                    <a:alpha val="40000"/>
                  </a:schemeClr>
                </a:outerShdw>
              </a:effectLst>
              <a:latin typeface="AngsanaUPC" panose="02020603050405020304" charset="0"/>
              <a:cs typeface="AngsanaUPC" panose="02020603050405020304" charset="0"/>
              <a:sym typeface="+mn-ea"/>
            </a:endParaRPr>
          </a:p>
          <a:p>
            <a:pPr algn="l"/>
            <a:r>
              <a:rPr lang="en-IN" altLang="en-US" sz="2800" b="1" dirty="0">
                <a:solidFill>
                  <a:srgbClr val="FF0000"/>
                </a:solidFill>
                <a:latin typeface="Times New Roman" panose="02020603050405020304" charset="0"/>
                <a:cs typeface="Times New Roman" panose="02020603050405020304" charset="0"/>
                <a:sym typeface="+mn-ea"/>
              </a:rPr>
              <a:t>          1. </a:t>
            </a:r>
            <a:r>
              <a:rPr lang="en-US" sz="2800" b="1" dirty="0" smtClean="0">
                <a:solidFill>
                  <a:srgbClr val="FF0000"/>
                </a:solidFill>
                <a:latin typeface="Times New Roman" panose="02020603050405020304" charset="0"/>
                <a:cs typeface="Times New Roman" panose="02020603050405020304" charset="0"/>
                <a:sym typeface="+mn-ea"/>
              </a:rPr>
              <a:t>Define</a:t>
            </a:r>
            <a:r>
              <a:rPr lang="en-US" sz="2800" b="1" dirty="0">
                <a:solidFill>
                  <a:srgbClr val="FF0000"/>
                </a:solidFill>
                <a:latin typeface="Times New Roman" panose="02020603050405020304" charset="0"/>
                <a:cs typeface="Times New Roman" panose="02020603050405020304" charset="0"/>
                <a:sym typeface="+mn-ea"/>
              </a:rPr>
              <a:t>Project Scope and Oes:</a:t>
            </a:r>
            <a:endParaRPr lang="en-US" sz="2800" b="1" dirty="0">
              <a:solidFill>
                <a:srgbClr val="FF0000"/>
              </a:solidFill>
              <a:latin typeface="Times New Roman" panose="02020603050405020304" charset="0"/>
              <a:cs typeface="Times New Roman" panose="02020603050405020304" charset="0"/>
            </a:endParaRPr>
          </a:p>
          <a:p>
            <a:pPr algn="l"/>
            <a:r>
              <a:rPr lang="en-US" sz="2000" b="1" dirty="0" smtClean="0">
                <a:sym typeface="+mn-ea"/>
              </a:rPr>
              <a:t>Innovative Approach:</a:t>
            </a:r>
            <a:r>
              <a:rPr lang="en-US" sz="2000" dirty="0" smtClean="0">
                <a:sym typeface="+mn-ea"/>
              </a:rPr>
              <a:t>  </a:t>
            </a:r>
            <a:endParaRPr lang="en-US" sz="2000" dirty="0" smtClean="0">
              <a:solidFill>
                <a:schemeClr val="tx1"/>
              </a:solidFill>
            </a:endParaRPr>
          </a:p>
          <a:p>
            <a:pPr marL="342900" indent="-342900" algn="l">
              <a:buFont typeface="Wingdings" panose="05000000000000000000" charset="0"/>
              <a:buChar char="Ø"/>
            </a:pPr>
            <a:r>
              <a:rPr lang="en-US" sz="2000" dirty="0" smtClean="0">
                <a:sym typeface="+mn-ea"/>
              </a:rPr>
              <a:t>Utilize Design Thinking workshops to define the project scope, focusing on empathy and understandin end-users' needs deeply.</a:t>
            </a:r>
            <a:endParaRPr lang="en-US" sz="2000" dirty="0" smtClean="0">
              <a:solidFill>
                <a:schemeClr val="tx1"/>
              </a:solidFill>
            </a:endParaRPr>
          </a:p>
          <a:p>
            <a:pPr algn="l"/>
            <a:r>
              <a:rPr lang="en-US" sz="2000" b="1" dirty="0">
                <a:sym typeface="+mn-ea"/>
              </a:rPr>
              <a:t>L</a:t>
            </a:r>
            <a:r>
              <a:rPr lang="en-US" sz="2000" b="1" dirty="0" smtClean="0">
                <a:sym typeface="+mn-ea"/>
              </a:rPr>
              <a:t>everage </a:t>
            </a:r>
            <a:r>
              <a:rPr lang="en-US" sz="2000" b="1" dirty="0">
                <a:sym typeface="+mn-ea"/>
              </a:rPr>
              <a:t>AI for Objective Setting</a:t>
            </a:r>
            <a:r>
              <a:rPr lang="en-US" sz="2000" b="1" dirty="0" smtClean="0">
                <a:sym typeface="+mn-ea"/>
              </a:rPr>
              <a:t>:</a:t>
            </a:r>
            <a:endParaRPr lang="en-US" sz="2000" b="1" dirty="0" smtClean="0">
              <a:solidFill>
                <a:schemeClr val="tx1"/>
              </a:solidFill>
            </a:endParaRPr>
          </a:p>
          <a:p>
            <a:pPr marL="342900" indent="-342900" algn="l">
              <a:buFont typeface="Wingdings" panose="05000000000000000000" charset="0"/>
              <a:buChar char="Ø"/>
            </a:pPr>
            <a:r>
              <a:rPr lang="en-US" sz="2000" dirty="0" smtClean="0">
                <a:sym typeface="+mn-ea"/>
              </a:rPr>
              <a:t> Use </a:t>
            </a:r>
            <a:r>
              <a:rPr lang="en-US" sz="2000" dirty="0">
                <a:sym typeface="+mn-ea"/>
              </a:rPr>
              <a:t>AI algorithms to analyze historical data and recommend achievable and data-driven project objectives.</a:t>
            </a:r>
            <a:endParaRPr lang="en-US" sz="2000" dirty="0">
              <a:solidFill>
                <a:schemeClr val="tx1"/>
              </a:solidFill>
            </a:endParaRPr>
          </a:p>
          <a:p>
            <a:pPr algn="l"/>
            <a:r>
              <a:rPr lang="en-IN" altLang="en-US" b="1" dirty="0">
                <a:solidFill>
                  <a:srgbClr val="FF0000"/>
                </a:solidFill>
                <a:sym typeface="+mn-ea"/>
              </a:rPr>
              <a:t>           </a:t>
            </a:r>
            <a:r>
              <a:rPr lang="en-US" b="1" dirty="0">
                <a:solidFill>
                  <a:srgbClr val="FF0000"/>
                </a:solidFill>
                <a:sym typeface="+mn-ea"/>
              </a:rPr>
              <a:t>2. Formulate a Project Team:</a:t>
            </a:r>
            <a:endParaRPr lang="en-US" b="1" dirty="0">
              <a:solidFill>
                <a:srgbClr val="D12013"/>
              </a:solidFill>
            </a:endParaRPr>
          </a:p>
          <a:p>
            <a:pPr algn="l"/>
            <a:r>
              <a:rPr lang="en-US" sz="2000" b="1" dirty="0">
                <a:sym typeface="+mn-ea"/>
              </a:rPr>
              <a:t>Diverse </a:t>
            </a:r>
            <a:r>
              <a:rPr lang="en-US" sz="2000" b="1" dirty="0" err="1">
                <a:sym typeface="+mn-ea"/>
              </a:rPr>
              <a:t>Skillset</a:t>
            </a:r>
            <a:r>
              <a:rPr lang="en-US" sz="2000" b="1" dirty="0">
                <a:sym typeface="+mn-ea"/>
              </a:rPr>
              <a:t>:</a:t>
            </a:r>
            <a:r>
              <a:rPr lang="en-US" sz="2000" dirty="0">
                <a:sym typeface="+mn-ea"/>
              </a:rPr>
              <a:t> </a:t>
            </a:r>
            <a:endParaRPr lang="en-US" sz="2000" dirty="0" smtClean="0">
              <a:solidFill>
                <a:schemeClr val="tx1"/>
              </a:solidFill>
            </a:endParaRPr>
          </a:p>
          <a:p>
            <a:pPr marL="342900" indent="-342900" algn="l">
              <a:buFont typeface="Wingdings" panose="05000000000000000000" charset="0"/>
              <a:buChar char="Ø"/>
            </a:pPr>
            <a:r>
              <a:rPr lang="en-US" sz="2000" dirty="0" smtClean="0">
                <a:sym typeface="+mn-ea"/>
              </a:rPr>
              <a:t> Use </a:t>
            </a:r>
            <a:r>
              <a:rPr lang="en-US" sz="2000" dirty="0">
                <a:sym typeface="+mn-ea"/>
              </a:rPr>
              <a:t>AI algorithms to analyze historical data and recommend achievable and dat</a:t>
            </a:r>
            <a:r>
              <a:rPr lang="en-IN" altLang="en-US" sz="2000" dirty="0">
                <a:sym typeface="+mn-ea"/>
              </a:rPr>
              <a:t>a </a:t>
            </a:r>
            <a:r>
              <a:rPr lang="en-US" sz="2000" dirty="0">
                <a:sym typeface="+mn-ea"/>
              </a:rPr>
              <a:t>to encourage creativity and unique perspectives.</a:t>
            </a:r>
            <a:endParaRPr lang="en-US" sz="2000" dirty="0">
              <a:solidFill>
                <a:schemeClr val="tx1"/>
              </a:solidFill>
            </a:endParaRPr>
          </a:p>
          <a:p>
            <a:pPr algn="l"/>
            <a:r>
              <a:rPr lang="en-IN" altLang="en-US" b="1" dirty="0">
                <a:solidFill>
                  <a:srgbClr val="FF0000"/>
                </a:solidFill>
                <a:sym typeface="+mn-ea"/>
              </a:rPr>
              <a:t>           </a:t>
            </a:r>
            <a:r>
              <a:rPr lang="en-US" b="1" dirty="0">
                <a:solidFill>
                  <a:srgbClr val="FF0000"/>
                </a:solidFill>
                <a:sym typeface="+mn-ea"/>
              </a:rPr>
              <a:t>3. Data Collection and </a:t>
            </a:r>
            <a:r>
              <a:rPr lang="en-US" b="1" dirty="0" smtClean="0">
                <a:solidFill>
                  <a:srgbClr val="FF0000"/>
                </a:solidFill>
                <a:sym typeface="+mn-ea"/>
              </a:rPr>
              <a:t>Ingestion: </a:t>
            </a:r>
            <a:r>
              <a:rPr lang="en-US" sz="2000" b="1" dirty="0" smtClean="0">
                <a:solidFill>
                  <a:srgbClr val="FF0000"/>
                </a:solidFill>
                <a:sym typeface="+mn-ea"/>
              </a:rPr>
              <a:t>     </a:t>
            </a:r>
            <a:r>
              <a:rPr lang="en-US" sz="2000" b="1" dirty="0" smtClean="0">
                <a:sym typeface="+mn-ea"/>
              </a:rPr>
              <a:t>                           </a:t>
            </a:r>
          </a:p>
          <a:p>
            <a:pPr algn="l"/>
            <a:r>
              <a:rPr lang="en-US" sz="2000" b="1" dirty="0" smtClean="0">
                <a:sym typeface="+mn-ea"/>
              </a:rPr>
              <a:t>Streamlined </a:t>
            </a:r>
            <a:r>
              <a:rPr lang="en-US" sz="2000" b="1" dirty="0">
                <a:sym typeface="+mn-ea"/>
              </a:rPr>
              <a:t>Data Ingestion</a:t>
            </a:r>
            <a:r>
              <a:rPr lang="en-US" sz="2000" b="1" dirty="0" smtClean="0">
                <a:sym typeface="+mn-ea"/>
              </a:rPr>
              <a:t>:</a:t>
            </a:r>
            <a:endParaRPr lang="en-US" sz="2000" b="1" dirty="0" smtClean="0">
              <a:solidFill>
                <a:schemeClr val="tx1"/>
              </a:solidFill>
            </a:endParaRPr>
          </a:p>
          <a:p>
            <a:pPr marL="342900" indent="-342900" algn="l">
              <a:buFont typeface="Wingdings" panose="05000000000000000000" charset="0"/>
              <a:buChar char="Ø"/>
            </a:pPr>
            <a:r>
              <a:rPr lang="en-US" sz="2000" dirty="0" smtClean="0">
                <a:sym typeface="+mn-ea"/>
              </a:rPr>
              <a:t> Implement </a:t>
            </a:r>
            <a:r>
              <a:rPr lang="en-US" sz="2000" dirty="0">
                <a:sym typeface="+mn-ea"/>
              </a:rPr>
              <a:t>real-time data ingestion using Apache Kafka or similar technologies to process and analyze data as it arrives.</a:t>
            </a:r>
            <a:endParaRPr lang="en-US" sz="2000" dirty="0">
              <a:solidFill>
                <a:schemeClr val="tx1"/>
              </a:solidFill>
            </a:endParaRPr>
          </a:p>
          <a:p>
            <a:endParaRPr lang="en-US" sz="2000" dirty="0"/>
          </a:p>
        </p:txBody>
      </p:sp>
      <p:sp>
        <p:nvSpPr>
          <p:cNvPr id="6" name="Text Box 5"/>
          <p:cNvSpPr txBox="1"/>
          <p:nvPr/>
        </p:nvSpPr>
        <p:spPr>
          <a:xfrm>
            <a:off x="2286000" y="3168015"/>
            <a:ext cx="4572000" cy="521970"/>
          </a:xfrm>
          <a:prstGeom prst="rect">
            <a:avLst/>
          </a:prstGeom>
          <a:noFill/>
        </p:spPr>
        <p:txBody>
          <a:bodyPr wrap="square" rtlCol="0">
            <a:spAutoFit/>
          </a:bodyPr>
          <a:lstStyle/>
          <a:p>
            <a:endParaRPr lang="en-IN" altLang="en-US" sz="2800" b="1" dirty="0">
              <a:solidFill>
                <a:srgbClr val="D12013"/>
              </a:solidFill>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11505" y="661670"/>
            <a:ext cx="7886700" cy="5743575"/>
          </a:xfrm>
        </p:spPr>
        <p:txBody>
          <a:bodyPr/>
          <a:lstStyle/>
          <a:p>
            <a:pPr algn="l"/>
            <a:r>
              <a:rPr lang="en-IN" altLang="en-US" b="1" dirty="0">
                <a:solidFill>
                  <a:srgbClr val="FF0000"/>
                </a:solidFill>
                <a:sym typeface="+mn-ea"/>
              </a:rPr>
              <a:t>               </a:t>
            </a:r>
            <a:r>
              <a:rPr lang="en-US" b="1" dirty="0">
                <a:solidFill>
                  <a:srgbClr val="FF0000"/>
                </a:solidFill>
                <a:sym typeface="+mn-ea"/>
              </a:rPr>
              <a:t>4. Data Cleaning and Preparation:</a:t>
            </a:r>
            <a:endParaRPr lang="en-US" b="1" dirty="0">
              <a:solidFill>
                <a:srgbClr val="FF0000"/>
              </a:solidFill>
            </a:endParaRPr>
          </a:p>
          <a:p>
            <a:pPr algn="l">
              <a:buFont typeface="Wingdings" panose="05000000000000000000" charset="0"/>
            </a:pPr>
            <a:r>
              <a:rPr lang="en-US" sz="2000" b="1" dirty="0">
                <a:sym typeface="+mn-ea"/>
              </a:rPr>
              <a:t>AI-Driven Data Cleaning</a:t>
            </a:r>
            <a:r>
              <a:rPr lang="en-US" sz="2000" b="1" dirty="0" smtClean="0">
                <a:sym typeface="+mn-ea"/>
              </a:rPr>
              <a:t>:</a:t>
            </a:r>
          </a:p>
          <a:p>
            <a:pPr marL="342900" indent="-342900" algn="l">
              <a:buFont typeface="Wingdings" panose="05000000000000000000" charset="0"/>
              <a:buChar char="Ø"/>
            </a:pPr>
            <a:r>
              <a:rPr lang="en-US" sz="2000" dirty="0" smtClean="0">
                <a:sym typeface="+mn-ea"/>
              </a:rPr>
              <a:t> </a:t>
            </a:r>
            <a:r>
              <a:rPr lang="en-IN" altLang="en-US" sz="2000" dirty="0" smtClean="0">
                <a:sym typeface="+mn-ea"/>
              </a:rPr>
              <a:t> </a:t>
            </a:r>
            <a:r>
              <a:rPr lang="en-US" sz="2000" dirty="0" smtClean="0">
                <a:sym typeface="+mn-ea"/>
              </a:rPr>
              <a:t>Apply </a:t>
            </a:r>
            <a:r>
              <a:rPr lang="en-US" sz="2000" dirty="0">
                <a:sym typeface="+mn-ea"/>
              </a:rPr>
              <a:t>machine learning algorithms to automate data cleaning and normalization processes.</a:t>
            </a:r>
            <a:endParaRPr lang="en-US" sz="2000" dirty="0"/>
          </a:p>
          <a:p>
            <a:pPr algn="l">
              <a:buFont typeface="Wingdings" panose="05000000000000000000" charset="0"/>
            </a:pPr>
            <a:r>
              <a:rPr lang="en-US" sz="2000" b="1" dirty="0">
                <a:sym typeface="+mn-ea"/>
              </a:rPr>
              <a:t>Data Augmentation:</a:t>
            </a:r>
            <a:r>
              <a:rPr lang="en-US" sz="2000" dirty="0">
                <a:sym typeface="+mn-ea"/>
              </a:rPr>
              <a:t> </a:t>
            </a:r>
            <a:endParaRPr lang="en-US" sz="2000" dirty="0" smtClean="0"/>
          </a:p>
          <a:p>
            <a:pPr marL="342900" indent="-342900" algn="l">
              <a:buFont typeface="Wingdings" panose="05000000000000000000" charset="0"/>
              <a:buChar char="Ø"/>
            </a:pPr>
            <a:r>
              <a:rPr lang="en-US" sz="2000" dirty="0" smtClean="0">
                <a:sym typeface="+mn-ea"/>
              </a:rPr>
              <a:t>  Utilize </a:t>
            </a:r>
            <a:r>
              <a:rPr lang="en-US" sz="2000" dirty="0">
                <a:sym typeface="+mn-ea"/>
              </a:rPr>
              <a:t>generative models to augment the dataset, enhancing the quality and quantity of training data.</a:t>
            </a:r>
            <a:endParaRPr lang="en-US" dirty="0"/>
          </a:p>
          <a:p>
            <a:pPr algn="l"/>
            <a:r>
              <a:rPr lang="en-IN" altLang="en-US" b="1" dirty="0">
                <a:solidFill>
                  <a:srgbClr val="FF0000"/>
                </a:solidFill>
                <a:sym typeface="+mn-ea"/>
              </a:rPr>
              <a:t>               </a:t>
            </a:r>
            <a:r>
              <a:rPr lang="en-US" b="1" dirty="0">
                <a:solidFill>
                  <a:srgbClr val="FF0000"/>
                </a:solidFill>
                <a:sym typeface="+mn-ea"/>
              </a:rPr>
              <a:t>5. Data Exploration and Analysis:</a:t>
            </a:r>
            <a:endParaRPr lang="en-US" b="1" dirty="0"/>
          </a:p>
          <a:p>
            <a:pPr algn="l"/>
            <a:r>
              <a:rPr lang="en-US" sz="2000" b="1" dirty="0">
                <a:sym typeface="+mn-ea"/>
              </a:rPr>
              <a:t>AI-Powered Analytics:</a:t>
            </a:r>
            <a:r>
              <a:rPr lang="en-US" sz="2000" dirty="0">
                <a:sym typeface="+mn-ea"/>
              </a:rPr>
              <a:t> </a:t>
            </a:r>
            <a:endParaRPr lang="en-US" sz="2000" dirty="0" smtClean="0"/>
          </a:p>
          <a:p>
            <a:pPr marL="342900" indent="-342900" algn="l">
              <a:buFont typeface="Wingdings" panose="05000000000000000000" charset="0"/>
              <a:buChar char="Ø"/>
            </a:pPr>
            <a:r>
              <a:rPr lang="en-US" sz="2000" dirty="0" smtClean="0">
                <a:sym typeface="+mn-ea"/>
              </a:rPr>
              <a:t> Incorporate </a:t>
            </a:r>
            <a:r>
              <a:rPr lang="en-US" sz="2000" dirty="0">
                <a:sym typeface="+mn-ea"/>
              </a:rPr>
              <a:t>AI to automatically identify patterns and trends in the data, accelerating the analysis process.</a:t>
            </a:r>
            <a:endParaRPr lang="en-US" sz="2000" dirty="0"/>
          </a:p>
          <a:p>
            <a:pPr algn="l"/>
            <a:r>
              <a:rPr lang="en-US" sz="2000" b="1" dirty="0">
                <a:sym typeface="+mn-ea"/>
              </a:rPr>
              <a:t>Visual Analytics with AR/VR:</a:t>
            </a:r>
            <a:r>
              <a:rPr lang="en-US" sz="2000" dirty="0">
                <a:sym typeface="+mn-ea"/>
              </a:rPr>
              <a:t> </a:t>
            </a:r>
            <a:endParaRPr lang="en-US" sz="2000" dirty="0" smtClean="0"/>
          </a:p>
          <a:p>
            <a:pPr marL="342900" indent="-342900" algn="l">
              <a:buFont typeface="Wingdings" panose="05000000000000000000" charset="0"/>
              <a:buChar char="Ø"/>
            </a:pPr>
            <a:r>
              <a:rPr lang="en-US" sz="2000" dirty="0" smtClean="0">
                <a:sym typeface="+mn-ea"/>
              </a:rPr>
              <a:t> Implement </a:t>
            </a:r>
            <a:r>
              <a:rPr lang="en-US" sz="2000" dirty="0">
                <a:sym typeface="+mn-ea"/>
              </a:rPr>
              <a:t>AR or VR for immersive and interactive data exploration, providing a unique </a:t>
            </a: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83895" y="332740"/>
            <a:ext cx="7886700" cy="6072505"/>
          </a:xfrm>
        </p:spPr>
        <p:txBody>
          <a:bodyPr/>
          <a:lstStyle/>
          <a:p>
            <a:pPr algn="l"/>
            <a:r>
              <a:rPr lang="en-IN" altLang="en-US" b="1" dirty="0">
                <a:solidFill>
                  <a:srgbClr val="FF0000"/>
                </a:solidFill>
                <a:sym typeface="+mn-ea"/>
              </a:rPr>
              <a:t>          </a:t>
            </a:r>
            <a:r>
              <a:rPr lang="en-US" b="1" dirty="0">
                <a:solidFill>
                  <a:srgbClr val="FF0000"/>
                </a:solidFill>
                <a:sym typeface="+mn-ea"/>
              </a:rPr>
              <a:t>6. Feature Engineering:</a:t>
            </a:r>
            <a:endParaRPr lang="en-US" b="1" dirty="0">
              <a:solidFill>
                <a:srgbClr val="FF0000"/>
              </a:solidFill>
            </a:endParaRPr>
          </a:p>
          <a:p>
            <a:pPr algn="l"/>
            <a:r>
              <a:rPr lang="en-US" sz="2000" b="1" dirty="0" smtClean="0">
                <a:sym typeface="+mn-ea"/>
              </a:rPr>
              <a:t>    Automated </a:t>
            </a:r>
            <a:r>
              <a:rPr lang="en-US" sz="2000" b="1" dirty="0">
                <a:sym typeface="+mn-ea"/>
              </a:rPr>
              <a:t>Feature Engineering</a:t>
            </a:r>
            <a:r>
              <a:rPr lang="en-US" sz="2000" b="1" dirty="0" smtClean="0">
                <a:sym typeface="+mn-ea"/>
              </a:rPr>
              <a:t>:</a:t>
            </a:r>
            <a:endParaRPr lang="en-US" sz="2000" b="1" dirty="0" smtClean="0"/>
          </a:p>
          <a:p>
            <a:pPr marL="342900" indent="-342900" algn="l">
              <a:buFont typeface="Wingdings" panose="05000000000000000000" charset="0"/>
              <a:buChar char="Ø"/>
            </a:pPr>
            <a:r>
              <a:rPr lang="en-US" sz="2000" dirty="0">
                <a:sym typeface="+mn-ea"/>
              </a:rPr>
              <a:t>Use </a:t>
            </a:r>
            <a:r>
              <a:rPr lang="en-US" sz="2000" dirty="0" err="1">
                <a:sym typeface="+mn-ea"/>
              </a:rPr>
              <a:t>AutoML</a:t>
            </a:r>
            <a:r>
              <a:rPr lang="en-US" sz="2000" dirty="0">
                <a:sym typeface="+mn-ea"/>
              </a:rPr>
              <a:t> or genetic algorithms to automate feature selection and engineering, enhancing model performance.</a:t>
            </a:r>
            <a:endParaRPr lang="en-US" sz="2000" dirty="0"/>
          </a:p>
          <a:p>
            <a:pPr algn="l"/>
            <a:r>
              <a:rPr lang="en-IN" altLang="en-US" b="1" dirty="0">
                <a:solidFill>
                  <a:srgbClr val="FF0000"/>
                </a:solidFill>
                <a:sym typeface="+mn-ea"/>
              </a:rPr>
              <a:t>          </a:t>
            </a:r>
            <a:r>
              <a:rPr lang="en-US" b="1" dirty="0">
                <a:solidFill>
                  <a:srgbClr val="FF0000"/>
                </a:solidFill>
                <a:sym typeface="+mn-ea"/>
              </a:rPr>
              <a:t>7. Model Selection and Development:</a:t>
            </a:r>
            <a:endParaRPr lang="en-US" b="1" dirty="0"/>
          </a:p>
          <a:p>
            <a:pPr algn="l"/>
            <a:r>
              <a:rPr lang="en-US" sz="2000" b="1" dirty="0" smtClean="0">
                <a:sym typeface="+mn-ea"/>
              </a:rPr>
              <a:t>     Ensemble </a:t>
            </a:r>
            <a:r>
              <a:rPr lang="en-US" sz="2000" b="1" dirty="0">
                <a:sym typeface="+mn-ea"/>
              </a:rPr>
              <a:t>Learning and Meta-Learning:</a:t>
            </a:r>
            <a:r>
              <a:rPr lang="en-US" sz="2000" dirty="0">
                <a:sym typeface="+mn-ea"/>
              </a:rPr>
              <a:t> </a:t>
            </a:r>
            <a:endParaRPr lang="en-US" sz="2000" dirty="0" smtClean="0"/>
          </a:p>
          <a:p>
            <a:pPr marL="342900" indent="-342900" algn="l">
              <a:buFont typeface="Wingdings" panose="05000000000000000000" charset="0"/>
              <a:buChar char="Ø"/>
            </a:pPr>
            <a:r>
              <a:rPr lang="en-US" sz="2000" dirty="0" smtClean="0">
                <a:sym typeface="+mn-ea"/>
              </a:rPr>
              <a:t> Apply </a:t>
            </a:r>
            <a:r>
              <a:rPr lang="en-US" sz="2000" dirty="0">
                <a:sym typeface="+mn-ea"/>
              </a:rPr>
              <a:t>advanced ensemble learning techniques and meta-learning to improve model accuracy and robustness.</a:t>
            </a:r>
            <a:endParaRPr lang="en-US" sz="2000" dirty="0"/>
          </a:p>
          <a:p>
            <a:pPr algn="l"/>
            <a:r>
              <a:rPr lang="en-US" sz="2000" b="1" dirty="0">
                <a:sym typeface="+mn-ea"/>
              </a:rPr>
              <a:t>Explainable AI (XAI</a:t>
            </a:r>
            <a:r>
              <a:rPr lang="en-US" sz="2000" b="1" dirty="0" smtClean="0">
                <a:sym typeface="+mn-ea"/>
              </a:rPr>
              <a:t>):</a:t>
            </a:r>
            <a:endParaRPr lang="en-US" sz="2000" b="1" dirty="0" smtClean="0"/>
          </a:p>
          <a:p>
            <a:pPr marL="342900" indent="-342900" algn="l">
              <a:buFont typeface="Wingdings" panose="05000000000000000000" charset="0"/>
              <a:buChar char="Ø"/>
            </a:pPr>
            <a:r>
              <a:rPr lang="en-US" sz="2000" b="1" dirty="0">
                <a:sym typeface="+mn-ea"/>
              </a:rPr>
              <a:t> </a:t>
            </a:r>
            <a:r>
              <a:rPr lang="en-US" sz="2000" dirty="0">
                <a:sym typeface="+mn-ea"/>
              </a:rPr>
              <a:t>Utilize XAI techniques to enhance model transparency and interpretability.</a:t>
            </a:r>
            <a:endParaRPr lang="en-US" sz="2000" dirty="0"/>
          </a:p>
          <a:p>
            <a:pPr algn="l"/>
            <a:r>
              <a:rPr lang="en-IN" altLang="en-US" b="1" dirty="0">
                <a:solidFill>
                  <a:srgbClr val="FF0000"/>
                </a:solidFill>
                <a:sym typeface="+mn-ea"/>
              </a:rPr>
              <a:t>            </a:t>
            </a:r>
            <a:r>
              <a:rPr lang="en-US" b="1" dirty="0">
                <a:solidFill>
                  <a:srgbClr val="FF0000"/>
                </a:solidFill>
                <a:sym typeface="+mn-ea"/>
              </a:rPr>
              <a:t>8. Model Evaluation and Tuning:</a:t>
            </a:r>
            <a:endParaRPr lang="en-US" b="1" dirty="0">
              <a:solidFill>
                <a:srgbClr val="FF0000"/>
              </a:solidFill>
            </a:endParaRPr>
          </a:p>
          <a:p>
            <a:pPr algn="l"/>
            <a:r>
              <a:rPr lang="en-US" sz="2000" b="1" dirty="0" smtClean="0">
                <a:sym typeface="+mn-ea"/>
              </a:rPr>
              <a:t>     </a:t>
            </a:r>
            <a:r>
              <a:rPr lang="en-US" sz="2000" b="1" dirty="0" err="1" smtClean="0">
                <a:sym typeface="+mn-ea"/>
              </a:rPr>
              <a:t>Hyperparameter</a:t>
            </a:r>
            <a:r>
              <a:rPr lang="en-US" sz="2000" b="1" dirty="0" smtClean="0">
                <a:sym typeface="+mn-ea"/>
              </a:rPr>
              <a:t> </a:t>
            </a:r>
            <a:r>
              <a:rPr lang="en-US" sz="2000" b="1" dirty="0">
                <a:sym typeface="+mn-ea"/>
              </a:rPr>
              <a:t>Optimization with AI</a:t>
            </a:r>
            <a:r>
              <a:rPr lang="en-US" sz="2000" b="1" dirty="0" smtClean="0">
                <a:sym typeface="+mn-ea"/>
              </a:rPr>
              <a:t>:</a:t>
            </a:r>
            <a:endParaRPr lang="en-US" sz="2000" b="1" dirty="0" smtClean="0"/>
          </a:p>
          <a:p>
            <a:pPr marL="342900" indent="-342900" algn="l">
              <a:buFont typeface="Wingdings" panose="05000000000000000000" charset="0"/>
              <a:buChar char="Ø"/>
            </a:pPr>
            <a:r>
              <a:rPr lang="en-US" sz="2000" b="1" dirty="0">
                <a:sym typeface="+mn-ea"/>
              </a:rPr>
              <a:t> </a:t>
            </a:r>
            <a:r>
              <a:rPr lang="en-US" sz="2000" dirty="0">
                <a:sym typeface="+mn-ea"/>
              </a:rPr>
              <a:t>Utilize AI-driven </a:t>
            </a:r>
            <a:r>
              <a:rPr lang="en-US" sz="2000" dirty="0" err="1">
                <a:sym typeface="+mn-ea"/>
              </a:rPr>
              <a:t>hyperparameter</a:t>
            </a:r>
            <a:r>
              <a:rPr lang="en-US" sz="2000" dirty="0">
                <a:sym typeface="+mn-ea"/>
              </a:rPr>
              <a:t> optimization techniques like Bayesian optimization to enhance model performance</a:t>
            </a:r>
            <a:endParaRPr lang="en-US" sz="2000" dirty="0"/>
          </a:p>
          <a:p>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467995" y="676275"/>
            <a:ext cx="7886700" cy="5728970"/>
          </a:xfrm>
        </p:spPr>
        <p:txBody>
          <a:bodyPr/>
          <a:lstStyle/>
          <a:p>
            <a:pPr algn="l"/>
            <a:r>
              <a:rPr lang="en-IN" altLang="en-US" b="1" dirty="0">
                <a:solidFill>
                  <a:srgbClr val="FF0000"/>
                </a:solidFill>
                <a:sym typeface="+mn-ea"/>
              </a:rPr>
              <a:t>                   </a:t>
            </a:r>
            <a:r>
              <a:rPr lang="en-US" b="1" dirty="0">
                <a:solidFill>
                  <a:srgbClr val="FF0000"/>
                </a:solidFill>
                <a:sym typeface="+mn-ea"/>
              </a:rPr>
              <a:t>9. Integration and Deployment:</a:t>
            </a:r>
            <a:endParaRPr lang="en-US" b="1" dirty="0">
              <a:solidFill>
                <a:srgbClr val="FF0000"/>
              </a:solidFill>
            </a:endParaRPr>
          </a:p>
          <a:p>
            <a:pPr algn="l"/>
            <a:r>
              <a:rPr lang="en-US" b="1" dirty="0" smtClean="0">
                <a:sym typeface="+mn-ea"/>
              </a:rPr>
              <a:t>    </a:t>
            </a:r>
            <a:r>
              <a:rPr lang="en-US" sz="2000" b="1" dirty="0" err="1" smtClean="0">
                <a:sym typeface="+mn-ea"/>
              </a:rPr>
              <a:t>Serverless</a:t>
            </a:r>
            <a:r>
              <a:rPr lang="en-US" sz="2000" b="1" dirty="0" smtClean="0">
                <a:sym typeface="+mn-ea"/>
              </a:rPr>
              <a:t> </a:t>
            </a:r>
            <a:r>
              <a:rPr lang="en-US" sz="2000" b="1" dirty="0">
                <a:sym typeface="+mn-ea"/>
              </a:rPr>
              <a:t>Architecture:</a:t>
            </a:r>
            <a:r>
              <a:rPr lang="en-US" sz="2000" dirty="0">
                <a:sym typeface="+mn-ea"/>
              </a:rPr>
              <a:t> </a:t>
            </a:r>
            <a:endParaRPr lang="en-US" sz="2000" dirty="0" smtClean="0"/>
          </a:p>
          <a:p>
            <a:pPr marL="342900" indent="-342900" algn="l">
              <a:buFont typeface="Wingdings" panose="05000000000000000000" charset="0"/>
              <a:buChar char="Ø"/>
            </a:pPr>
            <a:r>
              <a:rPr lang="en-US" sz="2000" dirty="0">
                <a:sym typeface="+mn-ea"/>
              </a:rPr>
              <a:t> </a:t>
            </a:r>
            <a:r>
              <a:rPr lang="en-US" sz="2000" dirty="0" smtClean="0">
                <a:sym typeface="+mn-ea"/>
              </a:rPr>
              <a:t>Implement </a:t>
            </a:r>
            <a:r>
              <a:rPr lang="en-US" sz="2000" dirty="0" err="1">
                <a:sym typeface="+mn-ea"/>
              </a:rPr>
              <a:t>serverless</a:t>
            </a:r>
            <a:r>
              <a:rPr lang="en-US" sz="2000" dirty="0">
                <a:sym typeface="+mn-ea"/>
              </a:rPr>
              <a:t> computing to reduce infrastructure management overhead and facilitate rapid and cost-effective deployment.</a:t>
            </a:r>
            <a:endParaRPr lang="en-US" sz="2000" dirty="0"/>
          </a:p>
          <a:p>
            <a:pPr algn="l"/>
            <a:r>
              <a:rPr lang="en-IN" altLang="en-US" b="1" dirty="0">
                <a:solidFill>
                  <a:srgbClr val="FF0000"/>
                </a:solidFill>
                <a:sym typeface="+mn-ea"/>
              </a:rPr>
              <a:t>                  </a:t>
            </a:r>
            <a:r>
              <a:rPr lang="en-US" b="1" dirty="0">
                <a:solidFill>
                  <a:srgbClr val="FF0000"/>
                </a:solidFill>
                <a:sym typeface="+mn-ea"/>
              </a:rPr>
              <a:t>10. Testing and Quality Assurance:</a:t>
            </a:r>
            <a:endParaRPr lang="en-US" b="1" dirty="0">
              <a:solidFill>
                <a:srgbClr val="FF0000"/>
              </a:solidFill>
            </a:endParaRPr>
          </a:p>
          <a:p>
            <a:pPr algn="l"/>
            <a:r>
              <a:rPr lang="en-US" b="1" dirty="0" smtClean="0">
                <a:sym typeface="+mn-ea"/>
              </a:rPr>
              <a:t>    </a:t>
            </a:r>
            <a:r>
              <a:rPr lang="en-US" sz="2000" b="1" dirty="0" smtClean="0">
                <a:sym typeface="+mn-ea"/>
              </a:rPr>
              <a:t>AI-Driven </a:t>
            </a:r>
            <a:r>
              <a:rPr lang="en-US" sz="2000" b="1" dirty="0">
                <a:sym typeface="+mn-ea"/>
              </a:rPr>
              <a:t>Testing Automation</a:t>
            </a:r>
            <a:r>
              <a:rPr lang="en-US" sz="2000" b="1" dirty="0" smtClean="0">
                <a:sym typeface="+mn-ea"/>
              </a:rPr>
              <a:t>:</a:t>
            </a:r>
            <a:endParaRPr lang="en-US" sz="2000" b="1" dirty="0" smtClean="0"/>
          </a:p>
          <a:p>
            <a:pPr marL="342900" indent="-342900" algn="l">
              <a:buFont typeface="Wingdings" panose="05000000000000000000" charset="0"/>
              <a:buChar char="Ø"/>
            </a:pPr>
            <a:r>
              <a:rPr lang="en-US" sz="2000" b="1" dirty="0">
                <a:sym typeface="+mn-ea"/>
              </a:rPr>
              <a:t> </a:t>
            </a:r>
            <a:r>
              <a:rPr lang="en-US" sz="2000" dirty="0">
                <a:sym typeface="+mn-ea"/>
              </a:rPr>
              <a:t>Utilize AI to automate testing processes, ensuring comprehensive testing coverage and identifying potential issues.</a:t>
            </a:r>
            <a:endParaRPr lang="en-US" sz="2000" dirty="0"/>
          </a:p>
          <a:p>
            <a:pPr algn="l"/>
            <a:r>
              <a:rPr lang="en-IN" altLang="en-US" b="1" dirty="0">
                <a:solidFill>
                  <a:srgbClr val="FF0000"/>
                </a:solidFill>
                <a:sym typeface="+mn-ea"/>
              </a:rPr>
              <a:t>                  </a:t>
            </a:r>
            <a:r>
              <a:rPr lang="en-US" b="1" dirty="0">
                <a:solidFill>
                  <a:srgbClr val="FF0000"/>
                </a:solidFill>
                <a:sym typeface="+mn-ea"/>
              </a:rPr>
              <a:t>11. Visualization and Interpretation:</a:t>
            </a:r>
            <a:endParaRPr lang="en-US" b="1" dirty="0">
              <a:solidFill>
                <a:srgbClr val="FF0000"/>
              </a:solidFill>
            </a:endParaRPr>
          </a:p>
          <a:p>
            <a:pPr algn="l"/>
            <a:r>
              <a:rPr lang="en-US" b="1" dirty="0" smtClean="0">
                <a:sym typeface="+mn-ea"/>
              </a:rPr>
              <a:t>    </a:t>
            </a:r>
            <a:r>
              <a:rPr lang="en-US" sz="2000" b="1" dirty="0" smtClean="0">
                <a:sym typeface="+mn-ea"/>
              </a:rPr>
              <a:t> Interactive </a:t>
            </a:r>
            <a:r>
              <a:rPr lang="en-US" sz="2000" b="1" dirty="0">
                <a:sym typeface="+mn-ea"/>
              </a:rPr>
              <a:t>Data Storytelling</a:t>
            </a:r>
            <a:r>
              <a:rPr lang="en-US" sz="2000" b="1" dirty="0" smtClean="0">
                <a:sym typeface="+mn-ea"/>
              </a:rPr>
              <a:t>:</a:t>
            </a:r>
            <a:endParaRPr lang="en-US" sz="2000" b="1" dirty="0" smtClean="0"/>
          </a:p>
          <a:p>
            <a:pPr marL="342900" indent="-342900" algn="l">
              <a:buFont typeface="Wingdings" panose="05000000000000000000" charset="0"/>
              <a:buChar char="Ø"/>
            </a:pPr>
            <a:r>
              <a:rPr lang="en-US" sz="2000" b="1" dirty="0" smtClean="0">
                <a:sym typeface="+mn-ea"/>
              </a:rPr>
              <a:t> </a:t>
            </a:r>
            <a:r>
              <a:rPr lang="en-US" sz="2000" dirty="0">
                <a:sym typeface="+mn-ea"/>
              </a:rPr>
              <a:t>Develop interactive data stories using AI-driven natural language processing to communicate insights effectively.</a:t>
            </a:r>
            <a:endParaRPr lang="en-US" dirty="0"/>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83895" y="848995"/>
            <a:ext cx="7886700" cy="5556250"/>
          </a:xfrm>
        </p:spPr>
        <p:txBody>
          <a:bodyPr/>
          <a:lstStyle/>
          <a:p>
            <a:pPr algn="l"/>
            <a:r>
              <a:rPr lang="en-IN" altLang="en-US" b="1" dirty="0">
                <a:solidFill>
                  <a:srgbClr val="FF0000"/>
                </a:solidFill>
                <a:sym typeface="+mn-ea"/>
              </a:rPr>
              <a:t>        </a:t>
            </a:r>
            <a:r>
              <a:rPr lang="en-US" b="1" dirty="0">
                <a:solidFill>
                  <a:srgbClr val="FF0000"/>
                </a:solidFill>
                <a:sym typeface="+mn-ea"/>
              </a:rPr>
              <a:t>12. Documentation and Knowledge Sharing:</a:t>
            </a:r>
            <a:endParaRPr lang="en-US" b="1" dirty="0">
              <a:solidFill>
                <a:srgbClr val="FF0000"/>
              </a:solidFill>
            </a:endParaRPr>
          </a:p>
          <a:p>
            <a:pPr algn="l"/>
            <a:r>
              <a:rPr lang="en-US" b="1" dirty="0" smtClean="0">
                <a:sym typeface="+mn-ea"/>
              </a:rPr>
              <a:t> </a:t>
            </a:r>
            <a:r>
              <a:rPr lang="en-US" sz="2000" b="1" dirty="0" smtClean="0">
                <a:sym typeface="+mn-ea"/>
              </a:rPr>
              <a:t> AI-Powered </a:t>
            </a:r>
            <a:r>
              <a:rPr lang="en-US" sz="2000" b="1" dirty="0">
                <a:sym typeface="+mn-ea"/>
              </a:rPr>
              <a:t>Documentation Assistance:</a:t>
            </a:r>
            <a:r>
              <a:rPr lang="en-US" sz="2000" dirty="0">
                <a:sym typeface="+mn-ea"/>
              </a:rPr>
              <a:t> </a:t>
            </a:r>
            <a:endParaRPr lang="en-US" sz="2000" dirty="0" smtClean="0"/>
          </a:p>
          <a:p>
            <a:pPr marL="342900" indent="-342900" algn="l">
              <a:buFont typeface="Wingdings" panose="05000000000000000000" charset="0"/>
              <a:buChar char="Ø"/>
            </a:pPr>
            <a:r>
              <a:rPr lang="en-US" sz="2000" dirty="0">
                <a:sym typeface="+mn-ea"/>
              </a:rPr>
              <a:t> </a:t>
            </a:r>
            <a:r>
              <a:rPr lang="en-US" sz="2000" dirty="0" smtClean="0">
                <a:sym typeface="+mn-ea"/>
              </a:rPr>
              <a:t>Employ </a:t>
            </a:r>
            <a:r>
              <a:rPr lang="en-US" sz="2000" dirty="0">
                <a:sym typeface="+mn-ea"/>
              </a:rPr>
              <a:t>AI tools to assist in creating comprehensive project documentation and improve knowledge sharing.</a:t>
            </a:r>
            <a:endParaRPr lang="en-US" dirty="0"/>
          </a:p>
          <a:p>
            <a:pPr algn="l"/>
            <a:r>
              <a:rPr lang="en-IN" altLang="en-US" b="1" dirty="0">
                <a:solidFill>
                  <a:srgbClr val="FF0000"/>
                </a:solidFill>
                <a:sym typeface="+mn-ea"/>
              </a:rPr>
              <a:t>        </a:t>
            </a:r>
            <a:r>
              <a:rPr lang="en-US" b="1" dirty="0">
                <a:solidFill>
                  <a:srgbClr val="FF0000"/>
                </a:solidFill>
                <a:sym typeface="+mn-ea"/>
              </a:rPr>
              <a:t>13. Deployment and Monitoring:</a:t>
            </a:r>
            <a:endParaRPr lang="en-US" b="1" dirty="0">
              <a:solidFill>
                <a:srgbClr val="FF0000"/>
              </a:solidFill>
            </a:endParaRPr>
          </a:p>
          <a:p>
            <a:pPr algn="l"/>
            <a:r>
              <a:rPr lang="en-US" b="1" dirty="0" smtClean="0">
                <a:sym typeface="+mn-ea"/>
              </a:rPr>
              <a:t>  </a:t>
            </a:r>
            <a:r>
              <a:rPr lang="en-US" sz="2000" b="1" dirty="0" smtClean="0">
                <a:sym typeface="+mn-ea"/>
              </a:rPr>
              <a:t>Automated </a:t>
            </a:r>
            <a:r>
              <a:rPr lang="en-US" sz="2000" b="1" dirty="0">
                <a:sym typeface="+mn-ea"/>
              </a:rPr>
              <a:t>Monitoring with AI</a:t>
            </a:r>
            <a:r>
              <a:rPr lang="en-US" sz="2000" b="1" dirty="0" smtClean="0">
                <a:sym typeface="+mn-ea"/>
              </a:rPr>
              <a:t>:</a:t>
            </a:r>
            <a:endParaRPr lang="en-US" sz="2000" b="1" dirty="0" smtClean="0"/>
          </a:p>
          <a:p>
            <a:pPr marL="342900" indent="-342900" algn="l">
              <a:buFont typeface="Wingdings" panose="05000000000000000000" charset="0"/>
              <a:buChar char="Ø"/>
            </a:pPr>
            <a:r>
              <a:rPr lang="en-US" sz="2000" b="1" dirty="0">
                <a:sym typeface="+mn-ea"/>
              </a:rPr>
              <a:t> </a:t>
            </a:r>
            <a:r>
              <a:rPr lang="en-US" sz="2000" dirty="0" smtClean="0">
                <a:sym typeface="+mn-ea"/>
              </a:rPr>
              <a:t> </a:t>
            </a:r>
            <a:r>
              <a:rPr lang="en-US" sz="2000" dirty="0">
                <a:sym typeface="+mn-ea"/>
              </a:rPr>
              <a:t>Implement AI-powered monitoring solutions to detect anomalies, optimize performance, and ensure data quality in real-time.</a:t>
            </a:r>
            <a:endParaRPr lang="en-US" dirty="0"/>
          </a:p>
          <a:p>
            <a:pPr algn="l"/>
            <a:r>
              <a:rPr lang="en-IN" altLang="en-US" b="1" dirty="0">
                <a:solidFill>
                  <a:srgbClr val="FF0000"/>
                </a:solidFill>
                <a:sym typeface="+mn-ea"/>
              </a:rPr>
              <a:t>       </a:t>
            </a:r>
            <a:r>
              <a:rPr lang="en-US" b="1" dirty="0">
                <a:solidFill>
                  <a:srgbClr val="FF0000"/>
                </a:solidFill>
                <a:sym typeface="+mn-ea"/>
              </a:rPr>
              <a:t>14. Feedback and Iteration:</a:t>
            </a:r>
            <a:endParaRPr lang="en-US" b="1" dirty="0">
              <a:solidFill>
                <a:srgbClr val="FF0000"/>
              </a:solidFill>
            </a:endParaRPr>
          </a:p>
          <a:p>
            <a:pPr algn="l"/>
            <a:r>
              <a:rPr lang="en-US" b="1" dirty="0" smtClean="0">
                <a:sym typeface="+mn-ea"/>
              </a:rPr>
              <a:t>  </a:t>
            </a:r>
            <a:r>
              <a:rPr lang="en-IN" altLang="en-US" b="1" dirty="0" smtClean="0">
                <a:sym typeface="+mn-ea"/>
              </a:rPr>
              <a:t> </a:t>
            </a:r>
            <a:r>
              <a:rPr lang="en-US" sz="2000" b="1" dirty="0" smtClean="0">
                <a:sym typeface="+mn-ea"/>
              </a:rPr>
              <a:t>User-Centric </a:t>
            </a:r>
            <a:r>
              <a:rPr lang="en-US" sz="2000" b="1" dirty="0">
                <a:sym typeface="+mn-ea"/>
              </a:rPr>
              <a:t>Feedback with AI</a:t>
            </a:r>
            <a:r>
              <a:rPr lang="en-US" sz="2000" b="1" dirty="0" smtClean="0">
                <a:sym typeface="+mn-ea"/>
              </a:rPr>
              <a:t>:</a:t>
            </a:r>
            <a:endParaRPr lang="en-US" sz="2000" b="1" dirty="0" smtClean="0"/>
          </a:p>
          <a:p>
            <a:pPr marL="342900" indent="-342900" algn="l">
              <a:buFont typeface="Wingdings" panose="05000000000000000000" charset="0"/>
              <a:buChar char="Ø"/>
            </a:pPr>
            <a:r>
              <a:rPr lang="en-US" sz="2000" b="1" dirty="0">
                <a:sym typeface="+mn-ea"/>
              </a:rPr>
              <a:t> </a:t>
            </a:r>
            <a:r>
              <a:rPr lang="en-US" sz="2000" dirty="0" smtClean="0">
                <a:sym typeface="+mn-ea"/>
              </a:rPr>
              <a:t> </a:t>
            </a:r>
            <a:r>
              <a:rPr lang="en-US" sz="2000" dirty="0">
                <a:sym typeface="+mn-ea"/>
              </a:rPr>
              <a:t>Utilize AI </a:t>
            </a:r>
            <a:r>
              <a:rPr lang="en-US" sz="2000" dirty="0" err="1">
                <a:sym typeface="+mn-ea"/>
              </a:rPr>
              <a:t>chatbots</a:t>
            </a:r>
            <a:r>
              <a:rPr lang="en-US" sz="2000" dirty="0">
                <a:sym typeface="+mn-ea"/>
              </a:rPr>
              <a:t> to collect user feedback and preferences, aiding in continuous improvement and iteration</a:t>
            </a:r>
            <a:endParaRPr lang="en-US" sz="2000" dirty="0"/>
          </a:p>
          <a:p>
            <a:endParaRPr lang="en-US" dirty="0"/>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83895" y="332740"/>
            <a:ext cx="7886700" cy="6072505"/>
          </a:xfrm>
        </p:spPr>
        <p:txBody>
          <a:bodyPr/>
          <a:lstStyle/>
          <a:p>
            <a:pPr algn="l"/>
            <a:r>
              <a:rPr lang="en-IN" sz="4000" b="1" u="sng" dirty="0" smtClean="0">
                <a:solidFill>
                  <a:schemeClr val="accent2"/>
                </a:solidFill>
                <a:latin typeface="Angsana New" pitchFamily="18" charset="-34"/>
                <a:cs typeface="Angsana New" pitchFamily="18" charset="-34"/>
                <a:sym typeface="+mn-ea"/>
              </a:rPr>
              <a:t>COMPLETE FOR AIR QUALITY MONITORING</a:t>
            </a:r>
            <a:endParaRPr lang="en-US" sz="4000" b="1" u="sng" dirty="0" smtClean="0">
              <a:solidFill>
                <a:schemeClr val="accent2"/>
              </a:solidFill>
              <a:latin typeface="Angsana New" pitchFamily="18" charset="-34"/>
              <a:cs typeface="Angsana New" pitchFamily="18" charset="-34"/>
              <a:sym typeface="+mn-ea"/>
            </a:endParaRPr>
          </a:p>
          <a:p>
            <a:pPr algn="l"/>
            <a:endParaRPr lang="en-US" b="1" dirty="0" smtClean="0">
              <a:solidFill>
                <a:srgbClr val="FF0000"/>
              </a:solidFill>
              <a:sym typeface="+mn-ea"/>
            </a:endParaRPr>
          </a:p>
          <a:p>
            <a:pPr algn="l"/>
            <a:r>
              <a:rPr lang="en-US" b="1" dirty="0" smtClean="0">
                <a:solidFill>
                  <a:srgbClr val="FF0000"/>
                </a:solidFill>
                <a:sym typeface="+mn-ea"/>
              </a:rPr>
              <a:t>1</a:t>
            </a:r>
            <a:r>
              <a:rPr lang="en-US" b="1" dirty="0">
                <a:solidFill>
                  <a:srgbClr val="FF0000"/>
                </a:solidFill>
                <a:sym typeface="+mn-ea"/>
              </a:rPr>
              <a:t>. Implementing the Defined Scope and Objectives:</a:t>
            </a:r>
            <a:r>
              <a:rPr lang="en-US" b="1" dirty="0" smtClean="0">
                <a:sym typeface="+mn-ea"/>
              </a:rPr>
              <a:t> Design </a:t>
            </a:r>
            <a:r>
              <a:rPr lang="en-US" b="1" dirty="0">
                <a:sym typeface="+mn-ea"/>
              </a:rPr>
              <a:t>Thinking </a:t>
            </a:r>
            <a:r>
              <a:rPr lang="en-US" b="1" dirty="0" smtClean="0">
                <a:sym typeface="+mn-ea"/>
              </a:rPr>
              <a:t>Workshops:</a:t>
            </a:r>
            <a:endParaRPr lang="en-US" b="1" dirty="0" smtClean="0"/>
          </a:p>
          <a:p>
            <a:pPr marL="342900" indent="-342900" algn="l">
              <a:buFont typeface="Wingdings" panose="05000000000000000000" charset="0"/>
              <a:buChar char="Ø"/>
            </a:pPr>
            <a:r>
              <a:rPr lang="en-US" sz="2000" dirty="0">
                <a:sym typeface="+mn-ea"/>
              </a:rPr>
              <a:t>Conduct workshops following the Design Thinking approach to translate the defined project scope and objectives into actionable plans. Involve team members and stakeholders to brainstorm, ideate, and align on the project's goals and expectations.</a:t>
            </a:r>
            <a:endParaRPr lang="en-US" sz="2000" dirty="0"/>
          </a:p>
          <a:p>
            <a:pPr algn="l"/>
            <a:r>
              <a:rPr lang="en-US" b="1" dirty="0">
                <a:sym typeface="+mn-ea"/>
              </a:rPr>
              <a:t>AI-Assisted Objective Mapping</a:t>
            </a:r>
            <a:r>
              <a:rPr lang="en-US" b="1" dirty="0" smtClean="0">
                <a:sym typeface="+mn-ea"/>
              </a:rPr>
              <a:t>:</a:t>
            </a:r>
            <a:endParaRPr lang="en-US" b="1" dirty="0" smtClean="0"/>
          </a:p>
          <a:p>
            <a:pPr marL="342900" indent="-342900" algn="l">
              <a:buFont typeface="Wingdings" panose="05000000000000000000" charset="0"/>
              <a:buChar char="Ø"/>
            </a:pPr>
            <a:r>
              <a:rPr lang="en-US" b="1" dirty="0">
                <a:sym typeface="+mn-ea"/>
              </a:rPr>
              <a:t> </a:t>
            </a:r>
            <a:r>
              <a:rPr lang="en-US" sz="2000" dirty="0">
                <a:sym typeface="+mn-ea"/>
              </a:rPr>
              <a:t>Utilize AI-powered tools to map the defined objectives to specific project tasks and functionalities. This ensures that each objective is directly linked to an actionable component of the project.</a:t>
            </a:r>
            <a:endParaRPr lang="en-US" dirty="0"/>
          </a:p>
          <a:p>
            <a:pPr algn="l"/>
            <a:r>
              <a:rPr lang="en-IN" altLang="en-US" b="1" dirty="0">
                <a:solidFill>
                  <a:srgbClr val="FF0000"/>
                </a:solidFill>
                <a:sym typeface="+mn-ea"/>
              </a:rPr>
              <a:t>    </a:t>
            </a:r>
            <a:r>
              <a:rPr lang="en-US" b="1" dirty="0">
                <a:solidFill>
                  <a:srgbClr val="FF0000"/>
                </a:solidFill>
                <a:sym typeface="+mn-ea"/>
              </a:rPr>
              <a:t>2. Building a Cross-Functional Team:</a:t>
            </a:r>
            <a:endParaRPr lang="en-US" b="1" dirty="0">
              <a:solidFill>
                <a:srgbClr val="FF0000"/>
              </a:solidFill>
            </a:endParaRPr>
          </a:p>
          <a:p>
            <a:pPr algn="l"/>
            <a:r>
              <a:rPr lang="en-US" b="1" dirty="0" smtClean="0">
                <a:sym typeface="+mn-ea"/>
              </a:rPr>
              <a:t>Skill </a:t>
            </a:r>
            <a:r>
              <a:rPr lang="en-US" b="1" dirty="0">
                <a:sym typeface="+mn-ea"/>
              </a:rPr>
              <a:t>Enhancement and Training</a:t>
            </a:r>
            <a:r>
              <a:rPr lang="en-US" b="1" dirty="0" smtClean="0">
                <a:sym typeface="+mn-ea"/>
              </a:rPr>
              <a:t>:</a:t>
            </a:r>
            <a:endParaRPr lang="en-US" b="1" dirty="0" smtClean="0"/>
          </a:p>
          <a:p>
            <a:pPr marL="342900" indent="-342900" algn="l">
              <a:buFont typeface="Wingdings" panose="05000000000000000000" charset="0"/>
              <a:buChar char="Ø"/>
            </a:pPr>
            <a:r>
              <a:rPr lang="en-US" b="1" dirty="0">
                <a:sym typeface="+mn-ea"/>
              </a:rPr>
              <a:t> </a:t>
            </a:r>
            <a:r>
              <a:rPr lang="en-US" sz="2000" dirty="0" smtClean="0">
                <a:sym typeface="+mn-ea"/>
              </a:rPr>
              <a:t> </a:t>
            </a:r>
            <a:r>
              <a:rPr lang="en-US" sz="2000" dirty="0">
                <a:sym typeface="+mn-ea"/>
              </a:rPr>
              <a:t>Arrange training sessions and workshops to enhance the team's skills in alignment with the innovative design requirements. </a:t>
            </a:r>
            <a:endParaRPr lang="en-US" sz="2000" b="1" dirty="0"/>
          </a:p>
          <a:p>
            <a:pPr algn="l"/>
            <a:endParaRPr lang="en-US" sz="2000" dirty="0"/>
          </a:p>
          <a:p>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83895" y="332740"/>
            <a:ext cx="7886700" cy="6072505"/>
          </a:xfrm>
        </p:spPr>
        <p:txBody>
          <a:bodyPr/>
          <a:lstStyle/>
          <a:p>
            <a:pPr algn="l"/>
            <a:r>
              <a:rPr lang="en-IN" altLang="en-US" b="1" dirty="0">
                <a:solidFill>
                  <a:srgbClr val="FF0000"/>
                </a:solidFill>
                <a:sym typeface="+mn-ea"/>
              </a:rPr>
              <a:t>3</a:t>
            </a:r>
            <a:r>
              <a:rPr lang="en-US" b="1" dirty="0">
                <a:solidFill>
                  <a:srgbClr val="FF0000"/>
                </a:solidFill>
                <a:sym typeface="+mn-ea"/>
              </a:rPr>
              <a:t>. Automating Data Cleaning and Preparation:</a:t>
            </a:r>
            <a:endParaRPr lang="en-US" b="1" dirty="0">
              <a:solidFill>
                <a:srgbClr val="FF0000"/>
              </a:solidFill>
            </a:endParaRPr>
          </a:p>
          <a:p>
            <a:pPr algn="l"/>
            <a:r>
              <a:rPr lang="en-US" sz="2000" b="1" dirty="0">
                <a:sym typeface="+mn-ea"/>
              </a:rPr>
              <a:t>Algorithm Integration:</a:t>
            </a:r>
            <a:r>
              <a:rPr lang="en-US" sz="2000" dirty="0">
                <a:sym typeface="+mn-ea"/>
              </a:rPr>
              <a:t> </a:t>
            </a:r>
            <a:endParaRPr lang="en-US" sz="2000" dirty="0" smtClean="0"/>
          </a:p>
          <a:p>
            <a:pPr marL="342900" indent="-342900" algn="l">
              <a:buFont typeface="Wingdings" panose="05000000000000000000" charset="0"/>
              <a:buChar char="Ø"/>
            </a:pPr>
            <a:r>
              <a:rPr lang="en-US" sz="2000" dirty="0" smtClean="0">
                <a:sym typeface="+mn-ea"/>
              </a:rPr>
              <a:t>Implement </a:t>
            </a:r>
            <a:r>
              <a:rPr lang="en-US" sz="2000" dirty="0">
                <a:sym typeface="+mn-ea"/>
              </a:rPr>
              <a:t>automated data cleaning and preprocessing algorithms using AI and machine learning techniques. Utilize libraries like </a:t>
            </a:r>
            <a:r>
              <a:rPr lang="en-US" sz="2000" dirty="0" err="1">
                <a:sym typeface="+mn-ea"/>
              </a:rPr>
              <a:t>scikit</a:t>
            </a:r>
            <a:r>
              <a:rPr lang="en-US" sz="2000" dirty="0">
                <a:sym typeface="+mn-ea"/>
              </a:rPr>
              <a:t>-learn and </a:t>
            </a:r>
            <a:r>
              <a:rPr lang="en-US" sz="2000" dirty="0" err="1">
                <a:sym typeface="+mn-ea"/>
              </a:rPr>
              <a:t>TensorFlow</a:t>
            </a:r>
            <a:r>
              <a:rPr lang="en-US" sz="2000" dirty="0">
                <a:sym typeface="+mn-ea"/>
              </a:rPr>
              <a:t> for data transformation.</a:t>
            </a:r>
            <a:endParaRPr lang="en-US" sz="2000" dirty="0"/>
          </a:p>
          <a:p>
            <a:pPr algn="l"/>
            <a:r>
              <a:rPr lang="en-US" sz="2000" b="1" dirty="0">
                <a:sym typeface="+mn-ea"/>
              </a:rPr>
              <a:t>AI-Powered Data Augmentation</a:t>
            </a:r>
            <a:r>
              <a:rPr lang="en-US" sz="2000" b="1" dirty="0" smtClean="0">
                <a:sym typeface="+mn-ea"/>
              </a:rPr>
              <a:t>:</a:t>
            </a:r>
            <a:endParaRPr lang="en-US" sz="2000" b="1" dirty="0" smtClean="0"/>
          </a:p>
          <a:p>
            <a:pPr marL="342900" indent="-342900" algn="l">
              <a:buFont typeface="Wingdings" panose="05000000000000000000" charset="0"/>
              <a:buChar char="Ø"/>
            </a:pPr>
            <a:r>
              <a:rPr lang="en-US" sz="2000" dirty="0" smtClean="0">
                <a:sym typeface="+mn-ea"/>
              </a:rPr>
              <a:t>Integrate </a:t>
            </a:r>
            <a:r>
              <a:rPr lang="en-US" sz="2000" dirty="0">
                <a:sym typeface="+mn-ea"/>
              </a:rPr>
              <a:t>AI models to augment data intelligently, ensuring a high-quality dataset for analysis.</a:t>
            </a:r>
            <a:endParaRPr lang="en-US" sz="2000" dirty="0"/>
          </a:p>
          <a:p>
            <a:pPr algn="l"/>
            <a:r>
              <a:rPr lang="en-IN" altLang="en-US" b="1" dirty="0">
                <a:solidFill>
                  <a:srgbClr val="FF0000"/>
                </a:solidFill>
                <a:sym typeface="+mn-ea"/>
              </a:rPr>
              <a:t>4</a:t>
            </a:r>
            <a:r>
              <a:rPr lang="en-US" b="1" dirty="0">
                <a:solidFill>
                  <a:srgbClr val="FF0000"/>
                </a:solidFill>
                <a:sym typeface="+mn-ea"/>
              </a:rPr>
              <a:t>. Innovative Data Exploration and Analysis:</a:t>
            </a:r>
            <a:endParaRPr lang="en-US" b="1" dirty="0"/>
          </a:p>
          <a:p>
            <a:pPr algn="l"/>
            <a:r>
              <a:rPr lang="en-US" sz="2000" b="1" dirty="0">
                <a:sym typeface="+mn-ea"/>
              </a:rPr>
              <a:t>AI-Driven Pattern Identification:</a:t>
            </a:r>
            <a:r>
              <a:rPr lang="en-US" sz="2000" dirty="0">
                <a:sym typeface="+mn-ea"/>
              </a:rPr>
              <a:t> </a:t>
            </a:r>
            <a:endParaRPr lang="en-US" sz="2000" dirty="0" smtClean="0"/>
          </a:p>
          <a:p>
            <a:pPr marL="342900" indent="-342900" algn="l">
              <a:buFont typeface="Wingdings" panose="05000000000000000000" charset="0"/>
              <a:buChar char="Ø"/>
            </a:pPr>
            <a:r>
              <a:rPr lang="en-US" sz="2000" dirty="0" smtClean="0">
                <a:sym typeface="+mn-ea"/>
              </a:rPr>
              <a:t>Implement </a:t>
            </a:r>
            <a:r>
              <a:rPr lang="en-US" sz="2000" dirty="0">
                <a:sym typeface="+mn-ea"/>
              </a:rPr>
              <a:t>AI algorithms to automatically identify complex patterns and anomalies within the data during the exploration phase.</a:t>
            </a:r>
            <a:endParaRPr lang="en-US" sz="2000" dirty="0"/>
          </a:p>
          <a:p>
            <a:pPr algn="l"/>
            <a:r>
              <a:rPr lang="en-US" sz="2000" b="1" dirty="0">
                <a:sym typeface="+mn-ea"/>
              </a:rPr>
              <a:t>AR/VR Visualization Prototypes:</a:t>
            </a:r>
            <a:r>
              <a:rPr lang="en-US" sz="2000" dirty="0">
                <a:sym typeface="+mn-ea"/>
              </a:rPr>
              <a:t> </a:t>
            </a:r>
            <a:endParaRPr lang="en-US" sz="2000" dirty="0" smtClean="0"/>
          </a:p>
          <a:p>
            <a:pPr marL="342900" indent="-342900" algn="l">
              <a:buFont typeface="Wingdings" panose="05000000000000000000" charset="0"/>
              <a:buChar char="Ø"/>
            </a:pPr>
            <a:r>
              <a:rPr lang="en-US" sz="2000" dirty="0" smtClean="0">
                <a:sym typeface="+mn-ea"/>
              </a:rPr>
              <a:t>Build </a:t>
            </a:r>
            <a:r>
              <a:rPr lang="en-US" sz="2000" dirty="0">
                <a:sym typeface="+mn-ea"/>
              </a:rPr>
              <a:t>AR/VR prototypes for interactive and immersive data exploration experiences, allowing stakeholders to gain insights in an engaging manner.</a:t>
            </a:r>
            <a:endParaRPr lang="en-US" sz="2000" dirty="0"/>
          </a:p>
          <a:p>
            <a:pPr marL="514350" indent="-514350" algn="l"/>
            <a:endParaRPr lang="en-US" sz="2000" dirty="0"/>
          </a:p>
          <a:p>
            <a:endParaRPr lang="en-US" sz="2000"/>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1345</Words>
  <Application>WPS Presentation</Application>
  <PresentationFormat>On-screen Show (4:3)</PresentationFormat>
  <Paragraphs>142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Blue Waves</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SCM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ELCOT</dc:creator>
  <cp:lastModifiedBy>ELCOT</cp:lastModifiedBy>
  <cp:revision>8</cp:revision>
  <dcterms:created xsi:type="dcterms:W3CDTF">2023-10-10T16:47:00Z</dcterms:created>
  <dcterms:modified xsi:type="dcterms:W3CDTF">2023-10-11T02:38:26Z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3CFB818926DA4A15B1B7EFD64CF1D0B2_12</vt:lpwstr>
  </property>
  <property fmtid="{D5CDD505-2E9C-101B-9397-08002B2CF9AE}" pid="3" name="KSOProductBuildVer">
    <vt:lpwstr>1033-12.2.0.13266</vt:lpwstr>
  </property>
</Properties>
</file>