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78" r:id="rId3"/>
    <p:sldId id="274" r:id="rId4"/>
    <p:sldId id="273" r:id="rId5"/>
    <p:sldId id="275" r:id="rId6"/>
    <p:sldId id="258" r:id="rId7"/>
    <p:sldId id="259" r:id="rId8"/>
    <p:sldId id="260" r:id="rId9"/>
    <p:sldId id="261" r:id="rId10"/>
    <p:sldId id="262" r:id="rId11"/>
    <p:sldId id="263" r:id="rId12"/>
    <p:sldId id="264"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3" d="100"/>
          <a:sy n="73" d="100"/>
        </p:scale>
        <p:origin x="-1932" y="-102"/>
      </p:cViewPr>
      <p:guideLst>
        <p:guide orient="horz" pos="2160"/>
        <p:guide pos="2880"/>
      </p:guideLst>
    </p:cSldViewPr>
  </p:slideViewPr>
  <p:outlineViewPr>
    <p:cViewPr>
      <p:scale>
        <a:sx n="33" d="100"/>
        <a:sy n="33" d="100"/>
      </p:scale>
      <p:origin x="252"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87E525-BFAC-4E2D-8CB8-D75F2D9DD0D3}"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7E525-BFAC-4E2D-8CB8-D75F2D9DD0D3}"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7E525-BFAC-4E2D-8CB8-D75F2D9DD0D3}"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7E525-BFAC-4E2D-8CB8-D75F2D9DD0D3}"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7E525-BFAC-4E2D-8CB8-D75F2D9DD0D3}"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87E525-BFAC-4E2D-8CB8-D75F2D9DD0D3}"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87E525-BFAC-4E2D-8CB8-D75F2D9DD0D3}"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87E525-BFAC-4E2D-8CB8-D75F2D9DD0D3}"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7E525-BFAC-4E2D-8CB8-D75F2D9DD0D3}"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7E525-BFAC-4E2D-8CB8-D75F2D9DD0D3}"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7E525-BFAC-4E2D-8CB8-D75F2D9DD0D3}"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388D4-C2D5-438D-91EE-10AD8C06F6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7E525-BFAC-4E2D-8CB8-D75F2D9DD0D3}"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388D4-C2D5-438D-91EE-10AD8C06F6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85860"/>
            <a:ext cx="7772400" cy="1470025"/>
          </a:xfrm>
        </p:spPr>
        <p:txBody>
          <a:bodyPr>
            <a:normAutofit/>
          </a:bodyPr>
          <a:lstStyle/>
          <a:p>
            <a:r>
              <a:rPr lang="en-IN" dirty="0" smtClean="0">
                <a:solidFill>
                  <a:srgbClr val="7030A0"/>
                </a:solidFill>
                <a:latin typeface="Algerian" pitchFamily="82" charset="0"/>
              </a:rPr>
              <a:t>J.K.K.MUNIRAJAH COLLEGE</a:t>
            </a:r>
            <a:br>
              <a:rPr lang="en-IN" dirty="0" smtClean="0">
                <a:solidFill>
                  <a:srgbClr val="7030A0"/>
                </a:solidFill>
                <a:latin typeface="Algerian" pitchFamily="82" charset="0"/>
              </a:rPr>
            </a:br>
            <a:r>
              <a:rPr lang="en-IN" dirty="0" smtClean="0">
                <a:solidFill>
                  <a:srgbClr val="7030A0"/>
                </a:solidFill>
                <a:latin typeface="Algerian" pitchFamily="82" charset="0"/>
              </a:rPr>
              <a:t>OF TECHNOLOGY</a:t>
            </a:r>
            <a:endParaRPr lang="en-US" dirty="0">
              <a:solidFill>
                <a:srgbClr val="7030A0"/>
              </a:solidFill>
              <a:latin typeface="Algerian" pitchFamily="82" charset="0"/>
            </a:endParaRPr>
          </a:p>
        </p:txBody>
      </p:sp>
      <p:sp>
        <p:nvSpPr>
          <p:cNvPr id="3" name="Subtitle 2"/>
          <p:cNvSpPr>
            <a:spLocks noGrp="1"/>
          </p:cNvSpPr>
          <p:nvPr>
            <p:ph type="subTitle" idx="1"/>
          </p:nvPr>
        </p:nvSpPr>
        <p:spPr>
          <a:xfrm>
            <a:off x="642910" y="3571876"/>
            <a:ext cx="7272366" cy="1752600"/>
          </a:xfrm>
        </p:spPr>
        <p:txBody>
          <a:bodyPr/>
          <a:lstStyle/>
          <a:p>
            <a:r>
              <a:rPr lang="en-IN" b="1" dirty="0" smtClean="0">
                <a:solidFill>
                  <a:srgbClr val="FF0000"/>
                </a:solidFill>
                <a:latin typeface="Angsana New" pitchFamily="18" charset="-34"/>
                <a:cs typeface="Angsana New" pitchFamily="18" charset="-34"/>
              </a:rPr>
              <a:t>DEPARTMENT OF</a:t>
            </a:r>
          </a:p>
          <a:p>
            <a:r>
              <a:rPr lang="en-IN" b="1" dirty="0" smtClean="0">
                <a:solidFill>
                  <a:srgbClr val="FF0000"/>
                </a:solidFill>
                <a:latin typeface="Angsana New" pitchFamily="18" charset="-34"/>
                <a:cs typeface="Angsana New" pitchFamily="18" charset="-34"/>
              </a:rPr>
              <a:t>ELECTRONICS  AND COMMUNICATION</a:t>
            </a:r>
          </a:p>
          <a:p>
            <a:r>
              <a:rPr lang="en-IN" b="1" dirty="0" smtClean="0">
                <a:solidFill>
                  <a:srgbClr val="FF0000"/>
                </a:solidFill>
                <a:latin typeface="Angsana New" pitchFamily="18" charset="-34"/>
                <a:cs typeface="Angsana New" pitchFamily="18" charset="-34"/>
              </a:rPr>
              <a:t>ENGINEERING </a:t>
            </a:r>
            <a:endParaRPr lang="en-US" b="1" dirty="0">
              <a:solidFill>
                <a:srgbClr val="FF0000"/>
              </a:solidFill>
              <a:latin typeface="Angsana New" pitchFamily="18" charset="-34"/>
              <a:cs typeface="Angsana New" pitchFamily="18"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6).png"/>
          <p:cNvPicPr>
            <a:picLocks noGrp="1" noChangeAspect="1"/>
          </p:cNvPicPr>
          <p:nvPr>
            <p:ph idx="1"/>
          </p:nvPr>
        </p:nvPicPr>
        <p:blipFill>
          <a:blip r:embed="rId2"/>
          <a:stretch>
            <a:fillRect/>
          </a:stretch>
        </p:blipFill>
        <p:spPr>
          <a:xfrm>
            <a:off x="1052021" y="2024600"/>
            <a:ext cx="7039958" cy="3677163"/>
          </a:xfrm>
        </p:spPr>
      </p:pic>
      <p:sp>
        <p:nvSpPr>
          <p:cNvPr id="5" name="Rectangle 4"/>
          <p:cNvSpPr/>
          <p:nvPr/>
        </p:nvSpPr>
        <p:spPr>
          <a:xfrm>
            <a:off x="428596" y="285728"/>
            <a:ext cx="7572428" cy="1200329"/>
          </a:xfrm>
          <a:prstGeom prst="rect">
            <a:avLst/>
          </a:prstGeom>
        </p:spPr>
        <p:txBody>
          <a:bodyPr wrap="square">
            <a:spAutoFit/>
          </a:bodyPr>
          <a:lstStyle/>
          <a:p>
            <a:pPr algn="just">
              <a:lnSpc>
                <a:spcPct val="150000"/>
              </a:lnSpc>
            </a:pPr>
            <a:r>
              <a:rPr lang="en-US" sz="2400" dirty="0" smtClean="0"/>
              <a:t>The </a:t>
            </a:r>
            <a:r>
              <a:rPr lang="en-US" sz="2400" dirty="0"/>
              <a:t>final world map, sensor data is visualized in Node-RED </a:t>
            </a:r>
            <a:r>
              <a:rPr lang="en-US" sz="2400" dirty="0" smtClean="0"/>
              <a:t>window.</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57158" y="1071546"/>
            <a:ext cx="8229600" cy="4525963"/>
          </a:xfrm>
        </p:spPr>
        <p:txBody>
          <a:bodyPr>
            <a:normAutofit fontScale="32500" lnSpcReduction="20000"/>
          </a:bodyPr>
          <a:lstStyle/>
          <a:p>
            <a:pPr fontAlgn="auto">
              <a:buNone/>
            </a:pPr>
            <a:r>
              <a:rPr lang="en-US" sz="8000" b="1" dirty="0"/>
              <a:t>Conclusion and future work</a:t>
            </a:r>
          </a:p>
          <a:p>
            <a:pPr algn="just" fontAlgn="auto">
              <a:lnSpc>
                <a:spcPct val="170000"/>
              </a:lnSpc>
              <a:buNone/>
            </a:pPr>
            <a:r>
              <a:rPr lang="en-US" dirty="0" smtClean="0"/>
              <a:t>                                 </a:t>
            </a:r>
            <a:r>
              <a:rPr lang="en-US" sz="5000" dirty="0" smtClean="0"/>
              <a:t>In </a:t>
            </a:r>
            <a:r>
              <a:rPr lang="en-US" sz="5000" dirty="0"/>
              <a:t>this project, a flexible solution was developed for collecting CO values from the atmosphere. The data will be ready and combined with GPS coordinates before being sent it to the IBM </a:t>
            </a:r>
            <a:r>
              <a:rPr lang="en-US" sz="5000" dirty="0" smtClean="0"/>
              <a:t>Blue mix </a:t>
            </a:r>
            <a:r>
              <a:rPr lang="en-US" sz="5000" dirty="0"/>
              <a:t>cloud platform, where it is stored in the </a:t>
            </a:r>
            <a:r>
              <a:rPr lang="en-US" sz="5000" dirty="0" smtClean="0"/>
              <a:t>cloud ant NOSQL </a:t>
            </a:r>
            <a:r>
              <a:rPr lang="en-US" sz="5000" dirty="0"/>
              <a:t>database for later analysis.</a:t>
            </a:r>
          </a:p>
          <a:p>
            <a:pPr algn="just" fontAlgn="auto">
              <a:lnSpc>
                <a:spcPct val="170000"/>
              </a:lnSpc>
              <a:buNone/>
            </a:pPr>
            <a:r>
              <a:rPr lang="en-US" sz="5000" dirty="0" smtClean="0"/>
              <a:t>                      Although </a:t>
            </a:r>
            <a:r>
              <a:rPr lang="en-US" sz="5000" dirty="0"/>
              <a:t>in this project serial connection has been used between raspberry Pi to </a:t>
            </a:r>
            <a:r>
              <a:rPr lang="en-US" sz="5000" dirty="0" smtClean="0"/>
              <a:t>ARDUINO. </a:t>
            </a:r>
            <a:r>
              <a:rPr lang="en-US" sz="5000" dirty="0"/>
              <a:t>Perhaps, in near future (</a:t>
            </a:r>
            <a:r>
              <a:rPr lang="en-US" sz="5000" dirty="0" smtClean="0"/>
              <a:t>Lora</a:t>
            </a:r>
            <a:r>
              <a:rPr lang="en-US" sz="5000" dirty="0"/>
              <a:t>, Wi-Fi) can be used. In the Node-RED map window fig. (4), different </a:t>
            </a:r>
            <a:r>
              <a:rPr lang="en-US" sz="5000" dirty="0" smtClean="0"/>
              <a:t> </a:t>
            </a:r>
            <a:r>
              <a:rPr lang="en-US" sz="5000" dirty="0"/>
              <a:t>can be implemented to demonstrate the density of the CO in the atmosphere </a:t>
            </a:r>
            <a:r>
              <a:rPr lang="en-US" sz="5000" dirty="0" smtClean="0"/>
              <a:t>(Red=critical</a:t>
            </a:r>
            <a:r>
              <a:rPr lang="en-US" sz="5000" dirty="0"/>
              <a:t>, Green= low level of CO). In case of a critical situation, it's also possible to display the alarm in a particular location to create awareness among the people. </a:t>
            </a:r>
          </a:p>
          <a:p>
            <a:pPr algn="just">
              <a:lnSpc>
                <a:spcPct val="170000"/>
              </a:lnSpc>
              <a:buNone/>
            </a:pPr>
            <a:endParaRPr lang="en-US" sz="5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229600" cy="1143000"/>
          </a:xfrm>
        </p:spPr>
        <p:txBody>
          <a:bodyPr>
            <a:normAutofit/>
          </a:bodyPr>
          <a:lstStyle/>
          <a:p>
            <a:r>
              <a:rPr lang="en-IN" sz="4800" b="1" dirty="0" smtClean="0">
                <a:solidFill>
                  <a:srgbClr val="7030A0"/>
                </a:solidFill>
                <a:latin typeface="Algerian" pitchFamily="82" charset="0"/>
              </a:rPr>
              <a:t>THANKYOU</a:t>
            </a:r>
            <a:endParaRPr lang="en-US" sz="4800" b="1" dirty="0">
              <a:solidFill>
                <a:srgbClr val="7030A0"/>
              </a:solidFill>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00034" y="642894"/>
            <a:ext cx="8286840" cy="6215106"/>
          </a:xfrm>
        </p:spPr>
        <p:txBody>
          <a:bodyPr/>
          <a:lstStyle/>
          <a:p>
            <a:r>
              <a:rPr lang="en-IN" dirty="0" smtClean="0">
                <a:solidFill>
                  <a:srgbClr val="7030A0"/>
                </a:solidFill>
                <a:latin typeface="Algerian" pitchFamily="82" charset="0"/>
              </a:rPr>
              <a:t>IBM PROJECT</a:t>
            </a:r>
          </a:p>
          <a:p>
            <a:r>
              <a:rPr lang="en-IN" dirty="0" smtClean="0">
                <a:solidFill>
                  <a:srgbClr val="7030A0"/>
                </a:solidFill>
                <a:latin typeface="Algerian" pitchFamily="82" charset="0"/>
              </a:rPr>
              <a:t>INTERNET OF THINGS</a:t>
            </a:r>
          </a:p>
          <a:p>
            <a:r>
              <a:rPr lang="en-IN" dirty="0" smtClean="0">
                <a:solidFill>
                  <a:srgbClr val="7030A0"/>
                </a:solidFill>
                <a:latin typeface="Algerian" pitchFamily="82" charset="0"/>
              </a:rPr>
              <a:t>PHASE  - 4</a:t>
            </a:r>
          </a:p>
          <a:p>
            <a:r>
              <a:rPr lang="en-IN" b="1" dirty="0" smtClean="0"/>
              <a:t>                                                    </a:t>
            </a:r>
            <a:r>
              <a:rPr lang="en-IN" sz="2800" b="1" dirty="0" smtClean="0">
                <a:solidFill>
                  <a:srgbClr val="7030A0"/>
                </a:solidFill>
              </a:rPr>
              <a:t>TEAM LEADER</a:t>
            </a:r>
          </a:p>
          <a:p>
            <a:r>
              <a:rPr lang="en-IN" dirty="0" smtClean="0"/>
              <a:t>                                                                 </a:t>
            </a:r>
            <a:r>
              <a:rPr lang="en-IN" sz="2000" dirty="0" smtClean="0">
                <a:solidFill>
                  <a:srgbClr val="FF0000"/>
                </a:solidFill>
              </a:rPr>
              <a:t>RANJITH.B</a:t>
            </a:r>
          </a:p>
          <a:p>
            <a:r>
              <a:rPr lang="en-IN" dirty="0" smtClean="0"/>
              <a:t>                                                       </a:t>
            </a:r>
            <a:r>
              <a:rPr lang="en-IN" sz="2800" b="1" dirty="0" smtClean="0">
                <a:solidFill>
                  <a:srgbClr val="7030A0"/>
                </a:solidFill>
              </a:rPr>
              <a:t>TEAM MEMBER</a:t>
            </a:r>
          </a:p>
          <a:p>
            <a:r>
              <a:rPr lang="en-IN" dirty="0" smtClean="0"/>
              <a:t>                                                              </a:t>
            </a:r>
            <a:r>
              <a:rPr lang="en-IN" sz="2000" dirty="0" smtClean="0">
                <a:solidFill>
                  <a:srgbClr val="FF0000"/>
                </a:solidFill>
              </a:rPr>
              <a:t>SANTHIYA.Y</a:t>
            </a:r>
          </a:p>
          <a:p>
            <a:r>
              <a:rPr lang="en-IN" sz="2000" dirty="0" smtClean="0">
                <a:solidFill>
                  <a:srgbClr val="FF0000"/>
                </a:solidFill>
              </a:rPr>
              <a:t>                                                                                                            VENEESWARI.M</a:t>
            </a:r>
          </a:p>
          <a:p>
            <a:r>
              <a:rPr lang="en-IN" sz="2000" dirty="0" smtClean="0">
                <a:solidFill>
                  <a:srgbClr val="FF0000"/>
                </a:solidFill>
              </a:rPr>
              <a:t>                                                                                                          SATHASIVAN.R</a:t>
            </a:r>
          </a:p>
          <a:p>
            <a:r>
              <a:rPr lang="en-IN" sz="2000" dirty="0" smtClean="0">
                <a:solidFill>
                  <a:srgbClr val="FF0000"/>
                </a:solidFill>
              </a:rPr>
              <a:t>                                                                                                           SAKTHISIVAN.K</a:t>
            </a:r>
          </a:p>
          <a:p>
            <a:r>
              <a:rPr lang="en-IN" sz="2000" dirty="0" smtClean="0">
                <a:solidFill>
                  <a:srgbClr val="FF0000"/>
                </a:solidFill>
              </a:rPr>
              <a:t>                                                                                                  SUBASH.K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500042"/>
            <a:ext cx="8286808" cy="6000792"/>
          </a:xfrm>
        </p:spPr>
        <p:txBody>
          <a:bodyPr>
            <a:normAutofit fontScale="40000" lnSpcReduction="20000"/>
          </a:bodyPr>
          <a:lstStyle/>
          <a:p>
            <a:pPr algn="just" fontAlgn="auto">
              <a:lnSpc>
                <a:spcPct val="170000"/>
              </a:lnSpc>
            </a:pPr>
            <a:r>
              <a:rPr lang="en-US" sz="6500" b="1" u="sng" dirty="0">
                <a:solidFill>
                  <a:schemeClr val="tx1"/>
                </a:solidFill>
              </a:rPr>
              <a:t>Introduction</a:t>
            </a:r>
            <a:endParaRPr lang="en-US" sz="6500" b="1" dirty="0">
              <a:solidFill>
                <a:schemeClr val="tx1"/>
              </a:solidFill>
            </a:endParaRPr>
          </a:p>
          <a:p>
            <a:pPr algn="just" fontAlgn="auto">
              <a:lnSpc>
                <a:spcPct val="170000"/>
              </a:lnSpc>
            </a:pPr>
            <a:r>
              <a:rPr lang="en-US" sz="4200" dirty="0" smtClean="0">
                <a:solidFill>
                  <a:schemeClr val="tx1"/>
                </a:solidFill>
              </a:rPr>
              <a:t>                   Now </a:t>
            </a:r>
            <a:r>
              <a:rPr lang="en-US" sz="4200" dirty="0">
                <a:solidFill>
                  <a:schemeClr val="tx1"/>
                </a:solidFill>
              </a:rPr>
              <a:t>we are in the era where not only the human being but also the things are connecting each other over the internet, gathering information, analyzing it and creating an action to help someone with a particular task is somewhat called internet of things (</a:t>
            </a:r>
            <a:r>
              <a:rPr lang="en-US" sz="4200" dirty="0" smtClean="0">
                <a:solidFill>
                  <a:schemeClr val="tx1"/>
                </a:solidFill>
              </a:rPr>
              <a:t>IOT</a:t>
            </a:r>
            <a:r>
              <a:rPr lang="en-US" sz="4200" dirty="0">
                <a:solidFill>
                  <a:schemeClr val="tx1"/>
                </a:solidFill>
              </a:rPr>
              <a:t>). Recently one of the main areas of focus is environmental monitor and pollution research. Recent research has shown that air quality can have a drastic impact on long time health</a:t>
            </a:r>
            <a:r>
              <a:rPr lang="en-US" sz="4200" dirty="0" smtClean="0">
                <a:solidFill>
                  <a:schemeClr val="tx1"/>
                </a:solidFill>
              </a:rPr>
              <a:t>.</a:t>
            </a:r>
          </a:p>
          <a:p>
            <a:pPr algn="just" fontAlgn="auto">
              <a:lnSpc>
                <a:spcPct val="170000"/>
              </a:lnSpc>
            </a:pPr>
            <a:r>
              <a:rPr lang="en-US" sz="4200" dirty="0">
                <a:solidFill>
                  <a:schemeClr val="tx1"/>
                </a:solidFill>
              </a:rPr>
              <a:t> </a:t>
            </a:r>
            <a:r>
              <a:rPr lang="en-US" sz="4200" dirty="0" smtClean="0">
                <a:solidFill>
                  <a:schemeClr val="tx1"/>
                </a:solidFill>
              </a:rPr>
              <a:t>                    </a:t>
            </a:r>
            <a:r>
              <a:rPr lang="en-US" sz="4200" dirty="0">
                <a:solidFill>
                  <a:schemeClr val="tx1"/>
                </a:solidFill>
              </a:rPr>
              <a:t>There are many aspects to air quality, gases may be present in the air, we breathe causing sickness. In between carbon monoxide (CO) plays a major role. So, in this project, I have tried to measure the amount of carbon monoxide (CO) in a particular area using MQ-7 and GPS sensor, </a:t>
            </a:r>
            <a:r>
              <a:rPr lang="en-US" sz="4200" dirty="0" smtClean="0">
                <a:solidFill>
                  <a:schemeClr val="tx1"/>
                </a:solidFill>
              </a:rPr>
              <a:t>ARDUINO </a:t>
            </a:r>
            <a:r>
              <a:rPr lang="en-US" sz="4200" dirty="0">
                <a:solidFill>
                  <a:schemeClr val="tx1"/>
                </a:solidFill>
              </a:rPr>
              <a:t>as a client to collect the data from the sensor, by using a serial connection to Raspberry Pi with the help of node-RED transferred the data to IBM cloud.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285728"/>
            <a:ext cx="8358246" cy="6286544"/>
          </a:xfrm>
        </p:spPr>
        <p:txBody>
          <a:bodyPr/>
          <a:lstStyle/>
          <a:p>
            <a:r>
              <a:rPr lang="en-US" dirty="0">
                <a:solidFill>
                  <a:schemeClr val="tx1"/>
                </a:solidFill>
              </a:rPr>
              <a:t>IBM cloud dashboard we have visualized the data for a specific place show</a:t>
            </a:r>
          </a:p>
        </p:txBody>
      </p:sp>
      <p:pic>
        <p:nvPicPr>
          <p:cNvPr id="4" name="Picture 3" descr="Screenshot (219).png"/>
          <p:cNvPicPr>
            <a:picLocks noChangeAspect="1"/>
          </p:cNvPicPr>
          <p:nvPr/>
        </p:nvPicPr>
        <p:blipFill>
          <a:blip r:embed="rId2"/>
          <a:stretch>
            <a:fillRect/>
          </a:stretch>
        </p:blipFill>
        <p:spPr>
          <a:xfrm>
            <a:off x="1214414" y="1500174"/>
            <a:ext cx="6954221" cy="47536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The Hardware Components</a:t>
            </a:r>
            <a:endParaRPr lang="en-US" sz="3200" b="1" dirty="0"/>
          </a:p>
        </p:txBody>
      </p:sp>
      <p:pic>
        <p:nvPicPr>
          <p:cNvPr id="4" name="Content Placeholder 3" descr="Screenshot (235).png"/>
          <p:cNvPicPr>
            <a:picLocks noGrp="1" noChangeAspect="1"/>
          </p:cNvPicPr>
          <p:nvPr>
            <p:ph idx="1"/>
          </p:nvPr>
        </p:nvPicPr>
        <p:blipFill>
          <a:blip r:embed="rId2"/>
          <a:stretch>
            <a:fillRect/>
          </a:stretch>
        </p:blipFill>
        <p:spPr>
          <a:xfrm>
            <a:off x="1223495" y="1605441"/>
            <a:ext cx="6697010" cy="451548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5840435"/>
          </a:xfrm>
        </p:spPr>
        <p:txBody>
          <a:bodyPr/>
          <a:lstStyle/>
          <a:p>
            <a:pPr>
              <a:buNone/>
            </a:pPr>
            <a:r>
              <a:rPr lang="en-IN" dirty="0" smtClean="0"/>
              <a:t> IOT Based Air Quality Monitoring System</a:t>
            </a:r>
          </a:p>
          <a:p>
            <a:pPr>
              <a:buNone/>
            </a:pPr>
            <a:r>
              <a:rPr lang="en-IN" dirty="0" smtClean="0"/>
              <a:t>Using Node –RED;</a:t>
            </a:r>
          </a:p>
          <a:p>
            <a:pPr algn="just">
              <a:lnSpc>
                <a:spcPct val="150000"/>
              </a:lnSpc>
              <a:buNone/>
            </a:pPr>
            <a:r>
              <a:rPr lang="en-IN" dirty="0"/>
              <a:t> </a:t>
            </a:r>
            <a:r>
              <a:rPr lang="en-IN" dirty="0" smtClean="0"/>
              <a:t>             </a:t>
            </a:r>
            <a:r>
              <a:rPr lang="en-US" sz="2000" dirty="0" smtClean="0"/>
              <a:t>The </a:t>
            </a:r>
            <a:r>
              <a:rPr lang="en-US" sz="2000" dirty="0"/>
              <a:t>design and development of the system that uses sensors to sense the presence of harmful gasses and compounds in the air, conductivity of water while constantly transmitting this data to a microcontroller, ESP8266 is </a:t>
            </a:r>
            <a:r>
              <a:rPr lang="en-US" sz="2000" dirty="0" smtClean="0"/>
              <a:t>presented.</a:t>
            </a:r>
          </a:p>
          <a:p>
            <a:pPr algn="just">
              <a:lnSpc>
                <a:spcPct val="150000"/>
              </a:lnSpc>
              <a:buNone/>
            </a:pPr>
            <a:r>
              <a:rPr lang="en-IN" sz="2000" dirty="0"/>
              <a:t> </a:t>
            </a:r>
            <a:r>
              <a:rPr lang="en-IN" sz="2000" dirty="0" smtClean="0"/>
              <a:t>                        </a:t>
            </a:r>
            <a:r>
              <a:rPr lang="en-US" sz="2000" dirty="0" smtClean="0"/>
              <a:t>The </a:t>
            </a:r>
            <a:r>
              <a:rPr lang="en-US" sz="2000" dirty="0"/>
              <a:t>integrated system could possibly be a big yes for the smart cities to justify steps to control pollution level in the years to follow, in terms of small size, efficient power usage and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286544"/>
          </a:xfrm>
        </p:spPr>
        <p:txBody>
          <a:bodyPr/>
          <a:lstStyle/>
          <a:p>
            <a:pPr fontAlgn="auto">
              <a:buNone/>
            </a:pPr>
            <a:r>
              <a:rPr lang="en-US" b="1" dirty="0"/>
              <a:t>IBM and Node-RED architecture</a:t>
            </a:r>
          </a:p>
          <a:p>
            <a:pPr algn="just" fontAlgn="auto">
              <a:buNone/>
            </a:pPr>
            <a:r>
              <a:rPr lang="en-US" dirty="0" smtClean="0"/>
              <a:t>             </a:t>
            </a:r>
            <a:r>
              <a:rPr lang="en-US" sz="2000" dirty="0" smtClean="0"/>
              <a:t>Blue mix </a:t>
            </a:r>
            <a:r>
              <a:rPr lang="en-US" sz="2000" dirty="0"/>
              <a:t>is a cloud platform operated by IBM with a wide range of ready-made services, application and APIs, allowing the user to quickly create their own application architecture. In this project, the platform is used for managing the devices and storing and visualizing the sensor data.</a:t>
            </a:r>
          </a:p>
          <a:p>
            <a:pPr>
              <a:buNone/>
            </a:pPr>
            <a:endParaRPr lang="en-US" dirty="0"/>
          </a:p>
        </p:txBody>
      </p:sp>
      <p:pic>
        <p:nvPicPr>
          <p:cNvPr id="4" name="Picture 3" descr="Screenshot (220).png"/>
          <p:cNvPicPr>
            <a:picLocks noChangeAspect="1"/>
          </p:cNvPicPr>
          <p:nvPr/>
        </p:nvPicPr>
        <p:blipFill>
          <a:blip r:embed="rId2"/>
          <a:stretch>
            <a:fillRect/>
          </a:stretch>
        </p:blipFill>
        <p:spPr>
          <a:xfrm>
            <a:off x="428596" y="2428868"/>
            <a:ext cx="8429684" cy="42148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2).png"/>
          <p:cNvPicPr>
            <a:picLocks noGrp="1" noChangeAspect="1"/>
          </p:cNvPicPr>
          <p:nvPr>
            <p:ph idx="1"/>
          </p:nvPr>
        </p:nvPicPr>
        <p:blipFill>
          <a:blip r:embed="rId2"/>
          <a:stretch>
            <a:fillRect/>
          </a:stretch>
        </p:blipFill>
        <p:spPr>
          <a:xfrm>
            <a:off x="214282" y="0"/>
            <a:ext cx="8072494" cy="4286280"/>
          </a:xfrm>
        </p:spPr>
      </p:pic>
      <p:sp>
        <p:nvSpPr>
          <p:cNvPr id="5" name="Rectangle 4"/>
          <p:cNvSpPr/>
          <p:nvPr/>
        </p:nvSpPr>
        <p:spPr>
          <a:xfrm>
            <a:off x="285720" y="4643446"/>
            <a:ext cx="8429684" cy="1938992"/>
          </a:xfrm>
          <a:prstGeom prst="rect">
            <a:avLst/>
          </a:prstGeom>
        </p:spPr>
        <p:txBody>
          <a:bodyPr wrap="square">
            <a:spAutoFit/>
          </a:bodyPr>
          <a:lstStyle/>
          <a:p>
            <a:pPr algn="just">
              <a:lnSpc>
                <a:spcPct val="150000"/>
              </a:lnSpc>
            </a:pPr>
            <a:r>
              <a:rPr lang="en-US" sz="2000" dirty="0"/>
              <a:t>After collecting the data by using </a:t>
            </a:r>
            <a:r>
              <a:rPr lang="en-US" sz="2000" dirty="0" smtClean="0"/>
              <a:t>ARDUINO </a:t>
            </a:r>
            <a:r>
              <a:rPr lang="en-US" sz="2000" dirty="0"/>
              <a:t>IDE with a specific format, sent it to the Raspberry Pi window using a serial cable. </a:t>
            </a:r>
            <a:r>
              <a:rPr lang="en-US" sz="2000" dirty="0" smtClean="0"/>
              <a:t> </a:t>
            </a:r>
            <a:r>
              <a:rPr lang="en-US" sz="2000" dirty="0"/>
              <a:t>Here Raspberry Pi has been used as a server where all the data from different sources can be managed and split it in exact format to send the IBM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472" y="285728"/>
            <a:ext cx="8143932" cy="1477328"/>
          </a:xfrm>
          <a:prstGeom prst="rect">
            <a:avLst/>
          </a:prstGeom>
        </p:spPr>
        <p:txBody>
          <a:bodyPr wrap="square">
            <a:spAutoFit/>
          </a:bodyPr>
          <a:lstStyle/>
          <a:p>
            <a:pPr algn="just">
              <a:lnSpc>
                <a:spcPct val="150000"/>
              </a:lnSpc>
            </a:pPr>
            <a:r>
              <a:rPr lang="en-US" sz="2000" dirty="0" smtClean="0"/>
              <a:t>              That </a:t>
            </a:r>
            <a:r>
              <a:rPr lang="en-US" sz="2000" dirty="0"/>
              <a:t>the sensor data has collected from the IBM cloud nodes and sent it to the Node-RED world map window after filtering in the right format to show the values in map with exact position and CO values.</a:t>
            </a:r>
          </a:p>
        </p:txBody>
      </p:sp>
      <p:pic>
        <p:nvPicPr>
          <p:cNvPr id="7" name="Content Placeholder 6" descr="Screenshot (228).png"/>
          <p:cNvPicPr>
            <a:picLocks noGrp="1" noChangeAspect="1"/>
          </p:cNvPicPr>
          <p:nvPr>
            <p:ph idx="1"/>
          </p:nvPr>
        </p:nvPicPr>
        <p:blipFill>
          <a:blip r:embed="rId2"/>
          <a:stretch>
            <a:fillRect/>
          </a:stretch>
        </p:blipFill>
        <p:spPr>
          <a:xfrm>
            <a:off x="1575969" y="1786441"/>
            <a:ext cx="5992062" cy="415348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632</Words>
  <Application>Microsoft Office PowerPoint</Application>
  <PresentationFormat>On-screen Show (4:3)</PresentationFormat>
  <Paragraphs>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J.K.K.MUNIRAJAH COLLEGE OF TECHNOLOGY</vt:lpstr>
      <vt:lpstr>Slide 2</vt:lpstr>
      <vt:lpstr>Slide 3</vt:lpstr>
      <vt:lpstr>Slide 4</vt:lpstr>
      <vt:lpstr>The Hardware Components</vt:lpstr>
      <vt:lpstr>Slide 6</vt:lpstr>
      <vt:lpstr>Slide 7</vt:lpstr>
      <vt:lpstr>Slide 8</vt:lpstr>
      <vt:lpstr>Slide 9</vt:lpstr>
      <vt:lpstr>Slide 10</vt:lpstr>
      <vt:lpstr>Slide 11</vt:lpstr>
      <vt:lpstr>THANKYOU</vt:lpstr>
      <vt:lpstr>Slide 13</vt:lpstr>
    </vt:vector>
  </TitlesOfParts>
  <Company>SCM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12</cp:revision>
  <dcterms:created xsi:type="dcterms:W3CDTF">2023-10-26T15:22:50Z</dcterms:created>
  <dcterms:modified xsi:type="dcterms:W3CDTF">2023-10-26T17:12:37Z</dcterms:modified>
</cp:coreProperties>
</file>