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5"/>
  </p:sldMasterIdLst>
  <p:notesMasterIdLst>
    <p:notesMasterId r:id="rId55"/>
  </p:notesMasterIdLst>
  <p:sldIdLst>
    <p:sldId id="262" r:id="rId6"/>
    <p:sldId id="317" r:id="rId7"/>
    <p:sldId id="1590" r:id="rId8"/>
    <p:sldId id="1627" r:id="rId9"/>
    <p:sldId id="1539" r:id="rId10"/>
    <p:sldId id="1540" r:id="rId11"/>
    <p:sldId id="1636" r:id="rId12"/>
    <p:sldId id="1630" r:id="rId13"/>
    <p:sldId id="1632" r:id="rId14"/>
    <p:sldId id="1633" r:id="rId15"/>
    <p:sldId id="1634" r:id="rId16"/>
    <p:sldId id="1535" r:id="rId17"/>
    <p:sldId id="1635" r:id="rId18"/>
    <p:sldId id="1639" r:id="rId19"/>
    <p:sldId id="1641" r:id="rId20"/>
    <p:sldId id="1642" r:id="rId21"/>
    <p:sldId id="1643" r:id="rId22"/>
    <p:sldId id="1644" r:id="rId23"/>
    <p:sldId id="1645" r:id="rId24"/>
    <p:sldId id="1646" r:id="rId25"/>
    <p:sldId id="1647" r:id="rId26"/>
    <p:sldId id="1648" r:id="rId27"/>
    <p:sldId id="1649" r:id="rId28"/>
    <p:sldId id="3478" r:id="rId29"/>
    <p:sldId id="3479" r:id="rId30"/>
    <p:sldId id="3457" r:id="rId31"/>
    <p:sldId id="336" r:id="rId32"/>
    <p:sldId id="1651" r:id="rId33"/>
    <p:sldId id="3460" r:id="rId34"/>
    <p:sldId id="3461" r:id="rId35"/>
    <p:sldId id="3462" r:id="rId36"/>
    <p:sldId id="3463" r:id="rId37"/>
    <p:sldId id="3464" r:id="rId38"/>
    <p:sldId id="3467" r:id="rId39"/>
    <p:sldId id="3474" r:id="rId40"/>
    <p:sldId id="3480" r:id="rId41"/>
    <p:sldId id="3481" r:id="rId42"/>
    <p:sldId id="3482" r:id="rId43"/>
    <p:sldId id="3483" r:id="rId44"/>
    <p:sldId id="3484" r:id="rId45"/>
    <p:sldId id="3466" r:id="rId46"/>
    <p:sldId id="3472" r:id="rId47"/>
    <p:sldId id="3475" r:id="rId48"/>
    <p:sldId id="3476" r:id="rId49"/>
    <p:sldId id="1650" r:id="rId50"/>
    <p:sldId id="1620" r:id="rId51"/>
    <p:sldId id="1625" r:id="rId52"/>
    <p:sldId id="3477" r:id="rId53"/>
    <p:sldId id="263" r:id="rId54"/>
  </p:sldIdLst>
  <p:sldSz cx="9144000" cy="5715000" type="screen16x10"/>
  <p:notesSz cx="6858000" cy="9144000"/>
  <p:embeddedFontLst>
    <p:embeddedFont>
      <p:font typeface="Calibri" panose="020F0502020204030204" pitchFamily="34" charset="0"/>
      <p:regular r:id="rId56"/>
      <p:bold r:id="rId57"/>
      <p:italic r:id="rId58"/>
      <p:boldItalic r:id="rId59"/>
    </p:embeddedFont>
    <p:embeddedFont>
      <p:font typeface="Roboto" panose="020B0604020202020204" charset="0"/>
      <p:regular r:id="rId60"/>
      <p:bold r:id="rId61"/>
      <p:italic r:id="rId62"/>
      <p:boldItalic r:id="rId63"/>
    </p:embeddedFont>
    <p:embeddedFont>
      <p:font typeface="Cambria Math" panose="02040503050406030204" pitchFamily="18" charset="0"/>
      <p:regular r:id="rId6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aria Silipo" initials="RS" lastIdx="23" clrIdx="0">
    <p:extLst>
      <p:ext uri="{19B8F6BF-5375-455C-9EA6-DF929625EA0E}">
        <p15:presenceInfo xmlns:p15="http://schemas.microsoft.com/office/powerpoint/2012/main" userId="S::rosaria.silipo@knime.com::48f1ae3a-382c-4c45-8ed1-39095bf371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0"/>
    <a:srgbClr val="002A51"/>
    <a:srgbClr val="ED1846"/>
    <a:srgbClr val="FFE38B"/>
    <a:srgbClr val="FFF3CD"/>
    <a:srgbClr val="00386C"/>
    <a:srgbClr val="020202"/>
    <a:srgbClr val="F8C71A"/>
    <a:srgbClr val="CDDEE7"/>
    <a:srgbClr val="92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5" autoAdjust="0"/>
    <p:restoredTop sz="96333"/>
  </p:normalViewPr>
  <p:slideViewPr>
    <p:cSldViewPr snapToGrid="0" snapToObjects="1" showGuides="1">
      <p:cViewPr varScale="1">
        <p:scale>
          <a:sx n="146" d="100"/>
          <a:sy n="146" d="100"/>
        </p:scale>
        <p:origin x="907" y="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3.fntdata"/><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5.fntdata"/><Relationship Id="rId65" Type="http://schemas.openxmlformats.org/officeDocument/2006/relationships/commentAuthors" Target="commentAuthors.xml"/><Relationship Id="rId73"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4.fntdata"/><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ria Silipo" userId="48f1ae3a-382c-4c45-8ed1-39095bf37103" providerId="ADAL" clId="{D0E1486A-9A48-4E96-8FBD-7BB6DE2BA984}"/>
    <pc:docChg chg="modSld">
      <pc:chgData name="Rosaria Silipo" userId="48f1ae3a-382c-4c45-8ed1-39095bf37103" providerId="ADAL" clId="{D0E1486A-9A48-4E96-8FBD-7BB6DE2BA984}" dt="2020-12-18T08:43:11.196" v="103" actId="20577"/>
      <pc:docMkLst>
        <pc:docMk/>
      </pc:docMkLst>
      <pc:sldChg chg="modSp mod">
        <pc:chgData name="Rosaria Silipo" userId="48f1ae3a-382c-4c45-8ed1-39095bf37103" providerId="ADAL" clId="{D0E1486A-9A48-4E96-8FBD-7BB6DE2BA984}" dt="2020-12-18T08:43:11.196" v="103" actId="20577"/>
        <pc:sldMkLst>
          <pc:docMk/>
          <pc:sldMk cId="81384643" sldId="1630"/>
        </pc:sldMkLst>
        <pc:spChg chg="mod">
          <ac:chgData name="Rosaria Silipo" userId="48f1ae3a-382c-4c45-8ed1-39095bf37103" providerId="ADAL" clId="{D0E1486A-9A48-4E96-8FBD-7BB6DE2BA984}" dt="2020-12-18T08:43:11.196" v="103" actId="20577"/>
          <ac:spMkLst>
            <pc:docMk/>
            <pc:sldMk cId="81384643" sldId="1630"/>
            <ac:spMk id="4" creationId="{F0836DA1-39B4-48FB-B248-AB055C2DFF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99794-45CA-FF41-AA62-5E594CEACF02}" type="datetimeFigureOut">
              <a:rPr lang="de-DE" smtClean="0"/>
              <a:t>17.02.2021</a:t>
            </a:fld>
            <a:endParaRPr lang="de-DE" dirty="0"/>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2914A-90BC-E546-9349-962456D80391}" type="slidenum">
              <a:rPr lang="de-DE" smtClean="0"/>
              <a:t>‹#›</a:t>
            </a:fld>
            <a:endParaRPr lang="de-DE" dirty="0"/>
          </a:p>
        </p:txBody>
      </p:sp>
    </p:spTree>
    <p:extLst>
      <p:ext uri="{BB962C8B-B14F-4D97-AF65-F5344CB8AC3E}">
        <p14:creationId xmlns:p14="http://schemas.microsoft.com/office/powerpoint/2010/main" val="83259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BF8772-36F6-440F-A130-A53E5F4CE009}"/>
              </a:ext>
            </a:extLst>
          </p:cNvPr>
          <p:cNvSpPr>
            <a:spLocks noGrp="1" noChangeArrowheads="1"/>
          </p:cNvSpPr>
          <p:nvPr>
            <p:ph type="sldNum" sz="quarter" idx="5"/>
          </p:nvPr>
        </p:nvSpPr>
        <p:spPr>
          <a:ln/>
        </p:spPr>
        <p:txBody>
          <a:bodyPr/>
          <a:lstStyle/>
          <a:p>
            <a:fld id="{126806E1-C58E-49E9-98B4-644CBC70211B}" type="slidenum">
              <a:rPr lang="de-DE" altLang="en-US"/>
              <a:pPr/>
              <a:t>5</a:t>
            </a:fld>
            <a:endParaRPr lang="de-DE" altLang="en-US"/>
          </a:p>
        </p:txBody>
      </p:sp>
      <p:sp>
        <p:nvSpPr>
          <p:cNvPr id="430082" name="Rectangle 2">
            <a:extLst>
              <a:ext uri="{FF2B5EF4-FFF2-40B4-BE49-F238E27FC236}">
                <a16:creationId xmlns:a16="http://schemas.microsoft.com/office/drawing/2014/main" id="{93780250-5D54-468A-8903-E607E3FB6A5B}"/>
              </a:ext>
            </a:extLst>
          </p:cNvPr>
          <p:cNvSpPr>
            <a:spLocks noGrp="1" noRot="1" noChangeAspect="1" noChangeArrowheads="1" noTextEdit="1"/>
          </p:cNvSpPr>
          <p:nvPr>
            <p:ph type="sldImg"/>
          </p:nvPr>
        </p:nvSpPr>
        <p:spPr>
          <a:ln/>
        </p:spPr>
      </p:sp>
      <p:sp>
        <p:nvSpPr>
          <p:cNvPr id="430083" name="Rectangle 3">
            <a:extLst>
              <a:ext uri="{FF2B5EF4-FFF2-40B4-BE49-F238E27FC236}">
                <a16:creationId xmlns:a16="http://schemas.microsoft.com/office/drawing/2014/main" id="{0260942A-A3E7-4CA8-8D50-48C9CB5D2D8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08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de-DE" dirty="0"/>
          </a:p>
          <a:p>
            <a:endParaRPr lang="de-DE" dirty="0"/>
          </a:p>
          <a:p>
            <a:endParaRPr lang="de-DE" dirty="0"/>
          </a:p>
          <a:p>
            <a:endParaRPr lang="de-DE" dirty="0"/>
          </a:p>
        </p:txBody>
      </p:sp>
      <p:sp>
        <p:nvSpPr>
          <p:cNvPr id="35844" name="Slide Number Placeholder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19514" algn="l"/>
                <a:tab pos="1439026" algn="l"/>
                <a:tab pos="2158540" algn="l"/>
                <a:tab pos="2878052" algn="l"/>
              </a:tabLst>
              <a:defRPr sz="1100">
                <a:solidFill>
                  <a:schemeClr val="bg1"/>
                </a:solidFill>
                <a:latin typeface="Georgia" pitchFamily="18" charset="0"/>
                <a:cs typeface="Arial" charset="0"/>
              </a:defRPr>
            </a:lvl1pPr>
            <a:lvl2pPr marL="707420" indent="-272085" eaLnBrk="0" hangingPunct="0">
              <a:tabLst>
                <a:tab pos="719514" algn="l"/>
                <a:tab pos="1439026" algn="l"/>
                <a:tab pos="2158540" algn="l"/>
                <a:tab pos="2878052" algn="l"/>
              </a:tabLst>
              <a:defRPr sz="1100">
                <a:solidFill>
                  <a:schemeClr val="bg1"/>
                </a:solidFill>
                <a:latin typeface="Georgia" pitchFamily="18" charset="0"/>
                <a:cs typeface="Arial" charset="0"/>
              </a:defRPr>
            </a:lvl2pPr>
            <a:lvl3pPr marL="1088339" indent="-217668" eaLnBrk="0" hangingPunct="0">
              <a:tabLst>
                <a:tab pos="719514" algn="l"/>
                <a:tab pos="1439026" algn="l"/>
                <a:tab pos="2158540" algn="l"/>
                <a:tab pos="2878052" algn="l"/>
              </a:tabLst>
              <a:defRPr sz="1100">
                <a:solidFill>
                  <a:schemeClr val="bg1"/>
                </a:solidFill>
                <a:latin typeface="Georgia" pitchFamily="18" charset="0"/>
                <a:cs typeface="Arial" charset="0"/>
              </a:defRPr>
            </a:lvl3pPr>
            <a:lvl4pPr marL="1523675" indent="-217668" eaLnBrk="0" hangingPunct="0">
              <a:tabLst>
                <a:tab pos="719514" algn="l"/>
                <a:tab pos="1439026" algn="l"/>
                <a:tab pos="2158540" algn="l"/>
                <a:tab pos="2878052" algn="l"/>
              </a:tabLst>
              <a:defRPr sz="1100">
                <a:solidFill>
                  <a:schemeClr val="bg1"/>
                </a:solidFill>
                <a:latin typeface="Georgia" pitchFamily="18" charset="0"/>
                <a:cs typeface="Arial" charset="0"/>
              </a:defRPr>
            </a:lvl4pPr>
            <a:lvl5pPr marL="1959010" indent="-217668" eaLnBrk="0" hangingPunct="0">
              <a:tabLst>
                <a:tab pos="719514" algn="l"/>
                <a:tab pos="1439026" algn="l"/>
                <a:tab pos="2158540" algn="l"/>
                <a:tab pos="2878052" algn="l"/>
              </a:tabLst>
              <a:defRPr sz="1100">
                <a:solidFill>
                  <a:schemeClr val="bg1"/>
                </a:solidFill>
                <a:latin typeface="Georgia" pitchFamily="18" charset="0"/>
                <a:cs typeface="Arial" charset="0"/>
              </a:defRPr>
            </a:lvl5pPr>
            <a:lvl6pPr marL="2394346" indent="-217668" defTabSz="435335" eaLnBrk="0" fontAlgn="base" hangingPunct="0">
              <a:lnSpc>
                <a:spcPct val="62000"/>
              </a:lnSpc>
              <a:spcBef>
                <a:spcPct val="0"/>
              </a:spcBef>
              <a:spcAft>
                <a:spcPct val="0"/>
              </a:spcAft>
              <a:buClr>
                <a:srgbClr val="000000"/>
              </a:buClr>
              <a:buSzPct val="100000"/>
              <a:buFont typeface="Arial" charset="0"/>
              <a:tabLst>
                <a:tab pos="719514" algn="l"/>
                <a:tab pos="1439026" algn="l"/>
                <a:tab pos="2158540" algn="l"/>
                <a:tab pos="2878052" algn="l"/>
              </a:tabLst>
              <a:defRPr sz="1100">
                <a:solidFill>
                  <a:schemeClr val="bg1"/>
                </a:solidFill>
                <a:latin typeface="Georgia" pitchFamily="18" charset="0"/>
                <a:cs typeface="Arial" charset="0"/>
              </a:defRPr>
            </a:lvl6pPr>
            <a:lvl7pPr marL="2829682" indent="-217668" defTabSz="435335" eaLnBrk="0" fontAlgn="base" hangingPunct="0">
              <a:lnSpc>
                <a:spcPct val="62000"/>
              </a:lnSpc>
              <a:spcBef>
                <a:spcPct val="0"/>
              </a:spcBef>
              <a:spcAft>
                <a:spcPct val="0"/>
              </a:spcAft>
              <a:buClr>
                <a:srgbClr val="000000"/>
              </a:buClr>
              <a:buSzPct val="100000"/>
              <a:buFont typeface="Arial" charset="0"/>
              <a:tabLst>
                <a:tab pos="719514" algn="l"/>
                <a:tab pos="1439026" algn="l"/>
                <a:tab pos="2158540" algn="l"/>
                <a:tab pos="2878052" algn="l"/>
              </a:tabLst>
              <a:defRPr sz="1100">
                <a:solidFill>
                  <a:schemeClr val="bg1"/>
                </a:solidFill>
                <a:latin typeface="Georgia" pitchFamily="18" charset="0"/>
                <a:cs typeface="Arial" charset="0"/>
              </a:defRPr>
            </a:lvl7pPr>
            <a:lvl8pPr marL="3265017" indent="-217668" defTabSz="435335" eaLnBrk="0" fontAlgn="base" hangingPunct="0">
              <a:lnSpc>
                <a:spcPct val="62000"/>
              </a:lnSpc>
              <a:spcBef>
                <a:spcPct val="0"/>
              </a:spcBef>
              <a:spcAft>
                <a:spcPct val="0"/>
              </a:spcAft>
              <a:buClr>
                <a:srgbClr val="000000"/>
              </a:buClr>
              <a:buSzPct val="100000"/>
              <a:buFont typeface="Arial" charset="0"/>
              <a:tabLst>
                <a:tab pos="719514" algn="l"/>
                <a:tab pos="1439026" algn="l"/>
                <a:tab pos="2158540" algn="l"/>
                <a:tab pos="2878052" algn="l"/>
              </a:tabLst>
              <a:defRPr sz="1100">
                <a:solidFill>
                  <a:schemeClr val="bg1"/>
                </a:solidFill>
                <a:latin typeface="Georgia" pitchFamily="18" charset="0"/>
                <a:cs typeface="Arial" charset="0"/>
              </a:defRPr>
            </a:lvl8pPr>
            <a:lvl9pPr marL="3700353" indent="-217668" defTabSz="435335" eaLnBrk="0" fontAlgn="base" hangingPunct="0">
              <a:lnSpc>
                <a:spcPct val="62000"/>
              </a:lnSpc>
              <a:spcBef>
                <a:spcPct val="0"/>
              </a:spcBef>
              <a:spcAft>
                <a:spcPct val="0"/>
              </a:spcAft>
              <a:buClr>
                <a:srgbClr val="000000"/>
              </a:buClr>
              <a:buSzPct val="100000"/>
              <a:buFont typeface="Arial" charset="0"/>
              <a:tabLst>
                <a:tab pos="719514" algn="l"/>
                <a:tab pos="1439026" algn="l"/>
                <a:tab pos="2158540" algn="l"/>
                <a:tab pos="2878052" algn="l"/>
              </a:tabLst>
              <a:defRPr sz="1100">
                <a:solidFill>
                  <a:schemeClr val="bg1"/>
                </a:solidFill>
                <a:latin typeface="Georgia" pitchFamily="18" charset="0"/>
                <a:cs typeface="Arial" charset="0"/>
              </a:defRPr>
            </a:lvl9pPr>
          </a:lstStyle>
          <a:p>
            <a:pPr eaLnBrk="1" hangingPunct="1"/>
            <a:fld id="{DE3533A2-9150-4AEE-9D8C-1DEE232F398D}" type="slidenum">
              <a:rPr lang="de-DE" smtClean="0">
                <a:solidFill>
                  <a:srgbClr val="000000"/>
                </a:solidFill>
                <a:latin typeface="Times New Roman" pitchFamily="18" charset="0"/>
              </a:rPr>
              <a:pPr eaLnBrk="1" hangingPunct="1"/>
              <a:t>35</a:t>
            </a:fld>
            <a:endParaRPr lang="de-DE">
              <a:solidFill>
                <a:srgbClr val="000000"/>
              </a:solidFill>
              <a:latin typeface="Times New Roman" pitchFamily="18" charset="0"/>
            </a:endParaRPr>
          </a:p>
        </p:txBody>
      </p:sp>
    </p:spTree>
    <p:extLst>
      <p:ext uri="{BB962C8B-B14F-4D97-AF65-F5344CB8AC3E}">
        <p14:creationId xmlns:p14="http://schemas.microsoft.com/office/powerpoint/2010/main" val="1605743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585216"/>
            <a:ext cx="9144000" cy="5129784"/>
          </a:xfrm>
          <a:prstGeom prst="rect">
            <a:avLst/>
          </a:prstGeom>
          <a:gradFill flip="none" rotWithShape="1">
            <a:gsLst>
              <a:gs pos="27000">
                <a:schemeClr val="accent6"/>
              </a:gs>
              <a:gs pos="69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24000" y="1404000"/>
            <a:ext cx="3576522" cy="646331"/>
          </a:xfrm>
          <a:prstGeom prst="rect">
            <a:avLst/>
          </a:prstGeom>
        </p:spPr>
        <p:txBody>
          <a:bodyPr wrap="square" anchor="t">
            <a:spAutoFit/>
          </a:bodyPr>
          <a:lstStyle>
            <a:lvl1pPr algn="l">
              <a:lnSpc>
                <a:spcPct val="100000"/>
              </a:lnSpc>
              <a:defRPr sz="4200" b="1">
                <a:latin typeface="Arial" panose="020B0604020202020204" pitchFamily="34" charset="0"/>
                <a:ea typeface="Arial" panose="020B0604020202020204" pitchFamily="34" charset="0"/>
                <a:cs typeface="Arial" panose="020B0604020202020204" pitchFamily="34" charset="0"/>
              </a:defRPr>
            </a:lvl1pPr>
          </a:lstStyle>
          <a:p>
            <a:r>
              <a:rPr lang="de-DE" dirty="0"/>
              <a:t>Slide Title </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24000" y="5364390"/>
            <a:ext cx="7511987" cy="238704"/>
          </a:xfrm>
          <a:prstGeom prst="rect">
            <a:avLst/>
          </a:prstGeom>
        </p:spPr>
        <p:txBody>
          <a:bodyPr vert="horz" lIns="0" tIns="0" rIns="0" bIns="0" rtlCol="0" anchor="ctr"/>
          <a:lstStyle>
            <a:lvl1pPr algn="l">
              <a:defRPr sz="7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smtClean="0"/>
              <a:t>Guide to Intelligent Data Science Second Edition, 2020</a:t>
            </a:r>
            <a:endParaRPr lang="de-DE" dirty="0"/>
          </a:p>
        </p:txBody>
      </p:sp>
      <p:pic>
        <p:nvPicPr>
          <p:cNvPr id="4" name="Grafik 3" descr="Ein Bild, das sitzend, Tisch, Computer, Essen enthält.&#10;&#10;Automatisch generierte Beschreibung">
            <a:extLst>
              <a:ext uri="{FF2B5EF4-FFF2-40B4-BE49-F238E27FC236}">
                <a16:creationId xmlns:a16="http://schemas.microsoft.com/office/drawing/2014/main" id="{3F640471-65BF-C648-868D-963E292AF463}"/>
              </a:ext>
            </a:extLst>
          </p:cNvPr>
          <p:cNvPicPr>
            <a:picLocks noChangeAspect="1"/>
          </p:cNvPicPr>
          <p:nvPr userDrawn="1"/>
        </p:nvPicPr>
        <p:blipFill>
          <a:blip r:embed="rId2"/>
          <a:stretch>
            <a:fillRect/>
          </a:stretch>
        </p:blipFill>
        <p:spPr>
          <a:xfrm>
            <a:off x="3333647" y="-1"/>
            <a:ext cx="5436616" cy="5617837"/>
          </a:xfrm>
          <a:prstGeom prst="rect">
            <a:avLst/>
          </a:prstGeom>
        </p:spPr>
      </p:pic>
    </p:spTree>
    <p:extLst>
      <p:ext uri="{BB962C8B-B14F-4D97-AF65-F5344CB8AC3E}">
        <p14:creationId xmlns:p14="http://schemas.microsoft.com/office/powerpoint/2010/main" val="151642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hapter title">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1276A92E-9DD2-2F4E-8619-6D60BD8C3ECD}"/>
              </a:ext>
            </a:extLst>
          </p:cNvPr>
          <p:cNvSpPr/>
          <p:nvPr userDrawn="1"/>
        </p:nvSpPr>
        <p:spPr>
          <a:xfrm>
            <a:off x="0" y="0"/>
            <a:ext cx="9144000" cy="606056"/>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2" name="Rechteck 11">
            <a:extLst>
              <a:ext uri="{FF2B5EF4-FFF2-40B4-BE49-F238E27FC236}">
                <a16:creationId xmlns:a16="http://schemas.microsoft.com/office/drawing/2014/main" id="{5734A693-5F7B-6046-90D0-257E6241D3C2}"/>
              </a:ext>
            </a:extLst>
          </p:cNvPr>
          <p:cNvSpPr/>
          <p:nvPr userDrawn="1"/>
        </p:nvSpPr>
        <p:spPr>
          <a:xfrm>
            <a:off x="0" y="606056"/>
            <a:ext cx="9144000" cy="4890977"/>
          </a:xfrm>
          <a:prstGeom prst="rect">
            <a:avLst/>
          </a:prstGeom>
          <a:solidFill>
            <a:srgbClr val="92AE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3" name="Title 1">
            <a:extLst>
              <a:ext uri="{FF2B5EF4-FFF2-40B4-BE49-F238E27FC236}">
                <a16:creationId xmlns:a16="http://schemas.microsoft.com/office/drawing/2014/main" id="{4890F977-FE29-5A44-8A59-E92C8350D541}"/>
              </a:ext>
            </a:extLst>
          </p:cNvPr>
          <p:cNvSpPr>
            <a:spLocks noGrp="1"/>
          </p:cNvSpPr>
          <p:nvPr>
            <p:ph type="ctrTitle" hasCustomPrompt="1"/>
          </p:nvPr>
        </p:nvSpPr>
        <p:spPr>
          <a:xfrm>
            <a:off x="1224516" y="1044000"/>
            <a:ext cx="5484553" cy="1292662"/>
          </a:xfrm>
          <a:prstGeom prst="rect">
            <a:avLst/>
          </a:prstGeom>
        </p:spPr>
        <p:txBody>
          <a:bodyPr wrap="square" anchor="t">
            <a:spAutoFit/>
          </a:bodyPr>
          <a:lstStyle>
            <a:lvl1pPr algn="l">
              <a:lnSpc>
                <a:spcPct val="100000"/>
              </a:lnSpc>
              <a:defRPr sz="4200" b="0">
                <a:solidFill>
                  <a:srgbClr val="00386C"/>
                </a:solidFill>
                <a:latin typeface="Arial" panose="020B0604020202020204" pitchFamily="34" charset="0"/>
                <a:ea typeface="Arial" panose="020B0604020202020204" pitchFamily="34" charset="0"/>
                <a:cs typeface="Arial" panose="020B0604020202020204" pitchFamily="34" charset="0"/>
              </a:defRPr>
            </a:lvl1pPr>
          </a:lstStyle>
          <a:p>
            <a:r>
              <a:rPr lang="de-DE" dirty="0"/>
              <a:t>Chapter </a:t>
            </a:r>
            <a:br>
              <a:rPr lang="de-DE" dirty="0"/>
            </a:br>
            <a:r>
              <a:rPr lang="de-DE" dirty="0"/>
              <a:t>Title </a:t>
            </a:r>
            <a:endParaRPr lang="en-US" dirty="0"/>
          </a:p>
        </p:txBody>
      </p:sp>
      <p:cxnSp>
        <p:nvCxnSpPr>
          <p:cNvPr id="14" name="Gerade Verbindung 13">
            <a:extLst>
              <a:ext uri="{FF2B5EF4-FFF2-40B4-BE49-F238E27FC236}">
                <a16:creationId xmlns:a16="http://schemas.microsoft.com/office/drawing/2014/main" id="{6640156F-E036-7A4C-BC7D-099260826E00}"/>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19" name="Slide Number Placeholder 5">
            <a:extLst>
              <a:ext uri="{FF2B5EF4-FFF2-40B4-BE49-F238E27FC236}">
                <a16:creationId xmlns:a16="http://schemas.microsoft.com/office/drawing/2014/main" id="{8D691486-DA75-BD46-A06C-8E7CEDD4ADBD}"/>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21" name="Fußzeilenplatzhalter 2">
            <a:extLst>
              <a:ext uri="{FF2B5EF4-FFF2-40B4-BE49-F238E27FC236}">
                <a16:creationId xmlns:a16="http://schemas.microsoft.com/office/drawing/2014/main" id="{91AEDB89-5697-504D-8D7B-0587643FE3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Rechteck 7">
            <a:extLst>
              <a:ext uri="{FF2B5EF4-FFF2-40B4-BE49-F238E27FC236}">
                <a16:creationId xmlns:a16="http://schemas.microsoft.com/office/drawing/2014/main" id="{639EF751-B7DA-8D43-ABED-4011DBCBB00D}"/>
              </a:ext>
            </a:extLst>
          </p:cNvPr>
          <p:cNvSpPr/>
          <p:nvPr userDrawn="1"/>
        </p:nvSpPr>
        <p:spPr>
          <a:xfrm>
            <a:off x="0" y="606056"/>
            <a:ext cx="966061" cy="1550507"/>
          </a:xfrm>
          <a:prstGeom prst="rect">
            <a:avLst/>
          </a:prstGeom>
          <a:solidFill>
            <a:srgbClr val="CDDEE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8783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900000"/>
            <a:ext cx="8378825" cy="4307679"/>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338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ody: Text (1 column)">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1F8F476-5A63-1B43-B744-71E61ABBD3C2}"/>
              </a:ext>
            </a:extLst>
          </p:cNvPr>
          <p:cNvSpPr>
            <a:spLocks noGrp="1"/>
          </p:cNvSpPr>
          <p:nvPr>
            <p:ph type="title" hasCustomPrompt="1"/>
          </p:nvPr>
        </p:nvSpPr>
        <p:spPr>
          <a:xfrm>
            <a:off x="358775" y="175032"/>
            <a:ext cx="8426450" cy="246221"/>
          </a:xfrm>
          <a:prstGeom prst="rect">
            <a:avLst/>
          </a:prstGeom>
        </p:spPr>
        <p:txBody>
          <a:bodyPr wrap="square" lIns="0" tIns="0" rIns="0" bIns="0">
            <a:spAutoFit/>
          </a:bodyPr>
          <a:lstStyle>
            <a:lvl1pPr>
              <a:lnSpc>
                <a:spcPct val="100000"/>
              </a:lnSpc>
              <a:defRPr sz="1600"/>
            </a:lvl1pPr>
          </a:lstStyle>
          <a:p>
            <a:r>
              <a:rPr lang="en-US"/>
              <a:t>Click to edit Master title style</a:t>
            </a:r>
            <a:endParaRPr lang="en-US" dirty="0"/>
          </a:p>
        </p:txBody>
      </p:sp>
      <p:sp>
        <p:nvSpPr>
          <p:cNvPr id="3" name="Foliennummernplatzhalter 2">
            <a:extLst>
              <a:ext uri="{FF2B5EF4-FFF2-40B4-BE49-F238E27FC236}">
                <a16:creationId xmlns:a16="http://schemas.microsoft.com/office/drawing/2014/main" id="{46438E48-491D-0744-AD5E-C40A88ED1463}"/>
              </a:ext>
            </a:extLst>
          </p:cNvPr>
          <p:cNvSpPr>
            <a:spLocks noGrp="1"/>
          </p:cNvSpPr>
          <p:nvPr>
            <p:ph type="sldNum" sz="quarter" idx="13"/>
          </p:nvPr>
        </p:nvSpPr>
        <p:spPr/>
        <p:txBody>
          <a:bodyPr/>
          <a:lstStyle/>
          <a:p>
            <a:fld id="{15C29056-5AFA-7949-831A-3EC086771171}" type="slidenum">
              <a:rPr lang="de-DE" smtClean="0"/>
              <a:pPr/>
              <a:t>‹#›</a:t>
            </a:fld>
            <a:endParaRPr lang="de-DE" dirty="0"/>
          </a:p>
        </p:txBody>
      </p:sp>
      <p:sp>
        <p:nvSpPr>
          <p:cNvPr id="6" name="Textplatzhalter 5">
            <a:extLst>
              <a:ext uri="{FF2B5EF4-FFF2-40B4-BE49-F238E27FC236}">
                <a16:creationId xmlns:a16="http://schemas.microsoft.com/office/drawing/2014/main" id="{EDD48C0B-5391-7641-83FB-0699C7A9D049}"/>
              </a:ext>
            </a:extLst>
          </p:cNvPr>
          <p:cNvSpPr>
            <a:spLocks noGrp="1"/>
          </p:cNvSpPr>
          <p:nvPr>
            <p:ph type="body" sz="quarter" idx="14" hasCustomPrompt="1"/>
          </p:nvPr>
        </p:nvSpPr>
        <p:spPr>
          <a:xfrm>
            <a:off x="360000" y="1808703"/>
            <a:ext cx="8378825" cy="3398976"/>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dirty="0"/>
              <a:t>Click to edit Master title style</a:t>
            </a:r>
            <a:endParaRPr lang="de-DE" dirty="0"/>
          </a:p>
          <a:p>
            <a:pPr lvl="1"/>
            <a:r>
              <a:rPr lang="en-US" dirty="0"/>
              <a:t>Second level</a:t>
            </a:r>
          </a:p>
          <a:p>
            <a:pPr lvl="2"/>
            <a:r>
              <a:rPr lang="de-DE" dirty="0"/>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dirty="0"/>
              <a:t>Fourth level</a:t>
            </a:r>
          </a:p>
          <a:p>
            <a:pPr lvl="4"/>
            <a:r>
              <a:rPr lang="en-US" dirty="0"/>
              <a:t>Fifth level</a:t>
            </a:r>
          </a:p>
        </p:txBody>
      </p:sp>
      <p:sp>
        <p:nvSpPr>
          <p:cNvPr id="15" name="Fußzeilenplatzhalter 2">
            <a:extLst>
              <a:ext uri="{FF2B5EF4-FFF2-40B4-BE49-F238E27FC236}">
                <a16:creationId xmlns:a16="http://schemas.microsoft.com/office/drawing/2014/main" id="{B803BDE0-7686-6A44-87F6-24D51F182B08}"/>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
        <p:nvSpPr>
          <p:cNvPr id="8" name="Text Placeholder 7"/>
          <p:cNvSpPr>
            <a:spLocks noGrp="1"/>
          </p:cNvSpPr>
          <p:nvPr>
            <p:ph type="body" sz="quarter" idx="15"/>
          </p:nvPr>
        </p:nvSpPr>
        <p:spPr>
          <a:xfrm>
            <a:off x="472888" y="757193"/>
            <a:ext cx="8153048" cy="909638"/>
          </a:xfrm>
          <a:prstGeom prst="roundRect">
            <a:avLst/>
          </a:prstGeom>
        </p:spPr>
        <p:style>
          <a:lnRef idx="2">
            <a:schemeClr val="dk1"/>
          </a:lnRef>
          <a:fillRef idx="1">
            <a:schemeClr val="lt1"/>
          </a:fillRef>
          <a:effectRef idx="0">
            <a:schemeClr val="dk1"/>
          </a:effectRef>
          <a:fontRef idx="none"/>
        </p:style>
        <p:txBody>
          <a:bodyPr anchor="ctr"/>
          <a:lstStyle>
            <a:lvl1pPr>
              <a:defRPr sz="1800"/>
            </a:lvl1pPr>
            <a:lvl5pPr marL="933450" indent="0">
              <a:buNone/>
              <a:defRPr/>
            </a:lvl5pPr>
          </a:lstStyle>
          <a:p>
            <a:pPr lvl="0"/>
            <a:r>
              <a:rPr lang="en-US" dirty="0" smtClean="0"/>
              <a:t>Edit Master text styles</a:t>
            </a:r>
          </a:p>
          <a:p>
            <a:pPr lvl="1"/>
            <a:r>
              <a:rPr lang="en-US" dirty="0" smtClean="0"/>
              <a:t>Second level</a:t>
            </a:r>
          </a:p>
        </p:txBody>
      </p:sp>
    </p:spTree>
    <p:extLst>
      <p:ext uri="{BB962C8B-B14F-4D97-AF65-F5344CB8AC3E}">
        <p14:creationId xmlns:p14="http://schemas.microsoft.com/office/powerpoint/2010/main" val="425134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dy: Text (2 columns)">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A66214D-6AE7-6844-8B78-0FA1678C8F74}"/>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4" name="Titel 4">
            <a:extLst>
              <a:ext uri="{FF2B5EF4-FFF2-40B4-BE49-F238E27FC236}">
                <a16:creationId xmlns:a16="http://schemas.microsoft.com/office/drawing/2014/main" id="{BD365B8B-5868-3D40-B70D-97ACEBCFBEC4}"/>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5" name="Textplatzhalter 4">
            <a:extLst>
              <a:ext uri="{FF2B5EF4-FFF2-40B4-BE49-F238E27FC236}">
                <a16:creationId xmlns:a16="http://schemas.microsoft.com/office/drawing/2014/main" id="{5BDE0700-9001-1346-BFE7-A17DD5863EBD}"/>
              </a:ext>
            </a:extLst>
          </p:cNvPr>
          <p:cNvSpPr>
            <a:spLocks noGrp="1"/>
          </p:cNvSpPr>
          <p:nvPr>
            <p:ph type="body" sz="quarter" idx="17" hasCustomPrompt="1"/>
          </p:nvPr>
        </p:nvSpPr>
        <p:spPr>
          <a:xfrm>
            <a:off x="358775" y="900113"/>
            <a:ext cx="4011613"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7" name="Textplatzhalter 6">
            <a:extLst>
              <a:ext uri="{FF2B5EF4-FFF2-40B4-BE49-F238E27FC236}">
                <a16:creationId xmlns:a16="http://schemas.microsoft.com/office/drawing/2014/main" id="{3A2A4D7F-0FF9-9641-A4AC-28DCA004BBD2}"/>
              </a:ext>
            </a:extLst>
          </p:cNvPr>
          <p:cNvSpPr>
            <a:spLocks noGrp="1"/>
          </p:cNvSpPr>
          <p:nvPr>
            <p:ph type="body" sz="quarter" idx="18" hasCustomPrompt="1"/>
          </p:nvPr>
        </p:nvSpPr>
        <p:spPr>
          <a:xfrm>
            <a:off x="4680000" y="900113"/>
            <a:ext cx="4032250" cy="430530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9" name="Fußzeilenplatzhalter 2">
            <a:extLst>
              <a:ext uri="{FF2B5EF4-FFF2-40B4-BE49-F238E27FC236}">
                <a16:creationId xmlns:a16="http://schemas.microsoft.com/office/drawing/2014/main" id="{C431475C-FDC5-8142-BF55-F4F8ECC240CC}"/>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710817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Text + Picture">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4679999" y="900001"/>
            <a:ext cx="4105225" cy="4342262"/>
          </a:xfrm>
          <a:ln w="57150" cap="sq">
            <a:noFill/>
            <a:miter lim="800000"/>
          </a:ln>
        </p:spPr>
        <p:txBody>
          <a:bodyPr/>
          <a:lstStyle>
            <a:lvl1pPr marL="6350" inden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51C1F53E-94CD-F14F-A6CD-D57201049D1E}"/>
              </a:ext>
            </a:extLst>
          </p:cNvPr>
          <p:cNvSpPr>
            <a:spLocks noGrp="1"/>
          </p:cNvSpPr>
          <p:nvPr>
            <p:ph type="sldNum" sz="quarter" idx="14"/>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36EE8378-5CCF-9144-B82F-7C252F4CE31B}"/>
              </a:ext>
            </a:extLst>
          </p:cNvPr>
          <p:cNvSpPr>
            <a:spLocks noGrp="1"/>
          </p:cNvSpPr>
          <p:nvPr>
            <p:ph type="title" hasCustomPrompt="1"/>
          </p:nvPr>
        </p:nvSpPr>
        <p:spPr>
          <a:xfrm>
            <a:off x="358775" y="173941"/>
            <a:ext cx="8433504"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60172A25-DB0F-0B40-80A4-0BCDD7F8AEB7}"/>
              </a:ext>
            </a:extLst>
          </p:cNvPr>
          <p:cNvSpPr>
            <a:spLocks noGrp="1"/>
          </p:cNvSpPr>
          <p:nvPr>
            <p:ph type="body" sz="quarter" idx="15" hasCustomPrompt="1"/>
          </p:nvPr>
        </p:nvSpPr>
        <p:spPr>
          <a:xfrm>
            <a:off x="358775" y="900001"/>
            <a:ext cx="4011613" cy="4302237"/>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F167F8D4-D622-F340-8F6D-036447626CC4}"/>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5800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Picture + Text">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1E2FFFC0-B0CF-0D4D-8A2D-A2A6C661B3D9}"/>
              </a:ext>
            </a:extLst>
          </p:cNvPr>
          <p:cNvSpPr>
            <a:spLocks noGrp="1"/>
          </p:cNvSpPr>
          <p:nvPr>
            <p:ph type="pic" sz="quarter" idx="11"/>
          </p:nvPr>
        </p:nvSpPr>
        <p:spPr>
          <a:xfrm>
            <a:off x="358776" y="900000"/>
            <a:ext cx="4011206" cy="4331420"/>
          </a:xfrm>
          <a:ln w="50800" cap="sq">
            <a:noFill/>
            <a:miter lim="800000"/>
          </a:ln>
        </p:spPr>
        <p:txBody>
          <a:bodyPr/>
          <a:lstStyle>
            <a:lvl1pPr marL="6350" indent="0">
              <a:buFont typeface="Arial" panose="020B0604020202020204" pitchFamily="34" charset="0"/>
              <a:buNone/>
              <a:defRPr>
                <a:solidFill>
                  <a:schemeClr val="tx1">
                    <a:lumMod val="75000"/>
                  </a:schemeClr>
                </a:solidFill>
              </a:defRPr>
            </a:lvl1pPr>
          </a:lstStyle>
          <a:p>
            <a:r>
              <a:rPr lang="de-DE"/>
              <a:t>Bild durch Klicken auf Symbol hinzufügen</a:t>
            </a:r>
          </a:p>
        </p:txBody>
      </p:sp>
      <p:sp>
        <p:nvSpPr>
          <p:cNvPr id="3" name="Foliennummernplatzhalter 2">
            <a:extLst>
              <a:ext uri="{FF2B5EF4-FFF2-40B4-BE49-F238E27FC236}">
                <a16:creationId xmlns:a16="http://schemas.microsoft.com/office/drawing/2014/main" id="{83E27F57-B2F4-9241-929D-68B182DD39DB}"/>
              </a:ext>
            </a:extLst>
          </p:cNvPr>
          <p:cNvSpPr>
            <a:spLocks noGrp="1"/>
          </p:cNvSpPr>
          <p:nvPr>
            <p:ph type="sldNum" sz="quarter" idx="15"/>
          </p:nvPr>
        </p:nvSpPr>
        <p:spPr/>
        <p:txBody>
          <a:bodyPr/>
          <a:lstStyle/>
          <a:p>
            <a:fld id="{15C29056-5AFA-7949-831A-3EC086771171}" type="slidenum">
              <a:rPr lang="de-DE" smtClean="0"/>
              <a:pPr/>
              <a:t>‹#›</a:t>
            </a:fld>
            <a:endParaRPr lang="de-DE" dirty="0"/>
          </a:p>
        </p:txBody>
      </p:sp>
      <p:sp>
        <p:nvSpPr>
          <p:cNvPr id="13" name="Titel 4">
            <a:extLst>
              <a:ext uri="{FF2B5EF4-FFF2-40B4-BE49-F238E27FC236}">
                <a16:creationId xmlns:a16="http://schemas.microsoft.com/office/drawing/2014/main" id="{15B9A3C3-445A-804B-AB66-80EE629EEB54}"/>
              </a:ext>
            </a:extLst>
          </p:cNvPr>
          <p:cNvSpPr>
            <a:spLocks noGrp="1"/>
          </p:cNvSpPr>
          <p:nvPr>
            <p:ph type="title" hasCustomPrompt="1"/>
          </p:nvPr>
        </p:nvSpPr>
        <p:spPr>
          <a:xfrm>
            <a:off x="358775" y="173941"/>
            <a:ext cx="8426450" cy="246221"/>
          </a:xfrm>
        </p:spPr>
        <p:txBody>
          <a:bodyPr/>
          <a:lstStyle/>
          <a:p>
            <a:r>
              <a:rPr lang="en-US"/>
              <a:t>Click to edit Master title style</a:t>
            </a:r>
            <a:endParaRPr lang="de-DE"/>
          </a:p>
        </p:txBody>
      </p:sp>
      <p:sp>
        <p:nvSpPr>
          <p:cNvPr id="6" name="Textplatzhalter 5">
            <a:extLst>
              <a:ext uri="{FF2B5EF4-FFF2-40B4-BE49-F238E27FC236}">
                <a16:creationId xmlns:a16="http://schemas.microsoft.com/office/drawing/2014/main" id="{E041EECD-9FC2-934F-AA63-0ED240232F9B}"/>
              </a:ext>
            </a:extLst>
          </p:cNvPr>
          <p:cNvSpPr>
            <a:spLocks noGrp="1"/>
          </p:cNvSpPr>
          <p:nvPr>
            <p:ph type="body" sz="quarter" idx="16" hasCustomPrompt="1"/>
          </p:nvPr>
        </p:nvSpPr>
        <p:spPr>
          <a:xfrm>
            <a:off x="4680000" y="900000"/>
            <a:ext cx="4037012" cy="4331420"/>
          </a:xfrm>
        </p:spPr>
        <p:txBody>
          <a:bodyPr/>
          <a:lstStyle>
            <a:lvl1pPr marL="266700" indent="-260350">
              <a:buFont typeface="Symbol" pitchFamily="2" charset="2"/>
              <a:buChar char="-"/>
              <a:tabLst/>
              <a:defRPr/>
            </a:lvl1pPr>
            <a:lvl2pPr>
              <a:defRPr sz="1400"/>
            </a:lvl2pPr>
            <a:lvl3pPr>
              <a:defRPr sz="1400"/>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400"/>
            </a:lvl4pPr>
            <a:lvl5pPr>
              <a:defRPr sz="1400"/>
            </a:lvl5p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16" name="Fußzeilenplatzhalter 2">
            <a:extLst>
              <a:ext uri="{FF2B5EF4-FFF2-40B4-BE49-F238E27FC236}">
                <a16:creationId xmlns:a16="http://schemas.microsoft.com/office/drawing/2014/main" id="{5D5BE5F2-1E81-4C42-A169-8B0C817245E0}"/>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82932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0D98B2BB-C54F-7F42-81FA-8650AF785A93}"/>
              </a:ext>
            </a:extLst>
          </p:cNvPr>
          <p:cNvSpPr/>
          <p:nvPr userDrawn="1"/>
        </p:nvSpPr>
        <p:spPr>
          <a:xfrm>
            <a:off x="0" y="-2713"/>
            <a:ext cx="9144000" cy="5507301"/>
          </a:xfrm>
          <a:prstGeom prst="rect">
            <a:avLst/>
          </a:prstGeom>
          <a:gradFill flip="none" rotWithShape="1">
            <a:gsLst>
              <a:gs pos="3000">
                <a:schemeClr val="accent6"/>
              </a:gs>
              <a:gs pos="63000">
                <a:schemeClr val="accent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atin typeface="Roboto" panose="02000000000000000000" pitchFamily="2" charset="0"/>
              <a:ea typeface="Roboto" panose="02000000000000000000" pitchFamily="2" charset="0"/>
              <a:cs typeface="Roboto" panose="02000000000000000000" pitchFamily="2" charset="0"/>
            </a:endParaRPr>
          </a:p>
        </p:txBody>
      </p:sp>
      <p:sp>
        <p:nvSpPr>
          <p:cNvPr id="17" name="Title 1">
            <a:extLst>
              <a:ext uri="{FF2B5EF4-FFF2-40B4-BE49-F238E27FC236}">
                <a16:creationId xmlns:a16="http://schemas.microsoft.com/office/drawing/2014/main" id="{A0F04939-8B07-1D47-9EBE-831B36D91298}"/>
              </a:ext>
            </a:extLst>
          </p:cNvPr>
          <p:cNvSpPr>
            <a:spLocks noGrp="1"/>
          </p:cNvSpPr>
          <p:nvPr>
            <p:ph type="ctrTitle" hasCustomPrompt="1"/>
          </p:nvPr>
        </p:nvSpPr>
        <p:spPr>
          <a:xfrm>
            <a:off x="1219204" y="1995726"/>
            <a:ext cx="7324049" cy="861774"/>
          </a:xfrm>
          <a:prstGeom prst="rect">
            <a:avLst/>
          </a:prstGeom>
        </p:spPr>
        <p:txBody>
          <a:bodyPr wrap="square" anchor="ctr">
            <a:spAutoFit/>
          </a:bodyPr>
          <a:lstStyle>
            <a:lvl1pPr algn="l">
              <a:lnSpc>
                <a:spcPct val="100000"/>
              </a:lnSpc>
              <a:defRPr sz="5600" b="1">
                <a:latin typeface="Arial" panose="020B0604020202020204" pitchFamily="34" charset="0"/>
                <a:ea typeface="Arial" panose="020B0604020202020204" pitchFamily="34" charset="0"/>
                <a:cs typeface="Arial" panose="020B0604020202020204" pitchFamily="34" charset="0"/>
              </a:defRPr>
            </a:lvl1pPr>
          </a:lstStyle>
          <a:p>
            <a:r>
              <a:rPr lang="de-DE" dirty="0"/>
              <a:t>Thank you</a:t>
            </a:r>
            <a:endParaRPr lang="en-US" dirty="0"/>
          </a:p>
        </p:txBody>
      </p:sp>
      <p:cxnSp>
        <p:nvCxnSpPr>
          <p:cNvPr id="5" name="Gerade Verbindung 4">
            <a:extLst>
              <a:ext uri="{FF2B5EF4-FFF2-40B4-BE49-F238E27FC236}">
                <a16:creationId xmlns:a16="http://schemas.microsoft.com/office/drawing/2014/main" id="{4CBC83F2-DFA1-B449-B47E-9F6B07C647FF}"/>
              </a:ext>
            </a:extLst>
          </p:cNvPr>
          <p:cNvCxnSpPr>
            <a:cxnSpLocks/>
          </p:cNvCxnSpPr>
          <p:nvPr userDrawn="1"/>
        </p:nvCxnSpPr>
        <p:spPr>
          <a:xfrm>
            <a:off x="966061" y="0"/>
            <a:ext cx="0" cy="5715000"/>
          </a:xfrm>
          <a:prstGeom prst="line">
            <a:avLst/>
          </a:prstGeom>
          <a:ln w="19050" cap="flat" cmpd="sng">
            <a:solidFill>
              <a:schemeClr val="bg2"/>
            </a:solidFill>
            <a:prstDash val="solid"/>
            <a:round/>
          </a:ln>
        </p:spPr>
        <p:style>
          <a:lnRef idx="1">
            <a:schemeClr val="accent1"/>
          </a:lnRef>
          <a:fillRef idx="0">
            <a:schemeClr val="accent1"/>
          </a:fillRef>
          <a:effectRef idx="0">
            <a:schemeClr val="accent1"/>
          </a:effectRef>
          <a:fontRef idx="minor">
            <a:schemeClr val="tx1"/>
          </a:fontRef>
        </p:style>
      </p:cxnSp>
      <p:sp>
        <p:nvSpPr>
          <p:cNvPr id="20" name="Fußzeilenplatzhalter 2">
            <a:extLst>
              <a:ext uri="{FF2B5EF4-FFF2-40B4-BE49-F238E27FC236}">
                <a16:creationId xmlns:a16="http://schemas.microsoft.com/office/drawing/2014/main" id="{60D03090-BC84-4440-8166-08DCA5166715}"/>
              </a:ext>
            </a:extLst>
          </p:cNvPr>
          <p:cNvSpPr>
            <a:spLocks noGrp="1"/>
          </p:cNvSpPr>
          <p:nvPr>
            <p:ph type="ftr" sz="quarter" idx="3"/>
          </p:nvPr>
        </p:nvSpPr>
        <p:spPr>
          <a:xfrm>
            <a:off x="1219219" y="2927047"/>
            <a:ext cx="7324026" cy="238704"/>
          </a:xfrm>
          <a:prstGeom prst="rect">
            <a:avLst/>
          </a:prstGeom>
        </p:spPr>
        <p:txBody>
          <a:bodyPr vert="horz" lIns="0" tIns="0" rIns="0" bIns="0" rtlCol="0" anchor="ctr"/>
          <a:lstStyle>
            <a:lvl1pPr algn="l">
              <a:defRPr lang="de-DE" b="0" i="0" u="none" strike="noStrike">
                <a:effectLst/>
              </a:defRPr>
            </a:lvl1pPr>
          </a:lstStyle>
          <a:p>
            <a:r>
              <a:rPr lang="en-US" dirty="0" smtClean="0"/>
              <a:t>For any questions please contact: education@knime.com</a:t>
            </a:r>
            <a:endParaRPr lang="en-US" dirty="0"/>
          </a:p>
        </p:txBody>
      </p:sp>
      <p:sp>
        <p:nvSpPr>
          <p:cNvPr id="11" name="Foliennummernplatzhalter 2">
            <a:extLst>
              <a:ext uri="{FF2B5EF4-FFF2-40B4-BE49-F238E27FC236}">
                <a16:creationId xmlns:a16="http://schemas.microsoft.com/office/drawing/2014/main" id="{6CCBAA98-D685-6E4B-94B8-8F1F3B208014}"/>
              </a:ext>
            </a:extLst>
          </p:cNvPr>
          <p:cNvSpPr>
            <a:spLocks noGrp="1"/>
          </p:cNvSpPr>
          <p:nvPr>
            <p:ph type="sldNum" sz="quarter" idx="15"/>
          </p:nvPr>
        </p:nvSpPr>
        <p:spPr>
          <a:xfrm>
            <a:off x="8605224" y="5491424"/>
            <a:ext cx="180001" cy="238704"/>
          </a:xfrm>
        </p:spPr>
        <p:txBody>
          <a:bodyPr/>
          <a:lstStyle/>
          <a:p>
            <a:fld id="{15C29056-5AFA-7949-831A-3EC086771171}" type="slidenum">
              <a:rPr lang="de-DE" smtClean="0"/>
              <a:pPr/>
              <a:t>‹#›</a:t>
            </a:fld>
            <a:endParaRPr lang="de-DE" dirty="0"/>
          </a:p>
        </p:txBody>
      </p:sp>
      <p:sp>
        <p:nvSpPr>
          <p:cNvPr id="12" name="Fußzeilenplatzhalter 2">
            <a:extLst>
              <a:ext uri="{FF2B5EF4-FFF2-40B4-BE49-F238E27FC236}">
                <a16:creationId xmlns:a16="http://schemas.microsoft.com/office/drawing/2014/main" id="{C65F74C8-D7E3-BF49-8FDF-E7FACFC3D657}"/>
              </a:ext>
            </a:extLst>
          </p:cNvPr>
          <p:cNvSpPr txBox="1">
            <a:spLocks/>
          </p:cNvSpPr>
          <p:nvPr userDrawn="1"/>
        </p:nvSpPr>
        <p:spPr>
          <a:xfrm>
            <a:off x="358775" y="5491424"/>
            <a:ext cx="4011206" cy="238704"/>
          </a:xfrm>
          <a:prstGeom prst="rect">
            <a:avLst/>
          </a:prstGeom>
        </p:spPr>
        <p:txBody>
          <a:bodyPr vert="horz" lIns="0" tIns="0" rIns="0" bIns="0" rtlCol="0" anchor="ctr"/>
          <a:lstStyle>
            <a:defPPr>
              <a:defRPr lang="en-US"/>
            </a:defPPr>
            <a:lvl1pPr marL="0" algn="l" defTabSz="457200" rtl="0" eaLnBrk="1" latinLnBrk="0" hangingPunct="1">
              <a:defRPr sz="700" b="1" i="0" kern="1200">
                <a:solidFill>
                  <a:schemeClr val="tx1"/>
                </a:solidFill>
                <a:latin typeface="Arial" panose="020B0604020202020204" pitchFamily="34" charset="0"/>
                <a:ea typeface="Arial" panose="020B0503030404040204" pitchFamily="34" charset="0"/>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30605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43D1F176-F568-914A-980C-DFBCD5D79B7D}"/>
              </a:ext>
            </a:extLst>
          </p:cNvPr>
          <p:cNvSpPr/>
          <p:nvPr userDrawn="1"/>
        </p:nvSpPr>
        <p:spPr>
          <a:xfrm>
            <a:off x="0" y="1"/>
            <a:ext cx="9144000" cy="594102"/>
          </a:xfrm>
          <a:prstGeom prst="rect">
            <a:avLst/>
          </a:pr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4" name="Titelplatzhalter 3">
            <a:extLst>
              <a:ext uri="{FF2B5EF4-FFF2-40B4-BE49-F238E27FC236}">
                <a16:creationId xmlns:a16="http://schemas.microsoft.com/office/drawing/2014/main" id="{064A4E5B-C522-DA41-B39D-663910179814}"/>
              </a:ext>
            </a:extLst>
          </p:cNvPr>
          <p:cNvSpPr>
            <a:spLocks noGrp="1"/>
          </p:cNvSpPr>
          <p:nvPr>
            <p:ph type="title"/>
          </p:nvPr>
        </p:nvSpPr>
        <p:spPr>
          <a:xfrm>
            <a:off x="358775" y="173941"/>
            <a:ext cx="8426450" cy="246221"/>
          </a:xfrm>
          <a:prstGeom prst="rect">
            <a:avLst/>
          </a:prstGeom>
        </p:spPr>
        <p:txBody>
          <a:bodyPr vert="horz" wrap="square" lIns="0" tIns="0" rIns="0" bIns="0" rtlCol="0" anchor="t" anchorCtr="0">
            <a:spAutoFit/>
          </a:bodyPr>
          <a:lstStyle/>
          <a:p>
            <a:r>
              <a:rPr lang="en-US"/>
              <a:t>Click to edit Master title style</a:t>
            </a:r>
            <a:endParaRPr lang="de-DE" dirty="0"/>
          </a:p>
        </p:txBody>
      </p:sp>
      <p:sp>
        <p:nvSpPr>
          <p:cNvPr id="6" name="Textplatzhalter 5">
            <a:extLst>
              <a:ext uri="{FF2B5EF4-FFF2-40B4-BE49-F238E27FC236}">
                <a16:creationId xmlns:a16="http://schemas.microsoft.com/office/drawing/2014/main" id="{C66C6DAE-E1B6-094A-BCBD-2C4BDBBCE47B}"/>
              </a:ext>
            </a:extLst>
          </p:cNvPr>
          <p:cNvSpPr>
            <a:spLocks noGrp="1"/>
          </p:cNvSpPr>
          <p:nvPr>
            <p:ph type="body" idx="1"/>
          </p:nvPr>
        </p:nvSpPr>
        <p:spPr>
          <a:xfrm>
            <a:off x="358775" y="899999"/>
            <a:ext cx="8426450" cy="4304637"/>
          </a:xfrm>
          <a:prstGeom prst="rect">
            <a:avLst/>
          </a:prstGeom>
        </p:spPr>
        <p:txBody>
          <a:bodyPr vert="horz" lIns="0" tIns="0" rIns="0" bIns="0" rtlCol="0">
            <a:noAutofit/>
          </a:bodyPr>
          <a:lstStyle/>
          <a:p>
            <a:pPr lvl="0"/>
            <a:r>
              <a:rPr lang="en-US"/>
              <a:t>Click to edit Master title style</a:t>
            </a:r>
            <a:endParaRPr lang="de-DE"/>
          </a:p>
          <a:p>
            <a:pPr lvl="1"/>
            <a:r>
              <a:rPr lang="en-US"/>
              <a:t>Second level</a:t>
            </a:r>
          </a:p>
          <a:p>
            <a:pPr lvl="2"/>
            <a:r>
              <a:rPr lang="de-DE"/>
              <a:t>Dritte Ebene</a:t>
            </a:r>
          </a:p>
          <a:p>
            <a:pPr marL="933450" marR="0" lvl="3"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a:pPr>
            <a:r>
              <a:rPr lang="en-US"/>
              <a:t>Fourth level</a:t>
            </a:r>
          </a:p>
          <a:p>
            <a:pPr lvl="4"/>
            <a:r>
              <a:rPr lang="en-US"/>
              <a:t>Fifth level</a:t>
            </a:r>
            <a:endParaRPr lang="en-US" dirty="0"/>
          </a:p>
        </p:txBody>
      </p:sp>
      <p:sp>
        <p:nvSpPr>
          <p:cNvPr id="2" name="Rechteck 1">
            <a:extLst>
              <a:ext uri="{FF2B5EF4-FFF2-40B4-BE49-F238E27FC236}">
                <a16:creationId xmlns:a16="http://schemas.microsoft.com/office/drawing/2014/main" id="{D7C4B03B-722D-C840-8655-F27D5F4A86A5}"/>
              </a:ext>
            </a:extLst>
          </p:cNvPr>
          <p:cNvSpPr/>
          <p:nvPr userDrawn="1"/>
        </p:nvSpPr>
        <p:spPr>
          <a:xfrm>
            <a:off x="0" y="5496725"/>
            <a:ext cx="9144000" cy="238704"/>
          </a:xfrm>
          <a:prstGeom prst="rect">
            <a:avLst/>
          </a:prstGeom>
          <a:solidFill>
            <a:srgbClr val="CDD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b="1">
              <a:ln>
                <a:noFill/>
              </a:ln>
              <a:latin typeface="Roboto" panose="02000000000000000000" pitchFamily="2" charset="0"/>
              <a:ea typeface="Roboto" panose="02000000000000000000" pitchFamily="2" charset="0"/>
              <a:cs typeface="Roboto" panose="02000000000000000000" pitchFamily="2" charset="0"/>
            </a:endParaRPr>
          </a:p>
        </p:txBody>
      </p:sp>
      <p:sp>
        <p:nvSpPr>
          <p:cNvPr id="7" name="Slide Number Placeholder 5">
            <a:extLst>
              <a:ext uri="{FF2B5EF4-FFF2-40B4-BE49-F238E27FC236}">
                <a16:creationId xmlns:a16="http://schemas.microsoft.com/office/drawing/2014/main" id="{D62618A8-57AB-7446-B906-4B72D5C58F8F}"/>
              </a:ext>
            </a:extLst>
          </p:cNvPr>
          <p:cNvSpPr>
            <a:spLocks noGrp="1"/>
          </p:cNvSpPr>
          <p:nvPr>
            <p:ph type="sldNum" sz="quarter" idx="4"/>
          </p:nvPr>
        </p:nvSpPr>
        <p:spPr>
          <a:xfrm>
            <a:off x="8605224" y="5491424"/>
            <a:ext cx="180001" cy="238704"/>
          </a:xfrm>
          <a:prstGeom prst="rect">
            <a:avLst/>
          </a:prstGeom>
        </p:spPr>
        <p:txBody>
          <a:bodyPr vert="horz" lIns="0" tIns="0" rIns="0" bIns="0" rtlCol="0" anchor="ctr"/>
          <a:lstStyle>
            <a:lvl1pPr algn="ctr">
              <a:defRPr sz="600" b="0" i="0">
                <a:solidFill>
                  <a:schemeClr val="tx1"/>
                </a:solidFill>
                <a:latin typeface="Arial" panose="020B0604020202020204" pitchFamily="34" charset="0"/>
                <a:ea typeface="Roboto" panose="02000000000000000000" pitchFamily="2" charset="0"/>
                <a:cs typeface="Arial" panose="020B0604020202020204" pitchFamily="34" charset="0"/>
              </a:defRPr>
            </a:lvl1pPr>
          </a:lstStyle>
          <a:p>
            <a:fld id="{15C29056-5AFA-7949-831A-3EC086771171}" type="slidenum">
              <a:rPr lang="de-DE" smtClean="0"/>
              <a:pPr/>
              <a:t>‹#›</a:t>
            </a:fld>
            <a:endParaRPr lang="de-DE" dirty="0"/>
          </a:p>
        </p:txBody>
      </p:sp>
      <p:sp>
        <p:nvSpPr>
          <p:cNvPr id="3" name="Fußzeilenplatzhalter 2">
            <a:extLst>
              <a:ext uri="{FF2B5EF4-FFF2-40B4-BE49-F238E27FC236}">
                <a16:creationId xmlns:a16="http://schemas.microsoft.com/office/drawing/2014/main" id="{5437F641-C003-F842-967C-12BE2D27030E}"/>
              </a:ext>
            </a:extLst>
          </p:cNvPr>
          <p:cNvSpPr>
            <a:spLocks noGrp="1"/>
          </p:cNvSpPr>
          <p:nvPr>
            <p:ph type="ftr" sz="quarter" idx="3"/>
          </p:nvPr>
        </p:nvSpPr>
        <p:spPr>
          <a:xfrm>
            <a:off x="358775" y="5491424"/>
            <a:ext cx="4011206" cy="238704"/>
          </a:xfrm>
          <a:prstGeom prst="rect">
            <a:avLst/>
          </a:prstGeom>
        </p:spPr>
        <p:txBody>
          <a:bodyPr vert="horz" lIns="0" tIns="0" rIns="0" bIns="0" rtlCol="0" anchor="ctr"/>
          <a:lstStyle>
            <a:lvl1pPr algn="l">
              <a:defRPr sz="700" b="1" i="0">
                <a:solidFill>
                  <a:schemeClr val="tx1"/>
                </a:solidFill>
                <a:latin typeface="Arial" panose="020B0604020202020204" pitchFamily="34" charset="0"/>
                <a:ea typeface="Arial" panose="020B0503030404040204" pitchFamily="34" charset="0"/>
                <a:cs typeface="Arial" panose="020B0604020202020204" pitchFamily="34" charset="0"/>
              </a:defRPr>
            </a:lvl1pPr>
          </a:lstStyle>
          <a:p>
            <a:r>
              <a:rPr lang="en-US" smtClean="0"/>
              <a:t>Guide to Intelligent Data Science Second Edition, 2020</a:t>
            </a:r>
            <a:endParaRPr lang="de-DE" b="0" dirty="0"/>
          </a:p>
        </p:txBody>
      </p:sp>
    </p:spTree>
    <p:extLst>
      <p:ext uri="{BB962C8B-B14F-4D97-AF65-F5344CB8AC3E}">
        <p14:creationId xmlns:p14="http://schemas.microsoft.com/office/powerpoint/2010/main" val="2616805225"/>
      </p:ext>
    </p:extLst>
  </p:cSld>
  <p:clrMap bg1="lt1" tx1="dk1" bg2="lt2" tx2="dk2" accent1="accent1" accent2="accent2" accent3="accent3" accent4="accent4" accent5="accent5" accent6="accent6" hlink="hlink" folHlink="folHlink"/>
  <p:sldLayoutIdLst>
    <p:sldLayoutId id="2147483685" r:id="rId1"/>
    <p:sldLayoutId id="2147483683" r:id="rId2"/>
    <p:sldLayoutId id="2147483662" r:id="rId3"/>
    <p:sldLayoutId id="2147483687" r:id="rId4"/>
    <p:sldLayoutId id="2147483674" r:id="rId5"/>
    <p:sldLayoutId id="2147483679" r:id="rId6"/>
    <p:sldLayoutId id="2147483680" r:id="rId7"/>
    <p:sldLayoutId id="2147483686" r:id="rId8"/>
  </p:sldLayoutIdLst>
  <p:hf hdr="0" dt="0"/>
  <p:txStyles>
    <p:titleStyle>
      <a:lvl1pPr marL="0" marR="0" indent="0" algn="l" defTabSz="685800" rtl="0" eaLnBrk="1" fontAlgn="auto" latinLnBrk="0" hangingPunct="1">
        <a:lnSpc>
          <a:spcPct val="100000"/>
        </a:lnSpc>
        <a:spcBef>
          <a:spcPct val="0"/>
        </a:spcBef>
        <a:spcAft>
          <a:spcPts val="0"/>
        </a:spcAft>
        <a:buClrTx/>
        <a:buSzTx/>
        <a:buFontTx/>
        <a:buNone/>
        <a:tabLst/>
        <a:defRPr lang="de-DE" sz="1600" b="0" i="0" kern="1200" smtClean="0">
          <a:solidFill>
            <a:schemeClr val="bg1"/>
          </a:solidFill>
          <a:effectLst/>
          <a:latin typeface="Arial" panose="020B0604020202020204" pitchFamily="34" charset="0"/>
          <a:ea typeface="Roboto" panose="02000000000000000000" pitchFamily="2" charset="0"/>
          <a:cs typeface="Arial" panose="020B0604020202020204" pitchFamily="34" charset="0"/>
        </a:defRPr>
      </a:lvl1pPr>
    </p:titleStyle>
    <p:bodyStyle>
      <a:lvl1pPr marL="269875" indent="-269875" algn="l" defTabSz="685800" rtl="0" eaLnBrk="1" latinLnBrk="0" hangingPunct="1">
        <a:lnSpc>
          <a:spcPct val="100000"/>
        </a:lnSpc>
        <a:spcBef>
          <a:spcPts val="750"/>
        </a:spcBef>
        <a:buClr>
          <a:srgbClr val="92AEBC"/>
        </a:buClr>
        <a:buFont typeface="Symbol" pitchFamily="2" charset="2"/>
        <a:buChar char="-"/>
        <a:tabLst/>
        <a:defRPr sz="20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1pPr>
      <a:lvl2pPr marL="48895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2pPr>
      <a:lvl3pPr marL="711200" indent="-222250" algn="l" defTabSz="685800" rtl="0" eaLnBrk="1" latinLnBrk="0" hangingPunct="1">
        <a:lnSpc>
          <a:spcPct val="100000"/>
        </a:lnSpc>
        <a:spcBef>
          <a:spcPts val="375"/>
        </a:spcBef>
        <a:buClr>
          <a:srgbClr val="92AEBC"/>
        </a:buClr>
        <a:buFont typeface="Symbol" pitchFamily="2" charset="2"/>
        <a:buChar char="-"/>
        <a:tabLst/>
        <a:defRPr sz="1600" b="0" i="0" kern="120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lvl3pPr>
      <a:lvl4pPr marL="933450" marR="0" indent="-222250" algn="l" defTabSz="685800" rtl="0" eaLnBrk="1" fontAlgn="auto" latinLnBrk="0" hangingPunct="1">
        <a:lnSpc>
          <a:spcPct val="100000"/>
        </a:lnSpc>
        <a:spcBef>
          <a:spcPts val="375"/>
        </a:spcBef>
        <a:spcAft>
          <a:spcPts val="0"/>
        </a:spcAft>
        <a:buClr>
          <a:srgbClr val="92AEBC"/>
        </a:buClr>
        <a:buSzTx/>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4pPr>
      <a:lvl5pPr marL="1155700" indent="-222250" algn="l" defTabSz="685800" rtl="0" eaLnBrk="1" latinLnBrk="0" hangingPunct="1">
        <a:lnSpc>
          <a:spcPct val="100000"/>
        </a:lnSpc>
        <a:spcBef>
          <a:spcPts val="375"/>
        </a:spcBef>
        <a:buClr>
          <a:srgbClr val="92AEBC"/>
        </a:buClr>
        <a:buFont typeface="Symbol" pitchFamily="2" charset="2"/>
        <a:buChar char="-"/>
        <a:tabLst/>
        <a:defRPr sz="1600" kern="1200">
          <a:solidFill>
            <a:schemeClr val="tx1">
              <a:lumMod val="75000"/>
            </a:schemeClr>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j-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26" userDrawn="1">
          <p15:clr>
            <a:srgbClr val="F26B43"/>
          </p15:clr>
        </p15:guide>
        <p15:guide id="2" orient="horz" pos="235" userDrawn="1">
          <p15:clr>
            <a:srgbClr val="F26B43"/>
          </p15:clr>
        </p15:guide>
        <p15:guide id="5" pos="55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9B6E08-011C-D34D-A0C5-A112C618ECA6}"/>
              </a:ext>
            </a:extLst>
          </p:cNvPr>
          <p:cNvSpPr>
            <a:spLocks noGrp="1"/>
          </p:cNvSpPr>
          <p:nvPr>
            <p:ph type="ctrTitle"/>
          </p:nvPr>
        </p:nvSpPr>
        <p:spPr>
          <a:xfrm>
            <a:off x="1194034" y="1410930"/>
            <a:ext cx="3576522" cy="1292662"/>
          </a:xfrm>
        </p:spPr>
        <p:txBody>
          <a:bodyPr/>
          <a:lstStyle/>
          <a:p>
            <a:r>
              <a:rPr lang="de-DE" dirty="0"/>
              <a:t>Clustering: Exercises</a:t>
            </a:r>
          </a:p>
        </p:txBody>
      </p:sp>
    </p:spTree>
    <p:extLst>
      <p:ext uri="{BB962C8B-B14F-4D97-AF65-F5344CB8AC3E}">
        <p14:creationId xmlns:p14="http://schemas.microsoft.com/office/powerpoint/2010/main" val="406713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2</a:t>
            </a:r>
            <a:r>
              <a:rPr lang="de-DE"/>
              <a:t/>
            </a:r>
            <a:br>
              <a:rPr lang="de-DE"/>
            </a:br>
            <a:r>
              <a:rPr lang="de-DE" smtClean="0"/>
              <a:t>k-Means</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10</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955583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11</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5"/>
            <a:ext cx="8378825" cy="2937694"/>
          </a:xfrm>
        </p:spPr>
        <p:txBody>
          <a:bodyPr/>
          <a:lstStyle/>
          <a:p>
            <a:pPr algn="l"/>
            <a:r>
              <a:rPr lang="en-GB" sz="1800" b="0" i="1" u="none" strike="noStrike" baseline="0" dirty="0"/>
              <a:t>The following two-dimensional dataset is given:</a:t>
            </a:r>
          </a:p>
          <a:p>
            <a:pPr algn="l"/>
            <a:endParaRPr lang="en-GB" sz="1800" b="0" i="1" u="none" strike="noStrike" baseline="0" dirty="0"/>
          </a:p>
          <a:p>
            <a:pPr algn="l"/>
            <a:endParaRPr lang="en-GB" sz="1800" i="1" dirty="0"/>
          </a:p>
          <a:p>
            <a:pPr algn="l"/>
            <a:endParaRPr lang="en-GB" sz="1800" b="0" i="1" u="none" strike="noStrike" baseline="0" dirty="0"/>
          </a:p>
          <a:p>
            <a:pPr algn="l"/>
            <a:r>
              <a:rPr lang="en-GB" sz="1800" b="0" i="1" u="none" strike="noStrike" baseline="0" dirty="0"/>
              <a:t>Apply the k-means clustering algorithm with k = 3 (3 Clusters). </a:t>
            </a:r>
          </a:p>
          <a:p>
            <a:pPr lvl="1"/>
            <a:r>
              <a:rPr lang="en-GB" sz="1600" b="0" i="1" u="none" strike="noStrike" baseline="0" dirty="0"/>
              <a:t>Use the first 3 data tuples as initial cluster centroids </a:t>
            </a:r>
          </a:p>
          <a:p>
            <a:pPr lvl="1"/>
            <a:r>
              <a:rPr lang="en-GB" sz="1600" i="1" dirty="0"/>
              <a:t>T</a:t>
            </a:r>
            <a:r>
              <a:rPr lang="en-GB" sz="1600" b="0" i="1" u="none" strike="noStrike" baseline="0" dirty="0"/>
              <a:t>rack the movement of the cluster </a:t>
            </a:r>
            <a:r>
              <a:rPr lang="en-GB" sz="1600" b="0" i="1" u="none" strike="noStrike" baseline="0" dirty="0" err="1"/>
              <a:t>centers</a:t>
            </a:r>
            <a:r>
              <a:rPr lang="en-GB" sz="1600" b="0" i="1" u="none" strike="noStrike" baseline="0" dirty="0"/>
              <a:t> (e.g. by painting the movement into the diagram). </a:t>
            </a:r>
          </a:p>
          <a:p>
            <a:r>
              <a:rPr lang="en-GB" sz="1800" i="1" dirty="0"/>
              <a:t>Determine the </a:t>
            </a:r>
            <a:r>
              <a:rPr lang="en-GB" sz="1800" b="0" i="1" u="none" strike="noStrike" baseline="0" dirty="0"/>
              <a:t>Voronoi regions of the final clustering and draw the final cluster </a:t>
            </a:r>
            <a:r>
              <a:rPr lang="en-GB" sz="1800" b="0" i="1" u="none" strike="noStrike" baseline="0" dirty="0" err="1"/>
              <a:t>centers</a:t>
            </a:r>
            <a:r>
              <a:rPr lang="en-GB" sz="1800" b="0" i="1" u="none" strike="noStrike" baseline="0" dirty="0"/>
              <a:t>, all data points, and the Voronoi regions into a diagram.</a:t>
            </a:r>
            <a:endParaRPr lang="en-GB" i="1"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6">
            <a:extLst>
              <a:ext uri="{FF2B5EF4-FFF2-40B4-BE49-F238E27FC236}">
                <a16:creationId xmlns:a16="http://schemas.microsoft.com/office/drawing/2014/main" id="{EB45BF8B-4335-4D85-82EC-F3F5AE05EA04}"/>
              </a:ext>
            </a:extLst>
          </p:cNvPr>
          <p:cNvGraphicFramePr>
            <a:graphicFrameLocks noGrp="1"/>
          </p:cNvGraphicFramePr>
          <p:nvPr>
            <p:extLst>
              <p:ext uri="{D42A27DB-BD31-4B8C-83A1-F6EECF244321}">
                <p14:modId xmlns:p14="http://schemas.microsoft.com/office/powerpoint/2010/main" val="3940380395"/>
              </p:ext>
            </p:extLst>
          </p:nvPr>
        </p:nvGraphicFramePr>
        <p:xfrm>
          <a:off x="1878676" y="1968203"/>
          <a:ext cx="5403268" cy="741680"/>
        </p:xfrm>
        <a:graphic>
          <a:graphicData uri="http://schemas.openxmlformats.org/drawingml/2006/table">
            <a:tbl>
              <a:tblPr firstRow="1" bandRow="1">
                <a:tableStyleId>{5C22544A-7EE6-4342-B048-85BDC9FD1C3A}</a:tableStyleId>
              </a:tblPr>
              <a:tblGrid>
                <a:gridCol w="415636">
                  <a:extLst>
                    <a:ext uri="{9D8B030D-6E8A-4147-A177-3AD203B41FA5}">
                      <a16:colId xmlns:a16="http://schemas.microsoft.com/office/drawing/2014/main" val="2511922776"/>
                    </a:ext>
                  </a:extLst>
                </a:gridCol>
                <a:gridCol w="415636">
                  <a:extLst>
                    <a:ext uri="{9D8B030D-6E8A-4147-A177-3AD203B41FA5}">
                      <a16:colId xmlns:a16="http://schemas.microsoft.com/office/drawing/2014/main" val="2819479857"/>
                    </a:ext>
                  </a:extLst>
                </a:gridCol>
                <a:gridCol w="415636">
                  <a:extLst>
                    <a:ext uri="{9D8B030D-6E8A-4147-A177-3AD203B41FA5}">
                      <a16:colId xmlns:a16="http://schemas.microsoft.com/office/drawing/2014/main" val="1109128555"/>
                    </a:ext>
                  </a:extLst>
                </a:gridCol>
                <a:gridCol w="415636">
                  <a:extLst>
                    <a:ext uri="{9D8B030D-6E8A-4147-A177-3AD203B41FA5}">
                      <a16:colId xmlns:a16="http://schemas.microsoft.com/office/drawing/2014/main" val="2123270564"/>
                    </a:ext>
                  </a:extLst>
                </a:gridCol>
                <a:gridCol w="415636">
                  <a:extLst>
                    <a:ext uri="{9D8B030D-6E8A-4147-A177-3AD203B41FA5}">
                      <a16:colId xmlns:a16="http://schemas.microsoft.com/office/drawing/2014/main" val="1264289573"/>
                    </a:ext>
                  </a:extLst>
                </a:gridCol>
                <a:gridCol w="415636">
                  <a:extLst>
                    <a:ext uri="{9D8B030D-6E8A-4147-A177-3AD203B41FA5}">
                      <a16:colId xmlns:a16="http://schemas.microsoft.com/office/drawing/2014/main" val="2758957825"/>
                    </a:ext>
                  </a:extLst>
                </a:gridCol>
                <a:gridCol w="415636">
                  <a:extLst>
                    <a:ext uri="{9D8B030D-6E8A-4147-A177-3AD203B41FA5}">
                      <a16:colId xmlns:a16="http://schemas.microsoft.com/office/drawing/2014/main" val="4244138345"/>
                    </a:ext>
                  </a:extLst>
                </a:gridCol>
                <a:gridCol w="415636">
                  <a:extLst>
                    <a:ext uri="{9D8B030D-6E8A-4147-A177-3AD203B41FA5}">
                      <a16:colId xmlns:a16="http://schemas.microsoft.com/office/drawing/2014/main" val="2728822304"/>
                    </a:ext>
                  </a:extLst>
                </a:gridCol>
                <a:gridCol w="415636">
                  <a:extLst>
                    <a:ext uri="{9D8B030D-6E8A-4147-A177-3AD203B41FA5}">
                      <a16:colId xmlns:a16="http://schemas.microsoft.com/office/drawing/2014/main" val="110520159"/>
                    </a:ext>
                  </a:extLst>
                </a:gridCol>
                <a:gridCol w="415636">
                  <a:extLst>
                    <a:ext uri="{9D8B030D-6E8A-4147-A177-3AD203B41FA5}">
                      <a16:colId xmlns:a16="http://schemas.microsoft.com/office/drawing/2014/main" val="3762081682"/>
                    </a:ext>
                  </a:extLst>
                </a:gridCol>
                <a:gridCol w="415636">
                  <a:extLst>
                    <a:ext uri="{9D8B030D-6E8A-4147-A177-3AD203B41FA5}">
                      <a16:colId xmlns:a16="http://schemas.microsoft.com/office/drawing/2014/main" val="1835341412"/>
                    </a:ext>
                  </a:extLst>
                </a:gridCol>
                <a:gridCol w="415636">
                  <a:extLst>
                    <a:ext uri="{9D8B030D-6E8A-4147-A177-3AD203B41FA5}">
                      <a16:colId xmlns:a16="http://schemas.microsoft.com/office/drawing/2014/main" val="3173122676"/>
                    </a:ext>
                  </a:extLst>
                </a:gridCol>
                <a:gridCol w="415636">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Tree>
    <p:extLst>
      <p:ext uri="{BB962C8B-B14F-4D97-AF65-F5344CB8AC3E}">
        <p14:creationId xmlns:p14="http://schemas.microsoft.com/office/powerpoint/2010/main" val="206800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BA67-D758-8C40-87C2-972EB840BDCA}"/>
              </a:ext>
            </a:extLst>
          </p:cNvPr>
          <p:cNvSpPr>
            <a:spLocks noGrp="1"/>
          </p:cNvSpPr>
          <p:nvPr>
            <p:ph type="title"/>
          </p:nvPr>
        </p:nvSpPr>
        <p:spPr/>
        <p:txBody>
          <a:bodyPr/>
          <a:lstStyle/>
          <a:p>
            <a:r>
              <a:rPr lang="de-DE" dirty="0"/>
              <a:t>1. Hands-on k-Means</a:t>
            </a:r>
            <a:endParaRPr lang="en-US" dirty="0"/>
          </a:p>
        </p:txBody>
      </p:sp>
      <p:sp>
        <p:nvSpPr>
          <p:cNvPr id="9" name="Foliennummernplatzhalter 8">
            <a:extLst>
              <a:ext uri="{FF2B5EF4-FFF2-40B4-BE49-F238E27FC236}">
                <a16:creationId xmlns:a16="http://schemas.microsoft.com/office/drawing/2014/main" id="{48BAB3D6-09BC-0E4A-BDD9-217CA5860618}"/>
              </a:ext>
            </a:extLst>
          </p:cNvPr>
          <p:cNvSpPr>
            <a:spLocks noGrp="1"/>
          </p:cNvSpPr>
          <p:nvPr>
            <p:ph type="sldNum" sz="quarter" idx="13"/>
          </p:nvPr>
        </p:nvSpPr>
        <p:spPr/>
        <p:txBody>
          <a:bodyPr/>
          <a:lstStyle/>
          <a:p>
            <a:fld id="{220B6647-BD7A-7942-B66E-0DFF9B72D92D}" type="slidenum">
              <a:rPr lang="en-US" smtClean="0"/>
              <a:pPr/>
              <a:t>12</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8A6AED-D17A-004D-B892-7E5FC93E978C}"/>
                  </a:ext>
                </a:extLst>
              </p:cNvPr>
              <p:cNvSpPr>
                <a:spLocks noGrp="1"/>
              </p:cNvSpPr>
              <p:nvPr>
                <p:ph type="body" sz="quarter" idx="14"/>
              </p:nvPr>
            </p:nvSpPr>
            <p:spPr>
              <a:xfrm>
                <a:off x="360000" y="810266"/>
                <a:ext cx="8378825" cy="4307679"/>
              </a:xfrm>
            </p:spPr>
            <p:txBody>
              <a:bodyPr/>
              <a:lstStyle/>
              <a:p>
                <a:pPr marL="0" indent="0">
                  <a:buNone/>
                </a:pPr>
                <a:r>
                  <a:rPr lang="en-US" dirty="0">
                    <a:solidFill>
                      <a:schemeClr val="tx1">
                        <a:lumMod val="75000"/>
                      </a:schemeClr>
                    </a:solidFill>
                  </a:rPr>
                  <a:t>Given k, the k-Means algorithm is implemented in four steps:   </a:t>
                </a:r>
              </a:p>
              <a:p>
                <a:pPr marL="0" indent="0">
                  <a:buNone/>
                </a:pPr>
                <a:r>
                  <a:rPr lang="en-US" dirty="0">
                    <a:solidFill>
                      <a:schemeClr val="tx1">
                        <a:lumMod val="75000"/>
                      </a:schemeClr>
                    </a:solidFill>
                  </a:rPr>
                  <a:t>   </a:t>
                </a:r>
                <a:endParaRPr lang="en-US" sz="900" dirty="0">
                  <a:solidFill>
                    <a:schemeClr val="tx1">
                      <a:lumMod val="75000"/>
                    </a:schemeClr>
                  </a:solidFill>
                </a:endParaRPr>
              </a:p>
              <a:p>
                <a:pPr marL="457200" indent="-457200">
                  <a:buFont typeface="+mj-lt"/>
                  <a:buAutoNum type="arabicPeriod"/>
                </a:pPr>
                <a:r>
                  <a:rPr lang="en-US" dirty="0">
                    <a:solidFill>
                      <a:schemeClr val="tx1">
                        <a:lumMod val="75000"/>
                      </a:schemeClr>
                    </a:solidFill>
                  </a:rPr>
                  <a:t>Partition objects into </a:t>
                </a:r>
                <a14:m>
                  <m:oMath xmlns:m="http://schemas.openxmlformats.org/officeDocument/2006/math">
                    <m:r>
                      <a:rPr lang="en-US" i="1" dirty="0" smtClean="0">
                        <a:solidFill>
                          <a:schemeClr val="tx1">
                            <a:lumMod val="75000"/>
                          </a:schemeClr>
                        </a:solidFill>
                        <a:latin typeface="Cambria Math" panose="02040503050406030204" pitchFamily="18" charset="0"/>
                      </a:rPr>
                      <m:t>𝑘</m:t>
                    </m:r>
                  </m:oMath>
                </a14:m>
                <a:r>
                  <a:rPr lang="en-US" dirty="0">
                    <a:solidFill>
                      <a:schemeClr val="tx1">
                        <a:lumMod val="75000"/>
                      </a:schemeClr>
                    </a:solidFill>
                  </a:rPr>
                  <a:t> non-empty subsets, calculate their </a:t>
                </a:r>
                <a:r>
                  <a:rPr lang="en-US" b="1" dirty="0">
                    <a:solidFill>
                      <a:schemeClr val="tx1">
                        <a:lumMod val="75000"/>
                      </a:schemeClr>
                    </a:solidFill>
                  </a:rPr>
                  <a:t>centroids</a:t>
                </a:r>
                <a:r>
                  <a:rPr lang="en-US" dirty="0">
                    <a:solidFill>
                      <a:schemeClr val="tx1">
                        <a:lumMod val="75000"/>
                      </a:schemeClr>
                    </a:solidFill>
                  </a:rPr>
                  <a:t> (i.e., </a:t>
                </a:r>
                <a:r>
                  <a:rPr lang="en-US" b="1" dirty="0">
                    <a:solidFill>
                      <a:schemeClr val="tx1">
                        <a:lumMod val="75000"/>
                      </a:schemeClr>
                    </a:solidFill>
                  </a:rPr>
                  <a:t>mean point</a:t>
                </a:r>
                <a:r>
                  <a:rPr lang="en-US" dirty="0">
                    <a:solidFill>
                      <a:schemeClr val="tx1">
                        <a:lumMod val="75000"/>
                      </a:schemeClr>
                    </a:solidFill>
                  </a:rPr>
                  <a:t>, of  the cluster)   </a:t>
                </a:r>
              </a:p>
              <a:p>
                <a:pPr marL="457200" indent="-457200">
                  <a:buFont typeface="+mj-lt"/>
                  <a:buAutoNum type="arabicPeriod"/>
                </a:pPr>
                <a:r>
                  <a:rPr lang="en-US" dirty="0">
                    <a:solidFill>
                      <a:schemeClr val="tx1">
                        <a:lumMod val="75000"/>
                      </a:schemeClr>
                    </a:solidFill>
                  </a:rPr>
                  <a:t>Assign each object to the cluster with the </a:t>
                </a:r>
                <a:r>
                  <a:rPr lang="en-US" b="1" dirty="0">
                    <a:solidFill>
                      <a:schemeClr val="tx1">
                        <a:lumMod val="75000"/>
                      </a:schemeClr>
                    </a:solidFill>
                  </a:rPr>
                  <a:t>nearest </a:t>
                </a:r>
                <a:r>
                  <a:rPr lang="en-US" dirty="0">
                    <a:solidFill>
                      <a:schemeClr val="tx1">
                        <a:lumMod val="75000"/>
                      </a:schemeClr>
                    </a:solidFill>
                  </a:rPr>
                  <a:t>centroid (Euclidean distance)    </a:t>
                </a:r>
              </a:p>
              <a:p>
                <a:pPr marL="457200" indent="-457200">
                  <a:buFont typeface="+mj-lt"/>
                  <a:buAutoNum type="arabicPeriod"/>
                </a:pPr>
                <a:r>
                  <a:rPr lang="en-US" dirty="0">
                    <a:solidFill>
                      <a:schemeClr val="tx1">
                        <a:lumMod val="75000"/>
                      </a:schemeClr>
                    </a:solidFill>
                  </a:rPr>
                  <a:t>Compute the centroids from the current partition  as </a:t>
                </a:r>
                <a14:m>
                  <m:oMath xmlns:m="http://schemas.openxmlformats.org/officeDocument/2006/math">
                    <m:sSub>
                      <m:sSubPr>
                        <m:ctrlPr>
                          <a:rPr lang="en-US" sz="1800" b="0" i="1" smtClean="0">
                            <a:solidFill>
                              <a:schemeClr val="tx1">
                                <a:lumMod val="75000"/>
                              </a:schemeClr>
                            </a:solidFill>
                            <a:latin typeface="Cambria Math" panose="02040503050406030204" pitchFamily="18" charset="0"/>
                            <a:cs typeface="Arial" panose="020B0604020202020204" pitchFamily="34" charset="0"/>
                          </a:rPr>
                        </m:ctrlPr>
                      </m:sSubPr>
                      <m:e>
                        <m:r>
                          <a:rPr lang="en-US" sz="1800" b="0" i="1" smtClean="0">
                            <a:solidFill>
                              <a:schemeClr val="tx1">
                                <a:lumMod val="75000"/>
                              </a:schemeClr>
                            </a:solidFill>
                            <a:latin typeface="Cambria Math" panose="02040503050406030204" pitchFamily="18" charset="0"/>
                            <a:cs typeface="Arial" panose="020B0604020202020204" pitchFamily="34" charset="0"/>
                          </a:rPr>
                          <m:t>𝑝</m:t>
                        </m:r>
                      </m:e>
                      <m:sub>
                        <m:r>
                          <a:rPr lang="en-US" sz="1800" b="0" i="1" smtClean="0">
                            <a:solidFill>
                              <a:schemeClr val="tx1">
                                <a:lumMod val="75000"/>
                              </a:schemeClr>
                            </a:solidFill>
                            <a:latin typeface="Cambria Math" panose="02040503050406030204" pitchFamily="18" charset="0"/>
                            <a:cs typeface="Arial" panose="020B0604020202020204" pitchFamily="34" charset="0"/>
                          </a:rPr>
                          <m:t>𝑖</m:t>
                        </m:r>
                      </m:sub>
                    </m:sSub>
                    <m:r>
                      <a:rPr lang="en-US" sz="1800" b="0" i="1" smtClean="0">
                        <a:solidFill>
                          <a:schemeClr val="tx1">
                            <a:lumMod val="75000"/>
                          </a:schemeClr>
                        </a:solidFill>
                        <a:latin typeface="Cambria Math" panose="02040503050406030204" pitchFamily="18" charset="0"/>
                        <a:cs typeface="Arial" panose="020B0604020202020204" pitchFamily="34" charset="0"/>
                      </a:rPr>
                      <m:t>=</m:t>
                    </m:r>
                    <m:f>
                      <m:fPr>
                        <m:ctrlPr>
                          <a:rPr lang="en-US" sz="1800" b="0" i="1" smtClean="0">
                            <a:solidFill>
                              <a:schemeClr val="tx1">
                                <a:lumMod val="75000"/>
                              </a:schemeClr>
                            </a:solidFill>
                            <a:latin typeface="Cambria Math" panose="02040503050406030204" pitchFamily="18" charset="0"/>
                            <a:cs typeface="Arial" panose="020B0604020202020204" pitchFamily="34" charset="0"/>
                          </a:rPr>
                        </m:ctrlPr>
                      </m:fPr>
                      <m:num>
                        <m:nary>
                          <m:naryPr>
                            <m:chr m:val="∑"/>
                            <m:limLoc m:val="subSup"/>
                            <m:ctrlPr>
                              <a:rPr lang="en-US" sz="1800" b="0" i="1" smtClean="0">
                                <a:solidFill>
                                  <a:schemeClr val="tx1">
                                    <a:lumMod val="75000"/>
                                  </a:schemeClr>
                                </a:solidFill>
                                <a:latin typeface="Cambria Math" panose="02040503050406030204" pitchFamily="18" charset="0"/>
                                <a:cs typeface="Arial" panose="020B0604020202020204" pitchFamily="34" charset="0"/>
                              </a:rPr>
                            </m:ctrlPr>
                          </m:naryPr>
                          <m:sub>
                            <m:r>
                              <m:rPr>
                                <m:brk m:alnAt="25"/>
                              </m:rPr>
                              <a:rPr lang="en-US" sz="1800" b="0" i="1" smtClean="0">
                                <a:solidFill>
                                  <a:schemeClr val="tx1">
                                    <a:lumMod val="75000"/>
                                  </a:schemeClr>
                                </a:solidFill>
                                <a:latin typeface="Cambria Math" panose="02040503050406030204" pitchFamily="18" charset="0"/>
                                <a:cs typeface="Arial" panose="020B0604020202020204" pitchFamily="34" charset="0"/>
                              </a:rPr>
                              <m:t>𝑗</m:t>
                            </m:r>
                            <m:r>
                              <a:rPr lang="en-US" sz="1800" b="0" i="1" smtClean="0">
                                <a:solidFill>
                                  <a:schemeClr val="tx1">
                                    <a:lumMod val="75000"/>
                                  </a:schemeClr>
                                </a:solidFill>
                                <a:latin typeface="Cambria Math" panose="02040503050406030204" pitchFamily="18" charset="0"/>
                                <a:cs typeface="Arial" panose="020B0604020202020204" pitchFamily="34" charset="0"/>
                              </a:rPr>
                              <m:t>=1</m:t>
                            </m:r>
                          </m:sub>
                          <m:sup>
                            <m:r>
                              <a:rPr lang="en-US" sz="1800" b="0" i="1" smtClean="0">
                                <a:solidFill>
                                  <a:schemeClr val="tx1">
                                    <a:lumMod val="75000"/>
                                  </a:schemeClr>
                                </a:solidFill>
                                <a:latin typeface="Cambria Math" panose="02040503050406030204" pitchFamily="18" charset="0"/>
                                <a:cs typeface="Arial" panose="020B0604020202020204" pitchFamily="34" charset="0"/>
                              </a:rPr>
                              <m:t>𝑛</m:t>
                            </m:r>
                          </m:sup>
                          <m:e>
                            <m:sSub>
                              <m:sSubPr>
                                <m:ctrlPr>
                                  <a:rPr lang="en-US" sz="1800" b="0" i="1" smtClean="0">
                                    <a:solidFill>
                                      <a:schemeClr val="tx1">
                                        <a:lumMod val="75000"/>
                                      </a:schemeClr>
                                    </a:solidFill>
                                    <a:latin typeface="Cambria Math" panose="02040503050406030204" pitchFamily="18" charset="0"/>
                                    <a:cs typeface="Arial" panose="020B0604020202020204" pitchFamily="34" charset="0"/>
                                  </a:rPr>
                                </m:ctrlPr>
                              </m:sSubPr>
                              <m:e>
                                <m:r>
                                  <a:rPr lang="en-US" sz="1800" b="0" i="1" smtClean="0">
                                    <a:solidFill>
                                      <a:schemeClr val="tx1">
                                        <a:lumMod val="75000"/>
                                      </a:schemeClr>
                                    </a:solidFill>
                                    <a:latin typeface="Cambria Math" panose="02040503050406030204" pitchFamily="18" charset="0"/>
                                    <a:cs typeface="Arial" panose="020B0604020202020204" pitchFamily="34" charset="0"/>
                                  </a:rPr>
                                  <m:t>𝑝</m:t>
                                </m:r>
                              </m:e>
                              <m:sub>
                                <m:r>
                                  <a:rPr lang="en-US" sz="1800" b="0" i="1" smtClean="0">
                                    <a:solidFill>
                                      <a:schemeClr val="tx1">
                                        <a:lumMod val="75000"/>
                                      </a:schemeClr>
                                    </a:solidFill>
                                    <a:latin typeface="Cambria Math" panose="02040503050406030204" pitchFamily="18" charset="0"/>
                                    <a:cs typeface="Arial" panose="020B0604020202020204" pitchFamily="34" charset="0"/>
                                  </a:rPr>
                                  <m:t>𝑖</m:t>
                                </m:r>
                                <m:r>
                                  <a:rPr lang="en-US" sz="1800" b="0" i="1" smtClean="0">
                                    <a:solidFill>
                                      <a:schemeClr val="tx1">
                                        <a:lumMod val="75000"/>
                                      </a:schemeClr>
                                    </a:solidFill>
                                    <a:latin typeface="Cambria Math" panose="02040503050406030204" pitchFamily="18" charset="0"/>
                                    <a:cs typeface="Arial" panose="020B0604020202020204" pitchFamily="34" charset="0"/>
                                  </a:rPr>
                                  <m:t>|</m:t>
                                </m:r>
                                <m:r>
                                  <a:rPr lang="en-US" sz="1800" b="0" i="1" smtClean="0">
                                    <a:solidFill>
                                      <a:schemeClr val="tx1">
                                        <a:lumMod val="75000"/>
                                      </a:schemeClr>
                                    </a:solidFill>
                                    <a:latin typeface="Cambria Math" panose="02040503050406030204" pitchFamily="18" charset="0"/>
                                    <a:cs typeface="Arial" panose="020B0604020202020204" pitchFamily="34" charset="0"/>
                                  </a:rPr>
                                  <m:t>𝑗</m:t>
                                </m:r>
                              </m:sub>
                            </m:sSub>
                            <m:sSub>
                              <m:sSubPr>
                                <m:ctrlPr>
                                  <a:rPr lang="en-US" sz="1800" b="0" i="1" smtClean="0">
                                    <a:solidFill>
                                      <a:schemeClr val="tx1">
                                        <a:lumMod val="75000"/>
                                      </a:schemeClr>
                                    </a:solidFill>
                                    <a:latin typeface="Cambria Math" panose="02040503050406030204" pitchFamily="18" charset="0"/>
                                    <a:cs typeface="Arial" panose="020B0604020202020204" pitchFamily="34" charset="0"/>
                                  </a:rPr>
                                </m:ctrlPr>
                              </m:sSubPr>
                              <m:e>
                                <m:r>
                                  <a:rPr lang="de-DE" sz="1800" b="0" i="1" smtClean="0">
                                    <a:solidFill>
                                      <a:schemeClr val="tx1">
                                        <a:lumMod val="75000"/>
                                      </a:schemeClr>
                                    </a:solidFill>
                                    <a:latin typeface="Cambria Math" panose="02040503050406030204" pitchFamily="18" charset="0"/>
                                    <a:cs typeface="Arial" panose="020B0604020202020204" pitchFamily="34" charset="0"/>
                                  </a:rPr>
                                  <m:t>  </m:t>
                                </m:r>
                                <m:r>
                                  <a:rPr lang="en-US" sz="1800" b="0" i="1" smtClean="0">
                                    <a:solidFill>
                                      <a:schemeClr val="tx1">
                                        <a:lumMod val="75000"/>
                                      </a:schemeClr>
                                    </a:solidFill>
                                    <a:latin typeface="Cambria Math" panose="02040503050406030204" pitchFamily="18" charset="0"/>
                                    <a:cs typeface="Arial" panose="020B0604020202020204" pitchFamily="34" charset="0"/>
                                  </a:rPr>
                                  <m:t>𝑥</m:t>
                                </m:r>
                              </m:e>
                              <m:sub>
                                <m:r>
                                  <a:rPr lang="en-US" sz="1800" b="0" i="1" smtClean="0">
                                    <a:solidFill>
                                      <a:schemeClr val="tx1">
                                        <a:lumMod val="75000"/>
                                      </a:schemeClr>
                                    </a:solidFill>
                                    <a:latin typeface="Cambria Math" panose="02040503050406030204" pitchFamily="18" charset="0"/>
                                    <a:cs typeface="Arial" panose="020B0604020202020204" pitchFamily="34" charset="0"/>
                                  </a:rPr>
                                  <m:t>𝑗</m:t>
                                </m:r>
                              </m:sub>
                            </m:sSub>
                          </m:e>
                        </m:nary>
                      </m:num>
                      <m:den>
                        <m:nary>
                          <m:naryPr>
                            <m:chr m:val="∑"/>
                            <m:limLoc m:val="subSup"/>
                            <m:ctrlPr>
                              <a:rPr lang="en-US" sz="1800" i="1">
                                <a:solidFill>
                                  <a:schemeClr val="tx1">
                                    <a:lumMod val="75000"/>
                                  </a:schemeClr>
                                </a:solidFill>
                                <a:latin typeface="Cambria Math" panose="02040503050406030204" pitchFamily="18" charset="0"/>
                                <a:cs typeface="Arial" panose="020B0604020202020204" pitchFamily="34" charset="0"/>
                              </a:rPr>
                            </m:ctrlPr>
                          </m:naryPr>
                          <m:sub>
                            <m:r>
                              <m:rPr>
                                <m:brk m:alnAt="25"/>
                              </m:rPr>
                              <a:rPr lang="en-US" sz="1800" i="1">
                                <a:solidFill>
                                  <a:schemeClr val="tx1">
                                    <a:lumMod val="75000"/>
                                  </a:schemeClr>
                                </a:solidFill>
                                <a:latin typeface="Cambria Math" panose="02040503050406030204" pitchFamily="18" charset="0"/>
                                <a:cs typeface="Arial" panose="020B0604020202020204" pitchFamily="34" charset="0"/>
                              </a:rPr>
                              <m:t>𝑗</m:t>
                            </m:r>
                            <m:r>
                              <a:rPr lang="en-US" sz="1800" i="1">
                                <a:solidFill>
                                  <a:schemeClr val="tx1">
                                    <a:lumMod val="75000"/>
                                  </a:schemeClr>
                                </a:solidFill>
                                <a:latin typeface="Cambria Math" panose="02040503050406030204" pitchFamily="18" charset="0"/>
                                <a:cs typeface="Arial" panose="020B0604020202020204" pitchFamily="34" charset="0"/>
                              </a:rPr>
                              <m:t>=1</m:t>
                            </m:r>
                          </m:sub>
                          <m:sup>
                            <m:r>
                              <a:rPr lang="en-US" sz="1800" i="1">
                                <a:solidFill>
                                  <a:schemeClr val="tx1">
                                    <a:lumMod val="75000"/>
                                  </a:schemeClr>
                                </a:solidFill>
                                <a:latin typeface="Cambria Math" panose="02040503050406030204" pitchFamily="18" charset="0"/>
                                <a:cs typeface="Arial" panose="020B0604020202020204" pitchFamily="34" charset="0"/>
                              </a:rPr>
                              <m:t>𝑛</m:t>
                            </m:r>
                          </m:sup>
                          <m:e>
                            <m:sSub>
                              <m:sSubPr>
                                <m:ctrlPr>
                                  <a:rPr lang="en-US" sz="1800" i="1">
                                    <a:solidFill>
                                      <a:schemeClr val="tx1">
                                        <a:lumMod val="75000"/>
                                      </a:schemeClr>
                                    </a:solidFill>
                                    <a:latin typeface="Cambria Math" panose="02040503050406030204" pitchFamily="18" charset="0"/>
                                    <a:cs typeface="Arial" panose="020B0604020202020204" pitchFamily="34" charset="0"/>
                                  </a:rPr>
                                </m:ctrlPr>
                              </m:sSubPr>
                              <m:e>
                                <m:r>
                                  <a:rPr lang="en-US" sz="1800" i="1">
                                    <a:solidFill>
                                      <a:schemeClr val="tx1">
                                        <a:lumMod val="75000"/>
                                      </a:schemeClr>
                                    </a:solidFill>
                                    <a:latin typeface="Cambria Math" panose="02040503050406030204" pitchFamily="18" charset="0"/>
                                    <a:cs typeface="Arial" panose="020B0604020202020204" pitchFamily="34" charset="0"/>
                                  </a:rPr>
                                  <m:t>𝑝</m:t>
                                </m:r>
                              </m:e>
                              <m:sub>
                                <m:r>
                                  <a:rPr lang="en-US" sz="1800" i="1">
                                    <a:solidFill>
                                      <a:schemeClr val="tx1">
                                        <a:lumMod val="75000"/>
                                      </a:schemeClr>
                                    </a:solidFill>
                                    <a:latin typeface="Cambria Math" panose="02040503050406030204" pitchFamily="18" charset="0"/>
                                    <a:cs typeface="Arial" panose="020B0604020202020204" pitchFamily="34" charset="0"/>
                                  </a:rPr>
                                  <m:t>𝑖</m:t>
                                </m:r>
                                <m:r>
                                  <a:rPr lang="en-US" sz="1800" i="1">
                                    <a:solidFill>
                                      <a:schemeClr val="tx1">
                                        <a:lumMod val="75000"/>
                                      </a:schemeClr>
                                    </a:solidFill>
                                    <a:latin typeface="Cambria Math" panose="02040503050406030204" pitchFamily="18" charset="0"/>
                                    <a:cs typeface="Arial" panose="020B0604020202020204" pitchFamily="34" charset="0"/>
                                  </a:rPr>
                                  <m:t>|</m:t>
                                </m:r>
                                <m:r>
                                  <a:rPr lang="en-US" sz="1800" i="1">
                                    <a:solidFill>
                                      <a:schemeClr val="tx1">
                                        <a:lumMod val="75000"/>
                                      </a:schemeClr>
                                    </a:solidFill>
                                    <a:latin typeface="Cambria Math" panose="02040503050406030204" pitchFamily="18" charset="0"/>
                                    <a:cs typeface="Arial" panose="020B0604020202020204" pitchFamily="34" charset="0"/>
                                  </a:rPr>
                                  <m:t>𝑗</m:t>
                                </m:r>
                              </m:sub>
                            </m:sSub>
                          </m:e>
                        </m:nary>
                      </m:den>
                    </m:f>
                  </m:oMath>
                </a14:m>
                <a:r>
                  <a:rPr lang="en-US" dirty="0">
                    <a:solidFill>
                      <a:schemeClr val="tx1">
                        <a:lumMod val="75000"/>
                      </a:schemeClr>
                    </a:solidFill>
                  </a:rPr>
                  <a:t> </a:t>
                </a:r>
              </a:p>
              <a:p>
                <a:pPr marL="457200" indent="-457200">
                  <a:buFont typeface="+mj-lt"/>
                  <a:buAutoNum type="arabicPeriod"/>
                </a:pPr>
                <a:r>
                  <a:rPr lang="en-US" dirty="0">
                    <a:solidFill>
                      <a:schemeClr val="tx1">
                        <a:lumMod val="75000"/>
                      </a:schemeClr>
                    </a:solidFill>
                  </a:rPr>
                  <a:t>Go back to Step 2, repeat until the updated centroids stop moving significantly</a:t>
                </a:r>
              </a:p>
              <a:p>
                <a:pPr marL="457200" indent="-457200">
                  <a:buFont typeface="+mj-lt"/>
                  <a:buAutoNum type="arabicPeriod"/>
                </a:pPr>
                <a:endParaRPr lang="en-US" dirty="0"/>
              </a:p>
              <a:p>
                <a:r>
                  <a:rPr lang="en-US" dirty="0"/>
                  <a:t>Note: Each data point can only belong to a single cluster</a:t>
                </a:r>
              </a:p>
              <a:p>
                <a:pPr lvl="1"/>
                <a14:m>
                  <m:oMath xmlns:m="http://schemas.openxmlformats.org/officeDocument/2006/math">
                    <m:sSub>
                      <m:sSubPr>
                        <m:ctrlPr>
                          <a:rPr lang="en-US" sz="1400" b="0" i="1" smtClean="0">
                            <a:solidFill>
                              <a:schemeClr val="tx1">
                                <a:lumMod val="75000"/>
                              </a:schemeClr>
                            </a:solidFill>
                            <a:latin typeface="Cambria Math" panose="02040503050406030204" pitchFamily="18" charset="0"/>
                            <a:cs typeface="Arial" panose="020B0604020202020204" pitchFamily="34" charset="0"/>
                          </a:rPr>
                        </m:ctrlPr>
                      </m:sSubPr>
                      <m:e>
                        <m:r>
                          <a:rPr lang="en-US" sz="1400" b="0" i="1" smtClean="0">
                            <a:solidFill>
                              <a:schemeClr val="tx1">
                                <a:lumMod val="75000"/>
                              </a:schemeClr>
                            </a:solidFill>
                            <a:latin typeface="Cambria Math" panose="02040503050406030204" pitchFamily="18" charset="0"/>
                            <a:cs typeface="Arial" panose="020B0604020202020204" pitchFamily="34" charset="0"/>
                          </a:rPr>
                          <m:t>𝑝</m:t>
                        </m:r>
                      </m:e>
                      <m:sub>
                        <m:r>
                          <a:rPr lang="en-US" sz="1400" b="0" i="1" smtClean="0">
                            <a:solidFill>
                              <a:schemeClr val="tx1">
                                <a:lumMod val="75000"/>
                              </a:schemeClr>
                            </a:solidFill>
                            <a:latin typeface="Cambria Math" panose="02040503050406030204" pitchFamily="18" charset="0"/>
                            <a:cs typeface="Arial" panose="020B0604020202020204" pitchFamily="34" charset="0"/>
                          </a:rPr>
                          <m:t>𝑖</m:t>
                        </m:r>
                        <m:r>
                          <a:rPr lang="en-US" sz="1400" b="0" i="1" smtClean="0">
                            <a:solidFill>
                              <a:schemeClr val="tx1">
                                <a:lumMod val="75000"/>
                              </a:schemeClr>
                            </a:solidFill>
                            <a:latin typeface="Cambria Math" panose="02040503050406030204" pitchFamily="18" charset="0"/>
                            <a:cs typeface="Arial" panose="020B0604020202020204" pitchFamily="34" charset="0"/>
                          </a:rPr>
                          <m:t>|</m:t>
                        </m:r>
                        <m:r>
                          <a:rPr lang="en-US" sz="1400" b="0" i="1" smtClean="0">
                            <a:solidFill>
                              <a:schemeClr val="tx1">
                                <a:lumMod val="75000"/>
                              </a:schemeClr>
                            </a:solidFill>
                            <a:latin typeface="Cambria Math" panose="02040503050406030204" pitchFamily="18" charset="0"/>
                            <a:cs typeface="Arial" panose="020B0604020202020204" pitchFamily="34" charset="0"/>
                          </a:rPr>
                          <m:t>𝑗</m:t>
                        </m:r>
                      </m:sub>
                    </m:sSub>
                    <m:r>
                      <a:rPr lang="en-US" sz="1400" b="0" i="1" smtClean="0">
                        <a:solidFill>
                          <a:schemeClr val="tx1">
                            <a:lumMod val="75000"/>
                          </a:schemeClr>
                        </a:solidFill>
                        <a:latin typeface="Cambria Math" panose="02040503050406030204" pitchFamily="18" charset="0"/>
                        <a:cs typeface="Arial" panose="020B0604020202020204" pitchFamily="34" charset="0"/>
                      </a:rPr>
                      <m:t>=1</m:t>
                    </m:r>
                  </m:oMath>
                </a14:m>
                <a:r>
                  <a:rPr lang="en-US" dirty="0"/>
                  <a:t> for the cluster with closest prototype, 0 otherwise </a:t>
                </a:r>
              </a:p>
            </p:txBody>
          </p:sp>
        </mc:Choice>
        <mc:Fallback xmlns="">
          <p:sp>
            <p:nvSpPr>
              <p:cNvPr id="3" name="Content Placeholder 2">
                <a:extLst>
                  <a:ext uri="{FF2B5EF4-FFF2-40B4-BE49-F238E27FC236}">
                    <a16:creationId xmlns:a16="http://schemas.microsoft.com/office/drawing/2014/main" id="{0D8A6AED-D17A-004D-B892-7E5FC93E978C}"/>
                  </a:ext>
                </a:extLst>
              </p:cNvPr>
              <p:cNvSpPr>
                <a:spLocks noGrp="1" noRot="1" noChangeAspect="1" noMove="1" noResize="1" noEditPoints="1" noAdjustHandles="1" noChangeArrowheads="1" noChangeShapeType="1" noTextEdit="1"/>
              </p:cNvSpPr>
              <p:nvPr>
                <p:ph type="body" sz="quarter" idx="14"/>
              </p:nvPr>
            </p:nvSpPr>
            <p:spPr>
              <a:xfrm>
                <a:off x="360000" y="810266"/>
                <a:ext cx="8378825" cy="4307679"/>
              </a:xfrm>
              <a:blipFill>
                <a:blip r:embed="rId2"/>
                <a:stretch>
                  <a:fillRect l="-1818" t="-1697" r="-1382" b="-8487"/>
                </a:stretch>
              </a:blipFill>
            </p:spPr>
            <p:txBody>
              <a:bodyPr/>
              <a:lstStyle/>
              <a:p>
                <a:r>
                  <a:rPr lang="en-GB">
                    <a:noFill/>
                  </a:rPr>
                  <a:t> </a:t>
                </a:r>
              </a:p>
            </p:txBody>
          </p:sp>
        </mc:Fallback>
      </mc:AlternateContent>
      <p:sp>
        <p:nvSpPr>
          <p:cNvPr id="4" name="Footer Placeholder 3"/>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293509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13</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extLst>
              <p:ext uri="{D42A27DB-BD31-4B8C-83A1-F6EECF244321}">
                <p14:modId xmlns:p14="http://schemas.microsoft.com/office/powerpoint/2010/main" val="1057601014"/>
              </p:ext>
            </p:extLst>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2175275" cy="923330"/>
          </a:xfrm>
          <a:prstGeom prst="rect">
            <a:avLst/>
          </a:prstGeom>
          <a:solidFill>
            <a:schemeClr val="bg1"/>
          </a:solidFill>
        </p:spPr>
        <p:txBody>
          <a:bodyPr wrap="none" lIns="0" tIns="0" rIns="0" bIns="0" rtlCol="0">
            <a:spAutoFit/>
          </a:bodyPr>
          <a:lstStyle/>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pPr algn="l">
              <a:lnSpc>
                <a:spcPct val="100000"/>
              </a:lnSpc>
            </a:pPr>
            <a:endPar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Start – Iteration # 0</a:t>
            </a:r>
          </a:p>
        </p:txBody>
      </p:sp>
      <p:sp>
        <p:nvSpPr>
          <p:cNvPr id="103" name="Oval 102">
            <a:extLst>
              <a:ext uri="{FF2B5EF4-FFF2-40B4-BE49-F238E27FC236}">
                <a16:creationId xmlns:a16="http://schemas.microsoft.com/office/drawing/2014/main" id="{59EBA58D-79C1-4B8E-86FF-438C94EACEB8}"/>
              </a:ext>
            </a:extLst>
          </p:cNvPr>
          <p:cNvSpPr/>
          <p:nvPr/>
        </p:nvSpPr>
        <p:spPr>
          <a:xfrm>
            <a:off x="6908774" y="3857312"/>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884659" y="2785657"/>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591153" y="3477215"/>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Tree>
    <p:extLst>
      <p:ext uri="{BB962C8B-B14F-4D97-AF65-F5344CB8AC3E}">
        <p14:creationId xmlns:p14="http://schemas.microsoft.com/office/powerpoint/2010/main" val="341530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14</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0</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0" name="Oval 99">
            <a:extLst>
              <a:ext uri="{FF2B5EF4-FFF2-40B4-BE49-F238E27FC236}">
                <a16:creationId xmlns:a16="http://schemas.microsoft.com/office/drawing/2014/main" id="{CE5E5CA4-22B4-4DA4-91A8-70203B905D72}"/>
              </a:ext>
            </a:extLst>
          </p:cNvPr>
          <p:cNvSpPr/>
          <p:nvPr/>
        </p:nvSpPr>
        <p:spPr>
          <a:xfrm>
            <a:off x="6764026" y="1850990"/>
            <a:ext cx="1922927" cy="2755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B437FE2-C210-4E1E-BE44-3F9E44CB9170}"/>
              </a:ext>
            </a:extLst>
          </p:cNvPr>
          <p:cNvSpPr/>
          <p:nvPr/>
        </p:nvSpPr>
        <p:spPr>
          <a:xfrm>
            <a:off x="5100754" y="1518673"/>
            <a:ext cx="2001587" cy="2097276"/>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457728" y="3614673"/>
            <a:ext cx="1066981" cy="942287"/>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6908774" y="3857312"/>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884659" y="2785657"/>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591153" y="3477215"/>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Tree>
    <p:extLst>
      <p:ext uri="{BB962C8B-B14F-4D97-AF65-F5344CB8AC3E}">
        <p14:creationId xmlns:p14="http://schemas.microsoft.com/office/powerpoint/2010/main" val="416950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15</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1</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0" name="Oval 99">
            <a:extLst>
              <a:ext uri="{FF2B5EF4-FFF2-40B4-BE49-F238E27FC236}">
                <a16:creationId xmlns:a16="http://schemas.microsoft.com/office/drawing/2014/main" id="{CE5E5CA4-22B4-4DA4-91A8-70203B905D72}"/>
              </a:ext>
            </a:extLst>
          </p:cNvPr>
          <p:cNvSpPr/>
          <p:nvPr/>
        </p:nvSpPr>
        <p:spPr>
          <a:xfrm>
            <a:off x="6764026" y="1850990"/>
            <a:ext cx="1922927" cy="275593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B437FE2-C210-4E1E-BE44-3F9E44CB9170}"/>
              </a:ext>
            </a:extLst>
          </p:cNvPr>
          <p:cNvSpPr/>
          <p:nvPr/>
        </p:nvSpPr>
        <p:spPr>
          <a:xfrm>
            <a:off x="5100754" y="1518673"/>
            <a:ext cx="2001587" cy="2097276"/>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841871" y="3452182"/>
            <a:ext cx="845328"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6911759" y="4085285"/>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739431" y="2635588"/>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461018" y="3172488"/>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Tree>
    <p:extLst>
      <p:ext uri="{BB962C8B-B14F-4D97-AF65-F5344CB8AC3E}">
        <p14:creationId xmlns:p14="http://schemas.microsoft.com/office/powerpoint/2010/main" val="190793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16</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2</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0" name="Oval 99">
            <a:extLst>
              <a:ext uri="{FF2B5EF4-FFF2-40B4-BE49-F238E27FC236}">
                <a16:creationId xmlns:a16="http://schemas.microsoft.com/office/drawing/2014/main" id="{CE5E5CA4-22B4-4DA4-91A8-70203B905D72}"/>
              </a:ext>
            </a:extLst>
          </p:cNvPr>
          <p:cNvSpPr/>
          <p:nvPr/>
        </p:nvSpPr>
        <p:spPr>
          <a:xfrm>
            <a:off x="6764026" y="1850991"/>
            <a:ext cx="1922927" cy="187341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B437FE2-C210-4E1E-BE44-3F9E44CB9170}"/>
              </a:ext>
            </a:extLst>
          </p:cNvPr>
          <p:cNvSpPr/>
          <p:nvPr/>
        </p:nvSpPr>
        <p:spPr>
          <a:xfrm>
            <a:off x="5100754" y="1518673"/>
            <a:ext cx="2001587" cy="2097276"/>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716893" y="3327204"/>
            <a:ext cx="1095284"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172871" y="4060720"/>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739431" y="2635588"/>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455664" y="2984066"/>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Tree>
    <p:extLst>
      <p:ext uri="{BB962C8B-B14F-4D97-AF65-F5344CB8AC3E}">
        <p14:creationId xmlns:p14="http://schemas.microsoft.com/office/powerpoint/2010/main" val="121273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17</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3</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0" name="Oval 99">
            <a:extLst>
              <a:ext uri="{FF2B5EF4-FFF2-40B4-BE49-F238E27FC236}">
                <a16:creationId xmlns:a16="http://schemas.microsoft.com/office/drawing/2014/main" id="{CE5E5CA4-22B4-4DA4-91A8-70203B905D72}"/>
              </a:ext>
            </a:extLst>
          </p:cNvPr>
          <p:cNvSpPr/>
          <p:nvPr/>
        </p:nvSpPr>
        <p:spPr>
          <a:xfrm>
            <a:off x="6299324" y="1226509"/>
            <a:ext cx="2387629" cy="1984593"/>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B437FE2-C210-4E1E-BE44-3F9E44CB9170}"/>
              </a:ext>
            </a:extLst>
          </p:cNvPr>
          <p:cNvSpPr/>
          <p:nvPr/>
        </p:nvSpPr>
        <p:spPr>
          <a:xfrm>
            <a:off x="5100754" y="2142605"/>
            <a:ext cx="1250553" cy="14733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629991" y="3240303"/>
            <a:ext cx="1269087"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188512" y="4019824"/>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739431" y="2635588"/>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462117" y="2658125"/>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Tree>
    <p:extLst>
      <p:ext uri="{BB962C8B-B14F-4D97-AF65-F5344CB8AC3E}">
        <p14:creationId xmlns:p14="http://schemas.microsoft.com/office/powerpoint/2010/main" val="265871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18</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4</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2" name="Oval 101">
            <a:extLst>
              <a:ext uri="{FF2B5EF4-FFF2-40B4-BE49-F238E27FC236}">
                <a16:creationId xmlns:a16="http://schemas.microsoft.com/office/drawing/2014/main" id="{57C1B477-9887-4E3A-BCC0-1D333E51E219}"/>
              </a:ext>
            </a:extLst>
          </p:cNvPr>
          <p:cNvSpPr/>
          <p:nvPr/>
        </p:nvSpPr>
        <p:spPr>
          <a:xfrm rot="5400000">
            <a:off x="6629991" y="3240303"/>
            <a:ext cx="1269087"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252536" y="3904725"/>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550125" y="2806165"/>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252537" y="2082703"/>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
        <p:nvSpPr>
          <p:cNvPr id="74" name="Oval 73">
            <a:extLst>
              <a:ext uri="{FF2B5EF4-FFF2-40B4-BE49-F238E27FC236}">
                <a16:creationId xmlns:a16="http://schemas.microsoft.com/office/drawing/2014/main" id="{15D181D5-3739-42B7-8294-421754EE4A79}"/>
              </a:ext>
            </a:extLst>
          </p:cNvPr>
          <p:cNvSpPr/>
          <p:nvPr/>
        </p:nvSpPr>
        <p:spPr>
          <a:xfrm>
            <a:off x="6299325" y="1226510"/>
            <a:ext cx="2168454" cy="17745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188CC242-ABCE-4485-903E-15175617F1E1}"/>
              </a:ext>
            </a:extLst>
          </p:cNvPr>
          <p:cNvSpPr/>
          <p:nvPr/>
        </p:nvSpPr>
        <p:spPr>
          <a:xfrm>
            <a:off x="5035438" y="2142605"/>
            <a:ext cx="1315869" cy="14733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90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19</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5" name="Table 6">
            <a:extLst>
              <a:ext uri="{FF2B5EF4-FFF2-40B4-BE49-F238E27FC236}">
                <a16:creationId xmlns:a16="http://schemas.microsoft.com/office/drawing/2014/main" id="{77770B2C-EE96-43C4-BF99-192797F05EE9}"/>
              </a:ext>
            </a:extLst>
          </p:cNvPr>
          <p:cNvGraphicFramePr>
            <a:graphicFrameLocks noGrp="1"/>
          </p:cNvGraphicFramePr>
          <p:nvPr/>
        </p:nvGraphicFramePr>
        <p:xfrm>
          <a:off x="430809" y="1830257"/>
          <a:ext cx="3684824" cy="741680"/>
        </p:xfrm>
        <a:graphic>
          <a:graphicData uri="http://schemas.openxmlformats.org/drawingml/2006/table">
            <a:tbl>
              <a:tblPr firstRow="1" bandRow="1">
                <a:tableStyleId>{5C22544A-7EE6-4342-B048-85BDC9FD1C3A}</a:tableStyleId>
              </a:tblPr>
              <a:tblGrid>
                <a:gridCol w="283448">
                  <a:extLst>
                    <a:ext uri="{9D8B030D-6E8A-4147-A177-3AD203B41FA5}">
                      <a16:colId xmlns:a16="http://schemas.microsoft.com/office/drawing/2014/main" val="2511922776"/>
                    </a:ext>
                  </a:extLst>
                </a:gridCol>
                <a:gridCol w="283448">
                  <a:extLst>
                    <a:ext uri="{9D8B030D-6E8A-4147-A177-3AD203B41FA5}">
                      <a16:colId xmlns:a16="http://schemas.microsoft.com/office/drawing/2014/main" val="2819479857"/>
                    </a:ext>
                  </a:extLst>
                </a:gridCol>
                <a:gridCol w="283448">
                  <a:extLst>
                    <a:ext uri="{9D8B030D-6E8A-4147-A177-3AD203B41FA5}">
                      <a16:colId xmlns:a16="http://schemas.microsoft.com/office/drawing/2014/main" val="1109128555"/>
                    </a:ext>
                  </a:extLst>
                </a:gridCol>
                <a:gridCol w="283448">
                  <a:extLst>
                    <a:ext uri="{9D8B030D-6E8A-4147-A177-3AD203B41FA5}">
                      <a16:colId xmlns:a16="http://schemas.microsoft.com/office/drawing/2014/main" val="2123270564"/>
                    </a:ext>
                  </a:extLst>
                </a:gridCol>
                <a:gridCol w="283448">
                  <a:extLst>
                    <a:ext uri="{9D8B030D-6E8A-4147-A177-3AD203B41FA5}">
                      <a16:colId xmlns:a16="http://schemas.microsoft.com/office/drawing/2014/main" val="1264289573"/>
                    </a:ext>
                  </a:extLst>
                </a:gridCol>
                <a:gridCol w="283448">
                  <a:extLst>
                    <a:ext uri="{9D8B030D-6E8A-4147-A177-3AD203B41FA5}">
                      <a16:colId xmlns:a16="http://schemas.microsoft.com/office/drawing/2014/main" val="2758957825"/>
                    </a:ext>
                  </a:extLst>
                </a:gridCol>
                <a:gridCol w="283448">
                  <a:extLst>
                    <a:ext uri="{9D8B030D-6E8A-4147-A177-3AD203B41FA5}">
                      <a16:colId xmlns:a16="http://schemas.microsoft.com/office/drawing/2014/main" val="4244138345"/>
                    </a:ext>
                  </a:extLst>
                </a:gridCol>
                <a:gridCol w="283448">
                  <a:extLst>
                    <a:ext uri="{9D8B030D-6E8A-4147-A177-3AD203B41FA5}">
                      <a16:colId xmlns:a16="http://schemas.microsoft.com/office/drawing/2014/main" val="2728822304"/>
                    </a:ext>
                  </a:extLst>
                </a:gridCol>
                <a:gridCol w="283448">
                  <a:extLst>
                    <a:ext uri="{9D8B030D-6E8A-4147-A177-3AD203B41FA5}">
                      <a16:colId xmlns:a16="http://schemas.microsoft.com/office/drawing/2014/main" val="110520159"/>
                    </a:ext>
                  </a:extLst>
                </a:gridCol>
                <a:gridCol w="283448">
                  <a:extLst>
                    <a:ext uri="{9D8B030D-6E8A-4147-A177-3AD203B41FA5}">
                      <a16:colId xmlns:a16="http://schemas.microsoft.com/office/drawing/2014/main" val="3762081682"/>
                    </a:ext>
                  </a:extLst>
                </a:gridCol>
                <a:gridCol w="283448">
                  <a:extLst>
                    <a:ext uri="{9D8B030D-6E8A-4147-A177-3AD203B41FA5}">
                      <a16:colId xmlns:a16="http://schemas.microsoft.com/office/drawing/2014/main" val="1835341412"/>
                    </a:ext>
                  </a:extLst>
                </a:gridCol>
                <a:gridCol w="283448">
                  <a:extLst>
                    <a:ext uri="{9D8B030D-6E8A-4147-A177-3AD203B41FA5}">
                      <a16:colId xmlns:a16="http://schemas.microsoft.com/office/drawing/2014/main" val="3173122676"/>
                    </a:ext>
                  </a:extLst>
                </a:gridCol>
                <a:gridCol w="283448">
                  <a:extLst>
                    <a:ext uri="{9D8B030D-6E8A-4147-A177-3AD203B41FA5}">
                      <a16:colId xmlns:a16="http://schemas.microsoft.com/office/drawing/2014/main" val="95301896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5</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5</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8</a:t>
                      </a:r>
                      <a:endParaRPr lang="en-GB" dirty="0"/>
                    </a:p>
                  </a:txBody>
                  <a:tcPr/>
                </a:tc>
                <a:tc>
                  <a:txBody>
                    <a:bodyPr/>
                    <a:lstStyle/>
                    <a:p>
                      <a:pPr algn="ctr"/>
                      <a:r>
                        <a:rPr lang="de-DE" dirty="0"/>
                        <a:t>3</a:t>
                      </a:r>
                      <a:endParaRPr lang="en-GB" dirty="0"/>
                    </a:p>
                  </a:txBody>
                  <a:tcPr/>
                </a:tc>
                <a:tc>
                  <a:txBody>
                    <a:bodyPr/>
                    <a:lstStyle/>
                    <a:p>
                      <a:pPr algn="ctr"/>
                      <a:r>
                        <a:rPr lang="de-DE" dirty="0"/>
                        <a:t>6</a:t>
                      </a:r>
                      <a:endParaRPr lang="en-GB" dirty="0"/>
                    </a:p>
                  </a:txBody>
                  <a:tcPr/>
                </a:tc>
                <a:tc>
                  <a:txBody>
                    <a:bodyPr/>
                    <a:lstStyle/>
                    <a:p>
                      <a:pPr algn="ctr"/>
                      <a:r>
                        <a:rPr lang="de-DE" dirty="0"/>
                        <a:t>1</a:t>
                      </a:r>
                      <a:endParaRPr lang="en-GB" dirty="0"/>
                    </a:p>
                  </a:txBody>
                  <a:tcPr/>
                </a:tc>
                <a:tc>
                  <a:txBody>
                    <a:bodyPr/>
                    <a:lstStyle/>
                    <a:p>
                      <a:pPr algn="ctr"/>
                      <a:r>
                        <a:rPr lang="de-DE" dirty="0"/>
                        <a:t>7</a:t>
                      </a:r>
                      <a:endParaRPr lang="en-GB" dirty="0"/>
                    </a:p>
                  </a:txBody>
                  <a:tcPr/>
                </a:tc>
                <a:extLst>
                  <a:ext uri="{0D108BD9-81ED-4DB2-BD59-A6C34878D82A}">
                    <a16:rowId xmlns:a16="http://schemas.microsoft.com/office/drawing/2014/main" val="3190240900"/>
                  </a:ext>
                </a:extLst>
              </a:tr>
            </a:tbl>
          </a:graphicData>
        </a:graphic>
      </p:graphicFrame>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TextBox 98">
            <a:extLst>
              <a:ext uri="{FF2B5EF4-FFF2-40B4-BE49-F238E27FC236}">
                <a16:creationId xmlns:a16="http://schemas.microsoft.com/office/drawing/2014/main" id="{87054122-6881-4DEC-A113-C071AB3C2BA1}"/>
              </a:ext>
            </a:extLst>
          </p:cNvPr>
          <p:cNvSpPr txBox="1"/>
          <p:nvPr/>
        </p:nvSpPr>
        <p:spPr>
          <a:xfrm>
            <a:off x="634714" y="3535988"/>
            <a:ext cx="1351332" cy="1231106"/>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k=3</a:t>
            </a:r>
          </a:p>
          <a:p>
            <a:pPr algn="l">
              <a:lnSpc>
                <a:spcPct val="100000"/>
              </a:lnSpc>
            </a:pPr>
            <a:endParaRPr lang="de-DE" sz="20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a:p>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Iteration # 5</a:t>
            </a:r>
          </a:p>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2" name="Oval 101">
            <a:extLst>
              <a:ext uri="{FF2B5EF4-FFF2-40B4-BE49-F238E27FC236}">
                <a16:creationId xmlns:a16="http://schemas.microsoft.com/office/drawing/2014/main" id="{57C1B477-9887-4E3A-BCC0-1D333E51E219}"/>
              </a:ext>
            </a:extLst>
          </p:cNvPr>
          <p:cNvSpPr/>
          <p:nvPr/>
        </p:nvSpPr>
        <p:spPr>
          <a:xfrm rot="5400000">
            <a:off x="6629991" y="3240303"/>
            <a:ext cx="1269087"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243795" y="3909268"/>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550125" y="2806165"/>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262294" y="2098264"/>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TextBox 106">
            <a:extLst>
              <a:ext uri="{FF2B5EF4-FFF2-40B4-BE49-F238E27FC236}">
                <a16:creationId xmlns:a16="http://schemas.microsoft.com/office/drawing/2014/main" id="{56444354-2DEB-48C9-9BE7-E0798978D6ED}"/>
              </a:ext>
            </a:extLst>
          </p:cNvPr>
          <p:cNvSpPr txBox="1"/>
          <p:nvPr/>
        </p:nvSpPr>
        <p:spPr>
          <a:xfrm>
            <a:off x="224615" y="2794301"/>
            <a:ext cx="4228953" cy="64633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GB" b="0" i="1" u="none" strike="noStrike" baseline="0" dirty="0"/>
              <a:t>Use the first 3 data tuples as initial cluster centroids </a:t>
            </a:r>
          </a:p>
        </p:txBody>
      </p:sp>
      <p:sp>
        <p:nvSpPr>
          <p:cNvPr id="74" name="Oval 73">
            <a:extLst>
              <a:ext uri="{FF2B5EF4-FFF2-40B4-BE49-F238E27FC236}">
                <a16:creationId xmlns:a16="http://schemas.microsoft.com/office/drawing/2014/main" id="{944D0148-2D10-4CAF-911D-C5E2B1892F30}"/>
              </a:ext>
            </a:extLst>
          </p:cNvPr>
          <p:cNvSpPr/>
          <p:nvPr/>
        </p:nvSpPr>
        <p:spPr>
          <a:xfrm>
            <a:off x="6299325" y="1226510"/>
            <a:ext cx="2168454" cy="17745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99755A6F-39A8-4249-BD48-49E1CB61FDC0}"/>
              </a:ext>
            </a:extLst>
          </p:cNvPr>
          <p:cNvSpPr/>
          <p:nvPr/>
        </p:nvSpPr>
        <p:spPr>
          <a:xfrm>
            <a:off x="5035438" y="2142605"/>
            <a:ext cx="1315869" cy="14733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567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1</a:t>
            </a:r>
            <a:r>
              <a:rPr lang="de-DE" dirty="0"/>
              <a:t/>
            </a:r>
            <a:br>
              <a:rPr lang="de-DE" dirty="0"/>
            </a:br>
            <a:r>
              <a:rPr lang="de-DE" dirty="0" smtClean="0"/>
              <a:t>Theoretical Questions</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9115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20</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629991" y="3240303"/>
            <a:ext cx="1269087"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243795" y="3909268"/>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550125" y="2806165"/>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234471" y="2098264"/>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 Placeholder 3">
            <a:extLst>
              <a:ext uri="{FF2B5EF4-FFF2-40B4-BE49-F238E27FC236}">
                <a16:creationId xmlns:a16="http://schemas.microsoft.com/office/drawing/2014/main" id="{6429B349-1409-4292-81AD-2EA15405B4F5}"/>
              </a:ext>
            </a:extLst>
          </p:cNvPr>
          <p:cNvSpPr>
            <a:spLocks noGrp="1"/>
          </p:cNvSpPr>
          <p:nvPr>
            <p:ph type="body" sz="quarter" idx="14"/>
          </p:nvPr>
        </p:nvSpPr>
        <p:spPr>
          <a:xfrm>
            <a:off x="395854" y="980848"/>
            <a:ext cx="3623589" cy="3242951"/>
          </a:xfrm>
        </p:spPr>
        <p:txBody>
          <a:bodyPr/>
          <a:lstStyle/>
          <a:p>
            <a:pPr algn="l"/>
            <a:r>
              <a:rPr lang="en-GB" sz="1800" b="0" i="0" u="none" strike="noStrike" baseline="0" dirty="0">
                <a:solidFill>
                  <a:srgbClr val="002A51"/>
                </a:solidFill>
              </a:rPr>
              <a:t>The k-means algorithm needs 3 iterations to reach a stable state, meaning that all cluster centroids have reached a stable position (or 4 iterations if you consider the last test where the cluster assignment did not change). </a:t>
            </a:r>
          </a:p>
          <a:p>
            <a:pPr algn="l"/>
            <a:r>
              <a:rPr lang="en-GB" sz="1800" b="0" i="0" u="none" strike="noStrike" baseline="0" dirty="0">
                <a:solidFill>
                  <a:srgbClr val="002A51"/>
                </a:solidFill>
              </a:rPr>
              <a:t>The end positions of the cluster centroids are C1(2; 5), C2(7; 2) and C3(7; 7).</a:t>
            </a:r>
            <a:endParaRPr lang="en-GB" i="1" dirty="0">
              <a:solidFill>
                <a:srgbClr val="002A51"/>
              </a:solidFill>
            </a:endParaRPr>
          </a:p>
        </p:txBody>
      </p:sp>
      <p:cxnSp>
        <p:nvCxnSpPr>
          <p:cNvPr id="6" name="Straight Connector 5">
            <a:extLst>
              <a:ext uri="{FF2B5EF4-FFF2-40B4-BE49-F238E27FC236}">
                <a16:creationId xmlns:a16="http://schemas.microsoft.com/office/drawing/2014/main" id="{2D4EC759-07AC-4CCE-8EA2-4B77B1507BE8}"/>
              </a:ext>
            </a:extLst>
          </p:cNvPr>
          <p:cNvCxnSpPr>
            <a:stCxn id="73" idx="4"/>
          </p:cNvCxnSpPr>
          <p:nvPr/>
        </p:nvCxnSpPr>
        <p:spPr>
          <a:xfrm flipH="1">
            <a:off x="6991506" y="4085817"/>
            <a:ext cx="396" cy="87172"/>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072B0F-C13D-4226-A631-9AD71E468CE5}"/>
              </a:ext>
            </a:extLst>
          </p:cNvPr>
          <p:cNvCxnSpPr/>
          <p:nvPr/>
        </p:nvCxnSpPr>
        <p:spPr>
          <a:xfrm>
            <a:off x="6991902" y="4172989"/>
            <a:ext cx="134876" cy="0"/>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7D78BB-3981-47B3-9901-0A4E55E768E4}"/>
              </a:ext>
            </a:extLst>
          </p:cNvPr>
          <p:cNvCxnSpPr>
            <a:endCxn id="103" idx="4"/>
          </p:cNvCxnSpPr>
          <p:nvPr/>
        </p:nvCxnSpPr>
        <p:spPr>
          <a:xfrm flipV="1">
            <a:off x="7126778" y="4097690"/>
            <a:ext cx="200145" cy="75299"/>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7527CC-0CD8-4C72-B376-CE0E3B70D3C2}"/>
              </a:ext>
            </a:extLst>
          </p:cNvPr>
          <p:cNvCxnSpPr>
            <a:cxnSpLocks/>
            <a:stCxn id="82" idx="0"/>
          </p:cNvCxnSpPr>
          <p:nvPr/>
        </p:nvCxnSpPr>
        <p:spPr>
          <a:xfrm flipH="1" flipV="1">
            <a:off x="7423392" y="2915306"/>
            <a:ext cx="250889" cy="615039"/>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E5CE12-A7FA-40AE-9DB8-F710A6B4B3EF}"/>
              </a:ext>
            </a:extLst>
          </p:cNvPr>
          <p:cNvCxnSpPr>
            <a:cxnSpLocks/>
            <a:endCxn id="105" idx="5"/>
          </p:cNvCxnSpPr>
          <p:nvPr/>
        </p:nvCxnSpPr>
        <p:spPr>
          <a:xfrm flipH="1" flipV="1">
            <a:off x="7376379" y="2259092"/>
            <a:ext cx="160494" cy="484108"/>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68EB17-432C-4F7F-AEE4-19DA3F7CCDD7}"/>
              </a:ext>
            </a:extLst>
          </p:cNvPr>
          <p:cNvCxnSpPr>
            <a:cxnSpLocks/>
            <a:stCxn id="68" idx="0"/>
          </p:cNvCxnSpPr>
          <p:nvPr/>
        </p:nvCxnSpPr>
        <p:spPr>
          <a:xfrm flipH="1" flipV="1">
            <a:off x="5807825" y="2663153"/>
            <a:ext cx="165407" cy="155122"/>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10D84D7-05E3-4C42-8981-E0B0EF64A485}"/>
              </a:ext>
            </a:extLst>
          </p:cNvPr>
          <p:cNvCxnSpPr>
            <a:endCxn id="104" idx="7"/>
          </p:cNvCxnSpPr>
          <p:nvPr/>
        </p:nvCxnSpPr>
        <p:spPr>
          <a:xfrm flipH="1">
            <a:off x="5692033" y="2663153"/>
            <a:ext cx="115792" cy="170606"/>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D90D67A-8A62-4C9D-8FEE-2576551C4506}"/>
              </a:ext>
            </a:extLst>
          </p:cNvPr>
          <p:cNvCxnSpPr/>
          <p:nvPr/>
        </p:nvCxnSpPr>
        <p:spPr>
          <a:xfrm flipV="1">
            <a:off x="7423392" y="2743200"/>
            <a:ext cx="113481" cy="172106"/>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D1A8BA9C-8AA3-4716-AD6E-1922B8B13FF3}"/>
              </a:ext>
            </a:extLst>
          </p:cNvPr>
          <p:cNvSpPr/>
          <p:nvPr/>
        </p:nvSpPr>
        <p:spPr>
          <a:xfrm>
            <a:off x="6299325" y="1226510"/>
            <a:ext cx="2168454" cy="17745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6F791BE7-15DE-4DCD-90B4-D46F7F94C883}"/>
              </a:ext>
            </a:extLst>
          </p:cNvPr>
          <p:cNvSpPr/>
          <p:nvPr/>
        </p:nvSpPr>
        <p:spPr>
          <a:xfrm>
            <a:off x="5035438" y="2142605"/>
            <a:ext cx="1315869" cy="14733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4818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k-Means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21</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cxnSp>
        <p:nvCxnSpPr>
          <p:cNvPr id="15" name="Straight Arrow Connector 14">
            <a:extLst>
              <a:ext uri="{FF2B5EF4-FFF2-40B4-BE49-F238E27FC236}">
                <a16:creationId xmlns:a16="http://schemas.microsoft.com/office/drawing/2014/main" id="{32F23465-4246-4BAB-B50B-282547D4EB06}"/>
              </a:ext>
            </a:extLst>
          </p:cNvPr>
          <p:cNvCxnSpPr>
            <a:cxnSpLocks/>
          </p:cNvCxnSpPr>
          <p:nvPr/>
        </p:nvCxnSpPr>
        <p:spPr>
          <a:xfrm flipV="1">
            <a:off x="4942742" y="923409"/>
            <a:ext cx="0" cy="405661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512C1B-1304-43FE-A3B3-EE4C17494F32}"/>
              </a:ext>
            </a:extLst>
          </p:cNvPr>
          <p:cNvCxnSpPr>
            <a:cxnSpLocks/>
          </p:cNvCxnSpPr>
          <p:nvPr/>
        </p:nvCxnSpPr>
        <p:spPr>
          <a:xfrm>
            <a:off x="4710540" y="4660774"/>
            <a:ext cx="4128655" cy="0"/>
          </a:xfrm>
          <a:prstGeom prst="straightConnector1">
            <a:avLst/>
          </a:prstGeom>
          <a:ln w="19050" cap="rnd" cmpd="sng">
            <a:solidFill>
              <a:srgbClr val="92AEBC"/>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EF3E12-A031-443C-8FDB-91B1574EE0A7}"/>
              </a:ext>
            </a:extLst>
          </p:cNvPr>
          <p:cNvSpPr txBox="1"/>
          <p:nvPr/>
        </p:nvSpPr>
        <p:spPr>
          <a:xfrm>
            <a:off x="4554345" y="719897"/>
            <a:ext cx="76944"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y</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31D0507-4E84-496E-8278-D3364F4265A6}"/>
              </a:ext>
            </a:extLst>
          </p:cNvPr>
          <p:cNvSpPr txBox="1"/>
          <p:nvPr/>
        </p:nvSpPr>
        <p:spPr>
          <a:xfrm>
            <a:off x="8651155" y="4737601"/>
            <a:ext cx="76944" cy="184666"/>
          </a:xfrm>
          <a:prstGeom prst="rect">
            <a:avLst/>
          </a:prstGeom>
          <a:solidFill>
            <a:schemeClr val="bg1"/>
          </a:solidFill>
        </p:spPr>
        <p:txBody>
          <a:bodyPr wrap="none" lIns="0" tIns="0" rIns="0" bIns="0" rtlCol="0">
            <a:spAutoFit/>
          </a:bodyPr>
          <a:lstStyle/>
          <a:p>
            <a:pPr algn="l">
              <a:lnSpc>
                <a:spcPct val="100000"/>
              </a:lnSpc>
            </a:pPr>
            <a:r>
              <a:rPr lang="de-DE" sz="120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x</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19" name="Straight Connector 18">
            <a:extLst>
              <a:ext uri="{FF2B5EF4-FFF2-40B4-BE49-F238E27FC236}">
                <a16:creationId xmlns:a16="http://schemas.microsoft.com/office/drawing/2014/main" id="{F2063BAF-C7EF-4278-BC66-2DEA738EEC98}"/>
              </a:ext>
            </a:extLst>
          </p:cNvPr>
          <p:cNvCxnSpPr>
            <a:cxnSpLocks/>
          </p:cNvCxnSpPr>
          <p:nvPr/>
        </p:nvCxnSpPr>
        <p:spPr>
          <a:xfrm>
            <a:off x="5280793" y="2033850"/>
            <a:ext cx="4977" cy="269609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C0D4B8D-6198-42C6-8695-456121552FAC}"/>
              </a:ext>
            </a:extLst>
          </p:cNvPr>
          <p:cNvCxnSpPr>
            <a:cxnSpLocks/>
          </p:cNvCxnSpPr>
          <p:nvPr/>
        </p:nvCxnSpPr>
        <p:spPr>
          <a:xfrm>
            <a:off x="5633253" y="2221177"/>
            <a:ext cx="8442" cy="2585259"/>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AD43C5-71CA-4B4E-8C8B-0C891D2DF9A8}"/>
              </a:ext>
            </a:extLst>
          </p:cNvPr>
          <p:cNvCxnSpPr>
            <a:cxnSpLocks/>
          </p:cNvCxnSpPr>
          <p:nvPr/>
        </p:nvCxnSpPr>
        <p:spPr>
          <a:xfrm>
            <a:off x="5977355" y="2198909"/>
            <a:ext cx="0" cy="258526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98611B9-B618-474B-B847-A71477B4EDA4}"/>
              </a:ext>
            </a:extLst>
          </p:cNvPr>
          <p:cNvCxnSpPr>
            <a:cxnSpLocks/>
          </p:cNvCxnSpPr>
          <p:nvPr/>
        </p:nvCxnSpPr>
        <p:spPr>
          <a:xfrm>
            <a:off x="6315406" y="1626141"/>
            <a:ext cx="0" cy="3136354"/>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5B0C9CD-CEAB-4A4B-A0D2-996571CE6A08}"/>
              </a:ext>
            </a:extLst>
          </p:cNvPr>
          <p:cNvSpPr txBox="1"/>
          <p:nvPr/>
        </p:nvSpPr>
        <p:spPr>
          <a:xfrm>
            <a:off x="4819208"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4" name="TextBox 23">
            <a:extLst>
              <a:ext uri="{FF2B5EF4-FFF2-40B4-BE49-F238E27FC236}">
                <a16:creationId xmlns:a16="http://schemas.microsoft.com/office/drawing/2014/main" id="{0D7372BD-B981-412C-85B5-F00B3A478624}"/>
              </a:ext>
            </a:extLst>
          </p:cNvPr>
          <p:cNvSpPr txBox="1"/>
          <p:nvPr/>
        </p:nvSpPr>
        <p:spPr>
          <a:xfrm>
            <a:off x="5244546" y="4755686"/>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5" name="TextBox 24">
            <a:extLst>
              <a:ext uri="{FF2B5EF4-FFF2-40B4-BE49-F238E27FC236}">
                <a16:creationId xmlns:a16="http://schemas.microsoft.com/office/drawing/2014/main" id="{259DB17E-C971-4CAE-B374-63E0338C3AD8}"/>
              </a:ext>
            </a:extLst>
          </p:cNvPr>
          <p:cNvSpPr txBox="1"/>
          <p:nvPr/>
        </p:nvSpPr>
        <p:spPr>
          <a:xfrm>
            <a:off x="559077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AEF18790-0C08-4A40-A8E5-42F9B3A4BFAD}"/>
              </a:ext>
            </a:extLst>
          </p:cNvPr>
          <p:cNvSpPr txBox="1"/>
          <p:nvPr/>
        </p:nvSpPr>
        <p:spPr>
          <a:xfrm>
            <a:off x="5942649"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DBC039FF-902E-45E7-8390-AEFDC4FAC6B2}"/>
              </a:ext>
            </a:extLst>
          </p:cNvPr>
          <p:cNvSpPr txBox="1"/>
          <p:nvPr/>
        </p:nvSpPr>
        <p:spPr>
          <a:xfrm>
            <a:off x="6277225" y="475221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F25EF85-EE72-4C52-9877-741D76463B22}"/>
              </a:ext>
            </a:extLst>
          </p:cNvPr>
          <p:cNvCxnSpPr>
            <a:cxnSpLocks/>
          </p:cNvCxnSpPr>
          <p:nvPr/>
        </p:nvCxnSpPr>
        <p:spPr>
          <a:xfrm>
            <a:off x="6634264" y="1626141"/>
            <a:ext cx="2431" cy="3165448"/>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E73F173-6745-465D-BE9F-52C8D382A018}"/>
              </a:ext>
            </a:extLst>
          </p:cNvPr>
          <p:cNvCxnSpPr>
            <a:cxnSpLocks/>
          </p:cNvCxnSpPr>
          <p:nvPr/>
        </p:nvCxnSpPr>
        <p:spPr>
          <a:xfrm>
            <a:off x="6962787" y="1626141"/>
            <a:ext cx="28719" cy="3187123"/>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62BC15-2361-40B6-A1E0-830773DB3920}"/>
              </a:ext>
            </a:extLst>
          </p:cNvPr>
          <p:cNvCxnSpPr>
            <a:cxnSpLocks/>
          </p:cNvCxnSpPr>
          <p:nvPr/>
        </p:nvCxnSpPr>
        <p:spPr>
          <a:xfrm>
            <a:off x="7329557" y="1559524"/>
            <a:ext cx="0" cy="3285022"/>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CE07BE-92B3-4CAB-84F3-E12616FD88F3}"/>
              </a:ext>
            </a:extLst>
          </p:cNvPr>
          <p:cNvCxnSpPr>
            <a:cxnSpLocks/>
          </p:cNvCxnSpPr>
          <p:nvPr/>
        </p:nvCxnSpPr>
        <p:spPr>
          <a:xfrm>
            <a:off x="7674281" y="1477205"/>
            <a:ext cx="0" cy="336734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D5E084-3698-4548-8670-ADB3E2DFDA1B}"/>
              </a:ext>
            </a:extLst>
          </p:cNvPr>
          <p:cNvCxnSpPr>
            <a:cxnSpLocks/>
          </p:cNvCxnSpPr>
          <p:nvPr/>
        </p:nvCxnSpPr>
        <p:spPr>
          <a:xfrm flipH="1">
            <a:off x="8012333" y="1112031"/>
            <a:ext cx="3336" cy="3723501"/>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F2C85B0-F4CF-42AA-8AC4-A6CDD772DD92}"/>
              </a:ext>
            </a:extLst>
          </p:cNvPr>
          <p:cNvCxnSpPr>
            <a:cxnSpLocks/>
          </p:cNvCxnSpPr>
          <p:nvPr/>
        </p:nvCxnSpPr>
        <p:spPr>
          <a:xfrm>
            <a:off x="8350384" y="1112031"/>
            <a:ext cx="0" cy="3732515"/>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0DAA63-4AB4-41F3-A346-0B1900E81266}"/>
              </a:ext>
            </a:extLst>
          </p:cNvPr>
          <p:cNvSpPr txBox="1"/>
          <p:nvPr/>
        </p:nvSpPr>
        <p:spPr>
          <a:xfrm>
            <a:off x="6597693"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5" name="TextBox 34">
            <a:extLst>
              <a:ext uri="{FF2B5EF4-FFF2-40B4-BE49-F238E27FC236}">
                <a16:creationId xmlns:a16="http://schemas.microsoft.com/office/drawing/2014/main" id="{80D718C9-8C6C-427E-83E7-ADBB438BFEC2}"/>
              </a:ext>
            </a:extLst>
          </p:cNvPr>
          <p:cNvSpPr txBox="1"/>
          <p:nvPr/>
        </p:nvSpPr>
        <p:spPr>
          <a:xfrm>
            <a:off x="6939317" y="4757070"/>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6" name="TextBox 35">
            <a:extLst>
              <a:ext uri="{FF2B5EF4-FFF2-40B4-BE49-F238E27FC236}">
                <a16:creationId xmlns:a16="http://schemas.microsoft.com/office/drawing/2014/main" id="{EF13F00F-DCD8-42B4-8FEF-B6508376D69F}"/>
              </a:ext>
            </a:extLst>
          </p:cNvPr>
          <p:cNvSpPr txBox="1"/>
          <p:nvPr/>
        </p:nvSpPr>
        <p:spPr>
          <a:xfrm>
            <a:off x="7283043" y="475007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7" name="TextBox 36">
            <a:extLst>
              <a:ext uri="{FF2B5EF4-FFF2-40B4-BE49-F238E27FC236}">
                <a16:creationId xmlns:a16="http://schemas.microsoft.com/office/drawing/2014/main" id="{74BF3203-BDA4-4752-AED4-202236ABC47D}"/>
              </a:ext>
            </a:extLst>
          </p:cNvPr>
          <p:cNvSpPr txBox="1"/>
          <p:nvPr/>
        </p:nvSpPr>
        <p:spPr>
          <a:xfrm>
            <a:off x="7625308" y="47472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4025F220-AA51-47B4-834F-808F61B49CF7}"/>
              </a:ext>
            </a:extLst>
          </p:cNvPr>
          <p:cNvSpPr txBox="1"/>
          <p:nvPr/>
        </p:nvSpPr>
        <p:spPr>
          <a:xfrm>
            <a:off x="7973189" y="474319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4866DEC7-3B8D-49B5-9DD5-FEE45A175A27}"/>
              </a:ext>
            </a:extLst>
          </p:cNvPr>
          <p:cNvSpPr txBox="1"/>
          <p:nvPr/>
        </p:nvSpPr>
        <p:spPr>
          <a:xfrm>
            <a:off x="8250456" y="4745674"/>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40" name="Straight Connector 39">
            <a:extLst>
              <a:ext uri="{FF2B5EF4-FFF2-40B4-BE49-F238E27FC236}">
                <a16:creationId xmlns:a16="http://schemas.microsoft.com/office/drawing/2014/main" id="{C67E0B9C-C1A4-451D-81CD-77A5DA03CD37}"/>
              </a:ext>
            </a:extLst>
          </p:cNvPr>
          <p:cNvCxnSpPr/>
          <p:nvPr/>
        </p:nvCxnSpPr>
        <p:spPr>
          <a:xfrm>
            <a:off x="4791983" y="432272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45538-3DF9-4D3A-9DEF-639C7384DCF5}"/>
              </a:ext>
            </a:extLst>
          </p:cNvPr>
          <p:cNvCxnSpPr/>
          <p:nvPr/>
        </p:nvCxnSpPr>
        <p:spPr>
          <a:xfrm>
            <a:off x="4791983" y="3982003"/>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C2A1DB9-0CF7-4EE7-B077-999C59FECD73}"/>
              </a:ext>
            </a:extLst>
          </p:cNvPr>
          <p:cNvCxnSpPr/>
          <p:nvPr/>
        </p:nvCxnSpPr>
        <p:spPr>
          <a:xfrm>
            <a:off x="4770680" y="3630199"/>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5752E-1081-400D-82AD-03DB7A49C62A}"/>
              </a:ext>
            </a:extLst>
          </p:cNvPr>
          <p:cNvCxnSpPr/>
          <p:nvPr/>
        </p:nvCxnSpPr>
        <p:spPr>
          <a:xfrm>
            <a:off x="4791983" y="3272752"/>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8DB82E7-7A43-4A5A-AA15-EDDDC314E448}"/>
              </a:ext>
            </a:extLst>
          </p:cNvPr>
          <p:cNvCxnSpPr/>
          <p:nvPr/>
        </p:nvCxnSpPr>
        <p:spPr>
          <a:xfrm>
            <a:off x="4779747" y="2915306"/>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AECC92F-4F9A-4AA1-BD88-D95BC826E62B}"/>
              </a:ext>
            </a:extLst>
          </p:cNvPr>
          <p:cNvSpPr txBox="1"/>
          <p:nvPr/>
        </p:nvSpPr>
        <p:spPr>
          <a:xfrm>
            <a:off x="4601634" y="4553228"/>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8A5E38EA-012B-4AF5-B74C-1998A473ECE2}"/>
              </a:ext>
            </a:extLst>
          </p:cNvPr>
          <p:cNvSpPr txBox="1"/>
          <p:nvPr/>
        </p:nvSpPr>
        <p:spPr>
          <a:xfrm>
            <a:off x="4587932" y="42258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3244216C-E8D8-4FD6-8E84-D6B0054D2A43}"/>
              </a:ext>
            </a:extLst>
          </p:cNvPr>
          <p:cNvSpPr txBox="1"/>
          <p:nvPr/>
        </p:nvSpPr>
        <p:spPr>
          <a:xfrm>
            <a:off x="4587101" y="3887559"/>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74700743-D86F-4002-B041-B3A4117C0F5A}"/>
              </a:ext>
            </a:extLst>
          </p:cNvPr>
          <p:cNvSpPr txBox="1"/>
          <p:nvPr/>
        </p:nvSpPr>
        <p:spPr>
          <a:xfrm>
            <a:off x="4582079" y="3524023"/>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3</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314C6B1B-E522-48A3-AC2E-B2E4C21E55A0}"/>
              </a:ext>
            </a:extLst>
          </p:cNvPr>
          <p:cNvSpPr txBox="1"/>
          <p:nvPr/>
        </p:nvSpPr>
        <p:spPr>
          <a:xfrm>
            <a:off x="4582256" y="316555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E2E310EF-D5F9-4E76-8A0E-221743331813}"/>
              </a:ext>
            </a:extLst>
          </p:cNvPr>
          <p:cNvSpPr txBox="1"/>
          <p:nvPr/>
        </p:nvSpPr>
        <p:spPr>
          <a:xfrm>
            <a:off x="4578335" y="2825725"/>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5</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F20F064B-7688-415E-9A90-2EBEB719C4E0}"/>
              </a:ext>
            </a:extLst>
          </p:cNvPr>
          <p:cNvSpPr txBox="1"/>
          <p:nvPr/>
        </p:nvSpPr>
        <p:spPr>
          <a:xfrm>
            <a:off x="4570254" y="2450661"/>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6</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B98C4F2-5E69-4C92-972F-B5593300A9AD}"/>
              </a:ext>
            </a:extLst>
          </p:cNvPr>
          <p:cNvSpPr txBox="1"/>
          <p:nvPr/>
        </p:nvSpPr>
        <p:spPr>
          <a:xfrm>
            <a:off x="4589798" y="2084227"/>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7</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18AFB1F-4208-4BDD-8EFC-66B44713549D}"/>
              </a:ext>
            </a:extLst>
          </p:cNvPr>
          <p:cNvSpPr txBox="1"/>
          <p:nvPr/>
        </p:nvSpPr>
        <p:spPr>
          <a:xfrm>
            <a:off x="4591527" y="1740624"/>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8</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21C5916F-DD98-49CB-BB3E-2B4FF5703E86}"/>
              </a:ext>
            </a:extLst>
          </p:cNvPr>
          <p:cNvSpPr txBox="1"/>
          <p:nvPr/>
        </p:nvSpPr>
        <p:spPr>
          <a:xfrm>
            <a:off x="4591527" y="1392662"/>
            <a:ext cx="84960"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9</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3F675DCB-1A32-4C5F-A126-E86E9E8CC35D}"/>
              </a:ext>
            </a:extLst>
          </p:cNvPr>
          <p:cNvSpPr txBox="1"/>
          <p:nvPr/>
        </p:nvSpPr>
        <p:spPr>
          <a:xfrm>
            <a:off x="4543298" y="1002628"/>
            <a:ext cx="169918" cy="184666"/>
          </a:xfrm>
          <a:prstGeom prst="rect">
            <a:avLst/>
          </a:prstGeom>
          <a:solidFill>
            <a:schemeClr val="bg1"/>
          </a:solidFill>
        </p:spPr>
        <p:txBody>
          <a:bodyPr wrap="none" lIns="0" tIns="0" rIns="0" bIns="0" rtlCol="0">
            <a:spAutoFit/>
          </a:bodyPr>
          <a:lstStyle/>
          <a:p>
            <a:pPr algn="l">
              <a:lnSpc>
                <a:spcPct val="100000"/>
              </a:lnSpc>
            </a:pPr>
            <a:r>
              <a:rPr lang="de-DE"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10</a:t>
            </a:r>
            <a:endParaRPr lang="en-GB" sz="12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cxnSp>
        <p:nvCxnSpPr>
          <p:cNvPr id="56" name="Straight Connector 55">
            <a:extLst>
              <a:ext uri="{FF2B5EF4-FFF2-40B4-BE49-F238E27FC236}">
                <a16:creationId xmlns:a16="http://schemas.microsoft.com/office/drawing/2014/main" id="{E5A25DC7-6C60-43D3-8107-8E6AC05B1A03}"/>
              </a:ext>
            </a:extLst>
          </p:cNvPr>
          <p:cNvCxnSpPr/>
          <p:nvPr/>
        </p:nvCxnSpPr>
        <p:spPr>
          <a:xfrm>
            <a:off x="4736488" y="2557860"/>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3B571E4-4332-4C1B-B07F-ACBC0F8B518E}"/>
              </a:ext>
            </a:extLst>
          </p:cNvPr>
          <p:cNvCxnSpPr/>
          <p:nvPr/>
        </p:nvCxnSpPr>
        <p:spPr>
          <a:xfrm>
            <a:off x="4734109" y="2201097"/>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6C4FDF-0A72-4A01-AB25-F22D3D209105}"/>
              </a:ext>
            </a:extLst>
          </p:cNvPr>
          <p:cNvCxnSpPr/>
          <p:nvPr/>
        </p:nvCxnSpPr>
        <p:spPr>
          <a:xfrm>
            <a:off x="4737908" y="183465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6AB009-114B-4058-9025-4092547216FF}"/>
              </a:ext>
            </a:extLst>
          </p:cNvPr>
          <p:cNvCxnSpPr/>
          <p:nvPr/>
        </p:nvCxnSpPr>
        <p:spPr>
          <a:xfrm>
            <a:off x="4770680" y="1477205"/>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C1B3DC6-DE1E-4CD0-812B-A8F6836E6D01}"/>
              </a:ext>
            </a:extLst>
          </p:cNvPr>
          <p:cNvCxnSpPr/>
          <p:nvPr/>
        </p:nvCxnSpPr>
        <p:spPr>
          <a:xfrm>
            <a:off x="4770680" y="1112031"/>
            <a:ext cx="3727168" cy="0"/>
          </a:xfrm>
          <a:prstGeom prst="line">
            <a:avLst/>
          </a:prstGeom>
          <a:ln w="19050" cap="rnd" cmpd="sng">
            <a:solidFill>
              <a:srgbClr val="92AEBC"/>
            </a:solidFill>
            <a:prstDash val="sysDash"/>
            <a:roun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263C22C5-2B5C-43CD-ACE4-0DC20884A583}"/>
              </a:ext>
            </a:extLst>
          </p:cNvPr>
          <p:cNvSpPr/>
          <p:nvPr/>
        </p:nvSpPr>
        <p:spPr>
          <a:xfrm>
            <a:off x="5890104" y="281827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1FDA735B-48E3-4A09-A808-3C15F46BB4A3}"/>
              </a:ext>
            </a:extLst>
          </p:cNvPr>
          <p:cNvSpPr/>
          <p:nvPr/>
        </p:nvSpPr>
        <p:spPr>
          <a:xfrm>
            <a:off x="6908774" y="389739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02FB9C04-E05C-4B5C-B02C-FAA20715AEBB}"/>
              </a:ext>
            </a:extLst>
          </p:cNvPr>
          <p:cNvSpPr/>
          <p:nvPr/>
        </p:nvSpPr>
        <p:spPr>
          <a:xfrm>
            <a:off x="5568135" y="3208865"/>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00E12F9C-48D7-4C38-BA5A-DE2C46AEE01E}"/>
              </a:ext>
            </a:extLst>
          </p:cNvPr>
          <p:cNvSpPr/>
          <p:nvPr/>
        </p:nvSpPr>
        <p:spPr>
          <a:xfrm>
            <a:off x="6908774" y="4246067"/>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DD84E48B-B1BC-4BBF-9B35-F29732BEAB95}"/>
              </a:ext>
            </a:extLst>
          </p:cNvPr>
          <p:cNvSpPr/>
          <p:nvPr/>
        </p:nvSpPr>
        <p:spPr>
          <a:xfrm>
            <a:off x="5550125" y="2469703"/>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01EB2A38-22AD-402C-AD01-CD80F05D2F04}"/>
              </a:ext>
            </a:extLst>
          </p:cNvPr>
          <p:cNvSpPr/>
          <p:nvPr/>
        </p:nvSpPr>
        <p:spPr>
          <a:xfrm>
            <a:off x="7257137" y="247473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C0151BE-B8D4-46BE-88E3-30D406C77133}"/>
              </a:ext>
            </a:extLst>
          </p:cNvPr>
          <p:cNvSpPr/>
          <p:nvPr/>
        </p:nvSpPr>
        <p:spPr>
          <a:xfrm>
            <a:off x="7242395" y="3535988"/>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D45FFF0B-05DF-40AC-9799-D8102B53B278}"/>
              </a:ext>
            </a:extLst>
          </p:cNvPr>
          <p:cNvSpPr/>
          <p:nvPr/>
        </p:nvSpPr>
        <p:spPr>
          <a:xfrm>
            <a:off x="6520076" y="1727211"/>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4731E4E8-25AB-4503-8CFA-D39B3C1A5548}"/>
              </a:ext>
            </a:extLst>
          </p:cNvPr>
          <p:cNvSpPr/>
          <p:nvPr/>
        </p:nvSpPr>
        <p:spPr>
          <a:xfrm>
            <a:off x="5202642" y="2826738"/>
            <a:ext cx="166255" cy="188422"/>
          </a:xfrm>
          <a:prstGeom prst="ellipse">
            <a:avLst/>
          </a:prstGeom>
          <a:solidFill>
            <a:schemeClr val="tx1"/>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915FAC70-ECD9-42C9-9890-55A361A48E7E}"/>
              </a:ext>
            </a:extLst>
          </p:cNvPr>
          <p:cNvSpPr/>
          <p:nvPr/>
        </p:nvSpPr>
        <p:spPr>
          <a:xfrm>
            <a:off x="7591153" y="3530345"/>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A843D8B5-1C5E-43A9-AED6-7B4556ACB7F7}"/>
              </a:ext>
            </a:extLst>
          </p:cNvPr>
          <p:cNvSpPr/>
          <p:nvPr/>
        </p:nvSpPr>
        <p:spPr>
          <a:xfrm>
            <a:off x="7605098" y="4223799"/>
            <a:ext cx="166255" cy="188422"/>
          </a:xfrm>
          <a:prstGeom prst="ellipse">
            <a:avLst/>
          </a:prstGeom>
          <a:solidFill>
            <a:schemeClr val="tx1"/>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7DB37593-0BA9-45A0-8CD9-B99CCB3C3720}"/>
              </a:ext>
            </a:extLst>
          </p:cNvPr>
          <p:cNvSpPr/>
          <p:nvPr/>
        </p:nvSpPr>
        <p:spPr>
          <a:xfrm>
            <a:off x="7591153" y="2106886"/>
            <a:ext cx="166255" cy="188422"/>
          </a:xfrm>
          <a:prstGeom prst="ellipse">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CE5E5CA4-22B4-4DA4-91A8-70203B905D72}"/>
              </a:ext>
            </a:extLst>
          </p:cNvPr>
          <p:cNvSpPr/>
          <p:nvPr/>
        </p:nvSpPr>
        <p:spPr>
          <a:xfrm>
            <a:off x="6299325" y="1226510"/>
            <a:ext cx="2168454" cy="17745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3B437FE2-C210-4E1E-BE44-3F9E44CB9170}"/>
              </a:ext>
            </a:extLst>
          </p:cNvPr>
          <p:cNvSpPr/>
          <p:nvPr/>
        </p:nvSpPr>
        <p:spPr>
          <a:xfrm>
            <a:off x="5035438" y="2142605"/>
            <a:ext cx="1315869" cy="1473343"/>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57C1B477-9887-4E3A-BCC0-1D333E51E219}"/>
              </a:ext>
            </a:extLst>
          </p:cNvPr>
          <p:cNvSpPr/>
          <p:nvPr/>
        </p:nvSpPr>
        <p:spPr>
          <a:xfrm rot="5400000">
            <a:off x="6629991" y="3240303"/>
            <a:ext cx="1269087" cy="148892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59EBA58D-79C1-4B8E-86FF-438C94EACEB8}"/>
              </a:ext>
            </a:extLst>
          </p:cNvPr>
          <p:cNvSpPr/>
          <p:nvPr/>
        </p:nvSpPr>
        <p:spPr>
          <a:xfrm>
            <a:off x="7243795" y="3909268"/>
            <a:ext cx="166255" cy="188422"/>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0CF8E8D5-D382-4A27-9697-FE322DEB2A77}"/>
              </a:ext>
            </a:extLst>
          </p:cNvPr>
          <p:cNvSpPr/>
          <p:nvPr/>
        </p:nvSpPr>
        <p:spPr>
          <a:xfrm>
            <a:off x="5550125" y="2806165"/>
            <a:ext cx="166255" cy="188422"/>
          </a:xfrm>
          <a:prstGeom prst="ellipse">
            <a:avLst/>
          </a:prstGeom>
          <a:solidFill>
            <a:srgbClr val="FFC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06678459-D07E-4AF1-BF45-5019301DE7A9}"/>
              </a:ext>
            </a:extLst>
          </p:cNvPr>
          <p:cNvSpPr/>
          <p:nvPr/>
        </p:nvSpPr>
        <p:spPr>
          <a:xfrm>
            <a:off x="7234471" y="2098264"/>
            <a:ext cx="166255" cy="188422"/>
          </a:xfrm>
          <a:prstGeom prst="ellipse">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 Placeholder 3">
            <a:extLst>
              <a:ext uri="{FF2B5EF4-FFF2-40B4-BE49-F238E27FC236}">
                <a16:creationId xmlns:a16="http://schemas.microsoft.com/office/drawing/2014/main" id="{6429B349-1409-4292-81AD-2EA15405B4F5}"/>
              </a:ext>
            </a:extLst>
          </p:cNvPr>
          <p:cNvSpPr>
            <a:spLocks noGrp="1"/>
          </p:cNvSpPr>
          <p:nvPr>
            <p:ph type="body" sz="quarter" idx="14"/>
          </p:nvPr>
        </p:nvSpPr>
        <p:spPr>
          <a:xfrm>
            <a:off x="395854" y="980848"/>
            <a:ext cx="3623589" cy="3242951"/>
          </a:xfrm>
        </p:spPr>
        <p:txBody>
          <a:bodyPr/>
          <a:lstStyle/>
          <a:p>
            <a:pPr algn="l"/>
            <a:r>
              <a:rPr lang="en-GB" sz="1800" b="0" i="0" u="none" strike="noStrike" baseline="0" dirty="0">
                <a:solidFill>
                  <a:srgbClr val="002A51"/>
                </a:solidFill>
              </a:rPr>
              <a:t>The k-means algorithm needs 3 iterations to reach a stable state, meaning that all cluster centroids have reached a stable position (or 4 iterations if you consider the last test where the cluster assignment did not change). </a:t>
            </a:r>
          </a:p>
          <a:p>
            <a:pPr algn="l"/>
            <a:r>
              <a:rPr lang="en-GB" sz="1800" b="0" i="0" u="none" strike="noStrike" baseline="0" dirty="0">
                <a:solidFill>
                  <a:srgbClr val="002A51"/>
                </a:solidFill>
              </a:rPr>
              <a:t>The end positions of the cluster centroids are C1(2; 5), C2(7; 2) and C3(7; 7).</a:t>
            </a:r>
            <a:endParaRPr lang="en-GB" i="1" dirty="0">
              <a:solidFill>
                <a:srgbClr val="002A51"/>
              </a:solidFill>
            </a:endParaRPr>
          </a:p>
        </p:txBody>
      </p:sp>
      <p:cxnSp>
        <p:nvCxnSpPr>
          <p:cNvPr id="6" name="Straight Connector 5">
            <a:extLst>
              <a:ext uri="{FF2B5EF4-FFF2-40B4-BE49-F238E27FC236}">
                <a16:creationId xmlns:a16="http://schemas.microsoft.com/office/drawing/2014/main" id="{2D4EC759-07AC-4CCE-8EA2-4B77B1507BE8}"/>
              </a:ext>
            </a:extLst>
          </p:cNvPr>
          <p:cNvCxnSpPr>
            <a:stCxn id="73" idx="4"/>
          </p:cNvCxnSpPr>
          <p:nvPr/>
        </p:nvCxnSpPr>
        <p:spPr>
          <a:xfrm flipH="1">
            <a:off x="6991506" y="4085817"/>
            <a:ext cx="396" cy="87172"/>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072B0F-C13D-4226-A631-9AD71E468CE5}"/>
              </a:ext>
            </a:extLst>
          </p:cNvPr>
          <p:cNvCxnSpPr/>
          <p:nvPr/>
        </p:nvCxnSpPr>
        <p:spPr>
          <a:xfrm>
            <a:off x="6991902" y="4172989"/>
            <a:ext cx="134876" cy="0"/>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7D78BB-3981-47B3-9901-0A4E55E768E4}"/>
              </a:ext>
            </a:extLst>
          </p:cNvPr>
          <p:cNvCxnSpPr>
            <a:endCxn id="103" idx="4"/>
          </p:cNvCxnSpPr>
          <p:nvPr/>
        </p:nvCxnSpPr>
        <p:spPr>
          <a:xfrm flipV="1">
            <a:off x="7126778" y="4097690"/>
            <a:ext cx="200145" cy="75299"/>
          </a:xfrm>
          <a:prstGeom prst="line">
            <a:avLst/>
          </a:prstGeom>
          <a:ln w="38100" cap="rnd" cmpd="sng">
            <a:solidFill>
              <a:srgbClr val="00B050"/>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7527CC-0CD8-4C72-B376-CE0E3B70D3C2}"/>
              </a:ext>
            </a:extLst>
          </p:cNvPr>
          <p:cNvCxnSpPr>
            <a:cxnSpLocks/>
            <a:stCxn id="82" idx="0"/>
          </p:cNvCxnSpPr>
          <p:nvPr/>
        </p:nvCxnSpPr>
        <p:spPr>
          <a:xfrm flipH="1" flipV="1">
            <a:off x="7423392" y="2915306"/>
            <a:ext cx="250889" cy="615039"/>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E5CE12-A7FA-40AE-9DB8-F710A6B4B3EF}"/>
              </a:ext>
            </a:extLst>
          </p:cNvPr>
          <p:cNvCxnSpPr>
            <a:cxnSpLocks/>
            <a:endCxn id="105" idx="5"/>
          </p:cNvCxnSpPr>
          <p:nvPr/>
        </p:nvCxnSpPr>
        <p:spPr>
          <a:xfrm flipH="1" flipV="1">
            <a:off x="7376379" y="2259092"/>
            <a:ext cx="160494" cy="484108"/>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68EB17-432C-4F7F-AEE4-19DA3F7CCDD7}"/>
              </a:ext>
            </a:extLst>
          </p:cNvPr>
          <p:cNvCxnSpPr>
            <a:cxnSpLocks/>
            <a:stCxn id="68" idx="0"/>
          </p:cNvCxnSpPr>
          <p:nvPr/>
        </p:nvCxnSpPr>
        <p:spPr>
          <a:xfrm flipH="1" flipV="1">
            <a:off x="5807825" y="2663153"/>
            <a:ext cx="165407" cy="155122"/>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10D84D7-05E3-4C42-8981-E0B0EF64A485}"/>
              </a:ext>
            </a:extLst>
          </p:cNvPr>
          <p:cNvCxnSpPr>
            <a:endCxn id="104" idx="7"/>
          </p:cNvCxnSpPr>
          <p:nvPr/>
        </p:nvCxnSpPr>
        <p:spPr>
          <a:xfrm flipH="1">
            <a:off x="5692033" y="2663153"/>
            <a:ext cx="115792" cy="170606"/>
          </a:xfrm>
          <a:prstGeom prst="line">
            <a:avLst/>
          </a:prstGeom>
          <a:ln w="38100" cap="rnd" cmpd="sng">
            <a:solidFill>
              <a:srgbClr val="FFC000"/>
            </a:solidFill>
            <a:prstDash val="solid"/>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D90D67A-8A62-4C9D-8FEE-2576551C4506}"/>
              </a:ext>
            </a:extLst>
          </p:cNvPr>
          <p:cNvCxnSpPr/>
          <p:nvPr/>
        </p:nvCxnSpPr>
        <p:spPr>
          <a:xfrm flipV="1">
            <a:off x="7423392" y="2743200"/>
            <a:ext cx="113481" cy="172106"/>
          </a:xfrm>
          <a:prstGeom prst="line">
            <a:avLst/>
          </a:prstGeom>
          <a:ln w="38100" cap="rnd" cmpd="sng">
            <a:solidFill>
              <a:srgbClr val="FF0000"/>
            </a:solidFill>
            <a:prstDash val="solid"/>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2051978-6AEA-494F-9BDE-14BEEC72E204}"/>
              </a:ext>
            </a:extLst>
          </p:cNvPr>
          <p:cNvCxnSpPr/>
          <p:nvPr/>
        </p:nvCxnSpPr>
        <p:spPr>
          <a:xfrm>
            <a:off x="6520073" y="3125585"/>
            <a:ext cx="2265152" cy="0"/>
          </a:xfrm>
          <a:prstGeom prst="line">
            <a:avLst/>
          </a:prstGeom>
          <a:ln w="3810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A0CBBC-B62B-47FA-822F-9C8182082369}"/>
              </a:ext>
            </a:extLst>
          </p:cNvPr>
          <p:cNvCxnSpPr>
            <a:cxnSpLocks/>
          </p:cNvCxnSpPr>
          <p:nvPr/>
        </p:nvCxnSpPr>
        <p:spPr>
          <a:xfrm flipH="1" flipV="1">
            <a:off x="5973232" y="1348938"/>
            <a:ext cx="546842" cy="1776648"/>
          </a:xfrm>
          <a:prstGeom prst="line">
            <a:avLst/>
          </a:prstGeom>
          <a:ln w="3810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8FAC6F-2D94-494E-8CBD-4D16D526F1D7}"/>
              </a:ext>
            </a:extLst>
          </p:cNvPr>
          <p:cNvCxnSpPr>
            <a:cxnSpLocks/>
          </p:cNvCxnSpPr>
          <p:nvPr/>
        </p:nvCxnSpPr>
        <p:spPr>
          <a:xfrm flipH="1">
            <a:off x="5734390" y="3125585"/>
            <a:ext cx="785686" cy="1535189"/>
          </a:xfrm>
          <a:prstGeom prst="line">
            <a:avLst/>
          </a:prstGeom>
          <a:ln w="38100" cap="rnd" cmpd="sng">
            <a:solidFill>
              <a:srgbClr val="92AEBC"/>
            </a:solidFill>
            <a:prstDash val="solid"/>
            <a:roun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8FFA4D2-8C54-40D1-BB51-BCAC5E16B527}"/>
              </a:ext>
            </a:extLst>
          </p:cNvPr>
          <p:cNvSpPr txBox="1"/>
          <p:nvPr/>
        </p:nvSpPr>
        <p:spPr>
          <a:xfrm>
            <a:off x="5927472" y="758499"/>
            <a:ext cx="1782796"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Voronoi regions</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3446193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2. K-Means drawbacks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22</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4"/>
            <a:ext cx="8378825" cy="3325091"/>
          </a:xfrm>
        </p:spPr>
        <p:txBody>
          <a:bodyPr/>
          <a:lstStyle/>
          <a:p>
            <a:pPr algn="l"/>
            <a:r>
              <a:rPr lang="en-GB" sz="1800" b="0" i="1" u="none" strike="noStrike" baseline="0" dirty="0"/>
              <a:t>The following two-dimensional dataset is given:</a:t>
            </a:r>
          </a:p>
          <a:p>
            <a:pPr algn="l"/>
            <a:endParaRPr lang="en-GB" sz="1800" b="0" i="1" u="none" strike="noStrike" baseline="0" dirty="0"/>
          </a:p>
          <a:p>
            <a:pPr algn="l"/>
            <a:endParaRPr lang="en-GB" sz="1800" i="1" dirty="0"/>
          </a:p>
          <a:p>
            <a:pPr algn="l"/>
            <a:endParaRPr lang="en-GB" sz="1800" b="0" i="1" u="none" strike="noStrike" baseline="0" dirty="0"/>
          </a:p>
          <a:p>
            <a:pPr algn="l"/>
            <a:r>
              <a:rPr lang="en-GB" sz="1800" b="0" i="1" u="none" strike="noStrike" baseline="0" dirty="0"/>
              <a:t>Which problem arises when this dataset is clustered with the k-means algorithm with k = 2 clusters? </a:t>
            </a:r>
          </a:p>
          <a:p>
            <a:pPr algn="l"/>
            <a:r>
              <a:rPr lang="en-GB" sz="1800" b="0" i="1" u="none" strike="noStrike" baseline="0" dirty="0"/>
              <a:t>Describe the difference between the desired behaviour and the result of the k-means algorithm. </a:t>
            </a:r>
          </a:p>
          <a:p>
            <a:pPr algn="l"/>
            <a:r>
              <a:rPr lang="en-GB" sz="1800" b="0" i="1" u="none" strike="noStrike" baseline="0" dirty="0"/>
              <a:t>Which clustering algorithm could better fit the data and why?</a:t>
            </a:r>
            <a:endParaRPr lang="en-GB" i="1"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6">
            <a:extLst>
              <a:ext uri="{FF2B5EF4-FFF2-40B4-BE49-F238E27FC236}">
                <a16:creationId xmlns:a16="http://schemas.microsoft.com/office/drawing/2014/main" id="{EB45BF8B-4335-4D85-82EC-F3F5AE05EA04}"/>
              </a:ext>
            </a:extLst>
          </p:cNvPr>
          <p:cNvGraphicFramePr>
            <a:graphicFrameLocks noGrp="1"/>
          </p:cNvGraphicFramePr>
          <p:nvPr>
            <p:extLst>
              <p:ext uri="{D42A27DB-BD31-4B8C-83A1-F6EECF244321}">
                <p14:modId xmlns:p14="http://schemas.microsoft.com/office/powerpoint/2010/main" val="831135671"/>
              </p:ext>
            </p:extLst>
          </p:nvPr>
        </p:nvGraphicFramePr>
        <p:xfrm>
          <a:off x="1629295" y="1968203"/>
          <a:ext cx="5896485" cy="741680"/>
        </p:xfrm>
        <a:graphic>
          <a:graphicData uri="http://schemas.openxmlformats.org/drawingml/2006/table">
            <a:tbl>
              <a:tblPr firstRow="1" bandRow="1">
                <a:tableStyleId>{5C22544A-7EE6-4342-B048-85BDC9FD1C3A}</a:tableStyleId>
              </a:tblPr>
              <a:tblGrid>
                <a:gridCol w="280785">
                  <a:extLst>
                    <a:ext uri="{9D8B030D-6E8A-4147-A177-3AD203B41FA5}">
                      <a16:colId xmlns:a16="http://schemas.microsoft.com/office/drawing/2014/main" val="2511922776"/>
                    </a:ext>
                  </a:extLst>
                </a:gridCol>
                <a:gridCol w="280785">
                  <a:extLst>
                    <a:ext uri="{9D8B030D-6E8A-4147-A177-3AD203B41FA5}">
                      <a16:colId xmlns:a16="http://schemas.microsoft.com/office/drawing/2014/main" val="2819479857"/>
                    </a:ext>
                  </a:extLst>
                </a:gridCol>
                <a:gridCol w="280785">
                  <a:extLst>
                    <a:ext uri="{9D8B030D-6E8A-4147-A177-3AD203B41FA5}">
                      <a16:colId xmlns:a16="http://schemas.microsoft.com/office/drawing/2014/main" val="1109128555"/>
                    </a:ext>
                  </a:extLst>
                </a:gridCol>
                <a:gridCol w="280785">
                  <a:extLst>
                    <a:ext uri="{9D8B030D-6E8A-4147-A177-3AD203B41FA5}">
                      <a16:colId xmlns:a16="http://schemas.microsoft.com/office/drawing/2014/main" val="2123270564"/>
                    </a:ext>
                  </a:extLst>
                </a:gridCol>
                <a:gridCol w="280785">
                  <a:extLst>
                    <a:ext uri="{9D8B030D-6E8A-4147-A177-3AD203B41FA5}">
                      <a16:colId xmlns:a16="http://schemas.microsoft.com/office/drawing/2014/main" val="1264289573"/>
                    </a:ext>
                  </a:extLst>
                </a:gridCol>
                <a:gridCol w="280785">
                  <a:extLst>
                    <a:ext uri="{9D8B030D-6E8A-4147-A177-3AD203B41FA5}">
                      <a16:colId xmlns:a16="http://schemas.microsoft.com/office/drawing/2014/main" val="2758957825"/>
                    </a:ext>
                  </a:extLst>
                </a:gridCol>
                <a:gridCol w="280785">
                  <a:extLst>
                    <a:ext uri="{9D8B030D-6E8A-4147-A177-3AD203B41FA5}">
                      <a16:colId xmlns:a16="http://schemas.microsoft.com/office/drawing/2014/main" val="4244138345"/>
                    </a:ext>
                  </a:extLst>
                </a:gridCol>
                <a:gridCol w="280785">
                  <a:extLst>
                    <a:ext uri="{9D8B030D-6E8A-4147-A177-3AD203B41FA5}">
                      <a16:colId xmlns:a16="http://schemas.microsoft.com/office/drawing/2014/main" val="2728822304"/>
                    </a:ext>
                  </a:extLst>
                </a:gridCol>
                <a:gridCol w="280785">
                  <a:extLst>
                    <a:ext uri="{9D8B030D-6E8A-4147-A177-3AD203B41FA5}">
                      <a16:colId xmlns:a16="http://schemas.microsoft.com/office/drawing/2014/main" val="110520159"/>
                    </a:ext>
                  </a:extLst>
                </a:gridCol>
                <a:gridCol w="280785">
                  <a:extLst>
                    <a:ext uri="{9D8B030D-6E8A-4147-A177-3AD203B41FA5}">
                      <a16:colId xmlns:a16="http://schemas.microsoft.com/office/drawing/2014/main" val="3762081682"/>
                    </a:ext>
                  </a:extLst>
                </a:gridCol>
                <a:gridCol w="280785">
                  <a:extLst>
                    <a:ext uri="{9D8B030D-6E8A-4147-A177-3AD203B41FA5}">
                      <a16:colId xmlns:a16="http://schemas.microsoft.com/office/drawing/2014/main" val="1835341412"/>
                    </a:ext>
                  </a:extLst>
                </a:gridCol>
                <a:gridCol w="280785">
                  <a:extLst>
                    <a:ext uri="{9D8B030D-6E8A-4147-A177-3AD203B41FA5}">
                      <a16:colId xmlns:a16="http://schemas.microsoft.com/office/drawing/2014/main" val="3173122676"/>
                    </a:ext>
                  </a:extLst>
                </a:gridCol>
                <a:gridCol w="280785">
                  <a:extLst>
                    <a:ext uri="{9D8B030D-6E8A-4147-A177-3AD203B41FA5}">
                      <a16:colId xmlns:a16="http://schemas.microsoft.com/office/drawing/2014/main" val="953018965"/>
                    </a:ext>
                  </a:extLst>
                </a:gridCol>
                <a:gridCol w="280785">
                  <a:extLst>
                    <a:ext uri="{9D8B030D-6E8A-4147-A177-3AD203B41FA5}">
                      <a16:colId xmlns:a16="http://schemas.microsoft.com/office/drawing/2014/main" val="2691277287"/>
                    </a:ext>
                  </a:extLst>
                </a:gridCol>
                <a:gridCol w="280785">
                  <a:extLst>
                    <a:ext uri="{9D8B030D-6E8A-4147-A177-3AD203B41FA5}">
                      <a16:colId xmlns:a16="http://schemas.microsoft.com/office/drawing/2014/main" val="2981177634"/>
                    </a:ext>
                  </a:extLst>
                </a:gridCol>
                <a:gridCol w="280785">
                  <a:extLst>
                    <a:ext uri="{9D8B030D-6E8A-4147-A177-3AD203B41FA5}">
                      <a16:colId xmlns:a16="http://schemas.microsoft.com/office/drawing/2014/main" val="1345556663"/>
                    </a:ext>
                  </a:extLst>
                </a:gridCol>
                <a:gridCol w="280785">
                  <a:extLst>
                    <a:ext uri="{9D8B030D-6E8A-4147-A177-3AD203B41FA5}">
                      <a16:colId xmlns:a16="http://schemas.microsoft.com/office/drawing/2014/main" val="225493772"/>
                    </a:ext>
                  </a:extLst>
                </a:gridCol>
                <a:gridCol w="280785">
                  <a:extLst>
                    <a:ext uri="{9D8B030D-6E8A-4147-A177-3AD203B41FA5}">
                      <a16:colId xmlns:a16="http://schemas.microsoft.com/office/drawing/2014/main" val="3087653979"/>
                    </a:ext>
                  </a:extLst>
                </a:gridCol>
                <a:gridCol w="280785">
                  <a:extLst>
                    <a:ext uri="{9D8B030D-6E8A-4147-A177-3AD203B41FA5}">
                      <a16:colId xmlns:a16="http://schemas.microsoft.com/office/drawing/2014/main" val="1812816044"/>
                    </a:ext>
                  </a:extLst>
                </a:gridCol>
                <a:gridCol w="280785">
                  <a:extLst>
                    <a:ext uri="{9D8B030D-6E8A-4147-A177-3AD203B41FA5}">
                      <a16:colId xmlns:a16="http://schemas.microsoft.com/office/drawing/2014/main" val="3205852550"/>
                    </a:ext>
                  </a:extLst>
                </a:gridCol>
                <a:gridCol w="280785">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spTree>
    <p:extLst>
      <p:ext uri="{BB962C8B-B14F-4D97-AF65-F5344CB8AC3E}">
        <p14:creationId xmlns:p14="http://schemas.microsoft.com/office/powerpoint/2010/main" val="3168139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K-Means drawbacks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23</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0" indent="0">
              <a:buNone/>
            </a:pPr>
            <a:r>
              <a:rPr lang="en-GB" i="1" dirty="0"/>
              <a:t>Which problem arises when this dataset is clustered with the k-means algorithm with k = 2 clusters? </a:t>
            </a:r>
          </a:p>
        </p:txBody>
      </p:sp>
      <p:sp>
        <p:nvSpPr>
          <p:cNvPr id="99" name="TextBox 98">
            <a:extLst>
              <a:ext uri="{FF2B5EF4-FFF2-40B4-BE49-F238E27FC236}">
                <a16:creationId xmlns:a16="http://schemas.microsoft.com/office/drawing/2014/main" id="{87054122-6881-4DEC-A113-C071AB3C2BA1}"/>
              </a:ext>
            </a:extLst>
          </p:cNvPr>
          <p:cNvSpPr txBox="1"/>
          <p:nvPr/>
        </p:nvSpPr>
        <p:spPr>
          <a:xfrm>
            <a:off x="644329" y="2684681"/>
            <a:ext cx="65" cy="307777"/>
          </a:xfrm>
          <a:prstGeom prst="rect">
            <a:avLst/>
          </a:prstGeom>
          <a:solidFill>
            <a:schemeClr val="bg1"/>
          </a:solidFill>
        </p:spPr>
        <p:txBody>
          <a:bodyPr wrap="none" lIns="0" tIns="0" rIns="0" bIns="0" rtlCol="0">
            <a:spAutoFit/>
          </a:bodyPr>
          <a:lstStyle/>
          <a:p>
            <a:pPr algn="l">
              <a:lnSpc>
                <a:spcPct val="100000"/>
              </a:lnSpc>
            </a:pPr>
            <a:endPar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07" name="TextBox 106">
            <a:extLst>
              <a:ext uri="{FF2B5EF4-FFF2-40B4-BE49-F238E27FC236}">
                <a16:creationId xmlns:a16="http://schemas.microsoft.com/office/drawing/2014/main" id="{56444354-2DEB-48C9-9BE7-E0798978D6ED}"/>
              </a:ext>
            </a:extLst>
          </p:cNvPr>
          <p:cNvSpPr txBox="1"/>
          <p:nvPr/>
        </p:nvSpPr>
        <p:spPr>
          <a:xfrm>
            <a:off x="472888" y="3227435"/>
            <a:ext cx="4228953" cy="1477328"/>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There are two ellipsoidal clusters in the dataset. The k-means algorithm with</a:t>
            </a:r>
          </a:p>
          <a:p>
            <a:pPr algn="l"/>
            <a:r>
              <a:rPr lang="en-GB" sz="1800" b="0" i="0" u="none" strike="noStrike" baseline="0" dirty="0">
                <a:solidFill>
                  <a:srgbClr val="002A51"/>
                </a:solidFill>
                <a:latin typeface="Arial" panose="020B0604020202020204" pitchFamily="34" charset="0"/>
                <a:cs typeface="Arial" panose="020B0604020202020204" pitchFamily="34" charset="0"/>
              </a:rPr>
              <a:t>Euclidean distance is not able to detect these cluster shapes. </a:t>
            </a:r>
          </a:p>
          <a:p>
            <a:pPr algn="l"/>
            <a:endParaRPr lang="en-GB" dirty="0">
              <a:solidFill>
                <a:srgbClr val="002A51"/>
              </a:solidFill>
              <a:latin typeface="Arial" panose="020B0604020202020204" pitchFamily="34" charset="0"/>
              <a:cs typeface="Arial" panose="020B0604020202020204" pitchFamily="34" charset="0"/>
            </a:endParaRP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ext uri="{D42A27DB-BD31-4B8C-83A1-F6EECF244321}">
                <p14:modId xmlns:p14="http://schemas.microsoft.com/office/powerpoint/2010/main" val="579103570"/>
              </p:ext>
            </p:extLst>
          </p:nvPr>
        </p:nvGraphicFramePr>
        <p:xfrm>
          <a:off x="472888" y="2037000"/>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pic>
        <p:nvPicPr>
          <p:cNvPr id="4" name="Picture 3">
            <a:extLst>
              <a:ext uri="{FF2B5EF4-FFF2-40B4-BE49-F238E27FC236}">
                <a16:creationId xmlns:a16="http://schemas.microsoft.com/office/drawing/2014/main" id="{DAC07871-0F15-4D4C-912F-7145B0A7840D}"/>
              </a:ext>
            </a:extLst>
          </p:cNvPr>
          <p:cNvPicPr>
            <a:picLocks noChangeAspect="1"/>
          </p:cNvPicPr>
          <p:nvPr/>
        </p:nvPicPr>
        <p:blipFill>
          <a:blip r:embed="rId2"/>
          <a:stretch>
            <a:fillRect/>
          </a:stretch>
        </p:blipFill>
        <p:spPr>
          <a:xfrm>
            <a:off x="5247260" y="1980391"/>
            <a:ext cx="3086843" cy="3087316"/>
          </a:xfrm>
          <a:prstGeom prst="rect">
            <a:avLst/>
          </a:prstGeom>
        </p:spPr>
      </p:pic>
      <p:sp>
        <p:nvSpPr>
          <p:cNvPr id="8" name="Rectangle 7"/>
          <p:cNvSpPr/>
          <p:nvPr/>
        </p:nvSpPr>
        <p:spPr>
          <a:xfrm>
            <a:off x="5247260" y="1668964"/>
            <a:ext cx="562975" cy="369332"/>
          </a:xfrm>
          <a:prstGeom prst="rect">
            <a:avLst/>
          </a:prstGeom>
        </p:spPr>
        <p:txBody>
          <a:bodyPr wrap="none">
            <a:spAutoFit/>
          </a:bodyPr>
          <a:lstStyle/>
          <a:p>
            <a:r>
              <a:rPr lang="de-DE"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k=2</a:t>
            </a:r>
          </a:p>
        </p:txBody>
      </p:sp>
    </p:spTree>
    <p:extLst>
      <p:ext uri="{BB962C8B-B14F-4D97-AF65-F5344CB8AC3E}">
        <p14:creationId xmlns:p14="http://schemas.microsoft.com/office/powerpoint/2010/main" val="138724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K-Means drawbacks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24</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0" indent="0">
              <a:buNone/>
            </a:pPr>
            <a:r>
              <a:rPr lang="en-GB" i="1" dirty="0"/>
              <a:t>Which problem arises when this dataset is clustered with the k-means algorithm with k = 2 clusters? </a:t>
            </a:r>
          </a:p>
        </p:txBody>
      </p:sp>
      <p:sp>
        <p:nvSpPr>
          <p:cNvPr id="99" name="TextBox 98">
            <a:extLst>
              <a:ext uri="{FF2B5EF4-FFF2-40B4-BE49-F238E27FC236}">
                <a16:creationId xmlns:a16="http://schemas.microsoft.com/office/drawing/2014/main" id="{87054122-6881-4DEC-A113-C071AB3C2BA1}"/>
              </a:ext>
            </a:extLst>
          </p:cNvPr>
          <p:cNvSpPr txBox="1"/>
          <p:nvPr/>
        </p:nvSpPr>
        <p:spPr>
          <a:xfrm>
            <a:off x="644329" y="2684681"/>
            <a:ext cx="65" cy="307777"/>
          </a:xfrm>
          <a:prstGeom prst="rect">
            <a:avLst/>
          </a:prstGeom>
          <a:solidFill>
            <a:schemeClr val="bg1"/>
          </a:solidFill>
        </p:spPr>
        <p:txBody>
          <a:bodyPr wrap="none" lIns="0" tIns="0" rIns="0" bIns="0" rtlCol="0">
            <a:spAutoFit/>
          </a:bodyPr>
          <a:lstStyle/>
          <a:p>
            <a:pPr algn="l">
              <a:lnSpc>
                <a:spcPct val="100000"/>
              </a:lnSpc>
            </a:pPr>
            <a:endPar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72888" y="2037000"/>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pic>
        <p:nvPicPr>
          <p:cNvPr id="4" name="Picture 3">
            <a:extLst>
              <a:ext uri="{FF2B5EF4-FFF2-40B4-BE49-F238E27FC236}">
                <a16:creationId xmlns:a16="http://schemas.microsoft.com/office/drawing/2014/main" id="{DAC07871-0F15-4D4C-912F-7145B0A7840D}"/>
              </a:ext>
            </a:extLst>
          </p:cNvPr>
          <p:cNvPicPr>
            <a:picLocks noChangeAspect="1"/>
          </p:cNvPicPr>
          <p:nvPr/>
        </p:nvPicPr>
        <p:blipFill>
          <a:blip r:embed="rId2"/>
          <a:stretch>
            <a:fillRect/>
          </a:stretch>
        </p:blipFill>
        <p:spPr>
          <a:xfrm>
            <a:off x="5247260" y="1980391"/>
            <a:ext cx="3086843" cy="3087316"/>
          </a:xfrm>
          <a:prstGeom prst="rect">
            <a:avLst/>
          </a:prstGeom>
        </p:spPr>
      </p:pic>
      <p:sp>
        <p:nvSpPr>
          <p:cNvPr id="8" name="Rectangle 7"/>
          <p:cNvSpPr/>
          <p:nvPr/>
        </p:nvSpPr>
        <p:spPr>
          <a:xfrm>
            <a:off x="5247260" y="1668964"/>
            <a:ext cx="562975" cy="369332"/>
          </a:xfrm>
          <a:prstGeom prst="rect">
            <a:avLst/>
          </a:prstGeom>
        </p:spPr>
        <p:txBody>
          <a:bodyPr wrap="none">
            <a:spAutoFit/>
          </a:bodyPr>
          <a:lstStyle/>
          <a:p>
            <a:r>
              <a:rPr lang="de-DE"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k=2</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444354-2DEB-48C9-9BE7-E0798978D6ED}"/>
                  </a:ext>
                </a:extLst>
              </p:cNvPr>
              <p:cNvSpPr txBox="1"/>
              <p:nvPr/>
            </p:nvSpPr>
            <p:spPr>
              <a:xfrm>
                <a:off x="472888" y="2920219"/>
                <a:ext cx="4228953" cy="2031325"/>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One option is to modify the distance measure by including a covariance matrix:</a:t>
                </a:r>
              </a:p>
              <a:p>
                <a:pPr algn="l"/>
                <a:endParaRPr lang="en-GB" dirty="0">
                  <a:solidFill>
                    <a:srgbClr val="002A51"/>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de-DE" sz="1800" b="0" i="1" u="none" strike="noStrike" baseline="0" smtClean="0">
                          <a:solidFill>
                            <a:srgbClr val="002A51"/>
                          </a:solidFill>
                          <a:latin typeface="Cambria Math" panose="02040503050406030204" pitchFamily="18" charset="0"/>
                          <a:cs typeface="Arial" panose="020B0604020202020204" pitchFamily="34" charset="0"/>
                        </a:rPr>
                        <m:t>𝑑</m:t>
                      </m:r>
                      <m:d>
                        <m:dPr>
                          <m:ctrlPr>
                            <a:rPr lang="de-DE" sz="1800" b="0" i="1" u="none" strike="noStrike" baseline="0" smtClean="0">
                              <a:solidFill>
                                <a:srgbClr val="002A51"/>
                              </a:solidFill>
                              <a:latin typeface="Cambria Math" panose="02040503050406030204" pitchFamily="18" charset="0"/>
                              <a:cs typeface="Arial" panose="020B0604020202020204" pitchFamily="34" charset="0"/>
                            </a:rPr>
                          </m:ctrlPr>
                        </m:dPr>
                        <m:e>
                          <m:r>
                            <a:rPr lang="de-DE" sz="1800" b="1" i="1" u="none" strike="noStrike" baseline="0" smtClean="0">
                              <a:solidFill>
                                <a:srgbClr val="002A51"/>
                              </a:solidFill>
                              <a:latin typeface="Cambria Math" panose="02040503050406030204" pitchFamily="18" charset="0"/>
                              <a:cs typeface="Arial" panose="020B0604020202020204" pitchFamily="34" charset="0"/>
                            </a:rPr>
                            <m:t>𝒙</m:t>
                          </m:r>
                          <m:r>
                            <a:rPr lang="de-DE" sz="1800" b="0" i="1" u="none" strike="noStrike" baseline="0" smtClean="0">
                              <a:solidFill>
                                <a:srgbClr val="002A51"/>
                              </a:solidFill>
                              <a:latin typeface="Cambria Math" panose="02040503050406030204" pitchFamily="18" charset="0"/>
                              <a:cs typeface="Arial" panose="020B0604020202020204" pitchFamily="34" charset="0"/>
                            </a:rPr>
                            <m:t>, </m:t>
                          </m:r>
                          <m:r>
                            <a:rPr lang="de-DE" sz="1800" b="1" i="1" u="none" strike="noStrike" baseline="0" smtClean="0">
                              <a:solidFill>
                                <a:srgbClr val="002A51"/>
                              </a:solidFill>
                              <a:latin typeface="Cambria Math" panose="02040503050406030204" pitchFamily="18" charset="0"/>
                              <a:cs typeface="Arial" panose="020B0604020202020204" pitchFamily="34" charset="0"/>
                            </a:rPr>
                            <m:t>𝒄</m:t>
                          </m:r>
                        </m:e>
                      </m:d>
                      <m:r>
                        <a:rPr lang="de-DE" sz="1800" b="0" i="1" u="none" strike="noStrike" baseline="0" smtClean="0">
                          <a:solidFill>
                            <a:srgbClr val="002A51"/>
                          </a:solidFill>
                          <a:latin typeface="Cambria Math" panose="02040503050406030204" pitchFamily="18" charset="0"/>
                          <a:cs typeface="Arial" panose="020B0604020202020204" pitchFamily="34" charset="0"/>
                        </a:rPr>
                        <m:t>=</m:t>
                      </m:r>
                      <m:sSup>
                        <m:sSupPr>
                          <m:ctrlPr>
                            <a:rPr lang="de-DE" sz="1800" b="0" i="1" u="none" strike="noStrike" baseline="0" smtClean="0">
                              <a:solidFill>
                                <a:srgbClr val="002A51"/>
                              </a:solidFill>
                              <a:latin typeface="Cambria Math" panose="02040503050406030204" pitchFamily="18" charset="0"/>
                              <a:cs typeface="Arial" panose="020B0604020202020204" pitchFamily="34" charset="0"/>
                            </a:rPr>
                          </m:ctrlPr>
                        </m:sSupPr>
                        <m:e>
                          <m:d>
                            <m:dPr>
                              <m:ctrlPr>
                                <a:rPr lang="de-DE" i="1">
                                  <a:solidFill>
                                    <a:srgbClr val="002A51"/>
                                  </a:solidFill>
                                  <a:latin typeface="Cambria Math" panose="02040503050406030204" pitchFamily="18" charset="0"/>
                                  <a:cs typeface="Arial" panose="020B0604020202020204" pitchFamily="34" charset="0"/>
                                </a:rPr>
                              </m:ctrlPr>
                            </m:dPr>
                            <m:e>
                              <m:r>
                                <a:rPr lang="de-DE" b="1" i="1">
                                  <a:solidFill>
                                    <a:srgbClr val="002A51"/>
                                  </a:solidFill>
                                  <a:latin typeface="Cambria Math" panose="02040503050406030204" pitchFamily="18" charset="0"/>
                                  <a:cs typeface="Arial" panose="020B0604020202020204" pitchFamily="34" charset="0"/>
                                </a:rPr>
                                <m:t>𝒙</m:t>
                              </m:r>
                              <m:r>
                                <a:rPr lang="de-DE" i="1">
                                  <a:solidFill>
                                    <a:srgbClr val="002A51"/>
                                  </a:solidFill>
                                  <a:latin typeface="Cambria Math" panose="02040503050406030204" pitchFamily="18" charset="0"/>
                                  <a:cs typeface="Arial" panose="020B0604020202020204" pitchFamily="34" charset="0"/>
                                </a:rPr>
                                <m:t>−</m:t>
                              </m:r>
                              <m:r>
                                <a:rPr lang="de-DE" b="1" i="1">
                                  <a:solidFill>
                                    <a:srgbClr val="002A51"/>
                                  </a:solidFill>
                                  <a:latin typeface="Cambria Math" panose="02040503050406030204" pitchFamily="18" charset="0"/>
                                  <a:cs typeface="Arial" panose="020B0604020202020204" pitchFamily="34" charset="0"/>
                                </a:rPr>
                                <m:t>𝒄</m:t>
                              </m:r>
                            </m:e>
                          </m:d>
                        </m:e>
                        <m:sup>
                          <m:r>
                            <a:rPr lang="de-DE" sz="1800" b="0" i="1" u="none" strike="noStrike" baseline="0" smtClean="0">
                              <a:solidFill>
                                <a:srgbClr val="002A51"/>
                              </a:solidFill>
                              <a:latin typeface="Cambria Math" panose="02040503050406030204" pitchFamily="18" charset="0"/>
                              <a:cs typeface="Arial" panose="020B0604020202020204" pitchFamily="34" charset="0"/>
                            </a:rPr>
                            <m:t>𝑇</m:t>
                          </m:r>
                        </m:sup>
                      </m:sSup>
                      <m:sSup>
                        <m:sSupPr>
                          <m:ctrlPr>
                            <a:rPr lang="de-DE" sz="1800" b="0" i="1" u="none" strike="noStrike" baseline="0" smtClean="0">
                              <a:solidFill>
                                <a:srgbClr val="002A51"/>
                              </a:solidFill>
                              <a:latin typeface="Cambria Math" panose="02040503050406030204" pitchFamily="18" charset="0"/>
                              <a:cs typeface="Arial" panose="020B0604020202020204" pitchFamily="34" charset="0"/>
                            </a:rPr>
                          </m:ctrlPr>
                        </m:sSupPr>
                        <m:e>
                          <m:r>
                            <m:rPr>
                              <m:sty m:val="p"/>
                            </m:rPr>
                            <a:rPr lang="el-GR" i="1">
                              <a:solidFill>
                                <a:srgbClr val="002A51"/>
                              </a:solidFill>
                              <a:latin typeface="Cambria Math" panose="02040503050406030204" pitchFamily="18" charset="0"/>
                              <a:ea typeface="Cambria Math" panose="02040503050406030204" pitchFamily="18" charset="0"/>
                              <a:cs typeface="Arial" panose="020B0604020202020204" pitchFamily="34" charset="0"/>
                            </a:rPr>
                            <m:t>Σ</m:t>
                          </m:r>
                        </m:e>
                        <m:sup>
                          <m:r>
                            <a:rPr lang="de-DE" sz="1800" b="0" i="1" u="none" strike="noStrike" baseline="0" smtClean="0">
                              <a:solidFill>
                                <a:srgbClr val="002A51"/>
                              </a:solidFill>
                              <a:latin typeface="Cambria Math" panose="02040503050406030204" pitchFamily="18" charset="0"/>
                              <a:cs typeface="Arial" panose="020B0604020202020204" pitchFamily="34" charset="0"/>
                            </a:rPr>
                            <m:t>−1</m:t>
                          </m:r>
                        </m:sup>
                      </m:sSup>
                      <m:d>
                        <m:dPr>
                          <m:ctrlPr>
                            <a:rPr lang="de-DE" i="1">
                              <a:solidFill>
                                <a:srgbClr val="002A51"/>
                              </a:solidFill>
                              <a:latin typeface="Cambria Math" panose="02040503050406030204" pitchFamily="18" charset="0"/>
                              <a:cs typeface="Arial" panose="020B0604020202020204" pitchFamily="34" charset="0"/>
                            </a:rPr>
                          </m:ctrlPr>
                        </m:dPr>
                        <m:e>
                          <m:r>
                            <a:rPr lang="de-DE" b="1" i="1">
                              <a:solidFill>
                                <a:srgbClr val="002A51"/>
                              </a:solidFill>
                              <a:latin typeface="Cambria Math" panose="02040503050406030204" pitchFamily="18" charset="0"/>
                              <a:cs typeface="Arial" panose="020B0604020202020204" pitchFamily="34" charset="0"/>
                            </a:rPr>
                            <m:t>𝒙</m:t>
                          </m:r>
                          <m:r>
                            <a:rPr lang="de-DE" i="1">
                              <a:solidFill>
                                <a:srgbClr val="002A51"/>
                              </a:solidFill>
                              <a:latin typeface="Cambria Math" panose="02040503050406030204" pitchFamily="18" charset="0"/>
                              <a:cs typeface="Arial" panose="020B0604020202020204" pitchFamily="34" charset="0"/>
                            </a:rPr>
                            <m:t>−</m:t>
                          </m:r>
                          <m:r>
                            <a:rPr lang="de-DE" b="1" i="1">
                              <a:solidFill>
                                <a:srgbClr val="002A51"/>
                              </a:solidFill>
                              <a:latin typeface="Cambria Math" panose="02040503050406030204" pitchFamily="18" charset="0"/>
                              <a:cs typeface="Arial" panose="020B0604020202020204" pitchFamily="34" charset="0"/>
                            </a:rPr>
                            <m:t>𝒄</m:t>
                          </m:r>
                        </m:e>
                      </m:d>
                    </m:oMath>
                  </m:oMathPara>
                </a14:m>
                <a:endParaRPr lang="en-GB" sz="1800" b="0" i="0" u="none" strike="noStrike" baseline="0" dirty="0">
                  <a:solidFill>
                    <a:srgbClr val="002A51"/>
                  </a:solidFill>
                  <a:latin typeface="Arial" panose="020B0604020202020204" pitchFamily="34" charset="0"/>
                  <a:cs typeface="Arial" panose="020B0604020202020204" pitchFamily="34" charset="0"/>
                </a:endParaRPr>
              </a:p>
              <a:p>
                <a:endParaRPr lang="en-GB" sz="1800" b="0" i="0" u="none" strike="noStrike" baseline="0" dirty="0">
                  <a:solidFill>
                    <a:srgbClr val="002A51"/>
                  </a:solidFill>
                  <a:latin typeface="Arial" panose="020B0604020202020204" pitchFamily="34" charset="0"/>
                  <a:cs typeface="Arial" panose="020B0604020202020204" pitchFamily="34" charset="0"/>
                </a:endParaRPr>
              </a:p>
              <a:p>
                <a:r>
                  <a:rPr lang="en-GB" sz="1800" b="0" i="0" u="none" strike="noStrike" baseline="0" dirty="0">
                    <a:solidFill>
                      <a:srgbClr val="002A51"/>
                    </a:solidFill>
                    <a:latin typeface="Arial" panose="020B0604020202020204" pitchFamily="34" charset="0"/>
                    <a:cs typeface="Arial" panose="020B0604020202020204" pitchFamily="34" charset="0"/>
                  </a:rPr>
                  <a:t>this is called the </a:t>
                </a:r>
                <a:r>
                  <a:rPr lang="en-GB" sz="1800" b="0" i="0" u="none" strike="noStrike" baseline="0" dirty="0" err="1">
                    <a:solidFill>
                      <a:srgbClr val="002A51"/>
                    </a:solidFill>
                    <a:latin typeface="Arial" panose="020B0604020202020204" pitchFamily="34" charset="0"/>
                    <a:cs typeface="Arial" panose="020B0604020202020204" pitchFamily="34" charset="0"/>
                  </a:rPr>
                  <a:t>Mahalanobis</a:t>
                </a:r>
                <a:r>
                  <a:rPr lang="en-GB" sz="1800" b="0" i="0" u="none" strike="noStrike" baseline="0" dirty="0">
                    <a:solidFill>
                      <a:srgbClr val="002A51"/>
                    </a:solidFill>
                    <a:latin typeface="Arial" panose="020B0604020202020204" pitchFamily="34" charset="0"/>
                    <a:cs typeface="Arial" panose="020B0604020202020204" pitchFamily="34" charset="0"/>
                  </a:rPr>
                  <a:t> distance</a:t>
                </a:r>
              </a:p>
            </p:txBody>
          </p:sp>
        </mc:Choice>
        <mc:Fallback xmlns="">
          <p:sp>
            <p:nvSpPr>
              <p:cNvPr id="11" name="TextBox 10">
                <a:extLst>
                  <a:ext uri="{FF2B5EF4-FFF2-40B4-BE49-F238E27FC236}">
                    <a16:creationId xmlns:a16="http://schemas.microsoft.com/office/drawing/2014/main" id="{56444354-2DEB-48C9-9BE7-E0798978D6ED}"/>
                  </a:ext>
                </a:extLst>
              </p:cNvPr>
              <p:cNvSpPr txBox="1">
                <a:spLocks noRot="1" noChangeAspect="1" noMove="1" noResize="1" noEditPoints="1" noAdjustHandles="1" noChangeArrowheads="1" noChangeShapeType="1" noTextEdit="1"/>
              </p:cNvSpPr>
              <p:nvPr/>
            </p:nvSpPr>
            <p:spPr>
              <a:xfrm>
                <a:off x="472888" y="2920219"/>
                <a:ext cx="4228953" cy="2031325"/>
              </a:xfrm>
              <a:prstGeom prst="rect">
                <a:avLst/>
              </a:prstGeom>
              <a:blipFill>
                <a:blip r:embed="rId3"/>
                <a:stretch>
                  <a:fillRect l="-1299" t="-1502" b="-3904"/>
                </a:stretch>
              </a:blipFill>
            </p:spPr>
            <p:txBody>
              <a:bodyPr/>
              <a:lstStyle/>
              <a:p>
                <a:r>
                  <a:rPr lang="en-US">
                    <a:noFill/>
                  </a:rPr>
                  <a:t> </a:t>
                </a:r>
              </a:p>
            </p:txBody>
          </p:sp>
        </mc:Fallback>
      </mc:AlternateContent>
    </p:spTree>
    <p:extLst>
      <p:ext uri="{BB962C8B-B14F-4D97-AF65-F5344CB8AC3E}">
        <p14:creationId xmlns:p14="http://schemas.microsoft.com/office/powerpoint/2010/main" val="420362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K-Means drawbacks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25</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0" indent="0">
              <a:buNone/>
            </a:pPr>
            <a:r>
              <a:rPr lang="en-GB" i="1" dirty="0"/>
              <a:t>Which clustering algorithm could better fit the data and why?</a:t>
            </a:r>
          </a:p>
        </p:txBody>
      </p:sp>
      <p:sp>
        <p:nvSpPr>
          <p:cNvPr id="99" name="TextBox 98">
            <a:extLst>
              <a:ext uri="{FF2B5EF4-FFF2-40B4-BE49-F238E27FC236}">
                <a16:creationId xmlns:a16="http://schemas.microsoft.com/office/drawing/2014/main" id="{87054122-6881-4DEC-A113-C071AB3C2BA1}"/>
              </a:ext>
            </a:extLst>
          </p:cNvPr>
          <p:cNvSpPr txBox="1"/>
          <p:nvPr/>
        </p:nvSpPr>
        <p:spPr>
          <a:xfrm>
            <a:off x="644329" y="2684681"/>
            <a:ext cx="65" cy="307777"/>
          </a:xfrm>
          <a:prstGeom prst="rect">
            <a:avLst/>
          </a:prstGeom>
          <a:solidFill>
            <a:schemeClr val="bg1"/>
          </a:solidFill>
        </p:spPr>
        <p:txBody>
          <a:bodyPr wrap="none" lIns="0" tIns="0" rIns="0" bIns="0" rtlCol="0">
            <a:spAutoFit/>
          </a:bodyPr>
          <a:lstStyle/>
          <a:p>
            <a:pPr algn="l">
              <a:lnSpc>
                <a:spcPct val="100000"/>
              </a:lnSpc>
            </a:pPr>
            <a:endPar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72888" y="2037000"/>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pic>
        <p:nvPicPr>
          <p:cNvPr id="4" name="Picture 3">
            <a:extLst>
              <a:ext uri="{FF2B5EF4-FFF2-40B4-BE49-F238E27FC236}">
                <a16:creationId xmlns:a16="http://schemas.microsoft.com/office/drawing/2014/main" id="{DAC07871-0F15-4D4C-912F-7145B0A7840D}"/>
              </a:ext>
            </a:extLst>
          </p:cNvPr>
          <p:cNvPicPr>
            <a:picLocks noChangeAspect="1"/>
          </p:cNvPicPr>
          <p:nvPr/>
        </p:nvPicPr>
        <p:blipFill>
          <a:blip r:embed="rId2"/>
          <a:stretch>
            <a:fillRect/>
          </a:stretch>
        </p:blipFill>
        <p:spPr>
          <a:xfrm>
            <a:off x="5247260" y="1980391"/>
            <a:ext cx="3086843" cy="3087316"/>
          </a:xfrm>
          <a:prstGeom prst="rect">
            <a:avLst/>
          </a:prstGeom>
        </p:spPr>
      </p:pic>
      <p:sp>
        <p:nvSpPr>
          <p:cNvPr id="8" name="Rectangle 7"/>
          <p:cNvSpPr/>
          <p:nvPr/>
        </p:nvSpPr>
        <p:spPr>
          <a:xfrm>
            <a:off x="5247260" y="1668964"/>
            <a:ext cx="562975" cy="369332"/>
          </a:xfrm>
          <a:prstGeom prst="rect">
            <a:avLst/>
          </a:prstGeom>
        </p:spPr>
        <p:txBody>
          <a:bodyPr wrap="none">
            <a:spAutoFit/>
          </a:bodyPr>
          <a:lstStyle/>
          <a:p>
            <a:r>
              <a:rPr lang="de-DE"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k=2</a:t>
            </a:r>
          </a:p>
        </p:txBody>
      </p:sp>
      <p:sp>
        <p:nvSpPr>
          <p:cNvPr id="12" name="TextBox 11">
            <a:extLst>
              <a:ext uri="{FF2B5EF4-FFF2-40B4-BE49-F238E27FC236}">
                <a16:creationId xmlns:a16="http://schemas.microsoft.com/office/drawing/2014/main" id="{56444354-2DEB-48C9-9BE7-E0798978D6ED}"/>
              </a:ext>
            </a:extLst>
          </p:cNvPr>
          <p:cNvSpPr txBox="1"/>
          <p:nvPr/>
        </p:nvSpPr>
        <p:spPr>
          <a:xfrm>
            <a:off x="545351" y="3315930"/>
            <a:ext cx="4228953" cy="1200329"/>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Another option is to use the EM Clustering algorithm with a normal probability density distribution, which also includes a covariance matrix.</a:t>
            </a:r>
            <a:endParaRPr lang="en-GB" b="0" i="1" u="none" strike="noStrike" baseline="0" dirty="0">
              <a:solidFill>
                <a:srgbClr val="002A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8124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EBC1-593B-45A6-89B2-45C8B34CBE64}"/>
              </a:ext>
            </a:extLst>
          </p:cNvPr>
          <p:cNvSpPr>
            <a:spLocks noGrp="1"/>
          </p:cNvSpPr>
          <p:nvPr>
            <p:ph type="title"/>
          </p:nvPr>
        </p:nvSpPr>
        <p:spPr/>
        <p:txBody>
          <a:bodyPr/>
          <a:lstStyle/>
          <a:p>
            <a:r>
              <a:rPr lang="de-DE" dirty="0"/>
              <a:t>Gaussian Mixture Model – EM Clustering</a:t>
            </a:r>
            <a:endParaRPr lang="en-GB" dirty="0"/>
          </a:p>
        </p:txBody>
      </p:sp>
      <p:sp>
        <p:nvSpPr>
          <p:cNvPr id="3" name="Slide Number Placeholder 2">
            <a:extLst>
              <a:ext uri="{FF2B5EF4-FFF2-40B4-BE49-F238E27FC236}">
                <a16:creationId xmlns:a16="http://schemas.microsoft.com/office/drawing/2014/main" id="{74DAF3E8-6DE6-485F-A6E9-5F8EB2FAD88F}"/>
              </a:ext>
            </a:extLst>
          </p:cNvPr>
          <p:cNvSpPr>
            <a:spLocks noGrp="1"/>
          </p:cNvSpPr>
          <p:nvPr>
            <p:ph type="sldNum" sz="quarter" idx="13"/>
          </p:nvPr>
        </p:nvSpPr>
        <p:spPr/>
        <p:txBody>
          <a:bodyPr/>
          <a:lstStyle/>
          <a:p>
            <a:fld id="{15C29056-5AFA-7949-831A-3EC086771171}" type="slidenum">
              <a:rPr lang="de-DE" smtClean="0"/>
              <a:pPr/>
              <a:t>26</a:t>
            </a:fld>
            <a:endParaRPr lang="de-DE" dirty="0"/>
          </a:p>
        </p:txBody>
      </p:sp>
      <p:sp>
        <p:nvSpPr>
          <p:cNvPr id="4" name="Text Placeholder 3">
            <a:extLst>
              <a:ext uri="{FF2B5EF4-FFF2-40B4-BE49-F238E27FC236}">
                <a16:creationId xmlns:a16="http://schemas.microsoft.com/office/drawing/2014/main" id="{D166E68E-A67E-4319-85C7-27C430C3B36D}"/>
              </a:ext>
            </a:extLst>
          </p:cNvPr>
          <p:cNvSpPr>
            <a:spLocks noGrp="1"/>
          </p:cNvSpPr>
          <p:nvPr>
            <p:ph type="body" sz="quarter" idx="14"/>
          </p:nvPr>
        </p:nvSpPr>
        <p:spPr/>
        <p:txBody>
          <a:bodyPr/>
          <a:lstStyle/>
          <a:p>
            <a:pPr algn="l"/>
            <a:r>
              <a:rPr lang="en-GB" b="1" i="0" u="none" strike="noStrike" baseline="0" dirty="0"/>
              <a:t>Assumption: </a:t>
            </a:r>
            <a:r>
              <a:rPr lang="en-GB" b="0" i="0" u="none" strike="noStrike" baseline="0" dirty="0"/>
              <a:t>Data were generated by sampling a set of normal distributions. (The probability density is a mixture of normal distributions.)</a:t>
            </a:r>
          </a:p>
          <a:p>
            <a:pPr algn="l"/>
            <a:endParaRPr lang="en-GB" b="0" i="0" u="none" strike="noStrike" baseline="0" dirty="0"/>
          </a:p>
          <a:p>
            <a:pPr algn="l"/>
            <a:r>
              <a:rPr lang="en-GB" b="1" i="0" u="none" strike="noStrike" baseline="0" dirty="0"/>
              <a:t>Aim: </a:t>
            </a:r>
            <a:r>
              <a:rPr lang="en-GB" b="0" i="0" u="none" strike="noStrike" baseline="0" dirty="0"/>
              <a:t>Find the parameters for the normal distributions and how much each normal distribution contributes to the data.</a:t>
            </a:r>
          </a:p>
          <a:p>
            <a:pPr algn="l"/>
            <a:endParaRPr lang="en-GB" b="0" i="0" u="none" strike="noStrike" baseline="0" dirty="0"/>
          </a:p>
          <a:p>
            <a:pPr algn="l"/>
            <a:r>
              <a:rPr lang="en-GB" b="1" i="0" u="none" strike="noStrike" baseline="0" dirty="0"/>
              <a:t>Algorithm: </a:t>
            </a:r>
            <a:r>
              <a:rPr lang="en-GB" b="0" i="0" u="none" strike="noStrike" baseline="0" dirty="0"/>
              <a:t>EM clustering (expectation maximisation).</a:t>
            </a:r>
          </a:p>
          <a:p>
            <a:pPr algn="l"/>
            <a:endParaRPr lang="en-GB" b="0" i="0" u="none" strike="noStrike" baseline="0" dirty="0"/>
          </a:p>
          <a:p>
            <a:pPr algn="l"/>
            <a:r>
              <a:rPr lang="en-GB" b="0" i="0" u="none" strike="noStrike" baseline="0" dirty="0"/>
              <a:t>Alternating scheme in which the parameters of the normal distributions and the likelihoods of the data points to be generated by the corresponding normal distributions are estimated.</a:t>
            </a:r>
            <a:endParaRPr lang="en-GB" dirty="0"/>
          </a:p>
        </p:txBody>
      </p:sp>
      <p:sp>
        <p:nvSpPr>
          <p:cNvPr id="5" name="Footer Placeholder 4">
            <a:extLst>
              <a:ext uri="{FF2B5EF4-FFF2-40B4-BE49-F238E27FC236}">
                <a16:creationId xmlns:a16="http://schemas.microsoft.com/office/drawing/2014/main" id="{C113824A-0044-42CC-9983-D7DD524FD0BA}"/>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Tree>
    <p:extLst>
      <p:ext uri="{BB962C8B-B14F-4D97-AF65-F5344CB8AC3E}">
        <p14:creationId xmlns:p14="http://schemas.microsoft.com/office/powerpoint/2010/main" val="25245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938992"/>
          </a:xfrm>
        </p:spPr>
        <p:txBody>
          <a:bodyPr/>
          <a:lstStyle/>
          <a:p>
            <a:r>
              <a:rPr lang="de-DE" dirty="0"/>
              <a:t>Exercise </a:t>
            </a:r>
            <a:r>
              <a:rPr lang="de-DE" dirty="0" smtClean="0"/>
              <a:t>3</a:t>
            </a:r>
            <a:r>
              <a:rPr lang="de-DE" dirty="0"/>
              <a:t/>
            </a:r>
            <a:br>
              <a:rPr lang="de-DE" dirty="0"/>
            </a:br>
            <a:r>
              <a:rPr lang="de-DE" dirty="0"/>
              <a:t>Agglomerative Hierarchical Clustering</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27</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464713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Hierarchical </a:t>
            </a:r>
            <a:r>
              <a:rPr lang="de-DE" dirty="0"/>
              <a:t>Clustering</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28</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4"/>
            <a:ext cx="8378825" cy="3325091"/>
          </a:xfrm>
        </p:spPr>
        <p:txBody>
          <a:bodyPr/>
          <a:lstStyle/>
          <a:p>
            <a:pPr algn="l"/>
            <a:r>
              <a:rPr lang="en-GB" sz="1800" b="0" i="1" u="none" strike="noStrike" baseline="0" dirty="0"/>
              <a:t>The following one-dimensional dataset is given:</a:t>
            </a:r>
          </a:p>
          <a:p>
            <a:pPr algn="l"/>
            <a:endParaRPr lang="en-GB" sz="1800" b="0" i="1" u="none" strike="noStrike" baseline="0" dirty="0"/>
          </a:p>
          <a:p>
            <a:pPr algn="l"/>
            <a:endParaRPr lang="en-GB" sz="1800" i="1" dirty="0"/>
          </a:p>
          <a:p>
            <a:pPr algn="l"/>
            <a:endParaRPr lang="en-GB" sz="1800" b="0" i="1" u="none" strike="noStrike" baseline="0" dirty="0"/>
          </a:p>
          <a:p>
            <a:pPr algn="l"/>
            <a:r>
              <a:rPr lang="en-GB" sz="1800" b="0" i="1" u="none" strike="noStrike" baseline="0" dirty="0"/>
              <a:t>Cluster this dataset with agglomerative clustering using:</a:t>
            </a:r>
          </a:p>
          <a:p>
            <a:pPr marL="495300" lvl="1" indent="-228600">
              <a:buFont typeface="+mj-lt"/>
              <a:buAutoNum type="alphaLcParenR"/>
            </a:pPr>
            <a:r>
              <a:rPr lang="en-GB" sz="1600" b="0" i="1" u="none" strike="noStrike" baseline="0" dirty="0" smtClean="0"/>
              <a:t>the </a:t>
            </a:r>
            <a:r>
              <a:rPr lang="en-GB" sz="1600" b="0" i="1" u="none" strike="noStrike" baseline="0" dirty="0"/>
              <a:t>centroid method</a:t>
            </a:r>
          </a:p>
          <a:p>
            <a:pPr marL="495300" lvl="1" indent="-228600">
              <a:buFont typeface="+mj-lt"/>
              <a:buAutoNum type="alphaLcParenR"/>
            </a:pPr>
            <a:r>
              <a:rPr lang="en-GB" sz="1600" b="0" i="1" u="none" strike="noStrike" baseline="0" dirty="0" smtClean="0"/>
              <a:t>the </a:t>
            </a:r>
            <a:r>
              <a:rPr lang="en-GB" sz="1600" b="0" i="1" u="none" strike="noStrike" baseline="0" dirty="0"/>
              <a:t>single-linkage method</a:t>
            </a:r>
          </a:p>
          <a:p>
            <a:pPr marL="495300" lvl="1" indent="-228600">
              <a:buFont typeface="+mj-lt"/>
              <a:buAutoNum type="alphaLcParenR"/>
            </a:pPr>
            <a:r>
              <a:rPr lang="en-GB" sz="1600" b="0" i="1" u="none" strike="noStrike" baseline="0" dirty="0" smtClean="0"/>
              <a:t>the </a:t>
            </a:r>
            <a:r>
              <a:rPr lang="en-GB" sz="1600" b="0" i="1" u="none" strike="noStrike" baseline="0" dirty="0"/>
              <a:t>complete-linkage method</a:t>
            </a:r>
          </a:p>
          <a:p>
            <a:pPr algn="l"/>
            <a:endParaRPr lang="en-GB" sz="1800" b="0" i="1" u="none" strike="noStrike" baseline="0" dirty="0" smtClean="0"/>
          </a:p>
          <a:p>
            <a:pPr algn="l"/>
            <a:r>
              <a:rPr lang="en-GB" sz="1800" b="0" i="1" u="none" strike="noStrike" baseline="0" dirty="0" smtClean="0"/>
              <a:t>Draw </a:t>
            </a:r>
            <a:r>
              <a:rPr lang="en-GB" sz="1800" b="0" i="1" u="none" strike="noStrike" baseline="0" dirty="0"/>
              <a:t>a dendrogram for each of the methods (a)-(c).</a:t>
            </a:r>
            <a:endParaRPr lang="en-GB" i="1"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6">
            <a:extLst>
              <a:ext uri="{FF2B5EF4-FFF2-40B4-BE49-F238E27FC236}">
                <a16:creationId xmlns:a16="http://schemas.microsoft.com/office/drawing/2014/main" id="{EB45BF8B-4335-4D85-82EC-F3F5AE05EA04}"/>
              </a:ext>
            </a:extLst>
          </p:cNvPr>
          <p:cNvGraphicFramePr>
            <a:graphicFrameLocks noGrp="1"/>
          </p:cNvGraphicFramePr>
          <p:nvPr>
            <p:extLst>
              <p:ext uri="{D42A27DB-BD31-4B8C-83A1-F6EECF244321}">
                <p14:modId xmlns:p14="http://schemas.microsoft.com/office/powerpoint/2010/main" val="2619974751"/>
              </p:ext>
            </p:extLst>
          </p:nvPr>
        </p:nvGraphicFramePr>
        <p:xfrm>
          <a:off x="2854502" y="2075779"/>
          <a:ext cx="3389820" cy="370840"/>
        </p:xfrm>
        <a:graphic>
          <a:graphicData uri="http://schemas.openxmlformats.org/drawingml/2006/table">
            <a:tbl>
              <a:tblPr firstRow="1" bandRow="1">
                <a:tableStyleId>{5C22544A-7EE6-4342-B048-85BDC9FD1C3A}</a:tableStyleId>
              </a:tblPr>
              <a:tblGrid>
                <a:gridCol w="484260">
                  <a:extLst>
                    <a:ext uri="{9D8B030D-6E8A-4147-A177-3AD203B41FA5}">
                      <a16:colId xmlns:a16="http://schemas.microsoft.com/office/drawing/2014/main" val="2511922776"/>
                    </a:ext>
                  </a:extLst>
                </a:gridCol>
                <a:gridCol w="484260">
                  <a:extLst>
                    <a:ext uri="{9D8B030D-6E8A-4147-A177-3AD203B41FA5}">
                      <a16:colId xmlns:a16="http://schemas.microsoft.com/office/drawing/2014/main" val="2819479857"/>
                    </a:ext>
                  </a:extLst>
                </a:gridCol>
                <a:gridCol w="484260">
                  <a:extLst>
                    <a:ext uri="{9D8B030D-6E8A-4147-A177-3AD203B41FA5}">
                      <a16:colId xmlns:a16="http://schemas.microsoft.com/office/drawing/2014/main" val="1109128555"/>
                    </a:ext>
                  </a:extLst>
                </a:gridCol>
                <a:gridCol w="484260">
                  <a:extLst>
                    <a:ext uri="{9D8B030D-6E8A-4147-A177-3AD203B41FA5}">
                      <a16:colId xmlns:a16="http://schemas.microsoft.com/office/drawing/2014/main" val="2123270564"/>
                    </a:ext>
                  </a:extLst>
                </a:gridCol>
                <a:gridCol w="484260">
                  <a:extLst>
                    <a:ext uri="{9D8B030D-6E8A-4147-A177-3AD203B41FA5}">
                      <a16:colId xmlns:a16="http://schemas.microsoft.com/office/drawing/2014/main" val="1264289573"/>
                    </a:ext>
                  </a:extLst>
                </a:gridCol>
                <a:gridCol w="484260">
                  <a:extLst>
                    <a:ext uri="{9D8B030D-6E8A-4147-A177-3AD203B41FA5}">
                      <a16:colId xmlns:a16="http://schemas.microsoft.com/office/drawing/2014/main" val="2758957825"/>
                    </a:ext>
                  </a:extLst>
                </a:gridCol>
                <a:gridCol w="484260">
                  <a:extLst>
                    <a:ext uri="{9D8B030D-6E8A-4147-A177-3AD203B41FA5}">
                      <a16:colId xmlns:a16="http://schemas.microsoft.com/office/drawing/2014/main" val="424413834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45</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bl>
          </a:graphicData>
        </a:graphic>
      </p:graphicFrame>
    </p:spTree>
    <p:extLst>
      <p:ext uri="{BB962C8B-B14F-4D97-AF65-F5344CB8AC3E}">
        <p14:creationId xmlns:p14="http://schemas.microsoft.com/office/powerpoint/2010/main" val="732574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Hierarchical Clustering: Centroid Method</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29</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1195877" y="2623258"/>
            <a:ext cx="2838241" cy="369332"/>
          </a:xfrm>
          <a:prstGeom prst="rect">
            <a:avLst/>
          </a:prstGeom>
          <a:solidFill>
            <a:schemeClr val="bg1"/>
          </a:solidFill>
        </p:spPr>
        <p:txBody>
          <a:bodyPr wrap="square">
            <a:spAutoFit/>
          </a:bodyPr>
          <a:lstStyle/>
          <a:p>
            <a:pPr algn="l"/>
            <a:r>
              <a:rPr lang="en-GB" sz="1800" b="1" i="0" u="none" strike="noStrike" baseline="0" dirty="0">
                <a:solidFill>
                  <a:srgbClr val="002A51"/>
                </a:solidFill>
                <a:latin typeface="Arial" panose="020B0604020202020204" pitchFamily="34" charset="0"/>
                <a:cs typeface="Arial" panose="020B0604020202020204" pitchFamily="34" charset="0"/>
              </a:rPr>
              <a:t>Centroid Method</a:t>
            </a:r>
            <a:endParaRPr lang="en-GB" b="1" i="1" u="none" strike="noStrike" baseline="0" dirty="0">
              <a:solidFill>
                <a:srgbClr val="002A51"/>
              </a:solidFill>
              <a:latin typeface="Arial" panose="020B0604020202020204" pitchFamily="34" charset="0"/>
              <a:cs typeface="Arial" panose="020B0604020202020204" pitchFamily="34" charset="0"/>
            </a:endParaRPr>
          </a:p>
        </p:txBody>
      </p:sp>
      <p:graphicFrame>
        <p:nvGraphicFramePr>
          <p:cNvPr id="9" name="Table 6">
            <a:extLst>
              <a:ext uri="{FF2B5EF4-FFF2-40B4-BE49-F238E27FC236}">
                <a16:creationId xmlns:a16="http://schemas.microsoft.com/office/drawing/2014/main" id="{D4E166ED-3797-4815-AD72-8C28D2727E5F}"/>
              </a:ext>
            </a:extLst>
          </p:cNvPr>
          <p:cNvGraphicFramePr>
            <a:graphicFrameLocks noGrp="1"/>
          </p:cNvGraphicFramePr>
          <p:nvPr>
            <p:extLst>
              <p:ext uri="{D42A27DB-BD31-4B8C-83A1-F6EECF244321}">
                <p14:modId xmlns:p14="http://schemas.microsoft.com/office/powerpoint/2010/main" val="3107296431"/>
              </p:ext>
            </p:extLst>
          </p:nvPr>
        </p:nvGraphicFramePr>
        <p:xfrm>
          <a:off x="573296" y="1032713"/>
          <a:ext cx="3389820" cy="370840"/>
        </p:xfrm>
        <a:graphic>
          <a:graphicData uri="http://schemas.openxmlformats.org/drawingml/2006/table">
            <a:tbl>
              <a:tblPr firstRow="1" bandRow="1">
                <a:tableStyleId>{5C22544A-7EE6-4342-B048-85BDC9FD1C3A}</a:tableStyleId>
              </a:tblPr>
              <a:tblGrid>
                <a:gridCol w="484260">
                  <a:extLst>
                    <a:ext uri="{9D8B030D-6E8A-4147-A177-3AD203B41FA5}">
                      <a16:colId xmlns:a16="http://schemas.microsoft.com/office/drawing/2014/main" val="2511922776"/>
                    </a:ext>
                  </a:extLst>
                </a:gridCol>
                <a:gridCol w="484260">
                  <a:extLst>
                    <a:ext uri="{9D8B030D-6E8A-4147-A177-3AD203B41FA5}">
                      <a16:colId xmlns:a16="http://schemas.microsoft.com/office/drawing/2014/main" val="2819479857"/>
                    </a:ext>
                  </a:extLst>
                </a:gridCol>
                <a:gridCol w="484260">
                  <a:extLst>
                    <a:ext uri="{9D8B030D-6E8A-4147-A177-3AD203B41FA5}">
                      <a16:colId xmlns:a16="http://schemas.microsoft.com/office/drawing/2014/main" val="1109128555"/>
                    </a:ext>
                  </a:extLst>
                </a:gridCol>
                <a:gridCol w="484260">
                  <a:extLst>
                    <a:ext uri="{9D8B030D-6E8A-4147-A177-3AD203B41FA5}">
                      <a16:colId xmlns:a16="http://schemas.microsoft.com/office/drawing/2014/main" val="2123270564"/>
                    </a:ext>
                  </a:extLst>
                </a:gridCol>
                <a:gridCol w="484260">
                  <a:extLst>
                    <a:ext uri="{9D8B030D-6E8A-4147-A177-3AD203B41FA5}">
                      <a16:colId xmlns:a16="http://schemas.microsoft.com/office/drawing/2014/main" val="1264289573"/>
                    </a:ext>
                  </a:extLst>
                </a:gridCol>
                <a:gridCol w="484260">
                  <a:extLst>
                    <a:ext uri="{9D8B030D-6E8A-4147-A177-3AD203B41FA5}">
                      <a16:colId xmlns:a16="http://schemas.microsoft.com/office/drawing/2014/main" val="2758957825"/>
                    </a:ext>
                  </a:extLst>
                </a:gridCol>
                <a:gridCol w="484260">
                  <a:extLst>
                    <a:ext uri="{9D8B030D-6E8A-4147-A177-3AD203B41FA5}">
                      <a16:colId xmlns:a16="http://schemas.microsoft.com/office/drawing/2014/main" val="424413834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45</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bl>
          </a:graphicData>
        </a:graphic>
      </p:graphicFrame>
      <p:pic>
        <p:nvPicPr>
          <p:cNvPr id="6" name="Picture 5">
            <a:extLst>
              <a:ext uri="{FF2B5EF4-FFF2-40B4-BE49-F238E27FC236}">
                <a16:creationId xmlns:a16="http://schemas.microsoft.com/office/drawing/2014/main" id="{ADACF34C-4D8B-498B-8EBF-699F22769362}"/>
              </a:ext>
            </a:extLst>
          </p:cNvPr>
          <p:cNvPicPr>
            <a:picLocks noChangeAspect="1"/>
          </p:cNvPicPr>
          <p:nvPr/>
        </p:nvPicPr>
        <p:blipFill>
          <a:blip r:embed="rId2"/>
          <a:stretch>
            <a:fillRect/>
          </a:stretch>
        </p:blipFill>
        <p:spPr>
          <a:xfrm>
            <a:off x="3823855" y="1805527"/>
            <a:ext cx="5077103" cy="2876760"/>
          </a:xfrm>
          <a:prstGeom prst="rect">
            <a:avLst/>
          </a:prstGeom>
        </p:spPr>
      </p:pic>
      <p:sp>
        <p:nvSpPr>
          <p:cNvPr id="123" name="Speech Bubble: Rectangle with Corners Rounded 122">
            <a:extLst>
              <a:ext uri="{FF2B5EF4-FFF2-40B4-BE49-F238E27FC236}">
                <a16:creationId xmlns:a16="http://schemas.microsoft.com/office/drawing/2014/main" id="{ACC055A2-3489-43F4-A66E-A3030C4AD0F9}"/>
              </a:ext>
            </a:extLst>
          </p:cNvPr>
          <p:cNvSpPr/>
          <p:nvPr/>
        </p:nvSpPr>
        <p:spPr>
          <a:xfrm>
            <a:off x="3576918" y="3394564"/>
            <a:ext cx="914400" cy="612648"/>
          </a:xfrm>
          <a:prstGeom prst="wedgeRoundRectCallout">
            <a:avLst>
              <a:gd name="adj1" fmla="val 60379"/>
              <a:gd name="adj2" fmla="val -6594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New centroid</a:t>
            </a:r>
            <a:endParaRPr lang="en-GB" sz="1200" dirty="0">
              <a:solidFill>
                <a:srgbClr val="002A51"/>
              </a:solidFill>
            </a:endParaRPr>
          </a:p>
        </p:txBody>
      </p:sp>
      <p:sp>
        <p:nvSpPr>
          <p:cNvPr id="124" name="TextBox 123">
            <a:extLst>
              <a:ext uri="{FF2B5EF4-FFF2-40B4-BE49-F238E27FC236}">
                <a16:creationId xmlns:a16="http://schemas.microsoft.com/office/drawing/2014/main" id="{EA8D798D-7E39-4FDB-86BB-AE684A0E9402}"/>
              </a:ext>
            </a:extLst>
          </p:cNvPr>
          <p:cNvSpPr txBox="1"/>
          <p:nvPr/>
        </p:nvSpPr>
        <p:spPr>
          <a:xfrm>
            <a:off x="5813366" y="2481511"/>
            <a:ext cx="155171"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5" name="TextBox 124">
            <a:extLst>
              <a:ext uri="{FF2B5EF4-FFF2-40B4-BE49-F238E27FC236}">
                <a16:creationId xmlns:a16="http://schemas.microsoft.com/office/drawing/2014/main" id="{9613EC84-3C22-437A-AD40-83E0DA74856C}"/>
              </a:ext>
            </a:extLst>
          </p:cNvPr>
          <p:cNvSpPr txBox="1"/>
          <p:nvPr/>
        </p:nvSpPr>
        <p:spPr>
          <a:xfrm>
            <a:off x="5178828" y="2481509"/>
            <a:ext cx="155171"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6" name="TextBox 125">
            <a:extLst>
              <a:ext uri="{FF2B5EF4-FFF2-40B4-BE49-F238E27FC236}">
                <a16:creationId xmlns:a16="http://schemas.microsoft.com/office/drawing/2014/main" id="{A61E95C9-D948-41A2-BE0F-8125D28EC64E}"/>
              </a:ext>
            </a:extLst>
          </p:cNvPr>
          <p:cNvSpPr txBox="1"/>
          <p:nvPr/>
        </p:nvSpPr>
        <p:spPr>
          <a:xfrm>
            <a:off x="6645038" y="2481510"/>
            <a:ext cx="155171"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7" name="TextBox 126">
            <a:extLst>
              <a:ext uri="{FF2B5EF4-FFF2-40B4-BE49-F238E27FC236}">
                <a16:creationId xmlns:a16="http://schemas.microsoft.com/office/drawing/2014/main" id="{999BB0F5-414D-4F34-948D-44E501F96C59}"/>
              </a:ext>
            </a:extLst>
          </p:cNvPr>
          <p:cNvSpPr txBox="1"/>
          <p:nvPr/>
        </p:nvSpPr>
        <p:spPr>
          <a:xfrm>
            <a:off x="7245925" y="2481510"/>
            <a:ext cx="141320"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4</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8" name="TextBox 127">
            <a:extLst>
              <a:ext uri="{FF2B5EF4-FFF2-40B4-BE49-F238E27FC236}">
                <a16:creationId xmlns:a16="http://schemas.microsoft.com/office/drawing/2014/main" id="{8EF65A01-4B5E-4294-A4E7-ABFAF8FB7401}"/>
              </a:ext>
            </a:extLst>
          </p:cNvPr>
          <p:cNvSpPr txBox="1"/>
          <p:nvPr/>
        </p:nvSpPr>
        <p:spPr>
          <a:xfrm>
            <a:off x="4131824" y="2722953"/>
            <a:ext cx="155171"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12</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9" name="TextBox 128">
            <a:extLst>
              <a:ext uri="{FF2B5EF4-FFF2-40B4-BE49-F238E27FC236}">
                <a16:creationId xmlns:a16="http://schemas.microsoft.com/office/drawing/2014/main" id="{C0A10917-8FD4-4D78-B3EB-C11EB0A8EE8F}"/>
              </a:ext>
            </a:extLst>
          </p:cNvPr>
          <p:cNvSpPr txBox="1"/>
          <p:nvPr/>
        </p:nvSpPr>
        <p:spPr>
          <a:xfrm>
            <a:off x="6811292" y="3172086"/>
            <a:ext cx="155171"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17</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30" name="TextBox 129">
            <a:extLst>
              <a:ext uri="{FF2B5EF4-FFF2-40B4-BE49-F238E27FC236}">
                <a16:creationId xmlns:a16="http://schemas.microsoft.com/office/drawing/2014/main" id="{8932BB1C-3E13-4405-8612-61A53C815423}"/>
              </a:ext>
            </a:extLst>
          </p:cNvPr>
          <p:cNvSpPr txBox="1"/>
          <p:nvPr/>
        </p:nvSpPr>
        <p:spPr>
          <a:xfrm>
            <a:off x="8527638" y="3310585"/>
            <a:ext cx="257587" cy="138499"/>
          </a:xfrm>
          <a:prstGeom prst="rect">
            <a:avLst/>
          </a:prstGeom>
          <a:solidFill>
            <a:schemeClr val="bg1"/>
          </a:solidFill>
        </p:spPr>
        <p:txBody>
          <a:bodyPr wrap="square" lIns="0" tIns="0" rIns="0" bIns="0" rtlCol="0">
            <a:spAutoFit/>
          </a:bodyPr>
          <a:lstStyle/>
          <a:p>
            <a:pPr algn="l">
              <a:lnSpc>
                <a:spcPct val="100000"/>
              </a:lnSpc>
            </a:pPr>
            <a:r>
              <a:rPr lang="de-DE"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28.2</a:t>
            </a:r>
            <a:endParaRPr lang="en-GB" sz="9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31" name="Speech Bubble: Rectangle with Corners Rounded 130">
            <a:extLst>
              <a:ext uri="{FF2B5EF4-FFF2-40B4-BE49-F238E27FC236}">
                <a16:creationId xmlns:a16="http://schemas.microsoft.com/office/drawing/2014/main" id="{690B9674-8716-48F9-AE5E-BB92C778CF39}"/>
              </a:ext>
            </a:extLst>
          </p:cNvPr>
          <p:cNvSpPr/>
          <p:nvPr/>
        </p:nvSpPr>
        <p:spPr>
          <a:xfrm>
            <a:off x="7306150" y="2928132"/>
            <a:ext cx="914400" cy="612648"/>
          </a:xfrm>
          <a:prstGeom prst="wedgeRoundRectCallout">
            <a:avLst>
              <a:gd name="adj1" fmla="val -82045"/>
              <a:gd name="adj2" fmla="val 990"/>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Cluster distance</a:t>
            </a:r>
            <a:endParaRPr lang="en-GB" sz="1200" dirty="0">
              <a:solidFill>
                <a:srgbClr val="002A51"/>
              </a:solidFill>
            </a:endParaRPr>
          </a:p>
        </p:txBody>
      </p:sp>
    </p:spTree>
    <p:extLst>
      <p:ext uri="{BB962C8B-B14F-4D97-AF65-F5344CB8AC3E}">
        <p14:creationId xmlns:p14="http://schemas.microsoft.com/office/powerpoint/2010/main" val="393214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Theoretical Questions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5"/>
            <a:ext cx="8378825" cy="3269990"/>
          </a:xfrm>
        </p:spPr>
        <p:txBody>
          <a:bodyPr/>
          <a:lstStyle/>
          <a:p>
            <a:pPr marL="349250" indent="-342900" algn="l">
              <a:buFont typeface="+mj-lt"/>
              <a:buAutoNum type="arabicPeriod"/>
            </a:pPr>
            <a:r>
              <a:rPr lang="en-GB" sz="1800" b="0" i="1" u="none" strike="noStrike" baseline="0" dirty="0"/>
              <a:t>What is the difference </a:t>
            </a:r>
            <a:r>
              <a:rPr lang="en-GB" sz="1800" b="0" i="1" u="none" strike="noStrike" baseline="0" dirty="0" smtClean="0"/>
              <a:t>between k-means and k-</a:t>
            </a:r>
            <a:r>
              <a:rPr lang="en-GB" sz="1800" b="0" i="1" u="none" strike="noStrike" baseline="0" dirty="0" err="1" smtClean="0"/>
              <a:t>medoids</a:t>
            </a:r>
            <a:r>
              <a:rPr lang="en-GB" sz="1800" b="0" i="1" u="none" strike="noStrike" baseline="0" dirty="0" smtClean="0"/>
              <a:t>?</a:t>
            </a:r>
            <a:br>
              <a:rPr lang="en-GB" sz="1800" b="0" i="1" u="none" strike="noStrike" baseline="0" dirty="0" smtClean="0"/>
            </a:br>
            <a:r>
              <a:rPr lang="en-GB" sz="1800" b="0" i="1" u="none" strike="noStrike" baseline="0" dirty="0" smtClean="0"/>
              <a:t>Give a typical data definition, where one of the two is not applicable</a:t>
            </a:r>
          </a:p>
          <a:p>
            <a:pPr marL="349250" indent="-342900">
              <a:buFont typeface="+mj-lt"/>
              <a:buAutoNum type="arabicPeriod"/>
            </a:pPr>
            <a:r>
              <a:rPr lang="en-US" sz="1800" i="1" dirty="0" smtClean="0"/>
              <a:t>Name two quality measures for k-means / k-</a:t>
            </a:r>
            <a:r>
              <a:rPr lang="en-US" sz="1800" i="1" dirty="0" err="1" smtClean="0"/>
              <a:t>medoid</a:t>
            </a:r>
            <a:r>
              <a:rPr lang="en-US" sz="1800" i="1" dirty="0" smtClean="0"/>
              <a:t> clustering. </a:t>
            </a:r>
            <a:br>
              <a:rPr lang="en-US" sz="1800" i="1" dirty="0" smtClean="0"/>
            </a:br>
            <a:r>
              <a:rPr lang="en-US" sz="1800" i="1" dirty="0" smtClean="0"/>
              <a:t>Include a short definition and explanation of both.</a:t>
            </a:r>
          </a:p>
          <a:p>
            <a:pPr marL="349250" indent="-342900">
              <a:buFont typeface="+mj-lt"/>
              <a:buAutoNum type="arabicPeriod"/>
            </a:pPr>
            <a:r>
              <a:rPr lang="en-GB" sz="1800" i="1" dirty="0"/>
              <a:t>Can these two </a:t>
            </a:r>
            <a:r>
              <a:rPr lang="en-GB" sz="1800" i="1" dirty="0" smtClean="0"/>
              <a:t>quality measures </a:t>
            </a:r>
            <a:r>
              <a:rPr lang="en-GB" sz="1800" i="1" dirty="0"/>
              <a:t>be used to determine the k in </a:t>
            </a:r>
            <a:r>
              <a:rPr lang="en-GB" sz="1800" i="1" dirty="0" smtClean="0"/>
              <a:t>k-Means? Why?</a:t>
            </a:r>
          </a:p>
          <a:p>
            <a:pPr marL="349250" indent="-342900">
              <a:buFont typeface="+mj-lt"/>
              <a:buAutoNum type="arabicPeriod"/>
            </a:pPr>
            <a:r>
              <a:rPr lang="en-GB" sz="1800" i="1" dirty="0" smtClean="0"/>
              <a:t>The </a:t>
            </a:r>
            <a:r>
              <a:rPr lang="en-GB" sz="1800" i="1" dirty="0"/>
              <a:t>Expectation Maximization algorithms has the </a:t>
            </a:r>
            <a:r>
              <a:rPr lang="en-GB" sz="1800" b="1" i="1" dirty="0"/>
              <a:t>drawback</a:t>
            </a:r>
            <a:r>
              <a:rPr lang="en-GB" sz="1800" i="1" dirty="0"/>
              <a:t> that it can </a:t>
            </a:r>
            <a:r>
              <a:rPr lang="en-GB" sz="1800" b="1" i="1" dirty="0"/>
              <a:t>converge to a local maximum </a:t>
            </a:r>
            <a:r>
              <a:rPr lang="en-GB" sz="1800" i="1" dirty="0" smtClean="0"/>
              <a:t>likelihood:</a:t>
            </a:r>
            <a:endParaRPr lang="en-GB" sz="1800" i="1" dirty="0"/>
          </a:p>
          <a:p>
            <a:pPr marL="571500" lvl="1" indent="-342900">
              <a:buFont typeface="+mj-lt"/>
              <a:buAutoNum type="alphaLcPeriod"/>
            </a:pPr>
            <a:r>
              <a:rPr lang="en-GB" i="1" dirty="0" smtClean="0"/>
              <a:t>Why </a:t>
            </a:r>
            <a:r>
              <a:rPr lang="en-GB" i="1" dirty="0"/>
              <a:t>is it a </a:t>
            </a:r>
            <a:r>
              <a:rPr lang="en-GB" i="1" dirty="0" smtClean="0"/>
              <a:t>drawback?</a:t>
            </a:r>
          </a:p>
          <a:p>
            <a:pPr marL="571500" lvl="1" indent="-342900">
              <a:buFont typeface="+mj-lt"/>
              <a:buAutoNum type="alphaLcPeriod"/>
            </a:pPr>
            <a:r>
              <a:rPr lang="en-GB" i="1" dirty="0" smtClean="0"/>
              <a:t>Why </a:t>
            </a:r>
            <a:r>
              <a:rPr lang="en-GB" i="1" dirty="0"/>
              <a:t>is a local maximum bad? </a:t>
            </a:r>
            <a:endParaRPr lang="en-GB" i="1" dirty="0" smtClean="0"/>
          </a:p>
          <a:p>
            <a:pPr marL="571500" lvl="1" indent="-342900">
              <a:buFont typeface="+mj-lt"/>
              <a:buAutoNum type="alphaLcPeriod"/>
            </a:pPr>
            <a:r>
              <a:rPr lang="en-GB" i="1" dirty="0" smtClean="0"/>
              <a:t>Why </a:t>
            </a:r>
            <a:r>
              <a:rPr lang="en-GB" i="1" dirty="0"/>
              <a:t>can the local maximum happen?</a:t>
            </a:r>
          </a:p>
          <a:p>
            <a:pPr marL="349250" indent="-342900">
              <a:buFont typeface="+mj-lt"/>
              <a:buAutoNum type="arabicPeriod"/>
            </a:pPr>
            <a:endParaRPr lang="en-GB" sz="1800" i="1" dirty="0"/>
          </a:p>
          <a:p>
            <a:pPr marL="349250" indent="-342900">
              <a:buFont typeface="+mj-lt"/>
              <a:buAutoNum type="arabicPeriod"/>
            </a:pPr>
            <a:endParaRPr lang="en-US" sz="1800" i="1" dirty="0" smtClean="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159876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Hierarchical Clustering: Single Linkage</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30</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1195877" y="2623258"/>
            <a:ext cx="2838241" cy="369332"/>
          </a:xfrm>
          <a:prstGeom prst="rect">
            <a:avLst/>
          </a:prstGeom>
          <a:solidFill>
            <a:schemeClr val="bg1"/>
          </a:solidFill>
        </p:spPr>
        <p:txBody>
          <a:bodyPr wrap="square">
            <a:spAutoFit/>
          </a:bodyPr>
          <a:lstStyle/>
          <a:p>
            <a:pPr algn="l"/>
            <a:r>
              <a:rPr lang="en-GB" sz="1800" b="1" i="0" u="none" strike="noStrike" baseline="0" dirty="0">
                <a:solidFill>
                  <a:srgbClr val="002A51"/>
                </a:solidFill>
                <a:latin typeface="Arial" panose="020B0604020202020204" pitchFamily="34" charset="0"/>
                <a:cs typeface="Arial" panose="020B0604020202020204" pitchFamily="34" charset="0"/>
              </a:rPr>
              <a:t>Single Linkage</a:t>
            </a:r>
            <a:endParaRPr lang="en-GB" b="1" i="1" u="none" strike="noStrike" baseline="0" dirty="0">
              <a:solidFill>
                <a:srgbClr val="002A51"/>
              </a:solidFill>
              <a:latin typeface="Arial" panose="020B0604020202020204" pitchFamily="34" charset="0"/>
              <a:cs typeface="Arial" panose="020B0604020202020204" pitchFamily="34" charset="0"/>
            </a:endParaRPr>
          </a:p>
        </p:txBody>
      </p:sp>
      <p:graphicFrame>
        <p:nvGraphicFramePr>
          <p:cNvPr id="9" name="Table 6">
            <a:extLst>
              <a:ext uri="{FF2B5EF4-FFF2-40B4-BE49-F238E27FC236}">
                <a16:creationId xmlns:a16="http://schemas.microsoft.com/office/drawing/2014/main" id="{D4E166ED-3797-4815-AD72-8C28D2727E5F}"/>
              </a:ext>
            </a:extLst>
          </p:cNvPr>
          <p:cNvGraphicFramePr>
            <a:graphicFrameLocks noGrp="1"/>
          </p:cNvGraphicFramePr>
          <p:nvPr/>
        </p:nvGraphicFramePr>
        <p:xfrm>
          <a:off x="573296" y="1032713"/>
          <a:ext cx="3389820" cy="370840"/>
        </p:xfrm>
        <a:graphic>
          <a:graphicData uri="http://schemas.openxmlformats.org/drawingml/2006/table">
            <a:tbl>
              <a:tblPr firstRow="1" bandRow="1">
                <a:tableStyleId>{5C22544A-7EE6-4342-B048-85BDC9FD1C3A}</a:tableStyleId>
              </a:tblPr>
              <a:tblGrid>
                <a:gridCol w="484260">
                  <a:extLst>
                    <a:ext uri="{9D8B030D-6E8A-4147-A177-3AD203B41FA5}">
                      <a16:colId xmlns:a16="http://schemas.microsoft.com/office/drawing/2014/main" val="2511922776"/>
                    </a:ext>
                  </a:extLst>
                </a:gridCol>
                <a:gridCol w="484260">
                  <a:extLst>
                    <a:ext uri="{9D8B030D-6E8A-4147-A177-3AD203B41FA5}">
                      <a16:colId xmlns:a16="http://schemas.microsoft.com/office/drawing/2014/main" val="2819479857"/>
                    </a:ext>
                  </a:extLst>
                </a:gridCol>
                <a:gridCol w="484260">
                  <a:extLst>
                    <a:ext uri="{9D8B030D-6E8A-4147-A177-3AD203B41FA5}">
                      <a16:colId xmlns:a16="http://schemas.microsoft.com/office/drawing/2014/main" val="1109128555"/>
                    </a:ext>
                  </a:extLst>
                </a:gridCol>
                <a:gridCol w="484260">
                  <a:extLst>
                    <a:ext uri="{9D8B030D-6E8A-4147-A177-3AD203B41FA5}">
                      <a16:colId xmlns:a16="http://schemas.microsoft.com/office/drawing/2014/main" val="2123270564"/>
                    </a:ext>
                  </a:extLst>
                </a:gridCol>
                <a:gridCol w="484260">
                  <a:extLst>
                    <a:ext uri="{9D8B030D-6E8A-4147-A177-3AD203B41FA5}">
                      <a16:colId xmlns:a16="http://schemas.microsoft.com/office/drawing/2014/main" val="1264289573"/>
                    </a:ext>
                  </a:extLst>
                </a:gridCol>
                <a:gridCol w="484260">
                  <a:extLst>
                    <a:ext uri="{9D8B030D-6E8A-4147-A177-3AD203B41FA5}">
                      <a16:colId xmlns:a16="http://schemas.microsoft.com/office/drawing/2014/main" val="2758957825"/>
                    </a:ext>
                  </a:extLst>
                </a:gridCol>
                <a:gridCol w="484260">
                  <a:extLst>
                    <a:ext uri="{9D8B030D-6E8A-4147-A177-3AD203B41FA5}">
                      <a16:colId xmlns:a16="http://schemas.microsoft.com/office/drawing/2014/main" val="424413834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45</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bl>
          </a:graphicData>
        </a:graphic>
      </p:graphicFrame>
      <p:pic>
        <p:nvPicPr>
          <p:cNvPr id="4" name="Picture 3">
            <a:extLst>
              <a:ext uri="{FF2B5EF4-FFF2-40B4-BE49-F238E27FC236}">
                <a16:creationId xmlns:a16="http://schemas.microsoft.com/office/drawing/2014/main" id="{1A31B45F-12C7-42D9-A137-ECB06C5A52F4}"/>
              </a:ext>
            </a:extLst>
          </p:cNvPr>
          <p:cNvPicPr>
            <a:picLocks noChangeAspect="1"/>
          </p:cNvPicPr>
          <p:nvPr/>
        </p:nvPicPr>
        <p:blipFill>
          <a:blip r:embed="rId2"/>
          <a:stretch>
            <a:fillRect/>
          </a:stretch>
        </p:blipFill>
        <p:spPr>
          <a:xfrm>
            <a:off x="3858094" y="2186423"/>
            <a:ext cx="4638407" cy="1467328"/>
          </a:xfrm>
          <a:prstGeom prst="rect">
            <a:avLst/>
          </a:prstGeom>
        </p:spPr>
      </p:pic>
      <p:sp>
        <p:nvSpPr>
          <p:cNvPr id="10" name="Speech Bubble: Rectangle with Corners Rounded 9">
            <a:extLst>
              <a:ext uri="{FF2B5EF4-FFF2-40B4-BE49-F238E27FC236}">
                <a16:creationId xmlns:a16="http://schemas.microsoft.com/office/drawing/2014/main" id="{A3E01A3F-3C6B-4FB3-B1B1-C972C1BC9AAD}"/>
              </a:ext>
            </a:extLst>
          </p:cNvPr>
          <p:cNvSpPr/>
          <p:nvPr/>
        </p:nvSpPr>
        <p:spPr>
          <a:xfrm>
            <a:off x="3963116" y="3371683"/>
            <a:ext cx="914400" cy="612648"/>
          </a:xfrm>
          <a:prstGeom prst="wedgeRoundRectCallout">
            <a:avLst>
              <a:gd name="adj1" fmla="val 30076"/>
              <a:gd name="adj2" fmla="val -8042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Cluster distance</a:t>
            </a:r>
            <a:endParaRPr lang="en-GB" sz="1200" dirty="0">
              <a:solidFill>
                <a:srgbClr val="002A51"/>
              </a:solidFill>
            </a:endParaRPr>
          </a:p>
        </p:txBody>
      </p:sp>
      <p:sp>
        <p:nvSpPr>
          <p:cNvPr id="11" name="Speech Bubble: Rectangle with Corners Rounded 10">
            <a:extLst>
              <a:ext uri="{FF2B5EF4-FFF2-40B4-BE49-F238E27FC236}">
                <a16:creationId xmlns:a16="http://schemas.microsoft.com/office/drawing/2014/main" id="{7E79E4B2-560C-480E-848C-2CDBDBF5FD7A}"/>
              </a:ext>
            </a:extLst>
          </p:cNvPr>
          <p:cNvSpPr/>
          <p:nvPr/>
        </p:nvSpPr>
        <p:spPr>
          <a:xfrm>
            <a:off x="3963115" y="4226363"/>
            <a:ext cx="1357029" cy="612648"/>
          </a:xfrm>
          <a:prstGeom prst="wedgeRoundRectCallout">
            <a:avLst>
              <a:gd name="adj1" fmla="val 15531"/>
              <a:gd name="adj2" fmla="val -4152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There is no cluster representative</a:t>
            </a:r>
            <a:endParaRPr lang="en-GB" sz="1200" dirty="0">
              <a:solidFill>
                <a:srgbClr val="002A51"/>
              </a:solidFill>
            </a:endParaRPr>
          </a:p>
        </p:txBody>
      </p:sp>
    </p:spTree>
    <p:extLst>
      <p:ext uri="{BB962C8B-B14F-4D97-AF65-F5344CB8AC3E}">
        <p14:creationId xmlns:p14="http://schemas.microsoft.com/office/powerpoint/2010/main" val="2983944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Hierarchical Clustering: Complete Linkage</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31</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1195877" y="2623258"/>
            <a:ext cx="2838241" cy="369332"/>
          </a:xfrm>
          <a:prstGeom prst="rect">
            <a:avLst/>
          </a:prstGeom>
          <a:solidFill>
            <a:schemeClr val="bg1"/>
          </a:solidFill>
        </p:spPr>
        <p:txBody>
          <a:bodyPr wrap="square">
            <a:spAutoFit/>
          </a:bodyPr>
          <a:lstStyle/>
          <a:p>
            <a:pPr algn="l"/>
            <a:r>
              <a:rPr lang="en-GB" sz="1800" b="1" i="0" u="none" strike="noStrike" baseline="0" dirty="0">
                <a:solidFill>
                  <a:srgbClr val="002A51"/>
                </a:solidFill>
                <a:latin typeface="Arial" panose="020B0604020202020204" pitchFamily="34" charset="0"/>
                <a:cs typeface="Arial" panose="020B0604020202020204" pitchFamily="34" charset="0"/>
              </a:rPr>
              <a:t>Complete Linkage</a:t>
            </a:r>
            <a:endParaRPr lang="en-GB" b="1" i="1" u="none" strike="noStrike" baseline="0" dirty="0">
              <a:solidFill>
                <a:srgbClr val="002A51"/>
              </a:solidFill>
              <a:latin typeface="Arial" panose="020B0604020202020204" pitchFamily="34" charset="0"/>
              <a:cs typeface="Arial" panose="020B0604020202020204" pitchFamily="34" charset="0"/>
            </a:endParaRPr>
          </a:p>
        </p:txBody>
      </p:sp>
      <p:graphicFrame>
        <p:nvGraphicFramePr>
          <p:cNvPr id="9" name="Table 6">
            <a:extLst>
              <a:ext uri="{FF2B5EF4-FFF2-40B4-BE49-F238E27FC236}">
                <a16:creationId xmlns:a16="http://schemas.microsoft.com/office/drawing/2014/main" id="{D4E166ED-3797-4815-AD72-8C28D2727E5F}"/>
              </a:ext>
            </a:extLst>
          </p:cNvPr>
          <p:cNvGraphicFramePr>
            <a:graphicFrameLocks noGrp="1"/>
          </p:cNvGraphicFramePr>
          <p:nvPr/>
        </p:nvGraphicFramePr>
        <p:xfrm>
          <a:off x="573296" y="1032713"/>
          <a:ext cx="3389820" cy="370840"/>
        </p:xfrm>
        <a:graphic>
          <a:graphicData uri="http://schemas.openxmlformats.org/drawingml/2006/table">
            <a:tbl>
              <a:tblPr firstRow="1" bandRow="1">
                <a:tableStyleId>{5C22544A-7EE6-4342-B048-85BDC9FD1C3A}</a:tableStyleId>
              </a:tblPr>
              <a:tblGrid>
                <a:gridCol w="484260">
                  <a:extLst>
                    <a:ext uri="{9D8B030D-6E8A-4147-A177-3AD203B41FA5}">
                      <a16:colId xmlns:a16="http://schemas.microsoft.com/office/drawing/2014/main" val="2511922776"/>
                    </a:ext>
                  </a:extLst>
                </a:gridCol>
                <a:gridCol w="484260">
                  <a:extLst>
                    <a:ext uri="{9D8B030D-6E8A-4147-A177-3AD203B41FA5}">
                      <a16:colId xmlns:a16="http://schemas.microsoft.com/office/drawing/2014/main" val="2819479857"/>
                    </a:ext>
                  </a:extLst>
                </a:gridCol>
                <a:gridCol w="484260">
                  <a:extLst>
                    <a:ext uri="{9D8B030D-6E8A-4147-A177-3AD203B41FA5}">
                      <a16:colId xmlns:a16="http://schemas.microsoft.com/office/drawing/2014/main" val="1109128555"/>
                    </a:ext>
                  </a:extLst>
                </a:gridCol>
                <a:gridCol w="484260">
                  <a:extLst>
                    <a:ext uri="{9D8B030D-6E8A-4147-A177-3AD203B41FA5}">
                      <a16:colId xmlns:a16="http://schemas.microsoft.com/office/drawing/2014/main" val="2123270564"/>
                    </a:ext>
                  </a:extLst>
                </a:gridCol>
                <a:gridCol w="484260">
                  <a:extLst>
                    <a:ext uri="{9D8B030D-6E8A-4147-A177-3AD203B41FA5}">
                      <a16:colId xmlns:a16="http://schemas.microsoft.com/office/drawing/2014/main" val="1264289573"/>
                    </a:ext>
                  </a:extLst>
                </a:gridCol>
                <a:gridCol w="484260">
                  <a:extLst>
                    <a:ext uri="{9D8B030D-6E8A-4147-A177-3AD203B41FA5}">
                      <a16:colId xmlns:a16="http://schemas.microsoft.com/office/drawing/2014/main" val="2758957825"/>
                    </a:ext>
                  </a:extLst>
                </a:gridCol>
                <a:gridCol w="484260">
                  <a:extLst>
                    <a:ext uri="{9D8B030D-6E8A-4147-A177-3AD203B41FA5}">
                      <a16:colId xmlns:a16="http://schemas.microsoft.com/office/drawing/2014/main" val="4244138345"/>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45</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bl>
          </a:graphicData>
        </a:graphic>
      </p:graphicFrame>
      <p:pic>
        <p:nvPicPr>
          <p:cNvPr id="4" name="Picture 3">
            <a:extLst>
              <a:ext uri="{FF2B5EF4-FFF2-40B4-BE49-F238E27FC236}">
                <a16:creationId xmlns:a16="http://schemas.microsoft.com/office/drawing/2014/main" id="{7FA6404D-ECDD-41C7-86F2-0BF837930995}"/>
              </a:ext>
            </a:extLst>
          </p:cNvPr>
          <p:cNvPicPr>
            <a:picLocks noChangeAspect="1"/>
          </p:cNvPicPr>
          <p:nvPr/>
        </p:nvPicPr>
        <p:blipFill>
          <a:blip r:embed="rId2"/>
          <a:stretch>
            <a:fillRect/>
          </a:stretch>
        </p:blipFill>
        <p:spPr>
          <a:xfrm>
            <a:off x="3760798" y="1914182"/>
            <a:ext cx="4844427" cy="2594942"/>
          </a:xfrm>
          <a:prstGeom prst="rect">
            <a:avLst/>
          </a:prstGeom>
        </p:spPr>
      </p:pic>
      <p:sp>
        <p:nvSpPr>
          <p:cNvPr id="10" name="Speech Bubble: Rectangle with Corners Rounded 9">
            <a:extLst>
              <a:ext uri="{FF2B5EF4-FFF2-40B4-BE49-F238E27FC236}">
                <a16:creationId xmlns:a16="http://schemas.microsoft.com/office/drawing/2014/main" id="{3F06CEED-149F-491B-B3E3-3E3AC3507556}"/>
              </a:ext>
            </a:extLst>
          </p:cNvPr>
          <p:cNvSpPr/>
          <p:nvPr/>
        </p:nvSpPr>
        <p:spPr>
          <a:xfrm>
            <a:off x="3576918" y="3211653"/>
            <a:ext cx="914400" cy="612648"/>
          </a:xfrm>
          <a:prstGeom prst="wedgeRoundRectCallout">
            <a:avLst>
              <a:gd name="adj1" fmla="val 60379"/>
              <a:gd name="adj2" fmla="val -65948"/>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Cluster distance</a:t>
            </a:r>
            <a:endParaRPr lang="en-GB" sz="1200" dirty="0">
              <a:solidFill>
                <a:srgbClr val="002A51"/>
              </a:solidFill>
            </a:endParaRPr>
          </a:p>
        </p:txBody>
      </p:sp>
      <p:sp>
        <p:nvSpPr>
          <p:cNvPr id="11" name="Speech Bubble: Rectangle with Corners Rounded 10">
            <a:extLst>
              <a:ext uri="{FF2B5EF4-FFF2-40B4-BE49-F238E27FC236}">
                <a16:creationId xmlns:a16="http://schemas.microsoft.com/office/drawing/2014/main" id="{CAF09973-7E6C-402C-8290-19932FE5B35B}"/>
              </a:ext>
            </a:extLst>
          </p:cNvPr>
          <p:cNvSpPr/>
          <p:nvPr/>
        </p:nvSpPr>
        <p:spPr>
          <a:xfrm>
            <a:off x="3134289" y="4043364"/>
            <a:ext cx="1357029" cy="612648"/>
          </a:xfrm>
          <a:prstGeom prst="wedgeRoundRectCallout">
            <a:avLst>
              <a:gd name="adj1" fmla="val 15531"/>
              <a:gd name="adj2" fmla="val -4152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002A51"/>
                </a:solidFill>
              </a:rPr>
              <a:t>There is no cluster representative</a:t>
            </a:r>
            <a:endParaRPr lang="en-GB" sz="1200" dirty="0">
              <a:solidFill>
                <a:srgbClr val="002A51"/>
              </a:solidFill>
            </a:endParaRPr>
          </a:p>
        </p:txBody>
      </p:sp>
    </p:spTree>
    <p:extLst>
      <p:ext uri="{BB962C8B-B14F-4D97-AF65-F5344CB8AC3E}">
        <p14:creationId xmlns:p14="http://schemas.microsoft.com/office/powerpoint/2010/main" val="2628591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4</a:t>
            </a:r>
            <a:r>
              <a:rPr lang="de-DE" dirty="0"/>
              <a:t/>
            </a:r>
            <a:br>
              <a:rPr lang="de-DE" dirty="0"/>
            </a:br>
            <a:r>
              <a:rPr lang="de-DE" dirty="0"/>
              <a:t>DBSCAN</a:t>
            </a:r>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32</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1871772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33</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1479664"/>
            <a:ext cx="8378825" cy="3325091"/>
          </a:xfrm>
        </p:spPr>
        <p:txBody>
          <a:bodyPr/>
          <a:lstStyle/>
          <a:p>
            <a:pPr algn="l"/>
            <a:r>
              <a:rPr lang="en-GB" sz="1800" b="0" i="1" u="none" strike="noStrike" baseline="0" dirty="0"/>
              <a:t>The following two-dimensional dataset is given:</a:t>
            </a:r>
          </a:p>
          <a:p>
            <a:pPr algn="l"/>
            <a:endParaRPr lang="en-GB" sz="1800" b="0" i="1" u="none" strike="noStrike" baseline="0" dirty="0"/>
          </a:p>
          <a:p>
            <a:pPr algn="l"/>
            <a:endParaRPr lang="en-GB" sz="1800" i="1" dirty="0"/>
          </a:p>
          <a:p>
            <a:pPr algn="l"/>
            <a:endParaRPr lang="en-GB" sz="1800" b="0" i="1" u="none" strike="noStrike" baseline="0" dirty="0"/>
          </a:p>
          <a:p>
            <a:pPr algn="l"/>
            <a:r>
              <a:rPr lang="en-GB" sz="1800" b="0" i="1" u="none" strike="noStrike" baseline="0" dirty="0"/>
              <a:t>Use the DBSCAN algorithm to cluster the data</a:t>
            </a:r>
          </a:p>
          <a:p>
            <a:pPr marL="495300" lvl="1" indent="-228600">
              <a:buFont typeface="+mj-lt"/>
              <a:buAutoNum type="alphaLcPeriod"/>
            </a:pPr>
            <a:r>
              <a:rPr lang="en-GB" b="0" i="1" u="none" strike="noStrike" baseline="0" dirty="0"/>
              <a:t>With</a:t>
            </a:r>
            <a:r>
              <a:rPr lang="en-GB" b="0" i="1" u="none" strike="noStrike" dirty="0"/>
              <a:t> </a:t>
            </a:r>
            <a:r>
              <a:rPr lang="el-GR" b="0" i="1" u="none" strike="noStrike" dirty="0"/>
              <a:t>ε</a:t>
            </a:r>
            <a:r>
              <a:rPr lang="de-DE" b="0" i="1" u="none" strike="noStrike" dirty="0"/>
              <a:t> = 1.2 and MinPoints = 2</a:t>
            </a:r>
          </a:p>
          <a:p>
            <a:pPr marL="495300" lvl="1" indent="-228600">
              <a:buFont typeface="+mj-lt"/>
              <a:buAutoNum type="alphaLcPeriod"/>
            </a:pPr>
            <a:r>
              <a:rPr lang="en-GB" b="0" i="1" u="none" strike="noStrike" baseline="0" dirty="0"/>
              <a:t>With</a:t>
            </a:r>
            <a:r>
              <a:rPr lang="en-GB" b="0" i="1" u="none" strike="noStrike" dirty="0"/>
              <a:t> </a:t>
            </a:r>
            <a:r>
              <a:rPr lang="el-GR" b="0" i="1" u="none" strike="noStrike" dirty="0"/>
              <a:t>ε</a:t>
            </a:r>
            <a:r>
              <a:rPr lang="de-DE" b="0" i="1" u="none" strike="noStrike" dirty="0"/>
              <a:t> = 1.5 and MinPoints = 5</a:t>
            </a:r>
          </a:p>
          <a:p>
            <a:pPr algn="l"/>
            <a:r>
              <a:rPr lang="en-GB" sz="1800" b="0" i="1" u="none" strike="noStrike" baseline="0" dirty="0"/>
              <a:t>Draw the clusters in a diagram </a:t>
            </a:r>
          </a:p>
          <a:p>
            <a:pPr algn="l"/>
            <a:r>
              <a:rPr lang="en-GB" sz="1800" i="1" dirty="0"/>
              <a:t>D</a:t>
            </a:r>
            <a:r>
              <a:rPr lang="en-GB" sz="1800" b="0" i="1" u="none" strike="noStrike" baseline="0" dirty="0"/>
              <a:t>etermine the core, directly density-reachable and direct-connected objects.</a:t>
            </a:r>
            <a:endParaRPr lang="de-DE" b="0" i="1" u="none" strike="noStrike" dirty="0"/>
          </a:p>
          <a:p>
            <a:pPr marL="495300" lvl="1" indent="-228600">
              <a:buFont typeface="+mj-lt"/>
              <a:buAutoNum type="alphaLcPeriod"/>
            </a:pPr>
            <a:endParaRPr lang="en-GB" sz="1200" b="0" i="1" u="none" strike="noStrike" baseline="0"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graphicFrame>
        <p:nvGraphicFramePr>
          <p:cNvPr id="6" name="Table 6">
            <a:extLst>
              <a:ext uri="{FF2B5EF4-FFF2-40B4-BE49-F238E27FC236}">
                <a16:creationId xmlns:a16="http://schemas.microsoft.com/office/drawing/2014/main" id="{EB45BF8B-4335-4D85-82EC-F3F5AE05EA04}"/>
              </a:ext>
            </a:extLst>
          </p:cNvPr>
          <p:cNvGraphicFramePr>
            <a:graphicFrameLocks noGrp="1"/>
          </p:cNvGraphicFramePr>
          <p:nvPr/>
        </p:nvGraphicFramePr>
        <p:xfrm>
          <a:off x="1629295" y="1968203"/>
          <a:ext cx="5896485" cy="741680"/>
        </p:xfrm>
        <a:graphic>
          <a:graphicData uri="http://schemas.openxmlformats.org/drawingml/2006/table">
            <a:tbl>
              <a:tblPr firstRow="1" bandRow="1">
                <a:tableStyleId>{5C22544A-7EE6-4342-B048-85BDC9FD1C3A}</a:tableStyleId>
              </a:tblPr>
              <a:tblGrid>
                <a:gridCol w="280785">
                  <a:extLst>
                    <a:ext uri="{9D8B030D-6E8A-4147-A177-3AD203B41FA5}">
                      <a16:colId xmlns:a16="http://schemas.microsoft.com/office/drawing/2014/main" val="2511922776"/>
                    </a:ext>
                  </a:extLst>
                </a:gridCol>
                <a:gridCol w="280785">
                  <a:extLst>
                    <a:ext uri="{9D8B030D-6E8A-4147-A177-3AD203B41FA5}">
                      <a16:colId xmlns:a16="http://schemas.microsoft.com/office/drawing/2014/main" val="2819479857"/>
                    </a:ext>
                  </a:extLst>
                </a:gridCol>
                <a:gridCol w="280785">
                  <a:extLst>
                    <a:ext uri="{9D8B030D-6E8A-4147-A177-3AD203B41FA5}">
                      <a16:colId xmlns:a16="http://schemas.microsoft.com/office/drawing/2014/main" val="1109128555"/>
                    </a:ext>
                  </a:extLst>
                </a:gridCol>
                <a:gridCol w="280785">
                  <a:extLst>
                    <a:ext uri="{9D8B030D-6E8A-4147-A177-3AD203B41FA5}">
                      <a16:colId xmlns:a16="http://schemas.microsoft.com/office/drawing/2014/main" val="2123270564"/>
                    </a:ext>
                  </a:extLst>
                </a:gridCol>
                <a:gridCol w="280785">
                  <a:extLst>
                    <a:ext uri="{9D8B030D-6E8A-4147-A177-3AD203B41FA5}">
                      <a16:colId xmlns:a16="http://schemas.microsoft.com/office/drawing/2014/main" val="1264289573"/>
                    </a:ext>
                  </a:extLst>
                </a:gridCol>
                <a:gridCol w="280785">
                  <a:extLst>
                    <a:ext uri="{9D8B030D-6E8A-4147-A177-3AD203B41FA5}">
                      <a16:colId xmlns:a16="http://schemas.microsoft.com/office/drawing/2014/main" val="2758957825"/>
                    </a:ext>
                  </a:extLst>
                </a:gridCol>
                <a:gridCol w="280785">
                  <a:extLst>
                    <a:ext uri="{9D8B030D-6E8A-4147-A177-3AD203B41FA5}">
                      <a16:colId xmlns:a16="http://schemas.microsoft.com/office/drawing/2014/main" val="4244138345"/>
                    </a:ext>
                  </a:extLst>
                </a:gridCol>
                <a:gridCol w="280785">
                  <a:extLst>
                    <a:ext uri="{9D8B030D-6E8A-4147-A177-3AD203B41FA5}">
                      <a16:colId xmlns:a16="http://schemas.microsoft.com/office/drawing/2014/main" val="2728822304"/>
                    </a:ext>
                  </a:extLst>
                </a:gridCol>
                <a:gridCol w="280785">
                  <a:extLst>
                    <a:ext uri="{9D8B030D-6E8A-4147-A177-3AD203B41FA5}">
                      <a16:colId xmlns:a16="http://schemas.microsoft.com/office/drawing/2014/main" val="110520159"/>
                    </a:ext>
                  </a:extLst>
                </a:gridCol>
                <a:gridCol w="280785">
                  <a:extLst>
                    <a:ext uri="{9D8B030D-6E8A-4147-A177-3AD203B41FA5}">
                      <a16:colId xmlns:a16="http://schemas.microsoft.com/office/drawing/2014/main" val="3762081682"/>
                    </a:ext>
                  </a:extLst>
                </a:gridCol>
                <a:gridCol w="280785">
                  <a:extLst>
                    <a:ext uri="{9D8B030D-6E8A-4147-A177-3AD203B41FA5}">
                      <a16:colId xmlns:a16="http://schemas.microsoft.com/office/drawing/2014/main" val="1835341412"/>
                    </a:ext>
                  </a:extLst>
                </a:gridCol>
                <a:gridCol w="280785">
                  <a:extLst>
                    <a:ext uri="{9D8B030D-6E8A-4147-A177-3AD203B41FA5}">
                      <a16:colId xmlns:a16="http://schemas.microsoft.com/office/drawing/2014/main" val="3173122676"/>
                    </a:ext>
                  </a:extLst>
                </a:gridCol>
                <a:gridCol w="280785">
                  <a:extLst>
                    <a:ext uri="{9D8B030D-6E8A-4147-A177-3AD203B41FA5}">
                      <a16:colId xmlns:a16="http://schemas.microsoft.com/office/drawing/2014/main" val="953018965"/>
                    </a:ext>
                  </a:extLst>
                </a:gridCol>
                <a:gridCol w="280785">
                  <a:extLst>
                    <a:ext uri="{9D8B030D-6E8A-4147-A177-3AD203B41FA5}">
                      <a16:colId xmlns:a16="http://schemas.microsoft.com/office/drawing/2014/main" val="2691277287"/>
                    </a:ext>
                  </a:extLst>
                </a:gridCol>
                <a:gridCol w="280785">
                  <a:extLst>
                    <a:ext uri="{9D8B030D-6E8A-4147-A177-3AD203B41FA5}">
                      <a16:colId xmlns:a16="http://schemas.microsoft.com/office/drawing/2014/main" val="2981177634"/>
                    </a:ext>
                  </a:extLst>
                </a:gridCol>
                <a:gridCol w="280785">
                  <a:extLst>
                    <a:ext uri="{9D8B030D-6E8A-4147-A177-3AD203B41FA5}">
                      <a16:colId xmlns:a16="http://schemas.microsoft.com/office/drawing/2014/main" val="1345556663"/>
                    </a:ext>
                  </a:extLst>
                </a:gridCol>
                <a:gridCol w="280785">
                  <a:extLst>
                    <a:ext uri="{9D8B030D-6E8A-4147-A177-3AD203B41FA5}">
                      <a16:colId xmlns:a16="http://schemas.microsoft.com/office/drawing/2014/main" val="225493772"/>
                    </a:ext>
                  </a:extLst>
                </a:gridCol>
                <a:gridCol w="280785">
                  <a:extLst>
                    <a:ext uri="{9D8B030D-6E8A-4147-A177-3AD203B41FA5}">
                      <a16:colId xmlns:a16="http://schemas.microsoft.com/office/drawing/2014/main" val="3087653979"/>
                    </a:ext>
                  </a:extLst>
                </a:gridCol>
                <a:gridCol w="280785">
                  <a:extLst>
                    <a:ext uri="{9D8B030D-6E8A-4147-A177-3AD203B41FA5}">
                      <a16:colId xmlns:a16="http://schemas.microsoft.com/office/drawing/2014/main" val="1812816044"/>
                    </a:ext>
                  </a:extLst>
                </a:gridCol>
                <a:gridCol w="280785">
                  <a:extLst>
                    <a:ext uri="{9D8B030D-6E8A-4147-A177-3AD203B41FA5}">
                      <a16:colId xmlns:a16="http://schemas.microsoft.com/office/drawing/2014/main" val="3205852550"/>
                    </a:ext>
                  </a:extLst>
                </a:gridCol>
                <a:gridCol w="280785">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spTree>
    <p:extLst>
      <p:ext uri="{BB962C8B-B14F-4D97-AF65-F5344CB8AC3E}">
        <p14:creationId xmlns:p14="http://schemas.microsoft.com/office/powerpoint/2010/main" val="3047951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34</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smtClean="0"/>
              <a:t>With </a:t>
            </a:r>
            <a:r>
              <a:rPr lang="el-GR" i="1" dirty="0" smtClean="0"/>
              <a:t>ε</a:t>
            </a:r>
            <a:r>
              <a:rPr lang="de-DE" i="1" dirty="0" smtClean="0"/>
              <a:t> = 1.2 and MinPoints = 2</a:t>
            </a:r>
            <a:endParaRPr lang="de-DE" i="1"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427951" y="3274592"/>
            <a:ext cx="3872854" cy="369332"/>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Let’s draw and name the data points</a:t>
            </a:r>
            <a:endParaRPr lang="en-GB" b="0" i="1" u="none" strike="noStrike" baseline="0" dirty="0">
              <a:solidFill>
                <a:srgbClr val="002A51"/>
              </a:solidFill>
              <a:latin typeface="Arial" panose="020B0604020202020204" pitchFamily="34" charset="0"/>
              <a:cs typeface="Arial" panose="020B0604020202020204" pitchFamily="34" charset="0"/>
            </a:endParaRP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ext uri="{D42A27DB-BD31-4B8C-83A1-F6EECF244321}">
                <p14:modId xmlns:p14="http://schemas.microsoft.com/office/powerpoint/2010/main" val="3397921257"/>
              </p:ext>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23" name="Group 22"/>
          <p:cNvGrpSpPr>
            <a:grpSpLocks noChangeAspect="1"/>
          </p:cNvGrpSpPr>
          <p:nvPr/>
        </p:nvGrpSpPr>
        <p:grpSpPr>
          <a:xfrm>
            <a:off x="5036878" y="1666831"/>
            <a:ext cx="3613244" cy="3584389"/>
            <a:chOff x="5075956" y="1418663"/>
            <a:chExt cx="3619268" cy="3590365"/>
          </a:xfrm>
        </p:grpSpPr>
        <p:pic>
          <p:nvPicPr>
            <p:cNvPr id="8" name="Picture 7">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5956" y="1418663"/>
              <a:ext cx="3619268" cy="3590365"/>
            </a:xfrm>
            <a:prstGeom prst="rect">
              <a:avLst/>
            </a:prstGeom>
          </p:spPr>
        </p:pic>
        <p:sp>
          <p:nvSpPr>
            <p:cNvPr id="9" name="TextBox 8">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3" name="TextBox 12">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4" name="TextBox 13">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5" name="TextBox 14">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6" name="TextBox 15">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7" name="TextBox 16">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8" name="TextBox 17">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9" name="TextBox 18">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0" name="TextBox 19">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1" name="TextBox 20">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2" name="TextBox 21">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10" name="Picture 9">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25" name="TextBox 24">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6" name="TextBox 25">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7" name="TextBox 26">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8" name="TextBox 27">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29" name="TextBox 28">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0" name="TextBox 29">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1" name="TextBox 30">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2" name="TextBox 31">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3" name="TextBox 32">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12" name="Oval 11">
              <a:extLst>
                <a:ext uri="{FF2B5EF4-FFF2-40B4-BE49-F238E27FC236}">
                  <a16:creationId xmlns:a16="http://schemas.microsoft.com/office/drawing/2014/main" id="{17B509B8-DD68-4813-B00D-0FA2C0AE9131}"/>
                </a:ext>
              </a:extLst>
            </p:cNvPr>
            <p:cNvSpPr/>
            <p:nvPr/>
          </p:nvSpPr>
          <p:spPr>
            <a:xfrm>
              <a:off x="5392271" y="20504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1.2 </a:t>
              </a:r>
              <a:endParaRPr lang="en-GB" sz="1200" dirty="0"/>
            </a:p>
          </p:txBody>
        </p:sp>
      </p:grpSp>
    </p:spTree>
    <p:extLst>
      <p:ext uri="{BB962C8B-B14F-4D97-AF65-F5344CB8AC3E}">
        <p14:creationId xmlns:p14="http://schemas.microsoft.com/office/powerpoint/2010/main" val="1951241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Clustering: DBSCAN</a:t>
            </a:r>
          </a:p>
        </p:txBody>
      </p:sp>
      <p:sp>
        <p:nvSpPr>
          <p:cNvPr id="2" name="Foliennummernplatzhalter 1">
            <a:extLst>
              <a:ext uri="{FF2B5EF4-FFF2-40B4-BE49-F238E27FC236}">
                <a16:creationId xmlns:a16="http://schemas.microsoft.com/office/drawing/2014/main" id="{5C15C65E-9336-2A4C-9961-35357219CB24}"/>
              </a:ext>
            </a:extLst>
          </p:cNvPr>
          <p:cNvSpPr>
            <a:spLocks noGrp="1"/>
          </p:cNvSpPr>
          <p:nvPr>
            <p:ph type="sldNum" sz="quarter" idx="13"/>
          </p:nvPr>
        </p:nvSpPr>
        <p:spPr/>
        <p:txBody>
          <a:bodyPr/>
          <a:lstStyle/>
          <a:p>
            <a:fld id="{220B6647-BD7A-7942-B66E-0DFF9B72D92D}" type="slidenum">
              <a:rPr lang="en-US" smtClean="0"/>
              <a:pPr/>
              <a:t>35</a:t>
            </a:fld>
            <a:endParaRPr lang="en-US"/>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sz="quarter" idx="14"/>
              </p:nvPr>
            </p:nvSpPr>
            <p:spPr/>
            <p:txBody>
              <a:bodyPr>
                <a:normAutofit lnSpcReduction="10000"/>
              </a:bodyPr>
              <a:lstStyle/>
              <a:p>
                <a:pPr marL="0" indent="0">
                  <a:buNone/>
                </a:pPr>
                <a:r>
                  <a:rPr lang="en-US" dirty="0"/>
                  <a:t>DBSCAN - a density-based clustering algorithm - defines five types of points in a dataset. </a:t>
                </a:r>
              </a:p>
              <a:p>
                <a:r>
                  <a:rPr lang="en-US" b="1" dirty="0"/>
                  <a:t>Core Points </a:t>
                </a:r>
                <a:r>
                  <a:rPr lang="en-US" dirty="0"/>
                  <a:t>are points that have at least a minimum number of neighbors (</a:t>
                </a:r>
                <a:r>
                  <a:rPr lang="en-US" b="1" dirty="0" err="1"/>
                  <a:t>MinPts</a:t>
                </a:r>
                <a:r>
                  <a:rPr lang="en-US" dirty="0"/>
                  <a:t>) within a specified distance (</a:t>
                </a:r>
                <a14:m>
                  <m:oMath xmlns:m="http://schemas.openxmlformats.org/officeDocument/2006/math">
                    <m:r>
                      <a:rPr lang="en-US" i="1">
                        <a:latin typeface="Cambria Math" panose="02040503050406030204" pitchFamily="18" charset="0"/>
                      </a:rPr>
                      <m:t>𝜀</m:t>
                    </m:r>
                  </m:oMath>
                </a14:m>
                <a:r>
                  <a:rPr lang="en-US" dirty="0"/>
                  <a:t>). </a:t>
                </a:r>
              </a:p>
              <a:p>
                <a:r>
                  <a:rPr lang="en-US" b="1" dirty="0"/>
                  <a:t>Noise Points </a:t>
                </a:r>
                <a:r>
                  <a:rPr lang="en-US" dirty="0"/>
                  <a:t>are neither core points nor border points.</a:t>
                </a:r>
              </a:p>
              <a:p>
                <a:r>
                  <a:rPr lang="en-US" b="1" dirty="0"/>
                  <a:t>Border Points </a:t>
                </a:r>
                <a:r>
                  <a:rPr lang="en-US" dirty="0"/>
                  <a:t>are points that are within </a:t>
                </a:r>
                <a14:m>
                  <m:oMath xmlns:m="http://schemas.openxmlformats.org/officeDocument/2006/math">
                    <m:r>
                      <a:rPr lang="en-US" i="1">
                        <a:latin typeface="Cambria Math" panose="02040503050406030204" pitchFamily="18" charset="0"/>
                      </a:rPr>
                      <m:t>𝜀</m:t>
                    </m:r>
                  </m:oMath>
                </a14:m>
                <a:r>
                  <a:rPr lang="en-US" dirty="0"/>
                  <a:t> of a core point, but have less than </a:t>
                </a:r>
                <a:r>
                  <a:rPr lang="en-US" b="1" dirty="0" err="1"/>
                  <a:t>MinPts</a:t>
                </a:r>
                <a:r>
                  <a:rPr lang="en-US" dirty="0"/>
                  <a:t> neighbors.</a:t>
                </a:r>
              </a:p>
              <a:p>
                <a:r>
                  <a:rPr lang="en-US" b="1" dirty="0"/>
                  <a:t>Directly Density Reachable Points </a:t>
                </a:r>
                <a:r>
                  <a:rPr lang="en-US" dirty="0"/>
                  <a:t>are within </a:t>
                </a:r>
                <a14:m>
                  <m:oMath xmlns:m="http://schemas.openxmlformats.org/officeDocument/2006/math">
                    <m:r>
                      <a:rPr lang="en-US" i="1">
                        <a:latin typeface="Cambria Math" panose="02040503050406030204" pitchFamily="18" charset="0"/>
                      </a:rPr>
                      <m:t>𝜀</m:t>
                    </m:r>
                  </m:oMath>
                </a14:m>
                <a:r>
                  <a:rPr lang="en-US" dirty="0"/>
                  <a:t> of a core point. </a:t>
                </a:r>
              </a:p>
              <a:p>
                <a:r>
                  <a:rPr lang="en-US" b="1" dirty="0"/>
                  <a:t>Density Reachable Points </a:t>
                </a:r>
                <a:r>
                  <a:rPr lang="en-US" dirty="0"/>
                  <a:t>are reachable with a chain of Directly Density Reachable points.</a:t>
                </a:r>
              </a:p>
              <a:p>
                <a:endParaRPr lang="en-US" dirty="0"/>
              </a:p>
              <a:p>
                <a:pPr marL="0" indent="0">
                  <a:buNone/>
                </a:pPr>
                <a:r>
                  <a:rPr lang="en-US" dirty="0"/>
                  <a:t>Clusters are built by joining core and density-reachable points to one another.</a:t>
                </a:r>
              </a:p>
            </p:txBody>
          </p:sp>
        </mc:Choice>
        <mc:Fallback xmlns="">
          <p:sp>
            <p:nvSpPr>
              <p:cNvPr id="17411" name="Rectangle 3"/>
              <p:cNvSpPr>
                <a:spLocks noGrp="1" noRot="1" noChangeAspect="1" noMove="1" noResize="1" noEditPoints="1" noAdjustHandles="1" noChangeArrowheads="1" noChangeShapeType="1" noTextEdit="1"/>
              </p:cNvSpPr>
              <p:nvPr>
                <p:ph type="body" sz="quarter" idx="14"/>
              </p:nvPr>
            </p:nvSpPr>
            <p:spPr>
              <a:blipFill>
                <a:blip r:embed="rId3"/>
                <a:stretch>
                  <a:fillRect l="-1818" t="-2408" r="-1600" b="-2975"/>
                </a:stretch>
              </a:blipFill>
            </p:spPr>
            <p:txBody>
              <a:bodyPr/>
              <a:lstStyle/>
              <a:p>
                <a:r>
                  <a:rPr lang="en-US">
                    <a:noFill/>
                  </a:rPr>
                  <a:t> </a:t>
                </a:r>
              </a:p>
            </p:txBody>
          </p:sp>
        </mc:Fallback>
      </mc:AlternateContent>
      <p:sp>
        <p:nvSpPr>
          <p:cNvPr id="3" name="Footer Placeholder 2"/>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28513633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36</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smtClean="0"/>
              <a:t>With </a:t>
            </a:r>
            <a:r>
              <a:rPr lang="el-GR" i="1" dirty="0" smtClean="0"/>
              <a:t>ε</a:t>
            </a:r>
            <a:r>
              <a:rPr lang="de-DE" i="1" dirty="0" smtClean="0"/>
              <a:t> = 1.2 and MinPoints = 2</a:t>
            </a:r>
            <a:endParaRPr lang="de-DE" i="1" dirty="0"/>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34" name="Group 33"/>
          <p:cNvGrpSpPr/>
          <p:nvPr/>
        </p:nvGrpSpPr>
        <p:grpSpPr>
          <a:xfrm>
            <a:off x="5075956" y="1734332"/>
            <a:ext cx="3619268" cy="3590365"/>
            <a:chOff x="5075956" y="1418663"/>
            <a:chExt cx="3619268" cy="3590365"/>
          </a:xfrm>
        </p:grpSpPr>
        <p:pic>
          <p:nvPicPr>
            <p:cNvPr id="35" name="Picture 34">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5956" y="1418663"/>
              <a:ext cx="3619268" cy="3590365"/>
            </a:xfrm>
            <a:prstGeom prst="rect">
              <a:avLst/>
            </a:prstGeom>
          </p:spPr>
        </p:pic>
        <p:sp>
          <p:nvSpPr>
            <p:cNvPr id="37" name="TextBox 36">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8" name="TextBox 37">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39" name="TextBox 38">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0" name="TextBox 39">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2" name="TextBox 41">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3" name="TextBox 42">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4" name="TextBox 43">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5" name="TextBox 44">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48" name="Picture 47">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49" name="TextBox 48">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6" name="TextBox 55">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7" name="TextBox 56">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8" name="Oval 57">
              <a:extLst>
                <a:ext uri="{FF2B5EF4-FFF2-40B4-BE49-F238E27FC236}">
                  <a16:creationId xmlns:a16="http://schemas.microsoft.com/office/drawing/2014/main" id="{17B509B8-DD68-4813-B00D-0FA2C0AE9131}"/>
                </a:ext>
              </a:extLst>
            </p:cNvPr>
            <p:cNvSpPr/>
            <p:nvPr/>
          </p:nvSpPr>
          <p:spPr>
            <a:xfrm>
              <a:off x="5392271" y="20504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extBox 58">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1.2 </a:t>
              </a:r>
              <a:endParaRPr lang="en-GB" sz="1200" dirty="0"/>
            </a:p>
          </p:txBody>
        </p:sp>
        <p:sp>
          <p:nvSpPr>
            <p:cNvPr id="60" name="Oval 59">
              <a:extLst>
                <a:ext uri="{FF2B5EF4-FFF2-40B4-BE49-F238E27FC236}">
                  <a16:creationId xmlns:a16="http://schemas.microsoft.com/office/drawing/2014/main" id="{9CAD774D-15D5-4C25-9114-7C518F7F92E6}"/>
                </a:ext>
              </a:extLst>
            </p:cNvPr>
            <p:cNvSpPr/>
            <p:nvPr/>
          </p:nvSpPr>
          <p:spPr>
            <a:xfrm>
              <a:off x="6661452" y="20504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96030129-0391-4BD6-838F-2EFDCA089A73}"/>
                </a:ext>
              </a:extLst>
            </p:cNvPr>
            <p:cNvSpPr/>
            <p:nvPr/>
          </p:nvSpPr>
          <p:spPr>
            <a:xfrm>
              <a:off x="7010313" y="2014608"/>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B9655829-9427-487D-8126-6D4AAF0ABE3B}"/>
                </a:ext>
              </a:extLst>
            </p:cNvPr>
            <p:cNvSpPr/>
            <p:nvPr/>
          </p:nvSpPr>
          <p:spPr>
            <a:xfrm>
              <a:off x="5738919" y="4247831"/>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B661B8FC-4BBC-4E31-806D-882D2168D6D6}"/>
                </a:ext>
              </a:extLst>
            </p:cNvPr>
            <p:cNvSpPr/>
            <p:nvPr/>
          </p:nvSpPr>
          <p:spPr>
            <a:xfrm>
              <a:off x="5723226" y="3965292"/>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4116B94-935D-4346-A121-73D4CDED66CC}"/>
                </a:ext>
              </a:extLst>
            </p:cNvPr>
            <p:cNvSpPr/>
            <p:nvPr/>
          </p:nvSpPr>
          <p:spPr>
            <a:xfrm>
              <a:off x="7010313" y="1734332"/>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7CE971A4-7037-4907-AFB1-14CBC70F9B8D}"/>
                </a:ext>
              </a:extLst>
            </p:cNvPr>
            <p:cNvSpPr/>
            <p:nvPr/>
          </p:nvSpPr>
          <p:spPr>
            <a:xfrm>
              <a:off x="6368726" y="204792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4373329B-0A79-44FD-9930-C933C9B8ECC8}"/>
                </a:ext>
              </a:extLst>
            </p:cNvPr>
            <p:cNvSpPr/>
            <p:nvPr/>
          </p:nvSpPr>
          <p:spPr>
            <a:xfrm>
              <a:off x="6379744" y="2370597"/>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517DCBFA-A514-4AE4-ADC9-B4BAA2716D76}"/>
                </a:ext>
              </a:extLst>
            </p:cNvPr>
            <p:cNvSpPr/>
            <p:nvPr/>
          </p:nvSpPr>
          <p:spPr>
            <a:xfrm>
              <a:off x="6032445" y="3651908"/>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Oval 67">
              <a:extLst>
                <a:ext uri="{FF2B5EF4-FFF2-40B4-BE49-F238E27FC236}">
                  <a16:creationId xmlns:a16="http://schemas.microsoft.com/office/drawing/2014/main" id="{87793ED0-7316-4542-99FF-65BC38C41B71}"/>
                </a:ext>
              </a:extLst>
            </p:cNvPr>
            <p:cNvSpPr/>
            <p:nvPr/>
          </p:nvSpPr>
          <p:spPr>
            <a:xfrm>
              <a:off x="6348703" y="361267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9" name="TextBox 68">
            <a:extLst>
              <a:ext uri="{FF2B5EF4-FFF2-40B4-BE49-F238E27FC236}">
                <a16:creationId xmlns:a16="http://schemas.microsoft.com/office/drawing/2014/main" id="{9757D963-5472-4103-8077-86AB133D5EB0}"/>
              </a:ext>
            </a:extLst>
          </p:cNvPr>
          <p:cNvSpPr txBox="1"/>
          <p:nvPr/>
        </p:nvSpPr>
        <p:spPr>
          <a:xfrm>
            <a:off x="523575" y="3495366"/>
            <a:ext cx="3872854" cy="1200329"/>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Let’s look for core points.</a:t>
            </a:r>
          </a:p>
          <a:p>
            <a:pPr algn="l"/>
            <a:endParaRPr lang="en-GB" sz="1800" b="0" i="0" u="none" strike="noStrike" baseline="0" dirty="0">
              <a:solidFill>
                <a:srgbClr val="002A51"/>
              </a:solidFill>
              <a:latin typeface="Arial" panose="020B0604020202020204" pitchFamily="34" charset="0"/>
              <a:cs typeface="Arial" panose="020B0604020202020204" pitchFamily="34" charset="0"/>
            </a:endParaRPr>
          </a:p>
          <a:p>
            <a:pPr algn="l"/>
            <a:r>
              <a:rPr lang="en-GB" dirty="0">
                <a:solidFill>
                  <a:srgbClr val="002A51"/>
                </a:solidFill>
                <a:latin typeface="Arial" panose="020B0604020202020204" pitchFamily="34" charset="0"/>
                <a:cs typeface="Arial" panose="020B0604020202020204" pitchFamily="34" charset="0"/>
              </a:rPr>
              <a:t>We </a:t>
            </a:r>
            <a:r>
              <a:rPr lang="en-GB" sz="1800" b="0" i="0" u="none" strike="noStrike" baseline="0" dirty="0" err="1">
                <a:solidFill>
                  <a:srgbClr val="002A51"/>
                </a:solidFill>
                <a:latin typeface="Arial" panose="020B0604020202020204" pitchFamily="34" charset="0"/>
                <a:cs typeface="Arial" panose="020B0604020202020204" pitchFamily="34" charset="0"/>
              </a:rPr>
              <a:t>center</a:t>
            </a:r>
            <a:r>
              <a:rPr lang="en-GB" sz="1800" b="0" i="0" u="none" strike="noStrike" baseline="0" dirty="0">
                <a:solidFill>
                  <a:srgbClr val="002A51"/>
                </a:solidFill>
                <a:latin typeface="Arial" panose="020B0604020202020204" pitchFamily="34" charset="0"/>
                <a:cs typeface="Arial" panose="020B0604020202020204" pitchFamily="34" charset="0"/>
              </a:rPr>
              <a:t> the circle on each point.</a:t>
            </a:r>
          </a:p>
          <a:p>
            <a:pPr algn="l"/>
            <a:r>
              <a:rPr lang="en-GB" dirty="0">
                <a:solidFill>
                  <a:srgbClr val="002A51"/>
                </a:solidFill>
                <a:latin typeface="Arial" panose="020B0604020202020204" pitchFamily="34" charset="0"/>
                <a:cs typeface="Arial" panose="020B0604020202020204" pitchFamily="34" charset="0"/>
              </a:rPr>
              <a:t>Is </a:t>
            </a:r>
            <a:r>
              <a:rPr lang="en-GB" dirty="0" err="1">
                <a:solidFill>
                  <a:srgbClr val="002A51"/>
                </a:solidFill>
                <a:latin typeface="Arial" panose="020B0604020202020204" pitchFamily="34" charset="0"/>
                <a:cs typeface="Arial" panose="020B0604020202020204" pitchFamily="34" charset="0"/>
              </a:rPr>
              <a:t>MinPts</a:t>
            </a:r>
            <a:r>
              <a:rPr lang="en-GB" dirty="0">
                <a:solidFill>
                  <a:srgbClr val="002A51"/>
                </a:solidFill>
                <a:latin typeface="Arial" panose="020B0604020202020204" pitchFamily="34" charset="0"/>
                <a:cs typeface="Arial" panose="020B0604020202020204" pitchFamily="34" charset="0"/>
              </a:rPr>
              <a:t>=2 satisfied?</a:t>
            </a:r>
            <a:endParaRPr lang="en-GB" b="0" i="1" u="none" strike="noStrike" baseline="0" dirty="0">
              <a:solidFill>
                <a:srgbClr val="002A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914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37</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smtClean="0"/>
              <a:t>With </a:t>
            </a:r>
            <a:r>
              <a:rPr lang="el-GR" i="1" dirty="0" smtClean="0"/>
              <a:t>ε</a:t>
            </a:r>
            <a:r>
              <a:rPr lang="de-DE" i="1" dirty="0" smtClean="0"/>
              <a:t> = 1.2 and MinPoints = 2</a:t>
            </a:r>
            <a:endParaRPr lang="de-DE" i="1" dirty="0"/>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70" name="Group 69"/>
          <p:cNvGrpSpPr/>
          <p:nvPr/>
        </p:nvGrpSpPr>
        <p:grpSpPr>
          <a:xfrm>
            <a:off x="4329834" y="1763578"/>
            <a:ext cx="4455391" cy="3590365"/>
            <a:chOff x="4236030" y="1418663"/>
            <a:chExt cx="4455391" cy="3590365"/>
          </a:xfrm>
        </p:grpSpPr>
        <p:pic>
          <p:nvPicPr>
            <p:cNvPr id="71" name="Picture 70">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2153" y="1418663"/>
              <a:ext cx="3619268" cy="3590365"/>
            </a:xfrm>
            <a:prstGeom prst="rect">
              <a:avLst/>
            </a:prstGeom>
          </p:spPr>
        </p:pic>
        <p:sp>
          <p:nvSpPr>
            <p:cNvPr id="72" name="TextBox 71">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3" name="TextBox 72">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5" name="TextBox 74">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6" name="TextBox 75">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7" name="TextBox 76">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8" name="TextBox 77">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9" name="TextBox 78">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0" name="TextBox 79">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2" name="TextBox 81">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3" name="TextBox 82">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84" name="Picture 83">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85" name="TextBox 84">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6" name="TextBox 85">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7" name="TextBox 86">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8" name="TextBox 87">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9" name="TextBox 88">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90" name="TextBox 89">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91" name="TextBox 90">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92" name="TextBox 91">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93" name="TextBox 92">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94" name="Oval 93">
              <a:extLst>
                <a:ext uri="{FF2B5EF4-FFF2-40B4-BE49-F238E27FC236}">
                  <a16:creationId xmlns:a16="http://schemas.microsoft.com/office/drawing/2014/main" id="{17B509B8-DD68-4813-B00D-0FA2C0AE9131}"/>
                </a:ext>
              </a:extLst>
            </p:cNvPr>
            <p:cNvSpPr/>
            <p:nvPr/>
          </p:nvSpPr>
          <p:spPr>
            <a:xfrm>
              <a:off x="5392271" y="20504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TextBox 94">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1.2 </a:t>
              </a:r>
              <a:endParaRPr lang="en-GB" sz="1200" dirty="0"/>
            </a:p>
          </p:txBody>
        </p:sp>
        <p:sp>
          <p:nvSpPr>
            <p:cNvPr id="96" name="Oval 95">
              <a:extLst>
                <a:ext uri="{FF2B5EF4-FFF2-40B4-BE49-F238E27FC236}">
                  <a16:creationId xmlns:a16="http://schemas.microsoft.com/office/drawing/2014/main" id="{9CAD774D-15D5-4C25-9114-7C518F7F92E6}"/>
                </a:ext>
              </a:extLst>
            </p:cNvPr>
            <p:cNvSpPr/>
            <p:nvPr/>
          </p:nvSpPr>
          <p:spPr>
            <a:xfrm>
              <a:off x="6478039" y="2129052"/>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96030129-0391-4BD6-838F-2EFDCA089A73}"/>
                </a:ext>
              </a:extLst>
            </p:cNvPr>
            <p:cNvSpPr/>
            <p:nvPr/>
          </p:nvSpPr>
          <p:spPr>
            <a:xfrm>
              <a:off x="6916734" y="185205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B9655829-9427-487D-8126-6D4AAF0ABE3B}"/>
                </a:ext>
              </a:extLst>
            </p:cNvPr>
            <p:cNvSpPr/>
            <p:nvPr/>
          </p:nvSpPr>
          <p:spPr>
            <a:xfrm>
              <a:off x="5840247" y="4098801"/>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Oval 98">
              <a:extLst>
                <a:ext uri="{FF2B5EF4-FFF2-40B4-BE49-F238E27FC236}">
                  <a16:creationId xmlns:a16="http://schemas.microsoft.com/office/drawing/2014/main" id="{B661B8FC-4BBC-4E31-806D-882D2168D6D6}"/>
                </a:ext>
              </a:extLst>
            </p:cNvPr>
            <p:cNvSpPr/>
            <p:nvPr/>
          </p:nvSpPr>
          <p:spPr>
            <a:xfrm>
              <a:off x="6216580" y="37595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3550230D-E403-43E1-9097-8290C6A3FB65}"/>
                </a:ext>
              </a:extLst>
            </p:cNvPr>
            <p:cNvSpPr/>
            <p:nvPr/>
          </p:nvSpPr>
          <p:spPr>
            <a:xfrm>
              <a:off x="5422847" y="3135945"/>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BB418F48-C7A2-4D27-B6AA-D2504527F11A}"/>
                </a:ext>
              </a:extLst>
            </p:cNvPr>
            <p:cNvSpPr/>
            <p:nvPr/>
          </p:nvSpPr>
          <p:spPr>
            <a:xfrm>
              <a:off x="5908896" y="2699402"/>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0ED7D555-86D3-48F2-8E25-469DD1463690}"/>
                </a:ext>
              </a:extLst>
            </p:cNvPr>
            <p:cNvSpPr/>
            <p:nvPr/>
          </p:nvSpPr>
          <p:spPr>
            <a:xfrm>
              <a:off x="6839178" y="3304944"/>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ECA9BC1A-3449-4BAC-A50B-B251E3165970}"/>
                </a:ext>
              </a:extLst>
            </p:cNvPr>
            <p:cNvSpPr/>
            <p:nvPr/>
          </p:nvSpPr>
          <p:spPr>
            <a:xfrm>
              <a:off x="7640028" y="2365667"/>
              <a:ext cx="731186" cy="760090"/>
            </a:xfrm>
            <a:prstGeom prst="ellipse">
              <a:avLst/>
            </a:prstGeom>
            <a:no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F1055A1B-4448-4D4B-B897-81AE4C534E6E}"/>
                </a:ext>
              </a:extLst>
            </p:cNvPr>
            <p:cNvSpPr/>
            <p:nvPr/>
          </p:nvSpPr>
          <p:spPr>
            <a:xfrm>
              <a:off x="7331084" y="3016433"/>
              <a:ext cx="731186" cy="760090"/>
            </a:xfrm>
            <a:prstGeom prst="ellipse">
              <a:avLst/>
            </a:prstGeom>
            <a:no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A4617AFC-C39C-4F55-AF87-BC3D5CBDF33C}"/>
                </a:ext>
              </a:extLst>
            </p:cNvPr>
            <p:cNvSpPr/>
            <p:nvPr/>
          </p:nvSpPr>
          <p:spPr>
            <a:xfrm>
              <a:off x="6989922" y="2650734"/>
              <a:ext cx="731186" cy="760090"/>
            </a:xfrm>
            <a:prstGeom prst="ellipse">
              <a:avLst/>
            </a:prstGeom>
            <a:no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67F284E5-4CC9-4B70-8BD2-C5E1F5D86439}"/>
                </a:ext>
              </a:extLst>
            </p:cNvPr>
            <p:cNvSpPr/>
            <p:nvPr/>
          </p:nvSpPr>
          <p:spPr>
            <a:xfrm>
              <a:off x="5075520" y="3656032"/>
              <a:ext cx="731186" cy="760090"/>
            </a:xfrm>
            <a:prstGeom prst="ellipse">
              <a:avLst/>
            </a:prstGeom>
            <a:no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Speech Bubble: Rectangle with Corners Rounded 3">
              <a:extLst>
                <a:ext uri="{FF2B5EF4-FFF2-40B4-BE49-F238E27FC236}">
                  <a16:creationId xmlns:a16="http://schemas.microsoft.com/office/drawing/2014/main" id="{B5D5437E-A190-42D2-AEC3-217AACD11731}"/>
                </a:ext>
              </a:extLst>
            </p:cNvPr>
            <p:cNvSpPr/>
            <p:nvPr/>
          </p:nvSpPr>
          <p:spPr>
            <a:xfrm>
              <a:off x="4236030" y="4449986"/>
              <a:ext cx="1041370" cy="475003"/>
            </a:xfrm>
            <a:prstGeom prst="wedgeRoundRectCallout">
              <a:avLst>
                <a:gd name="adj1" fmla="val 35784"/>
                <a:gd name="adj2" fmla="val -83261"/>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No MinPoints</a:t>
              </a:r>
              <a:endParaRPr lang="en-GB" sz="1400" dirty="0">
                <a:solidFill>
                  <a:schemeClr val="tx1"/>
                </a:solidFill>
              </a:endParaRPr>
            </a:p>
          </p:txBody>
        </p:sp>
        <p:sp>
          <p:nvSpPr>
            <p:cNvPr id="108" name="Speech Bubble: Rectangle with Corners Rounded 45">
              <a:extLst>
                <a:ext uri="{FF2B5EF4-FFF2-40B4-BE49-F238E27FC236}">
                  <a16:creationId xmlns:a16="http://schemas.microsoft.com/office/drawing/2014/main" id="{B8073F42-388E-4F17-8161-7E66EDCC609F}"/>
                </a:ext>
              </a:extLst>
            </p:cNvPr>
            <p:cNvSpPr/>
            <p:nvPr/>
          </p:nvSpPr>
          <p:spPr>
            <a:xfrm>
              <a:off x="7552834" y="1440865"/>
              <a:ext cx="980107" cy="475003"/>
            </a:xfrm>
            <a:prstGeom prst="wedgeRoundRectCallout">
              <a:avLst>
                <a:gd name="adj1" fmla="val -40941"/>
                <a:gd name="adj2" fmla="val 65149"/>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All Core Points</a:t>
              </a:r>
              <a:endParaRPr lang="en-GB" sz="1400" dirty="0">
                <a:solidFill>
                  <a:schemeClr val="tx1"/>
                </a:solidFill>
              </a:endParaRPr>
            </a:p>
          </p:txBody>
        </p:sp>
      </p:grpSp>
      <p:sp>
        <p:nvSpPr>
          <p:cNvPr id="109" name="TextBox 108">
            <a:extLst>
              <a:ext uri="{FF2B5EF4-FFF2-40B4-BE49-F238E27FC236}">
                <a16:creationId xmlns:a16="http://schemas.microsoft.com/office/drawing/2014/main" id="{56444354-2DEB-48C9-9BE7-E0798978D6ED}"/>
              </a:ext>
            </a:extLst>
          </p:cNvPr>
          <p:cNvSpPr txBox="1"/>
          <p:nvPr/>
        </p:nvSpPr>
        <p:spPr>
          <a:xfrm>
            <a:off x="406575" y="2821623"/>
            <a:ext cx="3872854" cy="2185214"/>
          </a:xfrm>
          <a:prstGeom prst="rect">
            <a:avLst/>
          </a:prstGeom>
          <a:solidFill>
            <a:schemeClr val="bg1"/>
          </a:solidFill>
        </p:spPr>
        <p:txBody>
          <a:bodyPr wrap="square">
            <a:spAutoFit/>
          </a:bodyPr>
          <a:lstStyle/>
          <a:p>
            <a:pPr algn="l"/>
            <a:r>
              <a:rPr lang="en-GB" sz="1700" b="0" i="0" u="none" strike="noStrike" baseline="0" dirty="0">
                <a:solidFill>
                  <a:srgbClr val="002A51"/>
                </a:solidFill>
                <a:latin typeface="Arial" panose="020B0604020202020204" pitchFamily="34" charset="0"/>
                <a:cs typeface="Arial" panose="020B0604020202020204" pitchFamily="34" charset="0"/>
              </a:rPr>
              <a:t>All points in a red circle are core points. </a:t>
            </a:r>
            <a:r>
              <a:rPr lang="en-GB" sz="1700" dirty="0">
                <a:solidFill>
                  <a:srgbClr val="002A51"/>
                </a:solidFill>
                <a:latin typeface="Arial" panose="020B0604020202020204" pitchFamily="34" charset="0"/>
                <a:cs typeface="Arial" panose="020B0604020202020204" pitchFamily="34" charset="0"/>
              </a:rPr>
              <a:t>After placing </a:t>
            </a:r>
            <a:r>
              <a:rPr lang="en-GB" sz="1700" b="0" i="0" u="none" strike="noStrike" baseline="0" dirty="0">
                <a:solidFill>
                  <a:srgbClr val="002A51"/>
                </a:solidFill>
                <a:latin typeface="Arial" panose="020B0604020202020204" pitchFamily="34" charset="0"/>
                <a:cs typeface="Arial" panose="020B0604020202020204" pitchFamily="34" charset="0"/>
              </a:rPr>
              <a:t>the circle on each point, you always get at least another point in it (</a:t>
            </a:r>
            <a:r>
              <a:rPr lang="en-GB" sz="1700" b="0" i="0" u="none" strike="noStrike" baseline="0" dirty="0" err="1">
                <a:solidFill>
                  <a:srgbClr val="002A51"/>
                </a:solidFill>
                <a:latin typeface="Arial" panose="020B0604020202020204" pitchFamily="34" charset="0"/>
                <a:cs typeface="Arial" panose="020B0604020202020204" pitchFamily="34" charset="0"/>
              </a:rPr>
              <a:t>MinPoints</a:t>
            </a:r>
            <a:r>
              <a:rPr lang="en-GB" sz="1700" b="0" i="0" u="none" strike="noStrike" baseline="0" dirty="0">
                <a:solidFill>
                  <a:srgbClr val="002A51"/>
                </a:solidFill>
                <a:latin typeface="Arial" panose="020B0604020202020204" pitchFamily="34" charset="0"/>
                <a:cs typeface="Arial" panose="020B0604020202020204" pitchFamily="34" charset="0"/>
              </a:rPr>
              <a:t>=2 satisfied).</a:t>
            </a:r>
          </a:p>
          <a:p>
            <a:pPr algn="l"/>
            <a:endParaRPr lang="en-GB" sz="1700" b="0" i="0" u="none" strike="noStrike" baseline="0" dirty="0">
              <a:solidFill>
                <a:srgbClr val="002A51"/>
              </a:solidFill>
              <a:latin typeface="Arial" panose="020B0604020202020204" pitchFamily="34" charset="0"/>
              <a:cs typeface="Arial" panose="020B0604020202020204" pitchFamily="34" charset="0"/>
            </a:endParaRPr>
          </a:p>
          <a:p>
            <a:pPr algn="l"/>
            <a:r>
              <a:rPr lang="en-GB" sz="1700" dirty="0">
                <a:solidFill>
                  <a:srgbClr val="002A51"/>
                </a:solidFill>
                <a:latin typeface="Arial" panose="020B0604020202020204" pitchFamily="34" charset="0"/>
                <a:cs typeface="Arial" panose="020B0604020202020204" pitchFamily="34" charset="0"/>
              </a:rPr>
              <a:t>All points in a grey circle are noise points. There is no other point in the circle.</a:t>
            </a:r>
            <a:endParaRPr lang="en-GB" sz="1700" b="0" i="1" u="none" strike="noStrike" baseline="0" dirty="0">
              <a:solidFill>
                <a:srgbClr val="002A5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433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38</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smtClean="0"/>
              <a:t>With </a:t>
            </a:r>
            <a:r>
              <a:rPr lang="el-GR" i="1" dirty="0" smtClean="0"/>
              <a:t>ε</a:t>
            </a:r>
            <a:r>
              <a:rPr lang="de-DE" i="1" dirty="0" smtClean="0"/>
              <a:t> = 1.2 and MinPoints = 2</a:t>
            </a:r>
            <a:endParaRPr lang="de-DE" i="1" dirty="0"/>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46" name="Group 45"/>
          <p:cNvGrpSpPr/>
          <p:nvPr/>
        </p:nvGrpSpPr>
        <p:grpSpPr>
          <a:xfrm>
            <a:off x="5075956" y="1765694"/>
            <a:ext cx="3619268" cy="3590365"/>
            <a:chOff x="5075956" y="1418663"/>
            <a:chExt cx="3619268" cy="3590365"/>
          </a:xfrm>
        </p:grpSpPr>
        <p:pic>
          <p:nvPicPr>
            <p:cNvPr id="47" name="Picture 46">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5956" y="1418663"/>
              <a:ext cx="3619268" cy="3590365"/>
            </a:xfrm>
            <a:prstGeom prst="rect">
              <a:avLst/>
            </a:prstGeom>
          </p:spPr>
        </p:pic>
        <p:sp>
          <p:nvSpPr>
            <p:cNvPr id="48" name="TextBox 47">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6" name="TextBox 55">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7" name="TextBox 56">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8" name="TextBox 57">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59" name="Picture 58">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60" name="TextBox 59">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1" name="TextBox 60">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2" name="TextBox 61">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3" name="TextBox 62">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4" name="TextBox 63">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5" name="TextBox 64">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6" name="TextBox 65">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7" name="TextBox 66">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8" name="TextBox 67">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9" name="Oval 68">
              <a:extLst>
                <a:ext uri="{FF2B5EF4-FFF2-40B4-BE49-F238E27FC236}">
                  <a16:creationId xmlns:a16="http://schemas.microsoft.com/office/drawing/2014/main" id="{17B509B8-DD68-4813-B00D-0FA2C0AE9131}"/>
                </a:ext>
              </a:extLst>
            </p:cNvPr>
            <p:cNvSpPr/>
            <p:nvPr/>
          </p:nvSpPr>
          <p:spPr>
            <a:xfrm>
              <a:off x="5392271" y="2050483"/>
              <a:ext cx="731186" cy="760090"/>
            </a:xfrm>
            <a:prstGeom prst="ellipse">
              <a:avLst/>
            </a:prstGeom>
            <a:no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TextBox 109">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1.2 </a:t>
              </a:r>
              <a:endParaRPr lang="en-GB" sz="1200" dirty="0"/>
            </a:p>
          </p:txBody>
        </p:sp>
        <p:sp>
          <p:nvSpPr>
            <p:cNvPr id="111" name="Oval 110">
              <a:extLst>
                <a:ext uri="{FF2B5EF4-FFF2-40B4-BE49-F238E27FC236}">
                  <a16:creationId xmlns:a16="http://schemas.microsoft.com/office/drawing/2014/main" id="{C46A219B-723A-4939-B233-FDCD5A2BD27D}"/>
                </a:ext>
              </a:extLst>
            </p:cNvPr>
            <p:cNvSpPr/>
            <p:nvPr/>
          </p:nvSpPr>
          <p:spPr>
            <a:xfrm>
              <a:off x="6343650" y="1854485"/>
              <a:ext cx="1587897" cy="100301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00CC94CF-40B9-4173-9AB5-19B2CAC9BA1B}"/>
                </a:ext>
              </a:extLst>
            </p:cNvPr>
            <p:cNvSpPr/>
            <p:nvPr/>
          </p:nvSpPr>
          <p:spPr>
            <a:xfrm>
              <a:off x="5893647" y="2725502"/>
              <a:ext cx="692237" cy="54989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269B7A01-5676-41D9-945F-E9A49852C917}"/>
                </a:ext>
              </a:extLst>
            </p:cNvPr>
            <p:cNvSpPr/>
            <p:nvPr/>
          </p:nvSpPr>
          <p:spPr>
            <a:xfrm>
              <a:off x="5587041" y="3106740"/>
              <a:ext cx="457248" cy="77945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51604572-451F-4FB1-9274-A076E2EE68CC}"/>
                </a:ext>
              </a:extLst>
            </p:cNvPr>
            <p:cNvSpPr/>
            <p:nvPr/>
          </p:nvSpPr>
          <p:spPr>
            <a:xfrm>
              <a:off x="6868113" y="3371456"/>
              <a:ext cx="692237" cy="54989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DA1B432C-F9DA-4053-9DBA-64611B462C9F}"/>
                </a:ext>
              </a:extLst>
            </p:cNvPr>
            <p:cNvSpPr/>
            <p:nvPr/>
          </p:nvSpPr>
          <p:spPr>
            <a:xfrm>
              <a:off x="5810882" y="3686151"/>
              <a:ext cx="1261950" cy="11581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6" name="TextBox 115">
            <a:extLst>
              <a:ext uri="{FF2B5EF4-FFF2-40B4-BE49-F238E27FC236}">
                <a16:creationId xmlns:a16="http://schemas.microsoft.com/office/drawing/2014/main" id="{56444354-2DEB-48C9-9BE7-E0798978D6ED}"/>
              </a:ext>
            </a:extLst>
          </p:cNvPr>
          <p:cNvSpPr txBox="1"/>
          <p:nvPr/>
        </p:nvSpPr>
        <p:spPr>
          <a:xfrm>
            <a:off x="359485" y="3159624"/>
            <a:ext cx="4228953" cy="1477328"/>
          </a:xfrm>
          <a:prstGeom prst="rect">
            <a:avLst/>
          </a:prstGeom>
          <a:solidFill>
            <a:schemeClr val="bg1"/>
          </a:solidFill>
        </p:spPr>
        <p:txBody>
          <a:bodyPr wrap="square">
            <a:spAutoFit/>
          </a:bodyPr>
          <a:lstStyle/>
          <a:p>
            <a:pPr algn="l"/>
            <a:r>
              <a:rPr lang="en-GB" sz="1800" b="0" i="0" u="none" strike="noStrike" baseline="0" dirty="0">
                <a:solidFill>
                  <a:srgbClr val="002A51"/>
                </a:solidFill>
                <a:latin typeface="Arial" panose="020B0604020202020204" pitchFamily="34" charset="0"/>
                <a:cs typeface="Arial" panose="020B0604020202020204" pitchFamily="34" charset="0"/>
              </a:rPr>
              <a:t>Final Solution.</a:t>
            </a:r>
          </a:p>
          <a:p>
            <a:pPr algn="l"/>
            <a:r>
              <a:rPr lang="en-GB" dirty="0">
                <a:solidFill>
                  <a:srgbClr val="002A51"/>
                </a:solidFill>
                <a:latin typeface="Arial" panose="020B0604020202020204" pitchFamily="34" charset="0"/>
                <a:cs typeface="Arial" panose="020B0604020202020204" pitchFamily="34" charset="0"/>
              </a:rPr>
              <a:t>Start from any point, till you find a core point.</a:t>
            </a:r>
          </a:p>
          <a:p>
            <a:pPr algn="l"/>
            <a:r>
              <a:rPr lang="en-GB" b="0" u="none" strike="noStrike" baseline="0" dirty="0">
                <a:solidFill>
                  <a:srgbClr val="002A51"/>
                </a:solidFill>
                <a:latin typeface="Arial" panose="020B0604020202020204" pitchFamily="34" charset="0"/>
                <a:cs typeface="Arial" panose="020B0604020202020204" pitchFamily="34" charset="0"/>
              </a:rPr>
              <a:t>Then from there reach all density reachable points to form the cluster.</a:t>
            </a:r>
          </a:p>
        </p:txBody>
      </p:sp>
    </p:spTree>
    <p:extLst>
      <p:ext uri="{BB962C8B-B14F-4D97-AF65-F5344CB8AC3E}">
        <p14:creationId xmlns:p14="http://schemas.microsoft.com/office/powerpoint/2010/main" val="274532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39</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a:t>With </a:t>
            </a:r>
            <a:r>
              <a:rPr lang="el-GR" i="1" dirty="0"/>
              <a:t>ε</a:t>
            </a:r>
            <a:r>
              <a:rPr lang="de-DE" i="1" dirty="0"/>
              <a:t> = 1.5 and MinPoints = 5</a:t>
            </a: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38" name="Group 37"/>
          <p:cNvGrpSpPr/>
          <p:nvPr/>
        </p:nvGrpSpPr>
        <p:grpSpPr>
          <a:xfrm>
            <a:off x="5075956" y="1750018"/>
            <a:ext cx="3619268" cy="3590365"/>
            <a:chOff x="5075956" y="1418663"/>
            <a:chExt cx="3619268" cy="3590365"/>
          </a:xfrm>
        </p:grpSpPr>
        <p:pic>
          <p:nvPicPr>
            <p:cNvPr id="39" name="Picture 38">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5956" y="1418663"/>
              <a:ext cx="3619268" cy="3590365"/>
            </a:xfrm>
            <a:prstGeom prst="rect">
              <a:avLst/>
            </a:prstGeom>
          </p:spPr>
        </p:pic>
        <p:sp>
          <p:nvSpPr>
            <p:cNvPr id="40" name="TextBox 39">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1" name="TextBox 40">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2" name="TextBox 41">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3" name="TextBox 42">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4" name="TextBox 43">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5" name="TextBox 44">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0" name="TextBox 69">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1" name="TextBox 70">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2" name="TextBox 71">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3" name="TextBox 72">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5" name="TextBox 74">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76" name="Picture 75">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77" name="TextBox 76">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8" name="TextBox 77">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79" name="TextBox 78">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0" name="TextBox 79">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1" name="TextBox 80">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2" name="TextBox 81">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3" name="TextBox 82">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4" name="TextBox 83">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5" name="TextBox 84">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86" name="Oval 85">
              <a:extLst>
                <a:ext uri="{FF2B5EF4-FFF2-40B4-BE49-F238E27FC236}">
                  <a16:creationId xmlns:a16="http://schemas.microsoft.com/office/drawing/2014/main" id="{17B509B8-DD68-4813-B00D-0FA2C0AE9131}"/>
                </a:ext>
              </a:extLst>
            </p:cNvPr>
            <p:cNvSpPr/>
            <p:nvPr/>
          </p:nvSpPr>
          <p:spPr>
            <a:xfrm>
              <a:off x="5277124" y="1927371"/>
              <a:ext cx="975758" cy="962964"/>
            </a:xfrm>
            <a:prstGeom prst="ellipse">
              <a:avLst/>
            </a:prstGeom>
            <a:noFill/>
            <a:ln w="19050">
              <a:solidFill>
                <a:srgbClr val="000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TextBox 86">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1.5 </a:t>
              </a:r>
              <a:endParaRPr lang="en-GB" sz="1200" dirty="0"/>
            </a:p>
          </p:txBody>
        </p:sp>
        <p:sp>
          <p:nvSpPr>
            <p:cNvPr id="88" name="Oval 87">
              <a:extLst>
                <a:ext uri="{FF2B5EF4-FFF2-40B4-BE49-F238E27FC236}">
                  <a16:creationId xmlns:a16="http://schemas.microsoft.com/office/drawing/2014/main" id="{9B095B23-0CCB-4D60-995B-22275C5A7252}"/>
                </a:ext>
              </a:extLst>
            </p:cNvPr>
            <p:cNvSpPr/>
            <p:nvPr/>
          </p:nvSpPr>
          <p:spPr>
            <a:xfrm>
              <a:off x="6553693" y="1927371"/>
              <a:ext cx="975758" cy="991216"/>
            </a:xfrm>
            <a:prstGeom prst="ellipse">
              <a:avLst/>
            </a:prstGeom>
            <a:noFill/>
            <a:ln w="19050">
              <a:solidFill>
                <a:srgbClr val="000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153A851A-D569-4FD1-8B10-21B1D3B25C68}"/>
                </a:ext>
              </a:extLst>
            </p:cNvPr>
            <p:cNvSpPr/>
            <p:nvPr/>
          </p:nvSpPr>
          <p:spPr>
            <a:xfrm>
              <a:off x="5899411" y="3821912"/>
              <a:ext cx="975758" cy="991216"/>
            </a:xfrm>
            <a:prstGeom prst="ellipse">
              <a:avLst/>
            </a:prstGeom>
            <a:noFill/>
            <a:ln w="19050">
              <a:solidFill>
                <a:srgbClr val="000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0" name="TextBox 89">
            <a:extLst>
              <a:ext uri="{FF2B5EF4-FFF2-40B4-BE49-F238E27FC236}">
                <a16:creationId xmlns:a16="http://schemas.microsoft.com/office/drawing/2014/main" id="{56444354-2DEB-48C9-9BE7-E0798978D6ED}"/>
              </a:ext>
            </a:extLst>
          </p:cNvPr>
          <p:cNvSpPr txBox="1"/>
          <p:nvPr/>
        </p:nvSpPr>
        <p:spPr>
          <a:xfrm>
            <a:off x="419476" y="3312031"/>
            <a:ext cx="4228953" cy="1200329"/>
          </a:xfrm>
          <a:prstGeom prst="rect">
            <a:avLst/>
          </a:prstGeom>
          <a:solidFill>
            <a:schemeClr val="bg1"/>
          </a:solidFill>
        </p:spPr>
        <p:txBody>
          <a:bodyPr wrap="square">
            <a:spAutoFit/>
          </a:bodyPr>
          <a:lstStyle/>
          <a:p>
            <a:pPr algn="l"/>
            <a:r>
              <a:rPr lang="en-GB" dirty="0">
                <a:solidFill>
                  <a:srgbClr val="002A51"/>
                </a:solidFill>
                <a:latin typeface="Arial" panose="020B0604020202020204" pitchFamily="34" charset="0"/>
                <a:cs typeface="Arial" panose="020B0604020202020204" pitchFamily="34" charset="0"/>
              </a:rPr>
              <a:t>Larger radius, but more </a:t>
            </a:r>
            <a:r>
              <a:rPr lang="en-GB" dirty="0" err="1">
                <a:solidFill>
                  <a:srgbClr val="002A51"/>
                </a:solidFill>
                <a:latin typeface="Arial" panose="020B0604020202020204" pitchFamily="34" charset="0"/>
                <a:cs typeface="Arial" panose="020B0604020202020204" pitchFamily="34" charset="0"/>
              </a:rPr>
              <a:t>MinPoints</a:t>
            </a:r>
            <a:r>
              <a:rPr lang="en-GB" dirty="0">
                <a:solidFill>
                  <a:srgbClr val="002A51"/>
                </a:solidFill>
                <a:latin typeface="Arial" panose="020B0604020202020204" pitchFamily="34" charset="0"/>
                <a:cs typeface="Arial" panose="020B0604020202020204" pitchFamily="34" charset="0"/>
              </a:rPr>
              <a:t> required</a:t>
            </a:r>
            <a:r>
              <a:rPr lang="en-GB" sz="1800" b="0" i="0" u="none" strike="noStrike" baseline="0" dirty="0">
                <a:solidFill>
                  <a:srgbClr val="002A51"/>
                </a:solidFill>
                <a:latin typeface="Arial" panose="020B0604020202020204" pitchFamily="34" charset="0"/>
                <a:cs typeface="Arial" panose="020B0604020202020204" pitchFamily="34" charset="0"/>
              </a:rPr>
              <a:t>.</a:t>
            </a:r>
          </a:p>
          <a:p>
            <a:pPr algn="l"/>
            <a:endParaRPr lang="en-GB" dirty="0">
              <a:solidFill>
                <a:srgbClr val="002A51"/>
              </a:solidFill>
              <a:latin typeface="Arial" panose="020B0604020202020204" pitchFamily="34" charset="0"/>
              <a:cs typeface="Arial" panose="020B0604020202020204" pitchFamily="34" charset="0"/>
            </a:endParaRPr>
          </a:p>
          <a:p>
            <a:pPr algn="l"/>
            <a:r>
              <a:rPr lang="en-GB" b="0" u="none" strike="noStrike" baseline="0" dirty="0">
                <a:solidFill>
                  <a:srgbClr val="002A51"/>
                </a:solidFill>
                <a:latin typeface="Arial" panose="020B0604020202020204" pitchFamily="34" charset="0"/>
                <a:cs typeface="Arial" panose="020B0604020202020204" pitchFamily="34" charset="0"/>
              </a:rPr>
              <a:t>Core points are just C and R.</a:t>
            </a:r>
          </a:p>
        </p:txBody>
      </p:sp>
    </p:spTree>
    <p:extLst>
      <p:ext uri="{BB962C8B-B14F-4D97-AF65-F5344CB8AC3E}">
        <p14:creationId xmlns:p14="http://schemas.microsoft.com/office/powerpoint/2010/main" val="66559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k-Means </a:t>
            </a:r>
            <a:r>
              <a:rPr lang="de-DE" dirty="0"/>
              <a:t>and k-Medoids</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p:txBody>
          <a:bodyPr/>
          <a:lstStyle/>
          <a:p>
            <a:pPr algn="l"/>
            <a:r>
              <a:rPr lang="en-GB" sz="1800" b="0" i="0" u="none" strike="noStrike" baseline="0" dirty="0">
                <a:solidFill>
                  <a:srgbClr val="002A51"/>
                </a:solidFill>
              </a:rPr>
              <a:t>In k-means the central point is calculated as the mean of all points in the cluster. This </a:t>
            </a:r>
            <a:r>
              <a:rPr lang="en-GB" sz="1800" b="0" i="0" u="none" strike="noStrike" baseline="0" dirty="0" err="1">
                <a:solidFill>
                  <a:srgbClr val="002A51"/>
                </a:solidFill>
              </a:rPr>
              <a:t>center</a:t>
            </a:r>
            <a:r>
              <a:rPr lang="en-GB" sz="1800" b="0" i="0" u="none" strike="noStrike" baseline="0" dirty="0">
                <a:solidFill>
                  <a:srgbClr val="002A51"/>
                </a:solidFill>
              </a:rPr>
              <a:t> is usually not a </a:t>
            </a:r>
            <a:r>
              <a:rPr lang="en-GB" sz="1800" dirty="0">
                <a:solidFill>
                  <a:srgbClr val="002A51"/>
                </a:solidFill>
              </a:rPr>
              <a:t>real data </a:t>
            </a:r>
            <a:r>
              <a:rPr lang="en-GB" sz="1800" b="0" i="0" u="none" strike="noStrike" baseline="0" dirty="0">
                <a:solidFill>
                  <a:srgbClr val="002A51"/>
                </a:solidFill>
              </a:rPr>
              <a:t>point in the training set. </a:t>
            </a:r>
          </a:p>
          <a:p>
            <a:pPr algn="l"/>
            <a:r>
              <a:rPr lang="en-GB" sz="1800" b="0" i="0" u="none" strike="noStrike" baseline="0" dirty="0">
                <a:solidFill>
                  <a:srgbClr val="002A51"/>
                </a:solidFill>
              </a:rPr>
              <a:t>In k-medoids the central point is that one point, located most centrally in the cluster, that is having the smallest distance to all other points in the cluster. This central point is called medoid and is a real data point in the training set.</a:t>
            </a:r>
          </a:p>
          <a:p>
            <a:pPr algn="l"/>
            <a:r>
              <a:rPr lang="en-GB" sz="1800" b="0" i="0" u="none" strike="noStrike" baseline="0" dirty="0">
                <a:solidFill>
                  <a:srgbClr val="002A51"/>
                </a:solidFill>
              </a:rPr>
              <a:t>If the mean of a data set cannot not calculated, then k-means cannot be used. In this case, k-medoids can be used. </a:t>
            </a:r>
          </a:p>
          <a:p>
            <a:pPr algn="l"/>
            <a:r>
              <a:rPr lang="en-GB" sz="1800" b="0" i="0" u="none" strike="noStrike" baseline="0" dirty="0">
                <a:solidFill>
                  <a:srgbClr val="002A51"/>
                </a:solidFill>
              </a:rPr>
              <a:t>This is the case of categorical data, e.g. where an attribute contains strings. We cannot calculate its mean value. We could define a distance function, e.g. 1 for equal strings and 0 otherwise. But there is no mean value.</a:t>
            </a:r>
            <a:endParaRPr lang="en-GB" i="1" dirty="0">
              <a:solidFill>
                <a:srgbClr val="002A51"/>
              </a:solidFill>
            </a:endParaRPr>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nchor="ctr"/>
          <a:lstStyle/>
          <a:p>
            <a:pPr marL="6350" indent="0">
              <a:buNone/>
            </a:pPr>
            <a:r>
              <a:rPr lang="en-GB" i="1" dirty="0"/>
              <a:t>What is the difference between k-means and k-</a:t>
            </a:r>
            <a:r>
              <a:rPr lang="en-GB" i="1" dirty="0" err="1"/>
              <a:t>medoids</a:t>
            </a:r>
            <a:r>
              <a:rPr lang="en-GB" i="1" dirty="0"/>
              <a:t>? </a:t>
            </a:r>
          </a:p>
          <a:p>
            <a:pPr marL="6350" indent="0">
              <a:buNone/>
            </a:pPr>
            <a:r>
              <a:rPr lang="en-GB" i="1" dirty="0" smtClean="0"/>
              <a:t>Give </a:t>
            </a:r>
            <a:r>
              <a:rPr lang="en-GB" i="1" dirty="0"/>
              <a:t>a typical data definition, where one of the two is not </a:t>
            </a:r>
            <a:r>
              <a:rPr lang="en-GB" i="1" dirty="0" smtClean="0"/>
              <a:t>applicable</a:t>
            </a:r>
            <a:endParaRPr lang="en-US" dirty="0" smtClean="0"/>
          </a:p>
        </p:txBody>
      </p:sp>
    </p:spTree>
    <p:extLst>
      <p:ext uri="{BB962C8B-B14F-4D97-AF65-F5344CB8AC3E}">
        <p14:creationId xmlns:p14="http://schemas.microsoft.com/office/powerpoint/2010/main" val="3879556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1. Hands-on DBSCAN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40</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11" name="Text Placeholder 10"/>
          <p:cNvSpPr>
            <a:spLocks noGrp="1"/>
          </p:cNvSpPr>
          <p:nvPr>
            <p:ph type="body" sz="quarter" idx="15"/>
          </p:nvPr>
        </p:nvSpPr>
        <p:spPr/>
        <p:txBody>
          <a:bodyPr/>
          <a:lstStyle/>
          <a:p>
            <a:pPr marL="0" indent="0">
              <a:buNone/>
            </a:pPr>
            <a:r>
              <a:rPr lang="en-GB" i="1" dirty="0"/>
              <a:t>Use the DBSCAN algorithm to cluster the </a:t>
            </a:r>
            <a:r>
              <a:rPr lang="en-GB" i="1" dirty="0" smtClean="0"/>
              <a:t>data</a:t>
            </a:r>
          </a:p>
          <a:p>
            <a:pPr marL="266700" lvl="1" indent="0">
              <a:buNone/>
            </a:pPr>
            <a:r>
              <a:rPr lang="en-GB" i="1" dirty="0"/>
              <a:t>With </a:t>
            </a:r>
            <a:r>
              <a:rPr lang="el-GR" i="1" dirty="0"/>
              <a:t>ε</a:t>
            </a:r>
            <a:r>
              <a:rPr lang="de-DE" i="1" dirty="0"/>
              <a:t> = 1.5 and MinPoints = 5</a:t>
            </a:r>
          </a:p>
        </p:txBody>
      </p:sp>
      <p:graphicFrame>
        <p:nvGraphicFramePr>
          <p:cNvPr id="74" name="Table 6">
            <a:extLst>
              <a:ext uri="{FF2B5EF4-FFF2-40B4-BE49-F238E27FC236}">
                <a16:creationId xmlns:a16="http://schemas.microsoft.com/office/drawing/2014/main" id="{2B5BC818-A309-484E-86E6-E4F42A69BB54}"/>
              </a:ext>
            </a:extLst>
          </p:cNvPr>
          <p:cNvGraphicFramePr>
            <a:graphicFrameLocks noGrp="1"/>
          </p:cNvGraphicFramePr>
          <p:nvPr>
            <p:extLst/>
          </p:nvPr>
        </p:nvGraphicFramePr>
        <p:xfrm>
          <a:off x="406575" y="1995465"/>
          <a:ext cx="4373880" cy="741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511922776"/>
                    </a:ext>
                  </a:extLst>
                </a:gridCol>
                <a:gridCol w="208280">
                  <a:extLst>
                    <a:ext uri="{9D8B030D-6E8A-4147-A177-3AD203B41FA5}">
                      <a16:colId xmlns:a16="http://schemas.microsoft.com/office/drawing/2014/main" val="2819479857"/>
                    </a:ext>
                  </a:extLst>
                </a:gridCol>
                <a:gridCol w="208280">
                  <a:extLst>
                    <a:ext uri="{9D8B030D-6E8A-4147-A177-3AD203B41FA5}">
                      <a16:colId xmlns:a16="http://schemas.microsoft.com/office/drawing/2014/main" val="1109128555"/>
                    </a:ext>
                  </a:extLst>
                </a:gridCol>
                <a:gridCol w="208280">
                  <a:extLst>
                    <a:ext uri="{9D8B030D-6E8A-4147-A177-3AD203B41FA5}">
                      <a16:colId xmlns:a16="http://schemas.microsoft.com/office/drawing/2014/main" val="2123270564"/>
                    </a:ext>
                  </a:extLst>
                </a:gridCol>
                <a:gridCol w="208280">
                  <a:extLst>
                    <a:ext uri="{9D8B030D-6E8A-4147-A177-3AD203B41FA5}">
                      <a16:colId xmlns:a16="http://schemas.microsoft.com/office/drawing/2014/main" val="1264289573"/>
                    </a:ext>
                  </a:extLst>
                </a:gridCol>
                <a:gridCol w="208280">
                  <a:extLst>
                    <a:ext uri="{9D8B030D-6E8A-4147-A177-3AD203B41FA5}">
                      <a16:colId xmlns:a16="http://schemas.microsoft.com/office/drawing/2014/main" val="2758957825"/>
                    </a:ext>
                  </a:extLst>
                </a:gridCol>
                <a:gridCol w="208280">
                  <a:extLst>
                    <a:ext uri="{9D8B030D-6E8A-4147-A177-3AD203B41FA5}">
                      <a16:colId xmlns:a16="http://schemas.microsoft.com/office/drawing/2014/main" val="4244138345"/>
                    </a:ext>
                  </a:extLst>
                </a:gridCol>
                <a:gridCol w="208280">
                  <a:extLst>
                    <a:ext uri="{9D8B030D-6E8A-4147-A177-3AD203B41FA5}">
                      <a16:colId xmlns:a16="http://schemas.microsoft.com/office/drawing/2014/main" val="2728822304"/>
                    </a:ext>
                  </a:extLst>
                </a:gridCol>
                <a:gridCol w="208280">
                  <a:extLst>
                    <a:ext uri="{9D8B030D-6E8A-4147-A177-3AD203B41FA5}">
                      <a16:colId xmlns:a16="http://schemas.microsoft.com/office/drawing/2014/main" val="110520159"/>
                    </a:ext>
                  </a:extLst>
                </a:gridCol>
                <a:gridCol w="208280">
                  <a:extLst>
                    <a:ext uri="{9D8B030D-6E8A-4147-A177-3AD203B41FA5}">
                      <a16:colId xmlns:a16="http://schemas.microsoft.com/office/drawing/2014/main" val="3762081682"/>
                    </a:ext>
                  </a:extLst>
                </a:gridCol>
                <a:gridCol w="208280">
                  <a:extLst>
                    <a:ext uri="{9D8B030D-6E8A-4147-A177-3AD203B41FA5}">
                      <a16:colId xmlns:a16="http://schemas.microsoft.com/office/drawing/2014/main" val="1835341412"/>
                    </a:ext>
                  </a:extLst>
                </a:gridCol>
                <a:gridCol w="208280">
                  <a:extLst>
                    <a:ext uri="{9D8B030D-6E8A-4147-A177-3AD203B41FA5}">
                      <a16:colId xmlns:a16="http://schemas.microsoft.com/office/drawing/2014/main" val="3173122676"/>
                    </a:ext>
                  </a:extLst>
                </a:gridCol>
                <a:gridCol w="208280">
                  <a:extLst>
                    <a:ext uri="{9D8B030D-6E8A-4147-A177-3AD203B41FA5}">
                      <a16:colId xmlns:a16="http://schemas.microsoft.com/office/drawing/2014/main" val="953018965"/>
                    </a:ext>
                  </a:extLst>
                </a:gridCol>
                <a:gridCol w="208280">
                  <a:extLst>
                    <a:ext uri="{9D8B030D-6E8A-4147-A177-3AD203B41FA5}">
                      <a16:colId xmlns:a16="http://schemas.microsoft.com/office/drawing/2014/main" val="2691277287"/>
                    </a:ext>
                  </a:extLst>
                </a:gridCol>
                <a:gridCol w="208280">
                  <a:extLst>
                    <a:ext uri="{9D8B030D-6E8A-4147-A177-3AD203B41FA5}">
                      <a16:colId xmlns:a16="http://schemas.microsoft.com/office/drawing/2014/main" val="2981177634"/>
                    </a:ext>
                  </a:extLst>
                </a:gridCol>
                <a:gridCol w="208280">
                  <a:extLst>
                    <a:ext uri="{9D8B030D-6E8A-4147-A177-3AD203B41FA5}">
                      <a16:colId xmlns:a16="http://schemas.microsoft.com/office/drawing/2014/main" val="1345556663"/>
                    </a:ext>
                  </a:extLst>
                </a:gridCol>
                <a:gridCol w="208280">
                  <a:extLst>
                    <a:ext uri="{9D8B030D-6E8A-4147-A177-3AD203B41FA5}">
                      <a16:colId xmlns:a16="http://schemas.microsoft.com/office/drawing/2014/main" val="225493772"/>
                    </a:ext>
                  </a:extLst>
                </a:gridCol>
                <a:gridCol w="208280">
                  <a:extLst>
                    <a:ext uri="{9D8B030D-6E8A-4147-A177-3AD203B41FA5}">
                      <a16:colId xmlns:a16="http://schemas.microsoft.com/office/drawing/2014/main" val="3087653979"/>
                    </a:ext>
                  </a:extLst>
                </a:gridCol>
                <a:gridCol w="208280">
                  <a:extLst>
                    <a:ext uri="{9D8B030D-6E8A-4147-A177-3AD203B41FA5}">
                      <a16:colId xmlns:a16="http://schemas.microsoft.com/office/drawing/2014/main" val="1812816044"/>
                    </a:ext>
                  </a:extLst>
                </a:gridCol>
                <a:gridCol w="208280">
                  <a:extLst>
                    <a:ext uri="{9D8B030D-6E8A-4147-A177-3AD203B41FA5}">
                      <a16:colId xmlns:a16="http://schemas.microsoft.com/office/drawing/2014/main" val="3205852550"/>
                    </a:ext>
                  </a:extLst>
                </a:gridCol>
                <a:gridCol w="208280">
                  <a:extLst>
                    <a:ext uri="{9D8B030D-6E8A-4147-A177-3AD203B41FA5}">
                      <a16:colId xmlns:a16="http://schemas.microsoft.com/office/drawing/2014/main" val="579039909"/>
                    </a:ext>
                  </a:extLst>
                </a:gridCol>
              </a:tblGrid>
              <a:tr h="370840">
                <a:tc>
                  <a:txBody>
                    <a:bodyPr/>
                    <a:lstStyle/>
                    <a:p>
                      <a:pPr algn="ctr"/>
                      <a:r>
                        <a:rPr lang="de-DE" b="1" dirty="0">
                          <a:solidFill>
                            <a:srgbClr val="002A51"/>
                          </a:solidFill>
                        </a:rPr>
                        <a:t>x</a:t>
                      </a:r>
                      <a:endParaRPr lang="en-GB" b="1"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8</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9</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1</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2</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3</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4</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5</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6</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tc>
                  <a:txBody>
                    <a:bodyPr/>
                    <a:lstStyle/>
                    <a:p>
                      <a:pPr algn="ctr"/>
                      <a:r>
                        <a:rPr lang="de-DE" b="0" dirty="0">
                          <a:solidFill>
                            <a:srgbClr val="002A51"/>
                          </a:solidFill>
                        </a:rPr>
                        <a:t>7</a:t>
                      </a:r>
                      <a:endParaRPr lang="en-GB" b="0" dirty="0">
                        <a:solidFill>
                          <a:srgbClr val="002A51"/>
                        </a:solidFill>
                      </a:endParaRPr>
                    </a:p>
                  </a:txBody>
                  <a:tcPr>
                    <a:solidFill>
                      <a:schemeClr val="accent1">
                        <a:lumMod val="60000"/>
                        <a:lumOff val="40000"/>
                      </a:schemeClr>
                    </a:solidFill>
                  </a:tcPr>
                </a:tc>
                <a:extLst>
                  <a:ext uri="{0D108BD9-81ED-4DB2-BD59-A6C34878D82A}">
                    <a16:rowId xmlns:a16="http://schemas.microsoft.com/office/drawing/2014/main" val="2424589745"/>
                  </a:ext>
                </a:extLst>
              </a:tr>
              <a:tr h="370840">
                <a:tc>
                  <a:txBody>
                    <a:bodyPr/>
                    <a:lstStyle/>
                    <a:p>
                      <a:pPr algn="ctr"/>
                      <a:r>
                        <a:rPr lang="de-DE" b="1" dirty="0"/>
                        <a:t>y</a:t>
                      </a:r>
                      <a:endParaRPr lang="en-GB" b="1" dirty="0"/>
                    </a:p>
                  </a:txBody>
                  <a:tcPr/>
                </a:tc>
                <a:tc>
                  <a:txBody>
                    <a:bodyPr/>
                    <a:lstStyle/>
                    <a:p>
                      <a:pPr algn="ctr"/>
                      <a:r>
                        <a:rPr lang="de-DE" dirty="0"/>
                        <a:t>1</a:t>
                      </a:r>
                      <a:endParaRPr lang="en-GB" dirty="0"/>
                    </a:p>
                  </a:txBody>
                  <a:tcPr/>
                </a:tc>
                <a:tc>
                  <a:txBody>
                    <a:bodyPr/>
                    <a:lstStyle/>
                    <a:p>
                      <a:pPr algn="ctr"/>
                      <a:r>
                        <a:rPr lang="de-DE" dirty="0"/>
                        <a:t>2</a:t>
                      </a:r>
                      <a:endParaRPr lang="en-GB" dirty="0"/>
                    </a:p>
                  </a:txBody>
                  <a:tcPr/>
                </a:tc>
                <a:tc>
                  <a:txBody>
                    <a:bodyPr/>
                    <a:lstStyle/>
                    <a:p>
                      <a:pPr algn="ctr"/>
                      <a:r>
                        <a:rPr lang="de-DE" dirty="0"/>
                        <a:t>2</a:t>
                      </a:r>
                      <a:endParaRPr lang="en-GB" dirty="0"/>
                    </a:p>
                  </a:txBody>
                  <a:tcPr/>
                </a:tc>
                <a:tc>
                  <a:txBody>
                    <a:bodyPr/>
                    <a:lstStyle/>
                    <a:p>
                      <a:pPr algn="ctr"/>
                      <a:r>
                        <a:rPr lang="de-DE" dirty="0"/>
                        <a:t>3</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4</a:t>
                      </a:r>
                      <a:endParaRPr lang="en-GB" dirty="0"/>
                    </a:p>
                  </a:txBody>
                  <a:tcPr/>
                </a:tc>
                <a:tc>
                  <a:txBody>
                    <a:bodyPr/>
                    <a:lstStyle/>
                    <a:p>
                      <a:pPr algn="ctr"/>
                      <a:r>
                        <a:rPr lang="de-DE" dirty="0"/>
                        <a:t>6</a:t>
                      </a:r>
                      <a:endParaRPr lang="en-GB" dirty="0"/>
                    </a:p>
                  </a:txBody>
                  <a:tcPr/>
                </a:tc>
                <a:tc>
                  <a:txBody>
                    <a:bodyPr/>
                    <a:lstStyle/>
                    <a:p>
                      <a:pPr algn="ctr"/>
                      <a:r>
                        <a:rPr lang="de-DE" dirty="0"/>
                        <a:t>5</a:t>
                      </a:r>
                      <a:endParaRPr lang="en-GB" dirty="0"/>
                    </a:p>
                  </a:txBody>
                  <a:tcPr/>
                </a:tc>
                <a:tc>
                  <a:txBody>
                    <a:bodyPr/>
                    <a:lstStyle/>
                    <a:p>
                      <a:pPr algn="ctr"/>
                      <a:r>
                        <a:rPr lang="de-DE" dirty="0"/>
                        <a:t>7</a:t>
                      </a:r>
                      <a:endParaRPr lang="en-GB" dirty="0"/>
                    </a:p>
                  </a:txBody>
                  <a:tcPr/>
                </a:tc>
                <a:tc>
                  <a:txBody>
                    <a:bodyPr/>
                    <a:lstStyle/>
                    <a:p>
                      <a:pPr algn="ctr"/>
                      <a:r>
                        <a:rPr lang="de-DE" dirty="0"/>
                        <a:t>3</a:t>
                      </a:r>
                      <a:endParaRPr lang="en-GB" dirty="0"/>
                    </a:p>
                  </a:txBody>
                  <a:tcPr/>
                </a:tc>
                <a:tc>
                  <a:txBody>
                    <a:bodyPr/>
                    <a:lstStyle/>
                    <a:p>
                      <a:pPr algn="ctr"/>
                      <a:r>
                        <a:rPr lang="de-DE" dirty="0"/>
                        <a:t>4</a:t>
                      </a:r>
                      <a:endParaRPr lang="en-GB" dirty="0"/>
                    </a:p>
                  </a:txBody>
                  <a:tcPr/>
                </a:tc>
                <a:tc>
                  <a:txBody>
                    <a:bodyPr/>
                    <a:lstStyle/>
                    <a:p>
                      <a:pPr algn="ctr"/>
                      <a:r>
                        <a:rPr lang="de-DE" dirty="0"/>
                        <a:t>5</a:t>
                      </a:r>
                      <a:endParaRPr lang="en-GB" dirty="0"/>
                    </a:p>
                  </a:txBody>
                  <a:tcPr/>
                </a:tc>
                <a:tc>
                  <a:txBody>
                    <a:bodyPr/>
                    <a:lstStyle/>
                    <a:p>
                      <a:pPr algn="ctr"/>
                      <a:r>
                        <a:rPr lang="de-DE" dirty="0"/>
                        <a:t>6</a:t>
                      </a:r>
                      <a:endParaRPr lang="en-GB" dirty="0"/>
                    </a:p>
                  </a:txBody>
                  <a:tcPr/>
                </a:tc>
                <a:tc>
                  <a:txBody>
                    <a:bodyPr/>
                    <a:lstStyle/>
                    <a:p>
                      <a:pPr algn="ctr"/>
                      <a:r>
                        <a:rPr lang="de-DE" dirty="0"/>
                        <a:t>6</a:t>
                      </a:r>
                      <a:endParaRPr lang="en-GB" dirty="0"/>
                    </a:p>
                  </a:txBody>
                  <a:tcPr/>
                </a:tc>
                <a:tc>
                  <a:txBody>
                    <a:bodyPr/>
                    <a:lstStyle/>
                    <a:p>
                      <a:pPr algn="ctr"/>
                      <a:r>
                        <a:rPr lang="de-DE" dirty="0"/>
                        <a:t>7</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8</a:t>
                      </a:r>
                      <a:endParaRPr lang="en-GB" dirty="0"/>
                    </a:p>
                  </a:txBody>
                  <a:tcPr/>
                </a:tc>
                <a:tc>
                  <a:txBody>
                    <a:bodyPr/>
                    <a:lstStyle/>
                    <a:p>
                      <a:pPr algn="ctr"/>
                      <a:r>
                        <a:rPr lang="de-DE" dirty="0"/>
                        <a:t>9</a:t>
                      </a:r>
                      <a:endParaRPr lang="en-GB" dirty="0"/>
                    </a:p>
                  </a:txBody>
                  <a:tcPr/>
                </a:tc>
                <a:extLst>
                  <a:ext uri="{0D108BD9-81ED-4DB2-BD59-A6C34878D82A}">
                    <a16:rowId xmlns:a16="http://schemas.microsoft.com/office/drawing/2014/main" val="3190240900"/>
                  </a:ext>
                </a:extLst>
              </a:tr>
            </a:tbl>
          </a:graphicData>
        </a:graphic>
      </p:graphicFrame>
      <p:grpSp>
        <p:nvGrpSpPr>
          <p:cNvPr id="35" name="Group 34"/>
          <p:cNvGrpSpPr/>
          <p:nvPr/>
        </p:nvGrpSpPr>
        <p:grpSpPr>
          <a:xfrm>
            <a:off x="5079567" y="1783945"/>
            <a:ext cx="3619268" cy="3590365"/>
            <a:chOff x="5075956" y="1418663"/>
            <a:chExt cx="3619268" cy="3590365"/>
          </a:xfrm>
        </p:grpSpPr>
        <p:pic>
          <p:nvPicPr>
            <p:cNvPr id="36" name="Picture 35">
              <a:extLst>
                <a:ext uri="{FF2B5EF4-FFF2-40B4-BE49-F238E27FC236}">
                  <a16:creationId xmlns:a16="http://schemas.microsoft.com/office/drawing/2014/main" id="{8FBAF9DF-A871-45A9-9E6B-057D5E402FB9}"/>
                </a:ext>
              </a:extLst>
            </p:cNvPr>
            <p:cNvPicPr>
              <a:picLocks noChangeAspect="1"/>
            </p:cNvPicPr>
            <p:nvPr/>
          </p:nvPicPr>
          <p:blipFill>
            <a:blip r:embed="rId2"/>
            <a:stretch>
              <a:fillRect/>
            </a:stretch>
          </p:blipFill>
          <p:spPr>
            <a:xfrm>
              <a:off x="5075956" y="1418663"/>
              <a:ext cx="3619268" cy="3590365"/>
            </a:xfrm>
            <a:prstGeom prst="rect">
              <a:avLst/>
            </a:prstGeom>
          </p:spPr>
        </p:pic>
        <p:sp>
          <p:nvSpPr>
            <p:cNvPr id="37" name="TextBox 36">
              <a:extLst>
                <a:ext uri="{FF2B5EF4-FFF2-40B4-BE49-F238E27FC236}">
                  <a16:creationId xmlns:a16="http://schemas.microsoft.com/office/drawing/2014/main" id="{155D0DC9-D3DD-40CF-B49C-322FC3D02095}"/>
                </a:ext>
              </a:extLst>
            </p:cNvPr>
            <p:cNvSpPr txBox="1"/>
            <p:nvPr/>
          </p:nvSpPr>
          <p:spPr>
            <a:xfrm>
              <a:off x="6115920" y="447914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A</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6" name="TextBox 45">
              <a:extLst>
                <a:ext uri="{FF2B5EF4-FFF2-40B4-BE49-F238E27FC236}">
                  <a16:creationId xmlns:a16="http://schemas.microsoft.com/office/drawing/2014/main" id="{2EB20BCD-56E0-4CFD-A70D-4D77A7A461B2}"/>
                </a:ext>
              </a:extLst>
            </p:cNvPr>
            <p:cNvSpPr txBox="1"/>
            <p:nvPr/>
          </p:nvSpPr>
          <p:spPr>
            <a:xfrm>
              <a:off x="7396076" y="192737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T</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7" name="TextBox 46">
              <a:extLst>
                <a:ext uri="{FF2B5EF4-FFF2-40B4-BE49-F238E27FC236}">
                  <a16:creationId xmlns:a16="http://schemas.microsoft.com/office/drawing/2014/main" id="{72BA4648-CF3A-4807-8B98-581E17D238C2}"/>
                </a:ext>
              </a:extLst>
            </p:cNvPr>
            <p:cNvSpPr txBox="1"/>
            <p:nvPr/>
          </p:nvSpPr>
          <p:spPr>
            <a:xfrm>
              <a:off x="6115920" y="4139629"/>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B</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8" name="TextBox 47">
              <a:extLst>
                <a:ext uri="{FF2B5EF4-FFF2-40B4-BE49-F238E27FC236}">
                  <a16:creationId xmlns:a16="http://schemas.microsoft.com/office/drawing/2014/main" id="{53473E80-53B3-4FEB-9354-4DAA621AB81A}"/>
                </a:ext>
              </a:extLst>
            </p:cNvPr>
            <p:cNvSpPr txBox="1"/>
            <p:nvPr/>
          </p:nvSpPr>
          <p:spPr>
            <a:xfrm>
              <a:off x="6426290" y="4139628"/>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C</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49" name="TextBox 48">
              <a:extLst>
                <a:ext uri="{FF2B5EF4-FFF2-40B4-BE49-F238E27FC236}">
                  <a16:creationId xmlns:a16="http://schemas.microsoft.com/office/drawing/2014/main" id="{12C941EA-D543-4607-9BBF-BF7EFC5C7D49}"/>
                </a:ext>
              </a:extLst>
            </p:cNvPr>
            <p:cNvSpPr txBox="1"/>
            <p:nvPr/>
          </p:nvSpPr>
          <p:spPr>
            <a:xfrm>
              <a:off x="6421414" y="3800110"/>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D</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0" name="TextBox 49">
              <a:extLst>
                <a:ext uri="{FF2B5EF4-FFF2-40B4-BE49-F238E27FC236}">
                  <a16:creationId xmlns:a16="http://schemas.microsoft.com/office/drawing/2014/main" id="{0E8ADBEE-1742-45B9-A6B8-C8F7D74E06E2}"/>
                </a:ext>
              </a:extLst>
            </p:cNvPr>
            <p:cNvSpPr txBox="1"/>
            <p:nvPr/>
          </p:nvSpPr>
          <p:spPr>
            <a:xfrm>
              <a:off x="6724563" y="3800109"/>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E</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1" name="TextBox 50">
              <a:extLst>
                <a:ext uri="{FF2B5EF4-FFF2-40B4-BE49-F238E27FC236}">
                  <a16:creationId xmlns:a16="http://schemas.microsoft.com/office/drawing/2014/main" id="{EC170C45-51D7-44A0-9983-26CA2D35A3DB}"/>
                </a:ext>
              </a:extLst>
            </p:cNvPr>
            <p:cNvSpPr txBox="1"/>
            <p:nvPr/>
          </p:nvSpPr>
          <p:spPr>
            <a:xfrm>
              <a:off x="7010313" y="3463072"/>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F</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2" name="TextBox 51">
              <a:extLst>
                <a:ext uri="{FF2B5EF4-FFF2-40B4-BE49-F238E27FC236}">
                  <a16:creationId xmlns:a16="http://schemas.microsoft.com/office/drawing/2014/main" id="{8E8EF7BD-3C35-4003-95D7-E4958B386D75}"/>
                </a:ext>
              </a:extLst>
            </p:cNvPr>
            <p:cNvSpPr txBox="1"/>
            <p:nvPr/>
          </p:nvSpPr>
          <p:spPr>
            <a:xfrm>
              <a:off x="7329681" y="3463072"/>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G</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3" name="TextBox 52">
              <a:extLst>
                <a:ext uri="{FF2B5EF4-FFF2-40B4-BE49-F238E27FC236}">
                  <a16:creationId xmlns:a16="http://schemas.microsoft.com/office/drawing/2014/main" id="{27389F06-375A-48C9-BC42-535CD2C82E26}"/>
                </a:ext>
              </a:extLst>
            </p:cNvPr>
            <p:cNvSpPr txBox="1"/>
            <p:nvPr/>
          </p:nvSpPr>
          <p:spPr>
            <a:xfrm>
              <a:off x="7652410" y="3152289"/>
              <a:ext cx="28854"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I</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4" name="TextBox 53">
              <a:extLst>
                <a:ext uri="{FF2B5EF4-FFF2-40B4-BE49-F238E27FC236}">
                  <a16:creationId xmlns:a16="http://schemas.microsoft.com/office/drawing/2014/main" id="{941219F0-00D9-44C2-999D-30A5D7F5E088}"/>
                </a:ext>
              </a:extLst>
            </p:cNvPr>
            <p:cNvSpPr txBox="1"/>
            <p:nvPr/>
          </p:nvSpPr>
          <p:spPr>
            <a:xfrm>
              <a:off x="5352963" y="3861664"/>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K</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5" name="TextBox 54">
              <a:extLst>
                <a:ext uri="{FF2B5EF4-FFF2-40B4-BE49-F238E27FC236}">
                  <a16:creationId xmlns:a16="http://schemas.microsoft.com/office/drawing/2014/main" id="{B99DF7D8-F6D7-4043-A732-FAE6876A87EE}"/>
                </a:ext>
              </a:extLst>
            </p:cNvPr>
            <p:cNvSpPr txBox="1"/>
            <p:nvPr/>
          </p:nvSpPr>
          <p:spPr>
            <a:xfrm>
              <a:off x="7329681" y="2857565"/>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H</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pic>
          <p:nvPicPr>
            <p:cNvPr id="56" name="Picture 55">
              <a:extLst>
                <a:ext uri="{FF2B5EF4-FFF2-40B4-BE49-F238E27FC236}">
                  <a16:creationId xmlns:a16="http://schemas.microsoft.com/office/drawing/2014/main" id="{D5B7318E-6180-4C37-8138-FBE8A7E8C133}"/>
                </a:ext>
              </a:extLst>
            </p:cNvPr>
            <p:cNvPicPr>
              <a:picLocks noChangeAspect="1"/>
            </p:cNvPicPr>
            <p:nvPr/>
          </p:nvPicPr>
          <p:blipFill>
            <a:blip r:embed="rId3"/>
            <a:stretch>
              <a:fillRect/>
            </a:stretch>
          </p:blipFill>
          <p:spPr>
            <a:xfrm>
              <a:off x="7288789" y="2980676"/>
              <a:ext cx="161934" cy="180985"/>
            </a:xfrm>
            <a:prstGeom prst="rect">
              <a:avLst/>
            </a:prstGeom>
          </p:spPr>
        </p:pic>
        <p:sp>
          <p:nvSpPr>
            <p:cNvPr id="57" name="TextBox 56">
              <a:extLst>
                <a:ext uri="{FF2B5EF4-FFF2-40B4-BE49-F238E27FC236}">
                  <a16:creationId xmlns:a16="http://schemas.microsoft.com/office/drawing/2014/main" id="{571A512E-2408-4BB5-A597-718FFC1EDC09}"/>
                </a:ext>
              </a:extLst>
            </p:cNvPr>
            <p:cNvSpPr txBox="1"/>
            <p:nvPr/>
          </p:nvSpPr>
          <p:spPr>
            <a:xfrm>
              <a:off x="7968416" y="2515720"/>
              <a:ext cx="5770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J</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8" name="TextBox 57">
              <a:extLst>
                <a:ext uri="{FF2B5EF4-FFF2-40B4-BE49-F238E27FC236}">
                  <a16:creationId xmlns:a16="http://schemas.microsoft.com/office/drawing/2014/main" id="{0E451812-5A7C-453B-A518-2504E5E94E8C}"/>
                </a:ext>
              </a:extLst>
            </p:cNvPr>
            <p:cNvSpPr txBox="1"/>
            <p:nvPr/>
          </p:nvSpPr>
          <p:spPr>
            <a:xfrm>
              <a:off x="5788440" y="3181833"/>
              <a:ext cx="8496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M</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59" name="TextBox 58">
              <a:extLst>
                <a:ext uri="{FF2B5EF4-FFF2-40B4-BE49-F238E27FC236}">
                  <a16:creationId xmlns:a16="http://schemas.microsoft.com/office/drawing/2014/main" id="{4D89BBBE-A7E5-49BD-8BBA-DD03CB4B6BE2}"/>
                </a:ext>
              </a:extLst>
            </p:cNvPr>
            <p:cNvSpPr txBox="1"/>
            <p:nvPr/>
          </p:nvSpPr>
          <p:spPr>
            <a:xfrm>
              <a:off x="5810882" y="3532921"/>
              <a:ext cx="6251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L</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0" name="TextBox 59">
              <a:extLst>
                <a:ext uri="{FF2B5EF4-FFF2-40B4-BE49-F238E27FC236}">
                  <a16:creationId xmlns:a16="http://schemas.microsoft.com/office/drawing/2014/main" id="{39237A37-899C-4037-9DC2-F5CC1E8D091A}"/>
                </a:ext>
              </a:extLst>
            </p:cNvPr>
            <p:cNvSpPr txBox="1"/>
            <p:nvPr/>
          </p:nvSpPr>
          <p:spPr>
            <a:xfrm>
              <a:off x="6049719" y="2833227"/>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N</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1" name="TextBox 60">
              <a:extLst>
                <a:ext uri="{FF2B5EF4-FFF2-40B4-BE49-F238E27FC236}">
                  <a16:creationId xmlns:a16="http://schemas.microsoft.com/office/drawing/2014/main" id="{928E34A3-92DD-4E7D-91BE-A99F20761A73}"/>
                </a:ext>
              </a:extLst>
            </p:cNvPr>
            <p:cNvSpPr txBox="1"/>
            <p:nvPr/>
          </p:nvSpPr>
          <p:spPr>
            <a:xfrm>
              <a:off x="6374262" y="2833226"/>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O</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2" name="TextBox 61">
              <a:extLst>
                <a:ext uri="{FF2B5EF4-FFF2-40B4-BE49-F238E27FC236}">
                  <a16:creationId xmlns:a16="http://schemas.microsoft.com/office/drawing/2014/main" id="{55741337-64E7-4F1F-A5C3-CBF7A777F402}"/>
                </a:ext>
              </a:extLst>
            </p:cNvPr>
            <p:cNvSpPr txBox="1"/>
            <p:nvPr/>
          </p:nvSpPr>
          <p:spPr>
            <a:xfrm>
              <a:off x="7403419" y="2262743"/>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S</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3" name="TextBox 62">
              <a:extLst>
                <a:ext uri="{FF2B5EF4-FFF2-40B4-BE49-F238E27FC236}">
                  <a16:creationId xmlns:a16="http://schemas.microsoft.com/office/drawing/2014/main" id="{6F369765-DCC9-4A73-BCFD-F8357C571641}"/>
                </a:ext>
              </a:extLst>
            </p:cNvPr>
            <p:cNvSpPr txBox="1"/>
            <p:nvPr/>
          </p:nvSpPr>
          <p:spPr>
            <a:xfrm>
              <a:off x="7072831" y="2256201"/>
              <a:ext cx="73738"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R</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4" name="TextBox 63">
              <a:extLst>
                <a:ext uri="{FF2B5EF4-FFF2-40B4-BE49-F238E27FC236}">
                  <a16:creationId xmlns:a16="http://schemas.microsoft.com/office/drawing/2014/main" id="{03F04C04-B3B0-42D1-8DC8-EC03BF3DFC91}"/>
                </a:ext>
              </a:extLst>
            </p:cNvPr>
            <p:cNvSpPr txBox="1"/>
            <p:nvPr/>
          </p:nvSpPr>
          <p:spPr>
            <a:xfrm>
              <a:off x="6759028" y="2262743"/>
              <a:ext cx="8015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Q</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5" name="TextBox 64">
              <a:extLst>
                <a:ext uri="{FF2B5EF4-FFF2-40B4-BE49-F238E27FC236}">
                  <a16:creationId xmlns:a16="http://schemas.microsoft.com/office/drawing/2014/main" id="{192E7A76-E8B5-4D0A-9E57-CC6E19606213}"/>
                </a:ext>
              </a:extLst>
            </p:cNvPr>
            <p:cNvSpPr txBox="1"/>
            <p:nvPr/>
          </p:nvSpPr>
          <p:spPr>
            <a:xfrm>
              <a:off x="6759028" y="2555688"/>
              <a:ext cx="68930" cy="123111"/>
            </a:xfrm>
            <a:prstGeom prst="rect">
              <a:avLst/>
            </a:prstGeom>
            <a:solidFill>
              <a:schemeClr val="bg1"/>
            </a:solidFill>
          </p:spPr>
          <p:txBody>
            <a:bodyPr wrap="none" lIns="0" tIns="0" rIns="0" bIns="0" rtlCol="0">
              <a:spAutoFit/>
            </a:bodyPr>
            <a:lstStyle/>
            <a:p>
              <a:pPr algn="l">
                <a:lnSpc>
                  <a:spcPct val="100000"/>
                </a:lnSpc>
              </a:pPr>
              <a:r>
                <a:rPr lang="de-DE" sz="800" b="1" dirty="0">
                  <a:solidFill>
                    <a:srgbClr val="0000C0"/>
                  </a:solidFill>
                  <a:latin typeface="Arial" panose="020B0604020202020204" pitchFamily="34" charset="0"/>
                  <a:ea typeface="Arial" panose="02000000000000000000" pitchFamily="2" charset="0"/>
                  <a:cs typeface="Arial" panose="020B0604020202020204" pitchFamily="34" charset="0"/>
                </a:rPr>
                <a:t>P</a:t>
              </a:r>
              <a:endParaRPr lang="en-GB" sz="800" b="1" dirty="0">
                <a:solidFill>
                  <a:srgbClr val="0000C0"/>
                </a:solidFill>
                <a:latin typeface="Arial" panose="020B0604020202020204" pitchFamily="34" charset="0"/>
                <a:ea typeface="Arial" panose="02000000000000000000" pitchFamily="2" charset="0"/>
                <a:cs typeface="Arial" panose="020B0604020202020204" pitchFamily="34" charset="0"/>
              </a:endParaRPr>
            </a:p>
          </p:txBody>
        </p:sp>
        <p:sp>
          <p:nvSpPr>
            <p:cNvPr id="66" name="Oval 65">
              <a:extLst>
                <a:ext uri="{FF2B5EF4-FFF2-40B4-BE49-F238E27FC236}">
                  <a16:creationId xmlns:a16="http://schemas.microsoft.com/office/drawing/2014/main" id="{17B509B8-DD68-4813-B00D-0FA2C0AE9131}"/>
                </a:ext>
              </a:extLst>
            </p:cNvPr>
            <p:cNvSpPr/>
            <p:nvPr/>
          </p:nvSpPr>
          <p:spPr>
            <a:xfrm>
              <a:off x="5277124" y="1953185"/>
              <a:ext cx="975758" cy="937150"/>
            </a:xfrm>
            <a:prstGeom prst="ellipse">
              <a:avLst/>
            </a:prstGeom>
            <a:noFill/>
            <a:ln w="19050">
              <a:solidFill>
                <a:srgbClr val="000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48FCA930-E481-4189-9FC6-C6AED86E0315}"/>
                </a:ext>
              </a:extLst>
            </p:cNvPr>
            <p:cNvSpPr txBox="1"/>
            <p:nvPr/>
          </p:nvSpPr>
          <p:spPr>
            <a:xfrm>
              <a:off x="5486369" y="2232098"/>
              <a:ext cx="600219" cy="276999"/>
            </a:xfrm>
            <a:prstGeom prst="rect">
              <a:avLst/>
            </a:prstGeom>
            <a:noFill/>
          </p:spPr>
          <p:txBody>
            <a:bodyPr wrap="square">
              <a:spAutoFit/>
            </a:bodyPr>
            <a:lstStyle/>
            <a:p>
              <a:r>
                <a:rPr lang="el-GR" sz="1200" b="0" i="1" u="none" strike="noStrike" dirty="0"/>
                <a:t>ε</a:t>
              </a:r>
              <a:r>
                <a:rPr lang="de-DE" sz="1200" b="0" i="1" u="none" strike="noStrike" dirty="0"/>
                <a:t> = 1.5 </a:t>
              </a:r>
              <a:endParaRPr lang="en-GB" sz="1200" dirty="0"/>
            </a:p>
          </p:txBody>
        </p:sp>
        <p:sp>
          <p:nvSpPr>
            <p:cNvPr id="68" name="Oval 67">
              <a:extLst>
                <a:ext uri="{FF2B5EF4-FFF2-40B4-BE49-F238E27FC236}">
                  <a16:creationId xmlns:a16="http://schemas.microsoft.com/office/drawing/2014/main" id="{C46A219B-723A-4939-B233-FDCD5A2BD27D}"/>
                </a:ext>
              </a:extLst>
            </p:cNvPr>
            <p:cNvSpPr/>
            <p:nvPr/>
          </p:nvSpPr>
          <p:spPr>
            <a:xfrm>
              <a:off x="6343650" y="1854485"/>
              <a:ext cx="1587897" cy="1003015"/>
            </a:xfrm>
            <a:prstGeom prst="ellipse">
              <a:avLst/>
            </a:prstGeom>
            <a:noFill/>
            <a:ln w="57150">
              <a:solidFill>
                <a:srgbClr val="00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DA1B432C-F9DA-4053-9DBA-64611B462C9F}"/>
                </a:ext>
              </a:extLst>
            </p:cNvPr>
            <p:cNvSpPr/>
            <p:nvPr/>
          </p:nvSpPr>
          <p:spPr>
            <a:xfrm>
              <a:off x="5810882" y="3686151"/>
              <a:ext cx="1261950" cy="1158152"/>
            </a:xfrm>
            <a:prstGeom prst="ellipse">
              <a:avLst/>
            </a:prstGeom>
            <a:noFill/>
            <a:ln w="57150">
              <a:solidFill>
                <a:srgbClr val="00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CFDFFD96-C503-4CA3-9F7A-72CD6122924F}"/>
                </a:ext>
              </a:extLst>
            </p:cNvPr>
            <p:cNvSpPr/>
            <p:nvPr/>
          </p:nvSpPr>
          <p:spPr>
            <a:xfrm>
              <a:off x="5392271" y="2050483"/>
              <a:ext cx="731186" cy="760090"/>
            </a:xfrm>
            <a:prstGeom prst="ellipse">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TextBox 91">
            <a:extLst>
              <a:ext uri="{FF2B5EF4-FFF2-40B4-BE49-F238E27FC236}">
                <a16:creationId xmlns:a16="http://schemas.microsoft.com/office/drawing/2014/main" id="{56444354-2DEB-48C9-9BE7-E0798978D6ED}"/>
              </a:ext>
            </a:extLst>
          </p:cNvPr>
          <p:cNvSpPr txBox="1"/>
          <p:nvPr/>
        </p:nvSpPr>
        <p:spPr>
          <a:xfrm>
            <a:off x="325541" y="3044081"/>
            <a:ext cx="4516369" cy="2031325"/>
          </a:xfrm>
          <a:prstGeom prst="rect">
            <a:avLst/>
          </a:prstGeom>
          <a:solidFill>
            <a:schemeClr val="bg1"/>
          </a:solidFill>
        </p:spPr>
        <p:txBody>
          <a:bodyPr wrap="square">
            <a:spAutoFit/>
          </a:bodyPr>
          <a:lstStyle/>
          <a:p>
            <a:pPr algn="l"/>
            <a:r>
              <a:rPr lang="en-GB" sz="1800" b="0" i="0" u="none" strike="noStrike" baseline="0" dirty="0">
                <a:latin typeface="Arial" panose="020B0604020202020204" pitchFamily="34" charset="0"/>
                <a:cs typeface="Arial" panose="020B0604020202020204" pitchFamily="34" charset="0"/>
              </a:rPr>
              <a:t>Final Solution.</a:t>
            </a:r>
          </a:p>
          <a:p>
            <a:pPr algn="l"/>
            <a:r>
              <a:rPr lang="en-GB" sz="1800" b="0" i="0" u="none" strike="noStrike" baseline="0" dirty="0">
                <a:latin typeface="Arial" panose="020B0604020202020204" pitchFamily="34" charset="0"/>
                <a:cs typeface="Arial" panose="020B0604020202020204" pitchFamily="34" charset="0"/>
              </a:rPr>
              <a:t>From point C directly density-reachable are: A, B, D and E. </a:t>
            </a:r>
          </a:p>
          <a:p>
            <a:pPr algn="l"/>
            <a:r>
              <a:rPr lang="en-GB" sz="1800" b="0" i="0" u="none" strike="noStrike" baseline="0" dirty="0">
                <a:latin typeface="Arial" panose="020B0604020202020204" pitchFamily="34" charset="0"/>
                <a:cs typeface="Arial" panose="020B0604020202020204" pitchFamily="34" charset="0"/>
              </a:rPr>
              <a:t>From point R directly density-reachable are: P, Q, S and T. </a:t>
            </a:r>
          </a:p>
          <a:p>
            <a:pPr algn="l"/>
            <a:r>
              <a:rPr lang="en-GB" sz="1800" b="0" i="0" u="none" strike="noStrike" baseline="0" dirty="0">
                <a:latin typeface="Arial" panose="020B0604020202020204" pitchFamily="34" charset="0"/>
                <a:cs typeface="Arial" panose="020B0604020202020204" pitchFamily="34" charset="0"/>
              </a:rPr>
              <a:t>All points within a cluster are density-connected.</a:t>
            </a:r>
            <a:endParaRPr lang="en-GB" b="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5001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2. DBSCAN for outlier detection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41</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82586" y="1121219"/>
                <a:ext cx="8378825" cy="4094519"/>
              </a:xfrm>
            </p:spPr>
            <p:txBody>
              <a:bodyPr/>
              <a:lstStyle/>
              <a:p>
                <a:r>
                  <a:rPr lang="en-GB" sz="1800" b="0" i="1" u="none" strike="noStrike" baseline="0" dirty="0"/>
                  <a:t>The two-dimensional data points A;B;C;D;E; F; G;H with </a:t>
                </a:r>
                <a14:m>
                  <m:oMath xmlns:m="http://schemas.openxmlformats.org/officeDocument/2006/math">
                    <m:r>
                      <a:rPr lang="en-GB" sz="1800" b="0" i="1" u="none" strike="noStrike" baseline="0" dirty="0" smtClean="0">
                        <a:latin typeface="Cambria Math" panose="02040503050406030204" pitchFamily="18" charset="0"/>
                      </a:rPr>
                      <m:t>(</m:t>
                    </m:r>
                    <m:r>
                      <a:rPr lang="en-GB" sz="1800" b="0" i="1" u="none" strike="noStrike" baseline="0" dirty="0" smtClean="0">
                        <a:latin typeface="Cambria Math" panose="02040503050406030204" pitchFamily="18" charset="0"/>
                      </a:rPr>
                      <m:t>𝑥</m:t>
                    </m:r>
                    <m:r>
                      <a:rPr lang="en-GB" sz="1800" b="0" i="1" u="none" strike="noStrike" baseline="0" dirty="0" smtClean="0">
                        <a:latin typeface="Cambria Math" panose="02040503050406030204" pitchFamily="18" charset="0"/>
                      </a:rPr>
                      <m:t>; </m:t>
                    </m:r>
                    <m:r>
                      <a:rPr lang="en-GB" sz="1800" b="0" i="1" u="none" strike="noStrike" baseline="0" dirty="0" smtClean="0">
                        <a:latin typeface="Cambria Math" panose="02040503050406030204" pitchFamily="18" charset="0"/>
                      </a:rPr>
                      <m:t>𝑦</m:t>
                    </m:r>
                    <m:r>
                      <a:rPr lang="en-GB" sz="1800" b="0" i="1" u="none" strike="noStrike" baseline="0" dirty="0" smtClean="0">
                        <a:latin typeface="Cambria Math" panose="02040503050406030204" pitchFamily="18" charset="0"/>
                      </a:rPr>
                      <m:t>) ∈ </m:t>
                    </m:r>
                    <m:sSup>
                      <m:sSupPr>
                        <m:ctrlPr>
                          <a:rPr lang="en-GB" sz="1800" b="0" i="1" u="none" strike="noStrike" baseline="0" dirty="0" smtClean="0">
                            <a:latin typeface="Cambria Math" panose="02040503050406030204" pitchFamily="18" charset="0"/>
                          </a:rPr>
                        </m:ctrlPr>
                      </m:sSupPr>
                      <m:e>
                        <m:r>
                          <a:rPr lang="en-GB" sz="1800" i="1" dirty="0">
                            <a:latin typeface="Cambria Math" panose="02040503050406030204" pitchFamily="18" charset="0"/>
                            <a:ea typeface="Cambria Math" panose="02040503050406030204" pitchFamily="18" charset="0"/>
                          </a:rPr>
                          <m:t>ℝ</m:t>
                        </m:r>
                      </m:e>
                      <m:sup>
                        <m:r>
                          <a:rPr lang="de-DE" sz="1800" b="0" i="1" u="none" strike="noStrike" baseline="0" dirty="0" smtClean="0">
                            <a:latin typeface="Cambria Math" panose="02040503050406030204" pitchFamily="18" charset="0"/>
                          </a:rPr>
                          <m:t>2</m:t>
                        </m:r>
                      </m:sup>
                    </m:sSup>
                    <m:r>
                      <a:rPr lang="en-GB" sz="1800" b="0" i="1" u="none" strike="noStrike" baseline="0" dirty="0" smtClean="0">
                        <a:latin typeface="Cambria Math" panose="02040503050406030204" pitchFamily="18" charset="0"/>
                      </a:rPr>
                      <m:t> </m:t>
                    </m:r>
                  </m:oMath>
                </a14:m>
                <a:r>
                  <a:rPr lang="en-GB" sz="1800" b="0" i="1" u="none" strike="noStrike" baseline="0" dirty="0"/>
                  <a:t>are given.</a:t>
                </a:r>
              </a:p>
              <a:p>
                <a:endParaRPr lang="en-GB" sz="1800" i="1" dirty="0"/>
              </a:p>
              <a:p>
                <a:endParaRPr lang="en-GB" sz="1800" i="1" dirty="0"/>
              </a:p>
              <a:p>
                <a:endParaRPr lang="en-GB" sz="1800" i="1" dirty="0"/>
              </a:p>
              <a:p>
                <a:endParaRPr lang="en-GB" sz="1800" i="1" dirty="0"/>
              </a:p>
              <a:p>
                <a:endParaRPr lang="en-GB" sz="1800" i="1" dirty="0"/>
              </a:p>
              <a:p>
                <a:endParaRPr lang="en-GB" sz="1800" i="1" dirty="0"/>
              </a:p>
              <a:p>
                <a:endParaRPr lang="en-GB" sz="1800" i="1" dirty="0"/>
              </a:p>
              <a:p>
                <a:r>
                  <a:rPr lang="en-GB" sz="1800" i="1" dirty="0"/>
                  <a:t>Find the clusters, using </a:t>
                </a:r>
                <a:r>
                  <a:rPr lang="en-GB" sz="1800" b="0" i="1" u="none" strike="noStrike" baseline="0" dirty="0"/>
                  <a:t>the </a:t>
                </a:r>
                <a:r>
                  <a:rPr lang="en-GB" sz="1800" i="1" dirty="0"/>
                  <a:t>DBSCAN algorithm with Euclidian distance, and  </a:t>
                </a:r>
                <a:r>
                  <a:rPr lang="en-GB" sz="1800" b="0" i="1" u="none" strike="noStrike" baseline="0" dirty="0" err="1"/>
                  <a:t>MinPoints</a:t>
                </a:r>
                <a:r>
                  <a:rPr lang="en-GB" sz="1800" b="0" i="1" u="none" strike="noStrike" baseline="0" dirty="0"/>
                  <a:t> = 2, using </a:t>
                </a:r>
                <a:r>
                  <a:rPr lang="el-GR" sz="1800" i="1" dirty="0"/>
                  <a:t>ε </a:t>
                </a:r>
                <a:r>
                  <a:rPr lang="en-GB" sz="1800" i="1" dirty="0"/>
                  <a:t>= 1.5, </a:t>
                </a:r>
                <a:r>
                  <a:rPr lang="el-GR" sz="1800" i="1" dirty="0"/>
                  <a:t>ε </a:t>
                </a:r>
                <a:r>
                  <a:rPr lang="en-GB" sz="1800" i="1" dirty="0"/>
                  <a:t>= 2.1, and </a:t>
                </a:r>
                <a:r>
                  <a:rPr lang="el-GR" sz="1800" i="1" dirty="0"/>
                  <a:t>ε </a:t>
                </a:r>
                <a:r>
                  <a:rPr lang="en-GB" sz="1800" i="1" dirty="0"/>
                  <a:t>= 10.</a:t>
                </a:r>
                <a:endParaRPr lang="en-GB" sz="1800" b="0" i="1" u="none" strike="noStrike" baseline="0" dirty="0"/>
              </a:p>
              <a:p>
                <a:r>
                  <a:rPr lang="en-GB" sz="1800" b="0" i="1" u="none" strike="noStrike" baseline="0" dirty="0"/>
                  <a:t>Which objects are not covered by each clustering solution?</a:t>
                </a:r>
                <a:endParaRPr lang="en-GB" sz="1200" b="0" i="1" u="none" strike="noStrike" baseline="0" dirty="0"/>
              </a:p>
            </p:txBody>
          </p:sp>
        </mc:Choice>
        <mc:Fallback xmlns="">
          <p:sp>
            <p:nvSpPr>
              <p:cNvPr id="4" name="Text Placeholder 3">
                <a:extLst>
                  <a:ext uri="{FF2B5EF4-FFF2-40B4-BE49-F238E27FC236}">
                    <a16:creationId xmlns:a16="http://schemas.microsoft.com/office/drawing/2014/main" id="{F0836DA1-39B4-48FB-B248-AB055C2DFFFA}"/>
                  </a:ext>
                </a:extLst>
              </p:cNvPr>
              <p:cNvSpPr>
                <a:spLocks noGrp="1" noRot="1" noChangeAspect="1" noMove="1" noResize="1" noEditPoints="1" noAdjustHandles="1" noChangeArrowheads="1" noChangeShapeType="1" noTextEdit="1"/>
              </p:cNvSpPr>
              <p:nvPr>
                <p:ph type="body" sz="quarter" idx="14"/>
              </p:nvPr>
            </p:nvSpPr>
            <p:spPr>
              <a:xfrm>
                <a:off x="382586" y="1121219"/>
                <a:ext cx="8378825" cy="4094519"/>
              </a:xfrm>
              <a:blipFill>
                <a:blip r:embed="rId2"/>
                <a:stretch>
                  <a:fillRect l="-1674" t="-2083" r="-65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pic>
        <p:nvPicPr>
          <p:cNvPr id="7" name="Picture 6">
            <a:extLst>
              <a:ext uri="{FF2B5EF4-FFF2-40B4-BE49-F238E27FC236}">
                <a16:creationId xmlns:a16="http://schemas.microsoft.com/office/drawing/2014/main" id="{D09ADA2C-CD6C-4690-9B5A-31F0A94A6B94}"/>
              </a:ext>
            </a:extLst>
          </p:cNvPr>
          <p:cNvPicPr>
            <a:picLocks noChangeAspect="1"/>
          </p:cNvPicPr>
          <p:nvPr/>
        </p:nvPicPr>
        <p:blipFill>
          <a:blip r:embed="rId3"/>
          <a:stretch>
            <a:fillRect/>
          </a:stretch>
        </p:blipFill>
        <p:spPr>
          <a:xfrm>
            <a:off x="3082848" y="1548245"/>
            <a:ext cx="2978303" cy="2457576"/>
          </a:xfrm>
          <a:prstGeom prst="rect">
            <a:avLst/>
          </a:prstGeom>
        </p:spPr>
      </p:pic>
    </p:spTree>
    <p:extLst>
      <p:ext uri="{BB962C8B-B14F-4D97-AF65-F5344CB8AC3E}">
        <p14:creationId xmlns:p14="http://schemas.microsoft.com/office/powerpoint/2010/main" val="3528469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DBSCAN for outlier detection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42</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r>
              <a:rPr lang="el-GR" b="1" i="1" dirty="0"/>
              <a:t>ε</a:t>
            </a:r>
            <a:r>
              <a:rPr lang="de-DE" b="1" i="1" dirty="0"/>
              <a:t> = 1.5 </a:t>
            </a:r>
            <a:r>
              <a:rPr lang="de-DE" i="1" dirty="0"/>
              <a:t>and MinPoints = </a:t>
            </a:r>
            <a:r>
              <a:rPr lang="de-DE" i="1" dirty="0" smtClean="0"/>
              <a:t>2</a:t>
            </a:r>
            <a:endParaRPr lang="de-DE" i="1"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472888" y="2730562"/>
            <a:ext cx="4064502" cy="646331"/>
          </a:xfrm>
          <a:prstGeom prst="rect">
            <a:avLst/>
          </a:prstGeom>
          <a:solidFill>
            <a:schemeClr val="bg1"/>
          </a:solidFill>
        </p:spPr>
        <p:txBody>
          <a:bodyPr wrap="square">
            <a:spAutoFit/>
          </a:bodyPr>
          <a:lstStyle/>
          <a:p>
            <a:pPr algn="l"/>
            <a:r>
              <a:rPr lang="en-GB" sz="1800" b="0" i="0" u="none" strike="noStrike" baseline="0" dirty="0">
                <a:latin typeface="Arial" panose="020B0604020202020204" pitchFamily="34" charset="0"/>
                <a:cs typeface="Arial" panose="020B0604020202020204" pitchFamily="34" charset="0"/>
              </a:rPr>
              <a:t>Outlier = A, B, E, G</a:t>
            </a:r>
            <a:endParaRPr lang="en-GB" dirty="0">
              <a:latin typeface="Arial" panose="020B0604020202020204" pitchFamily="34" charset="0"/>
              <a:cs typeface="Arial" panose="020B0604020202020204" pitchFamily="34" charset="0"/>
            </a:endParaRPr>
          </a:p>
          <a:p>
            <a:pPr algn="l"/>
            <a:r>
              <a:rPr lang="en-GB" sz="1800" b="0" i="0" u="none" strike="noStrike" baseline="0" dirty="0">
                <a:latin typeface="Arial" panose="020B0604020202020204" pitchFamily="34" charset="0"/>
                <a:cs typeface="Arial" panose="020B0604020202020204" pitchFamily="34" charset="0"/>
              </a:rPr>
              <a:t>Cluster = {C;D}, {F;H}</a:t>
            </a:r>
            <a:endParaRPr lang="en-GB" b="0" i="1" u="none" strike="noStrike" baseline="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47FE7E1B-EDE1-4776-90F9-3D8CFA199767}"/>
              </a:ext>
            </a:extLst>
          </p:cNvPr>
          <p:cNvPicPr>
            <a:picLocks noChangeAspect="1"/>
          </p:cNvPicPr>
          <p:nvPr/>
        </p:nvPicPr>
        <p:blipFill>
          <a:blip r:embed="rId2"/>
          <a:stretch>
            <a:fillRect/>
          </a:stretch>
        </p:blipFill>
        <p:spPr>
          <a:xfrm>
            <a:off x="5372505" y="2391956"/>
            <a:ext cx="2978303" cy="2457576"/>
          </a:xfrm>
          <a:prstGeom prst="rect">
            <a:avLst/>
          </a:prstGeom>
        </p:spPr>
      </p:pic>
      <p:sp>
        <p:nvSpPr>
          <p:cNvPr id="47" name="Oval 46">
            <a:extLst>
              <a:ext uri="{FF2B5EF4-FFF2-40B4-BE49-F238E27FC236}">
                <a16:creationId xmlns:a16="http://schemas.microsoft.com/office/drawing/2014/main" id="{CDEB6B97-22D4-4E12-99FD-E89F4FD04C4F}"/>
              </a:ext>
            </a:extLst>
          </p:cNvPr>
          <p:cNvSpPr/>
          <p:nvPr/>
        </p:nvSpPr>
        <p:spPr>
          <a:xfrm>
            <a:off x="5954573" y="3235667"/>
            <a:ext cx="671782" cy="100301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4E9CBC97-9F8C-48B6-B92F-EF23051664FA}"/>
              </a:ext>
            </a:extLst>
          </p:cNvPr>
          <p:cNvSpPr/>
          <p:nvPr/>
        </p:nvSpPr>
        <p:spPr>
          <a:xfrm>
            <a:off x="6802208" y="3218525"/>
            <a:ext cx="1083577" cy="1072208"/>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13C1D79A-48A5-48AE-96D0-FD68C363897E}"/>
              </a:ext>
            </a:extLst>
          </p:cNvPr>
          <p:cNvSpPr/>
          <p:nvPr/>
        </p:nvSpPr>
        <p:spPr>
          <a:xfrm>
            <a:off x="5117397" y="3218525"/>
            <a:ext cx="1083577" cy="1072208"/>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C2122C5-272F-4A2F-B2CC-AD58B758FF21}"/>
              </a:ext>
            </a:extLst>
          </p:cNvPr>
          <p:cNvSpPr/>
          <p:nvPr/>
        </p:nvSpPr>
        <p:spPr>
          <a:xfrm>
            <a:off x="5489253" y="2091533"/>
            <a:ext cx="1083577" cy="1072208"/>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EA7BFDE-2985-41C4-99ED-CB933FC7DA69}"/>
              </a:ext>
            </a:extLst>
          </p:cNvPr>
          <p:cNvSpPr/>
          <p:nvPr/>
        </p:nvSpPr>
        <p:spPr>
          <a:xfrm>
            <a:off x="7561878" y="3218525"/>
            <a:ext cx="1083577" cy="1072208"/>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2603A9BA-1A2B-415C-A51C-AFE2FA31BFBD}"/>
              </a:ext>
            </a:extLst>
          </p:cNvPr>
          <p:cNvSpPr/>
          <p:nvPr/>
        </p:nvSpPr>
        <p:spPr>
          <a:xfrm rot="5400000">
            <a:off x="7509612" y="3916658"/>
            <a:ext cx="671782" cy="100301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peech Bubble: Rectangle with Corners Rounded 3">
            <a:extLst>
              <a:ext uri="{FF2B5EF4-FFF2-40B4-BE49-F238E27FC236}">
                <a16:creationId xmlns:a16="http://schemas.microsoft.com/office/drawing/2014/main" id="{B5D5437E-A190-42D2-AEC3-217AACD11731}"/>
              </a:ext>
            </a:extLst>
          </p:cNvPr>
          <p:cNvSpPr/>
          <p:nvPr/>
        </p:nvSpPr>
        <p:spPr>
          <a:xfrm>
            <a:off x="4334024" y="2417395"/>
            <a:ext cx="980107" cy="475003"/>
          </a:xfrm>
          <a:prstGeom prst="wedgeRoundRectCallout">
            <a:avLst>
              <a:gd name="adj1" fmla="val 64250"/>
              <a:gd name="adj2" fmla="val 1080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No MinPoints</a:t>
            </a:r>
            <a:endParaRPr lang="en-GB" sz="1400" dirty="0">
              <a:solidFill>
                <a:schemeClr val="tx1"/>
              </a:solidFill>
            </a:endParaRPr>
          </a:p>
        </p:txBody>
      </p:sp>
      <p:sp>
        <p:nvSpPr>
          <p:cNvPr id="54" name="TextBox 53">
            <a:extLst>
              <a:ext uri="{FF2B5EF4-FFF2-40B4-BE49-F238E27FC236}">
                <a16:creationId xmlns:a16="http://schemas.microsoft.com/office/drawing/2014/main" id="{D2EF88C8-903B-415E-8495-9DD96AC9317D}"/>
              </a:ext>
            </a:extLst>
          </p:cNvPr>
          <p:cNvSpPr txBox="1"/>
          <p:nvPr/>
        </p:nvSpPr>
        <p:spPr>
          <a:xfrm>
            <a:off x="5659185" y="2207290"/>
            <a:ext cx="907792" cy="369332"/>
          </a:xfrm>
          <a:prstGeom prst="rect">
            <a:avLst/>
          </a:prstGeom>
          <a:noFill/>
        </p:spPr>
        <p:txBody>
          <a:bodyPr wrap="square">
            <a:spAutoFit/>
          </a:bodyPr>
          <a:lstStyle/>
          <a:p>
            <a:r>
              <a:rPr lang="el-GR" sz="1800" b="1" i="1" u="none" strike="noStrike" dirty="0"/>
              <a:t>ε</a:t>
            </a:r>
            <a:r>
              <a:rPr lang="de-DE" sz="1800" b="1" i="1" u="none" strike="noStrike" dirty="0"/>
              <a:t> = 1.5 </a:t>
            </a:r>
            <a:endParaRPr lang="en-GB" dirty="0"/>
          </a:p>
        </p:txBody>
      </p:sp>
    </p:spTree>
    <p:extLst>
      <p:ext uri="{BB962C8B-B14F-4D97-AF65-F5344CB8AC3E}">
        <p14:creationId xmlns:p14="http://schemas.microsoft.com/office/powerpoint/2010/main" val="1021100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DBSCAN for outlier detection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43</a:t>
            </a:fld>
            <a:endParaRPr lang="de-DE" dirty="0"/>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r>
              <a:rPr lang="el-GR" b="1" i="1" dirty="0"/>
              <a:t>ε</a:t>
            </a:r>
            <a:r>
              <a:rPr lang="de-DE" b="1" i="1" dirty="0"/>
              <a:t> = 2.1 </a:t>
            </a:r>
            <a:r>
              <a:rPr lang="de-DE" i="1" dirty="0"/>
              <a:t>and MinPoints = </a:t>
            </a:r>
            <a:r>
              <a:rPr lang="de-DE" i="1" dirty="0" smtClean="0"/>
              <a:t>2</a:t>
            </a:r>
            <a:endParaRPr lang="de-DE" i="1"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383140" y="2710115"/>
            <a:ext cx="4064502" cy="646331"/>
          </a:xfrm>
          <a:prstGeom prst="rect">
            <a:avLst/>
          </a:prstGeom>
          <a:solidFill>
            <a:schemeClr val="bg1"/>
          </a:solidFill>
        </p:spPr>
        <p:txBody>
          <a:bodyPr wrap="square">
            <a:spAutoFit/>
          </a:bodyPr>
          <a:lstStyle/>
          <a:p>
            <a:pPr algn="l"/>
            <a:r>
              <a:rPr lang="en-GB" sz="1800" b="0" i="0" u="none" strike="noStrike" baseline="0" dirty="0">
                <a:latin typeface="Arial" panose="020B0604020202020204" pitchFamily="34" charset="0"/>
                <a:cs typeface="Arial" panose="020B0604020202020204" pitchFamily="34" charset="0"/>
              </a:rPr>
              <a:t>Outlier = B</a:t>
            </a:r>
          </a:p>
          <a:p>
            <a:pPr algn="l"/>
            <a:r>
              <a:rPr lang="en-GB" sz="1800" b="0" i="0" u="none" strike="noStrike" baseline="0" dirty="0">
                <a:latin typeface="Arial" panose="020B0604020202020204" pitchFamily="34" charset="0"/>
                <a:cs typeface="Arial" panose="020B0604020202020204" pitchFamily="34" charset="0"/>
              </a:rPr>
              <a:t>Cluster = {A;C;D}, {E;F; G; H}</a:t>
            </a:r>
            <a:endParaRPr lang="en-GB" b="0" i="1" u="none" strike="noStrike" baseline="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47FE7E1B-EDE1-4776-90F9-3D8CFA199767}"/>
              </a:ext>
            </a:extLst>
          </p:cNvPr>
          <p:cNvPicPr>
            <a:picLocks noChangeAspect="1"/>
          </p:cNvPicPr>
          <p:nvPr/>
        </p:nvPicPr>
        <p:blipFill>
          <a:blip r:embed="rId2"/>
          <a:stretch>
            <a:fillRect/>
          </a:stretch>
        </p:blipFill>
        <p:spPr>
          <a:xfrm>
            <a:off x="5372505" y="2483543"/>
            <a:ext cx="2978303" cy="2457576"/>
          </a:xfrm>
          <a:prstGeom prst="rect">
            <a:avLst/>
          </a:prstGeom>
        </p:spPr>
      </p:pic>
      <p:sp>
        <p:nvSpPr>
          <p:cNvPr id="47" name="Oval 46">
            <a:extLst>
              <a:ext uri="{FF2B5EF4-FFF2-40B4-BE49-F238E27FC236}">
                <a16:creationId xmlns:a16="http://schemas.microsoft.com/office/drawing/2014/main" id="{CDEB6B97-22D4-4E12-99FD-E89F4FD04C4F}"/>
              </a:ext>
            </a:extLst>
          </p:cNvPr>
          <p:cNvSpPr/>
          <p:nvPr/>
        </p:nvSpPr>
        <p:spPr>
          <a:xfrm>
            <a:off x="5489253" y="3327254"/>
            <a:ext cx="1137102" cy="1003015"/>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C2122C5-272F-4A2F-B2CC-AD58B758FF21}"/>
              </a:ext>
            </a:extLst>
          </p:cNvPr>
          <p:cNvSpPr/>
          <p:nvPr/>
        </p:nvSpPr>
        <p:spPr>
          <a:xfrm>
            <a:off x="5353854" y="1961037"/>
            <a:ext cx="1533452" cy="1510733"/>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2603A9BA-1A2B-415C-A51C-AFE2FA31BFBD}"/>
              </a:ext>
            </a:extLst>
          </p:cNvPr>
          <p:cNvSpPr/>
          <p:nvPr/>
        </p:nvSpPr>
        <p:spPr>
          <a:xfrm rot="5400000">
            <a:off x="7028077" y="3526712"/>
            <a:ext cx="1328077" cy="1309788"/>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peech Bubble: Rectangle with Corners Rounded 3">
            <a:extLst>
              <a:ext uri="{FF2B5EF4-FFF2-40B4-BE49-F238E27FC236}">
                <a16:creationId xmlns:a16="http://schemas.microsoft.com/office/drawing/2014/main" id="{B5D5437E-A190-42D2-AEC3-217AACD11731}"/>
              </a:ext>
            </a:extLst>
          </p:cNvPr>
          <p:cNvSpPr/>
          <p:nvPr/>
        </p:nvSpPr>
        <p:spPr>
          <a:xfrm>
            <a:off x="4195035" y="2508982"/>
            <a:ext cx="980107" cy="475003"/>
          </a:xfrm>
          <a:prstGeom prst="wedgeRoundRectCallout">
            <a:avLst>
              <a:gd name="adj1" fmla="val 64250"/>
              <a:gd name="adj2" fmla="val 10805"/>
              <a:gd name="adj3" fmla="val 16667"/>
            </a:avLst>
          </a:prstGeom>
          <a:noFill/>
          <a:ln w="19050">
            <a:solidFill>
              <a:srgbClr val="92A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No MinPoints</a:t>
            </a:r>
            <a:endParaRPr lang="en-GB" sz="1400" dirty="0">
              <a:solidFill>
                <a:schemeClr val="tx1"/>
              </a:solidFill>
            </a:endParaRPr>
          </a:p>
        </p:txBody>
      </p:sp>
      <p:sp>
        <p:nvSpPr>
          <p:cNvPr id="15" name="TextBox 14">
            <a:extLst>
              <a:ext uri="{FF2B5EF4-FFF2-40B4-BE49-F238E27FC236}">
                <a16:creationId xmlns:a16="http://schemas.microsoft.com/office/drawing/2014/main" id="{662889D3-6E51-459C-87F2-20E3139FE1FC}"/>
              </a:ext>
            </a:extLst>
          </p:cNvPr>
          <p:cNvSpPr txBox="1"/>
          <p:nvPr/>
        </p:nvSpPr>
        <p:spPr>
          <a:xfrm>
            <a:off x="5646109" y="2209760"/>
            <a:ext cx="907792" cy="369332"/>
          </a:xfrm>
          <a:prstGeom prst="rect">
            <a:avLst/>
          </a:prstGeom>
          <a:noFill/>
        </p:spPr>
        <p:txBody>
          <a:bodyPr wrap="square">
            <a:spAutoFit/>
          </a:bodyPr>
          <a:lstStyle/>
          <a:p>
            <a:r>
              <a:rPr lang="el-GR" sz="1800" b="1" i="1" u="none" strike="noStrike" dirty="0"/>
              <a:t>ε</a:t>
            </a:r>
            <a:r>
              <a:rPr lang="de-DE" sz="1800" b="1" i="1" u="none" strike="noStrike" dirty="0"/>
              <a:t> = 2.1 </a:t>
            </a:r>
            <a:endParaRPr lang="en-GB" dirty="0"/>
          </a:p>
        </p:txBody>
      </p:sp>
    </p:spTree>
    <p:extLst>
      <p:ext uri="{BB962C8B-B14F-4D97-AF65-F5344CB8AC3E}">
        <p14:creationId xmlns:p14="http://schemas.microsoft.com/office/powerpoint/2010/main" val="2936848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a:t>2. DBSCAN for outlier detection</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44</a:t>
            </a:fld>
            <a:endParaRPr lang="de-DE" dirty="0"/>
          </a:p>
        </p:txBody>
      </p:sp>
      <p:sp>
        <p:nvSpPr>
          <p:cNvPr id="4" name="Text Placeholder 3"/>
          <p:cNvSpPr>
            <a:spLocks noGrp="1"/>
          </p:cNvSpPr>
          <p:nvPr>
            <p:ph type="body" sz="quarter" idx="14"/>
          </p:nvPr>
        </p:nvSpPr>
        <p:spPr/>
        <p:txBody>
          <a:bodyPr/>
          <a:lstStyle/>
          <a:p>
            <a:endParaRPr lang="en-US"/>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r>
              <a:rPr lang="el-GR" b="1" i="1" dirty="0"/>
              <a:t>ε</a:t>
            </a:r>
            <a:r>
              <a:rPr lang="de-DE" b="1" i="1" dirty="0"/>
              <a:t> = 10 </a:t>
            </a:r>
            <a:r>
              <a:rPr lang="de-DE" i="1" dirty="0"/>
              <a:t>and MinPoints = </a:t>
            </a:r>
            <a:r>
              <a:rPr lang="de-DE" i="1" dirty="0" smtClean="0"/>
              <a:t>2</a:t>
            </a:r>
            <a:endParaRPr lang="de-DE" i="1" dirty="0"/>
          </a:p>
        </p:txBody>
      </p:sp>
      <p:sp>
        <p:nvSpPr>
          <p:cNvPr id="107" name="TextBox 106">
            <a:extLst>
              <a:ext uri="{FF2B5EF4-FFF2-40B4-BE49-F238E27FC236}">
                <a16:creationId xmlns:a16="http://schemas.microsoft.com/office/drawing/2014/main" id="{56444354-2DEB-48C9-9BE7-E0798978D6ED}"/>
              </a:ext>
            </a:extLst>
          </p:cNvPr>
          <p:cNvSpPr txBox="1"/>
          <p:nvPr/>
        </p:nvSpPr>
        <p:spPr>
          <a:xfrm>
            <a:off x="383140" y="2710115"/>
            <a:ext cx="4064502" cy="646331"/>
          </a:xfrm>
          <a:prstGeom prst="rect">
            <a:avLst/>
          </a:prstGeom>
          <a:solidFill>
            <a:schemeClr val="bg1"/>
          </a:solidFill>
        </p:spPr>
        <p:txBody>
          <a:bodyPr wrap="square">
            <a:spAutoFit/>
          </a:bodyPr>
          <a:lstStyle/>
          <a:p>
            <a:pPr algn="l"/>
            <a:r>
              <a:rPr lang="en-GB" sz="1800" b="0" i="0" u="none" strike="noStrike" baseline="0" dirty="0">
                <a:latin typeface="Arial" panose="020B0604020202020204" pitchFamily="34" charset="0"/>
                <a:cs typeface="Arial" panose="020B0604020202020204" pitchFamily="34" charset="0"/>
              </a:rPr>
              <a:t>Outlier = none</a:t>
            </a:r>
          </a:p>
          <a:p>
            <a:pPr algn="l"/>
            <a:r>
              <a:rPr lang="en-GB" sz="1800" b="0" i="0" u="none" strike="noStrike" baseline="0" dirty="0">
                <a:latin typeface="Arial" panose="020B0604020202020204" pitchFamily="34" charset="0"/>
                <a:cs typeface="Arial" panose="020B0604020202020204" pitchFamily="34" charset="0"/>
              </a:rPr>
              <a:t>Cluster = {A; B; C; D; E; F; G; H}</a:t>
            </a:r>
            <a:endParaRPr lang="en-GB" b="0" i="1" u="none" strike="noStrike" baseline="0" dirty="0">
              <a:latin typeface="Arial" panose="020B0604020202020204" pitchFamily="34" charset="0"/>
              <a:cs typeface="Arial" panose="020B0604020202020204" pitchFamily="34" charset="0"/>
            </a:endParaRPr>
          </a:p>
        </p:txBody>
      </p:sp>
      <p:pic>
        <p:nvPicPr>
          <p:cNvPr id="46" name="Picture 45">
            <a:extLst>
              <a:ext uri="{FF2B5EF4-FFF2-40B4-BE49-F238E27FC236}">
                <a16:creationId xmlns:a16="http://schemas.microsoft.com/office/drawing/2014/main" id="{47FE7E1B-EDE1-4776-90F9-3D8CFA199767}"/>
              </a:ext>
            </a:extLst>
          </p:cNvPr>
          <p:cNvPicPr>
            <a:picLocks noChangeAspect="1"/>
          </p:cNvPicPr>
          <p:nvPr/>
        </p:nvPicPr>
        <p:blipFill>
          <a:blip r:embed="rId2"/>
          <a:stretch>
            <a:fillRect/>
          </a:stretch>
        </p:blipFill>
        <p:spPr>
          <a:xfrm>
            <a:off x="5170486" y="2124552"/>
            <a:ext cx="2978303" cy="2457576"/>
          </a:xfrm>
          <a:prstGeom prst="rect">
            <a:avLst/>
          </a:prstGeom>
        </p:spPr>
      </p:pic>
      <p:sp>
        <p:nvSpPr>
          <p:cNvPr id="47" name="Oval 46">
            <a:extLst>
              <a:ext uri="{FF2B5EF4-FFF2-40B4-BE49-F238E27FC236}">
                <a16:creationId xmlns:a16="http://schemas.microsoft.com/office/drawing/2014/main" id="{CDEB6B97-22D4-4E12-99FD-E89F4FD04C4F}"/>
              </a:ext>
            </a:extLst>
          </p:cNvPr>
          <p:cNvSpPr/>
          <p:nvPr/>
        </p:nvSpPr>
        <p:spPr>
          <a:xfrm>
            <a:off x="5287233" y="2002771"/>
            <a:ext cx="3053331" cy="2640456"/>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C2122C5-272F-4A2F-B2CC-AD58B758FF21}"/>
              </a:ext>
            </a:extLst>
          </p:cNvPr>
          <p:cNvSpPr>
            <a:spLocks noChangeAspect="1"/>
          </p:cNvSpPr>
          <p:nvPr/>
        </p:nvSpPr>
        <p:spPr>
          <a:xfrm>
            <a:off x="4627732" y="1212012"/>
            <a:ext cx="4067492" cy="4068102"/>
          </a:xfrm>
          <a:prstGeom prst="ellipse">
            <a:avLst/>
          </a:prstGeom>
          <a:noFill/>
          <a:ln w="19050">
            <a:solidFill>
              <a:srgbClr val="92AEB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668AE5E-5EAD-4402-8E55-23A0588E1740}"/>
              </a:ext>
            </a:extLst>
          </p:cNvPr>
          <p:cNvSpPr txBox="1"/>
          <p:nvPr/>
        </p:nvSpPr>
        <p:spPr>
          <a:xfrm>
            <a:off x="5748188" y="1613203"/>
            <a:ext cx="907792" cy="369332"/>
          </a:xfrm>
          <a:prstGeom prst="rect">
            <a:avLst/>
          </a:prstGeom>
          <a:noFill/>
        </p:spPr>
        <p:txBody>
          <a:bodyPr wrap="square">
            <a:spAutoFit/>
          </a:bodyPr>
          <a:lstStyle/>
          <a:p>
            <a:r>
              <a:rPr lang="el-GR" sz="1800" b="1" i="1" u="none" strike="noStrike" dirty="0"/>
              <a:t>ε</a:t>
            </a:r>
            <a:r>
              <a:rPr lang="de-DE" sz="1800" b="1" i="1" u="none" strike="noStrike" dirty="0"/>
              <a:t> = 10 </a:t>
            </a:r>
            <a:endParaRPr lang="en-GB" dirty="0"/>
          </a:p>
        </p:txBody>
      </p:sp>
    </p:spTree>
    <p:extLst>
      <p:ext uri="{BB962C8B-B14F-4D97-AF65-F5344CB8AC3E}">
        <p14:creationId xmlns:p14="http://schemas.microsoft.com/office/powerpoint/2010/main" val="3037620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35C44-B014-2D41-BB71-B739784ED08C}"/>
              </a:ext>
            </a:extLst>
          </p:cNvPr>
          <p:cNvSpPr>
            <a:spLocks noGrp="1"/>
          </p:cNvSpPr>
          <p:nvPr>
            <p:ph type="ctrTitle"/>
          </p:nvPr>
        </p:nvSpPr>
        <p:spPr>
          <a:xfrm>
            <a:off x="1224517" y="1048567"/>
            <a:ext cx="6781800" cy="1292662"/>
          </a:xfrm>
        </p:spPr>
        <p:txBody>
          <a:bodyPr/>
          <a:lstStyle/>
          <a:p>
            <a:r>
              <a:rPr lang="de-DE" dirty="0"/>
              <a:t>Exercise </a:t>
            </a:r>
            <a:r>
              <a:rPr lang="de-DE" dirty="0" smtClean="0"/>
              <a:t>5</a:t>
            </a:r>
            <a:r>
              <a:rPr lang="de-DE" dirty="0"/>
              <a:t/>
            </a:r>
            <a:br>
              <a:rPr lang="de-DE" dirty="0"/>
            </a:br>
            <a:r>
              <a:rPr lang="de-DE" dirty="0" smtClean="0"/>
              <a:t>Practice with KNIME</a:t>
            </a:r>
            <a:endParaRPr lang="de-DE" dirty="0"/>
          </a:p>
        </p:txBody>
      </p:sp>
      <p:sp>
        <p:nvSpPr>
          <p:cNvPr id="3" name="Foliennummernplatzhalter 2">
            <a:extLst>
              <a:ext uri="{FF2B5EF4-FFF2-40B4-BE49-F238E27FC236}">
                <a16:creationId xmlns:a16="http://schemas.microsoft.com/office/drawing/2014/main" id="{597C976E-80FB-8043-A2FA-70D3F515CA8F}"/>
              </a:ext>
            </a:extLst>
          </p:cNvPr>
          <p:cNvSpPr>
            <a:spLocks noGrp="1"/>
          </p:cNvSpPr>
          <p:nvPr>
            <p:ph type="sldNum" sz="quarter" idx="4"/>
          </p:nvPr>
        </p:nvSpPr>
        <p:spPr/>
        <p:txBody>
          <a:bodyPr/>
          <a:lstStyle/>
          <a:p>
            <a:fld id="{15C29056-5AFA-7949-831A-3EC086771171}" type="slidenum">
              <a:rPr lang="de-DE" smtClean="0"/>
              <a:pPr/>
              <a:t>45</a:t>
            </a:fld>
            <a:endParaRPr lang="de-DE" dirty="0"/>
          </a:p>
        </p:txBody>
      </p:sp>
      <p:sp>
        <p:nvSpPr>
          <p:cNvPr id="4" name="Fußzeilenplatzhalter 3">
            <a:extLst>
              <a:ext uri="{FF2B5EF4-FFF2-40B4-BE49-F238E27FC236}">
                <a16:creationId xmlns:a16="http://schemas.microsoft.com/office/drawing/2014/main" id="{3038D155-696E-394D-AC74-0C0A4611EA6C}"/>
              </a:ext>
            </a:extLst>
          </p:cNvPr>
          <p:cNvSpPr>
            <a:spLocks noGrp="1"/>
          </p:cNvSpPr>
          <p:nvPr>
            <p:ph type="ftr" sz="quarter" idx="3"/>
          </p:nvPr>
        </p:nvSpPr>
        <p:spPr/>
        <p:txBody>
          <a:bodyPr/>
          <a:lstStyle/>
          <a:p>
            <a:r>
              <a:rPr lang="en" dirty="0"/>
              <a:t>Guide to Intelligent Data Science </a:t>
            </a:r>
            <a:r>
              <a:rPr lang="en" b="0" dirty="0"/>
              <a:t>Second Edition, 2020</a:t>
            </a:r>
            <a:endParaRPr lang="de-DE" b="0" dirty="0"/>
          </a:p>
        </p:txBody>
      </p:sp>
    </p:spTree>
    <p:extLst>
      <p:ext uri="{BB962C8B-B14F-4D97-AF65-F5344CB8AC3E}">
        <p14:creationId xmlns:p14="http://schemas.microsoft.com/office/powerpoint/2010/main" val="2773366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8A9E1-4F67-4667-A91A-42D93810367E}"/>
              </a:ext>
            </a:extLst>
          </p:cNvPr>
          <p:cNvSpPr>
            <a:spLocks noGrp="1"/>
          </p:cNvSpPr>
          <p:nvPr>
            <p:ph type="title"/>
          </p:nvPr>
        </p:nvSpPr>
        <p:spPr/>
        <p:txBody>
          <a:bodyPr/>
          <a:lstStyle/>
          <a:p>
            <a:r>
              <a:rPr lang="de-DE" dirty="0" smtClean="0"/>
              <a:t>1. k-Means Clustering</a:t>
            </a:r>
            <a:endParaRPr lang="en-GB" dirty="0"/>
          </a:p>
        </p:txBody>
      </p:sp>
      <p:sp>
        <p:nvSpPr>
          <p:cNvPr id="3" name="Slide Number Placeholder 2">
            <a:extLst>
              <a:ext uri="{FF2B5EF4-FFF2-40B4-BE49-F238E27FC236}">
                <a16:creationId xmlns:a16="http://schemas.microsoft.com/office/drawing/2014/main" id="{693D67A0-F04D-4BA7-B0B2-0C344B6E35DB}"/>
              </a:ext>
            </a:extLst>
          </p:cNvPr>
          <p:cNvSpPr>
            <a:spLocks noGrp="1"/>
          </p:cNvSpPr>
          <p:nvPr>
            <p:ph type="sldNum" sz="quarter" idx="13"/>
          </p:nvPr>
        </p:nvSpPr>
        <p:spPr/>
        <p:txBody>
          <a:bodyPr/>
          <a:lstStyle/>
          <a:p>
            <a:fld id="{15C29056-5AFA-7949-831A-3EC086771171}" type="slidenum">
              <a:rPr lang="de-DE" smtClean="0"/>
              <a:pPr/>
              <a:t>46</a:t>
            </a:fld>
            <a:endParaRPr lang="de-DE" dirty="0"/>
          </a:p>
        </p:txBody>
      </p:sp>
      <p:sp>
        <p:nvSpPr>
          <p:cNvPr id="4" name="Text Placeholder 3">
            <a:extLst>
              <a:ext uri="{FF2B5EF4-FFF2-40B4-BE49-F238E27FC236}">
                <a16:creationId xmlns:a16="http://schemas.microsoft.com/office/drawing/2014/main" id="{2EE6362F-C370-41F5-AA51-4CC6BE29FF9F}"/>
              </a:ext>
            </a:extLst>
          </p:cNvPr>
          <p:cNvSpPr>
            <a:spLocks noGrp="1"/>
          </p:cNvSpPr>
          <p:nvPr>
            <p:ph type="body" sz="quarter" idx="14"/>
          </p:nvPr>
        </p:nvSpPr>
        <p:spPr/>
        <p:txBody>
          <a:bodyPr/>
          <a:lstStyle/>
          <a:p>
            <a:pPr marL="6350" indent="0" algn="l">
              <a:buNone/>
            </a:pPr>
            <a:r>
              <a:rPr lang="en-GB" sz="1800" dirty="0" smtClean="0"/>
              <a:t>Use </a:t>
            </a:r>
            <a:r>
              <a:rPr lang="en-US" dirty="0" smtClean="0"/>
              <a:t>the </a:t>
            </a:r>
            <a:r>
              <a:rPr lang="en-US" dirty="0"/>
              <a:t>k-Means algorithm to cluster location data.</a:t>
            </a:r>
          </a:p>
          <a:p>
            <a:endParaRPr lang="en-DE" dirty="0"/>
          </a:p>
          <a:p>
            <a:pPr marL="463550" indent="-457200">
              <a:buFont typeface="+mj-lt"/>
              <a:buAutoNum type="arabicPeriod"/>
            </a:pPr>
            <a:r>
              <a:rPr lang="en-US" dirty="0" smtClean="0"/>
              <a:t>Read </a:t>
            </a:r>
            <a:r>
              <a:rPr lang="en-US" dirty="0"/>
              <a:t>the dataset </a:t>
            </a:r>
            <a:r>
              <a:rPr lang="en-US" i="1" dirty="0" err="1"/>
              <a:t>location_data.table</a:t>
            </a:r>
            <a:endParaRPr lang="en-US" i="1" dirty="0"/>
          </a:p>
          <a:p>
            <a:pPr marL="463550" indent="-457200">
              <a:buFont typeface="+mj-lt"/>
              <a:buAutoNum type="arabicPeriod"/>
            </a:pPr>
            <a:r>
              <a:rPr lang="en-US" dirty="0" smtClean="0"/>
              <a:t>Filter </a:t>
            </a:r>
            <a:r>
              <a:rPr lang="en-US" dirty="0"/>
              <a:t>to entries from California (</a:t>
            </a:r>
            <a:r>
              <a:rPr lang="en-US" dirty="0" err="1"/>
              <a:t>region_code</a:t>
            </a:r>
            <a:r>
              <a:rPr lang="en-US" dirty="0"/>
              <a:t> = CA)</a:t>
            </a:r>
          </a:p>
          <a:p>
            <a:pPr marL="463550" indent="-457200">
              <a:buFont typeface="+mj-lt"/>
              <a:buAutoNum type="arabicPeriod"/>
            </a:pPr>
            <a:r>
              <a:rPr lang="en-US" dirty="0" smtClean="0"/>
              <a:t>Train </a:t>
            </a:r>
            <a:r>
              <a:rPr lang="en-US" dirty="0"/>
              <a:t>a k-means model with k=3. Use only position data for clustering (latitude and longitude)</a:t>
            </a:r>
          </a:p>
          <a:p>
            <a:pPr marL="463550" indent="-457200">
              <a:buFont typeface="+mj-lt"/>
              <a:buAutoNum type="arabicPeriod"/>
            </a:pPr>
            <a:r>
              <a:rPr lang="en-US" dirty="0" smtClean="0"/>
              <a:t>Calculate </a:t>
            </a:r>
            <a:r>
              <a:rPr lang="en-US" dirty="0"/>
              <a:t>the </a:t>
            </a:r>
            <a:r>
              <a:rPr lang="en-US" dirty="0" err="1"/>
              <a:t>Silhoutte</a:t>
            </a:r>
            <a:r>
              <a:rPr lang="en-US" dirty="0"/>
              <a:t> Coefficients using the Silhouette Coefficient node</a:t>
            </a:r>
          </a:p>
          <a:p>
            <a:pPr marL="463550" indent="-457200">
              <a:buFont typeface="+mj-lt"/>
              <a:buAutoNum type="arabicPeriod"/>
            </a:pPr>
            <a:r>
              <a:rPr lang="en-US" dirty="0" smtClean="0"/>
              <a:t>Plot </a:t>
            </a:r>
            <a:r>
              <a:rPr lang="en-US" dirty="0"/>
              <a:t>latitude and longitude in a view (OSM Map or Scatter Plot) and use that to help you visually optimize k</a:t>
            </a:r>
            <a:endParaRPr lang="en-GB" sz="1800" dirty="0"/>
          </a:p>
        </p:txBody>
      </p:sp>
      <p:sp>
        <p:nvSpPr>
          <p:cNvPr id="5" name="Footer Placeholder 4">
            <a:extLst>
              <a:ext uri="{FF2B5EF4-FFF2-40B4-BE49-F238E27FC236}">
                <a16:creationId xmlns:a16="http://schemas.microsoft.com/office/drawing/2014/main" id="{56828754-DCF3-4A4D-9FDC-E9350E1B14EA}"/>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Tree>
    <p:extLst>
      <p:ext uri="{BB962C8B-B14F-4D97-AF65-F5344CB8AC3E}">
        <p14:creationId xmlns:p14="http://schemas.microsoft.com/office/powerpoint/2010/main" val="4254239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7810-B3F5-4C4C-9650-B73F816E83B6}"/>
              </a:ext>
            </a:extLst>
          </p:cNvPr>
          <p:cNvSpPr>
            <a:spLocks noGrp="1"/>
          </p:cNvSpPr>
          <p:nvPr>
            <p:ph type="title"/>
          </p:nvPr>
        </p:nvSpPr>
        <p:spPr/>
        <p:txBody>
          <a:bodyPr/>
          <a:lstStyle/>
          <a:p>
            <a:r>
              <a:rPr lang="de-DE" dirty="0"/>
              <a:t>1. </a:t>
            </a:r>
            <a:r>
              <a:rPr lang="de-DE" dirty="0" smtClean="0"/>
              <a:t>k-Means </a:t>
            </a:r>
            <a:r>
              <a:rPr lang="de-DE" dirty="0"/>
              <a:t>Clustering</a:t>
            </a:r>
            <a:endParaRPr lang="en-GB" dirty="0"/>
          </a:p>
        </p:txBody>
      </p:sp>
      <p:sp>
        <p:nvSpPr>
          <p:cNvPr id="3" name="Slide Number Placeholder 2">
            <a:extLst>
              <a:ext uri="{FF2B5EF4-FFF2-40B4-BE49-F238E27FC236}">
                <a16:creationId xmlns:a16="http://schemas.microsoft.com/office/drawing/2014/main" id="{5D4118D3-B646-4F01-B4CC-9DA973FC21F6}"/>
              </a:ext>
            </a:extLst>
          </p:cNvPr>
          <p:cNvSpPr>
            <a:spLocks noGrp="1"/>
          </p:cNvSpPr>
          <p:nvPr>
            <p:ph type="sldNum" sz="quarter" idx="13"/>
          </p:nvPr>
        </p:nvSpPr>
        <p:spPr/>
        <p:txBody>
          <a:bodyPr/>
          <a:lstStyle/>
          <a:p>
            <a:fld id="{15C29056-5AFA-7949-831A-3EC086771171}" type="slidenum">
              <a:rPr lang="de-DE" smtClean="0"/>
              <a:pPr/>
              <a:t>47</a:t>
            </a:fld>
            <a:endParaRPr lang="de-DE" dirty="0"/>
          </a:p>
        </p:txBody>
      </p:sp>
      <p:sp>
        <p:nvSpPr>
          <p:cNvPr id="5" name="Footer Placeholder 4">
            <a:extLst>
              <a:ext uri="{FF2B5EF4-FFF2-40B4-BE49-F238E27FC236}">
                <a16:creationId xmlns:a16="http://schemas.microsoft.com/office/drawing/2014/main" id="{D49CE951-A41C-4622-BA4F-06BB7996E536}"/>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7" name="Text Placeholder 6"/>
          <p:cNvSpPr>
            <a:spLocks noGrp="1"/>
          </p:cNvSpPr>
          <p:nvPr>
            <p:ph type="body" sz="quarter" idx="15"/>
          </p:nvPr>
        </p:nvSpPr>
        <p:spPr/>
        <p:txBody>
          <a:bodyPr/>
          <a:lstStyle/>
          <a:p>
            <a:pPr marL="6350" indent="0">
              <a:buNone/>
            </a:pPr>
            <a:r>
              <a:rPr lang="en-GB" sz="1600" i="1" dirty="0"/>
              <a:t>Use </a:t>
            </a:r>
            <a:r>
              <a:rPr lang="en-US" i="1" dirty="0"/>
              <a:t>the k-Means algorithm to cluster location </a:t>
            </a:r>
            <a:r>
              <a:rPr lang="en-US" i="1" dirty="0" smtClean="0"/>
              <a:t>data</a:t>
            </a:r>
            <a:endParaRPr lang="en-US" i="1" dirty="0"/>
          </a:p>
        </p:txBody>
      </p:sp>
      <p:pic>
        <p:nvPicPr>
          <p:cNvPr id="8" name="Picture 7"/>
          <p:cNvPicPr>
            <a:picLocks noChangeAspect="1"/>
          </p:cNvPicPr>
          <p:nvPr/>
        </p:nvPicPr>
        <p:blipFill>
          <a:blip r:embed="rId2"/>
          <a:stretch>
            <a:fillRect/>
          </a:stretch>
        </p:blipFill>
        <p:spPr>
          <a:xfrm>
            <a:off x="1254033" y="2002771"/>
            <a:ext cx="6630842" cy="30253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5436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7810-B3F5-4C4C-9650-B73F816E83B6}"/>
              </a:ext>
            </a:extLst>
          </p:cNvPr>
          <p:cNvSpPr>
            <a:spLocks noGrp="1"/>
          </p:cNvSpPr>
          <p:nvPr>
            <p:ph type="title"/>
          </p:nvPr>
        </p:nvSpPr>
        <p:spPr/>
        <p:txBody>
          <a:bodyPr/>
          <a:lstStyle/>
          <a:p>
            <a:r>
              <a:rPr lang="de-DE" dirty="0"/>
              <a:t>1. </a:t>
            </a:r>
            <a:r>
              <a:rPr lang="de-DE" dirty="0" smtClean="0"/>
              <a:t>k-Means </a:t>
            </a:r>
            <a:r>
              <a:rPr lang="de-DE" dirty="0"/>
              <a:t>Clustering</a:t>
            </a:r>
            <a:endParaRPr lang="en-GB" dirty="0"/>
          </a:p>
        </p:txBody>
      </p:sp>
      <p:sp>
        <p:nvSpPr>
          <p:cNvPr id="3" name="Slide Number Placeholder 2">
            <a:extLst>
              <a:ext uri="{FF2B5EF4-FFF2-40B4-BE49-F238E27FC236}">
                <a16:creationId xmlns:a16="http://schemas.microsoft.com/office/drawing/2014/main" id="{5D4118D3-B646-4F01-B4CC-9DA973FC21F6}"/>
              </a:ext>
            </a:extLst>
          </p:cNvPr>
          <p:cNvSpPr>
            <a:spLocks noGrp="1"/>
          </p:cNvSpPr>
          <p:nvPr>
            <p:ph type="sldNum" sz="quarter" idx="13"/>
          </p:nvPr>
        </p:nvSpPr>
        <p:spPr>
          <a:xfrm>
            <a:off x="8605224" y="5486208"/>
            <a:ext cx="180001" cy="238704"/>
          </a:xfrm>
        </p:spPr>
        <p:txBody>
          <a:bodyPr/>
          <a:lstStyle/>
          <a:p>
            <a:fld id="{15C29056-5AFA-7949-831A-3EC086771171}" type="slidenum">
              <a:rPr lang="de-DE" smtClean="0"/>
              <a:pPr/>
              <a:t>48</a:t>
            </a:fld>
            <a:endParaRPr lang="de-DE" dirty="0"/>
          </a:p>
        </p:txBody>
      </p:sp>
      <p:sp>
        <p:nvSpPr>
          <p:cNvPr id="5" name="Footer Placeholder 4">
            <a:extLst>
              <a:ext uri="{FF2B5EF4-FFF2-40B4-BE49-F238E27FC236}">
                <a16:creationId xmlns:a16="http://schemas.microsoft.com/office/drawing/2014/main" id="{D49CE951-A41C-4622-BA4F-06BB7996E536}"/>
              </a:ext>
            </a:extLst>
          </p:cNvPr>
          <p:cNvSpPr>
            <a:spLocks noGrp="1"/>
          </p:cNvSpPr>
          <p:nvPr>
            <p:ph type="ftr" sz="quarter" idx="3"/>
          </p:nvPr>
        </p:nvSpPr>
        <p:spPr>
          <a:xfrm>
            <a:off x="358775" y="5486208"/>
            <a:ext cx="4011206" cy="238704"/>
          </a:xfrm>
        </p:spPr>
        <p:txBody>
          <a:bodyPr/>
          <a:lstStyle/>
          <a:p>
            <a:r>
              <a:rPr lang="en"/>
              <a:t>Guide to Intelligent Data Science </a:t>
            </a:r>
            <a:r>
              <a:rPr lang="en" b="0"/>
              <a:t>Second Edition, 2020</a:t>
            </a:r>
            <a:endParaRPr lang="de-DE" b="0" dirty="0"/>
          </a:p>
        </p:txBody>
      </p:sp>
      <p:sp>
        <p:nvSpPr>
          <p:cNvPr id="16" name="Text Placeholder 15"/>
          <p:cNvSpPr>
            <a:spLocks noGrp="1"/>
          </p:cNvSpPr>
          <p:nvPr>
            <p:ph type="body" sz="quarter" idx="15"/>
          </p:nvPr>
        </p:nvSpPr>
        <p:spPr/>
        <p:txBody>
          <a:bodyPr/>
          <a:lstStyle/>
          <a:p>
            <a:pPr marL="0" indent="0">
              <a:buNone/>
            </a:pPr>
            <a:r>
              <a:rPr lang="en-US" i="1" dirty="0"/>
              <a:t>Plot latitude and longitude in a view (OSM Map or Scatter Plot) and use that to help you visually optimize </a:t>
            </a:r>
            <a:r>
              <a:rPr lang="en-US" i="1" dirty="0" smtClean="0"/>
              <a:t>k</a:t>
            </a:r>
            <a:endParaRPr lang="en-GB" sz="1600" i="1" dirty="0"/>
          </a:p>
        </p:txBody>
      </p:sp>
      <p:sp>
        <p:nvSpPr>
          <p:cNvPr id="4" name="TextBox 3">
            <a:extLst>
              <a:ext uri="{FF2B5EF4-FFF2-40B4-BE49-F238E27FC236}">
                <a16:creationId xmlns:a16="http://schemas.microsoft.com/office/drawing/2014/main" id="{6268533F-1688-4D34-98E6-082FCFB9F2E9}"/>
              </a:ext>
            </a:extLst>
          </p:cNvPr>
          <p:cNvSpPr txBox="1"/>
          <p:nvPr/>
        </p:nvSpPr>
        <p:spPr>
          <a:xfrm>
            <a:off x="1685356" y="2621563"/>
            <a:ext cx="65" cy="307777"/>
          </a:xfrm>
          <a:prstGeom prst="rect">
            <a:avLst/>
          </a:prstGeom>
          <a:solidFill>
            <a:schemeClr val="bg1"/>
          </a:solidFill>
        </p:spPr>
        <p:txBody>
          <a:bodyPr wrap="none" lIns="0" tIns="0" rIns="0" bIns="0" rtlCol="0">
            <a:spAutoFit/>
          </a:bodyPr>
          <a:lstStyle/>
          <a:p>
            <a:pPr algn="l">
              <a:lnSpc>
                <a:spcPct val="100000"/>
              </a:lnSpc>
            </a:pP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7" name="Picture 6">
            <a:extLst>
              <a:ext uri="{FF2B5EF4-FFF2-40B4-BE49-F238E27FC236}">
                <a16:creationId xmlns:a16="http://schemas.microsoft.com/office/drawing/2014/main" id="{9CE82BB5-324D-432F-96ED-332445D07EE5}"/>
              </a:ext>
            </a:extLst>
          </p:cNvPr>
          <p:cNvPicPr>
            <a:picLocks noChangeAspect="1"/>
          </p:cNvPicPr>
          <p:nvPr/>
        </p:nvPicPr>
        <p:blipFill>
          <a:blip r:embed="rId2"/>
          <a:stretch>
            <a:fillRect/>
          </a:stretch>
        </p:blipFill>
        <p:spPr>
          <a:xfrm>
            <a:off x="5779381" y="2054210"/>
            <a:ext cx="3261929" cy="2888995"/>
          </a:xfrm>
          <a:prstGeom prst="rect">
            <a:avLst/>
          </a:prstGeom>
        </p:spPr>
      </p:pic>
      <p:sp>
        <p:nvSpPr>
          <p:cNvPr id="8" name="TextBox 7">
            <a:extLst>
              <a:ext uri="{FF2B5EF4-FFF2-40B4-BE49-F238E27FC236}">
                <a16:creationId xmlns:a16="http://schemas.microsoft.com/office/drawing/2014/main" id="{95D0F190-A374-4F1E-BA07-51C6DBF4DC1B}"/>
              </a:ext>
            </a:extLst>
          </p:cNvPr>
          <p:cNvSpPr txBox="1"/>
          <p:nvPr/>
        </p:nvSpPr>
        <p:spPr>
          <a:xfrm>
            <a:off x="6611681" y="5090107"/>
            <a:ext cx="2173544"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Avg Silhouette Coeff. 0.496</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9" name="TextBox 8">
            <a:extLst>
              <a:ext uri="{FF2B5EF4-FFF2-40B4-BE49-F238E27FC236}">
                <a16:creationId xmlns:a16="http://schemas.microsoft.com/office/drawing/2014/main" id="{EAE345CE-4ECB-4335-B474-56CE3F458979}"/>
              </a:ext>
            </a:extLst>
          </p:cNvPr>
          <p:cNvSpPr txBox="1"/>
          <p:nvPr/>
        </p:nvSpPr>
        <p:spPr>
          <a:xfrm>
            <a:off x="7262260" y="1741216"/>
            <a:ext cx="703719"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 = 10</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0" name="Picture 9">
            <a:extLst>
              <a:ext uri="{FF2B5EF4-FFF2-40B4-BE49-F238E27FC236}">
                <a16:creationId xmlns:a16="http://schemas.microsoft.com/office/drawing/2014/main" id="{02320B80-72E8-4C61-BF2C-3081F3285608}"/>
              </a:ext>
            </a:extLst>
          </p:cNvPr>
          <p:cNvPicPr>
            <a:picLocks noChangeAspect="1"/>
          </p:cNvPicPr>
          <p:nvPr/>
        </p:nvPicPr>
        <p:blipFill>
          <a:blip r:embed="rId3"/>
          <a:stretch>
            <a:fillRect/>
          </a:stretch>
        </p:blipFill>
        <p:spPr>
          <a:xfrm>
            <a:off x="2966744" y="2054378"/>
            <a:ext cx="3261738" cy="2888827"/>
          </a:xfrm>
          <a:prstGeom prst="rect">
            <a:avLst/>
          </a:prstGeom>
        </p:spPr>
      </p:pic>
      <p:sp>
        <p:nvSpPr>
          <p:cNvPr id="11" name="TextBox 10">
            <a:extLst>
              <a:ext uri="{FF2B5EF4-FFF2-40B4-BE49-F238E27FC236}">
                <a16:creationId xmlns:a16="http://schemas.microsoft.com/office/drawing/2014/main" id="{2842968F-D4BB-4605-AB52-34403F3FB054}"/>
              </a:ext>
            </a:extLst>
          </p:cNvPr>
          <p:cNvSpPr txBox="1"/>
          <p:nvPr/>
        </p:nvSpPr>
        <p:spPr>
          <a:xfrm>
            <a:off x="4293780" y="1746431"/>
            <a:ext cx="561051"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 = 6</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2" name="TextBox 11">
            <a:extLst>
              <a:ext uri="{FF2B5EF4-FFF2-40B4-BE49-F238E27FC236}">
                <a16:creationId xmlns:a16="http://schemas.microsoft.com/office/drawing/2014/main" id="{37C0BAF8-5A07-479B-840D-CBC4959F3163}"/>
              </a:ext>
            </a:extLst>
          </p:cNvPr>
          <p:cNvSpPr txBox="1"/>
          <p:nvPr/>
        </p:nvSpPr>
        <p:spPr>
          <a:xfrm>
            <a:off x="3586506" y="5101627"/>
            <a:ext cx="2223237"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Avg Silhouette Coeff. 0.571</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pic>
        <p:nvPicPr>
          <p:cNvPr id="13" name="Picture 12">
            <a:extLst>
              <a:ext uri="{FF2B5EF4-FFF2-40B4-BE49-F238E27FC236}">
                <a16:creationId xmlns:a16="http://schemas.microsoft.com/office/drawing/2014/main" id="{D0F7D4D5-87E1-4601-8C75-54D579D0FB97}"/>
              </a:ext>
            </a:extLst>
          </p:cNvPr>
          <p:cNvPicPr>
            <a:picLocks noChangeAspect="1"/>
          </p:cNvPicPr>
          <p:nvPr/>
        </p:nvPicPr>
        <p:blipFill>
          <a:blip r:embed="rId4"/>
          <a:stretch>
            <a:fillRect/>
          </a:stretch>
        </p:blipFill>
        <p:spPr>
          <a:xfrm>
            <a:off x="110213" y="2054209"/>
            <a:ext cx="3261739" cy="2888827"/>
          </a:xfrm>
          <a:prstGeom prst="rect">
            <a:avLst/>
          </a:prstGeom>
        </p:spPr>
      </p:pic>
      <p:sp>
        <p:nvSpPr>
          <p:cNvPr id="14" name="TextBox 13">
            <a:extLst>
              <a:ext uri="{FF2B5EF4-FFF2-40B4-BE49-F238E27FC236}">
                <a16:creationId xmlns:a16="http://schemas.microsoft.com/office/drawing/2014/main" id="{1D61361A-2736-414D-9684-8E4B9D778478}"/>
              </a:ext>
            </a:extLst>
          </p:cNvPr>
          <p:cNvSpPr txBox="1"/>
          <p:nvPr/>
        </p:nvSpPr>
        <p:spPr>
          <a:xfrm>
            <a:off x="629463" y="5098114"/>
            <a:ext cx="2024465" cy="215444"/>
          </a:xfrm>
          <a:prstGeom prst="rect">
            <a:avLst/>
          </a:prstGeom>
          <a:solidFill>
            <a:schemeClr val="bg1"/>
          </a:solidFill>
        </p:spPr>
        <p:txBody>
          <a:bodyPr wrap="none" lIns="0" tIns="0" rIns="0" bIns="0" rtlCol="0">
            <a:spAutoFit/>
          </a:bodyPr>
          <a:lstStyle/>
          <a:p>
            <a:pPr algn="l">
              <a:lnSpc>
                <a:spcPct val="100000"/>
              </a:lnSpc>
            </a:pPr>
            <a:r>
              <a:rPr lang="de-DE"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Avg Silhouette Coeff. 0.6</a:t>
            </a:r>
            <a:endParaRPr lang="en-GB" sz="14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
        <p:nvSpPr>
          <p:cNvPr id="15" name="TextBox 14">
            <a:extLst>
              <a:ext uri="{FF2B5EF4-FFF2-40B4-BE49-F238E27FC236}">
                <a16:creationId xmlns:a16="http://schemas.microsoft.com/office/drawing/2014/main" id="{9EDCE7D9-11CF-4805-95B6-F6DDBC28D3B3}"/>
              </a:ext>
            </a:extLst>
          </p:cNvPr>
          <p:cNvSpPr txBox="1"/>
          <p:nvPr/>
        </p:nvSpPr>
        <p:spPr>
          <a:xfrm>
            <a:off x="1325300" y="1746432"/>
            <a:ext cx="561051" cy="307777"/>
          </a:xfrm>
          <a:prstGeom prst="rect">
            <a:avLst/>
          </a:prstGeom>
          <a:solidFill>
            <a:schemeClr val="bg1"/>
          </a:solidFill>
        </p:spPr>
        <p:txBody>
          <a:bodyPr wrap="none" lIns="0" tIns="0" rIns="0" bIns="0" rtlCol="0">
            <a:spAutoFit/>
          </a:bodyPr>
          <a:lstStyle/>
          <a:p>
            <a:pPr algn="l">
              <a:lnSpc>
                <a:spcPct val="100000"/>
              </a:lnSpc>
            </a:pPr>
            <a:r>
              <a:rPr lang="de-DE"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rPr>
              <a:t>k = 3</a:t>
            </a:r>
            <a:endParaRPr lang="en-GB"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endParaRPr>
          </a:p>
        </p:txBody>
      </p:sp>
    </p:spTree>
    <p:extLst>
      <p:ext uri="{BB962C8B-B14F-4D97-AF65-F5344CB8AC3E}">
        <p14:creationId xmlns:p14="http://schemas.microsoft.com/office/powerpoint/2010/main" val="2429595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B26F9-B704-CF47-9C92-9A399FF23052}"/>
              </a:ext>
            </a:extLst>
          </p:cNvPr>
          <p:cNvSpPr>
            <a:spLocks noGrp="1"/>
          </p:cNvSpPr>
          <p:nvPr>
            <p:ph type="ctrTitle"/>
          </p:nvPr>
        </p:nvSpPr>
        <p:spPr/>
        <p:txBody>
          <a:bodyPr/>
          <a:lstStyle/>
          <a:p>
            <a:r>
              <a:rPr lang="de-DE" dirty="0"/>
              <a:t>Thank you</a:t>
            </a:r>
          </a:p>
        </p:txBody>
      </p:sp>
      <p:sp>
        <p:nvSpPr>
          <p:cNvPr id="4" name="Foliennummernplatzhalter 3">
            <a:extLst>
              <a:ext uri="{FF2B5EF4-FFF2-40B4-BE49-F238E27FC236}">
                <a16:creationId xmlns:a16="http://schemas.microsoft.com/office/drawing/2014/main" id="{EE636D0D-E716-DB4C-AAB9-03483DC77E66}"/>
              </a:ext>
            </a:extLst>
          </p:cNvPr>
          <p:cNvSpPr>
            <a:spLocks noGrp="1"/>
          </p:cNvSpPr>
          <p:nvPr>
            <p:ph type="sldNum" sz="quarter" idx="15"/>
          </p:nvPr>
        </p:nvSpPr>
        <p:spPr/>
        <p:txBody>
          <a:bodyPr/>
          <a:lstStyle/>
          <a:p>
            <a:fld id="{15C29056-5AFA-7949-831A-3EC086771171}" type="slidenum">
              <a:rPr lang="de-DE" smtClean="0"/>
              <a:pPr/>
              <a:t>49</a:t>
            </a:fld>
            <a:endParaRPr lang="de-DE" dirty="0"/>
          </a:p>
        </p:txBody>
      </p:sp>
      <p:sp>
        <p:nvSpPr>
          <p:cNvPr id="5" name="Footer Placeholder 4"/>
          <p:cNvSpPr>
            <a:spLocks noGrp="1"/>
          </p:cNvSpPr>
          <p:nvPr>
            <p:ph type="ftr" sz="quarter" idx="3"/>
          </p:nvPr>
        </p:nvSpPr>
        <p:spPr/>
        <p:txBody>
          <a:bodyPr/>
          <a:lstStyle/>
          <a:p>
            <a:r>
              <a:rPr lang="en-US" smtClean="0"/>
              <a:t>For any questions please contact: education@knime.com</a:t>
            </a:r>
            <a:endParaRPr lang="en-US" dirty="0"/>
          </a:p>
        </p:txBody>
      </p:sp>
    </p:spTree>
    <p:extLst>
      <p:ext uri="{BB962C8B-B14F-4D97-AF65-F5344CB8AC3E}">
        <p14:creationId xmlns:p14="http://schemas.microsoft.com/office/powerpoint/2010/main" val="64868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a:extLst>
              <a:ext uri="{FF2B5EF4-FFF2-40B4-BE49-F238E27FC236}">
                <a16:creationId xmlns:a16="http://schemas.microsoft.com/office/drawing/2014/main" id="{13C5C9FA-11FE-4250-8C9E-393EED62D66C}"/>
              </a:ext>
            </a:extLst>
          </p:cNvPr>
          <p:cNvSpPr>
            <a:spLocks noGrp="1" noChangeArrowheads="1"/>
          </p:cNvSpPr>
          <p:nvPr>
            <p:ph type="title"/>
          </p:nvPr>
        </p:nvSpPr>
        <p:spPr/>
        <p:txBody>
          <a:bodyPr/>
          <a:lstStyle/>
          <a:p>
            <a:r>
              <a:rPr lang="en-US" altLang="en-US" dirty="0" smtClean="0"/>
              <a:t>2. Cluster </a:t>
            </a:r>
            <a:r>
              <a:rPr lang="en-US" altLang="en-US" dirty="0"/>
              <a:t>Quality Measures</a:t>
            </a:r>
          </a:p>
        </p:txBody>
      </p:sp>
      <p:sp>
        <p:nvSpPr>
          <p:cNvPr id="3" name="Foliennummernplatzhalter 2">
            <a:extLst>
              <a:ext uri="{FF2B5EF4-FFF2-40B4-BE49-F238E27FC236}">
                <a16:creationId xmlns:a16="http://schemas.microsoft.com/office/drawing/2014/main" id="{3A33365D-B60B-AD47-B295-63ACA026D7F5}"/>
              </a:ext>
            </a:extLst>
          </p:cNvPr>
          <p:cNvSpPr>
            <a:spLocks noGrp="1"/>
          </p:cNvSpPr>
          <p:nvPr>
            <p:ph type="sldNum" sz="quarter" idx="13"/>
          </p:nvPr>
        </p:nvSpPr>
        <p:spPr/>
        <p:txBody>
          <a:bodyPr/>
          <a:lstStyle/>
          <a:p>
            <a:fld id="{220B6647-BD7A-7942-B66E-0DFF9B72D92D}" type="slidenum">
              <a:rPr lang="en-US" smtClean="0"/>
              <a:pPr/>
              <a:t>5</a:t>
            </a:fld>
            <a:endParaRPr lang="en-US"/>
          </a:p>
        </p:txBody>
      </p:sp>
      <mc:AlternateContent xmlns:mc="http://schemas.openxmlformats.org/markup-compatibility/2006" xmlns:a14="http://schemas.microsoft.com/office/drawing/2010/main">
        <mc:Choice Requires="a14">
          <p:sp>
            <p:nvSpPr>
              <p:cNvPr id="385027" name="Rectangle 3">
                <a:extLst>
                  <a:ext uri="{FF2B5EF4-FFF2-40B4-BE49-F238E27FC236}">
                    <a16:creationId xmlns:a16="http://schemas.microsoft.com/office/drawing/2014/main" id="{466728BF-593A-430B-8419-EED9BCA8284F}"/>
                  </a:ext>
                </a:extLst>
              </p:cNvPr>
              <p:cNvSpPr>
                <a:spLocks noGrp="1" noChangeArrowheads="1"/>
              </p:cNvSpPr>
              <p:nvPr>
                <p:ph type="body" sz="quarter" idx="14"/>
              </p:nvPr>
            </p:nvSpPr>
            <p:spPr/>
            <p:txBody>
              <a:bodyPr>
                <a:normAutofit fontScale="85000" lnSpcReduction="10000"/>
              </a:bodyPr>
              <a:lstStyle/>
              <a:p>
                <a:pPr marL="0" indent="0">
                  <a:buNone/>
                </a:pPr>
                <a:r>
                  <a:rPr lang="en-US" altLang="en-US" dirty="0"/>
                  <a:t>Centroid  </a:t>
                </a:r>
                <a14:m>
                  <m:oMath xmlns:m="http://schemas.openxmlformats.org/officeDocument/2006/math">
                    <m:sSub>
                      <m:sSubPr>
                        <m:ctrlPr>
                          <a:rPr lang="en-US" altLang="en-US" i="1" smtClean="0">
                            <a:latin typeface="Cambria Math" panose="02040503050406030204" pitchFamily="18" charset="0"/>
                          </a:rPr>
                        </m:ctrlPr>
                      </m:sSubPr>
                      <m:e>
                        <m:r>
                          <a:rPr lang="en-US" altLang="en-US" i="1" smtClean="0">
                            <a:latin typeface="Cambria Math" panose="02040503050406030204" pitchFamily="18" charset="0"/>
                            <a:ea typeface="Cambria Math" panose="02040503050406030204" pitchFamily="18" charset="0"/>
                          </a:rPr>
                          <m:t>𝜇</m:t>
                        </m:r>
                      </m:e>
                      <m:sub>
                        <m:r>
                          <a:rPr lang="en-US" altLang="en-US" b="0" i="1" smtClean="0">
                            <a:latin typeface="Cambria Math" panose="02040503050406030204" pitchFamily="18" charset="0"/>
                          </a:rPr>
                          <m:t>𝐶</m:t>
                        </m:r>
                      </m:sub>
                    </m:sSub>
                  </m:oMath>
                </a14:m>
                <a:r>
                  <a:rPr lang="en-US" altLang="en-US" dirty="0"/>
                  <a:t>: mean vector of all objects in clustering </a:t>
                </a:r>
                <a:r>
                  <a:rPr lang="en-US" altLang="en-US" i="1" dirty="0">
                    <a:latin typeface="Times New Roman" panose="02020603050405020304" pitchFamily="18" charset="0"/>
                    <a:cs typeface="Times New Roman" panose="02020603050405020304" pitchFamily="18" charset="0"/>
                  </a:rPr>
                  <a:t>C</a:t>
                </a:r>
              </a:p>
              <a:p>
                <a:r>
                  <a:rPr lang="en-US" altLang="en-US" dirty="0"/>
                  <a:t>Within-Cluster Variation:</a:t>
                </a:r>
              </a:p>
              <a:p>
                <a:pPr marL="0" indent="0">
                  <a:buNone/>
                </a:pPr>
                <a14:m>
                  <m:oMathPara xmlns:m="http://schemas.openxmlformats.org/officeDocument/2006/math">
                    <m:oMathParaPr>
                      <m:jc m:val="centerGroup"/>
                    </m:oMathParaPr>
                    <m:oMath xmlns:m="http://schemas.openxmlformats.org/officeDocument/2006/math">
                      <m:sSup>
                        <m:sSupPr>
                          <m:ctrlPr>
                            <a:rPr lang="en-US" altLang="en-US" i="1" smtClean="0">
                              <a:latin typeface="Cambria Math" panose="02040503050406030204" pitchFamily="18" charset="0"/>
                            </a:rPr>
                          </m:ctrlPr>
                        </m:sSupPr>
                        <m:e>
                          <m:r>
                            <a:rPr lang="de-DE" altLang="en-US" b="0" i="1" smtClean="0">
                              <a:latin typeface="Cambria Math" panose="02040503050406030204" pitchFamily="18" charset="0"/>
                            </a:rPr>
                            <m:t>𝑇𝐷</m:t>
                          </m:r>
                        </m:e>
                        <m:sup>
                          <m:r>
                            <a:rPr lang="de-DE" altLang="en-US" b="0" i="1" smtClean="0">
                              <a:latin typeface="Cambria Math" panose="02040503050406030204" pitchFamily="18" charset="0"/>
                            </a:rPr>
                            <m:t>2</m:t>
                          </m:r>
                        </m:sup>
                      </m:sSup>
                      <m:r>
                        <a:rPr lang="de-DE" altLang="en-US" b="0" i="1" smtClean="0">
                          <a:latin typeface="Cambria Math" panose="02040503050406030204" pitchFamily="18" charset="0"/>
                        </a:rPr>
                        <m:t>= </m:t>
                      </m:r>
                      <m:nary>
                        <m:naryPr>
                          <m:chr m:val="∑"/>
                          <m:ctrlPr>
                            <a:rPr lang="en-US" altLang="en-US" i="1" smtClean="0">
                              <a:latin typeface="Cambria Math" panose="02040503050406030204" pitchFamily="18" charset="0"/>
                            </a:rPr>
                          </m:ctrlPr>
                        </m:naryPr>
                        <m:sub>
                          <m:r>
                            <m:rPr>
                              <m:brk m:alnAt="23"/>
                            </m:rPr>
                            <a:rPr lang="de-DE" altLang="en-US" b="0" i="1" smtClean="0">
                              <a:latin typeface="Cambria Math" panose="02040503050406030204" pitchFamily="18" charset="0"/>
                            </a:rPr>
                            <m:t>𝑖</m:t>
                          </m:r>
                          <m:r>
                            <a:rPr lang="de-DE" altLang="en-US" b="0" i="1" smtClean="0">
                              <a:latin typeface="Cambria Math" panose="02040503050406030204" pitchFamily="18" charset="0"/>
                            </a:rPr>
                            <m:t>=1</m:t>
                          </m:r>
                        </m:sub>
                        <m:sup>
                          <m:r>
                            <a:rPr lang="de-DE" altLang="en-US" b="0" i="1" smtClean="0">
                              <a:latin typeface="Cambria Math" panose="02040503050406030204" pitchFamily="18" charset="0"/>
                            </a:rPr>
                            <m:t>𝑘</m:t>
                          </m:r>
                        </m:sup>
                        <m:e>
                          <m:nary>
                            <m:naryPr>
                              <m:chr m:val="∑"/>
                              <m:supHide m:val="on"/>
                              <m:ctrlPr>
                                <a:rPr lang="en-US" altLang="en-US" i="1" smtClean="0">
                                  <a:latin typeface="Cambria Math" panose="02040503050406030204" pitchFamily="18" charset="0"/>
                                </a:rPr>
                              </m:ctrlPr>
                            </m:naryPr>
                            <m:sub>
                              <m:r>
                                <m:rPr>
                                  <m:brk m:alnAt="7"/>
                                </m:rPr>
                                <a:rPr lang="de-DE" altLang="en-US" b="0" i="1" smtClean="0">
                                  <a:latin typeface="Cambria Math" panose="02040503050406030204" pitchFamily="18" charset="0"/>
                                </a:rPr>
                                <m:t>𝑝</m:t>
                              </m:r>
                              <m:r>
                                <a:rPr lang="de-DE" altLang="en-US" b="1" i="1" smtClean="0">
                                  <a:latin typeface="Cambria Math" panose="02040503050406030204" pitchFamily="18" charset="0"/>
                                </a:rPr>
                                <m:t>∈</m:t>
                              </m:r>
                              <m:sSub>
                                <m:sSubPr>
                                  <m:ctrlPr>
                                    <a:rPr lang="en-GB" b="1" i="1" smtClean="0">
                                      <a:latin typeface="Cambria Math" panose="02040503050406030204" pitchFamily="18" charset="0"/>
                                    </a:rPr>
                                  </m:ctrlPr>
                                </m:sSubPr>
                                <m:e>
                                  <m:r>
                                    <a:rPr lang="de-DE" b="1" i="1" smtClean="0">
                                      <a:latin typeface="Cambria Math" panose="02040503050406030204" pitchFamily="18" charset="0"/>
                                    </a:rPr>
                                    <m:t>𝑪</m:t>
                                  </m:r>
                                </m:e>
                                <m:sub>
                                  <m:r>
                                    <a:rPr lang="de-DE" b="1" i="1" smtClean="0">
                                      <a:latin typeface="Cambria Math" panose="02040503050406030204" pitchFamily="18" charset="0"/>
                                    </a:rPr>
                                    <m:t>𝒊</m:t>
                                  </m:r>
                                </m:sub>
                              </m:sSub>
                            </m:sub>
                            <m:sup/>
                            <m:e>
                              <m:sSup>
                                <m:sSupPr>
                                  <m:ctrlPr>
                                    <a:rPr lang="en-US" altLang="en-US" i="1" smtClean="0">
                                      <a:latin typeface="Cambria Math" panose="02040503050406030204" pitchFamily="18" charset="0"/>
                                    </a:rPr>
                                  </m:ctrlPr>
                                </m:sSupPr>
                                <m:e>
                                  <m:r>
                                    <a:rPr lang="de-DE" altLang="en-US" i="1">
                                      <a:latin typeface="Cambria Math" panose="02040503050406030204" pitchFamily="18" charset="0"/>
                                    </a:rPr>
                                    <m:t>𝑑𝑖𝑠𝑡</m:t>
                                  </m:r>
                                  <m:r>
                                    <a:rPr lang="de-DE" altLang="en-US" i="1">
                                      <a:latin typeface="Cambria Math" panose="02040503050406030204" pitchFamily="18" charset="0"/>
                                    </a:rPr>
                                    <m:t>(</m:t>
                                  </m:r>
                                  <m:r>
                                    <a:rPr lang="de-DE" altLang="en-US" i="1">
                                      <a:latin typeface="Cambria Math" panose="02040503050406030204" pitchFamily="18" charset="0"/>
                                    </a:rPr>
                                    <m:t>𝑝</m:t>
                                  </m:r>
                                  <m:r>
                                    <a:rPr lang="de-DE" altLang="en-US" i="1">
                                      <a:latin typeface="Cambria Math" panose="02040503050406030204" pitchFamily="18" charset="0"/>
                                    </a:rPr>
                                    <m:t>, </m:t>
                                  </m:r>
                                  <m:sSub>
                                    <m:sSubPr>
                                      <m:ctrlPr>
                                        <a:rPr lang="de-DE" altLang="en-US" i="1">
                                          <a:latin typeface="Cambria Math" panose="02040503050406030204" pitchFamily="18" charset="0"/>
                                        </a:rPr>
                                      </m:ctrlPr>
                                    </m:sSubPr>
                                    <m:e>
                                      <m:r>
                                        <a:rPr lang="de-DE" altLang="en-US" i="1">
                                          <a:latin typeface="Cambria Math" panose="02040503050406030204" pitchFamily="18" charset="0"/>
                                          <a:ea typeface="Cambria Math" panose="02040503050406030204" pitchFamily="18" charset="0"/>
                                        </a:rPr>
                                        <m:t>𝜇</m:t>
                                      </m:r>
                                    </m:e>
                                    <m:sub>
                                      <m:sSub>
                                        <m:sSubPr>
                                          <m:ctrlPr>
                                            <a:rPr lang="de-DE" altLang="en-US" i="1">
                                              <a:latin typeface="Cambria Math" panose="02040503050406030204" pitchFamily="18" charset="0"/>
                                            </a:rPr>
                                          </m:ctrlPr>
                                        </m:sSubPr>
                                        <m:e>
                                          <m:r>
                                            <a:rPr lang="de-DE" altLang="en-US" i="1">
                                              <a:latin typeface="Cambria Math" panose="02040503050406030204" pitchFamily="18" charset="0"/>
                                            </a:rPr>
                                            <m:t>𝐶</m:t>
                                          </m:r>
                                        </m:e>
                                        <m:sub>
                                          <m:r>
                                            <a:rPr lang="de-DE" altLang="en-US" i="1">
                                              <a:latin typeface="Cambria Math" panose="02040503050406030204" pitchFamily="18" charset="0"/>
                                            </a:rPr>
                                            <m:t>𝑖</m:t>
                                          </m:r>
                                        </m:sub>
                                      </m:sSub>
                                    </m:sub>
                                  </m:sSub>
                                  <m:r>
                                    <a:rPr lang="de-DE" altLang="en-US" b="0" i="1" smtClean="0">
                                      <a:latin typeface="Cambria Math" panose="02040503050406030204" pitchFamily="18" charset="0"/>
                                    </a:rPr>
                                    <m:t>)</m:t>
                                  </m:r>
                                </m:e>
                                <m:sup>
                                  <m:r>
                                    <a:rPr lang="de-DE" altLang="en-US" b="0" i="1" smtClean="0">
                                      <a:latin typeface="Cambria Math" panose="02040503050406030204" pitchFamily="18" charset="0"/>
                                    </a:rPr>
                                    <m:t>2</m:t>
                                  </m:r>
                                </m:sup>
                              </m:sSup>
                            </m:e>
                          </m:nary>
                        </m:e>
                      </m:nary>
                    </m:oMath>
                  </m:oMathPara>
                </a14:m>
                <a:endParaRPr lang="en-US" altLang="en-US" dirty="0"/>
              </a:p>
              <a:p>
                <a:r>
                  <a:rPr lang="en-US" altLang="en-US" dirty="0"/>
                  <a:t>Between-Cluster Variation:</a:t>
                </a:r>
              </a:p>
              <a:p>
                <a:pPr marL="0" indent="0">
                  <a:buNone/>
                </a:pPr>
                <a14:m>
                  <m:oMathPara xmlns:m="http://schemas.openxmlformats.org/officeDocument/2006/math">
                    <m:oMathParaPr>
                      <m:jc m:val="centerGroup"/>
                    </m:oMathParaPr>
                    <m:oMath xmlns:m="http://schemas.openxmlformats.org/officeDocument/2006/math">
                      <m:sSup>
                        <m:sSupPr>
                          <m:ctrlPr>
                            <a:rPr lang="pt-BR" altLang="en-US" i="1" smtClean="0">
                              <a:latin typeface="Cambria Math" panose="02040503050406030204" pitchFamily="18" charset="0"/>
                            </a:rPr>
                          </m:ctrlPr>
                        </m:sSupPr>
                        <m:e>
                          <m:r>
                            <a:rPr lang="de-DE" altLang="en-US" b="0" i="1" smtClean="0">
                              <a:latin typeface="Cambria Math" panose="02040503050406030204" pitchFamily="18" charset="0"/>
                            </a:rPr>
                            <m:t>𝐵𝐶</m:t>
                          </m:r>
                        </m:e>
                        <m:sup>
                          <m:r>
                            <a:rPr lang="de-DE" altLang="en-US" b="0" i="1" smtClean="0">
                              <a:latin typeface="Cambria Math" panose="02040503050406030204" pitchFamily="18" charset="0"/>
                            </a:rPr>
                            <m:t>2</m:t>
                          </m:r>
                        </m:sup>
                      </m:sSup>
                      <m:r>
                        <a:rPr lang="pt-BR" altLang="en-US" i="1" smtClean="0">
                          <a:latin typeface="Cambria Math" panose="02040503050406030204" pitchFamily="18" charset="0"/>
                        </a:rPr>
                        <m:t>=</m:t>
                      </m:r>
                      <m:nary>
                        <m:naryPr>
                          <m:chr m:val="∑"/>
                          <m:ctrlPr>
                            <a:rPr lang="pt-BR" altLang="en-US" i="1" smtClean="0">
                              <a:latin typeface="Cambria Math" panose="02040503050406030204" pitchFamily="18" charset="0"/>
                            </a:rPr>
                          </m:ctrlPr>
                        </m:naryPr>
                        <m:sub>
                          <m:r>
                            <a:rPr lang="de-DE" altLang="en-US" b="0" i="1" smtClean="0">
                              <a:latin typeface="Cambria Math" panose="02040503050406030204" pitchFamily="18" charset="0"/>
                            </a:rPr>
                            <m:t>𝑗</m:t>
                          </m:r>
                          <m:r>
                            <a:rPr lang="pt-BR" altLang="en-US" i="1" smtClean="0">
                              <a:latin typeface="Cambria Math" panose="02040503050406030204" pitchFamily="18" charset="0"/>
                            </a:rPr>
                            <m:t>=</m:t>
                          </m:r>
                          <m:r>
                            <a:rPr lang="de-DE" altLang="en-US" b="0" i="1" smtClean="0">
                              <a:latin typeface="Cambria Math" panose="02040503050406030204" pitchFamily="18" charset="0"/>
                            </a:rPr>
                            <m:t>1</m:t>
                          </m:r>
                        </m:sub>
                        <m:sup>
                          <m:r>
                            <a:rPr lang="de-DE" altLang="en-US" b="0" i="1" smtClean="0">
                              <a:latin typeface="Cambria Math" panose="02040503050406030204" pitchFamily="18" charset="0"/>
                            </a:rPr>
                            <m:t>𝑘</m:t>
                          </m:r>
                        </m:sup>
                        <m:e>
                          <m:nary>
                            <m:naryPr>
                              <m:chr m:val="∑"/>
                              <m:ctrlPr>
                                <a:rPr lang="pt-BR" altLang="en-US" i="1" smtClean="0">
                                  <a:latin typeface="Cambria Math" panose="02040503050406030204" pitchFamily="18" charset="0"/>
                                </a:rPr>
                              </m:ctrlPr>
                            </m:naryPr>
                            <m:sub>
                              <m:r>
                                <m:rPr>
                                  <m:brk m:alnAt="23"/>
                                </m:rPr>
                                <a:rPr lang="de-DE" altLang="en-US" b="0" i="1" smtClean="0">
                                  <a:latin typeface="Cambria Math" panose="02040503050406030204" pitchFamily="18" charset="0"/>
                                </a:rPr>
                                <m:t>𝑖</m:t>
                              </m:r>
                              <m:r>
                                <a:rPr lang="de-DE" altLang="en-US" b="0" i="1" smtClean="0">
                                  <a:latin typeface="Cambria Math" panose="02040503050406030204" pitchFamily="18" charset="0"/>
                                </a:rPr>
                                <m:t>=1</m:t>
                              </m:r>
                            </m:sub>
                            <m:sup>
                              <m:r>
                                <a:rPr lang="de-DE" altLang="en-US" b="0" i="1" smtClean="0">
                                  <a:latin typeface="Cambria Math" panose="02040503050406030204" pitchFamily="18" charset="0"/>
                                </a:rPr>
                                <m:t>𝑘</m:t>
                              </m:r>
                            </m:sup>
                            <m:e>
                              <m:sSup>
                                <m:sSupPr>
                                  <m:ctrlPr>
                                    <a:rPr lang="en-US" altLang="en-US" i="1">
                                      <a:latin typeface="Cambria Math" panose="02040503050406030204" pitchFamily="18" charset="0"/>
                                    </a:rPr>
                                  </m:ctrlPr>
                                </m:sSupPr>
                                <m:e>
                                  <m:r>
                                    <a:rPr lang="de-DE" altLang="en-US" i="1">
                                      <a:latin typeface="Cambria Math" panose="02040503050406030204" pitchFamily="18" charset="0"/>
                                    </a:rPr>
                                    <m:t>𝑑𝑖𝑠𝑡</m:t>
                                  </m:r>
                                  <m:r>
                                    <a:rPr lang="de-DE" altLang="en-US" i="1">
                                      <a:latin typeface="Cambria Math" panose="02040503050406030204" pitchFamily="18" charset="0"/>
                                    </a:rPr>
                                    <m:t>(</m:t>
                                  </m:r>
                                  <m:sSub>
                                    <m:sSubPr>
                                      <m:ctrlPr>
                                        <a:rPr lang="de-DE" altLang="en-US" i="1">
                                          <a:latin typeface="Cambria Math" panose="02040503050406030204" pitchFamily="18" charset="0"/>
                                        </a:rPr>
                                      </m:ctrlPr>
                                    </m:sSubPr>
                                    <m:e>
                                      <m:r>
                                        <a:rPr lang="de-DE" altLang="en-US" i="1">
                                          <a:latin typeface="Cambria Math" panose="02040503050406030204" pitchFamily="18" charset="0"/>
                                          <a:ea typeface="Cambria Math" panose="02040503050406030204" pitchFamily="18" charset="0"/>
                                        </a:rPr>
                                        <m:t>𝜇</m:t>
                                      </m:r>
                                    </m:e>
                                    <m:sub>
                                      <m:sSub>
                                        <m:sSubPr>
                                          <m:ctrlPr>
                                            <a:rPr lang="de-DE" altLang="en-US" i="1">
                                              <a:latin typeface="Cambria Math" panose="02040503050406030204" pitchFamily="18" charset="0"/>
                                            </a:rPr>
                                          </m:ctrlPr>
                                        </m:sSubPr>
                                        <m:e>
                                          <m:r>
                                            <a:rPr lang="de-DE" altLang="en-US" i="1">
                                              <a:latin typeface="Cambria Math" panose="02040503050406030204" pitchFamily="18" charset="0"/>
                                            </a:rPr>
                                            <m:t>𝐶</m:t>
                                          </m:r>
                                        </m:e>
                                        <m:sub>
                                          <m:r>
                                            <a:rPr lang="de-DE" altLang="en-US" b="0" i="1" smtClean="0">
                                              <a:latin typeface="Cambria Math" panose="02040503050406030204" pitchFamily="18" charset="0"/>
                                            </a:rPr>
                                            <m:t>𝑗</m:t>
                                          </m:r>
                                        </m:sub>
                                      </m:sSub>
                                    </m:sub>
                                  </m:sSub>
                                  <m:r>
                                    <a:rPr lang="de-DE" altLang="en-US" i="1">
                                      <a:latin typeface="Cambria Math" panose="02040503050406030204" pitchFamily="18" charset="0"/>
                                    </a:rPr>
                                    <m:t>, </m:t>
                                  </m:r>
                                  <m:sSub>
                                    <m:sSubPr>
                                      <m:ctrlPr>
                                        <a:rPr lang="de-DE" altLang="en-US" i="1">
                                          <a:latin typeface="Cambria Math" panose="02040503050406030204" pitchFamily="18" charset="0"/>
                                        </a:rPr>
                                      </m:ctrlPr>
                                    </m:sSubPr>
                                    <m:e>
                                      <m:r>
                                        <a:rPr lang="de-DE" altLang="en-US" i="1">
                                          <a:latin typeface="Cambria Math" panose="02040503050406030204" pitchFamily="18" charset="0"/>
                                          <a:ea typeface="Cambria Math" panose="02040503050406030204" pitchFamily="18" charset="0"/>
                                        </a:rPr>
                                        <m:t>𝜇</m:t>
                                      </m:r>
                                    </m:e>
                                    <m:sub>
                                      <m:sSub>
                                        <m:sSubPr>
                                          <m:ctrlPr>
                                            <a:rPr lang="de-DE" altLang="en-US" i="1">
                                              <a:latin typeface="Cambria Math" panose="02040503050406030204" pitchFamily="18" charset="0"/>
                                            </a:rPr>
                                          </m:ctrlPr>
                                        </m:sSubPr>
                                        <m:e>
                                          <m:r>
                                            <a:rPr lang="de-DE" altLang="en-US" i="1">
                                              <a:latin typeface="Cambria Math" panose="02040503050406030204" pitchFamily="18" charset="0"/>
                                            </a:rPr>
                                            <m:t>𝐶</m:t>
                                          </m:r>
                                        </m:e>
                                        <m:sub>
                                          <m:r>
                                            <a:rPr lang="de-DE" altLang="en-US" i="1">
                                              <a:latin typeface="Cambria Math" panose="02040503050406030204" pitchFamily="18" charset="0"/>
                                            </a:rPr>
                                            <m:t>𝑖</m:t>
                                          </m:r>
                                        </m:sub>
                                      </m:sSub>
                                    </m:sub>
                                  </m:sSub>
                                  <m:r>
                                    <a:rPr lang="de-DE" altLang="en-US" i="1">
                                      <a:latin typeface="Cambria Math" panose="02040503050406030204" pitchFamily="18" charset="0"/>
                                    </a:rPr>
                                    <m:t>)</m:t>
                                  </m:r>
                                </m:e>
                                <m:sup>
                                  <m:r>
                                    <a:rPr lang="de-DE" altLang="en-US" i="1">
                                      <a:latin typeface="Cambria Math" panose="02040503050406030204" pitchFamily="18" charset="0"/>
                                    </a:rPr>
                                    <m:t>2</m:t>
                                  </m:r>
                                </m:sup>
                              </m:sSup>
                            </m:e>
                          </m:nary>
                        </m:e>
                      </m:nary>
                    </m:oMath>
                  </m:oMathPara>
                </a14:m>
                <a:endParaRPr lang="en-US" altLang="en-US" dirty="0"/>
              </a:p>
              <a:p>
                <a:r>
                  <a:rPr lang="en-US" altLang="en-US" dirty="0"/>
                  <a:t>Clustering Quality (one possible measure):</a:t>
                </a:r>
              </a:p>
              <a:p>
                <a:pPr marL="0" indent="0">
                  <a:buNone/>
                </a:pPr>
                <a14:m>
                  <m:oMathPara xmlns:m="http://schemas.openxmlformats.org/officeDocument/2006/math">
                    <m:oMathParaPr>
                      <m:jc m:val="centerGroup"/>
                    </m:oMathParaPr>
                    <m:oMath xmlns:m="http://schemas.openxmlformats.org/officeDocument/2006/math">
                      <m:r>
                        <a:rPr lang="de-DE" altLang="en-US" b="0" i="1" smtClean="0">
                          <a:latin typeface="Cambria Math" panose="02040503050406030204" pitchFamily="18" charset="0"/>
                        </a:rPr>
                        <m:t>𝐶𝑄</m:t>
                      </m:r>
                      <m:r>
                        <a:rPr lang="en-US" altLang="en-US" i="1" smtClean="0">
                          <a:latin typeface="Cambria Math" panose="02040503050406030204" pitchFamily="18" charset="0"/>
                        </a:rPr>
                        <m:t>=</m:t>
                      </m:r>
                      <m:f>
                        <m:fPr>
                          <m:ctrlPr>
                            <a:rPr lang="en-US" altLang="en-US" i="1" smtClean="0">
                              <a:latin typeface="Cambria Math" panose="02040503050406030204" pitchFamily="18" charset="0"/>
                            </a:rPr>
                          </m:ctrlPr>
                        </m:fPr>
                        <m:num>
                          <m:sSup>
                            <m:sSupPr>
                              <m:ctrlPr>
                                <a:rPr lang="en-US" altLang="en-US" i="1" smtClean="0">
                                  <a:latin typeface="Cambria Math" panose="02040503050406030204" pitchFamily="18" charset="0"/>
                                </a:rPr>
                              </m:ctrlPr>
                            </m:sSupPr>
                            <m:e>
                              <m:r>
                                <a:rPr lang="de-DE" altLang="en-US" b="0" i="1" smtClean="0">
                                  <a:latin typeface="Cambria Math" panose="02040503050406030204" pitchFamily="18" charset="0"/>
                                </a:rPr>
                                <m:t>𝐵𝐶</m:t>
                              </m:r>
                            </m:e>
                            <m:sup>
                              <m:r>
                                <a:rPr lang="de-DE" altLang="en-US" b="0" i="1" smtClean="0">
                                  <a:latin typeface="Cambria Math" panose="02040503050406030204" pitchFamily="18" charset="0"/>
                                </a:rPr>
                                <m:t>2</m:t>
                              </m:r>
                            </m:sup>
                          </m:sSup>
                        </m:num>
                        <m:den>
                          <m:sSup>
                            <m:sSupPr>
                              <m:ctrlPr>
                                <a:rPr lang="en-US" altLang="en-US" i="1" smtClean="0">
                                  <a:latin typeface="Cambria Math" panose="02040503050406030204" pitchFamily="18" charset="0"/>
                                </a:rPr>
                              </m:ctrlPr>
                            </m:sSupPr>
                            <m:e>
                              <m:r>
                                <a:rPr lang="de-DE" altLang="en-US" b="0" i="1" smtClean="0">
                                  <a:latin typeface="Cambria Math" panose="02040503050406030204" pitchFamily="18" charset="0"/>
                                </a:rPr>
                                <m:t>𝑇𝐷</m:t>
                              </m:r>
                            </m:e>
                            <m:sup>
                              <m:r>
                                <a:rPr lang="de-DE" altLang="en-US" b="0" i="1" smtClean="0">
                                  <a:latin typeface="Cambria Math" panose="02040503050406030204" pitchFamily="18" charset="0"/>
                                </a:rPr>
                                <m:t>2</m:t>
                              </m:r>
                            </m:sup>
                          </m:sSup>
                        </m:den>
                      </m:f>
                    </m:oMath>
                  </m:oMathPara>
                </a14:m>
                <a:endParaRPr lang="en-US" altLang="en-US" dirty="0"/>
              </a:p>
            </p:txBody>
          </p:sp>
        </mc:Choice>
        <mc:Fallback xmlns="">
          <p:sp>
            <p:nvSpPr>
              <p:cNvPr id="385027" name="Rectangle 3">
                <a:extLst>
                  <a:ext uri="{FF2B5EF4-FFF2-40B4-BE49-F238E27FC236}">
                    <a16:creationId xmlns:a16="http://schemas.microsoft.com/office/drawing/2014/main" id="{466728BF-593A-430B-8419-EED9BCA8284F}"/>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1527" t="-2693"/>
                </a:stretch>
              </a:blipFill>
            </p:spPr>
            <p:txBody>
              <a:bodyPr/>
              <a:lstStyle/>
              <a:p>
                <a:r>
                  <a:rPr lang="en-US">
                    <a:noFill/>
                  </a:rPr>
                  <a:t> </a:t>
                </a:r>
              </a:p>
            </p:txBody>
          </p:sp>
        </mc:Fallback>
      </mc:AlternateContent>
      <p:sp>
        <p:nvSpPr>
          <p:cNvPr id="6" name="Text Placeholder 5"/>
          <p:cNvSpPr>
            <a:spLocks noGrp="1"/>
          </p:cNvSpPr>
          <p:nvPr>
            <p:ph type="body" sz="quarter" idx="15"/>
          </p:nvPr>
        </p:nvSpPr>
        <p:spPr/>
        <p:txBody>
          <a:bodyPr/>
          <a:lstStyle/>
          <a:p>
            <a:pPr marL="0" indent="0">
              <a:buNone/>
            </a:pPr>
            <a:r>
              <a:rPr lang="en-US" i="1" dirty="0"/>
              <a:t>Name two quality measures for k-means / k-</a:t>
            </a:r>
            <a:r>
              <a:rPr lang="en-US" i="1" dirty="0" err="1"/>
              <a:t>medoid</a:t>
            </a:r>
            <a:r>
              <a:rPr lang="en-US" i="1" dirty="0"/>
              <a:t> clustering. </a:t>
            </a:r>
            <a:r>
              <a:rPr lang="en-US" i="1" dirty="0" smtClean="0"/>
              <a:t/>
            </a:r>
            <a:br>
              <a:rPr lang="en-US" i="1" dirty="0" smtClean="0"/>
            </a:br>
            <a:r>
              <a:rPr lang="en-US" i="1" dirty="0" smtClean="0"/>
              <a:t>Include </a:t>
            </a:r>
            <a:r>
              <a:rPr lang="en-US" i="1" dirty="0"/>
              <a:t>a short definition and explanation of both</a:t>
            </a:r>
            <a:r>
              <a:rPr lang="en-US" i="1" dirty="0" smtClean="0"/>
              <a:t>.</a:t>
            </a:r>
            <a:endParaRPr lang="en-US" i="1" dirty="0"/>
          </a:p>
        </p:txBody>
      </p:sp>
      <p:sp>
        <p:nvSpPr>
          <p:cNvPr id="2" name="AutoShape 67" descr="\in ">
            <a:extLst>
              <a:ext uri="{FF2B5EF4-FFF2-40B4-BE49-F238E27FC236}">
                <a16:creationId xmlns:a16="http://schemas.microsoft.com/office/drawing/2014/main" id="{880F1A74-9233-4A93-96D9-34ACDF37DC68}"/>
              </a:ext>
            </a:extLst>
          </p:cNvPr>
          <p:cNvSpPr>
            <a:spLocks noChangeAspect="1" noChangeArrowheads="1"/>
          </p:cNvSpPr>
          <p:nvPr/>
        </p:nvSpPr>
        <p:spPr bwMode="auto">
          <a:xfrm>
            <a:off x="4419600" y="2705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Oval 3">
            <a:extLst>
              <a:ext uri="{FF2B5EF4-FFF2-40B4-BE49-F238E27FC236}">
                <a16:creationId xmlns:a16="http://schemas.microsoft.com/office/drawing/2014/main" id="{0E107200-90E7-45C5-95B0-4F3D74F8696C}"/>
              </a:ext>
            </a:extLst>
          </p:cNvPr>
          <p:cNvSpPr/>
          <p:nvPr/>
        </p:nvSpPr>
        <p:spPr>
          <a:xfrm>
            <a:off x="3938091" y="4642755"/>
            <a:ext cx="567680" cy="504056"/>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4E295498-D360-4076-864F-68541D23B274}"/>
              </a:ext>
            </a:extLst>
          </p:cNvPr>
          <p:cNvSpPr/>
          <p:nvPr/>
        </p:nvSpPr>
        <p:spPr>
          <a:xfrm>
            <a:off x="522975" y="4184725"/>
            <a:ext cx="1885816" cy="515506"/>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ooter Placeholder 6"/>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208853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9B504E6-A2DE-7540-9572-A3577E342776}"/>
                  </a:ext>
                </a:extLst>
              </p:cNvPr>
              <p:cNvSpPr>
                <a:spLocks noGrp="1"/>
              </p:cNvSpPr>
              <p:nvPr>
                <p:ph type="title"/>
              </p:nvPr>
            </p:nvSpPr>
            <p:spPr/>
            <p:txBody>
              <a:bodyPr/>
              <a:lstStyle/>
              <a:p>
                <a:r>
                  <a:rPr lang="en-US" dirty="0" smtClean="0"/>
                  <a:t>2. Silhouette-Coefficient</a:t>
                </a:r>
                <a:r>
                  <a:rPr lang="en-US" dirty="0"/>
                  <a:t> for object </a:t>
                </a:r>
                <a14:m>
                  <m:oMath xmlns:m="http://schemas.openxmlformats.org/officeDocument/2006/math">
                    <m:r>
                      <a:rPr lang="en-US" i="1" dirty="0" smtClean="0">
                        <a:latin typeface="Cambria Math" panose="02040503050406030204" pitchFamily="18" charset="0"/>
                      </a:rPr>
                      <m:t>𝑥</m:t>
                    </m:r>
                  </m:oMath>
                </a14:m>
                <a:endParaRPr lang="en-US" dirty="0"/>
              </a:p>
            </p:txBody>
          </p:sp>
        </mc:Choice>
        <mc:Fallback xmlns="">
          <p:sp>
            <p:nvSpPr>
              <p:cNvPr id="2" name="Title 1">
                <a:extLst>
                  <a:ext uri="{FF2B5EF4-FFF2-40B4-BE49-F238E27FC236}">
                    <a16:creationId xmlns:a16="http://schemas.microsoft.com/office/drawing/2014/main" id="{79B504E6-A2DE-7540-9572-A3577E342776}"/>
                  </a:ext>
                </a:extLst>
              </p:cNvPr>
              <p:cNvSpPr>
                <a:spLocks noGrp="1" noRot="1" noChangeAspect="1" noMove="1" noResize="1" noEditPoints="1" noAdjustHandles="1" noChangeArrowheads="1" noChangeShapeType="1" noTextEdit="1"/>
              </p:cNvSpPr>
              <p:nvPr>
                <p:ph type="title"/>
              </p:nvPr>
            </p:nvSpPr>
            <p:spPr>
              <a:blipFill>
                <a:blip r:embed="rId2"/>
                <a:stretch>
                  <a:fillRect l="-1520" t="-27500" b="-50000"/>
                </a:stretch>
              </a:blipFill>
            </p:spPr>
            <p:txBody>
              <a:bodyPr/>
              <a:lstStyle/>
              <a:p>
                <a:r>
                  <a:rPr lang="en-US">
                    <a:noFill/>
                  </a:rPr>
                  <a:t> </a:t>
                </a:r>
              </a:p>
            </p:txBody>
          </p:sp>
        </mc:Fallback>
      </mc:AlternateContent>
      <p:sp>
        <p:nvSpPr>
          <p:cNvPr id="4" name="Foliennummernplatzhalter 3">
            <a:extLst>
              <a:ext uri="{FF2B5EF4-FFF2-40B4-BE49-F238E27FC236}">
                <a16:creationId xmlns:a16="http://schemas.microsoft.com/office/drawing/2014/main" id="{80C6C1EC-5332-CF4F-AD28-24965C1E6025}"/>
              </a:ext>
            </a:extLst>
          </p:cNvPr>
          <p:cNvSpPr>
            <a:spLocks noGrp="1"/>
          </p:cNvSpPr>
          <p:nvPr>
            <p:ph type="sldNum" sz="quarter" idx="13"/>
          </p:nvPr>
        </p:nvSpPr>
        <p:spPr/>
        <p:txBody>
          <a:bodyPr/>
          <a:lstStyle/>
          <a:p>
            <a:fld id="{220B6647-BD7A-7942-B66E-0DFF9B72D92D}" type="slidenum">
              <a:rPr lang="en-US" smtClean="0"/>
              <a:pPr/>
              <a:t>6</a:t>
            </a:fld>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9CC94B-B296-A945-BE41-D3257BDAFB1F}"/>
                  </a:ext>
                </a:extLst>
              </p:cNvPr>
              <p:cNvSpPr>
                <a:spLocks noGrp="1"/>
              </p:cNvSpPr>
              <p:nvPr>
                <p:ph type="body" sz="quarter" idx="14"/>
              </p:nvPr>
            </p:nvSpPr>
            <p:spPr/>
            <p:txBody>
              <a:bodyPr>
                <a:normAutofit fontScale="77500" lnSpcReduction="20000"/>
              </a:bodyPr>
              <a:lstStyle/>
              <a:p>
                <a:pPr marL="0" indent="0">
                  <a:buNone/>
                </a:pPr>
                <a:r>
                  <a:rPr lang="en-US" dirty="0"/>
                  <a:t>Silhouette-Coefficient [Kaufman &amp; </a:t>
                </a:r>
                <a:r>
                  <a:rPr lang="en-US" dirty="0" err="1"/>
                  <a:t>Rousseeuw</a:t>
                </a:r>
                <a:r>
                  <a:rPr lang="en-US" dirty="0"/>
                  <a:t> 1990] measures the quality of clustering</a:t>
                </a:r>
                <a:br>
                  <a:rPr lang="en-US" dirty="0"/>
                </a:br>
                <a:endParaRPr lang="en-US" dirty="0"/>
              </a:p>
              <a:p>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distance of object </a:t>
                </a:r>
                <a14:m>
                  <m:oMath xmlns:m="http://schemas.openxmlformats.org/officeDocument/2006/math">
                    <m:r>
                      <a:rPr lang="en-US" i="1" dirty="0" smtClean="0">
                        <a:latin typeface="Cambria Math" panose="02040503050406030204" pitchFamily="18" charset="0"/>
                      </a:rPr>
                      <m:t>𝑥</m:t>
                    </m:r>
                  </m:oMath>
                </a14:m>
                <a:r>
                  <a:rPr lang="en-US" dirty="0"/>
                  <a:t> to its cluster representative   </a:t>
                </a:r>
              </a:p>
              <a:p>
                <a14:m>
                  <m:oMath xmlns:m="http://schemas.openxmlformats.org/officeDocument/2006/math">
                    <m:r>
                      <a:rPr lang="en-US" i="1" dirty="0" smtClean="0">
                        <a:latin typeface="Cambria Math" panose="02040503050406030204" pitchFamily="18" charset="0"/>
                      </a:rPr>
                      <m:t>𝑏</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oMath>
                </a14:m>
                <a:r>
                  <a:rPr lang="en-US" dirty="0"/>
                  <a:t>: distance of object </a:t>
                </a:r>
                <a14:m>
                  <m:oMath xmlns:m="http://schemas.openxmlformats.org/officeDocument/2006/math">
                    <m:r>
                      <a:rPr lang="en-US" i="1" dirty="0" smtClean="0">
                        <a:latin typeface="Cambria Math" panose="02040503050406030204" pitchFamily="18" charset="0"/>
                      </a:rPr>
                      <m:t>𝑥</m:t>
                    </m:r>
                  </m:oMath>
                </a14:m>
                <a:r>
                  <a:rPr lang="en-US" dirty="0"/>
                  <a:t> to the representative of the „second-best“ cluster</a:t>
                </a:r>
              </a:p>
              <a:p>
                <a:r>
                  <a:rPr lang="en-US" b="1" dirty="0"/>
                  <a:t>Silhouette</a:t>
                </a:r>
                <a:r>
                  <a:rPr lang="en-US" dirty="0"/>
                  <a:t>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of </a:t>
                </a:r>
                <a14:m>
                  <m:oMath xmlns:m="http://schemas.openxmlformats.org/officeDocument/2006/math">
                    <m:r>
                      <a:rPr lang="en-US" i="1" dirty="0" smtClean="0">
                        <a:latin typeface="Cambria Math" panose="02040503050406030204" pitchFamily="18" charset="0"/>
                      </a:rPr>
                      <m:t>𝑥</m:t>
                    </m:r>
                  </m:oMath>
                </a14:m>
                <a:r>
                  <a:rPr lang="en-US" dirty="0"/>
                  <a:t> </a:t>
                </a:r>
                <a:br>
                  <a:rPr lang="en-US" dirty="0"/>
                </a:br>
                <a14:m>
                  <m:oMath xmlns:m="http://schemas.openxmlformats.org/officeDocument/2006/math">
                    <m:r>
                      <a:rPr lang="de-DE" b="0" i="1" smtClean="0">
                        <a:latin typeface="Cambria Math" panose="02040503050406030204" pitchFamily="18" charset="0"/>
                      </a:rPr>
                      <m:t>𝑠</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 </m:t>
                    </m:r>
                    <m:f>
                      <m:fPr>
                        <m:ctrlPr>
                          <a:rPr lang="de-DE" b="0" i="1" smtClean="0">
                            <a:latin typeface="Cambria Math" panose="02040503050406030204" pitchFamily="18" charset="0"/>
                          </a:rPr>
                        </m:ctrlPr>
                      </m:fPr>
                      <m:num>
                        <m:r>
                          <a:rPr lang="de-DE" b="0" i="1" smtClean="0">
                            <a:latin typeface="Cambria Math" panose="02040503050406030204" pitchFamily="18" charset="0"/>
                          </a:rPr>
                          <m:t>𝑏</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r>
                          <a:rPr lang="de-DE" b="0" i="1" smtClean="0">
                            <a:latin typeface="Cambria Math" panose="02040503050406030204" pitchFamily="18" charset="0"/>
                          </a:rPr>
                          <m:t>𝑎</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num>
                      <m:den>
                        <m:r>
                          <m:rPr>
                            <m:sty m:val="p"/>
                          </m:rPr>
                          <a:rPr lang="de-DE" b="0" i="0" smtClean="0">
                            <a:latin typeface="Cambria Math" panose="02040503050406030204" pitchFamily="18" charset="0"/>
                          </a:rPr>
                          <m:t>max</m:t>
                        </m:r>
                        <m:r>
                          <a:rPr lang="de-DE" b="0" i="1" smtClean="0">
                            <a:latin typeface="Cambria Math" panose="02040503050406030204" pitchFamily="18" charset="0"/>
                          </a:rPr>
                          <m:t>⁡{</m:t>
                        </m:r>
                        <m:r>
                          <a:rPr lang="de-DE" b="0" i="1" smtClean="0">
                            <a:latin typeface="Cambria Math" panose="02040503050406030204" pitchFamily="18" charset="0"/>
                          </a:rPr>
                          <m:t>𝑎</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r>
                          <a:rPr lang="de-DE" b="0" i="1" smtClean="0">
                            <a:latin typeface="Cambria Math" panose="02040503050406030204" pitchFamily="18" charset="0"/>
                          </a:rPr>
                          <m:t>,</m:t>
                        </m:r>
                        <m:r>
                          <a:rPr lang="de-DE" b="0" i="1" smtClean="0">
                            <a:latin typeface="Cambria Math" panose="02040503050406030204" pitchFamily="18" charset="0"/>
                          </a:rPr>
                          <m:t>𝑏</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den>
                    </m:f>
                    <m:r>
                      <a:rPr lang="en-US"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−1, 1</m:t>
                        </m:r>
                      </m:e>
                    </m:d>
                  </m:oMath>
                </a14:m>
                <a:endParaRPr lang="en-US" dirty="0"/>
              </a:p>
              <a:p>
                <a:endParaRPr lang="en-US" dirty="0"/>
              </a:p>
              <a:p>
                <a:r>
                  <a:rPr lang="en-US" dirty="0"/>
                  <a:t>Average of </a:t>
                </a:r>
                <a:r>
                  <a:rPr lang="en-US" b="1" dirty="0"/>
                  <a:t>Silhouette</a:t>
                </a:r>
                <a:r>
                  <a:rPr lang="en-US" dirty="0"/>
                  <a:t> </a:t>
                </a:r>
                <a14:m>
                  <m:oMath xmlns:m="http://schemas.openxmlformats.org/officeDocument/2006/math">
                    <m:r>
                      <a:rPr lang="en-US" sz="18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𝑠</m:t>
                    </m:r>
                    <m:d>
                      <m:dPr>
                        <m:ctrlPr>
                          <a:rPr lang="en-US" sz="18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ctrlPr>
                      </m:dPr>
                      <m:e>
                        <m:r>
                          <a:rPr lang="en-US" sz="18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𝑥</m:t>
                        </m:r>
                      </m:e>
                    </m:d>
                  </m:oMath>
                </a14:m>
                <a:r>
                  <a:rPr lang="en-US" dirty="0"/>
                  <a:t> is calculated for each cluster</a:t>
                </a:r>
              </a:p>
              <a:p>
                <a:r>
                  <a:rPr lang="en-US" dirty="0"/>
                  <a:t>Average on all clusters</a:t>
                </a:r>
              </a:p>
              <a:p>
                <a:r>
                  <a:rPr lang="en-US" dirty="0"/>
                  <a:t>Good clusters </a:t>
                </a:r>
                <a:r>
                  <a:rPr lang="en-US" dirty="0">
                    <a:sym typeface="Wingdings" panose="05000000000000000000" pitchFamily="2" charset="2"/>
                  </a:rPr>
                  <a:t> high silhouette coefficient</a:t>
                </a:r>
                <a:endParaRPr lang="en-US" dirty="0"/>
              </a:p>
              <a:p>
                <a:endParaRPr lang="en-US" dirty="0"/>
              </a:p>
            </p:txBody>
          </p:sp>
        </mc:Choice>
        <mc:Fallback xmlns="">
          <p:sp>
            <p:nvSpPr>
              <p:cNvPr id="3" name="Content Placeholder 2">
                <a:extLst>
                  <a:ext uri="{FF2B5EF4-FFF2-40B4-BE49-F238E27FC236}">
                    <a16:creationId xmlns:a16="http://schemas.microsoft.com/office/drawing/2014/main" id="{5D9CC94B-B296-A945-BE41-D3257BDAFB1F}"/>
                  </a:ext>
                </a:extLst>
              </p:cNvPr>
              <p:cNvSpPr>
                <a:spLocks noGrp="1" noRot="1" noChangeAspect="1" noMove="1" noResize="1" noEditPoints="1" noAdjustHandles="1" noChangeArrowheads="1" noChangeShapeType="1" noTextEdit="1"/>
              </p:cNvSpPr>
              <p:nvPr>
                <p:ph type="body" sz="quarter" idx="14"/>
              </p:nvPr>
            </p:nvSpPr>
            <p:spPr>
              <a:blipFill>
                <a:blip r:embed="rId3"/>
                <a:stretch>
                  <a:fillRect l="-1455" t="-3411"/>
                </a:stretch>
              </a:blipFill>
            </p:spPr>
            <p:txBody>
              <a:bodyPr/>
              <a:lstStyle/>
              <a:p>
                <a:r>
                  <a:rPr lang="en-US">
                    <a:noFill/>
                  </a:rPr>
                  <a:t> </a:t>
                </a:r>
              </a:p>
            </p:txBody>
          </p:sp>
        </mc:Fallback>
      </mc:AlternateContent>
      <p:sp>
        <p:nvSpPr>
          <p:cNvPr id="6" name="Text Placeholder 5"/>
          <p:cNvSpPr>
            <a:spLocks noGrp="1"/>
          </p:cNvSpPr>
          <p:nvPr>
            <p:ph type="body" sz="quarter" idx="15"/>
          </p:nvPr>
        </p:nvSpPr>
        <p:spPr/>
        <p:txBody>
          <a:bodyPr/>
          <a:lstStyle/>
          <a:p>
            <a:pPr marL="0" indent="0">
              <a:buNone/>
            </a:pPr>
            <a:r>
              <a:rPr lang="en-US" i="1" dirty="0"/>
              <a:t>Name two quality measures for k-means / k-</a:t>
            </a:r>
            <a:r>
              <a:rPr lang="en-US" i="1" dirty="0" err="1"/>
              <a:t>medoid</a:t>
            </a:r>
            <a:r>
              <a:rPr lang="en-US" i="1" dirty="0"/>
              <a:t> clustering. </a:t>
            </a:r>
            <a:br>
              <a:rPr lang="en-US" i="1" dirty="0"/>
            </a:br>
            <a:r>
              <a:rPr lang="en-US" i="1" dirty="0"/>
              <a:t>Include a short definition and explanation of both</a:t>
            </a:r>
            <a:r>
              <a:rPr lang="en-US" i="1" dirty="0" smtClean="0"/>
              <a:t>.</a:t>
            </a:r>
            <a:endParaRPr lang="en-US" i="1" dirty="0"/>
          </a:p>
        </p:txBody>
      </p:sp>
      <p:sp>
        <p:nvSpPr>
          <p:cNvPr id="5" name="Rectangle: Rounded Corners 4">
            <a:extLst>
              <a:ext uri="{FF2B5EF4-FFF2-40B4-BE49-F238E27FC236}">
                <a16:creationId xmlns:a16="http://schemas.microsoft.com/office/drawing/2014/main" id="{4939570E-A622-4200-9506-35C02010076E}"/>
              </a:ext>
            </a:extLst>
          </p:cNvPr>
          <p:cNvSpPr/>
          <p:nvPr/>
        </p:nvSpPr>
        <p:spPr>
          <a:xfrm>
            <a:off x="564776" y="3798679"/>
            <a:ext cx="5475490" cy="1128631"/>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ooter Placeholder 6"/>
          <p:cNvSpPr>
            <a:spLocks noGrp="1"/>
          </p:cNvSpPr>
          <p:nvPr>
            <p:ph type="ftr" sz="quarter" idx="3"/>
          </p:nvPr>
        </p:nvSpPr>
        <p:spPr/>
        <p:txBody>
          <a:bodyPr/>
          <a:lstStyle/>
          <a:p>
            <a:r>
              <a:rPr lang="en" smtClean="0"/>
              <a:t>Guide to Intelligent Data Science </a:t>
            </a:r>
            <a:r>
              <a:rPr lang="en" b="0" smtClean="0"/>
              <a:t>Second Edition, 2020</a:t>
            </a:r>
            <a:endParaRPr lang="de-DE" b="0" dirty="0"/>
          </a:p>
        </p:txBody>
      </p:sp>
    </p:spTree>
    <p:extLst>
      <p:ext uri="{BB962C8B-B14F-4D97-AF65-F5344CB8AC3E}">
        <p14:creationId xmlns:p14="http://schemas.microsoft.com/office/powerpoint/2010/main" val="52028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E2DD-8159-4EB8-8D8A-66FC63DFDDFC}"/>
              </a:ext>
            </a:extLst>
          </p:cNvPr>
          <p:cNvSpPr>
            <a:spLocks noGrp="1"/>
          </p:cNvSpPr>
          <p:nvPr>
            <p:ph type="title"/>
          </p:nvPr>
        </p:nvSpPr>
        <p:spPr/>
        <p:txBody>
          <a:bodyPr/>
          <a:lstStyle/>
          <a:p>
            <a:r>
              <a:rPr lang="en-US" dirty="0" smtClean="0"/>
              <a:t>2. Separation </a:t>
            </a:r>
            <a:r>
              <a:rPr lang="en-US" dirty="0"/>
              <a:t>Index</a:t>
            </a:r>
          </a:p>
        </p:txBody>
      </p:sp>
      <p:sp>
        <p:nvSpPr>
          <p:cNvPr id="3" name="Slide Number Placeholder 2">
            <a:extLst>
              <a:ext uri="{FF2B5EF4-FFF2-40B4-BE49-F238E27FC236}">
                <a16:creationId xmlns:a16="http://schemas.microsoft.com/office/drawing/2014/main" id="{BCCB6121-EF64-415F-842D-EC14FE58060C}"/>
              </a:ext>
            </a:extLst>
          </p:cNvPr>
          <p:cNvSpPr>
            <a:spLocks noGrp="1"/>
          </p:cNvSpPr>
          <p:nvPr>
            <p:ph type="sldNum" sz="quarter" idx="13"/>
          </p:nvPr>
        </p:nvSpPr>
        <p:spPr/>
        <p:txBody>
          <a:bodyPr/>
          <a:lstStyle/>
          <a:p>
            <a:fld id="{15C29056-5AFA-7949-831A-3EC086771171}" type="slidenum">
              <a:rPr lang="de-DE" smtClean="0"/>
              <a:pPr/>
              <a:t>7</a:t>
            </a:fld>
            <a:endParaRPr lang="de-DE"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5A8CCD4-A05E-4374-9097-DBE8C53F4903}"/>
                  </a:ext>
                </a:extLst>
              </p:cNvPr>
              <p:cNvSpPr>
                <a:spLocks noGrp="1"/>
              </p:cNvSpPr>
              <p:nvPr>
                <p:ph type="body" sz="quarter" idx="14"/>
              </p:nvPr>
            </p:nvSpPr>
            <p:spPr/>
            <p:txBody>
              <a:bodyPr/>
              <a:lstStyle/>
              <a:p>
                <a:r>
                  <a:rPr lang="en-US" dirty="0"/>
                  <a:t>Separation index – designed to identify compact and well-separated clusters</a:t>
                </a:r>
              </a:p>
              <a:p>
                <a:endParaRPr lang="en-US" dirty="0"/>
              </a:p>
              <a:p>
                <a:endParaRPr lang="en-US" dirty="0"/>
              </a:p>
              <a:p>
                <a:endParaRPr lang="en-US" dirty="0"/>
              </a:p>
              <a:p>
                <a:r>
                  <a:rPr lang="en-US" dirty="0"/>
                  <a:t>Where </a:t>
                </a:r>
                <a14:m>
                  <m:oMath xmlns:m="http://schemas.openxmlformats.org/officeDocument/2006/math">
                    <m:sSub>
                      <m:sSubPr>
                        <m:ctrlPr>
                          <a:rPr lang="en-US" sz="2000" b="0" i="1" smtClean="0">
                            <a:solidFill>
                              <a:schemeClr val="tx1">
                                <a:lumMod val="75000"/>
                              </a:schemeClr>
                            </a:solidFill>
                            <a:latin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cs typeface="Arial" panose="020B0604020202020204" pitchFamily="34" charset="0"/>
                          </a:rPr>
                          <m:t>𝑑𝑖𝑎𝑚</m:t>
                        </m:r>
                      </m:e>
                      <m:sub>
                        <m:r>
                          <a:rPr lang="en-US" sz="2000" b="0" i="1" smtClean="0">
                            <a:solidFill>
                              <a:schemeClr val="tx1">
                                <a:lumMod val="75000"/>
                              </a:schemeClr>
                            </a:solidFill>
                            <a:latin typeface="Cambria Math" panose="02040503050406030204" pitchFamily="18" charset="0"/>
                            <a:cs typeface="Arial" panose="020B0604020202020204" pitchFamily="34" charset="0"/>
                          </a:rPr>
                          <m:t>𝑘</m:t>
                        </m:r>
                      </m:sub>
                    </m:sSub>
                  </m:oMath>
                </a14:m>
                <a:r>
                  <a:rPr lang="en-US" dirty="0"/>
                  <a:t> expresses the extent of a cluster</a:t>
                </a:r>
              </a:p>
            </p:txBody>
          </p:sp>
        </mc:Choice>
        <mc:Fallback xmlns="">
          <p:sp>
            <p:nvSpPr>
              <p:cNvPr id="4" name="Text Placeholder 3">
                <a:extLst>
                  <a:ext uri="{FF2B5EF4-FFF2-40B4-BE49-F238E27FC236}">
                    <a16:creationId xmlns:a16="http://schemas.microsoft.com/office/drawing/2014/main" id="{B5A8CCD4-A05E-4374-9097-DBE8C53F4903}"/>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1818" t="-2125"/>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D3707F61-832D-4381-957E-D244D3901C43}"/>
              </a:ext>
            </a:extLst>
          </p:cNvPr>
          <p:cNvSpPr>
            <a:spLocks noGrp="1"/>
          </p:cNvSpPr>
          <p:nvPr>
            <p:ph type="ftr" sz="quarter" idx="3"/>
          </p:nvPr>
        </p:nvSpPr>
        <p:spPr/>
        <p:txBody>
          <a:bodyPr/>
          <a:lstStyle/>
          <a:p>
            <a:r>
              <a:rPr lang="en"/>
              <a:t>Guide to Intelligent Data Science </a:t>
            </a:r>
            <a:r>
              <a:rPr lang="en" b="0"/>
              <a:t>Second Edition, 2020</a:t>
            </a:r>
            <a:endParaRPr lang="de-DE" b="0"/>
          </a:p>
        </p:txBody>
      </p:sp>
      <p:sp>
        <p:nvSpPr>
          <p:cNvPr id="7" name="Text Placeholder 6"/>
          <p:cNvSpPr>
            <a:spLocks noGrp="1"/>
          </p:cNvSpPr>
          <p:nvPr>
            <p:ph type="body" sz="quarter" idx="15"/>
          </p:nvPr>
        </p:nvSpPr>
        <p:spPr/>
        <p:txBody>
          <a:bodyPr/>
          <a:lstStyle/>
          <a:p>
            <a:pPr marL="0" indent="0">
              <a:buNone/>
            </a:pPr>
            <a:r>
              <a:rPr lang="en-US" i="1" dirty="0"/>
              <a:t>Name two quality measures for k-means / k-</a:t>
            </a:r>
            <a:r>
              <a:rPr lang="en-US" i="1" dirty="0" err="1"/>
              <a:t>medoid</a:t>
            </a:r>
            <a:r>
              <a:rPr lang="en-US" i="1" dirty="0"/>
              <a:t> clustering. </a:t>
            </a:r>
            <a:br>
              <a:rPr lang="en-US" i="1" dirty="0"/>
            </a:br>
            <a:r>
              <a:rPr lang="en-US" i="1" dirty="0"/>
              <a:t>Include a short definition and explanation of both</a:t>
            </a:r>
            <a:r>
              <a:rPr lang="en-US" i="1" dirty="0" smtClean="0"/>
              <a:t>.</a:t>
            </a:r>
            <a:endParaRPr lang="en-US" i="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31FF88-65E3-4D6A-B9B2-061FACC7C81B}"/>
                  </a:ext>
                </a:extLst>
              </p:cNvPr>
              <p:cNvSpPr txBox="1"/>
              <p:nvPr/>
            </p:nvSpPr>
            <p:spPr>
              <a:xfrm>
                <a:off x="2505455" y="2506439"/>
                <a:ext cx="4087914" cy="912686"/>
              </a:xfrm>
              <a:prstGeom prst="rect">
                <a:avLst/>
              </a:prstGeom>
              <a:solidFill>
                <a:schemeClr val="bg1"/>
              </a:solidFill>
            </p:spPr>
            <p:txBody>
              <a:bodyPr wrap="none" lIns="0" tIns="0" rIns="0" bIns="0" rtlCol="0">
                <a:spAutoFit/>
              </a:bodyPr>
              <a:lstStyle/>
              <a:p>
                <a:pPr algn="l">
                  <a:lnSpc>
                    <a:spcPct val="100000"/>
                  </a:lnSpc>
                </a:pPr>
                <a14:m>
                  <m:oMathPara xmlns:m="http://schemas.openxmlformats.org/officeDocument/2006/math">
                    <m:oMathParaPr>
                      <m:jc m:val="centerGroup"/>
                    </m:oMathParaPr>
                    <m:oMath xmlns:m="http://schemas.openxmlformats.org/officeDocument/2006/math">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𝐷</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m:t>
                      </m:r>
                      <m:func>
                        <m:funcPr>
                          <m:ctrlP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ctrlPr>
                        </m:funcPr>
                        <m:fName>
                          <m:limLow>
                            <m:limLowPr>
                              <m:ctrlP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ctrlPr>
                            </m:limLowPr>
                            <m:e>
                              <m:r>
                                <m:rPr>
                                  <m:sty m:val="p"/>
                                </m:rPr>
                                <a:rPr lang="en-US" sz="2000" b="0" i="0"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min</m:t>
                              </m:r>
                            </m:e>
                            <m:lim>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𝑖</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=1,⋯,</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𝐶</m:t>
                              </m:r>
                            </m:lim>
                          </m:limLow>
                        </m:fName>
                        <m:e>
                          <m:func>
                            <m:funcPr>
                              <m:ctrlP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ctrlPr>
                            </m:funcPr>
                            <m:fName>
                              <m:limLow>
                                <m:limLowPr>
                                  <m:ctrlP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ctrlPr>
                                </m:limLowPr>
                                <m:e>
                                  <m:r>
                                    <m:rPr>
                                      <m:sty m:val="p"/>
                                    </m:rPr>
                                    <a:rPr lang="en-US" sz="2000" b="0" i="0"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min</m:t>
                                  </m:r>
                                </m:e>
                                <m:lim>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𝑗</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𝑖</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+1,⋯,</m:t>
                                  </m:r>
                                  <m:r>
                                    <a:rPr lang="en-US" sz="2000" b="0" i="1" smtClean="0">
                                      <a:solidFill>
                                        <a:schemeClr val="tx1">
                                          <a:lumMod val="75000"/>
                                        </a:schemeClr>
                                      </a:solidFill>
                                      <a:latin typeface="Cambria Math" panose="02040503050406030204" pitchFamily="18" charset="0"/>
                                      <a:ea typeface="Roboto Light" panose="02000000000000000000" pitchFamily="2" charset="0"/>
                                      <a:cs typeface="Arial" panose="020B0604020202020204" pitchFamily="34" charset="0"/>
                                    </a:rPr>
                                    <m:t>𝐶</m:t>
                                  </m:r>
                                </m:lim>
                              </m:limLow>
                            </m:fName>
                            <m:e>
                              <m:f>
                                <m:fPr>
                                  <m:ctrlPr>
                                    <a:rPr lang="en-US" sz="2000" b="0" i="1" smtClean="0">
                                      <a:solidFill>
                                        <a:schemeClr val="tx1">
                                          <a:lumMod val="75000"/>
                                        </a:schemeClr>
                                      </a:solidFill>
                                      <a:latin typeface="Cambria Math" panose="02040503050406030204" pitchFamily="18" charset="0"/>
                                      <a:cs typeface="Arial" panose="020B0604020202020204" pitchFamily="34" charset="0"/>
                                    </a:rPr>
                                  </m:ctrlPr>
                                </m:fPr>
                                <m:num>
                                  <m:func>
                                    <m:funcPr>
                                      <m:ctrlPr>
                                        <a:rPr lang="en-US" sz="2000" b="0" i="1" smtClean="0">
                                          <a:solidFill>
                                            <a:schemeClr val="tx1">
                                              <a:lumMod val="75000"/>
                                            </a:schemeClr>
                                          </a:solidFill>
                                          <a:latin typeface="Cambria Math" panose="02040503050406030204" pitchFamily="18" charset="0"/>
                                          <a:cs typeface="Arial" panose="020B0604020202020204" pitchFamily="34" charset="0"/>
                                        </a:rPr>
                                      </m:ctrlPr>
                                    </m:funcPr>
                                    <m:fName>
                                      <m:limLow>
                                        <m:limLowPr>
                                          <m:ctrlPr>
                                            <a:rPr lang="en-US" sz="2000" b="0" i="1" smtClean="0">
                                              <a:solidFill>
                                                <a:schemeClr val="tx1">
                                                  <a:lumMod val="75000"/>
                                                </a:schemeClr>
                                              </a:solidFill>
                                              <a:latin typeface="Cambria Math" panose="02040503050406030204" pitchFamily="18" charset="0"/>
                                              <a:cs typeface="Arial" panose="020B0604020202020204" pitchFamily="34" charset="0"/>
                                            </a:rPr>
                                          </m:ctrlPr>
                                        </m:limLowPr>
                                        <m:e>
                                          <m:r>
                                            <m:rPr>
                                              <m:sty m:val="p"/>
                                            </m:rPr>
                                            <a:rPr lang="en-US" sz="2000" b="0" i="0" smtClean="0">
                                              <a:solidFill>
                                                <a:schemeClr val="tx1">
                                                  <a:lumMod val="75000"/>
                                                </a:schemeClr>
                                              </a:solidFill>
                                              <a:latin typeface="Cambria Math" panose="02040503050406030204" pitchFamily="18" charset="0"/>
                                              <a:cs typeface="Arial" panose="020B0604020202020204" pitchFamily="34" charset="0"/>
                                            </a:rPr>
                                            <m:t>min</m:t>
                                          </m:r>
                                        </m:e>
                                        <m:lim>
                                          <m:r>
                                            <a:rPr lang="en-US" sz="2000" b="0" i="1" smtClean="0">
                                              <a:solidFill>
                                                <a:schemeClr val="tx1">
                                                  <a:lumMod val="75000"/>
                                                </a:schemeClr>
                                              </a:solidFill>
                                              <a:latin typeface="Cambria Math" panose="02040503050406030204" pitchFamily="18" charset="0"/>
                                              <a:cs typeface="Arial" panose="020B0604020202020204" pitchFamily="34" charset="0"/>
                                            </a:rPr>
                                            <m:t>𝑥</m:t>
                                          </m:r>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𝐶</m:t>
                                              </m:r>
                                            </m:e>
                                            <m:sub>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𝑖</m:t>
                                              </m:r>
                                            </m:sub>
                                          </m:sSub>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 </m:t>
                                          </m:r>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𝑦</m:t>
                                          </m:r>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𝐶</m:t>
                                              </m:r>
                                            </m:e>
                                            <m:sub>
                                              <m:r>
                                                <a:rPr lang="en-US" sz="2000" b="0" i="1" smtClean="0">
                                                  <a:solidFill>
                                                    <a:schemeClr val="tx1">
                                                      <a:lumMod val="75000"/>
                                                    </a:schemeClr>
                                                  </a:solidFill>
                                                  <a:latin typeface="Cambria Math" panose="02040503050406030204" pitchFamily="18" charset="0"/>
                                                  <a:ea typeface="Cambria Math" panose="02040503050406030204" pitchFamily="18" charset="0"/>
                                                  <a:cs typeface="Arial" panose="020B0604020202020204" pitchFamily="34" charset="0"/>
                                                </a:rPr>
                                                <m:t>𝑗</m:t>
                                              </m:r>
                                            </m:sub>
                                          </m:sSub>
                                        </m:lim>
                                      </m:limLow>
                                    </m:fName>
                                    <m:e>
                                      <m:r>
                                        <a:rPr lang="en-US" sz="2000" b="0" i="1" smtClean="0">
                                          <a:solidFill>
                                            <a:schemeClr val="tx1">
                                              <a:lumMod val="75000"/>
                                            </a:schemeClr>
                                          </a:solidFill>
                                          <a:latin typeface="Cambria Math" panose="02040503050406030204" pitchFamily="18" charset="0"/>
                                          <a:cs typeface="Arial" panose="020B0604020202020204" pitchFamily="34" charset="0"/>
                                        </a:rPr>
                                        <m:t>𝑑</m:t>
                                      </m:r>
                                      <m:r>
                                        <a:rPr lang="en-US" sz="2000" b="0" i="1" smtClean="0">
                                          <a:solidFill>
                                            <a:schemeClr val="tx1">
                                              <a:lumMod val="75000"/>
                                            </a:schemeClr>
                                          </a:solidFill>
                                          <a:latin typeface="Cambria Math" panose="02040503050406030204" pitchFamily="18" charset="0"/>
                                          <a:cs typeface="Arial" panose="020B0604020202020204" pitchFamily="34" charset="0"/>
                                        </a:rPr>
                                        <m:t>(</m:t>
                                      </m:r>
                                      <m:sSub>
                                        <m:sSubPr>
                                          <m:ctrlPr>
                                            <a:rPr lang="en-US" sz="2000" b="0" i="1" smtClean="0">
                                              <a:solidFill>
                                                <a:schemeClr val="tx1">
                                                  <a:lumMod val="75000"/>
                                                </a:schemeClr>
                                              </a:solidFill>
                                              <a:latin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cs typeface="Arial" panose="020B0604020202020204" pitchFamily="34" charset="0"/>
                                            </a:rPr>
                                            <m:t>𝑥</m:t>
                                          </m:r>
                                        </m:e>
                                        <m:sub>
                                          <m:r>
                                            <a:rPr lang="en-US" sz="2000" b="0" i="1" smtClean="0">
                                              <a:solidFill>
                                                <a:schemeClr val="tx1">
                                                  <a:lumMod val="75000"/>
                                                </a:schemeClr>
                                              </a:solidFill>
                                              <a:latin typeface="Cambria Math" panose="02040503050406030204" pitchFamily="18" charset="0"/>
                                              <a:cs typeface="Arial" panose="020B0604020202020204" pitchFamily="34" charset="0"/>
                                            </a:rPr>
                                            <m:t>𝑖</m:t>
                                          </m:r>
                                        </m:sub>
                                      </m:sSub>
                                      <m:r>
                                        <a:rPr lang="en-US" sz="2000" b="0" i="1" smtClean="0">
                                          <a:solidFill>
                                            <a:schemeClr val="tx1">
                                              <a:lumMod val="75000"/>
                                            </a:schemeClr>
                                          </a:solidFill>
                                          <a:latin typeface="Cambria Math" panose="02040503050406030204" pitchFamily="18" charset="0"/>
                                          <a:cs typeface="Arial" panose="020B0604020202020204" pitchFamily="34" charset="0"/>
                                        </a:rPr>
                                        <m:t>,</m:t>
                                      </m:r>
                                      <m:sSub>
                                        <m:sSubPr>
                                          <m:ctrlPr>
                                            <a:rPr lang="en-US" sz="2000" b="0" i="1" smtClean="0">
                                              <a:solidFill>
                                                <a:schemeClr val="tx1">
                                                  <a:lumMod val="75000"/>
                                                </a:schemeClr>
                                              </a:solidFill>
                                              <a:latin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cs typeface="Arial" panose="020B0604020202020204" pitchFamily="34" charset="0"/>
                                            </a:rPr>
                                            <m:t>𝑥</m:t>
                                          </m:r>
                                        </m:e>
                                        <m:sub>
                                          <m:r>
                                            <a:rPr lang="en-US" sz="2000" b="0" i="1" smtClean="0">
                                              <a:solidFill>
                                                <a:schemeClr val="tx1">
                                                  <a:lumMod val="75000"/>
                                                </a:schemeClr>
                                              </a:solidFill>
                                              <a:latin typeface="Cambria Math" panose="02040503050406030204" pitchFamily="18" charset="0"/>
                                              <a:cs typeface="Arial" panose="020B0604020202020204" pitchFamily="34" charset="0"/>
                                            </a:rPr>
                                            <m:t>𝑗</m:t>
                                          </m:r>
                                        </m:sub>
                                      </m:sSub>
                                      <m:r>
                                        <a:rPr lang="en-US" sz="2000" b="0" i="1" smtClean="0">
                                          <a:solidFill>
                                            <a:schemeClr val="tx1">
                                              <a:lumMod val="75000"/>
                                            </a:schemeClr>
                                          </a:solidFill>
                                          <a:latin typeface="Cambria Math" panose="02040503050406030204" pitchFamily="18" charset="0"/>
                                          <a:cs typeface="Arial" panose="020B0604020202020204" pitchFamily="34" charset="0"/>
                                        </a:rPr>
                                        <m:t>)</m:t>
                                      </m:r>
                                    </m:e>
                                  </m:func>
                                </m:num>
                                <m:den>
                                  <m:func>
                                    <m:funcPr>
                                      <m:ctrlPr>
                                        <a:rPr lang="en-US" sz="2000" b="0" i="1" smtClean="0">
                                          <a:solidFill>
                                            <a:schemeClr val="tx1">
                                              <a:lumMod val="75000"/>
                                            </a:schemeClr>
                                          </a:solidFill>
                                          <a:latin typeface="Cambria Math" panose="02040503050406030204" pitchFamily="18" charset="0"/>
                                          <a:cs typeface="Arial" panose="020B0604020202020204" pitchFamily="34" charset="0"/>
                                        </a:rPr>
                                      </m:ctrlPr>
                                    </m:funcPr>
                                    <m:fName>
                                      <m:limLow>
                                        <m:limLowPr>
                                          <m:ctrlPr>
                                            <a:rPr lang="en-US" sz="2000" b="0" i="1" smtClean="0">
                                              <a:solidFill>
                                                <a:schemeClr val="tx1">
                                                  <a:lumMod val="75000"/>
                                                </a:schemeClr>
                                              </a:solidFill>
                                              <a:latin typeface="Cambria Math" panose="02040503050406030204" pitchFamily="18" charset="0"/>
                                              <a:cs typeface="Arial" panose="020B0604020202020204" pitchFamily="34" charset="0"/>
                                            </a:rPr>
                                          </m:ctrlPr>
                                        </m:limLowPr>
                                        <m:e>
                                          <m:r>
                                            <m:rPr>
                                              <m:sty m:val="p"/>
                                            </m:rPr>
                                            <a:rPr lang="en-US" sz="2000" b="0" i="0" smtClean="0">
                                              <a:solidFill>
                                                <a:schemeClr val="tx1">
                                                  <a:lumMod val="75000"/>
                                                </a:schemeClr>
                                              </a:solidFill>
                                              <a:latin typeface="Cambria Math" panose="02040503050406030204" pitchFamily="18" charset="0"/>
                                              <a:cs typeface="Arial" panose="020B0604020202020204" pitchFamily="34" charset="0"/>
                                            </a:rPr>
                                            <m:t>min</m:t>
                                          </m:r>
                                        </m:e>
                                        <m:lim>
                                          <m:r>
                                            <a:rPr lang="en-US" sz="2000" b="0" i="1" smtClean="0">
                                              <a:solidFill>
                                                <a:schemeClr val="tx1">
                                                  <a:lumMod val="75000"/>
                                                </a:schemeClr>
                                              </a:solidFill>
                                              <a:latin typeface="Cambria Math" panose="02040503050406030204" pitchFamily="18" charset="0"/>
                                              <a:cs typeface="Arial" panose="020B0604020202020204" pitchFamily="34" charset="0"/>
                                            </a:rPr>
                                            <m:t>𝑘</m:t>
                                          </m:r>
                                          <m:r>
                                            <a:rPr lang="en-US" sz="2000" b="0" i="1" smtClean="0">
                                              <a:solidFill>
                                                <a:schemeClr val="tx1">
                                                  <a:lumMod val="75000"/>
                                                </a:schemeClr>
                                              </a:solidFill>
                                              <a:latin typeface="Cambria Math" panose="02040503050406030204" pitchFamily="18" charset="0"/>
                                              <a:cs typeface="Arial" panose="020B0604020202020204" pitchFamily="34" charset="0"/>
                                            </a:rPr>
                                            <m:t>=1,⋯,</m:t>
                                          </m:r>
                                          <m:r>
                                            <a:rPr lang="en-US" sz="2000" b="0" i="1" smtClean="0">
                                              <a:solidFill>
                                                <a:schemeClr val="tx1">
                                                  <a:lumMod val="75000"/>
                                                </a:schemeClr>
                                              </a:solidFill>
                                              <a:latin typeface="Cambria Math" panose="02040503050406030204" pitchFamily="18" charset="0"/>
                                              <a:cs typeface="Arial" panose="020B0604020202020204" pitchFamily="34" charset="0"/>
                                            </a:rPr>
                                            <m:t>𝐶</m:t>
                                          </m:r>
                                        </m:lim>
                                      </m:limLow>
                                    </m:fName>
                                    <m:e>
                                      <m:sSub>
                                        <m:sSubPr>
                                          <m:ctrlPr>
                                            <a:rPr lang="en-US" sz="2000" b="0" i="1" smtClean="0">
                                              <a:solidFill>
                                                <a:schemeClr val="tx1">
                                                  <a:lumMod val="75000"/>
                                                </a:schemeClr>
                                              </a:solidFill>
                                              <a:latin typeface="Cambria Math" panose="02040503050406030204" pitchFamily="18" charset="0"/>
                                              <a:cs typeface="Arial" panose="020B0604020202020204" pitchFamily="34" charset="0"/>
                                            </a:rPr>
                                          </m:ctrlPr>
                                        </m:sSubPr>
                                        <m:e>
                                          <m:r>
                                            <a:rPr lang="en-US" sz="2000" b="0" i="1" smtClean="0">
                                              <a:solidFill>
                                                <a:schemeClr val="tx1">
                                                  <a:lumMod val="75000"/>
                                                </a:schemeClr>
                                              </a:solidFill>
                                              <a:latin typeface="Cambria Math" panose="02040503050406030204" pitchFamily="18" charset="0"/>
                                              <a:cs typeface="Arial" panose="020B0604020202020204" pitchFamily="34" charset="0"/>
                                            </a:rPr>
                                            <m:t>𝑑𝑖𝑎𝑚</m:t>
                                          </m:r>
                                        </m:e>
                                        <m:sub>
                                          <m:r>
                                            <a:rPr lang="en-US" sz="2000" b="0" i="1" smtClean="0">
                                              <a:solidFill>
                                                <a:schemeClr val="tx1">
                                                  <a:lumMod val="75000"/>
                                                </a:schemeClr>
                                              </a:solidFill>
                                              <a:latin typeface="Cambria Math" panose="02040503050406030204" pitchFamily="18" charset="0"/>
                                              <a:cs typeface="Arial" panose="020B0604020202020204" pitchFamily="34" charset="0"/>
                                            </a:rPr>
                                            <m:t>𝑘</m:t>
                                          </m:r>
                                        </m:sub>
                                      </m:sSub>
                                    </m:e>
                                  </m:func>
                                </m:den>
                              </m:f>
                            </m:e>
                          </m:func>
                        </m:e>
                      </m:func>
                    </m:oMath>
                  </m:oMathPara>
                </a14:m>
                <a:endParaRPr lang="en-US" sz="2000" b="0" dirty="0">
                  <a:solidFill>
                    <a:schemeClr val="tx1">
                      <a:lumMod val="75000"/>
                    </a:schemeClr>
                  </a:solidFill>
                  <a:latin typeface="Arial" panose="020B0604020202020204" pitchFamily="34" charset="0"/>
                  <a:ea typeface="Roboto Light" panose="02000000000000000000" pitchFamily="2"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8D31FF88-65E3-4D6A-B9B2-061FACC7C81B}"/>
                  </a:ext>
                </a:extLst>
              </p:cNvPr>
              <p:cNvSpPr txBox="1">
                <a:spLocks noRot="1" noChangeAspect="1" noMove="1" noResize="1" noEditPoints="1" noAdjustHandles="1" noChangeArrowheads="1" noChangeShapeType="1" noTextEdit="1"/>
              </p:cNvSpPr>
              <p:nvPr/>
            </p:nvSpPr>
            <p:spPr>
              <a:xfrm>
                <a:off x="2505455" y="2506439"/>
                <a:ext cx="4087914" cy="91268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152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3. Quality </a:t>
            </a:r>
            <a:r>
              <a:rPr lang="de-DE" dirty="0"/>
              <a:t>Measures and k</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8</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p:txBody>
          <a:bodyPr/>
          <a:lstStyle/>
          <a:p>
            <a:pPr algn="l"/>
            <a:endParaRPr lang="en-GB" sz="1800" b="0" i="0" u="none" strike="noStrike" baseline="0" dirty="0" smtClean="0">
              <a:solidFill>
                <a:srgbClr val="002A51"/>
              </a:solidFill>
            </a:endParaRPr>
          </a:p>
          <a:p>
            <a:pPr algn="l"/>
            <a:r>
              <a:rPr lang="en-GB" sz="1800" b="0" i="0" u="none" strike="noStrike" baseline="0" dirty="0" smtClean="0">
                <a:solidFill>
                  <a:srgbClr val="002A51"/>
                </a:solidFill>
              </a:rPr>
              <a:t>Both </a:t>
            </a:r>
            <a:r>
              <a:rPr lang="en-GB" sz="1800" b="0" i="0" u="none" strike="noStrike" baseline="0" dirty="0">
                <a:solidFill>
                  <a:srgbClr val="002A51"/>
                </a:solidFill>
              </a:rPr>
              <a:t>measures can be used to determine k. However, we have to keep in mind that both of them negatively correlate with the value of k. </a:t>
            </a:r>
          </a:p>
          <a:p>
            <a:pPr algn="l"/>
            <a:r>
              <a:rPr lang="en-GB" sz="1800" b="0" i="0" u="none" strike="noStrike" baseline="0" dirty="0">
                <a:solidFill>
                  <a:srgbClr val="002A51"/>
                </a:solidFill>
              </a:rPr>
              <a:t>The more you increase k the smaller the measurement gets, until k equals the number of training points.</a:t>
            </a:r>
          </a:p>
          <a:p>
            <a:pPr algn="l"/>
            <a:r>
              <a:rPr lang="en-GB" sz="1800" dirty="0">
                <a:solidFill>
                  <a:srgbClr val="002A51"/>
                </a:solidFill>
              </a:rPr>
              <a:t>They could definitely be used to compare different runs with similar k</a:t>
            </a:r>
            <a:endParaRPr lang="en-GB" i="1" dirty="0">
              <a:solidFill>
                <a:srgbClr val="002A51"/>
              </a:solidFill>
            </a:endParaRPr>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p:txBody>
          <a:bodyPr/>
          <a:lstStyle/>
          <a:p>
            <a:pPr marL="0" indent="0">
              <a:buNone/>
            </a:pPr>
            <a:r>
              <a:rPr lang="en-GB" i="1" dirty="0"/>
              <a:t>Can these two quality measures be used to determine the k in k-Means? Why</a:t>
            </a:r>
            <a:r>
              <a:rPr lang="en-GB" i="1" dirty="0" smtClean="0"/>
              <a:t>?</a:t>
            </a:r>
            <a:endParaRPr lang="en-GB" i="1" dirty="0"/>
          </a:p>
        </p:txBody>
      </p:sp>
    </p:spTree>
    <p:extLst>
      <p:ext uri="{BB962C8B-B14F-4D97-AF65-F5344CB8AC3E}">
        <p14:creationId xmlns:p14="http://schemas.microsoft.com/office/powerpoint/2010/main" val="8138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408F-4543-4CA5-8E00-F7E00E490D60}"/>
              </a:ext>
            </a:extLst>
          </p:cNvPr>
          <p:cNvSpPr>
            <a:spLocks noGrp="1"/>
          </p:cNvSpPr>
          <p:nvPr>
            <p:ph type="title"/>
          </p:nvPr>
        </p:nvSpPr>
        <p:spPr/>
        <p:txBody>
          <a:bodyPr/>
          <a:lstStyle/>
          <a:p>
            <a:r>
              <a:rPr lang="de-DE" dirty="0" smtClean="0"/>
              <a:t>4. Local </a:t>
            </a:r>
            <a:r>
              <a:rPr lang="de-DE" dirty="0"/>
              <a:t>maximum drawback</a:t>
            </a:r>
            <a:endParaRPr lang="en-GB" dirty="0"/>
          </a:p>
        </p:txBody>
      </p:sp>
      <p:sp>
        <p:nvSpPr>
          <p:cNvPr id="3" name="Slide Number Placeholder 2">
            <a:extLst>
              <a:ext uri="{FF2B5EF4-FFF2-40B4-BE49-F238E27FC236}">
                <a16:creationId xmlns:a16="http://schemas.microsoft.com/office/drawing/2014/main" id="{FE117E2A-CA12-4F32-B852-C3AD256734FF}"/>
              </a:ext>
            </a:extLst>
          </p:cNvPr>
          <p:cNvSpPr>
            <a:spLocks noGrp="1"/>
          </p:cNvSpPr>
          <p:nvPr>
            <p:ph type="sldNum" sz="quarter" idx="13"/>
          </p:nvPr>
        </p:nvSpPr>
        <p:spPr/>
        <p:txBody>
          <a:bodyPr/>
          <a:lstStyle/>
          <a:p>
            <a:fld id="{15C29056-5AFA-7949-831A-3EC086771171}" type="slidenum">
              <a:rPr lang="de-DE" smtClean="0"/>
              <a:pPr/>
              <a:t>9</a:t>
            </a:fld>
            <a:endParaRPr lang="de-DE" dirty="0"/>
          </a:p>
        </p:txBody>
      </p:sp>
      <p:sp>
        <p:nvSpPr>
          <p:cNvPr id="4" name="Text Placeholder 3">
            <a:extLst>
              <a:ext uri="{FF2B5EF4-FFF2-40B4-BE49-F238E27FC236}">
                <a16:creationId xmlns:a16="http://schemas.microsoft.com/office/drawing/2014/main" id="{F0836DA1-39B4-48FB-B248-AB055C2DFFFA}"/>
              </a:ext>
            </a:extLst>
          </p:cNvPr>
          <p:cNvSpPr>
            <a:spLocks noGrp="1"/>
          </p:cNvSpPr>
          <p:nvPr>
            <p:ph type="body" sz="quarter" idx="14"/>
          </p:nvPr>
        </p:nvSpPr>
        <p:spPr>
          <a:xfrm>
            <a:off x="360000" y="2591671"/>
            <a:ext cx="8378825" cy="2616008"/>
          </a:xfrm>
        </p:spPr>
        <p:txBody>
          <a:bodyPr/>
          <a:lstStyle/>
          <a:p>
            <a:r>
              <a:rPr lang="en-GB" sz="1800" dirty="0" smtClean="0">
                <a:solidFill>
                  <a:srgbClr val="002A51"/>
                </a:solidFill>
              </a:rPr>
              <a:t>As </a:t>
            </a:r>
            <a:r>
              <a:rPr lang="en-GB" sz="1800" dirty="0">
                <a:solidFill>
                  <a:srgbClr val="002A51"/>
                </a:solidFill>
              </a:rPr>
              <a:t>the name Expectation Maximization is indicating our goal is to find a maximum of clustering quality.</a:t>
            </a:r>
          </a:p>
          <a:p>
            <a:endParaRPr lang="en-GB" sz="1800" i="1" dirty="0">
              <a:solidFill>
                <a:srgbClr val="002A51"/>
              </a:solidFill>
            </a:endParaRPr>
          </a:p>
          <a:p>
            <a:r>
              <a:rPr lang="en-GB" sz="1800" b="1" i="0" u="none" strike="noStrike" baseline="0" dirty="0" smtClean="0">
                <a:solidFill>
                  <a:srgbClr val="002A51"/>
                </a:solidFill>
              </a:rPr>
              <a:t>Local</a:t>
            </a:r>
            <a:r>
              <a:rPr lang="en-GB" sz="1800" b="0" i="0" u="none" strike="noStrike" baseline="0" dirty="0" smtClean="0">
                <a:solidFill>
                  <a:srgbClr val="002A51"/>
                </a:solidFill>
              </a:rPr>
              <a:t>: Typically it's a drawback because the main goal is to find a global maximum in which we can assure that all other points in the space are smaller or equal. </a:t>
            </a:r>
            <a:r>
              <a:rPr lang="en-US" sz="1800" dirty="0">
                <a:solidFill>
                  <a:srgbClr val="002A51"/>
                </a:solidFill>
              </a:rPr>
              <a:t>In a local </a:t>
            </a:r>
            <a:r>
              <a:rPr lang="en-US" sz="1800" dirty="0" smtClean="0">
                <a:solidFill>
                  <a:srgbClr val="002A51"/>
                </a:solidFill>
              </a:rPr>
              <a:t>maximum </a:t>
            </a:r>
            <a:r>
              <a:rPr lang="en-US" sz="1800" dirty="0">
                <a:solidFill>
                  <a:srgbClr val="002A51"/>
                </a:solidFill>
              </a:rPr>
              <a:t>we can assure this only for an area, which </a:t>
            </a:r>
            <a:r>
              <a:rPr lang="en-US" sz="1800" dirty="0" smtClean="0">
                <a:solidFill>
                  <a:srgbClr val="002A51"/>
                </a:solidFill>
              </a:rPr>
              <a:t>can be </a:t>
            </a:r>
            <a:r>
              <a:rPr lang="en-US" sz="1800" dirty="0">
                <a:solidFill>
                  <a:srgbClr val="002A51"/>
                </a:solidFill>
              </a:rPr>
              <a:t>very small, around this local maximum</a:t>
            </a:r>
            <a:r>
              <a:rPr lang="en-US" sz="1800" dirty="0" smtClean="0">
                <a:solidFill>
                  <a:srgbClr val="002A51"/>
                </a:solidFill>
              </a:rPr>
              <a:t>.</a:t>
            </a:r>
            <a:endParaRPr lang="en-GB" sz="1800" b="0" i="0" u="none" strike="noStrike" baseline="0" dirty="0" smtClean="0">
              <a:solidFill>
                <a:srgbClr val="002A51"/>
              </a:solidFill>
            </a:endParaRPr>
          </a:p>
          <a:p>
            <a:pPr algn="l"/>
            <a:endParaRPr lang="en-GB" sz="1800" b="0" i="0" u="none" strike="noStrike" baseline="0" dirty="0">
              <a:solidFill>
                <a:srgbClr val="002A51"/>
              </a:solidFill>
            </a:endParaRPr>
          </a:p>
        </p:txBody>
      </p:sp>
      <p:sp>
        <p:nvSpPr>
          <p:cNvPr id="5" name="Footer Placeholder 4">
            <a:extLst>
              <a:ext uri="{FF2B5EF4-FFF2-40B4-BE49-F238E27FC236}">
                <a16:creationId xmlns:a16="http://schemas.microsoft.com/office/drawing/2014/main" id="{EFE1E099-8269-4E8F-8435-7B8C15745042}"/>
              </a:ext>
            </a:extLst>
          </p:cNvPr>
          <p:cNvSpPr>
            <a:spLocks noGrp="1"/>
          </p:cNvSpPr>
          <p:nvPr>
            <p:ph type="ftr" sz="quarter" idx="3"/>
          </p:nvPr>
        </p:nvSpPr>
        <p:spPr/>
        <p:txBody>
          <a:bodyPr/>
          <a:lstStyle/>
          <a:p>
            <a:r>
              <a:rPr lang="en"/>
              <a:t>Guide to Intelligent Data Science </a:t>
            </a:r>
            <a:r>
              <a:rPr lang="en" b="0"/>
              <a:t>Second Edition, 2020</a:t>
            </a:r>
            <a:endParaRPr lang="de-DE" b="0" dirty="0"/>
          </a:p>
        </p:txBody>
      </p:sp>
      <p:sp>
        <p:nvSpPr>
          <p:cNvPr id="6" name="Text Placeholder 5"/>
          <p:cNvSpPr>
            <a:spLocks noGrp="1"/>
          </p:cNvSpPr>
          <p:nvPr>
            <p:ph type="body" sz="quarter" idx="15"/>
          </p:nvPr>
        </p:nvSpPr>
        <p:spPr>
          <a:xfrm>
            <a:off x="472888" y="757192"/>
            <a:ext cx="8153048" cy="1656824"/>
          </a:xfrm>
        </p:spPr>
        <p:txBody>
          <a:bodyPr/>
          <a:lstStyle/>
          <a:p>
            <a:pPr marL="0" indent="0">
              <a:buNone/>
            </a:pPr>
            <a:r>
              <a:rPr lang="en-GB" i="1" dirty="0"/>
              <a:t>The Expectation Maximization algorithms has the </a:t>
            </a:r>
            <a:r>
              <a:rPr lang="en-GB" b="1" i="1" dirty="0"/>
              <a:t>drawback</a:t>
            </a:r>
            <a:r>
              <a:rPr lang="en-GB" i="1" dirty="0"/>
              <a:t> that it can </a:t>
            </a:r>
            <a:r>
              <a:rPr lang="en-GB" b="1" i="1" dirty="0"/>
              <a:t>converge to a local maximum </a:t>
            </a:r>
            <a:r>
              <a:rPr lang="en-GB" i="1" dirty="0" smtClean="0"/>
              <a:t>likelihood:</a:t>
            </a:r>
          </a:p>
          <a:p>
            <a:pPr marL="571500" lvl="1" indent="-342900">
              <a:buFont typeface="+mj-lt"/>
              <a:buAutoNum type="alphaLcPeriod"/>
            </a:pPr>
            <a:r>
              <a:rPr lang="en-GB" i="1" dirty="0"/>
              <a:t>Why is it a drawback?</a:t>
            </a:r>
          </a:p>
          <a:p>
            <a:pPr marL="571500" lvl="1" indent="-342900">
              <a:buFont typeface="+mj-lt"/>
              <a:buAutoNum type="alphaLcPeriod"/>
            </a:pPr>
            <a:r>
              <a:rPr lang="en-GB" i="1" dirty="0"/>
              <a:t>Why is a local maximum bad? </a:t>
            </a:r>
          </a:p>
          <a:p>
            <a:pPr marL="571500" lvl="1" indent="-342900">
              <a:buFont typeface="+mj-lt"/>
              <a:buAutoNum type="alphaLcPeriod"/>
            </a:pPr>
            <a:r>
              <a:rPr lang="en-GB" i="1" dirty="0"/>
              <a:t>Why can the local maximum happen</a:t>
            </a:r>
            <a:r>
              <a:rPr lang="en-GB" i="1" dirty="0" smtClean="0"/>
              <a:t>?</a:t>
            </a:r>
            <a:endParaRPr lang="en-GB" i="1" dirty="0"/>
          </a:p>
        </p:txBody>
      </p:sp>
    </p:spTree>
    <p:extLst>
      <p:ext uri="{BB962C8B-B14F-4D97-AF65-F5344CB8AC3E}">
        <p14:creationId xmlns:p14="http://schemas.microsoft.com/office/powerpoint/2010/main" val="1472015521"/>
      </p:ext>
    </p:extLst>
  </p:cSld>
  <p:clrMapOvr>
    <a:masterClrMapping/>
  </p:clrMapOvr>
</p:sld>
</file>

<file path=ppt/theme/theme1.xml><?xml version="1.0" encoding="utf-8"?>
<a:theme xmlns:a="http://schemas.openxmlformats.org/drawingml/2006/main" name="Master Guide to Intelligent Data Science">
  <a:themeElements>
    <a:clrScheme name="Guide to Intelligent Data Science 1">
      <a:dk1>
        <a:srgbClr val="00386C"/>
      </a:dk1>
      <a:lt1>
        <a:srgbClr val="FFFFFF"/>
      </a:lt1>
      <a:dk2>
        <a:srgbClr val="95B0BE"/>
      </a:dk2>
      <a:lt2>
        <a:srgbClr val="CDDEE7"/>
      </a:lt2>
      <a:accent1>
        <a:srgbClr val="ED1846"/>
      </a:accent1>
      <a:accent2>
        <a:srgbClr val="00386C"/>
      </a:accent2>
      <a:accent3>
        <a:srgbClr val="CDDEE7"/>
      </a:accent3>
      <a:accent4>
        <a:srgbClr val="8DAAB9"/>
      </a:accent4>
      <a:accent5>
        <a:srgbClr val="340A0B"/>
      </a:accent5>
      <a:accent6>
        <a:srgbClr val="832A38"/>
      </a:accent6>
      <a:hlink>
        <a:srgbClr val="00386C"/>
      </a:hlink>
      <a:folHlink>
        <a:srgbClr val="8BA8B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92AEBC"/>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cmpd="sng">
          <a:solidFill>
            <a:srgbClr val="92AEBC"/>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wrap="square" lIns="0" tIns="0" rIns="0" bIns="0" rtlCol="0">
        <a:spAutoFit/>
      </a:bodyPr>
      <a:lstStyle>
        <a:defPPr algn="l">
          <a:lnSpc>
            <a:spcPct val="100000"/>
          </a:lnSpc>
          <a:defRPr sz="2000" b="0" dirty="0">
            <a:solidFill>
              <a:schemeClr val="tx1">
                <a:lumMod val="75000"/>
              </a:schemeClr>
            </a:solidFill>
            <a:latin typeface="Arial" panose="020B0604020202020204" pitchFamily="34" charset="0"/>
            <a:ea typeface="Arial" panose="02000000000000000000" pitchFamily="2" charset="0"/>
            <a:cs typeface="Arial" panose="020B0604020202020204" pitchFamily="34" charset="0"/>
          </a:defRPr>
        </a:defPPr>
      </a:lstStyle>
    </a:txDef>
  </a:objectDefaults>
  <a:extraClrSchemeLst/>
  <a:extLst>
    <a:ext uri="{05A4C25C-085E-4340-85A3-A5531E510DB2}">
      <thm15:themeFamily xmlns:thm15="http://schemas.microsoft.com/office/thememl/2012/main" name="KNIME-PP-Vorlage-190226" id="{16C63487-B647-7947-A218-79B803470186}" vid="{3D5B32DD-FEEC-8A41-AAF9-24D8CEF25E2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3E31740070594596117FEC384DD67F" ma:contentTypeVersion="14" ma:contentTypeDescription="Create a new document." ma:contentTypeScope="" ma:versionID="c7648634e9df3405144b3fe5a1726d33">
  <xsd:schema xmlns:xsd="http://www.w3.org/2001/XMLSchema" xmlns:xs="http://www.w3.org/2001/XMLSchema" xmlns:p="http://schemas.microsoft.com/office/2006/metadata/properties" xmlns:ns1="http://schemas.microsoft.com/sharepoint/v3" xmlns:ns2="a1d3deca-49d0-46fa-a3f9-6e0c4e618558" xmlns:ns3="32a7ba11-dde9-4cf2-a6ac-8f31dc36ce67" targetNamespace="http://schemas.microsoft.com/office/2006/metadata/properties" ma:root="true" ma:fieldsID="3f4aaf3f81e128484679cd5afd72b81d" ns1:_="" ns2:_="" ns3:_="">
    <xsd:import namespace="http://schemas.microsoft.com/sharepoint/v3"/>
    <xsd:import namespace="a1d3deca-49d0-46fa-a3f9-6e0c4e618558"/>
    <xsd:import namespace="32a7ba11-dde9-4cf2-a6ac-8f31dc36ce6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ServiceAutoKeyPoints" minOccurs="0"/>
                <xsd:element ref="ns3:MediaServiceKeyPoints" minOccurs="0"/>
                <xsd:element ref="ns1:_ip_UnifiedCompliancePolicyProperties" minOccurs="0"/>
                <xsd:element ref="ns1:_ip_UnifiedCompliancePolicyUIAction"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d3deca-49d0-46fa-a3f9-6e0c4e61855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2a7ba11-dde9-4cf2-a6ac-8f31dc36ce6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Tags" ma:index="16" nillable="true" ma:displayName="Tags" ma:description=""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dlc_DocId xmlns="a1d3deca-49d0-46fa-a3f9-6e0c4e618558">XFNKNFZNA3JN-2102554853-552642</_dlc_DocId>
    <_dlc_DocIdUrl xmlns="a1d3deca-49d0-46fa-a3f9-6e0c4e618558">
      <Url>https://knime.sharepoint.com/_layouts/15/DocIdRedir.aspx?ID=XFNKNFZNA3JN-2102554853-552642</Url>
      <Description>XFNKNFZNA3JN-2102554853-552642</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7C0C6B-B32A-4043-A834-1A0F1BE9C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1d3deca-49d0-46fa-a3f9-6e0c4e618558"/>
    <ds:schemaRef ds:uri="32a7ba11-dde9-4cf2-a6ac-8f31dc36c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780307-8751-49EF-9687-CF39DB34BD5D}">
  <ds:schemaRefs>
    <ds:schemaRef ds:uri="http://schemas.microsoft.com/sharepoint/events"/>
  </ds:schemaRefs>
</ds:datastoreItem>
</file>

<file path=customXml/itemProps3.xml><?xml version="1.0" encoding="utf-8"?>
<ds:datastoreItem xmlns:ds="http://schemas.openxmlformats.org/officeDocument/2006/customXml" ds:itemID="{66BC03A6-CC7F-4A60-B738-FC353793CF8C}">
  <ds:schemaRefs>
    <ds:schemaRef ds:uri="a1d3deca-49d0-46fa-a3f9-6e0c4e618558"/>
    <ds:schemaRef ds:uri="http://purl.org/dc/terms/"/>
    <ds:schemaRef ds:uri="http://schemas.microsoft.com/office/infopath/2007/PartnerControl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schemas.openxmlformats.org/package/2006/metadata/core-properties"/>
    <ds:schemaRef ds:uri="32a7ba11-dde9-4cf2-a6ac-8f31dc36ce67"/>
    <ds:schemaRef ds:uri="http://www.w3.org/XML/1998/namespace"/>
  </ds:schemaRefs>
</ds:datastoreItem>
</file>

<file path=customXml/itemProps4.xml><?xml version="1.0" encoding="utf-8"?>
<ds:datastoreItem xmlns:ds="http://schemas.openxmlformats.org/officeDocument/2006/customXml" ds:itemID="{DEC53D86-9493-45BF-B85E-0AA6C48C3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TotalTime>
  <Words>4110</Words>
  <Application>Microsoft Office PowerPoint</Application>
  <PresentationFormat>On-screen Show (16:10)</PresentationFormat>
  <Paragraphs>1430</Paragraphs>
  <Slides>49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Roboto Light</vt:lpstr>
      <vt:lpstr>Roboto</vt:lpstr>
      <vt:lpstr>Wingdings</vt:lpstr>
      <vt:lpstr>Cambria Math</vt:lpstr>
      <vt:lpstr>Times New Roman</vt:lpstr>
      <vt:lpstr>Symbol</vt:lpstr>
      <vt:lpstr>Master Guide to Intelligent Data Science</vt:lpstr>
      <vt:lpstr>Clustering: Exercises</vt:lpstr>
      <vt:lpstr>Exercise 1 Theoretical Questions</vt:lpstr>
      <vt:lpstr>Theoretical Questions</vt:lpstr>
      <vt:lpstr>1. k-Means and k-Medoids</vt:lpstr>
      <vt:lpstr>2. Cluster Quality Measures</vt:lpstr>
      <vt:lpstr>2. Silhouette-Coefficient for object x</vt:lpstr>
      <vt:lpstr>2. Separation Index</vt:lpstr>
      <vt:lpstr>3. Quality Measures and k</vt:lpstr>
      <vt:lpstr>4. Local maximum drawback</vt:lpstr>
      <vt:lpstr>Exercise 2 k-Means</vt:lpstr>
      <vt:lpstr>1. Hands-on k-Means</vt:lpstr>
      <vt:lpstr>1. Hands-on k-Means</vt:lpstr>
      <vt:lpstr>1. Hands-on k-Means</vt:lpstr>
      <vt:lpstr>1. Hands-on k-Means</vt:lpstr>
      <vt:lpstr>1. Hands-on k-Means</vt:lpstr>
      <vt:lpstr>1. Hands-on k-Means</vt:lpstr>
      <vt:lpstr>1. Hands-on k-Means</vt:lpstr>
      <vt:lpstr>1. Hands-on k-Means</vt:lpstr>
      <vt:lpstr>1. Hands-on k-Means</vt:lpstr>
      <vt:lpstr>1. Hands-on k-Means</vt:lpstr>
      <vt:lpstr>1. Hands-on k-Means</vt:lpstr>
      <vt:lpstr>2. K-Means drawbacks</vt:lpstr>
      <vt:lpstr>2. K-Means drawbacks</vt:lpstr>
      <vt:lpstr>2. K-Means drawbacks</vt:lpstr>
      <vt:lpstr>2. K-Means drawbacks</vt:lpstr>
      <vt:lpstr>Gaussian Mixture Model – EM Clustering</vt:lpstr>
      <vt:lpstr>Exercise 3 Agglomerative Hierarchical Clustering</vt:lpstr>
      <vt:lpstr>Hierarchical Clustering</vt:lpstr>
      <vt:lpstr>Hierarchical Clustering: Centroid Method</vt:lpstr>
      <vt:lpstr>Hierarchical Clustering: Single Linkage</vt:lpstr>
      <vt:lpstr>Hierarchical Clustering: Complete Linkage</vt:lpstr>
      <vt:lpstr>Exercise 4 DBSCAN</vt:lpstr>
      <vt:lpstr>1. Hands-on DBSCAN</vt:lpstr>
      <vt:lpstr>1. Hands-on DBSCAN</vt:lpstr>
      <vt:lpstr>Clustering: DBSCAN</vt:lpstr>
      <vt:lpstr>1. Hands-on DBSCAN</vt:lpstr>
      <vt:lpstr>1. Hands-on DBSCAN</vt:lpstr>
      <vt:lpstr>1. Hands-on DBSCAN</vt:lpstr>
      <vt:lpstr>1. Hands-on DBSCAN</vt:lpstr>
      <vt:lpstr>1. Hands-on DBSCAN</vt:lpstr>
      <vt:lpstr>2. DBSCAN for outlier detection</vt:lpstr>
      <vt:lpstr>2. DBSCAN for outlier detection</vt:lpstr>
      <vt:lpstr>2. DBSCAN for outlier detection</vt:lpstr>
      <vt:lpstr>2. DBSCAN for outlier detection</vt:lpstr>
      <vt:lpstr>Exercise 5 Practice with KNIME</vt:lpstr>
      <vt:lpstr>1. k-Means Clustering</vt:lpstr>
      <vt:lpstr>1. k-Means Clustering</vt:lpstr>
      <vt:lpstr>1. k-Means Clustering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Emilio Silvestri</cp:lastModifiedBy>
  <cp:revision>509</cp:revision>
  <cp:lastPrinted>2019-02-14T13:33:55Z</cp:lastPrinted>
  <dcterms:created xsi:type="dcterms:W3CDTF">2019-02-27T15:40:41Z</dcterms:created>
  <dcterms:modified xsi:type="dcterms:W3CDTF">2021-02-17T10:14:11Z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0x010100683E31740070594596117FEC384DD67F</vt:lpwstr>
  </property>
  <property fmtid="{D5CDD505-2E9C-101B-9397-08002B2CF9AE}" pid="3" name="_dlc_DocIdItemGuid">
    <vt:lpwstr>d32325f4-c491-4e34-9be2-26c48335cd23</vt:lpwstr>
  </property>
</Properties>
</file>