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48"/>
  </p:notesMasterIdLst>
  <p:sldIdLst>
    <p:sldId id="262" r:id="rId6"/>
    <p:sldId id="313" r:id="rId7"/>
    <p:sldId id="1560" r:id="rId8"/>
    <p:sldId id="1563" r:id="rId9"/>
    <p:sldId id="1565" r:id="rId10"/>
    <p:sldId id="1567" r:id="rId11"/>
    <p:sldId id="1568" r:id="rId12"/>
    <p:sldId id="1569" r:id="rId13"/>
    <p:sldId id="1570" r:id="rId14"/>
    <p:sldId id="1583" r:id="rId15"/>
    <p:sldId id="1571" r:id="rId16"/>
    <p:sldId id="1584" r:id="rId17"/>
    <p:sldId id="1572" r:id="rId18"/>
    <p:sldId id="1575" r:id="rId19"/>
    <p:sldId id="1561" r:id="rId20"/>
    <p:sldId id="270" r:id="rId21"/>
    <p:sldId id="1533" r:id="rId22"/>
    <p:sldId id="1547" r:id="rId23"/>
    <p:sldId id="1548" r:id="rId24"/>
    <p:sldId id="1546" r:id="rId25"/>
    <p:sldId id="1551" r:id="rId26"/>
    <p:sldId id="1552" r:id="rId27"/>
    <p:sldId id="1549" r:id="rId28"/>
    <p:sldId id="1553" r:id="rId29"/>
    <p:sldId id="1542" r:id="rId30"/>
    <p:sldId id="1576" r:id="rId31"/>
    <p:sldId id="1529" r:id="rId32"/>
    <p:sldId id="1534" r:id="rId33"/>
    <p:sldId id="1577" r:id="rId34"/>
    <p:sldId id="1554" r:id="rId35"/>
    <p:sldId id="1543" r:id="rId36"/>
    <p:sldId id="1544" r:id="rId37"/>
    <p:sldId id="1578" r:id="rId38"/>
    <p:sldId id="1579" r:id="rId39"/>
    <p:sldId id="1580" r:id="rId40"/>
    <p:sldId id="1581" r:id="rId41"/>
    <p:sldId id="336" r:id="rId42"/>
    <p:sldId id="1538" r:id="rId43"/>
    <p:sldId id="1541" r:id="rId44"/>
    <p:sldId id="1582" r:id="rId45"/>
    <p:sldId id="1559" r:id="rId46"/>
    <p:sldId id="263" r:id="rId47"/>
  </p:sldIdLst>
  <p:sldSz cx="9144000" cy="5715000" type="screen16x10"/>
  <p:notesSz cx="6858000" cy="9144000"/>
  <p:embeddedFontLst>
    <p:embeddedFont>
      <p:font typeface="Calibri" panose="020F0502020204030204" pitchFamily="34" charset="0"/>
      <p:regular r:id="rId49"/>
      <p:bold r:id="rId50"/>
      <p:italic r:id="rId51"/>
      <p:boldItalic r:id="rId52"/>
    </p:embeddedFont>
    <p:embeddedFont>
      <p:font typeface="Roboto" panose="020B0604020202020204" charset="0"/>
      <p:regular r:id="rId53"/>
      <p:bold r:id="rId54"/>
      <p:italic r:id="rId55"/>
      <p:boldItalic r:id="rId56"/>
    </p:embeddedFont>
    <p:embeddedFont>
      <p:font typeface="Cambria Math" panose="02040503050406030204" pitchFamily="18" charset="0"/>
      <p:regular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4" clrIdx="0">
    <p:extLst>
      <p:ext uri="{19B8F6BF-5375-455C-9EA6-DF929625EA0E}">
        <p15:presenceInfo xmlns:p15="http://schemas.microsoft.com/office/powerpoint/2012/main" userId="S::rosaria.silipo@knime.com::48f1ae3a-382c-4c45-8ed1-39095bf37103" providerId="AD"/>
      </p:ext>
    </p:extLst>
  </p:cmAuthor>
  <p:cmAuthor id="2" name="Emilio Silvestri" initials="ES" lastIdx="3" clrIdx="1">
    <p:extLst>
      <p:ext uri="{19B8F6BF-5375-455C-9EA6-DF929625EA0E}">
        <p15:presenceInfo xmlns:p15="http://schemas.microsoft.com/office/powerpoint/2012/main" userId="Emilio Silvest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51"/>
    <a:srgbClr val="00386C"/>
    <a:srgbClr val="ED1846"/>
    <a:srgbClr val="0000C0"/>
    <a:srgbClr val="405B69"/>
    <a:srgbClr val="CDDEE7"/>
    <a:srgbClr val="92AEBC"/>
    <a:srgbClr val="F8C71A"/>
    <a:srgbClr val="FFF9D9"/>
    <a:srgbClr val="FFE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1" autoAdjust="0"/>
    <p:restoredTop sz="87479" autoAdjust="0"/>
  </p:normalViewPr>
  <p:slideViewPr>
    <p:cSldViewPr snapToGrid="0" snapToObjects="1" showGuides="1">
      <p:cViewPr varScale="1">
        <p:scale>
          <a:sx n="173" d="100"/>
          <a:sy n="173" d="100"/>
        </p:scale>
        <p:origin x="470" y="11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font" Target="fonts/font2.fntdata"/><Relationship Id="rId55" Type="http://schemas.openxmlformats.org/officeDocument/2006/relationships/font" Target="fonts/font7.fntdata"/><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5.fntdata"/><Relationship Id="rId58"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3.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34E35108-2C9D-4AEC-8A23-988E78BAD0E8}"/>
    <pc:docChg chg="undo custSel addSld modSld">
      <pc:chgData name="Satoru Hayasaka" userId="f5f1b623-9aa9-4923-b86d-8ceaae247420" providerId="ADAL" clId="{34E35108-2C9D-4AEC-8A23-988E78BAD0E8}" dt="2020-11-05T22:04:04.120" v="180" actId="20577"/>
      <pc:docMkLst>
        <pc:docMk/>
      </pc:docMkLst>
      <pc:sldChg chg="delSp mod">
        <pc:chgData name="Satoru Hayasaka" userId="f5f1b623-9aa9-4923-b86d-8ceaae247420" providerId="ADAL" clId="{34E35108-2C9D-4AEC-8A23-988E78BAD0E8}" dt="2020-11-05T22:01:31.878" v="146" actId="478"/>
        <pc:sldMkLst>
          <pc:docMk/>
          <pc:sldMk cId="4067134333" sldId="262"/>
        </pc:sldMkLst>
        <pc:spChg chg="del">
          <ac:chgData name="Satoru Hayasaka" userId="f5f1b623-9aa9-4923-b86d-8ceaae247420" providerId="ADAL" clId="{34E35108-2C9D-4AEC-8A23-988E78BAD0E8}" dt="2020-11-05T22:01:31.878" v="146" actId="478"/>
          <ac:spMkLst>
            <pc:docMk/>
            <pc:sldMk cId="4067134333" sldId="262"/>
            <ac:spMk id="3" creationId="{09E768C6-7FFD-AD4A-8819-192B5CD840E6}"/>
          </ac:spMkLst>
        </pc:spChg>
      </pc:sldChg>
      <pc:sldChg chg="modSp mod">
        <pc:chgData name="Satoru Hayasaka" userId="f5f1b623-9aa9-4923-b86d-8ceaae247420" providerId="ADAL" clId="{34E35108-2C9D-4AEC-8A23-988E78BAD0E8}" dt="2020-11-05T22:04:04.120" v="180" actId="20577"/>
        <pc:sldMkLst>
          <pc:docMk/>
          <pc:sldMk cId="648684048" sldId="263"/>
        </pc:sldMkLst>
        <pc:spChg chg="mod">
          <ac:chgData name="Satoru Hayasaka" userId="f5f1b623-9aa9-4923-b86d-8ceaae247420" providerId="ADAL" clId="{34E35108-2C9D-4AEC-8A23-988E78BAD0E8}" dt="2020-11-05T22:03:50.477" v="155" actId="20577"/>
          <ac:spMkLst>
            <pc:docMk/>
            <pc:sldMk cId="648684048" sldId="263"/>
            <ac:spMk id="2" creationId="{3C3B26F9-B704-CF47-9C92-9A399FF23052}"/>
          </ac:spMkLst>
        </pc:spChg>
        <pc:spChg chg="mod">
          <ac:chgData name="Satoru Hayasaka" userId="f5f1b623-9aa9-4923-b86d-8ceaae247420" providerId="ADAL" clId="{34E35108-2C9D-4AEC-8A23-988E78BAD0E8}" dt="2020-11-05T22:04:04.120" v="180" actId="20577"/>
          <ac:spMkLst>
            <pc:docMk/>
            <pc:sldMk cId="648684048" sldId="263"/>
            <ac:spMk id="3" creationId="{AF27DE70-E7D1-8D48-B541-596C4E2E7A6F}"/>
          </ac:spMkLst>
        </pc:spChg>
      </pc:sldChg>
      <pc:sldChg chg="addSp delSp modSp mod">
        <pc:chgData name="Satoru Hayasaka" userId="f5f1b623-9aa9-4923-b86d-8ceaae247420" providerId="ADAL" clId="{34E35108-2C9D-4AEC-8A23-988E78BAD0E8}" dt="2020-10-29T02:35:29.541" v="18" actId="20577"/>
        <pc:sldMkLst>
          <pc:docMk/>
          <pc:sldMk cId="1664438476" sldId="308"/>
        </pc:sldMkLst>
        <pc:spChg chg="mod">
          <ac:chgData name="Satoru Hayasaka" userId="f5f1b623-9aa9-4923-b86d-8ceaae247420" providerId="ADAL" clId="{34E35108-2C9D-4AEC-8A23-988E78BAD0E8}" dt="2020-10-29T02:35:29.541" v="18" actId="20577"/>
          <ac:spMkLst>
            <pc:docMk/>
            <pc:sldMk cId="1664438476" sldId="308"/>
            <ac:spMk id="4" creationId="{BAA891B8-8D10-4D98-88DE-376F0CFF3137}"/>
          </ac:spMkLst>
        </pc:spChg>
        <pc:picChg chg="del">
          <ac:chgData name="Satoru Hayasaka" userId="f5f1b623-9aa9-4923-b86d-8ceaae247420" providerId="ADAL" clId="{34E35108-2C9D-4AEC-8A23-988E78BAD0E8}" dt="2020-10-29T02:32:40.183" v="7" actId="478"/>
          <ac:picMkLst>
            <pc:docMk/>
            <pc:sldMk cId="1664438476" sldId="308"/>
            <ac:picMk id="6" creationId="{F51CA733-28D5-4D36-B0E9-971891825BE0}"/>
          </ac:picMkLst>
        </pc:picChg>
        <pc:picChg chg="del">
          <ac:chgData name="Satoru Hayasaka" userId="f5f1b623-9aa9-4923-b86d-8ceaae247420" providerId="ADAL" clId="{34E35108-2C9D-4AEC-8A23-988E78BAD0E8}" dt="2020-10-29T02:33:10.140" v="9" actId="478"/>
          <ac:picMkLst>
            <pc:docMk/>
            <pc:sldMk cId="1664438476" sldId="308"/>
            <ac:picMk id="7" creationId="{BBDC1F13-620D-4133-8F70-34D231A56226}"/>
          </ac:picMkLst>
        </pc:picChg>
        <pc:picChg chg="add mod">
          <ac:chgData name="Satoru Hayasaka" userId="f5f1b623-9aa9-4923-b86d-8ceaae247420" providerId="ADAL" clId="{34E35108-2C9D-4AEC-8A23-988E78BAD0E8}" dt="2020-10-29T02:33:22.988" v="14" actId="1076"/>
          <ac:picMkLst>
            <pc:docMk/>
            <pc:sldMk cId="1664438476" sldId="308"/>
            <ac:picMk id="8" creationId="{E6478923-D7E4-4883-B564-12C67257065E}"/>
          </ac:picMkLst>
        </pc:picChg>
      </pc:sldChg>
      <pc:sldChg chg="addSp delSp modSp mod">
        <pc:chgData name="Satoru Hayasaka" userId="f5f1b623-9aa9-4923-b86d-8ceaae247420" providerId="ADAL" clId="{34E35108-2C9D-4AEC-8A23-988E78BAD0E8}" dt="2020-10-29T02:36:26.301" v="58" actId="1076"/>
        <pc:sldMkLst>
          <pc:docMk/>
          <pc:sldMk cId="3608388249" sldId="1526"/>
        </pc:sldMkLst>
        <pc:spChg chg="mod">
          <ac:chgData name="Satoru Hayasaka" userId="f5f1b623-9aa9-4923-b86d-8ceaae247420" providerId="ADAL" clId="{34E35108-2C9D-4AEC-8A23-988E78BAD0E8}" dt="2020-10-29T02:36:04.794" v="38" actId="20577"/>
          <ac:spMkLst>
            <pc:docMk/>
            <pc:sldMk cId="3608388249" sldId="1526"/>
            <ac:spMk id="2" creationId="{BF491A87-B7E0-4E19-A89C-2C64A582ECBE}"/>
          </ac:spMkLst>
        </pc:spChg>
        <pc:spChg chg="mod">
          <ac:chgData name="Satoru Hayasaka" userId="f5f1b623-9aa9-4923-b86d-8ceaae247420" providerId="ADAL" clId="{34E35108-2C9D-4AEC-8A23-988E78BAD0E8}" dt="2020-10-29T02:36:10.108" v="51" actId="20577"/>
          <ac:spMkLst>
            <pc:docMk/>
            <pc:sldMk cId="3608388249" sldId="1526"/>
            <ac:spMk id="4" creationId="{24BAF645-7798-44E1-AFE8-5605E3278792}"/>
          </ac:spMkLst>
        </pc:spChg>
        <pc:spChg chg="add del">
          <ac:chgData name="Satoru Hayasaka" userId="f5f1b623-9aa9-4923-b86d-8ceaae247420" providerId="ADAL" clId="{34E35108-2C9D-4AEC-8A23-988E78BAD0E8}" dt="2020-10-29T02:36:16.053" v="53" actId="22"/>
          <ac:spMkLst>
            <pc:docMk/>
            <pc:sldMk cId="3608388249" sldId="1526"/>
            <ac:spMk id="7" creationId="{F1BBC5F9-3604-4ABE-9A2E-9416D5124F9F}"/>
          </ac:spMkLst>
        </pc:spChg>
        <pc:picChg chg="add mod">
          <ac:chgData name="Satoru Hayasaka" userId="f5f1b623-9aa9-4923-b86d-8ceaae247420" providerId="ADAL" clId="{34E35108-2C9D-4AEC-8A23-988E78BAD0E8}" dt="2020-10-29T02:36:26.301" v="58" actId="1076"/>
          <ac:picMkLst>
            <pc:docMk/>
            <pc:sldMk cId="3608388249" sldId="1526"/>
            <ac:picMk id="9" creationId="{E63F70CD-F34C-4AAA-844A-04A459A584CF}"/>
          </ac:picMkLst>
        </pc:picChg>
      </pc:sldChg>
      <pc:sldChg chg="addSp delSp modSp add mod">
        <pc:chgData name="Satoru Hayasaka" userId="f5f1b623-9aa9-4923-b86d-8ceaae247420" providerId="ADAL" clId="{34E35108-2C9D-4AEC-8A23-988E78BAD0E8}" dt="2020-10-29T02:37:42.106" v="100" actId="1076"/>
        <pc:sldMkLst>
          <pc:docMk/>
          <pc:sldMk cId="1634826373" sldId="1527"/>
        </pc:sldMkLst>
        <pc:spChg chg="mod">
          <ac:chgData name="Satoru Hayasaka" userId="f5f1b623-9aa9-4923-b86d-8ceaae247420" providerId="ADAL" clId="{34E35108-2C9D-4AEC-8A23-988E78BAD0E8}" dt="2020-10-29T02:37:14.276" v="93" actId="20577"/>
          <ac:spMkLst>
            <pc:docMk/>
            <pc:sldMk cId="1634826373" sldId="1527"/>
            <ac:spMk id="4" creationId="{24BAF645-7798-44E1-AFE8-5605E3278792}"/>
          </ac:spMkLst>
        </pc:spChg>
        <pc:picChg chg="add mod">
          <ac:chgData name="Satoru Hayasaka" userId="f5f1b623-9aa9-4923-b86d-8ceaae247420" providerId="ADAL" clId="{34E35108-2C9D-4AEC-8A23-988E78BAD0E8}" dt="2020-10-29T02:37:42.106" v="100" actId="1076"/>
          <ac:picMkLst>
            <pc:docMk/>
            <pc:sldMk cId="1634826373" sldId="1527"/>
            <ac:picMk id="7" creationId="{9EFDC701-F12D-450A-B49F-7C9452234C21}"/>
          </ac:picMkLst>
        </pc:picChg>
        <pc:picChg chg="del">
          <ac:chgData name="Satoru Hayasaka" userId="f5f1b623-9aa9-4923-b86d-8ceaae247420" providerId="ADAL" clId="{34E35108-2C9D-4AEC-8A23-988E78BAD0E8}" dt="2020-10-29T02:36:39.444" v="60" actId="478"/>
          <ac:picMkLst>
            <pc:docMk/>
            <pc:sldMk cId="1634826373" sldId="1527"/>
            <ac:picMk id="9" creationId="{E63F70CD-F34C-4AAA-844A-04A459A584CF}"/>
          </ac:picMkLst>
        </pc:picChg>
      </pc:sldChg>
      <pc:sldChg chg="addSp delSp modSp add mod">
        <pc:chgData name="Satoru Hayasaka" userId="f5f1b623-9aa9-4923-b86d-8ceaae247420" providerId="ADAL" clId="{34E35108-2C9D-4AEC-8A23-988E78BAD0E8}" dt="2020-10-29T02:40:04.106" v="145" actId="14100"/>
        <pc:sldMkLst>
          <pc:docMk/>
          <pc:sldMk cId="2503021127" sldId="1528"/>
        </pc:sldMkLst>
        <pc:spChg chg="mod">
          <ac:chgData name="Satoru Hayasaka" userId="f5f1b623-9aa9-4923-b86d-8ceaae247420" providerId="ADAL" clId="{34E35108-2C9D-4AEC-8A23-988E78BAD0E8}" dt="2020-10-29T02:40:04.106" v="145" actId="14100"/>
          <ac:spMkLst>
            <pc:docMk/>
            <pc:sldMk cId="2503021127" sldId="1528"/>
            <ac:spMk id="4" creationId="{24BAF645-7798-44E1-AFE8-5605E3278792}"/>
          </ac:spMkLst>
        </pc:spChg>
        <pc:picChg chg="del">
          <ac:chgData name="Satoru Hayasaka" userId="f5f1b623-9aa9-4923-b86d-8ceaae247420" providerId="ADAL" clId="{34E35108-2C9D-4AEC-8A23-988E78BAD0E8}" dt="2020-10-29T02:38:25.383" v="135" actId="478"/>
          <ac:picMkLst>
            <pc:docMk/>
            <pc:sldMk cId="2503021127" sldId="1528"/>
            <ac:picMk id="7" creationId="{9EFDC701-F12D-450A-B49F-7C9452234C21}"/>
          </ac:picMkLst>
        </pc:picChg>
        <pc:picChg chg="add mod">
          <ac:chgData name="Satoru Hayasaka" userId="f5f1b623-9aa9-4923-b86d-8ceaae247420" providerId="ADAL" clId="{34E35108-2C9D-4AEC-8A23-988E78BAD0E8}" dt="2020-10-29T02:39:52.842" v="144" actId="1076"/>
          <ac:picMkLst>
            <pc:docMk/>
            <pc:sldMk cId="2503021127" sldId="1528"/>
            <ac:picMk id="8" creationId="{D1828666-283A-42E9-9D40-5665054329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17.02.2021</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392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5726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smtClean="0"/>
              <a:t>Guide to Intelligent Data Science Second Edition, 2020</a:t>
            </a:r>
            <a:endParaRPr lang="de-DE" dirty="0"/>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olutio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1808703"/>
            <a:ext cx="8378825" cy="3398976"/>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dirty="0"/>
              <a:t>Click to edit Master title style</a:t>
            </a:r>
            <a:endParaRPr lang="de-DE" dirty="0"/>
          </a:p>
          <a:p>
            <a:pPr lvl="1"/>
            <a:r>
              <a:rPr lang="en-US" dirty="0"/>
              <a:t>Second level</a:t>
            </a:r>
          </a:p>
          <a:p>
            <a:pPr lvl="2"/>
            <a:r>
              <a:rPr lang="de-DE" dirty="0"/>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dirty="0"/>
              <a:t>Fourth level</a:t>
            </a:r>
          </a:p>
          <a:p>
            <a:pPr lvl="4"/>
            <a:r>
              <a:rPr lang="en-US" dirty="0"/>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a:xfrm>
            <a:off x="472888" y="757193"/>
            <a:ext cx="8153048" cy="909638"/>
          </a:xfrm>
          <a:prstGeom prst="roundRect">
            <a:avLst/>
          </a:prstGeom>
        </p:spPr>
        <p:style>
          <a:lnRef idx="2">
            <a:schemeClr val="dk1"/>
          </a:lnRef>
          <a:fillRef idx="1">
            <a:schemeClr val="lt1"/>
          </a:fillRef>
          <a:effectRef idx="0">
            <a:schemeClr val="dk1"/>
          </a:effectRef>
          <a:fontRef idx="none"/>
        </p:style>
        <p:txBody>
          <a:bodyPr anchor="ctr"/>
          <a:lstStyle>
            <a:lvl1pPr>
              <a:defRPr sz="1800" i="1"/>
            </a:lvl1pPr>
            <a:lvl2pPr>
              <a:defRPr i="1"/>
            </a:lvl2pPr>
            <a:lvl5pPr marL="933450" indent="0">
              <a:buNone/>
              <a:defRPr/>
            </a:lvl5pPr>
          </a:lstStyle>
          <a:p>
            <a:pPr lvl="0"/>
            <a:r>
              <a:rPr lang="en-US" dirty="0" smtClean="0"/>
              <a:t>Edit Master text styles</a:t>
            </a:r>
          </a:p>
          <a:p>
            <a:pPr lvl="1"/>
            <a:r>
              <a:rPr lang="en-US" dirty="0" smtClean="0"/>
              <a:t>Second level</a:t>
            </a:r>
          </a:p>
        </p:txBody>
      </p:sp>
    </p:spTree>
    <p:extLst>
      <p:ext uri="{BB962C8B-B14F-4D97-AF65-F5344CB8AC3E}">
        <p14:creationId xmlns:p14="http://schemas.microsoft.com/office/powerpoint/2010/main" val="395895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de-DE" dirty="0" smtClean="0"/>
              <a:t>For any questions please contact:  education@knime.com</a:t>
            </a:r>
            <a:endParaRPr lang="de-DE"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30605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2064"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0208"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6"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Tree>
    <p:extLst>
      <p:ext uri="{BB962C8B-B14F-4D97-AF65-F5344CB8AC3E}">
        <p14:creationId xmlns:p14="http://schemas.microsoft.com/office/powerpoint/2010/main" val="273299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US" smtClean="0"/>
              <a:t>Guide to Intelligent Data Science 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89" r:id="rId4"/>
    <p:sldLayoutId id="2147483674" r:id="rId5"/>
    <p:sldLayoutId id="2147483679" r:id="rId6"/>
    <p:sldLayoutId id="2147483680" r:id="rId7"/>
    <p:sldLayoutId id="2147483686" r:id="rId8"/>
    <p:sldLayoutId id="2147483690" r:id="rId9"/>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citeseerx.ist.psu.edu/viewdoc/download?doi=10.1.1.685.4929&amp;rep=rep1&amp;type=pdf"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691186" cy="2585323"/>
          </a:xfrm>
        </p:spPr>
        <p:txBody>
          <a:bodyPr/>
          <a:lstStyle/>
          <a:p>
            <a:r>
              <a:rPr lang="de-DE" dirty="0"/>
              <a:t>Decision and Regression </a:t>
            </a:r>
            <a:r>
              <a:rPr lang="de-DE" dirty="0" smtClean="0"/>
              <a:t>Trees:</a:t>
            </a:r>
            <a:br>
              <a:rPr lang="de-DE" dirty="0" smtClean="0"/>
            </a:br>
            <a:r>
              <a:rPr lang="de-DE" dirty="0" smtClean="0"/>
              <a:t>Exercise</a:t>
            </a:r>
            <a:endParaRPr lang="de-DE" dirty="0"/>
          </a:p>
        </p:txBody>
      </p:sp>
    </p:spTree>
    <p:extLst>
      <p:ext uri="{BB962C8B-B14F-4D97-AF65-F5344CB8AC3E}">
        <p14:creationId xmlns:p14="http://schemas.microsoft.com/office/powerpoint/2010/main" val="406713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56C7-ABA6-4FA8-861C-6C3EB3971646}"/>
              </a:ext>
            </a:extLst>
          </p:cNvPr>
          <p:cNvSpPr>
            <a:spLocks noGrp="1"/>
          </p:cNvSpPr>
          <p:nvPr>
            <p:ph type="title"/>
          </p:nvPr>
        </p:nvSpPr>
        <p:spPr/>
        <p:txBody>
          <a:bodyPr/>
          <a:lstStyle/>
          <a:p>
            <a:r>
              <a:rPr lang="de-DE" dirty="0" smtClean="0"/>
              <a:t>3. Pessimistic </a:t>
            </a:r>
            <a:r>
              <a:rPr lang="de-DE" dirty="0"/>
              <a:t>Pruning</a:t>
            </a:r>
            <a:endParaRPr lang="en-GB" dirty="0"/>
          </a:p>
        </p:txBody>
      </p:sp>
      <p:sp>
        <p:nvSpPr>
          <p:cNvPr id="3" name="Slide Number Placeholder 2">
            <a:extLst>
              <a:ext uri="{FF2B5EF4-FFF2-40B4-BE49-F238E27FC236}">
                <a16:creationId xmlns:a16="http://schemas.microsoft.com/office/drawing/2014/main" id="{4873D342-BED7-437E-902F-714D3285BF23}"/>
              </a:ext>
            </a:extLst>
          </p:cNvPr>
          <p:cNvSpPr>
            <a:spLocks noGrp="1"/>
          </p:cNvSpPr>
          <p:nvPr>
            <p:ph type="sldNum" sz="quarter" idx="13"/>
          </p:nvPr>
        </p:nvSpPr>
        <p:spPr/>
        <p:txBody>
          <a:bodyPr/>
          <a:lstStyle/>
          <a:p>
            <a:fld id="{15C29056-5AFA-7949-831A-3EC086771171}" type="slidenum">
              <a:rPr lang="de-DE" smtClean="0"/>
              <a:pPr/>
              <a:t>10</a:t>
            </a:fld>
            <a:endParaRPr lang="de-DE" dirty="0"/>
          </a:p>
        </p:txBody>
      </p:sp>
      <p:sp>
        <p:nvSpPr>
          <p:cNvPr id="4" name="Text Placeholder 3">
            <a:extLst>
              <a:ext uri="{FF2B5EF4-FFF2-40B4-BE49-F238E27FC236}">
                <a16:creationId xmlns:a16="http://schemas.microsoft.com/office/drawing/2014/main" id="{4D5E0104-94C8-44E8-950A-F131F6AE16FE}"/>
              </a:ext>
            </a:extLst>
          </p:cNvPr>
          <p:cNvSpPr>
            <a:spLocks noGrp="1"/>
          </p:cNvSpPr>
          <p:nvPr>
            <p:ph type="body" sz="quarter" idx="14"/>
          </p:nvPr>
        </p:nvSpPr>
        <p:spPr/>
        <p:txBody>
          <a:bodyPr/>
          <a:lstStyle/>
          <a:p>
            <a:pPr algn="l"/>
            <a:endParaRPr lang="en-GB" b="1" i="0" u="none" strike="noStrike" baseline="0" dirty="0"/>
          </a:p>
          <a:p>
            <a:pPr algn="l"/>
            <a:r>
              <a:rPr lang="en-GB" b="1" i="0" u="none" strike="noStrike" baseline="0" dirty="0"/>
              <a:t>Advantage: </a:t>
            </a:r>
          </a:p>
          <a:p>
            <a:pPr marL="228600" lvl="1" indent="0">
              <a:buNone/>
            </a:pPr>
            <a:r>
              <a:rPr lang="en-GB" sz="1800" b="0" i="0" u="none" strike="noStrike" baseline="0" dirty="0"/>
              <a:t>No additional example cases needed.</a:t>
            </a:r>
          </a:p>
          <a:p>
            <a:pPr algn="l"/>
            <a:endParaRPr lang="en-GB" dirty="0"/>
          </a:p>
          <a:p>
            <a:pPr algn="l"/>
            <a:endParaRPr lang="en-GB" b="0" i="0" u="none" strike="noStrike" baseline="0" dirty="0"/>
          </a:p>
          <a:p>
            <a:pPr algn="l"/>
            <a:r>
              <a:rPr lang="en-GB" b="1" i="0" u="none" strike="noStrike" baseline="0" dirty="0"/>
              <a:t>Disadvantage: </a:t>
            </a:r>
          </a:p>
          <a:p>
            <a:pPr marL="228600" lvl="1" indent="0">
              <a:buNone/>
            </a:pPr>
            <a:r>
              <a:rPr lang="en-GB" sz="1800" b="0" i="0" u="none" strike="noStrike" baseline="0" dirty="0"/>
              <a:t>Number of cases in a leaf has no influence.</a:t>
            </a:r>
            <a:endParaRPr lang="en-GB" sz="1800" dirty="0"/>
          </a:p>
          <a:p>
            <a:endParaRPr lang="en-GB" dirty="0"/>
          </a:p>
        </p:txBody>
      </p:sp>
      <p:sp>
        <p:nvSpPr>
          <p:cNvPr id="5" name="Footer Placeholder 4">
            <a:extLst>
              <a:ext uri="{FF2B5EF4-FFF2-40B4-BE49-F238E27FC236}">
                <a16:creationId xmlns:a16="http://schemas.microsoft.com/office/drawing/2014/main" id="{8D82E884-4835-47B0-A92F-435B4B7C1D1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858282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C224-B36B-4B2C-8090-8C567D164905}"/>
              </a:ext>
            </a:extLst>
          </p:cNvPr>
          <p:cNvSpPr>
            <a:spLocks noGrp="1"/>
          </p:cNvSpPr>
          <p:nvPr>
            <p:ph type="title"/>
          </p:nvPr>
        </p:nvSpPr>
        <p:spPr/>
        <p:txBody>
          <a:bodyPr/>
          <a:lstStyle/>
          <a:p>
            <a:r>
              <a:rPr lang="de-DE" dirty="0" smtClean="0"/>
              <a:t>3. Confidence </a:t>
            </a:r>
            <a:r>
              <a:rPr lang="de-DE" dirty="0"/>
              <a:t>Level Pruning</a:t>
            </a:r>
            <a:endParaRPr lang="en-GB" dirty="0"/>
          </a:p>
        </p:txBody>
      </p:sp>
      <p:sp>
        <p:nvSpPr>
          <p:cNvPr id="3" name="Slide Number Placeholder 2">
            <a:extLst>
              <a:ext uri="{FF2B5EF4-FFF2-40B4-BE49-F238E27FC236}">
                <a16:creationId xmlns:a16="http://schemas.microsoft.com/office/drawing/2014/main" id="{9EF78A62-C8C9-48E3-967E-67BECF2CF2FD}"/>
              </a:ext>
            </a:extLst>
          </p:cNvPr>
          <p:cNvSpPr>
            <a:spLocks noGrp="1"/>
          </p:cNvSpPr>
          <p:nvPr>
            <p:ph type="sldNum" sz="quarter" idx="13"/>
          </p:nvPr>
        </p:nvSpPr>
        <p:spPr/>
        <p:txBody>
          <a:bodyPr/>
          <a:lstStyle/>
          <a:p>
            <a:fld id="{15C29056-5AFA-7949-831A-3EC086771171}" type="slidenum">
              <a:rPr lang="de-DE" smtClean="0"/>
              <a:pPr/>
              <a:t>11</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2FD8A00-DE31-44A2-9D76-3D23661DFE39}"/>
                  </a:ext>
                </a:extLst>
              </p:cNvPr>
              <p:cNvSpPr>
                <a:spLocks noGrp="1"/>
              </p:cNvSpPr>
              <p:nvPr>
                <p:ph type="body" sz="quarter" idx="14"/>
              </p:nvPr>
            </p:nvSpPr>
            <p:spPr/>
            <p:txBody>
              <a:bodyPr/>
              <a:lstStyle/>
              <a:p>
                <a:pPr marL="6350" indent="0" algn="l">
                  <a:buNone/>
                </a:pPr>
                <a:r>
                  <a:rPr lang="en-GB" b="0" i="0" u="none" strike="noStrike" baseline="0" dirty="0"/>
                  <a:t>Like pessimistic pruning, but the number of errors is computed as follows:</a:t>
                </a:r>
              </a:p>
              <a:p>
                <a:pPr algn="l"/>
                <a:r>
                  <a:rPr lang="en-GB" b="0" i="0" u="none" strike="noStrike" baseline="0" dirty="0"/>
                  <a:t>See classification in a leaf as a Bernoulli experiment (error/no </a:t>
                </a:r>
                <a:r>
                  <a:rPr lang="es-ES" b="0" i="0" u="none" strike="noStrike" baseline="0" dirty="0"/>
                  <a:t>error): </a:t>
                </a:r>
                <a:r>
                  <a:rPr lang="es-ES" b="0" i="1" u="none" strike="noStrike" baseline="0" dirty="0"/>
                  <a:t>p</a:t>
                </a:r>
                <a:r>
                  <a:rPr lang="es-ES" b="0" i="0" u="none" strike="noStrike" baseline="0" dirty="0"/>
                  <a:t>, </a:t>
                </a:r>
                <a:r>
                  <a:rPr lang="es-ES" b="0" i="1" u="none" strike="noStrike" baseline="0" dirty="0"/>
                  <a:t>p</a:t>
                </a:r>
                <a:r>
                  <a:rPr lang="es-ES" b="0" i="0" u="none" strike="noStrike" baseline="0" dirty="0"/>
                  <a:t>(1 − </a:t>
                </a:r>
                <a:r>
                  <a:rPr lang="es-ES" b="0" i="1" u="none" strike="noStrike" baseline="0" dirty="0"/>
                  <a:t>p</a:t>
                </a:r>
                <a:r>
                  <a:rPr lang="es-ES" b="0" i="0" u="none" strike="noStrike" baseline="0" dirty="0"/>
                  <a:t>)</a:t>
                </a:r>
              </a:p>
              <a:p>
                <a:pPr lvl="1"/>
                <a:r>
                  <a:rPr lang="en-GB" sz="1600" b="0" i="0" u="none" strike="noStrike" baseline="0" dirty="0"/>
                  <a:t>Expected success rate: </a:t>
                </a:r>
                <a14:m>
                  <m:oMath xmlns:m="http://schemas.openxmlformats.org/officeDocument/2006/math">
                    <m:r>
                      <a:rPr lang="en-GB" sz="1600" b="0" i="1" u="none" strike="noStrike" baseline="0" dirty="0" smtClean="0">
                        <a:latin typeface="Cambria Math" panose="02040503050406030204" pitchFamily="18" charset="0"/>
                      </a:rPr>
                      <m:t>𝑓</m:t>
                    </m:r>
                    <m:r>
                      <a:rPr lang="en-GB" sz="1600" b="0" i="1" u="none" strike="noStrike" baseline="0" dirty="0" smtClean="0">
                        <a:latin typeface="Cambria Math" panose="02040503050406030204" pitchFamily="18" charset="0"/>
                      </a:rPr>
                      <m:t> = </m:t>
                    </m:r>
                    <m:f>
                      <m:fPr>
                        <m:ctrlPr>
                          <a:rPr lang="en-GB" sz="1600" b="0" i="1" u="none" strike="noStrike" baseline="0" dirty="0" smtClean="0">
                            <a:latin typeface="Cambria Math" panose="02040503050406030204" pitchFamily="18" charset="0"/>
                          </a:rPr>
                        </m:ctrlPr>
                      </m:fPr>
                      <m:num>
                        <m:r>
                          <a:rPr lang="en-GB" sz="1600" i="1" dirty="0">
                            <a:latin typeface="Cambria Math" panose="02040503050406030204" pitchFamily="18" charset="0"/>
                          </a:rPr>
                          <m:t>𝑛𝑜</m:t>
                        </m:r>
                        <m:r>
                          <a:rPr lang="en-GB" sz="1600" i="1" dirty="0">
                            <a:latin typeface="Cambria Math" panose="02040503050406030204" pitchFamily="18" charset="0"/>
                          </a:rPr>
                          <m:t> </m:t>
                        </m:r>
                        <m:r>
                          <a:rPr lang="en-GB" sz="1600" i="1" dirty="0">
                            <a:latin typeface="Cambria Math" panose="02040503050406030204" pitchFamily="18" charset="0"/>
                          </a:rPr>
                          <m:t>𝑒𝑟𝑟𝑜𝑟</m:t>
                        </m:r>
                      </m:num>
                      <m:den>
                        <m:r>
                          <a:rPr lang="en-GB" sz="1600" i="1" dirty="0">
                            <a:latin typeface="Cambria Math" panose="02040503050406030204" pitchFamily="18" charset="0"/>
                          </a:rPr>
                          <m:t>𝑒𝑟𝑟𝑜𝑟</m:t>
                        </m:r>
                        <m:r>
                          <a:rPr lang="en-GB" sz="1600" i="1" dirty="0">
                            <a:latin typeface="Cambria Math" panose="02040503050406030204" pitchFamily="18" charset="0"/>
                          </a:rPr>
                          <m:t> + </m:t>
                        </m:r>
                        <m:r>
                          <a:rPr lang="en-GB" sz="1600" i="1" dirty="0">
                            <a:latin typeface="Cambria Math" panose="02040503050406030204" pitchFamily="18" charset="0"/>
                          </a:rPr>
                          <m:t>𝑛𝑜</m:t>
                        </m:r>
                        <m:r>
                          <a:rPr lang="en-GB" sz="1600" i="1" dirty="0">
                            <a:latin typeface="Cambria Math" panose="02040503050406030204" pitchFamily="18" charset="0"/>
                          </a:rPr>
                          <m:t> </m:t>
                        </m:r>
                        <m:r>
                          <a:rPr lang="en-GB" sz="1600" i="1" dirty="0">
                            <a:latin typeface="Cambria Math" panose="02040503050406030204" pitchFamily="18" charset="0"/>
                          </a:rPr>
                          <m:t>𝑒𝑟𝑟𝑜𝑟</m:t>
                        </m:r>
                      </m:den>
                    </m:f>
                  </m:oMath>
                </a14:m>
                <a:endParaRPr lang="en-GB" sz="1600" b="0" i="0" u="none" strike="noStrike" baseline="0" dirty="0"/>
              </a:p>
              <a:p>
                <a:pPr lvl="1"/>
                <a:r>
                  <a:rPr lang="en-GB" sz="1600" b="0" i="0" u="none" strike="noStrike" baseline="0" dirty="0"/>
                  <a:t>For a large enough number of classifications </a:t>
                </a:r>
                <a14:m>
                  <m:oMath xmlns:m="http://schemas.openxmlformats.org/officeDocument/2006/math">
                    <m:r>
                      <a:rPr lang="en-GB" sz="1600" b="0" i="1" u="none" strike="noStrike" baseline="0" dirty="0" smtClean="0">
                        <a:latin typeface="Cambria Math" panose="02040503050406030204" pitchFamily="18" charset="0"/>
                      </a:rPr>
                      <m:t>𝑓</m:t>
                    </m:r>
                  </m:oMath>
                </a14:m>
                <a:r>
                  <a:rPr lang="en-GB" sz="1600" b="0" i="1" u="none" strike="noStrike" baseline="0" dirty="0"/>
                  <a:t> </a:t>
                </a:r>
                <a:r>
                  <a:rPr lang="en-GB" sz="1600" b="0" i="0" u="none" strike="noStrike" baseline="0" dirty="0"/>
                  <a:t>follows a normal distribution</a:t>
                </a:r>
              </a:p>
              <a:p>
                <a:pPr algn="l"/>
                <a:r>
                  <a:rPr lang="en-GB" b="0" i="0" u="none" strike="noStrike" baseline="0" dirty="0" smtClean="0"/>
                  <a:t>Estimate </a:t>
                </a:r>
                <a:r>
                  <a:rPr lang="en-GB" b="0" i="0" u="none" strike="noStrike" baseline="0" dirty="0"/>
                  <a:t>an interval for the error probability </a:t>
                </a:r>
                <a:r>
                  <a:rPr lang="en-GB" b="0" i="1" u="none" strike="noStrike" baseline="0" dirty="0"/>
                  <a:t>p</a:t>
                </a:r>
                <a:r>
                  <a:rPr lang="en-GB" b="0" i="0" u="none" strike="noStrike" baseline="0" dirty="0"/>
                  <a:t>(1 − </a:t>
                </a:r>
                <a:r>
                  <a:rPr lang="en-GB" b="0" i="1" u="none" strike="noStrike" baseline="0" dirty="0"/>
                  <a:t>p</a:t>
                </a:r>
                <a:r>
                  <a:rPr lang="en-GB" b="0" i="0" u="none" strike="noStrike" baseline="0" dirty="0"/>
                  <a:t>) based on a user-specified confidence level </a:t>
                </a:r>
                <a14:m>
                  <m:oMath xmlns:m="http://schemas.openxmlformats.org/officeDocument/2006/math">
                    <m:r>
                      <a:rPr lang="en-GB" b="0" i="1" u="none" strike="noStrike" baseline="0" smtClean="0">
                        <a:latin typeface="Cambria Math" panose="02040503050406030204" pitchFamily="18" charset="0"/>
                        <a:ea typeface="Cambria Math" panose="02040503050406030204" pitchFamily="18" charset="0"/>
                      </a:rPr>
                      <m:t>𝛼</m:t>
                    </m:r>
                  </m:oMath>
                </a14:m>
                <a:r>
                  <a:rPr lang="en-GB" b="0" i="0" u="none" strike="noStrike" baseline="0" dirty="0"/>
                  <a:t>. (use approximation of the binomial distribution by a normal distribution)</a:t>
                </a:r>
              </a:p>
              <a:p>
                <a:pPr algn="l"/>
                <a:r>
                  <a:rPr lang="en-GB" b="0" i="0" u="none" strike="noStrike" baseline="0" dirty="0" smtClean="0"/>
                  <a:t>Increase </a:t>
                </a:r>
                <a:r>
                  <a:rPr lang="en-GB" b="0" i="0" u="none" strike="noStrike" baseline="0" dirty="0"/>
                  <a:t>error number to the upper level of the confidence interval times the number of cases assigned to the leaf.</a:t>
                </a:r>
              </a:p>
              <a:p>
                <a:pPr algn="l"/>
                <a:r>
                  <a:rPr lang="en-GB" b="0" i="0" u="none" strike="noStrike" baseline="0" dirty="0" smtClean="0"/>
                  <a:t>Formal </a:t>
                </a:r>
                <a:r>
                  <a:rPr lang="en-GB" b="0" i="0" u="none" strike="noStrike" baseline="0" dirty="0"/>
                  <a:t>problem: Classification is not a random experiment.</a:t>
                </a:r>
              </a:p>
            </p:txBody>
          </p:sp>
        </mc:Choice>
        <mc:Fallback xmlns="">
          <p:sp>
            <p:nvSpPr>
              <p:cNvPr id="4" name="Text Placeholder 3">
                <a:extLst>
                  <a:ext uri="{FF2B5EF4-FFF2-40B4-BE49-F238E27FC236}">
                    <a16:creationId xmlns:a16="http://schemas.microsoft.com/office/drawing/2014/main" id="{92FD8A00-DE31-44A2-9D76-3D23661DFE39}"/>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1700" r="-247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C8FAC28B-13CC-4F59-BDDA-7EE05BA6CAA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992173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56C7-ABA6-4FA8-861C-6C3EB3971646}"/>
              </a:ext>
            </a:extLst>
          </p:cNvPr>
          <p:cNvSpPr>
            <a:spLocks noGrp="1"/>
          </p:cNvSpPr>
          <p:nvPr>
            <p:ph type="title"/>
          </p:nvPr>
        </p:nvSpPr>
        <p:spPr/>
        <p:txBody>
          <a:bodyPr/>
          <a:lstStyle/>
          <a:p>
            <a:r>
              <a:rPr lang="de-DE" dirty="0" smtClean="0"/>
              <a:t>3. Confidence </a:t>
            </a:r>
            <a:r>
              <a:rPr lang="de-DE" dirty="0"/>
              <a:t>Level Pruning</a:t>
            </a:r>
            <a:endParaRPr lang="en-GB" dirty="0"/>
          </a:p>
        </p:txBody>
      </p:sp>
      <p:sp>
        <p:nvSpPr>
          <p:cNvPr id="3" name="Slide Number Placeholder 2">
            <a:extLst>
              <a:ext uri="{FF2B5EF4-FFF2-40B4-BE49-F238E27FC236}">
                <a16:creationId xmlns:a16="http://schemas.microsoft.com/office/drawing/2014/main" id="{4873D342-BED7-437E-902F-714D3285BF23}"/>
              </a:ext>
            </a:extLst>
          </p:cNvPr>
          <p:cNvSpPr>
            <a:spLocks noGrp="1"/>
          </p:cNvSpPr>
          <p:nvPr>
            <p:ph type="sldNum" sz="quarter" idx="13"/>
          </p:nvPr>
        </p:nvSpPr>
        <p:spPr/>
        <p:txBody>
          <a:bodyPr/>
          <a:lstStyle/>
          <a:p>
            <a:fld id="{15C29056-5AFA-7949-831A-3EC086771171}" type="slidenum">
              <a:rPr lang="de-DE" smtClean="0"/>
              <a:pPr/>
              <a:t>12</a:t>
            </a:fld>
            <a:endParaRPr lang="de-DE" dirty="0"/>
          </a:p>
        </p:txBody>
      </p:sp>
      <p:sp>
        <p:nvSpPr>
          <p:cNvPr id="4" name="Text Placeholder 3">
            <a:extLst>
              <a:ext uri="{FF2B5EF4-FFF2-40B4-BE49-F238E27FC236}">
                <a16:creationId xmlns:a16="http://schemas.microsoft.com/office/drawing/2014/main" id="{4D5E0104-94C8-44E8-950A-F131F6AE16FE}"/>
              </a:ext>
            </a:extLst>
          </p:cNvPr>
          <p:cNvSpPr>
            <a:spLocks noGrp="1"/>
          </p:cNvSpPr>
          <p:nvPr>
            <p:ph type="body" sz="quarter" idx="14"/>
          </p:nvPr>
        </p:nvSpPr>
        <p:spPr/>
        <p:txBody>
          <a:bodyPr/>
          <a:lstStyle/>
          <a:p>
            <a:pPr algn="l"/>
            <a:endParaRPr lang="en-GB" b="1" i="0" u="none" strike="noStrike" baseline="0" dirty="0"/>
          </a:p>
          <a:p>
            <a:pPr algn="l"/>
            <a:r>
              <a:rPr lang="en-GB" b="1" i="0" u="none" strike="noStrike" baseline="0" dirty="0"/>
              <a:t>Advantage: </a:t>
            </a:r>
          </a:p>
          <a:p>
            <a:pPr marL="228600" lvl="1" indent="0">
              <a:buNone/>
            </a:pPr>
            <a:r>
              <a:rPr lang="en-GB" sz="1800" b="0" i="0" u="none" strike="noStrike" baseline="0" dirty="0"/>
              <a:t>No additional example cases needed. Good pruning.</a:t>
            </a:r>
          </a:p>
          <a:p>
            <a:pPr algn="l"/>
            <a:endParaRPr lang="en-GB" dirty="0"/>
          </a:p>
          <a:p>
            <a:pPr algn="l"/>
            <a:endParaRPr lang="en-GB" b="0" i="0" u="none" strike="noStrike" baseline="0" dirty="0"/>
          </a:p>
          <a:p>
            <a:pPr algn="l"/>
            <a:r>
              <a:rPr lang="en-GB" b="1" i="0" u="none" strike="noStrike" baseline="0" dirty="0"/>
              <a:t>Disadvantage: </a:t>
            </a:r>
          </a:p>
          <a:p>
            <a:pPr marL="228600" lvl="1" indent="0">
              <a:buNone/>
            </a:pPr>
            <a:r>
              <a:rPr lang="en-GB" sz="1800" b="0" i="0" u="none" strike="noStrike" baseline="0" dirty="0"/>
              <a:t>Statistically dubious foundation.</a:t>
            </a:r>
            <a:endParaRPr lang="en-GB" sz="1800" dirty="0"/>
          </a:p>
          <a:p>
            <a:endParaRPr lang="en-GB" dirty="0"/>
          </a:p>
        </p:txBody>
      </p:sp>
      <p:sp>
        <p:nvSpPr>
          <p:cNvPr id="5" name="Footer Placeholder 4">
            <a:extLst>
              <a:ext uri="{FF2B5EF4-FFF2-40B4-BE49-F238E27FC236}">
                <a16:creationId xmlns:a16="http://schemas.microsoft.com/office/drawing/2014/main" id="{8D82E884-4835-47B0-A92F-435B4B7C1D1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646621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A093-3B2B-A044-8D23-5D96FB9168B8}"/>
              </a:ext>
            </a:extLst>
          </p:cNvPr>
          <p:cNvSpPr>
            <a:spLocks noGrp="1"/>
          </p:cNvSpPr>
          <p:nvPr>
            <p:ph type="title"/>
          </p:nvPr>
        </p:nvSpPr>
        <p:spPr/>
        <p:txBody>
          <a:bodyPr/>
          <a:lstStyle/>
          <a:p>
            <a:r>
              <a:rPr lang="en-US" dirty="0" smtClean="0"/>
              <a:t>3. Minimum </a:t>
            </a:r>
            <a:r>
              <a:rPr lang="en-US" dirty="0"/>
              <a:t>Description Length Pruning (MDL)</a:t>
            </a:r>
          </a:p>
        </p:txBody>
      </p:sp>
      <p:sp>
        <p:nvSpPr>
          <p:cNvPr id="7" name="Content Placeholder 3">
            <a:extLst>
              <a:ext uri="{FF2B5EF4-FFF2-40B4-BE49-F238E27FC236}">
                <a16:creationId xmlns:a16="http://schemas.microsoft.com/office/drawing/2014/main" id="{B5060C29-6DE6-0043-A4DC-485827A2EE9A}"/>
              </a:ext>
            </a:extLst>
          </p:cNvPr>
          <p:cNvSpPr>
            <a:spLocks noGrp="1"/>
          </p:cNvSpPr>
          <p:nvPr>
            <p:ph sz="half" idx="1"/>
          </p:nvPr>
        </p:nvSpPr>
        <p:spPr>
          <a:xfrm>
            <a:off x="291317" y="893999"/>
            <a:ext cx="8631394" cy="455052"/>
          </a:xfrm>
        </p:spPr>
        <p:txBody>
          <a:bodyPr>
            <a:noAutofit/>
          </a:bodyPr>
          <a:lstStyle/>
          <a:p>
            <a:pPr marL="380985" lvl="1" indent="0">
              <a:buNone/>
            </a:pPr>
            <a:r>
              <a:rPr lang="en-US" i="1" dirty="0"/>
              <a:t>Description length = #bits(tree) + #bits(misclassified samples)</a:t>
            </a:r>
            <a:endParaRPr lang="en-US" dirty="0"/>
          </a:p>
        </p:txBody>
      </p:sp>
      <p:grpSp>
        <p:nvGrpSpPr>
          <p:cNvPr id="5" name="Group 4">
            <a:extLst>
              <a:ext uri="{FF2B5EF4-FFF2-40B4-BE49-F238E27FC236}">
                <a16:creationId xmlns:a16="http://schemas.microsoft.com/office/drawing/2014/main" id="{CAB4059F-5945-124A-BDF3-AB82AD943859}"/>
              </a:ext>
            </a:extLst>
          </p:cNvPr>
          <p:cNvGrpSpPr/>
          <p:nvPr/>
        </p:nvGrpSpPr>
        <p:grpSpPr>
          <a:xfrm>
            <a:off x="1157978" y="2121844"/>
            <a:ext cx="2023333" cy="1169995"/>
            <a:chOff x="1157978" y="2121844"/>
            <a:chExt cx="2023333" cy="1169995"/>
          </a:xfrm>
          <a:noFill/>
        </p:grpSpPr>
        <p:sp>
          <p:nvSpPr>
            <p:cNvPr id="202" name="Rounded Rectangle 199">
              <a:extLst>
                <a:ext uri="{FF2B5EF4-FFF2-40B4-BE49-F238E27FC236}">
                  <a16:creationId xmlns:a16="http://schemas.microsoft.com/office/drawing/2014/main" id="{1A46C567-D7B3-4DA0-8F44-C08630AB3210}"/>
                </a:ext>
              </a:extLst>
            </p:cNvPr>
            <p:cNvSpPr/>
            <p:nvPr/>
          </p:nvSpPr>
          <p:spPr>
            <a:xfrm>
              <a:off x="1157978" y="2625126"/>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9" name="Rounded Rectangle 233">
              <a:extLst>
                <a:ext uri="{FF2B5EF4-FFF2-40B4-BE49-F238E27FC236}">
                  <a16:creationId xmlns:a16="http://schemas.microsoft.com/office/drawing/2014/main" id="{426F9068-E609-4147-A9A9-7F18CA4C8D4A}"/>
                </a:ext>
              </a:extLst>
            </p:cNvPr>
            <p:cNvSpPr/>
            <p:nvPr/>
          </p:nvSpPr>
          <p:spPr>
            <a:xfrm>
              <a:off x="1751102" y="2121844"/>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wind</a:t>
              </a:r>
            </a:p>
          </p:txBody>
        </p:sp>
        <p:sp>
          <p:nvSpPr>
            <p:cNvPr id="121" name="Oval 120">
              <a:extLst>
                <a:ext uri="{FF2B5EF4-FFF2-40B4-BE49-F238E27FC236}">
                  <a16:creationId xmlns:a16="http://schemas.microsoft.com/office/drawing/2014/main" id="{E774CEF5-116A-4173-A707-DFFA61190CE7}"/>
                </a:ext>
              </a:extLst>
            </p:cNvPr>
            <p:cNvSpPr/>
            <p:nvPr/>
          </p:nvSpPr>
          <p:spPr>
            <a:xfrm>
              <a:off x="2841420" y="3055784"/>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Plus 36">
              <a:extLst>
                <a:ext uri="{FF2B5EF4-FFF2-40B4-BE49-F238E27FC236}">
                  <a16:creationId xmlns:a16="http://schemas.microsoft.com/office/drawing/2014/main" id="{1F8FF3C0-F1B7-424F-9622-34BDEA3C765A}"/>
                </a:ext>
              </a:extLst>
            </p:cNvPr>
            <p:cNvSpPr/>
            <p:nvPr/>
          </p:nvSpPr>
          <p:spPr>
            <a:xfrm>
              <a:off x="1488202" y="2713963"/>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Rounded Rectangle 199">
              <a:extLst>
                <a:ext uri="{FF2B5EF4-FFF2-40B4-BE49-F238E27FC236}">
                  <a16:creationId xmlns:a16="http://schemas.microsoft.com/office/drawing/2014/main" id="{2837F783-C847-B640-BEFF-FCAF7234D38E}"/>
                </a:ext>
              </a:extLst>
            </p:cNvPr>
            <p:cNvSpPr/>
            <p:nvPr/>
          </p:nvSpPr>
          <p:spPr>
            <a:xfrm>
              <a:off x="2344225" y="2625126"/>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 name="Straight Arrow Connector 11">
              <a:extLst>
                <a:ext uri="{FF2B5EF4-FFF2-40B4-BE49-F238E27FC236}">
                  <a16:creationId xmlns:a16="http://schemas.microsoft.com/office/drawing/2014/main" id="{E4C2C234-636B-3447-9AB6-DD16002B8EAB}"/>
                </a:ext>
              </a:extLst>
            </p:cNvPr>
            <p:cNvCxnSpPr>
              <a:cxnSpLocks/>
              <a:stCxn id="209" idx="2"/>
              <a:endCxn id="123" idx="0"/>
            </p:cNvCxnSpPr>
            <p:nvPr/>
          </p:nvCxnSpPr>
          <p:spPr>
            <a:xfrm>
              <a:off x="2109872" y="2393850"/>
              <a:ext cx="593123"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8354BB-A141-7841-B68D-BD1AE5FE4E8B}"/>
                </a:ext>
              </a:extLst>
            </p:cNvPr>
            <p:cNvCxnSpPr>
              <a:cxnSpLocks/>
              <a:stCxn id="209" idx="2"/>
              <a:endCxn id="202" idx="0"/>
            </p:cNvCxnSpPr>
            <p:nvPr/>
          </p:nvCxnSpPr>
          <p:spPr>
            <a:xfrm flipH="1">
              <a:off x="1516748" y="2393850"/>
              <a:ext cx="593124"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130" name="Plus 36">
              <a:extLst>
                <a:ext uri="{FF2B5EF4-FFF2-40B4-BE49-F238E27FC236}">
                  <a16:creationId xmlns:a16="http://schemas.microsoft.com/office/drawing/2014/main" id="{AC8AA0D9-F9EB-8A47-965B-432818715C2A}"/>
                </a:ext>
              </a:extLst>
            </p:cNvPr>
            <p:cNvSpPr/>
            <p:nvPr/>
          </p:nvSpPr>
          <p:spPr>
            <a:xfrm>
              <a:off x="2400032" y="3037784"/>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6" name="Oval 165">
              <a:extLst>
                <a:ext uri="{FF2B5EF4-FFF2-40B4-BE49-F238E27FC236}">
                  <a16:creationId xmlns:a16="http://schemas.microsoft.com/office/drawing/2014/main" id="{E1E61795-8767-A148-8F19-9A8AE03BBAB0}"/>
                </a:ext>
              </a:extLst>
            </p:cNvPr>
            <p:cNvSpPr/>
            <p:nvPr/>
          </p:nvSpPr>
          <p:spPr>
            <a:xfrm>
              <a:off x="2666994" y="2731963"/>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Oval 166">
              <a:extLst>
                <a:ext uri="{FF2B5EF4-FFF2-40B4-BE49-F238E27FC236}">
                  <a16:creationId xmlns:a16="http://schemas.microsoft.com/office/drawing/2014/main" id="{A0DD984D-926A-8F41-A520-327F83990EBB}"/>
                </a:ext>
              </a:extLst>
            </p:cNvPr>
            <p:cNvSpPr/>
            <p:nvPr/>
          </p:nvSpPr>
          <p:spPr>
            <a:xfrm>
              <a:off x="1617389" y="2986100"/>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Plus 36">
              <a:extLst>
                <a:ext uri="{FF2B5EF4-FFF2-40B4-BE49-F238E27FC236}">
                  <a16:creationId xmlns:a16="http://schemas.microsoft.com/office/drawing/2014/main" id="{9A92733F-2783-044F-AC9F-4294017CAF4A}"/>
                </a:ext>
              </a:extLst>
            </p:cNvPr>
            <p:cNvSpPr/>
            <p:nvPr/>
          </p:nvSpPr>
          <p:spPr>
            <a:xfrm>
              <a:off x="1163530" y="2968100"/>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15D9CE06-6205-C64B-9E73-D03A83565AC2}"/>
                </a:ext>
              </a:extLst>
            </p:cNvPr>
            <p:cNvSpPr txBox="1"/>
            <p:nvPr/>
          </p:nvSpPr>
          <p:spPr>
            <a:xfrm>
              <a:off x="1200453" y="2883601"/>
              <a:ext cx="341760" cy="276999"/>
            </a:xfrm>
            <a:prstGeom prst="rect">
              <a:avLst/>
            </a:prstGeom>
            <a:grpFill/>
          </p:spPr>
          <p:txBody>
            <a:bodyPr wrap="none" rtlCol="0">
              <a:spAutoFit/>
            </a:bodyPr>
            <a:lstStyle/>
            <a:p>
              <a:r>
                <a:rPr lang="en-US" sz="1200" dirty="0"/>
                <a:t>12</a:t>
              </a:r>
            </a:p>
          </p:txBody>
        </p:sp>
        <p:sp>
          <p:nvSpPr>
            <p:cNvPr id="169" name="TextBox 168">
              <a:extLst>
                <a:ext uri="{FF2B5EF4-FFF2-40B4-BE49-F238E27FC236}">
                  <a16:creationId xmlns:a16="http://schemas.microsoft.com/office/drawing/2014/main" id="{DB414C97-48E5-7447-9464-88F17F476AF3}"/>
                </a:ext>
              </a:extLst>
            </p:cNvPr>
            <p:cNvSpPr txBox="1"/>
            <p:nvPr/>
          </p:nvSpPr>
          <p:spPr>
            <a:xfrm>
              <a:off x="1669815" y="2883601"/>
              <a:ext cx="263214" cy="276999"/>
            </a:xfrm>
            <a:prstGeom prst="rect">
              <a:avLst/>
            </a:prstGeom>
            <a:grpFill/>
          </p:spPr>
          <p:txBody>
            <a:bodyPr wrap="none" rtlCol="0">
              <a:spAutoFit/>
            </a:bodyPr>
            <a:lstStyle/>
            <a:p>
              <a:r>
                <a:rPr lang="en-US" sz="1200" dirty="0"/>
                <a:t>0</a:t>
              </a:r>
            </a:p>
          </p:txBody>
        </p:sp>
        <p:sp>
          <p:nvSpPr>
            <p:cNvPr id="170" name="TextBox 169">
              <a:extLst>
                <a:ext uri="{FF2B5EF4-FFF2-40B4-BE49-F238E27FC236}">
                  <a16:creationId xmlns:a16="http://schemas.microsoft.com/office/drawing/2014/main" id="{F7AE5174-1ED1-7E4B-8326-27E3CD38D9F3}"/>
                </a:ext>
              </a:extLst>
            </p:cNvPr>
            <p:cNvSpPr txBox="1"/>
            <p:nvPr/>
          </p:nvSpPr>
          <p:spPr>
            <a:xfrm>
              <a:off x="2459033" y="2891729"/>
              <a:ext cx="314510" cy="400110"/>
            </a:xfrm>
            <a:prstGeom prst="rect">
              <a:avLst/>
            </a:prstGeom>
            <a:grpFill/>
          </p:spPr>
          <p:txBody>
            <a:bodyPr wrap="none" rtlCol="0">
              <a:spAutoFit/>
            </a:bodyPr>
            <a:lstStyle/>
            <a:p>
              <a:r>
                <a:rPr lang="en-US" sz="2000" b="1" dirty="0"/>
                <a:t>6</a:t>
              </a:r>
            </a:p>
          </p:txBody>
        </p:sp>
        <p:sp>
          <p:nvSpPr>
            <p:cNvPr id="171" name="TextBox 170">
              <a:extLst>
                <a:ext uri="{FF2B5EF4-FFF2-40B4-BE49-F238E27FC236}">
                  <a16:creationId xmlns:a16="http://schemas.microsoft.com/office/drawing/2014/main" id="{82F7CD48-0CD3-3042-83DA-22F43952EFE7}"/>
                </a:ext>
              </a:extLst>
            </p:cNvPr>
            <p:cNvSpPr txBox="1"/>
            <p:nvPr/>
          </p:nvSpPr>
          <p:spPr>
            <a:xfrm>
              <a:off x="2866801" y="2891729"/>
              <a:ext cx="314510" cy="400110"/>
            </a:xfrm>
            <a:prstGeom prst="rect">
              <a:avLst/>
            </a:prstGeom>
            <a:grpFill/>
          </p:spPr>
          <p:txBody>
            <a:bodyPr wrap="none" rtlCol="0">
              <a:spAutoFit/>
            </a:bodyPr>
            <a:lstStyle/>
            <a:p>
              <a:r>
                <a:rPr lang="en-US" sz="2000" b="1" dirty="0"/>
                <a:t>7</a:t>
              </a:r>
            </a:p>
          </p:txBody>
        </p:sp>
      </p:grpSp>
      <p:grpSp>
        <p:nvGrpSpPr>
          <p:cNvPr id="6" name="Group 5">
            <a:extLst>
              <a:ext uri="{FF2B5EF4-FFF2-40B4-BE49-F238E27FC236}">
                <a16:creationId xmlns:a16="http://schemas.microsoft.com/office/drawing/2014/main" id="{71B2D9D3-A424-3241-AC83-CA7CD22C0750}"/>
              </a:ext>
            </a:extLst>
          </p:cNvPr>
          <p:cNvGrpSpPr/>
          <p:nvPr/>
        </p:nvGrpSpPr>
        <p:grpSpPr>
          <a:xfrm>
            <a:off x="1175702" y="3785729"/>
            <a:ext cx="2121076" cy="1156702"/>
            <a:chOff x="1175702" y="3785729"/>
            <a:chExt cx="2121076" cy="1156702"/>
          </a:xfrm>
          <a:noFill/>
        </p:grpSpPr>
        <p:sp>
          <p:nvSpPr>
            <p:cNvPr id="190" name="Rounded Rectangle 199">
              <a:extLst>
                <a:ext uri="{FF2B5EF4-FFF2-40B4-BE49-F238E27FC236}">
                  <a16:creationId xmlns:a16="http://schemas.microsoft.com/office/drawing/2014/main" id="{8781B79F-99D2-9B47-80F2-65404AE5A98A}"/>
                </a:ext>
              </a:extLst>
            </p:cNvPr>
            <p:cNvSpPr/>
            <p:nvPr/>
          </p:nvSpPr>
          <p:spPr>
            <a:xfrm>
              <a:off x="1175702" y="4289011"/>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91" name="Rounded Rectangle 233">
              <a:extLst>
                <a:ext uri="{FF2B5EF4-FFF2-40B4-BE49-F238E27FC236}">
                  <a16:creationId xmlns:a16="http://schemas.microsoft.com/office/drawing/2014/main" id="{0C7561A7-44EE-5249-B7CD-989979B30ED9}"/>
                </a:ext>
              </a:extLst>
            </p:cNvPr>
            <p:cNvSpPr/>
            <p:nvPr/>
          </p:nvSpPr>
          <p:spPr>
            <a:xfrm>
              <a:off x="1768826" y="3785729"/>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wind</a:t>
              </a:r>
            </a:p>
          </p:txBody>
        </p:sp>
        <p:sp>
          <p:nvSpPr>
            <p:cNvPr id="192" name="Oval 191">
              <a:extLst>
                <a:ext uri="{FF2B5EF4-FFF2-40B4-BE49-F238E27FC236}">
                  <a16:creationId xmlns:a16="http://schemas.microsoft.com/office/drawing/2014/main" id="{80516576-08CC-FE48-96E9-5D4F2CA9C02A}"/>
                </a:ext>
              </a:extLst>
            </p:cNvPr>
            <p:cNvSpPr/>
            <p:nvPr/>
          </p:nvSpPr>
          <p:spPr>
            <a:xfrm>
              <a:off x="2841420" y="4706376"/>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Plus 36">
              <a:extLst>
                <a:ext uri="{FF2B5EF4-FFF2-40B4-BE49-F238E27FC236}">
                  <a16:creationId xmlns:a16="http://schemas.microsoft.com/office/drawing/2014/main" id="{F26D7544-6A97-C541-B886-F827AE7439E0}"/>
                </a:ext>
              </a:extLst>
            </p:cNvPr>
            <p:cNvSpPr/>
            <p:nvPr/>
          </p:nvSpPr>
          <p:spPr>
            <a:xfrm>
              <a:off x="1505926" y="4377848"/>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4" name="Rounded Rectangle 199">
              <a:extLst>
                <a:ext uri="{FF2B5EF4-FFF2-40B4-BE49-F238E27FC236}">
                  <a16:creationId xmlns:a16="http://schemas.microsoft.com/office/drawing/2014/main" id="{80C12864-D722-8C48-AF8F-4AC845088B86}"/>
                </a:ext>
              </a:extLst>
            </p:cNvPr>
            <p:cNvSpPr/>
            <p:nvPr/>
          </p:nvSpPr>
          <p:spPr>
            <a:xfrm>
              <a:off x="2361949" y="4289011"/>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95" name="Straight Arrow Connector 194">
              <a:extLst>
                <a:ext uri="{FF2B5EF4-FFF2-40B4-BE49-F238E27FC236}">
                  <a16:creationId xmlns:a16="http://schemas.microsoft.com/office/drawing/2014/main" id="{D0B55DF3-4BBB-8A43-BF8D-9E22207B6FED}"/>
                </a:ext>
              </a:extLst>
            </p:cNvPr>
            <p:cNvCxnSpPr>
              <a:cxnSpLocks/>
              <a:stCxn id="191" idx="2"/>
              <a:endCxn id="194" idx="0"/>
            </p:cNvCxnSpPr>
            <p:nvPr/>
          </p:nvCxnSpPr>
          <p:spPr>
            <a:xfrm>
              <a:off x="2127596" y="4057735"/>
              <a:ext cx="593123"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623D156D-6CF1-BA46-A703-F5CD43CA8D30}"/>
                </a:ext>
              </a:extLst>
            </p:cNvPr>
            <p:cNvCxnSpPr>
              <a:cxnSpLocks/>
              <a:stCxn id="191" idx="2"/>
              <a:endCxn id="190" idx="0"/>
            </p:cNvCxnSpPr>
            <p:nvPr/>
          </p:nvCxnSpPr>
          <p:spPr>
            <a:xfrm flipH="1">
              <a:off x="1534472" y="4057735"/>
              <a:ext cx="593124"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197" name="Plus 36">
              <a:extLst>
                <a:ext uri="{FF2B5EF4-FFF2-40B4-BE49-F238E27FC236}">
                  <a16:creationId xmlns:a16="http://schemas.microsoft.com/office/drawing/2014/main" id="{6905CA25-D73E-6244-8ECB-23D7BAECA61B}"/>
                </a:ext>
              </a:extLst>
            </p:cNvPr>
            <p:cNvSpPr/>
            <p:nvPr/>
          </p:nvSpPr>
          <p:spPr>
            <a:xfrm>
              <a:off x="2369793" y="4688376"/>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Oval 210">
              <a:extLst>
                <a:ext uri="{FF2B5EF4-FFF2-40B4-BE49-F238E27FC236}">
                  <a16:creationId xmlns:a16="http://schemas.microsoft.com/office/drawing/2014/main" id="{99E6BAB6-342F-CA49-A5CC-AA4BCE0B1DBD}"/>
                </a:ext>
              </a:extLst>
            </p:cNvPr>
            <p:cNvSpPr/>
            <p:nvPr/>
          </p:nvSpPr>
          <p:spPr>
            <a:xfrm>
              <a:off x="2684718" y="4395848"/>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Oval 211">
              <a:extLst>
                <a:ext uri="{FF2B5EF4-FFF2-40B4-BE49-F238E27FC236}">
                  <a16:creationId xmlns:a16="http://schemas.microsoft.com/office/drawing/2014/main" id="{0F9FAB9F-E7CA-4D47-9742-F89E6DED8467}"/>
                </a:ext>
              </a:extLst>
            </p:cNvPr>
            <p:cNvSpPr/>
            <p:nvPr/>
          </p:nvSpPr>
          <p:spPr>
            <a:xfrm>
              <a:off x="1635113" y="4649985"/>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5" name="Plus 36">
              <a:extLst>
                <a:ext uri="{FF2B5EF4-FFF2-40B4-BE49-F238E27FC236}">
                  <a16:creationId xmlns:a16="http://schemas.microsoft.com/office/drawing/2014/main" id="{929971BE-D0F8-C34F-A01A-5B049C9EAEDE}"/>
                </a:ext>
              </a:extLst>
            </p:cNvPr>
            <p:cNvSpPr/>
            <p:nvPr/>
          </p:nvSpPr>
          <p:spPr>
            <a:xfrm>
              <a:off x="1181254" y="4631985"/>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6" name="TextBox 215">
              <a:extLst>
                <a:ext uri="{FF2B5EF4-FFF2-40B4-BE49-F238E27FC236}">
                  <a16:creationId xmlns:a16="http://schemas.microsoft.com/office/drawing/2014/main" id="{1DD64D1E-7D33-B240-B839-4A7E89309ABF}"/>
                </a:ext>
              </a:extLst>
            </p:cNvPr>
            <p:cNvSpPr txBox="1"/>
            <p:nvPr/>
          </p:nvSpPr>
          <p:spPr>
            <a:xfrm>
              <a:off x="1218177" y="4547486"/>
              <a:ext cx="341760" cy="276999"/>
            </a:xfrm>
            <a:prstGeom prst="rect">
              <a:avLst/>
            </a:prstGeom>
            <a:grpFill/>
          </p:spPr>
          <p:txBody>
            <a:bodyPr wrap="none" rtlCol="0">
              <a:spAutoFit/>
            </a:bodyPr>
            <a:lstStyle/>
            <a:p>
              <a:r>
                <a:rPr lang="en-US" sz="1200" dirty="0"/>
                <a:t>12</a:t>
              </a:r>
            </a:p>
          </p:txBody>
        </p:sp>
        <p:sp>
          <p:nvSpPr>
            <p:cNvPr id="217" name="TextBox 216">
              <a:extLst>
                <a:ext uri="{FF2B5EF4-FFF2-40B4-BE49-F238E27FC236}">
                  <a16:creationId xmlns:a16="http://schemas.microsoft.com/office/drawing/2014/main" id="{C888C87C-1C98-234F-9509-D5A4B1F02BE9}"/>
                </a:ext>
              </a:extLst>
            </p:cNvPr>
            <p:cNvSpPr txBox="1"/>
            <p:nvPr/>
          </p:nvSpPr>
          <p:spPr>
            <a:xfrm>
              <a:off x="1687539" y="4547486"/>
              <a:ext cx="263214" cy="276999"/>
            </a:xfrm>
            <a:prstGeom prst="rect">
              <a:avLst/>
            </a:prstGeom>
            <a:grpFill/>
          </p:spPr>
          <p:txBody>
            <a:bodyPr wrap="none" rtlCol="0">
              <a:spAutoFit/>
            </a:bodyPr>
            <a:lstStyle/>
            <a:p>
              <a:r>
                <a:rPr lang="en-US" sz="1200" dirty="0"/>
                <a:t>0</a:t>
              </a:r>
            </a:p>
          </p:txBody>
        </p:sp>
        <p:sp>
          <p:nvSpPr>
            <p:cNvPr id="222" name="TextBox 221">
              <a:extLst>
                <a:ext uri="{FF2B5EF4-FFF2-40B4-BE49-F238E27FC236}">
                  <a16:creationId xmlns:a16="http://schemas.microsoft.com/office/drawing/2014/main" id="{CB533148-829B-7442-A521-EE78E4B30229}"/>
                </a:ext>
              </a:extLst>
            </p:cNvPr>
            <p:cNvSpPr txBox="1"/>
            <p:nvPr/>
          </p:nvSpPr>
          <p:spPr>
            <a:xfrm>
              <a:off x="2358813" y="4542321"/>
              <a:ext cx="372218" cy="400110"/>
            </a:xfrm>
            <a:prstGeom prst="rect">
              <a:avLst/>
            </a:prstGeom>
            <a:grpFill/>
          </p:spPr>
          <p:txBody>
            <a:bodyPr wrap="none" rtlCol="0">
              <a:spAutoFit/>
            </a:bodyPr>
            <a:lstStyle/>
            <a:p>
              <a:r>
                <a:rPr lang="en-US" sz="2000" b="1" dirty="0"/>
                <a:t> 1</a:t>
              </a:r>
            </a:p>
          </p:txBody>
        </p:sp>
        <p:sp>
          <p:nvSpPr>
            <p:cNvPr id="225" name="TextBox 224">
              <a:extLst>
                <a:ext uri="{FF2B5EF4-FFF2-40B4-BE49-F238E27FC236}">
                  <a16:creationId xmlns:a16="http://schemas.microsoft.com/office/drawing/2014/main" id="{23CE57FC-1204-0C42-AC22-FF4945EFC2A7}"/>
                </a:ext>
              </a:extLst>
            </p:cNvPr>
            <p:cNvSpPr txBox="1"/>
            <p:nvPr/>
          </p:nvSpPr>
          <p:spPr>
            <a:xfrm>
              <a:off x="2852426" y="4542321"/>
              <a:ext cx="444352" cy="400110"/>
            </a:xfrm>
            <a:prstGeom prst="rect">
              <a:avLst/>
            </a:prstGeom>
            <a:grpFill/>
          </p:spPr>
          <p:txBody>
            <a:bodyPr wrap="none" rtlCol="0">
              <a:spAutoFit/>
            </a:bodyPr>
            <a:lstStyle/>
            <a:p>
              <a:r>
                <a:rPr lang="en-US" sz="2000" b="1" dirty="0"/>
                <a:t>13</a:t>
              </a:r>
            </a:p>
          </p:txBody>
        </p:sp>
      </p:grpSp>
      <p:grpSp>
        <p:nvGrpSpPr>
          <p:cNvPr id="3" name="Group 2">
            <a:extLst>
              <a:ext uri="{FF2B5EF4-FFF2-40B4-BE49-F238E27FC236}">
                <a16:creationId xmlns:a16="http://schemas.microsoft.com/office/drawing/2014/main" id="{3AAF978F-C56A-584B-BFD3-2CE2AC29D1EC}"/>
              </a:ext>
            </a:extLst>
          </p:cNvPr>
          <p:cNvGrpSpPr/>
          <p:nvPr/>
        </p:nvGrpSpPr>
        <p:grpSpPr>
          <a:xfrm>
            <a:off x="3831963" y="2095263"/>
            <a:ext cx="2443413" cy="1281554"/>
            <a:chOff x="3831963" y="2095263"/>
            <a:chExt cx="2443413" cy="1281554"/>
          </a:xfrm>
          <a:noFill/>
        </p:grpSpPr>
        <p:sp>
          <p:nvSpPr>
            <p:cNvPr id="165" name="Rounded Rectangle 233">
              <a:extLst>
                <a:ext uri="{FF2B5EF4-FFF2-40B4-BE49-F238E27FC236}">
                  <a16:creationId xmlns:a16="http://schemas.microsoft.com/office/drawing/2014/main" id="{E22B45CF-AB3B-2C49-A7CE-2F379897931D}"/>
                </a:ext>
              </a:extLst>
            </p:cNvPr>
            <p:cNvSpPr/>
            <p:nvPr/>
          </p:nvSpPr>
          <p:spPr>
            <a:xfrm>
              <a:off x="4508275" y="3104811"/>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2" name="Rounded Rectangle 233">
              <a:extLst>
                <a:ext uri="{FF2B5EF4-FFF2-40B4-BE49-F238E27FC236}">
                  <a16:creationId xmlns:a16="http://schemas.microsoft.com/office/drawing/2014/main" id="{6511F504-B9E0-5045-A402-176E23579C97}"/>
                </a:ext>
              </a:extLst>
            </p:cNvPr>
            <p:cNvSpPr/>
            <p:nvPr/>
          </p:nvSpPr>
          <p:spPr>
            <a:xfrm>
              <a:off x="5557837" y="3104811"/>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3" name="Rounded Rectangle 199">
              <a:extLst>
                <a:ext uri="{FF2B5EF4-FFF2-40B4-BE49-F238E27FC236}">
                  <a16:creationId xmlns:a16="http://schemas.microsoft.com/office/drawing/2014/main" id="{E7F6FD1B-CFED-284B-93F1-C55967DF7D3D}"/>
                </a:ext>
              </a:extLst>
            </p:cNvPr>
            <p:cNvSpPr/>
            <p:nvPr/>
          </p:nvSpPr>
          <p:spPr>
            <a:xfrm>
              <a:off x="3831963" y="2598545"/>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4" name="Rounded Rectangle 233">
              <a:extLst>
                <a:ext uri="{FF2B5EF4-FFF2-40B4-BE49-F238E27FC236}">
                  <a16:creationId xmlns:a16="http://schemas.microsoft.com/office/drawing/2014/main" id="{174B615A-21C3-F14B-81D2-EA9763CBD927}"/>
                </a:ext>
              </a:extLst>
            </p:cNvPr>
            <p:cNvSpPr/>
            <p:nvPr/>
          </p:nvSpPr>
          <p:spPr>
            <a:xfrm>
              <a:off x="4425087" y="2095263"/>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wind</a:t>
              </a:r>
            </a:p>
          </p:txBody>
        </p:sp>
        <p:sp>
          <p:nvSpPr>
            <p:cNvPr id="176" name="Plus 36">
              <a:extLst>
                <a:ext uri="{FF2B5EF4-FFF2-40B4-BE49-F238E27FC236}">
                  <a16:creationId xmlns:a16="http://schemas.microsoft.com/office/drawing/2014/main" id="{C050D75A-0A32-CC47-8216-55B11A6D2844}"/>
                </a:ext>
              </a:extLst>
            </p:cNvPr>
            <p:cNvSpPr/>
            <p:nvPr/>
          </p:nvSpPr>
          <p:spPr>
            <a:xfrm>
              <a:off x="4162187" y="2687382"/>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ounded Rectangle 199">
              <a:extLst>
                <a:ext uri="{FF2B5EF4-FFF2-40B4-BE49-F238E27FC236}">
                  <a16:creationId xmlns:a16="http://schemas.microsoft.com/office/drawing/2014/main" id="{B8009559-3A63-8047-BFD8-C587ADE53067}"/>
                </a:ext>
              </a:extLst>
            </p:cNvPr>
            <p:cNvSpPr/>
            <p:nvPr/>
          </p:nvSpPr>
          <p:spPr>
            <a:xfrm>
              <a:off x="5018210" y="2598545"/>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temp</a:t>
              </a:r>
            </a:p>
          </p:txBody>
        </p:sp>
        <p:cxnSp>
          <p:nvCxnSpPr>
            <p:cNvPr id="178" name="Straight Arrow Connector 177">
              <a:extLst>
                <a:ext uri="{FF2B5EF4-FFF2-40B4-BE49-F238E27FC236}">
                  <a16:creationId xmlns:a16="http://schemas.microsoft.com/office/drawing/2014/main" id="{35A85FF8-9E7F-BD4F-8FB5-8650DBF1A58D}"/>
                </a:ext>
              </a:extLst>
            </p:cNvPr>
            <p:cNvCxnSpPr>
              <a:cxnSpLocks/>
              <a:stCxn id="174" idx="2"/>
              <a:endCxn id="177" idx="0"/>
            </p:cNvCxnSpPr>
            <p:nvPr/>
          </p:nvCxnSpPr>
          <p:spPr>
            <a:xfrm>
              <a:off x="4783857" y="2367269"/>
              <a:ext cx="593123"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1867843-C3D3-B242-A7E1-E339C86726BE}"/>
                </a:ext>
              </a:extLst>
            </p:cNvPr>
            <p:cNvCxnSpPr>
              <a:cxnSpLocks/>
              <a:stCxn id="174" idx="2"/>
              <a:endCxn id="173" idx="0"/>
            </p:cNvCxnSpPr>
            <p:nvPr/>
          </p:nvCxnSpPr>
          <p:spPr>
            <a:xfrm flipH="1">
              <a:off x="4190733" y="2367269"/>
              <a:ext cx="593124"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18AF0D13-E126-3243-926B-D53EBBDA3ECC}"/>
                </a:ext>
              </a:extLst>
            </p:cNvPr>
            <p:cNvSpPr/>
            <p:nvPr/>
          </p:nvSpPr>
          <p:spPr>
            <a:xfrm>
              <a:off x="4291374" y="2959519"/>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Plus 36">
              <a:extLst>
                <a:ext uri="{FF2B5EF4-FFF2-40B4-BE49-F238E27FC236}">
                  <a16:creationId xmlns:a16="http://schemas.microsoft.com/office/drawing/2014/main" id="{88BDA2EC-B5AF-3A44-8C19-9CB7DA70EDB8}"/>
                </a:ext>
              </a:extLst>
            </p:cNvPr>
            <p:cNvSpPr/>
            <p:nvPr/>
          </p:nvSpPr>
          <p:spPr>
            <a:xfrm>
              <a:off x="3837515" y="2941519"/>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TextBox 183">
              <a:extLst>
                <a:ext uri="{FF2B5EF4-FFF2-40B4-BE49-F238E27FC236}">
                  <a16:creationId xmlns:a16="http://schemas.microsoft.com/office/drawing/2014/main" id="{612FAA84-64D0-BB40-BF7E-BB782C877C33}"/>
                </a:ext>
              </a:extLst>
            </p:cNvPr>
            <p:cNvSpPr txBox="1"/>
            <p:nvPr/>
          </p:nvSpPr>
          <p:spPr>
            <a:xfrm>
              <a:off x="3874438" y="2857020"/>
              <a:ext cx="341760" cy="276999"/>
            </a:xfrm>
            <a:prstGeom prst="rect">
              <a:avLst/>
            </a:prstGeom>
            <a:grpFill/>
          </p:spPr>
          <p:txBody>
            <a:bodyPr wrap="none" rtlCol="0">
              <a:spAutoFit/>
            </a:bodyPr>
            <a:lstStyle/>
            <a:p>
              <a:r>
                <a:rPr lang="en-US" sz="1200" dirty="0"/>
                <a:t>12</a:t>
              </a:r>
            </a:p>
          </p:txBody>
        </p:sp>
        <p:sp>
          <p:nvSpPr>
            <p:cNvPr id="185" name="TextBox 184">
              <a:extLst>
                <a:ext uri="{FF2B5EF4-FFF2-40B4-BE49-F238E27FC236}">
                  <a16:creationId xmlns:a16="http://schemas.microsoft.com/office/drawing/2014/main" id="{C9FB4766-67DC-824B-923D-EFB989C29E78}"/>
                </a:ext>
              </a:extLst>
            </p:cNvPr>
            <p:cNvSpPr txBox="1"/>
            <p:nvPr/>
          </p:nvSpPr>
          <p:spPr>
            <a:xfrm>
              <a:off x="4303868" y="2857020"/>
              <a:ext cx="303146" cy="276999"/>
            </a:xfrm>
            <a:prstGeom prst="rect">
              <a:avLst/>
            </a:prstGeom>
            <a:grpFill/>
          </p:spPr>
          <p:txBody>
            <a:bodyPr wrap="square" rtlCol="0">
              <a:spAutoFit/>
            </a:bodyPr>
            <a:lstStyle/>
            <a:p>
              <a:r>
                <a:rPr lang="en-US" sz="1200" dirty="0"/>
                <a:t>0</a:t>
              </a:r>
            </a:p>
          </p:txBody>
        </p:sp>
        <p:sp>
          <p:nvSpPr>
            <p:cNvPr id="188" name="Plus 36">
              <a:extLst>
                <a:ext uri="{FF2B5EF4-FFF2-40B4-BE49-F238E27FC236}">
                  <a16:creationId xmlns:a16="http://schemas.microsoft.com/office/drawing/2014/main" id="{96B5D285-40D9-2943-9CCA-AA376F261E2B}"/>
                </a:ext>
              </a:extLst>
            </p:cNvPr>
            <p:cNvSpPr/>
            <p:nvPr/>
          </p:nvSpPr>
          <p:spPr>
            <a:xfrm>
              <a:off x="4813044" y="3181924"/>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Oval 188">
              <a:extLst>
                <a:ext uri="{FF2B5EF4-FFF2-40B4-BE49-F238E27FC236}">
                  <a16:creationId xmlns:a16="http://schemas.microsoft.com/office/drawing/2014/main" id="{2B38EE39-1D33-C141-B9E2-E298CBA9BD4B}"/>
                </a:ext>
              </a:extLst>
            </p:cNvPr>
            <p:cNvSpPr/>
            <p:nvPr/>
          </p:nvSpPr>
          <p:spPr>
            <a:xfrm>
              <a:off x="5880606" y="3199924"/>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79F00FAA-34EF-9241-8351-A5CDB5F29583}"/>
                </a:ext>
              </a:extLst>
            </p:cNvPr>
            <p:cNvCxnSpPr>
              <a:stCxn id="177" idx="2"/>
              <a:endCxn id="165" idx="0"/>
            </p:cNvCxnSpPr>
            <p:nvPr/>
          </p:nvCxnSpPr>
          <p:spPr>
            <a:xfrm flipH="1">
              <a:off x="4867045" y="2870551"/>
              <a:ext cx="509935" cy="23426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8FA5DCB-8483-5A49-AEE5-CB9B129AFC6E}"/>
                </a:ext>
              </a:extLst>
            </p:cNvPr>
            <p:cNvCxnSpPr>
              <a:stCxn id="177" idx="2"/>
              <a:endCxn id="172" idx="0"/>
            </p:cNvCxnSpPr>
            <p:nvPr/>
          </p:nvCxnSpPr>
          <p:spPr>
            <a:xfrm>
              <a:off x="5376980" y="2870551"/>
              <a:ext cx="539627" cy="23426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D69841B2-1AC0-C44C-83E3-62664C104C4D}"/>
              </a:ext>
            </a:extLst>
          </p:cNvPr>
          <p:cNvGrpSpPr/>
          <p:nvPr/>
        </p:nvGrpSpPr>
        <p:grpSpPr>
          <a:xfrm>
            <a:off x="3831963" y="3823285"/>
            <a:ext cx="2443413" cy="1281554"/>
            <a:chOff x="3831963" y="3823285"/>
            <a:chExt cx="2443413" cy="1281554"/>
          </a:xfrm>
          <a:noFill/>
        </p:grpSpPr>
        <p:sp>
          <p:nvSpPr>
            <p:cNvPr id="244" name="Rounded Rectangle 233">
              <a:extLst>
                <a:ext uri="{FF2B5EF4-FFF2-40B4-BE49-F238E27FC236}">
                  <a16:creationId xmlns:a16="http://schemas.microsoft.com/office/drawing/2014/main" id="{6E28A87A-7433-5143-9022-F62653A49D56}"/>
                </a:ext>
              </a:extLst>
            </p:cNvPr>
            <p:cNvSpPr/>
            <p:nvPr/>
          </p:nvSpPr>
          <p:spPr>
            <a:xfrm>
              <a:off x="4508275" y="4832833"/>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5" name="Rounded Rectangle 233">
              <a:extLst>
                <a:ext uri="{FF2B5EF4-FFF2-40B4-BE49-F238E27FC236}">
                  <a16:creationId xmlns:a16="http://schemas.microsoft.com/office/drawing/2014/main" id="{2D243F90-CAE8-2C47-A06E-B9B519E22838}"/>
                </a:ext>
              </a:extLst>
            </p:cNvPr>
            <p:cNvSpPr/>
            <p:nvPr/>
          </p:nvSpPr>
          <p:spPr>
            <a:xfrm>
              <a:off x="5557837" y="4832833"/>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6" name="Rounded Rectangle 199">
              <a:extLst>
                <a:ext uri="{FF2B5EF4-FFF2-40B4-BE49-F238E27FC236}">
                  <a16:creationId xmlns:a16="http://schemas.microsoft.com/office/drawing/2014/main" id="{11E8CE10-1976-F04F-A9E9-E624B51C3C86}"/>
                </a:ext>
              </a:extLst>
            </p:cNvPr>
            <p:cNvSpPr/>
            <p:nvPr/>
          </p:nvSpPr>
          <p:spPr>
            <a:xfrm>
              <a:off x="3831963" y="4326567"/>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7" name="Rounded Rectangle 233">
              <a:extLst>
                <a:ext uri="{FF2B5EF4-FFF2-40B4-BE49-F238E27FC236}">
                  <a16:creationId xmlns:a16="http://schemas.microsoft.com/office/drawing/2014/main" id="{66625CFF-2A46-9946-A185-261E88D04E9D}"/>
                </a:ext>
              </a:extLst>
            </p:cNvPr>
            <p:cNvSpPr/>
            <p:nvPr/>
          </p:nvSpPr>
          <p:spPr>
            <a:xfrm>
              <a:off x="4425087" y="3823285"/>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wind</a:t>
              </a:r>
            </a:p>
          </p:txBody>
        </p:sp>
        <p:sp>
          <p:nvSpPr>
            <p:cNvPr id="248" name="Plus 36">
              <a:extLst>
                <a:ext uri="{FF2B5EF4-FFF2-40B4-BE49-F238E27FC236}">
                  <a16:creationId xmlns:a16="http://schemas.microsoft.com/office/drawing/2014/main" id="{6C4147D0-59A7-C340-A22B-69FF7DC3C2A8}"/>
                </a:ext>
              </a:extLst>
            </p:cNvPr>
            <p:cNvSpPr/>
            <p:nvPr/>
          </p:nvSpPr>
          <p:spPr>
            <a:xfrm>
              <a:off x="4162187" y="4415404"/>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9" name="Rounded Rectangle 199">
              <a:extLst>
                <a:ext uri="{FF2B5EF4-FFF2-40B4-BE49-F238E27FC236}">
                  <a16:creationId xmlns:a16="http://schemas.microsoft.com/office/drawing/2014/main" id="{4D98E3D0-B0C4-394A-A88D-15E562F34CDF}"/>
                </a:ext>
              </a:extLst>
            </p:cNvPr>
            <p:cNvSpPr/>
            <p:nvPr/>
          </p:nvSpPr>
          <p:spPr>
            <a:xfrm>
              <a:off x="5018210" y="4326567"/>
              <a:ext cx="717539" cy="27200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temp</a:t>
              </a:r>
            </a:p>
          </p:txBody>
        </p:sp>
        <p:cxnSp>
          <p:nvCxnSpPr>
            <p:cNvPr id="250" name="Straight Arrow Connector 249">
              <a:extLst>
                <a:ext uri="{FF2B5EF4-FFF2-40B4-BE49-F238E27FC236}">
                  <a16:creationId xmlns:a16="http://schemas.microsoft.com/office/drawing/2014/main" id="{3CEE4B7A-3551-9A4D-AEBD-D3A491905096}"/>
                </a:ext>
              </a:extLst>
            </p:cNvPr>
            <p:cNvCxnSpPr>
              <a:cxnSpLocks/>
              <a:stCxn id="247" idx="2"/>
              <a:endCxn id="249" idx="0"/>
            </p:cNvCxnSpPr>
            <p:nvPr/>
          </p:nvCxnSpPr>
          <p:spPr>
            <a:xfrm>
              <a:off x="4783857" y="4095291"/>
              <a:ext cx="593123"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580CDA0B-EA3B-EC45-BB56-72EE3759C720}"/>
                </a:ext>
              </a:extLst>
            </p:cNvPr>
            <p:cNvCxnSpPr>
              <a:cxnSpLocks/>
              <a:stCxn id="247" idx="2"/>
              <a:endCxn id="246" idx="0"/>
            </p:cNvCxnSpPr>
            <p:nvPr/>
          </p:nvCxnSpPr>
          <p:spPr>
            <a:xfrm flipH="1">
              <a:off x="4190733" y="4095291"/>
              <a:ext cx="593124" cy="231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DC0A14B9-D2DA-AD4A-93F0-F2BE5884ED22}"/>
                </a:ext>
              </a:extLst>
            </p:cNvPr>
            <p:cNvSpPr/>
            <p:nvPr/>
          </p:nvSpPr>
          <p:spPr>
            <a:xfrm>
              <a:off x="4291374" y="4687541"/>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3" name="Plus 36">
              <a:extLst>
                <a:ext uri="{FF2B5EF4-FFF2-40B4-BE49-F238E27FC236}">
                  <a16:creationId xmlns:a16="http://schemas.microsoft.com/office/drawing/2014/main" id="{E711D08F-D15A-1A47-AC38-F37E5C773D38}"/>
                </a:ext>
              </a:extLst>
            </p:cNvPr>
            <p:cNvSpPr/>
            <p:nvPr/>
          </p:nvSpPr>
          <p:spPr>
            <a:xfrm>
              <a:off x="3837515" y="4669541"/>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4" name="TextBox 253">
              <a:extLst>
                <a:ext uri="{FF2B5EF4-FFF2-40B4-BE49-F238E27FC236}">
                  <a16:creationId xmlns:a16="http://schemas.microsoft.com/office/drawing/2014/main" id="{6D42F093-CA7E-334C-B24E-56394461F40B}"/>
                </a:ext>
              </a:extLst>
            </p:cNvPr>
            <p:cNvSpPr txBox="1"/>
            <p:nvPr/>
          </p:nvSpPr>
          <p:spPr>
            <a:xfrm>
              <a:off x="3874438" y="4585042"/>
              <a:ext cx="341760" cy="276999"/>
            </a:xfrm>
            <a:prstGeom prst="rect">
              <a:avLst/>
            </a:prstGeom>
            <a:grpFill/>
          </p:spPr>
          <p:txBody>
            <a:bodyPr wrap="none" rtlCol="0">
              <a:spAutoFit/>
            </a:bodyPr>
            <a:lstStyle/>
            <a:p>
              <a:r>
                <a:rPr lang="en-US" sz="1200" dirty="0"/>
                <a:t>12</a:t>
              </a:r>
            </a:p>
          </p:txBody>
        </p:sp>
        <p:sp>
          <p:nvSpPr>
            <p:cNvPr id="255" name="TextBox 254">
              <a:extLst>
                <a:ext uri="{FF2B5EF4-FFF2-40B4-BE49-F238E27FC236}">
                  <a16:creationId xmlns:a16="http://schemas.microsoft.com/office/drawing/2014/main" id="{38EFBAC5-A9AE-0143-BC2A-2FC17B304CF8}"/>
                </a:ext>
              </a:extLst>
            </p:cNvPr>
            <p:cNvSpPr txBox="1"/>
            <p:nvPr/>
          </p:nvSpPr>
          <p:spPr>
            <a:xfrm>
              <a:off x="4343800" y="4585042"/>
              <a:ext cx="263214" cy="276999"/>
            </a:xfrm>
            <a:prstGeom prst="rect">
              <a:avLst/>
            </a:prstGeom>
            <a:grpFill/>
          </p:spPr>
          <p:txBody>
            <a:bodyPr wrap="none" rtlCol="0">
              <a:spAutoFit/>
            </a:bodyPr>
            <a:lstStyle/>
            <a:p>
              <a:r>
                <a:rPr lang="en-US" sz="1200" dirty="0"/>
                <a:t>0</a:t>
              </a:r>
            </a:p>
          </p:txBody>
        </p:sp>
        <p:sp>
          <p:nvSpPr>
            <p:cNvPr id="256" name="Plus 36">
              <a:extLst>
                <a:ext uri="{FF2B5EF4-FFF2-40B4-BE49-F238E27FC236}">
                  <a16:creationId xmlns:a16="http://schemas.microsoft.com/office/drawing/2014/main" id="{E19D4BC8-70A8-5146-BF2F-AFD7F5AFA3CD}"/>
                </a:ext>
              </a:extLst>
            </p:cNvPr>
            <p:cNvSpPr/>
            <p:nvPr/>
          </p:nvSpPr>
          <p:spPr>
            <a:xfrm>
              <a:off x="4813044" y="4909946"/>
              <a:ext cx="108000" cy="108000"/>
            </a:xfrm>
            <a:prstGeom prst="mathPlus">
              <a:avLst>
                <a:gd name="adj1" fmla="val 1530"/>
              </a:avLst>
            </a:prstGeom>
            <a:grp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Oval 256">
              <a:extLst>
                <a:ext uri="{FF2B5EF4-FFF2-40B4-BE49-F238E27FC236}">
                  <a16:creationId xmlns:a16="http://schemas.microsoft.com/office/drawing/2014/main" id="{9CA30ED9-4CA3-3641-AD96-5F5DE4993A8E}"/>
                </a:ext>
              </a:extLst>
            </p:cNvPr>
            <p:cNvSpPr/>
            <p:nvPr/>
          </p:nvSpPr>
          <p:spPr>
            <a:xfrm>
              <a:off x="5880606" y="4927946"/>
              <a:ext cx="72000" cy="72000"/>
            </a:xfrm>
            <a:prstGeom prst="ellipse">
              <a:avLst/>
            </a:prstGeom>
            <a:solidFill>
              <a:schemeClr val="tx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8" name="Straight Arrow Connector 257">
              <a:extLst>
                <a:ext uri="{FF2B5EF4-FFF2-40B4-BE49-F238E27FC236}">
                  <a16:creationId xmlns:a16="http://schemas.microsoft.com/office/drawing/2014/main" id="{B370479C-552B-F34F-AC42-359BE26BEB4C}"/>
                </a:ext>
              </a:extLst>
            </p:cNvPr>
            <p:cNvCxnSpPr>
              <a:stCxn id="249" idx="2"/>
              <a:endCxn id="244" idx="0"/>
            </p:cNvCxnSpPr>
            <p:nvPr/>
          </p:nvCxnSpPr>
          <p:spPr>
            <a:xfrm flipH="1">
              <a:off x="4867045" y="4598573"/>
              <a:ext cx="509935" cy="23426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E557317D-6DED-DE44-B905-A65A4D1AB471}"/>
                </a:ext>
              </a:extLst>
            </p:cNvPr>
            <p:cNvCxnSpPr>
              <a:stCxn id="249" idx="2"/>
              <a:endCxn id="245" idx="0"/>
            </p:cNvCxnSpPr>
            <p:nvPr/>
          </p:nvCxnSpPr>
          <p:spPr>
            <a:xfrm>
              <a:off x="5376980" y="4598573"/>
              <a:ext cx="539627" cy="23426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9156563A-6B31-704D-B3AA-8808CA86631E}"/>
              </a:ext>
            </a:extLst>
          </p:cNvPr>
          <p:cNvCxnSpPr>
            <a:cxnSpLocks/>
          </p:cNvCxnSpPr>
          <p:nvPr/>
        </p:nvCxnSpPr>
        <p:spPr>
          <a:xfrm>
            <a:off x="293456" y="3577580"/>
            <a:ext cx="8312146" cy="0"/>
          </a:xfrm>
          <a:prstGeom prst="line">
            <a:avLst/>
          </a:prstGeom>
          <a:ln w="1270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D0EED21-3148-AD44-AD5E-7902050FD032}"/>
              </a:ext>
            </a:extLst>
          </p:cNvPr>
          <p:cNvSpPr txBox="1"/>
          <p:nvPr/>
        </p:nvSpPr>
        <p:spPr>
          <a:xfrm rot="16200000">
            <a:off x="51180" y="2563047"/>
            <a:ext cx="1038554" cy="338554"/>
          </a:xfrm>
          <a:prstGeom prst="rect">
            <a:avLst/>
          </a:prstGeom>
          <a:noFill/>
        </p:spPr>
        <p:txBody>
          <a:bodyPr wrap="none" rtlCol="0">
            <a:spAutoFit/>
          </a:bodyPr>
          <a:lstStyle/>
          <a:p>
            <a:r>
              <a:rPr lang="en-US" sz="1600" dirty="0"/>
              <a:t>Example 1</a:t>
            </a:r>
          </a:p>
        </p:txBody>
      </p:sp>
      <p:sp>
        <p:nvSpPr>
          <p:cNvPr id="260" name="TextBox 259">
            <a:extLst>
              <a:ext uri="{FF2B5EF4-FFF2-40B4-BE49-F238E27FC236}">
                <a16:creationId xmlns:a16="http://schemas.microsoft.com/office/drawing/2014/main" id="{D8781D77-D0D3-0C45-B77A-4211E184A3A5}"/>
              </a:ext>
            </a:extLst>
          </p:cNvPr>
          <p:cNvSpPr txBox="1"/>
          <p:nvPr/>
        </p:nvSpPr>
        <p:spPr>
          <a:xfrm rot="16200000">
            <a:off x="57264" y="4263604"/>
            <a:ext cx="1038554" cy="338554"/>
          </a:xfrm>
          <a:prstGeom prst="rect">
            <a:avLst/>
          </a:prstGeom>
          <a:noFill/>
        </p:spPr>
        <p:txBody>
          <a:bodyPr wrap="none" rtlCol="0">
            <a:spAutoFit/>
          </a:bodyPr>
          <a:lstStyle/>
          <a:p>
            <a:r>
              <a:rPr lang="en-US" sz="1600" dirty="0"/>
              <a:t>Example 2</a:t>
            </a:r>
          </a:p>
        </p:txBody>
      </p:sp>
      <p:sp>
        <p:nvSpPr>
          <p:cNvPr id="261" name="TextBox 260">
            <a:extLst>
              <a:ext uri="{FF2B5EF4-FFF2-40B4-BE49-F238E27FC236}">
                <a16:creationId xmlns:a16="http://schemas.microsoft.com/office/drawing/2014/main" id="{A9A98DF5-9FAF-2E48-B661-90462B105050}"/>
              </a:ext>
            </a:extLst>
          </p:cNvPr>
          <p:cNvSpPr txBox="1"/>
          <p:nvPr/>
        </p:nvSpPr>
        <p:spPr>
          <a:xfrm>
            <a:off x="1727008" y="1481695"/>
            <a:ext cx="696666" cy="338554"/>
          </a:xfrm>
          <a:prstGeom prst="rect">
            <a:avLst/>
          </a:prstGeom>
          <a:noFill/>
        </p:spPr>
        <p:txBody>
          <a:bodyPr wrap="none" rtlCol="0">
            <a:spAutoFit/>
          </a:bodyPr>
          <a:lstStyle/>
          <a:p>
            <a:r>
              <a:rPr lang="en-US" sz="1600" dirty="0"/>
              <a:t>Tree 1</a:t>
            </a:r>
          </a:p>
        </p:txBody>
      </p:sp>
      <p:sp>
        <p:nvSpPr>
          <p:cNvPr id="262" name="TextBox 261">
            <a:extLst>
              <a:ext uri="{FF2B5EF4-FFF2-40B4-BE49-F238E27FC236}">
                <a16:creationId xmlns:a16="http://schemas.microsoft.com/office/drawing/2014/main" id="{7E1952CB-738A-B547-84EB-70142C9008B4}"/>
              </a:ext>
            </a:extLst>
          </p:cNvPr>
          <p:cNvSpPr txBox="1"/>
          <p:nvPr/>
        </p:nvSpPr>
        <p:spPr>
          <a:xfrm>
            <a:off x="4403623" y="1515140"/>
            <a:ext cx="696666" cy="338554"/>
          </a:xfrm>
          <a:prstGeom prst="rect">
            <a:avLst/>
          </a:prstGeom>
          <a:noFill/>
        </p:spPr>
        <p:txBody>
          <a:bodyPr wrap="none" rtlCol="0">
            <a:spAutoFit/>
          </a:bodyPr>
          <a:lstStyle/>
          <a:p>
            <a:r>
              <a:rPr lang="en-US" sz="1600" dirty="0"/>
              <a:t>Tree 2</a:t>
            </a:r>
          </a:p>
        </p:txBody>
      </p:sp>
      <p:sp>
        <p:nvSpPr>
          <p:cNvPr id="263" name="TextBox 262">
            <a:extLst>
              <a:ext uri="{FF2B5EF4-FFF2-40B4-BE49-F238E27FC236}">
                <a16:creationId xmlns:a16="http://schemas.microsoft.com/office/drawing/2014/main" id="{ABC83C1D-F845-3544-BC21-7F600700B379}"/>
              </a:ext>
            </a:extLst>
          </p:cNvPr>
          <p:cNvSpPr txBox="1"/>
          <p:nvPr/>
        </p:nvSpPr>
        <p:spPr>
          <a:xfrm>
            <a:off x="7137368" y="1539674"/>
            <a:ext cx="596061" cy="338554"/>
          </a:xfrm>
          <a:prstGeom prst="rect">
            <a:avLst/>
          </a:prstGeom>
          <a:noFill/>
        </p:spPr>
        <p:txBody>
          <a:bodyPr wrap="none" rtlCol="0">
            <a:spAutoFit/>
          </a:bodyPr>
          <a:lstStyle/>
          <a:p>
            <a:r>
              <a:rPr lang="en-US" sz="1600" dirty="0"/>
              <a:t>Note</a:t>
            </a:r>
          </a:p>
        </p:txBody>
      </p:sp>
      <p:sp>
        <p:nvSpPr>
          <p:cNvPr id="264" name="TextBox 263">
            <a:extLst>
              <a:ext uri="{FF2B5EF4-FFF2-40B4-BE49-F238E27FC236}">
                <a16:creationId xmlns:a16="http://schemas.microsoft.com/office/drawing/2014/main" id="{1518AA45-F3AF-1648-8523-3C6FEFD6DAE7}"/>
              </a:ext>
            </a:extLst>
          </p:cNvPr>
          <p:cNvSpPr txBox="1"/>
          <p:nvPr/>
        </p:nvSpPr>
        <p:spPr>
          <a:xfrm>
            <a:off x="6497002" y="2183188"/>
            <a:ext cx="2368631" cy="1323439"/>
          </a:xfrm>
          <a:prstGeom prst="rect">
            <a:avLst/>
          </a:prstGeom>
          <a:noFill/>
        </p:spPr>
        <p:txBody>
          <a:bodyPr wrap="square" rtlCol="0">
            <a:spAutoFit/>
          </a:bodyPr>
          <a:lstStyle/>
          <a:p>
            <a:r>
              <a:rPr lang="en-US" sz="1600" dirty="0"/>
              <a:t>Many misclassified in samples in tree 1</a:t>
            </a:r>
          </a:p>
          <a:p>
            <a:endParaRPr lang="en-US" sz="1600" dirty="0"/>
          </a:p>
          <a:p>
            <a:r>
              <a:rPr lang="en-US" sz="1600" dirty="0"/>
              <a:t>=&gt; DL(Tree 1) &gt; DL(Tree 2)</a:t>
            </a:r>
          </a:p>
          <a:p>
            <a:r>
              <a:rPr lang="en-US" sz="1600" dirty="0"/>
              <a:t>=&gt; Select Tree 2</a:t>
            </a:r>
          </a:p>
        </p:txBody>
      </p:sp>
      <p:cxnSp>
        <p:nvCxnSpPr>
          <p:cNvPr id="266" name="Straight Connector 265">
            <a:extLst>
              <a:ext uri="{FF2B5EF4-FFF2-40B4-BE49-F238E27FC236}">
                <a16:creationId xmlns:a16="http://schemas.microsoft.com/office/drawing/2014/main" id="{45C3952D-64D6-F74C-9B94-AF04FAE60BB8}"/>
              </a:ext>
            </a:extLst>
          </p:cNvPr>
          <p:cNvCxnSpPr>
            <a:cxnSpLocks/>
          </p:cNvCxnSpPr>
          <p:nvPr/>
        </p:nvCxnSpPr>
        <p:spPr>
          <a:xfrm>
            <a:off x="3415694" y="1453098"/>
            <a:ext cx="0" cy="3750667"/>
          </a:xfrm>
          <a:prstGeom prst="line">
            <a:avLst/>
          </a:prstGeom>
          <a:ln w="127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267" name="Straight Connector 266">
            <a:extLst>
              <a:ext uri="{FF2B5EF4-FFF2-40B4-BE49-F238E27FC236}">
                <a16:creationId xmlns:a16="http://schemas.microsoft.com/office/drawing/2014/main" id="{228DC13E-9D28-BE4C-AFEB-ABEEFE495D14}"/>
              </a:ext>
            </a:extLst>
          </p:cNvPr>
          <p:cNvCxnSpPr>
            <a:cxnSpLocks/>
          </p:cNvCxnSpPr>
          <p:nvPr/>
        </p:nvCxnSpPr>
        <p:spPr>
          <a:xfrm>
            <a:off x="6436558" y="1453098"/>
            <a:ext cx="0" cy="3750667"/>
          </a:xfrm>
          <a:prstGeom prst="line">
            <a:avLst/>
          </a:prstGeom>
          <a:ln w="127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268" name="Straight Connector 267">
            <a:extLst>
              <a:ext uri="{FF2B5EF4-FFF2-40B4-BE49-F238E27FC236}">
                <a16:creationId xmlns:a16="http://schemas.microsoft.com/office/drawing/2014/main" id="{B1C32249-A5F6-FF41-84E6-2F36B2CEB0BD}"/>
              </a:ext>
            </a:extLst>
          </p:cNvPr>
          <p:cNvCxnSpPr>
            <a:cxnSpLocks/>
          </p:cNvCxnSpPr>
          <p:nvPr/>
        </p:nvCxnSpPr>
        <p:spPr>
          <a:xfrm>
            <a:off x="334387" y="1976229"/>
            <a:ext cx="8312146" cy="0"/>
          </a:xfrm>
          <a:prstGeom prst="line">
            <a:avLst/>
          </a:prstGeom>
          <a:ln w="1270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269" name="TextBox 268">
            <a:extLst>
              <a:ext uri="{FF2B5EF4-FFF2-40B4-BE49-F238E27FC236}">
                <a16:creationId xmlns:a16="http://schemas.microsoft.com/office/drawing/2014/main" id="{CE8C590A-A2B7-3C4F-B908-F63F18D6BE8A}"/>
              </a:ext>
            </a:extLst>
          </p:cNvPr>
          <p:cNvSpPr txBox="1"/>
          <p:nvPr/>
        </p:nvSpPr>
        <p:spPr>
          <a:xfrm>
            <a:off x="6478003" y="3885878"/>
            <a:ext cx="2387629" cy="1323439"/>
          </a:xfrm>
          <a:prstGeom prst="rect">
            <a:avLst/>
          </a:prstGeom>
          <a:noFill/>
        </p:spPr>
        <p:txBody>
          <a:bodyPr wrap="square" rtlCol="0">
            <a:spAutoFit/>
          </a:bodyPr>
          <a:lstStyle/>
          <a:p>
            <a:r>
              <a:rPr lang="en-US" sz="1600" dirty="0"/>
              <a:t>Only 1 misclassified sample in tree 1</a:t>
            </a:r>
          </a:p>
          <a:p>
            <a:endParaRPr lang="en-US" sz="1600" dirty="0"/>
          </a:p>
          <a:p>
            <a:r>
              <a:rPr lang="en-US" sz="1600" dirty="0"/>
              <a:t>=&gt; DL(Tree 1) &lt; DL(Tree 2)</a:t>
            </a:r>
          </a:p>
          <a:p>
            <a:r>
              <a:rPr lang="en-US" sz="1600" dirty="0"/>
              <a:t>=&gt; Select Tree 1</a:t>
            </a:r>
          </a:p>
        </p:txBody>
      </p:sp>
      <p:sp>
        <p:nvSpPr>
          <p:cNvPr id="8" name="Footer Placeholder 7"/>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9" name="Slide Number Placeholder 8"/>
          <p:cNvSpPr>
            <a:spLocks noGrp="1"/>
          </p:cNvSpPr>
          <p:nvPr>
            <p:ph type="sldNum" sz="quarter" idx="15"/>
          </p:nvPr>
        </p:nvSpPr>
        <p:spPr/>
        <p:txBody>
          <a:bodyPr/>
          <a:lstStyle/>
          <a:p>
            <a:fld id="{15C29056-5AFA-7949-831A-3EC086771171}" type="slidenum">
              <a:rPr lang="de-DE" smtClean="0"/>
              <a:pPr/>
              <a:t>13</a:t>
            </a:fld>
            <a:endParaRPr lang="de-DE" dirty="0"/>
          </a:p>
        </p:txBody>
      </p:sp>
    </p:spTree>
    <p:extLst>
      <p:ext uri="{BB962C8B-B14F-4D97-AF65-F5344CB8AC3E}">
        <p14:creationId xmlns:p14="http://schemas.microsoft.com/office/powerpoint/2010/main" val="249969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Regression </a:t>
            </a:r>
            <a:r>
              <a:rPr lang="en-GB" dirty="0"/>
              <a:t>Trees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14</a:t>
            </a:fld>
            <a:endParaRPr lang="de-DE" dirty="0"/>
          </a:p>
        </p:txBody>
      </p:sp>
      <p:sp>
        <p:nvSpPr>
          <p:cNvPr id="4" name="Text Placeholder 3"/>
          <p:cNvSpPr>
            <a:spLocks noGrp="1"/>
          </p:cNvSpPr>
          <p:nvPr>
            <p:ph type="body" sz="quarter" idx="14"/>
          </p:nvPr>
        </p:nvSpPr>
        <p:spPr/>
        <p:txBody>
          <a:bodyPr/>
          <a:lstStyle/>
          <a:p>
            <a:pPr marL="457200">
              <a:lnSpc>
                <a:spcPct val="107000"/>
              </a:lnSpc>
              <a:spcAft>
                <a:spcPts val="800"/>
              </a:spcAft>
            </a:pPr>
            <a:r>
              <a:rPr lang="en-GB" sz="1800" b="1" dirty="0">
                <a:effectLst/>
                <a:ea typeface="Calibri" panose="020F0502020204030204" pitchFamily="34" charset="0"/>
              </a:rPr>
              <a:t>Similarities</a:t>
            </a:r>
            <a:r>
              <a:rPr lang="en-GB" sz="1800" dirty="0">
                <a:effectLst/>
                <a:ea typeface="Calibri" panose="020F0502020204030204" pitchFamily="34" charset="0"/>
              </a:rPr>
              <a:t>: </a:t>
            </a:r>
            <a:r>
              <a:rPr lang="en-GB" sz="1600" dirty="0">
                <a:effectLst/>
                <a:ea typeface="Calibri" panose="020F0502020204030204" pitchFamily="34" charset="0"/>
              </a:rPr>
              <a:t>both implement solutions to numerical prediction tasks</a:t>
            </a:r>
          </a:p>
          <a:p>
            <a:pPr marL="457200">
              <a:lnSpc>
                <a:spcPct val="107000"/>
              </a:lnSpc>
              <a:spcAft>
                <a:spcPts val="800"/>
              </a:spcAft>
            </a:pPr>
            <a:r>
              <a:rPr lang="en-GB" sz="1800" b="1" dirty="0" smtClean="0">
                <a:effectLst/>
                <a:ea typeface="Calibri" panose="020F0502020204030204" pitchFamily="34" charset="0"/>
              </a:rPr>
              <a:t>Differences</a:t>
            </a:r>
            <a:r>
              <a:rPr lang="en-GB" sz="1800" dirty="0" smtClean="0">
                <a:effectLst/>
                <a:ea typeface="Calibri" panose="020F0502020204030204" pitchFamily="34" charset="0"/>
              </a:rPr>
              <a:t>:</a:t>
            </a:r>
          </a:p>
          <a:p>
            <a:pPr marL="679450" lvl="1">
              <a:lnSpc>
                <a:spcPct val="107000"/>
              </a:lnSpc>
              <a:spcAft>
                <a:spcPts val="800"/>
              </a:spcAft>
            </a:pPr>
            <a:r>
              <a:rPr lang="en-GB" sz="1600" dirty="0" smtClean="0">
                <a:effectLst/>
                <a:ea typeface="Calibri" panose="020F0502020204030204" pitchFamily="34" charset="0"/>
              </a:rPr>
              <a:t>Closed </a:t>
            </a:r>
            <a:r>
              <a:rPr lang="en-GB" sz="1600" dirty="0">
                <a:effectLst/>
                <a:ea typeface="Calibri" panose="020F0502020204030204" pitchFamily="34" charset="0"/>
              </a:rPr>
              <a:t>form solution for linear regression; heuristic solution for regression </a:t>
            </a:r>
            <a:r>
              <a:rPr lang="en-GB" sz="1600" dirty="0" smtClean="0">
                <a:effectLst/>
                <a:ea typeface="Calibri" panose="020F0502020204030204" pitchFamily="34" charset="0"/>
              </a:rPr>
              <a:t>tree</a:t>
            </a:r>
          </a:p>
          <a:p>
            <a:pPr marL="679450" lvl="1">
              <a:lnSpc>
                <a:spcPct val="107000"/>
              </a:lnSpc>
              <a:spcAft>
                <a:spcPts val="800"/>
              </a:spcAft>
            </a:pPr>
            <a:r>
              <a:rPr lang="en-GB" sz="1600" dirty="0" smtClean="0">
                <a:effectLst/>
                <a:ea typeface="Calibri" panose="020F0502020204030204" pitchFamily="34" charset="0"/>
              </a:rPr>
              <a:t>Linear </a:t>
            </a:r>
            <a:r>
              <a:rPr lang="en-GB" sz="1600" dirty="0">
                <a:effectLst/>
                <a:ea typeface="Calibri" panose="020F0502020204030204" pitchFamily="34" charset="0"/>
              </a:rPr>
              <a:t>regression uses a linear function to fit the </a:t>
            </a:r>
            <a:r>
              <a:rPr lang="en-GB" sz="1600" dirty="0" smtClean="0">
                <a:effectLst/>
                <a:ea typeface="Calibri" panose="020F0502020204030204" pitchFamily="34" charset="0"/>
              </a:rPr>
              <a:t>data</a:t>
            </a:r>
          </a:p>
          <a:p>
            <a:pPr marL="679450" lvl="1">
              <a:lnSpc>
                <a:spcPct val="107000"/>
              </a:lnSpc>
              <a:spcAft>
                <a:spcPts val="800"/>
              </a:spcAft>
            </a:pPr>
            <a:r>
              <a:rPr lang="en-GB" sz="1600" dirty="0">
                <a:ea typeface="Calibri" panose="020F0502020204030204" pitchFamily="34" charset="0"/>
              </a:rPr>
              <a:t>R</a:t>
            </a:r>
            <a:r>
              <a:rPr lang="en-GB" sz="1600" dirty="0" smtClean="0">
                <a:effectLst/>
                <a:ea typeface="Calibri" panose="020F0502020204030204" pitchFamily="34" charset="0"/>
              </a:rPr>
              <a:t>egression </a:t>
            </a:r>
            <a:r>
              <a:rPr lang="en-GB" sz="1600" dirty="0">
                <a:effectLst/>
                <a:ea typeface="Calibri" panose="020F0502020204030204" pitchFamily="34" charset="0"/>
              </a:rPr>
              <a:t>tree uses a step-wise function to fit the </a:t>
            </a:r>
            <a:r>
              <a:rPr lang="en-GB" sz="1600" dirty="0" smtClean="0">
                <a:effectLst/>
                <a:ea typeface="Calibri" panose="020F0502020204030204" pitchFamily="34" charset="0"/>
              </a:rPr>
              <a:t>data</a:t>
            </a:r>
            <a:endParaRPr lang="en-GB" sz="1600" dirty="0">
              <a:effectLst/>
              <a:ea typeface="Calibri" panose="020F0502020204030204" pitchFamily="34" charset="0"/>
            </a:endParaRPr>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US" dirty="0"/>
              <a:t>Describe differences and similarities between regression trees and linear </a:t>
            </a:r>
            <a:r>
              <a:rPr lang="en-US" dirty="0" smtClean="0"/>
              <a:t>regression</a:t>
            </a:r>
            <a:endParaRPr lang="en-US" dirty="0"/>
          </a:p>
        </p:txBody>
      </p:sp>
    </p:spTree>
    <p:extLst>
      <p:ext uri="{BB962C8B-B14F-4D97-AF65-F5344CB8AC3E}">
        <p14:creationId xmlns:p14="http://schemas.microsoft.com/office/powerpoint/2010/main" val="3455152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516" y="1044000"/>
            <a:ext cx="5484553" cy="1938992"/>
          </a:xfrm>
        </p:spPr>
        <p:txBody>
          <a:bodyPr/>
          <a:lstStyle/>
          <a:p>
            <a:r>
              <a:rPr lang="en-GB" dirty="0" smtClean="0"/>
              <a:t>Exercise 2</a:t>
            </a:r>
            <a:br>
              <a:rPr lang="en-GB" dirty="0" smtClean="0"/>
            </a:br>
            <a:r>
              <a:rPr lang="en-GB" dirty="0" smtClean="0"/>
              <a:t>Hands-on Decision Tree</a:t>
            </a:r>
            <a:endParaRPr lang="en-US" dirty="0"/>
          </a:p>
        </p:txBody>
      </p:sp>
      <p:sp>
        <p:nvSpPr>
          <p:cNvPr id="3" name="Slide Number Placeholder 2"/>
          <p:cNvSpPr>
            <a:spLocks noGrp="1"/>
          </p:cNvSpPr>
          <p:nvPr>
            <p:ph type="sldNum" sz="quarter" idx="4"/>
          </p:nvPr>
        </p:nvSpPr>
        <p:spPr/>
        <p:txBody>
          <a:bodyPr/>
          <a:lstStyle/>
          <a:p>
            <a:fld id="{15C29056-5AFA-7949-831A-3EC086771171}" type="slidenum">
              <a:rPr lang="de-DE" smtClean="0"/>
              <a:pPr/>
              <a:t>15</a:t>
            </a:fld>
            <a:endParaRPr lang="de-DE" dirty="0"/>
          </a:p>
        </p:txBody>
      </p:sp>
      <p:sp>
        <p:nvSpPr>
          <p:cNvPr id="4" name="Footer Placeholder 3"/>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835483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Hands-on Decision </a:t>
            </a:r>
            <a:r>
              <a:rPr lang="en-GB" dirty="0"/>
              <a:t>Tree</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16</a:t>
            </a:fld>
            <a:endParaRPr lang="de-DE" dirty="0"/>
          </a:p>
        </p:txBody>
      </p:sp>
      <p:sp>
        <p:nvSpPr>
          <p:cNvPr id="4" name="Text Placeholder 3"/>
          <p:cNvSpPr>
            <a:spLocks noGrp="1"/>
          </p:cNvSpPr>
          <p:nvPr>
            <p:ph type="body" sz="quarter" idx="14"/>
          </p:nvPr>
        </p:nvSpPr>
        <p:spPr/>
        <p:txBody>
          <a:bodyPr/>
          <a:lstStyle/>
          <a:p>
            <a:pPr algn="l"/>
            <a:r>
              <a:rPr lang="en-GB" sz="1800" b="0" i="1" u="none" strike="noStrike" baseline="0" dirty="0"/>
              <a:t>Check the examples from dataset in the </a:t>
            </a:r>
            <a:r>
              <a:rPr lang="en-GB" sz="1800" b="0" i="1" u="none" strike="noStrike" baseline="0" dirty="0" smtClean="0"/>
              <a:t>table </a:t>
            </a:r>
            <a:r>
              <a:rPr lang="en-GB" sz="1800" b="0" i="1" u="none" strike="noStrike" baseline="0" dirty="0"/>
              <a:t>below </a:t>
            </a:r>
          </a:p>
          <a:p>
            <a:pPr lvl="1"/>
            <a:r>
              <a:rPr lang="en-GB" i="1" dirty="0"/>
              <a:t>T</a:t>
            </a:r>
            <a:r>
              <a:rPr lang="en-GB" b="0" i="1" u="none" strike="noStrike" baseline="0" dirty="0" smtClean="0"/>
              <a:t>hree </a:t>
            </a:r>
            <a:r>
              <a:rPr lang="en-GB" b="0" i="1" u="none" strike="noStrike" baseline="0" dirty="0" err="1"/>
              <a:t>boolean</a:t>
            </a:r>
            <a:r>
              <a:rPr lang="en-GB" b="0" i="1" u="none" strike="noStrike" baseline="0" dirty="0"/>
              <a:t> values A1; A2; A3 </a:t>
            </a:r>
          </a:p>
          <a:p>
            <a:pPr lvl="1"/>
            <a:r>
              <a:rPr lang="en-GB" i="1" dirty="0"/>
              <a:t>C</a:t>
            </a:r>
            <a:r>
              <a:rPr lang="en-GB" b="0" i="1" u="none" strike="noStrike" baseline="0" dirty="0" smtClean="0"/>
              <a:t>lass </a:t>
            </a:r>
            <a:r>
              <a:rPr lang="en-GB" b="0" i="1" u="none" strike="noStrike" baseline="0" dirty="0"/>
              <a:t>attribute C. </a:t>
            </a:r>
          </a:p>
          <a:p>
            <a:pPr lvl="1"/>
            <a:endParaRPr lang="en-GB" i="1" dirty="0"/>
          </a:p>
          <a:p>
            <a:pPr lvl="1"/>
            <a:endParaRPr lang="en-GB" b="0" i="1" u="none" strike="noStrike" baseline="0" dirty="0"/>
          </a:p>
          <a:p>
            <a:pPr lvl="1"/>
            <a:endParaRPr lang="en-GB" i="1" dirty="0"/>
          </a:p>
          <a:p>
            <a:pPr lvl="1"/>
            <a:endParaRPr lang="en-GB" b="0" i="1" u="none" strike="noStrike" baseline="0" dirty="0"/>
          </a:p>
          <a:p>
            <a:pPr lvl="1"/>
            <a:endParaRPr lang="en-GB" i="1" dirty="0"/>
          </a:p>
          <a:p>
            <a:pPr lvl="1"/>
            <a:endParaRPr lang="en-GB" b="0" i="1" u="none" strike="noStrike" baseline="0" dirty="0"/>
          </a:p>
          <a:p>
            <a:pPr lvl="1"/>
            <a:endParaRPr lang="en-GB" i="1" dirty="0"/>
          </a:p>
          <a:p>
            <a:pPr lvl="1"/>
            <a:endParaRPr lang="en-GB" b="0" i="1" u="none" strike="noStrike" baseline="0" dirty="0"/>
          </a:p>
          <a:p>
            <a:r>
              <a:rPr lang="en-GB" sz="1800" b="0" i="1" u="none" strike="noStrike" baseline="0" dirty="0"/>
              <a:t>Use the ID3-algorithm (by hand, no tools) to construct a decision tree. The solution should contain all necessary calculations for building the decision tree.</a:t>
            </a:r>
          </a:p>
          <a:p>
            <a:r>
              <a:rPr lang="en-GB" sz="1800" b="0" i="1" u="none" strike="noStrike" baseline="0" dirty="0"/>
              <a:t>Why is the resulting decision tree too complex? How can this be prevented?</a:t>
            </a:r>
            <a:endParaRPr lang="en-US" i="1"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7" name="Table 7">
            <a:extLst>
              <a:ext uri="{FF2B5EF4-FFF2-40B4-BE49-F238E27FC236}">
                <a16:creationId xmlns:a16="http://schemas.microsoft.com/office/drawing/2014/main" id="{AA6C9E73-BFD7-41BC-94EF-8FAE627B5121}"/>
              </a:ext>
            </a:extLst>
          </p:cNvPr>
          <p:cNvGraphicFramePr>
            <a:graphicFrameLocks noGrp="1"/>
          </p:cNvGraphicFramePr>
          <p:nvPr>
            <p:extLst>
              <p:ext uri="{D42A27DB-BD31-4B8C-83A1-F6EECF244321}">
                <p14:modId xmlns:p14="http://schemas.microsoft.com/office/powerpoint/2010/main" val="3828361785"/>
              </p:ext>
            </p:extLst>
          </p:nvPr>
        </p:nvGraphicFramePr>
        <p:xfrm>
          <a:off x="1895229" y="2047549"/>
          <a:ext cx="5205816" cy="1483360"/>
        </p:xfrm>
        <a:graphic>
          <a:graphicData uri="http://schemas.openxmlformats.org/drawingml/2006/table">
            <a:tbl>
              <a:tblPr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gridCol w="578424">
                  <a:extLst>
                    <a:ext uri="{9D8B030D-6E8A-4147-A177-3AD203B41FA5}">
                      <a16:colId xmlns:a16="http://schemas.microsoft.com/office/drawing/2014/main" val="1200617378"/>
                    </a:ext>
                  </a:extLst>
                </a:gridCol>
                <a:gridCol w="578424">
                  <a:extLst>
                    <a:ext uri="{9D8B030D-6E8A-4147-A177-3AD203B41FA5}">
                      <a16:colId xmlns:a16="http://schemas.microsoft.com/office/drawing/2014/main" val="1581937860"/>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A3</a:t>
                      </a:r>
                      <a:endParaRPr lang="en-GB" b="1"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516224"/>
                  </a:ext>
                </a:extLst>
              </a:tr>
            </a:tbl>
          </a:graphicData>
        </a:graphic>
      </p:graphicFrame>
    </p:spTree>
    <p:extLst>
      <p:ext uri="{BB962C8B-B14F-4D97-AF65-F5344CB8AC3E}">
        <p14:creationId xmlns:p14="http://schemas.microsoft.com/office/powerpoint/2010/main" val="244712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7">
            <a:extLst>
              <a:ext uri="{FF2B5EF4-FFF2-40B4-BE49-F238E27FC236}">
                <a16:creationId xmlns:a16="http://schemas.microsoft.com/office/drawing/2014/main" id="{AA6C9E73-BFD7-41BC-94EF-8FAE627B5121}"/>
              </a:ext>
            </a:extLst>
          </p:cNvPr>
          <p:cNvGraphicFramePr>
            <a:graphicFrameLocks noGrp="1"/>
          </p:cNvGraphicFramePr>
          <p:nvPr>
            <p:extLst>
              <p:ext uri="{D42A27DB-BD31-4B8C-83A1-F6EECF244321}">
                <p14:modId xmlns:p14="http://schemas.microsoft.com/office/powerpoint/2010/main" val="999194135"/>
              </p:ext>
            </p:extLst>
          </p:nvPr>
        </p:nvGraphicFramePr>
        <p:xfrm>
          <a:off x="2170964" y="3200585"/>
          <a:ext cx="5205816" cy="1483360"/>
        </p:xfrm>
        <a:graphic>
          <a:graphicData uri="http://schemas.openxmlformats.org/drawingml/2006/table">
            <a:tbl>
              <a:tblPr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gridCol w="578424">
                  <a:extLst>
                    <a:ext uri="{9D8B030D-6E8A-4147-A177-3AD203B41FA5}">
                      <a16:colId xmlns:a16="http://schemas.microsoft.com/office/drawing/2014/main" val="1200617378"/>
                    </a:ext>
                  </a:extLst>
                </a:gridCol>
                <a:gridCol w="578424">
                  <a:extLst>
                    <a:ext uri="{9D8B030D-6E8A-4147-A177-3AD203B41FA5}">
                      <a16:colId xmlns:a16="http://schemas.microsoft.com/office/drawing/2014/main" val="1581937860"/>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A3</a:t>
                      </a:r>
                      <a:endParaRPr lang="en-GB" b="1"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516224"/>
                  </a:ext>
                </a:extLst>
              </a:tr>
            </a:tbl>
          </a:graphicData>
        </a:graphic>
      </p:graphicFrame>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17</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DCFCA3-005F-410F-8F7D-2C0BC5D3BB0D}"/>
                  </a:ext>
                </a:extLst>
              </p:cNvPr>
              <p:cNvSpPr>
                <a:spLocks noGrp="1"/>
              </p:cNvSpPr>
              <p:nvPr>
                <p:ph type="body" sz="quarter" idx="14"/>
              </p:nvPr>
            </p:nvSpPr>
            <p:spPr>
              <a:xfrm>
                <a:off x="358775" y="1808703"/>
                <a:ext cx="8378825" cy="3398976"/>
              </a:xfrm>
            </p:spPr>
            <p:txBody>
              <a:bodyPr/>
              <a:lstStyle/>
              <a:p>
                <a:pPr marL="6350" indent="0">
                  <a:buNone/>
                </a:pPr>
                <a:endParaRPr lang="de-DE" sz="1600" b="0" dirty="0" smtClean="0">
                  <a:latin typeface="Cambria Math" panose="02040503050406030204" pitchFamily="18" charset="0"/>
                </a:endParaRPr>
              </a:p>
              <a:p>
                <a:pPr marL="6350" indent="0">
                  <a:buNone/>
                </a:pPr>
                <a:r>
                  <a:rPr lang="de-DE" sz="1600" b="0" dirty="0" smtClean="0">
                    <a:latin typeface="Cambria Math" panose="02040503050406030204" pitchFamily="18" charset="0"/>
                  </a:rPr>
                  <a:t>C </a:t>
                </a:r>
                <a:r>
                  <a:rPr lang="de-DE" sz="1600" b="0" dirty="0">
                    <a:latin typeface="Cambria Math" panose="02040503050406030204" pitchFamily="18" charset="0"/>
                  </a:rPr>
                  <a:t>= {4 W , 4 F}</a:t>
                </a:r>
                <a:endParaRPr lang="de-DE" sz="1600" b="0" dirty="0" smtClean="0">
                  <a:latin typeface="Cambria Math" panose="02040503050406030204" pitchFamily="18" charset="0"/>
                </a:endParaRPr>
              </a:p>
              <a:p>
                <a:pPr marL="6350" indent="0">
                  <a:buNone/>
                </a:pPr>
                <a14:m>
                  <m:oMathPara xmlns:m="http://schemas.openxmlformats.org/officeDocument/2006/math">
                    <m:oMathParaPr>
                      <m:jc m:val="center"/>
                    </m:oMathParaPr>
                    <m:oMath xmlns:m="http://schemas.openxmlformats.org/officeDocument/2006/math">
                      <m:r>
                        <a:rPr lang="de-DE" sz="1600" b="0" i="1" smtClean="0">
                          <a:latin typeface="Cambria Math" panose="02040503050406030204" pitchFamily="18" charset="0"/>
                        </a:rPr>
                        <m:t>𝐻</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𝐶</m:t>
                          </m:r>
                        </m:e>
                      </m:d>
                      <m:r>
                        <a:rPr lang="de-DE" sz="1600" b="0" i="1" smtClean="0">
                          <a:latin typeface="Cambria Math" panose="02040503050406030204" pitchFamily="18" charset="0"/>
                        </a:rPr>
                        <m:t>=−</m:t>
                      </m:r>
                      <m:f>
                        <m:fPr>
                          <m:ctrlPr>
                            <a:rPr lang="de-DE" sz="1600" b="0" i="1" smtClean="0">
                              <a:latin typeface="Cambria Math" panose="02040503050406030204" pitchFamily="18" charset="0"/>
                            </a:rPr>
                          </m:ctrlPr>
                        </m:fPr>
                        <m:num>
                          <m:r>
                            <a:rPr lang="de-DE" sz="1600" b="0" i="1" smtClean="0">
                              <a:latin typeface="Cambria Math" panose="02040503050406030204" pitchFamily="18" charset="0"/>
                            </a:rPr>
                            <m:t>4</m:t>
                          </m:r>
                        </m:num>
                        <m:den>
                          <m:r>
                            <a:rPr lang="de-DE" sz="1600" b="0" i="1" smtClean="0">
                              <a:latin typeface="Cambria Math" panose="02040503050406030204" pitchFamily="18" charset="0"/>
                            </a:rPr>
                            <m:t>8</m:t>
                          </m:r>
                        </m:den>
                      </m:f>
                      <m:sSub>
                        <m:sSubPr>
                          <m:ctrlPr>
                            <a:rPr lang="de-DE" sz="1600" b="0" i="1" smtClean="0">
                              <a:latin typeface="Cambria Math" panose="02040503050406030204" pitchFamily="18" charset="0"/>
                            </a:rPr>
                          </m:ctrlPr>
                        </m:sSubPr>
                        <m:e>
                          <m:r>
                            <a:rPr lang="de-DE" sz="1600" b="0" i="1" smtClean="0">
                              <a:latin typeface="Cambria Math" panose="02040503050406030204" pitchFamily="18" charset="0"/>
                            </a:rPr>
                            <m:t>𝑙𝑜𝑔</m:t>
                          </m:r>
                        </m:e>
                        <m:sub>
                          <m:r>
                            <a:rPr lang="de-DE" sz="1600" b="0" i="1" smtClean="0">
                              <a:latin typeface="Cambria Math" panose="02040503050406030204" pitchFamily="18" charset="0"/>
                            </a:rPr>
                            <m:t>2</m:t>
                          </m:r>
                        </m:sub>
                      </m:sSub>
                      <m:f>
                        <m:fPr>
                          <m:ctrlPr>
                            <a:rPr lang="de-DE" sz="1600" b="0" i="1" smtClean="0">
                              <a:latin typeface="Cambria Math" panose="02040503050406030204" pitchFamily="18" charset="0"/>
                            </a:rPr>
                          </m:ctrlPr>
                        </m:fPr>
                        <m:num>
                          <m:r>
                            <a:rPr lang="de-DE" sz="1600" b="0" i="1" smtClean="0">
                              <a:latin typeface="Cambria Math" panose="02040503050406030204" pitchFamily="18" charset="0"/>
                            </a:rPr>
                            <m:t>4</m:t>
                          </m:r>
                        </m:num>
                        <m:den>
                          <m:r>
                            <a:rPr lang="de-DE" sz="1600" b="0" i="1" smtClean="0">
                              <a:latin typeface="Cambria Math" panose="02040503050406030204" pitchFamily="18" charset="0"/>
                            </a:rPr>
                            <m:t>8</m:t>
                          </m:r>
                        </m:den>
                      </m:f>
                      <m:r>
                        <a:rPr lang="de-DE" sz="1600" b="0" i="0" smtClean="0">
                          <a:latin typeface="Cambria Math" panose="02040503050406030204" pitchFamily="18" charset="0"/>
                        </a:rPr>
                        <m:t> </m:t>
                      </m:r>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r>
                        <a:rPr lang="de-DE" sz="1600" b="0" i="1" smtClean="0">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r>
                        <a:rPr lang="de-DE" sz="1600" b="0" i="1" smtClean="0">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r>
                        <a:rPr lang="de-DE" sz="1600" b="0" i="1" smtClean="0">
                          <a:latin typeface="Cambria Math" panose="02040503050406030204" pitchFamily="18" charset="0"/>
                        </a:rPr>
                        <m:t>=1</m:t>
                      </m:r>
                    </m:oMath>
                  </m:oMathPara>
                </a14:m>
                <a:endParaRPr lang="en-GB" sz="1600" dirty="0"/>
              </a:p>
              <a:p>
                <a:pPr marL="6350" indent="0">
                  <a:buNone/>
                </a:pPr>
                <a:endParaRPr lang="en-GB" sz="1600" dirty="0"/>
              </a:p>
            </p:txBody>
          </p:sp>
        </mc:Choice>
        <mc:Fallback xmlns="">
          <p:sp>
            <p:nvSpPr>
              <p:cNvPr id="4" name="Text Placeholder 3">
                <a:extLst>
                  <a:ext uri="{FF2B5EF4-FFF2-40B4-BE49-F238E27FC236}">
                    <a16:creationId xmlns:a16="http://schemas.microsoft.com/office/drawing/2014/main" id="{2CDCFCA3-005F-410F-8F7D-2C0BC5D3BB0D}"/>
                  </a:ext>
                </a:extLst>
              </p:cNvPr>
              <p:cNvSpPr>
                <a:spLocks noGrp="1" noRot="1" noChangeAspect="1" noMove="1" noResize="1" noEditPoints="1" noAdjustHandles="1" noChangeArrowheads="1" noChangeShapeType="1" noTextEdit="1"/>
              </p:cNvSpPr>
              <p:nvPr>
                <p:ph type="body" sz="quarter" idx="14"/>
              </p:nvPr>
            </p:nvSpPr>
            <p:spPr>
              <a:xfrm>
                <a:off x="358775" y="1808703"/>
                <a:ext cx="8378825" cy="3398976"/>
              </a:xfrm>
              <a:blipFill>
                <a:blip r:embed="rId2"/>
                <a:stretch>
                  <a:fillRect l="-145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dirty="0"/>
              <a:t>Use the ID3-algorithm (by hand, no tools) to construct a decision tree</a:t>
            </a:r>
            <a:endParaRPr lang="en-US" dirty="0"/>
          </a:p>
        </p:txBody>
      </p:sp>
      <p:sp>
        <p:nvSpPr>
          <p:cNvPr id="11" name="Rectangle: Rounded Corners 10">
            <a:extLst>
              <a:ext uri="{FF2B5EF4-FFF2-40B4-BE49-F238E27FC236}">
                <a16:creationId xmlns:a16="http://schemas.microsoft.com/office/drawing/2014/main" id="{5DAAE07C-9133-47EC-8E46-D23BCFCC0E69}"/>
              </a:ext>
            </a:extLst>
          </p:cNvPr>
          <p:cNvSpPr/>
          <p:nvPr/>
        </p:nvSpPr>
        <p:spPr>
          <a:xfrm>
            <a:off x="2057867" y="4263717"/>
            <a:ext cx="5432011" cy="487537"/>
          </a:xfrm>
          <a:prstGeom prst="roundRect">
            <a:avLst/>
          </a:prstGeom>
          <a:noFill/>
          <a:ln w="19050">
            <a:solidFill>
              <a:srgbClr val="002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1840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7">
            <a:extLst>
              <a:ext uri="{FF2B5EF4-FFF2-40B4-BE49-F238E27FC236}">
                <a16:creationId xmlns:a16="http://schemas.microsoft.com/office/drawing/2014/main" id="{AA6C9E73-BFD7-41BC-94EF-8FAE627B5121}"/>
              </a:ext>
            </a:extLst>
          </p:cNvPr>
          <p:cNvGraphicFramePr>
            <a:graphicFrameLocks noGrp="1"/>
          </p:cNvGraphicFramePr>
          <p:nvPr>
            <p:extLst>
              <p:ext uri="{D42A27DB-BD31-4B8C-83A1-F6EECF244321}">
                <p14:modId xmlns:p14="http://schemas.microsoft.com/office/powerpoint/2010/main" val="3318450928"/>
              </p:ext>
            </p:extLst>
          </p:nvPr>
        </p:nvGraphicFramePr>
        <p:xfrm>
          <a:off x="3538925" y="2117746"/>
          <a:ext cx="5205816" cy="1483360"/>
        </p:xfrm>
        <a:graphic>
          <a:graphicData uri="http://schemas.openxmlformats.org/drawingml/2006/table">
            <a:tbl>
              <a:tblPr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gridCol w="578424">
                  <a:extLst>
                    <a:ext uri="{9D8B030D-6E8A-4147-A177-3AD203B41FA5}">
                      <a16:colId xmlns:a16="http://schemas.microsoft.com/office/drawing/2014/main" val="1200617378"/>
                    </a:ext>
                  </a:extLst>
                </a:gridCol>
                <a:gridCol w="578424">
                  <a:extLst>
                    <a:ext uri="{9D8B030D-6E8A-4147-A177-3AD203B41FA5}">
                      <a16:colId xmlns:a16="http://schemas.microsoft.com/office/drawing/2014/main" val="1581937860"/>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A3</a:t>
                      </a:r>
                      <a:endParaRPr lang="en-GB" b="1"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516224"/>
                  </a:ext>
                </a:extLst>
              </a:tr>
            </a:tbl>
          </a:graphicData>
        </a:graphic>
      </p:graphicFrame>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18</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DCFCA3-005F-410F-8F7D-2C0BC5D3BB0D}"/>
                  </a:ext>
                </a:extLst>
              </p:cNvPr>
              <p:cNvSpPr>
                <a:spLocks noGrp="1"/>
              </p:cNvSpPr>
              <p:nvPr>
                <p:ph type="body" sz="quarter" idx="14"/>
              </p:nvPr>
            </p:nvSpPr>
            <p:spPr>
              <a:xfrm>
                <a:off x="402337" y="1825589"/>
                <a:ext cx="8066772" cy="3558257"/>
              </a:xfrm>
            </p:spPr>
            <p:txBody>
              <a:bodyPr numCol="2"/>
              <a:lstStyle/>
              <a:p>
                <a:pPr marL="6350" indent="0">
                  <a:buNone/>
                </a:pPr>
                <a14:m>
                  <m:oMath xmlns:m="http://schemas.openxmlformats.org/officeDocument/2006/math">
                    <m:r>
                      <a:rPr lang="en-GB" sz="1600" b="1" i="1" smtClean="0">
                        <a:latin typeface="Cambria Math" panose="02040503050406030204" pitchFamily="18" charset="0"/>
                      </a:rPr>
                      <m:t>𝑪</m:t>
                    </m:r>
                    <m:r>
                      <a:rPr lang="en-GB" sz="1600" b="1" i="1" smtClean="0">
                        <a:latin typeface="Cambria Math" panose="02040503050406030204" pitchFamily="18" charset="0"/>
                      </a:rPr>
                      <m:t>|</m:t>
                    </m:r>
                    <m:r>
                      <a:rPr lang="en-GB" sz="1600" b="1" i="1" smtClean="0">
                        <a:latin typeface="Cambria Math" panose="02040503050406030204" pitchFamily="18" charset="0"/>
                      </a:rPr>
                      <m:t>𝑨</m:t>
                    </m:r>
                    <m:r>
                      <a:rPr lang="en-GB" sz="1600" b="1" i="1" smtClean="0">
                        <a:latin typeface="Cambria Math" panose="02040503050406030204" pitchFamily="18" charset="0"/>
                      </a:rPr>
                      <m:t>𝟏</m:t>
                    </m:r>
                  </m:oMath>
                </a14:m>
                <a:r>
                  <a:rPr lang="de-DE" sz="1600" b="1" dirty="0" smtClean="0">
                    <a:latin typeface="Cambria Math" panose="02040503050406030204" pitchFamily="18" charset="0"/>
                  </a:rPr>
                  <a:t>: </a:t>
                </a:r>
              </a:p>
              <a:p>
                <a:r>
                  <a:rPr lang="en-GB" sz="1600" dirty="0" smtClean="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1</m:t>
                    </m:r>
                    <m:r>
                      <a:rPr lang="en-GB" sz="1600" i="1">
                        <a:latin typeface="Cambria Math" panose="02040503050406030204" pitchFamily="18" charset="0"/>
                      </a:rPr>
                      <m:t>=</m:t>
                    </m:r>
                    <m:r>
                      <a:rPr lang="en-GB" sz="1600" i="1">
                        <a:latin typeface="Cambria Math" panose="02040503050406030204" pitchFamily="18" charset="0"/>
                      </a:rPr>
                      <m:t>𝐹</m:t>
                    </m:r>
                    <m:r>
                      <a:rPr lang="en-DE" sz="1600" i="1">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𝐶</m:t>
                        </m:r>
                      </m:e>
                      <m:sup>
                        <m:r>
                          <a:rPr lang="en-GB" sz="1600" i="1">
                            <a:latin typeface="Cambria Math" panose="02040503050406030204" pitchFamily="18" charset="0"/>
                            <a:ea typeface="Cambria Math" panose="02040503050406030204" pitchFamily="18" charset="0"/>
                          </a:rPr>
                          <m:t>′</m:t>
                        </m:r>
                      </m:sup>
                    </m:sSup>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𝑊</m:t>
                    </m:r>
                    <m:r>
                      <a:rPr lang="en-GB" sz="1600" i="1">
                        <a:latin typeface="Cambria Math" panose="02040503050406030204" pitchFamily="18" charset="0"/>
                        <a:ea typeface="Cambria Math" panose="02040503050406030204" pitchFamily="18" charset="0"/>
                      </a:rPr>
                      <m:t>, 2</m:t>
                    </m:r>
                    <m:r>
                      <a:rPr lang="en-GB" sz="1600" i="1">
                        <a:latin typeface="Cambria Math" panose="02040503050406030204" pitchFamily="18" charset="0"/>
                        <a:ea typeface="Cambria Math" panose="02040503050406030204" pitchFamily="18" charset="0"/>
                      </a:rPr>
                      <m:t>𝐹</m:t>
                    </m:r>
                    <m:r>
                      <a:rPr lang="en-GB" sz="1600" i="1">
                        <a:latin typeface="Cambria Math" panose="02040503050406030204" pitchFamily="18" charset="0"/>
                        <a:ea typeface="Cambria Math" panose="02040503050406030204" pitchFamily="18" charset="0"/>
                      </a:rPr>
                      <m:t>}</m:t>
                    </m:r>
                  </m:oMath>
                </a14:m>
                <a:r>
                  <a:rPr lang="de-DE" sz="1600" dirty="0">
                    <a:latin typeface="Cambria Math" panose="02040503050406030204" pitchFamily="18" charset="0"/>
                  </a:rPr>
                  <a:t> </a:t>
                </a:r>
                <a:endParaRPr lang="de-DE" sz="1600" dirty="0" smtClean="0">
                  <a:latin typeface="Cambria Math" panose="02040503050406030204" pitchFamily="18" charset="0"/>
                </a:endParaRPr>
              </a:p>
              <a:p>
                <a:r>
                  <a:rPr lang="en-GB" sz="1600" dirty="0" smtClean="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1</m:t>
                    </m:r>
                    <m:r>
                      <a:rPr lang="en-GB" sz="1600" i="1">
                        <a:latin typeface="Cambria Math" panose="02040503050406030204" pitchFamily="18" charset="0"/>
                      </a:rPr>
                      <m:t>=</m:t>
                    </m:r>
                    <m:r>
                      <a:rPr lang="en-GB" sz="1600" b="0" i="1" smtClean="0">
                        <a:latin typeface="Cambria Math" panose="02040503050406030204" pitchFamily="18" charset="0"/>
                      </a:rPr>
                      <m:t>𝑊</m:t>
                    </m:r>
                    <m:r>
                      <a:rPr lang="en-DE" sz="1600" i="1">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𝐶</m:t>
                        </m:r>
                      </m:e>
                      <m:sup>
                        <m:r>
                          <a:rPr lang="en-GB"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m:t>
                        </m:r>
                      </m:sup>
                    </m:sSup>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𝑊</m:t>
                    </m:r>
                    <m:r>
                      <a:rPr lang="en-GB" sz="1600" i="1">
                        <a:latin typeface="Cambria Math" panose="02040503050406030204" pitchFamily="18" charset="0"/>
                        <a:ea typeface="Cambria Math" panose="02040503050406030204" pitchFamily="18" charset="0"/>
                      </a:rPr>
                      <m:t>, 2</m:t>
                    </m:r>
                    <m:r>
                      <a:rPr lang="en-GB" sz="1600" i="1">
                        <a:latin typeface="Cambria Math" panose="02040503050406030204" pitchFamily="18" charset="0"/>
                        <a:ea typeface="Cambria Math" panose="02040503050406030204" pitchFamily="18" charset="0"/>
                      </a:rPr>
                      <m:t>𝐹</m:t>
                    </m:r>
                    <m:r>
                      <a:rPr lang="en-GB" sz="1600" i="1">
                        <a:latin typeface="Cambria Math" panose="02040503050406030204" pitchFamily="18" charset="0"/>
                        <a:ea typeface="Cambria Math" panose="02040503050406030204" pitchFamily="18" charset="0"/>
                      </a:rPr>
                      <m:t>}</m:t>
                    </m:r>
                  </m:oMath>
                </a14:m>
                <a:r>
                  <a:rPr lang="de-DE" sz="1600" dirty="0">
                    <a:latin typeface="Cambria Math" panose="02040503050406030204" pitchFamily="18" charset="0"/>
                  </a:rPr>
                  <a:t> </a:t>
                </a:r>
              </a:p>
              <a:p>
                <a:pPr marL="6350" indent="0">
                  <a:buNone/>
                </a:pPr>
                <a:endParaRPr lang="de-DE" sz="1600" dirty="0" smtClean="0">
                  <a:latin typeface="Cambria Math" panose="02040503050406030204" pitchFamily="18" charset="0"/>
                </a:endParaRPr>
              </a:p>
              <a:p>
                <a:pPr marL="6350" indent="0">
                  <a:buNone/>
                </a:pPr>
                <a:r>
                  <a:rPr lang="de-DE" sz="1600" dirty="0" smtClean="0">
                    <a:latin typeface="Cambria Math" panose="02040503050406030204" pitchFamily="18" charset="0"/>
                  </a:rPr>
                  <a:t>Same values for </a:t>
                </a:r>
                <a14:m>
                  <m:oMath xmlns:m="http://schemas.openxmlformats.org/officeDocument/2006/math">
                    <m:r>
                      <a:rPr lang="en-GB" sz="1600" b="1" i="1">
                        <a:latin typeface="Cambria Math" panose="02040503050406030204" pitchFamily="18" charset="0"/>
                      </a:rPr>
                      <m:t>𝑪</m:t>
                    </m:r>
                    <m:r>
                      <a:rPr lang="en-GB" sz="1600" b="1" i="1">
                        <a:latin typeface="Cambria Math" panose="02040503050406030204" pitchFamily="18" charset="0"/>
                      </a:rPr>
                      <m:t>|</m:t>
                    </m:r>
                    <m:r>
                      <a:rPr lang="en-GB" sz="1600" b="1" i="1">
                        <a:latin typeface="Cambria Math" panose="02040503050406030204" pitchFamily="18" charset="0"/>
                      </a:rPr>
                      <m:t>𝑨</m:t>
                    </m:r>
                    <m:r>
                      <a:rPr lang="en-GB" sz="1600" b="1" i="1" smtClean="0">
                        <a:latin typeface="Cambria Math" panose="02040503050406030204" pitchFamily="18" charset="0"/>
                      </a:rPr>
                      <m:t>𝟐</m:t>
                    </m:r>
                  </m:oMath>
                </a14:m>
                <a:r>
                  <a:rPr lang="de-DE" sz="1600" b="1" dirty="0">
                    <a:latin typeface="Cambria Math" panose="02040503050406030204" pitchFamily="18" charset="0"/>
                  </a:rPr>
                  <a:t> </a:t>
                </a:r>
                <a:endParaRPr lang="en-GB" sz="1600" b="1" i="1" dirty="0" smtClean="0">
                  <a:latin typeface="Cambria Math" panose="02040503050406030204" pitchFamily="18" charset="0"/>
                </a:endParaRPr>
              </a:p>
              <a:p>
                <a:pPr marL="6350" indent="0">
                  <a:buNone/>
                </a:pPr>
                <a:endParaRPr lang="en-GB" sz="1600" i="1" dirty="0" smtClean="0">
                  <a:latin typeface="Cambria Math" panose="02040503050406030204" pitchFamily="18" charset="0"/>
                </a:endParaRPr>
              </a:p>
              <a:p>
                <a:pPr marL="6350" indent="0">
                  <a:buNone/>
                </a:pPr>
                <a14:m>
                  <m:oMathPara xmlns:m="http://schemas.openxmlformats.org/officeDocument/2006/math">
                    <m:oMathParaPr>
                      <m:jc m:val="centerGroup"/>
                    </m:oMathParaPr>
                    <m:oMath xmlns:m="http://schemas.openxmlformats.org/officeDocument/2006/math">
                      <m:r>
                        <a:rPr lang="de-DE" sz="1600" i="1">
                          <a:latin typeface="Cambria Math" panose="02040503050406030204" pitchFamily="18" charset="0"/>
                        </a:rPr>
                        <m:t>𝐻</m:t>
                      </m:r>
                      <m:d>
                        <m:dPr>
                          <m:ctrlPr>
                            <a:rPr lang="de-DE" sz="1600" i="1">
                              <a:latin typeface="Cambria Math" panose="02040503050406030204" pitchFamily="18" charset="0"/>
                            </a:rPr>
                          </m:ctrlPr>
                        </m:dPr>
                        <m:e>
                          <m:r>
                            <a:rPr lang="de-DE" sz="1600" i="1">
                              <a:latin typeface="Cambria Math" panose="02040503050406030204" pitchFamily="18" charset="0"/>
                            </a:rPr>
                            <m:t>𝐶</m:t>
                          </m:r>
                          <m:r>
                            <a:rPr lang="de-DE" sz="1600" i="1">
                              <a:latin typeface="Cambria Math" panose="02040503050406030204" pitchFamily="18" charset="0"/>
                            </a:rPr>
                            <m:t>|</m:t>
                          </m:r>
                          <m:r>
                            <a:rPr lang="de-DE" sz="1600" i="1">
                              <a:latin typeface="Cambria Math" panose="02040503050406030204" pitchFamily="18" charset="0"/>
                            </a:rPr>
                            <m:t>𝐴</m:t>
                          </m:r>
                          <m:r>
                            <a:rPr lang="de-DE" sz="1600" i="1">
                              <a:latin typeface="Cambria Math" panose="02040503050406030204" pitchFamily="18" charset="0"/>
                            </a:rPr>
                            <m:t>1</m:t>
                          </m:r>
                        </m:e>
                      </m:d>
                      <m:r>
                        <a:rPr lang="de-DE" sz="1600" i="1">
                          <a:latin typeface="Cambria Math" panose="02040503050406030204" pitchFamily="18" charset="0"/>
                        </a:rPr>
                        <m:t>=</m:t>
                      </m:r>
                      <m:r>
                        <a:rPr lang="de-DE" sz="1600" i="1">
                          <a:latin typeface="Cambria Math" panose="02040503050406030204" pitchFamily="18" charset="0"/>
                        </a:rPr>
                        <m:t>𝐻</m:t>
                      </m:r>
                      <m:d>
                        <m:dPr>
                          <m:ctrlPr>
                            <a:rPr lang="de-DE" sz="1600" i="1">
                              <a:latin typeface="Cambria Math" panose="02040503050406030204" pitchFamily="18" charset="0"/>
                            </a:rPr>
                          </m:ctrlPr>
                        </m:dPr>
                        <m:e>
                          <m:r>
                            <a:rPr lang="de-DE" sz="1600" i="1">
                              <a:latin typeface="Cambria Math" panose="02040503050406030204" pitchFamily="18" charset="0"/>
                            </a:rPr>
                            <m:t>𝐶</m:t>
                          </m:r>
                          <m:r>
                            <a:rPr lang="de-DE" sz="1600" i="1">
                              <a:latin typeface="Cambria Math" panose="02040503050406030204" pitchFamily="18" charset="0"/>
                            </a:rPr>
                            <m:t>|</m:t>
                          </m:r>
                          <m:r>
                            <a:rPr lang="de-DE" sz="1600" i="1">
                              <a:latin typeface="Cambria Math" panose="02040503050406030204" pitchFamily="18" charset="0"/>
                            </a:rPr>
                            <m:t>𝐴</m:t>
                          </m:r>
                          <m:r>
                            <a:rPr lang="de-DE" sz="1600" i="1">
                              <a:latin typeface="Cambria Math" panose="02040503050406030204" pitchFamily="18" charset="0"/>
                            </a:rPr>
                            <m:t>2</m:t>
                          </m:r>
                        </m:e>
                      </m:d>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d>
                        <m:dPr>
                          <m:ctrlPr>
                            <a:rPr lang="de-DE" sz="1600" i="1">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e>
                      </m:d>
                      <m:r>
                        <a:rPr lang="de-DE" sz="1600">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d>
                        <m:dPr>
                          <m:ctrlPr>
                            <a:rPr lang="de-DE" sz="1600" i="1">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2</m:t>
                              </m:r>
                            </m:num>
                            <m:den>
                              <m:r>
                                <a:rPr lang="de-DE" sz="1600" i="1">
                                  <a:latin typeface="Cambria Math" panose="02040503050406030204" pitchFamily="18" charset="0"/>
                                </a:rPr>
                                <m:t>4</m:t>
                              </m:r>
                            </m:den>
                          </m:f>
                        </m:e>
                      </m:d>
                      <m:r>
                        <a:rPr lang="de-DE" sz="1600" i="1">
                          <a:latin typeface="Cambria Math" panose="02040503050406030204" pitchFamily="18" charset="0"/>
                        </a:rPr>
                        <m:t>=1</m:t>
                      </m:r>
                    </m:oMath>
                  </m:oMathPara>
                </a14:m>
                <a:endParaRPr lang="en-GB" sz="1600" dirty="0"/>
              </a:p>
              <a:p>
                <a:pPr marL="6350" indent="0">
                  <a:buNone/>
                </a:pPr>
                <a:endParaRPr lang="en-GB" sz="1600" i="1" dirty="0" smtClean="0">
                  <a:latin typeface="Cambria Math" panose="02040503050406030204" pitchFamily="18" charset="0"/>
                </a:endParaRPr>
              </a:p>
              <a:p>
                <a:pPr marL="6350" indent="0">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de-DE" sz="1600" i="1">
                              <a:latin typeface="Cambria Math" panose="02040503050406030204" pitchFamily="18" charset="0"/>
                            </a:rPr>
                            <m:t>𝐼</m:t>
                          </m:r>
                        </m:e>
                        <m:sub>
                          <m:r>
                            <a:rPr lang="de-DE" sz="1600" i="1">
                              <a:latin typeface="Cambria Math" panose="02040503050406030204" pitchFamily="18" charset="0"/>
                            </a:rPr>
                            <m:t>𝑔𝑎𝑖𝑛</m:t>
                          </m:r>
                        </m:sub>
                      </m:sSub>
                      <m:d>
                        <m:dPr>
                          <m:ctrlPr>
                            <a:rPr lang="en-GB" sz="1600" i="1">
                              <a:latin typeface="Cambria Math" panose="02040503050406030204" pitchFamily="18" charset="0"/>
                            </a:rPr>
                          </m:ctrlPr>
                        </m:dPr>
                        <m:e>
                          <m:r>
                            <a:rPr lang="de-DE" sz="1600" i="1">
                              <a:latin typeface="Cambria Math" panose="02040503050406030204" pitchFamily="18" charset="0"/>
                            </a:rPr>
                            <m:t>𝐶</m:t>
                          </m:r>
                          <m:r>
                            <a:rPr lang="de-DE" sz="1600" i="1">
                              <a:latin typeface="Cambria Math" panose="02040503050406030204" pitchFamily="18" charset="0"/>
                            </a:rPr>
                            <m:t>, </m:t>
                          </m:r>
                          <m:r>
                            <a:rPr lang="de-DE" sz="1600" i="1">
                              <a:latin typeface="Cambria Math" panose="02040503050406030204" pitchFamily="18" charset="0"/>
                            </a:rPr>
                            <m:t>𝐴</m:t>
                          </m:r>
                          <m:r>
                            <a:rPr lang="de-DE" sz="1600" i="1">
                              <a:latin typeface="Cambria Math" panose="02040503050406030204" pitchFamily="18" charset="0"/>
                            </a:rPr>
                            <m:t>1</m:t>
                          </m:r>
                        </m:e>
                      </m:d>
                      <m:r>
                        <a:rPr lang="de-DE" sz="1600" i="1">
                          <a:latin typeface="Cambria Math" panose="02040503050406030204" pitchFamily="18" charset="0"/>
                        </a:rPr>
                        <m:t>=</m:t>
                      </m:r>
                      <m:sSub>
                        <m:sSubPr>
                          <m:ctrlPr>
                            <a:rPr lang="en-GB" sz="1600" i="1">
                              <a:latin typeface="Cambria Math" panose="02040503050406030204" pitchFamily="18" charset="0"/>
                            </a:rPr>
                          </m:ctrlPr>
                        </m:sSubPr>
                        <m:e>
                          <m:r>
                            <a:rPr lang="de-DE" sz="1600" i="1">
                              <a:latin typeface="Cambria Math" panose="02040503050406030204" pitchFamily="18" charset="0"/>
                            </a:rPr>
                            <m:t>𝐼</m:t>
                          </m:r>
                        </m:e>
                        <m:sub>
                          <m:r>
                            <a:rPr lang="de-DE" sz="1600" i="1">
                              <a:latin typeface="Cambria Math" panose="02040503050406030204" pitchFamily="18" charset="0"/>
                            </a:rPr>
                            <m:t>𝑔𝑎𝑖𝑛</m:t>
                          </m:r>
                        </m:sub>
                      </m:sSub>
                      <m:d>
                        <m:dPr>
                          <m:ctrlPr>
                            <a:rPr lang="en-GB" sz="1600" i="1">
                              <a:latin typeface="Cambria Math" panose="02040503050406030204" pitchFamily="18" charset="0"/>
                            </a:rPr>
                          </m:ctrlPr>
                        </m:dPr>
                        <m:e>
                          <m:r>
                            <a:rPr lang="de-DE" sz="1600" i="1">
                              <a:latin typeface="Cambria Math" panose="02040503050406030204" pitchFamily="18" charset="0"/>
                            </a:rPr>
                            <m:t>𝐶</m:t>
                          </m:r>
                          <m:r>
                            <a:rPr lang="de-DE" sz="1600" i="1">
                              <a:latin typeface="Cambria Math" panose="02040503050406030204" pitchFamily="18" charset="0"/>
                            </a:rPr>
                            <m:t>, </m:t>
                          </m:r>
                          <m:r>
                            <a:rPr lang="de-DE" sz="1600" i="1">
                              <a:latin typeface="Cambria Math" panose="02040503050406030204" pitchFamily="18" charset="0"/>
                            </a:rPr>
                            <m:t>𝐴</m:t>
                          </m:r>
                          <m:r>
                            <a:rPr lang="de-DE" sz="1600" i="1">
                              <a:latin typeface="Cambria Math" panose="02040503050406030204" pitchFamily="18" charset="0"/>
                            </a:rPr>
                            <m:t>2</m:t>
                          </m:r>
                        </m:e>
                      </m:d>
                      <m:r>
                        <a:rPr lang="de-DE" sz="1600" i="1">
                          <a:latin typeface="Cambria Math" panose="02040503050406030204" pitchFamily="18" charset="0"/>
                        </a:rPr>
                        <m:t>=1−1=0</m:t>
                      </m:r>
                    </m:oMath>
                  </m:oMathPara>
                </a14:m>
                <a:endParaRPr lang="en-GB" sz="1600" dirty="0"/>
              </a:p>
              <a:p>
                <a:pPr marL="6350" indent="0">
                  <a:buNone/>
                </a:pPr>
                <a:endParaRPr lang="en-GB" sz="1600" dirty="0"/>
              </a:p>
              <a:p>
                <a:pPr marL="6350" indent="0">
                  <a:buNone/>
                </a:pPr>
                <a:endParaRPr lang="de-DE" sz="1600" dirty="0">
                  <a:latin typeface="Cambria Math" panose="02040503050406030204" pitchFamily="18" charset="0"/>
                </a:endParaRPr>
              </a:p>
            </p:txBody>
          </p:sp>
        </mc:Choice>
        <mc:Fallback xmlns="">
          <p:sp>
            <p:nvSpPr>
              <p:cNvPr id="4" name="Text Placeholder 3">
                <a:extLst>
                  <a:ext uri="{FF2B5EF4-FFF2-40B4-BE49-F238E27FC236}">
                    <a16:creationId xmlns:a16="http://schemas.microsoft.com/office/drawing/2014/main" id="{2CDCFCA3-005F-410F-8F7D-2C0BC5D3BB0D}"/>
                  </a:ext>
                </a:extLst>
              </p:cNvPr>
              <p:cNvSpPr>
                <a:spLocks noGrp="1" noRot="1" noChangeAspect="1" noMove="1" noResize="1" noEditPoints="1" noAdjustHandles="1" noChangeArrowheads="1" noChangeShapeType="1" noTextEdit="1"/>
              </p:cNvSpPr>
              <p:nvPr>
                <p:ph type="body" sz="quarter" idx="14"/>
              </p:nvPr>
            </p:nvSpPr>
            <p:spPr>
              <a:xfrm>
                <a:off x="402337" y="1825589"/>
                <a:ext cx="8066772" cy="3558257"/>
              </a:xfrm>
              <a:blipFill>
                <a:blip r:embed="rId2"/>
                <a:stretch>
                  <a:fillRect l="-1436" t="-188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dirty="0"/>
              <a:t>Use the ID3-algorithm (by hand, no tools) to construct a decision tree</a:t>
            </a:r>
            <a:endParaRPr lang="en-US" dirty="0"/>
          </a:p>
        </p:txBody>
      </p:sp>
      <p:sp>
        <p:nvSpPr>
          <p:cNvPr id="11" name="Rectangle: Rounded Corners 10">
            <a:extLst>
              <a:ext uri="{FF2B5EF4-FFF2-40B4-BE49-F238E27FC236}">
                <a16:creationId xmlns:a16="http://schemas.microsoft.com/office/drawing/2014/main" id="{5DAAE07C-9133-47EC-8E46-D23BCFCC0E69}"/>
              </a:ext>
            </a:extLst>
          </p:cNvPr>
          <p:cNvSpPr/>
          <p:nvPr/>
        </p:nvSpPr>
        <p:spPr>
          <a:xfrm>
            <a:off x="3487700" y="2048757"/>
            <a:ext cx="5368917" cy="477171"/>
          </a:xfrm>
          <a:prstGeom prst="roundRect">
            <a:avLst/>
          </a:prstGeom>
          <a:noFill/>
          <a:ln w="19050">
            <a:solidFill>
              <a:srgbClr val="002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3">
            <a:extLst>
              <a:ext uri="{FF2B5EF4-FFF2-40B4-BE49-F238E27FC236}">
                <a16:creationId xmlns:a16="http://schemas.microsoft.com/office/drawing/2014/main" id="{2CDCFCA3-005F-410F-8F7D-2C0BC5D3BB0D}"/>
              </a:ext>
            </a:extLst>
          </p:cNvPr>
          <p:cNvSpPr txBox="1">
            <a:spLocks/>
          </p:cNvSpPr>
          <p:nvPr/>
        </p:nvSpPr>
        <p:spPr>
          <a:xfrm>
            <a:off x="613741" y="2947709"/>
            <a:ext cx="7333701" cy="2436137"/>
          </a:xfrm>
          <a:prstGeom prst="rect">
            <a:avLst/>
          </a:prstGeom>
        </p:spPr>
        <p:txBody>
          <a:bodyPr vert="horz" lIns="0" tIns="0" rIns="0" bIns="0" numCol="2"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endParaRPr lang="en-GB" sz="1600" dirty="0"/>
          </a:p>
        </p:txBody>
      </p:sp>
    </p:spTree>
    <p:extLst>
      <p:ext uri="{BB962C8B-B14F-4D97-AF65-F5344CB8AC3E}">
        <p14:creationId xmlns:p14="http://schemas.microsoft.com/office/powerpoint/2010/main" val="150269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19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DCFCA3-005F-410F-8F7D-2C0BC5D3BB0D}"/>
                  </a:ext>
                </a:extLst>
              </p:cNvPr>
              <p:cNvSpPr>
                <a:spLocks noGrp="1"/>
              </p:cNvSpPr>
              <p:nvPr>
                <p:ph type="body" sz="quarter" idx="14"/>
              </p:nvPr>
            </p:nvSpPr>
            <p:spPr/>
            <p:txBody>
              <a:bodyPr/>
              <a:lstStyle/>
              <a:p>
                <a:pPr marL="6350" indent="0">
                  <a:buNone/>
                </a:pPr>
                <a14:m>
                  <m:oMath xmlns:m="http://schemas.openxmlformats.org/officeDocument/2006/math">
                    <m:r>
                      <a:rPr lang="en-GB" sz="1600" b="1" i="1" smtClean="0">
                        <a:latin typeface="Cambria Math" panose="02040503050406030204" pitchFamily="18" charset="0"/>
                      </a:rPr>
                      <m:t>𝑪</m:t>
                    </m:r>
                    <m:r>
                      <a:rPr lang="en-GB" sz="1600" b="1" i="1" smtClean="0">
                        <a:latin typeface="Cambria Math" panose="02040503050406030204" pitchFamily="18" charset="0"/>
                      </a:rPr>
                      <m:t>|</m:t>
                    </m:r>
                    <m:r>
                      <a:rPr lang="en-GB" sz="1600" b="1" i="1" smtClean="0">
                        <a:latin typeface="Cambria Math" panose="02040503050406030204" pitchFamily="18" charset="0"/>
                      </a:rPr>
                      <m:t>𝑨</m:t>
                    </m:r>
                    <m:r>
                      <a:rPr lang="en-GB" sz="1600" b="1" i="1" smtClean="0">
                        <a:latin typeface="Cambria Math" panose="02040503050406030204" pitchFamily="18" charset="0"/>
                      </a:rPr>
                      <m:t>𝟑</m:t>
                    </m:r>
                  </m:oMath>
                </a14:m>
                <a:r>
                  <a:rPr lang="de-DE" sz="1600" b="1" dirty="0" smtClean="0">
                    <a:latin typeface="Cambria Math" panose="02040503050406030204" pitchFamily="18" charset="0"/>
                  </a:rPr>
                  <a:t>: </a:t>
                </a:r>
                <a:endParaRPr lang="de-DE" sz="1600" b="1" dirty="0">
                  <a:latin typeface="Cambria Math" panose="02040503050406030204" pitchFamily="18" charset="0"/>
                </a:endParaRPr>
              </a:p>
              <a:p>
                <a:r>
                  <a:rPr lang="de-DE" sz="1600" b="0" dirty="0" smtClean="0"/>
                  <a:t>for</a:t>
                </a:r>
                <a:r>
                  <a:rPr lang="de-DE" sz="1600" b="0" dirty="0" smtClean="0">
                    <a:latin typeface="Cambria Math" panose="02040503050406030204" pitchFamily="18" charset="0"/>
                  </a:rPr>
                  <a:t> </a:t>
                </a:r>
                <a14:m>
                  <m:oMath xmlns:m="http://schemas.openxmlformats.org/officeDocument/2006/math">
                    <m:r>
                      <a:rPr lang="en-GB" sz="1600" b="0" i="1" smtClean="0">
                        <a:latin typeface="Cambria Math" panose="02040503050406030204" pitchFamily="18" charset="0"/>
                      </a:rPr>
                      <m:t>𝐴</m:t>
                    </m:r>
                    <m:r>
                      <a:rPr lang="en-GB" sz="1600" b="0" i="1" smtClean="0">
                        <a:latin typeface="Cambria Math" panose="02040503050406030204" pitchFamily="18" charset="0"/>
                      </a:rPr>
                      <m:t>3=</m:t>
                    </m:r>
                    <m:r>
                      <a:rPr lang="en-GB" sz="1600" b="0" i="1" smtClean="0">
                        <a:latin typeface="Cambria Math" panose="02040503050406030204" pitchFamily="18" charset="0"/>
                      </a:rPr>
                      <m:t>𝐹</m:t>
                    </m:r>
                    <m:r>
                      <a:rPr lang="en-DE" sz="1600" b="0" i="1" smtClean="0">
                        <a:latin typeface="Cambria Math" panose="02040503050406030204" pitchFamily="18" charset="0"/>
                        <a:ea typeface="Cambria Math" panose="02040503050406030204" pitchFamily="18" charset="0"/>
                      </a:rPr>
                      <m:t>⇒</m:t>
                    </m:r>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𝐶</m:t>
                        </m:r>
                      </m:e>
                      <m:sup>
                        <m:r>
                          <a:rPr lang="en-GB" sz="1600" b="0" i="1" smtClean="0">
                            <a:latin typeface="Cambria Math" panose="02040503050406030204" pitchFamily="18" charset="0"/>
                            <a:ea typeface="Cambria Math" panose="02040503050406030204" pitchFamily="18" charset="0"/>
                          </a:rPr>
                          <m:t>′</m:t>
                        </m:r>
                      </m:sup>
                    </m:sSup>
                    <m:r>
                      <a:rPr lang="en-GB" sz="1600" b="0" i="1"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𝑊</m:t>
                    </m:r>
                    <m:r>
                      <a:rPr lang="en-GB" sz="1600" b="0" i="1" smtClean="0">
                        <a:latin typeface="Cambria Math" panose="02040503050406030204" pitchFamily="18" charset="0"/>
                        <a:ea typeface="Cambria Math" panose="02040503050406030204" pitchFamily="18" charset="0"/>
                      </a:rPr>
                      <m:t>, 3</m:t>
                    </m:r>
                    <m:r>
                      <a:rPr lang="en-GB" sz="1600" b="0" i="1" smtClean="0">
                        <a:latin typeface="Cambria Math" panose="02040503050406030204" pitchFamily="18" charset="0"/>
                        <a:ea typeface="Cambria Math" panose="02040503050406030204" pitchFamily="18" charset="0"/>
                      </a:rPr>
                      <m:t>𝐹</m:t>
                    </m:r>
                    <m:r>
                      <a:rPr lang="en-GB" sz="1600" b="0" i="1" smtClean="0">
                        <a:latin typeface="Cambria Math" panose="02040503050406030204" pitchFamily="18" charset="0"/>
                        <a:ea typeface="Cambria Math" panose="02040503050406030204" pitchFamily="18" charset="0"/>
                      </a:rPr>
                      <m:t>}</m:t>
                    </m:r>
                  </m:oMath>
                </a14:m>
                <a:r>
                  <a:rPr lang="de-DE" sz="1600" b="0" dirty="0">
                    <a:latin typeface="Cambria Math" panose="02040503050406030204" pitchFamily="18" charset="0"/>
                  </a:rPr>
                  <a:t> </a:t>
                </a:r>
                <a:endParaRPr lang="de-DE" sz="1600" b="0" dirty="0" smtClean="0">
                  <a:latin typeface="Cambria Math" panose="02040503050406030204" pitchFamily="18" charset="0"/>
                </a:endParaRPr>
              </a:p>
              <a:p>
                <a:r>
                  <a:rPr lang="de-DE" sz="1600" b="0" dirty="0" smtClean="0"/>
                  <a:t>for</a:t>
                </a:r>
                <a:r>
                  <a:rPr lang="de-DE" sz="1600" b="0" dirty="0" smtClean="0">
                    <a:latin typeface="Cambria Math" panose="02040503050406030204" pitchFamily="18" charset="0"/>
                  </a:rPr>
                  <a:t> </a:t>
                </a:r>
                <a14:m>
                  <m:oMath xmlns:m="http://schemas.openxmlformats.org/officeDocument/2006/math">
                    <m:r>
                      <a:rPr lang="en-GB" sz="1600" i="1">
                        <a:latin typeface="Cambria Math" panose="02040503050406030204" pitchFamily="18" charset="0"/>
                      </a:rPr>
                      <m:t>𝐴</m:t>
                    </m:r>
                    <m:r>
                      <a:rPr lang="en-GB" sz="1600" i="1">
                        <a:latin typeface="Cambria Math" panose="02040503050406030204" pitchFamily="18" charset="0"/>
                      </a:rPr>
                      <m:t>3=</m:t>
                    </m:r>
                    <m:r>
                      <a:rPr lang="en-GB" sz="1600" b="0" i="1" smtClean="0">
                        <a:latin typeface="Cambria Math" panose="02040503050406030204" pitchFamily="18" charset="0"/>
                      </a:rPr>
                      <m:t>𝑊</m:t>
                    </m:r>
                    <m:r>
                      <a:rPr lang="en-DE" sz="1600" i="1">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𝐶</m:t>
                        </m:r>
                      </m:e>
                      <m:sup>
                        <m:r>
                          <a:rPr lang="en-GB"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m:t>
                        </m:r>
                      </m:sup>
                    </m:sSup>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3</m:t>
                    </m:r>
                    <m:r>
                      <a:rPr lang="en-GB" sz="1600" i="1">
                        <a:latin typeface="Cambria Math" panose="02040503050406030204" pitchFamily="18" charset="0"/>
                        <a:ea typeface="Cambria Math" panose="02040503050406030204" pitchFamily="18" charset="0"/>
                      </a:rPr>
                      <m:t>𝑊</m:t>
                    </m:r>
                    <m:r>
                      <a:rPr lang="en-GB" sz="1600" i="1">
                        <a:latin typeface="Cambria Math" panose="02040503050406030204" pitchFamily="18" charset="0"/>
                        <a:ea typeface="Cambria Math" panose="02040503050406030204" pitchFamily="18" charset="0"/>
                      </a:rPr>
                      <m:t>, 1</m:t>
                    </m:r>
                    <m:r>
                      <a:rPr lang="en-GB" sz="1600" i="1">
                        <a:latin typeface="Cambria Math" panose="02040503050406030204" pitchFamily="18" charset="0"/>
                        <a:ea typeface="Cambria Math" panose="02040503050406030204" pitchFamily="18" charset="0"/>
                      </a:rPr>
                      <m:t>𝐹</m:t>
                    </m:r>
                    <m:r>
                      <a:rPr lang="en-GB" sz="1600" i="1">
                        <a:latin typeface="Cambria Math" panose="02040503050406030204" pitchFamily="18" charset="0"/>
                        <a:ea typeface="Cambria Math" panose="02040503050406030204" pitchFamily="18" charset="0"/>
                      </a:rPr>
                      <m:t>}</m:t>
                    </m:r>
                  </m:oMath>
                </a14:m>
                <a:endParaRPr lang="de-DE" sz="1600" b="0" dirty="0">
                  <a:latin typeface="Cambria Math" panose="02040503050406030204" pitchFamily="18" charset="0"/>
                </a:endParaRPr>
              </a:p>
              <a:p>
                <a:pPr marL="6350" indent="0">
                  <a:buNone/>
                </a:pPr>
                <a:endParaRPr lang="de-DE" sz="1600" i="1" dirty="0" smtClean="0">
                  <a:latin typeface="Cambria Math" panose="02040503050406030204" pitchFamily="18" charset="0"/>
                </a:endParaRPr>
              </a:p>
              <a:p>
                <a:pPr marL="6350" indent="0">
                  <a:buNone/>
                </a:pPr>
                <a:endParaRPr lang="de-DE" sz="1600" i="1" dirty="0">
                  <a:latin typeface="Cambria Math" panose="02040503050406030204" pitchFamily="18" charset="0"/>
                </a:endParaRPr>
              </a:p>
              <a:p>
                <a:pPr marL="6350" indent="0">
                  <a:buNone/>
                </a:pPr>
                <a:endParaRPr lang="de-DE" sz="1600" i="1" dirty="0" smtClean="0">
                  <a:latin typeface="Cambria Math" panose="02040503050406030204" pitchFamily="18" charset="0"/>
                </a:endParaRPr>
              </a:p>
              <a:p>
                <a:pPr marL="6350" indent="0">
                  <a:buNone/>
                </a:pPr>
                <a14:m>
                  <m:oMathPara xmlns:m="http://schemas.openxmlformats.org/officeDocument/2006/math">
                    <m:oMathParaPr>
                      <m:jc m:val="centerGroup"/>
                    </m:oMathParaPr>
                    <m:oMath xmlns:m="http://schemas.openxmlformats.org/officeDocument/2006/math">
                      <m:r>
                        <a:rPr lang="de-DE" sz="1600" i="1">
                          <a:latin typeface="Cambria Math" panose="02040503050406030204" pitchFamily="18" charset="0"/>
                        </a:rPr>
                        <m:t>𝐻</m:t>
                      </m:r>
                      <m:d>
                        <m:dPr>
                          <m:ctrlPr>
                            <a:rPr lang="de-DE" sz="1600" i="1">
                              <a:latin typeface="Cambria Math" panose="02040503050406030204" pitchFamily="18" charset="0"/>
                            </a:rPr>
                          </m:ctrlPr>
                        </m:dPr>
                        <m:e>
                          <m:r>
                            <a:rPr lang="de-DE" sz="1600" i="1">
                              <a:latin typeface="Cambria Math" panose="02040503050406030204" pitchFamily="18" charset="0"/>
                            </a:rPr>
                            <m:t>𝐶</m:t>
                          </m:r>
                          <m:r>
                            <a:rPr lang="de-DE" sz="1600" i="1">
                              <a:latin typeface="Cambria Math" panose="02040503050406030204" pitchFamily="18" charset="0"/>
                            </a:rPr>
                            <m:t>|</m:t>
                          </m:r>
                          <m:r>
                            <a:rPr lang="de-DE" sz="1600" i="1">
                              <a:latin typeface="Cambria Math" panose="02040503050406030204" pitchFamily="18" charset="0"/>
                            </a:rPr>
                            <m:t>𝐴</m:t>
                          </m:r>
                          <m:r>
                            <a:rPr lang="de-DE" sz="1600" i="1">
                              <a:latin typeface="Cambria Math" panose="02040503050406030204" pitchFamily="18" charset="0"/>
                            </a:rPr>
                            <m:t>3</m:t>
                          </m:r>
                        </m:e>
                      </m:d>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d>
                        <m:dPr>
                          <m:ctrlPr>
                            <a:rPr lang="de-DE" sz="1600" i="1">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3</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3</m:t>
                              </m:r>
                            </m:num>
                            <m:den>
                              <m:r>
                                <a:rPr lang="de-DE" sz="1600" i="1">
                                  <a:latin typeface="Cambria Math" panose="02040503050406030204" pitchFamily="18" charset="0"/>
                                </a:rPr>
                                <m:t>4</m:t>
                              </m:r>
                            </m:den>
                          </m:f>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a:latin typeface="Cambria Math" panose="02040503050406030204" pitchFamily="18" charset="0"/>
                                </a:rPr>
                                <m:t>4</m:t>
                              </m:r>
                            </m:den>
                          </m:f>
                        </m:e>
                      </m:d>
                      <m:r>
                        <a:rPr lang="de-DE" sz="1600">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4</m:t>
                          </m:r>
                        </m:num>
                        <m:den>
                          <m:r>
                            <a:rPr lang="de-DE" sz="1600" i="1">
                              <a:latin typeface="Cambria Math" panose="02040503050406030204" pitchFamily="18" charset="0"/>
                            </a:rPr>
                            <m:t>8</m:t>
                          </m:r>
                        </m:den>
                      </m:f>
                      <m:d>
                        <m:dPr>
                          <m:ctrlPr>
                            <a:rPr lang="de-DE" sz="1600" i="1">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a:latin typeface="Cambria Math" panose="02040503050406030204" pitchFamily="18" charset="0"/>
                                </a:rPr>
                                <m:t>4</m:t>
                              </m:r>
                            </m:den>
                          </m:f>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3</m:t>
                              </m:r>
                            </m:num>
                            <m:den>
                              <m:r>
                                <a:rPr lang="de-DE" sz="1600" i="1">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3</m:t>
                              </m:r>
                            </m:num>
                            <m:den>
                              <m:r>
                                <a:rPr lang="de-DE" sz="1600" i="1">
                                  <a:latin typeface="Cambria Math" panose="02040503050406030204" pitchFamily="18" charset="0"/>
                                </a:rPr>
                                <m:t>4</m:t>
                              </m:r>
                            </m:den>
                          </m:f>
                        </m:e>
                      </m:d>
                      <m:r>
                        <a:rPr lang="de-DE" sz="1600" i="1">
                          <a:latin typeface="Cambria Math" panose="02040503050406030204" pitchFamily="18" charset="0"/>
                        </a:rPr>
                        <m:t>=</m:t>
                      </m:r>
                      <m:d>
                        <m:dPr>
                          <m:ctrlPr>
                            <a:rPr lang="de-DE" sz="1600" i="1" smtClean="0">
                              <a:latin typeface="Cambria Math" panose="02040503050406030204" pitchFamily="18" charset="0"/>
                            </a:rPr>
                          </m:ctrlPr>
                        </m:dPr>
                        <m:e>
                          <m:r>
                            <a:rPr lang="de-DE" sz="1600" i="1">
                              <a:latin typeface="Cambria Math" panose="02040503050406030204" pitchFamily="18" charset="0"/>
                            </a:rPr>
                            <m:t>0.311+0.5</m:t>
                          </m:r>
                        </m:e>
                      </m:d>
                      <m:r>
                        <a:rPr lang="de-DE" sz="1600" i="1">
                          <a:latin typeface="Cambria Math" panose="02040503050406030204" pitchFamily="18" charset="0"/>
                        </a:rPr>
                        <m:t>=0.</m:t>
                      </m:r>
                      <m:r>
                        <a:rPr lang="en-GB" sz="1600" b="0" i="1" smtClean="0">
                          <a:latin typeface="Cambria Math" panose="02040503050406030204" pitchFamily="18" charset="0"/>
                        </a:rPr>
                        <m:t>811</m:t>
                      </m:r>
                    </m:oMath>
                  </m:oMathPara>
                </a14:m>
                <a:endParaRPr lang="en-GB" sz="1600" dirty="0"/>
              </a:p>
              <a:p>
                <a:pPr marL="6350" indent="0">
                  <a:buNone/>
                </a:pPr>
                <a:endParaRPr lang="en-GB" sz="1600" dirty="0"/>
              </a:p>
              <a:p>
                <a:pPr marL="6350" indent="0">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de-DE" sz="1600" i="1">
                              <a:latin typeface="Cambria Math" panose="02040503050406030204" pitchFamily="18" charset="0"/>
                            </a:rPr>
                            <m:t>𝐼</m:t>
                          </m:r>
                        </m:e>
                        <m:sub>
                          <m:r>
                            <a:rPr lang="de-DE" sz="1600" i="1">
                              <a:latin typeface="Cambria Math" panose="02040503050406030204" pitchFamily="18" charset="0"/>
                            </a:rPr>
                            <m:t>𝑔𝑎𝑖𝑛</m:t>
                          </m:r>
                        </m:sub>
                      </m:sSub>
                      <m:d>
                        <m:dPr>
                          <m:ctrlPr>
                            <a:rPr lang="en-GB" sz="1600" i="1">
                              <a:latin typeface="Cambria Math" panose="02040503050406030204" pitchFamily="18" charset="0"/>
                            </a:rPr>
                          </m:ctrlPr>
                        </m:dPr>
                        <m:e>
                          <m:r>
                            <a:rPr lang="de-DE" sz="1600" i="1">
                              <a:latin typeface="Cambria Math" panose="02040503050406030204" pitchFamily="18" charset="0"/>
                            </a:rPr>
                            <m:t>𝐶</m:t>
                          </m:r>
                          <m:r>
                            <a:rPr lang="de-DE" sz="1600" i="1">
                              <a:latin typeface="Cambria Math" panose="02040503050406030204" pitchFamily="18" charset="0"/>
                            </a:rPr>
                            <m:t>, </m:t>
                          </m:r>
                          <m:r>
                            <a:rPr lang="de-DE" sz="1600" i="1">
                              <a:latin typeface="Cambria Math" panose="02040503050406030204" pitchFamily="18" charset="0"/>
                            </a:rPr>
                            <m:t>𝐴</m:t>
                          </m:r>
                          <m:r>
                            <a:rPr lang="de-DE" sz="1600" i="1">
                              <a:latin typeface="Cambria Math" panose="02040503050406030204" pitchFamily="18" charset="0"/>
                            </a:rPr>
                            <m:t>3</m:t>
                          </m:r>
                        </m:e>
                      </m:d>
                      <m:r>
                        <a:rPr lang="de-DE" sz="1600" i="1">
                          <a:latin typeface="Cambria Math" panose="02040503050406030204" pitchFamily="18" charset="0"/>
                        </a:rPr>
                        <m:t>=1−0.</m:t>
                      </m:r>
                      <m:r>
                        <a:rPr lang="en-GB" sz="1600" b="0" i="1" smtClean="0">
                          <a:latin typeface="Cambria Math" panose="02040503050406030204" pitchFamily="18" charset="0"/>
                        </a:rPr>
                        <m:t>811</m:t>
                      </m:r>
                      <m:r>
                        <a:rPr lang="de-DE" sz="1600" i="1">
                          <a:latin typeface="Cambria Math" panose="02040503050406030204" pitchFamily="18" charset="0"/>
                        </a:rPr>
                        <m:t>=0.</m:t>
                      </m:r>
                      <m:r>
                        <a:rPr lang="en-GB" sz="1600" b="0" i="1" smtClean="0">
                          <a:latin typeface="Cambria Math" panose="02040503050406030204" pitchFamily="18" charset="0"/>
                        </a:rPr>
                        <m:t>189</m:t>
                      </m:r>
                    </m:oMath>
                  </m:oMathPara>
                </a14:m>
                <a:endParaRPr lang="en-GB" sz="1600" dirty="0"/>
              </a:p>
              <a:p>
                <a:pPr marL="6350" indent="0">
                  <a:buNone/>
                </a:pPr>
                <a:endParaRPr lang="en-GB" sz="1600" dirty="0"/>
              </a:p>
            </p:txBody>
          </p:sp>
        </mc:Choice>
        <mc:Fallback xmlns="">
          <p:sp>
            <p:nvSpPr>
              <p:cNvPr id="4" name="Text Placeholder 3">
                <a:extLst>
                  <a:ext uri="{FF2B5EF4-FFF2-40B4-BE49-F238E27FC236}">
                    <a16:creationId xmlns:a16="http://schemas.microsoft.com/office/drawing/2014/main" id="{2CDCFCA3-005F-410F-8F7D-2C0BC5D3BB0D}"/>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382" t="-215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dirty="0"/>
              <a:t>Use the ID3-algorithm (by hand, no tools) to construct a decision </a:t>
            </a:r>
            <a:r>
              <a:rPr lang="en-GB" dirty="0" smtClean="0"/>
              <a:t>tree</a:t>
            </a:r>
            <a:endParaRPr lang="en-US" dirty="0"/>
          </a:p>
        </p:txBody>
      </p:sp>
      <p:graphicFrame>
        <p:nvGraphicFramePr>
          <p:cNvPr id="8" name="Table 7">
            <a:extLst>
              <a:ext uri="{FF2B5EF4-FFF2-40B4-BE49-F238E27FC236}">
                <a16:creationId xmlns:a16="http://schemas.microsoft.com/office/drawing/2014/main" id="{AA6C9E73-BFD7-41BC-94EF-8FAE627B5121}"/>
              </a:ext>
            </a:extLst>
          </p:cNvPr>
          <p:cNvGraphicFramePr>
            <a:graphicFrameLocks noGrp="1"/>
          </p:cNvGraphicFramePr>
          <p:nvPr>
            <p:extLst>
              <p:ext uri="{D42A27DB-BD31-4B8C-83A1-F6EECF244321}">
                <p14:modId xmlns:p14="http://schemas.microsoft.com/office/powerpoint/2010/main" val="1884215553"/>
              </p:ext>
            </p:extLst>
          </p:nvPr>
        </p:nvGraphicFramePr>
        <p:xfrm>
          <a:off x="3538925" y="2117746"/>
          <a:ext cx="5205816" cy="1483360"/>
        </p:xfrm>
        <a:graphic>
          <a:graphicData uri="http://schemas.openxmlformats.org/drawingml/2006/table">
            <a:tbl>
              <a:tblPr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gridCol w="578424">
                  <a:extLst>
                    <a:ext uri="{9D8B030D-6E8A-4147-A177-3AD203B41FA5}">
                      <a16:colId xmlns:a16="http://schemas.microsoft.com/office/drawing/2014/main" val="1200617378"/>
                    </a:ext>
                  </a:extLst>
                </a:gridCol>
                <a:gridCol w="578424">
                  <a:extLst>
                    <a:ext uri="{9D8B030D-6E8A-4147-A177-3AD203B41FA5}">
                      <a16:colId xmlns:a16="http://schemas.microsoft.com/office/drawing/2014/main" val="1581937860"/>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A3</a:t>
                      </a:r>
                      <a:endParaRPr lang="en-GB" b="1"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W</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tc>
                  <a:txBody>
                    <a:bodyPr/>
                    <a:lstStyle/>
                    <a:p>
                      <a:pPr algn="ctr"/>
                      <a:r>
                        <a:rPr lang="de-DE" dirty="0">
                          <a:solidFill>
                            <a:srgbClr val="002060"/>
                          </a:solidFill>
                        </a:rPr>
                        <a:t>F</a:t>
                      </a:r>
                      <a:endParaRPr lang="en-GB" dirty="0">
                        <a:solidFill>
                          <a:srgbClr val="00206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W</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tc>
                  <a:txBody>
                    <a:bodyPr/>
                    <a:lstStyle/>
                    <a:p>
                      <a:pPr algn="ctr"/>
                      <a:r>
                        <a:rPr lang="de-DE" dirty="0">
                          <a:solidFill>
                            <a:srgbClr val="002060"/>
                          </a:solidFill>
                        </a:rPr>
                        <a:t>F</a:t>
                      </a:r>
                      <a:endParaRPr lang="en-GB" dirty="0">
                        <a:solidFill>
                          <a:srgbClr val="002060"/>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516224"/>
                  </a:ext>
                </a:extLst>
              </a:tr>
            </a:tbl>
          </a:graphicData>
        </a:graphic>
      </p:graphicFrame>
      <p:sp>
        <p:nvSpPr>
          <p:cNvPr id="9" name="Rectangle: Rounded Corners 10">
            <a:extLst>
              <a:ext uri="{FF2B5EF4-FFF2-40B4-BE49-F238E27FC236}">
                <a16:creationId xmlns:a16="http://schemas.microsoft.com/office/drawing/2014/main" id="{5DAAE07C-9133-47EC-8E46-D23BCFCC0E69}"/>
              </a:ext>
            </a:extLst>
          </p:cNvPr>
          <p:cNvSpPr/>
          <p:nvPr/>
        </p:nvSpPr>
        <p:spPr>
          <a:xfrm>
            <a:off x="3487700" y="2801495"/>
            <a:ext cx="5368917" cy="477171"/>
          </a:xfrm>
          <a:prstGeom prst="roundRect">
            <a:avLst/>
          </a:prstGeom>
          <a:noFill/>
          <a:ln w="19050">
            <a:solidFill>
              <a:srgbClr val="002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849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smtClean="0"/>
              <a:t>Exercise 1</a:t>
            </a:r>
            <a:br>
              <a:rPr lang="de-DE" dirty="0" smtClean="0"/>
            </a:br>
            <a:r>
              <a:rPr lang="de-DE" dirty="0" smtClean="0"/>
              <a:t>Theoretical Questions</a:t>
            </a:r>
            <a:endParaRPr lang="de-DE" dirty="0"/>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7438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0FEF1F0F-0E8B-4AEB-B3E1-6A77C9207226}"/>
              </a:ext>
            </a:extLst>
          </p:cNvPr>
          <p:cNvSpPr txBox="1"/>
          <p:nvPr/>
        </p:nvSpPr>
        <p:spPr>
          <a:xfrm>
            <a:off x="3359100" y="133331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smtClean="0"/>
              <a:t>Hands-on Decision Tree</a:t>
            </a:r>
            <a:endParaRPr lang="en-US" dirty="0"/>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20</a:t>
            </a:fld>
            <a:endParaRPr lang="de-DE" dirty="0"/>
          </a:p>
        </p:txBody>
      </p:sp>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Rectangle 7">
            <a:extLst>
              <a:ext uri="{FF2B5EF4-FFF2-40B4-BE49-F238E27FC236}">
                <a16:creationId xmlns:a16="http://schemas.microsoft.com/office/drawing/2014/main" id="{C410E0CF-BE95-43A7-9683-F447F1D32C06}"/>
              </a:ext>
            </a:extLst>
          </p:cNvPr>
          <p:cNvSpPr/>
          <p:nvPr/>
        </p:nvSpPr>
        <p:spPr>
          <a:xfrm>
            <a:off x="3072653" y="824001"/>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D626672-7DC2-494E-A638-2A0C58D00447}"/>
              </a:ext>
            </a:extLst>
          </p:cNvPr>
          <p:cNvSpPr/>
          <p:nvPr/>
        </p:nvSpPr>
        <p:spPr>
          <a:xfrm>
            <a:off x="2307291" y="1983168"/>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FAF9141-EAF7-4A5A-9CC3-5A361C0B4DA9}"/>
              </a:ext>
            </a:extLst>
          </p:cNvPr>
          <p:cNvSpPr/>
          <p:nvPr/>
        </p:nvSpPr>
        <p:spPr>
          <a:xfrm>
            <a:off x="3831291" y="198049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386EC62D-6A1A-4ACF-B161-B374D36F2A57}"/>
              </a:ext>
            </a:extLst>
          </p:cNvPr>
          <p:cNvCxnSpPr>
            <a:stCxn id="8" idx="2"/>
            <a:endCxn id="9" idx="0"/>
          </p:cNvCxnSpPr>
          <p:nvPr/>
        </p:nvCxnSpPr>
        <p:spPr>
          <a:xfrm flipH="1">
            <a:off x="2739278" y="1217327"/>
            <a:ext cx="765362" cy="76584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759505-0877-473D-84C3-04FEE7352A1D}"/>
              </a:ext>
            </a:extLst>
          </p:cNvPr>
          <p:cNvCxnSpPr>
            <a:stCxn id="8" idx="2"/>
            <a:endCxn id="10" idx="0"/>
          </p:cNvCxnSpPr>
          <p:nvPr/>
        </p:nvCxnSpPr>
        <p:spPr>
          <a:xfrm>
            <a:off x="3504640" y="1217327"/>
            <a:ext cx="758638" cy="76317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E5F937-21C9-4B30-B7BA-EA37D14ECB27}"/>
              </a:ext>
            </a:extLst>
          </p:cNvPr>
          <p:cNvSpPr txBox="1"/>
          <p:nvPr/>
        </p:nvSpPr>
        <p:spPr>
          <a:xfrm>
            <a:off x="3179294" y="884371"/>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4W, 4F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8" name="TextBox 27">
            <a:extLst>
              <a:ext uri="{FF2B5EF4-FFF2-40B4-BE49-F238E27FC236}">
                <a16:creationId xmlns:a16="http://schemas.microsoft.com/office/drawing/2014/main" id="{2C4DCB70-6922-46D3-BD96-E861F97E2432}"/>
              </a:ext>
            </a:extLst>
          </p:cNvPr>
          <p:cNvSpPr txBox="1"/>
          <p:nvPr/>
        </p:nvSpPr>
        <p:spPr>
          <a:xfrm>
            <a:off x="2383820" y="1549818"/>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B84E74A9-6FF3-497A-ACDF-BB5E1D20AC5B}"/>
              </a:ext>
            </a:extLst>
          </p:cNvPr>
          <p:cNvSpPr txBox="1"/>
          <p:nvPr/>
        </p:nvSpPr>
        <p:spPr>
          <a:xfrm>
            <a:off x="4105276" y="1541842"/>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BBEDF335-D122-4F8B-8136-F3E621B86B49}"/>
              </a:ext>
            </a:extLst>
          </p:cNvPr>
          <p:cNvSpPr txBox="1"/>
          <p:nvPr/>
        </p:nvSpPr>
        <p:spPr>
          <a:xfrm>
            <a:off x="5375048" y="1860057"/>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AC6D8948-7575-4E35-8DCE-6E081ED5FA3D}"/>
              </a:ext>
            </a:extLst>
          </p:cNvPr>
          <p:cNvSpPr txBox="1"/>
          <p:nvPr/>
        </p:nvSpPr>
        <p:spPr>
          <a:xfrm>
            <a:off x="2387077" y="206365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3W,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36FE48D4-0AEA-4469-9C52-2725525D5C3E}"/>
              </a:ext>
            </a:extLst>
          </p:cNvPr>
          <p:cNvSpPr txBox="1"/>
          <p:nvPr/>
        </p:nvSpPr>
        <p:spPr>
          <a:xfrm>
            <a:off x="3939990" y="2048476"/>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3F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36" name="Table 7">
            <a:extLst>
              <a:ext uri="{FF2B5EF4-FFF2-40B4-BE49-F238E27FC236}">
                <a16:creationId xmlns:a16="http://schemas.microsoft.com/office/drawing/2014/main" id="{13917C42-7A84-4068-81A4-580C6F1E5C3D}"/>
              </a:ext>
            </a:extLst>
          </p:cNvPr>
          <p:cNvGraphicFramePr>
            <a:graphicFrameLocks noGrp="1"/>
          </p:cNvGraphicFramePr>
          <p:nvPr>
            <p:extLst>
              <p:ext uri="{D42A27DB-BD31-4B8C-83A1-F6EECF244321}">
                <p14:modId xmlns:p14="http://schemas.microsoft.com/office/powerpoint/2010/main" val="2794477519"/>
              </p:ext>
            </p:extLst>
          </p:nvPr>
        </p:nvGraphicFramePr>
        <p:xfrm>
          <a:off x="6109252" y="1084352"/>
          <a:ext cx="2888297"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200617378"/>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graphicFrame>
        <p:nvGraphicFramePr>
          <p:cNvPr id="37" name="Table 7">
            <a:extLst>
              <a:ext uri="{FF2B5EF4-FFF2-40B4-BE49-F238E27FC236}">
                <a16:creationId xmlns:a16="http://schemas.microsoft.com/office/drawing/2014/main" id="{BC996704-25A9-4A0F-B7DE-E38C25E03A18}"/>
              </a:ext>
            </a:extLst>
          </p:cNvPr>
          <p:cNvGraphicFramePr>
            <a:graphicFrameLocks noGrp="1"/>
          </p:cNvGraphicFramePr>
          <p:nvPr>
            <p:extLst>
              <p:ext uri="{D42A27DB-BD31-4B8C-83A1-F6EECF244321}">
                <p14:modId xmlns:p14="http://schemas.microsoft.com/office/powerpoint/2010/main" val="3077572362"/>
              </p:ext>
            </p:extLst>
          </p:nvPr>
        </p:nvGraphicFramePr>
        <p:xfrm>
          <a:off x="6109252" y="3425223"/>
          <a:ext cx="2892120" cy="1483360"/>
        </p:xfrm>
        <a:graphic>
          <a:graphicData uri="http://schemas.openxmlformats.org/drawingml/2006/table">
            <a:tbl>
              <a:tblPr firstRow="1"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gridCol w="578424">
                  <a:extLst>
                    <a:ext uri="{9D8B030D-6E8A-4147-A177-3AD203B41FA5}">
                      <a16:colId xmlns:a16="http://schemas.microsoft.com/office/drawing/2014/main" val="1581937860"/>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
        <p:nvSpPr>
          <p:cNvPr id="42" name="TextBox 41">
            <a:extLst>
              <a:ext uri="{FF2B5EF4-FFF2-40B4-BE49-F238E27FC236}">
                <a16:creationId xmlns:a16="http://schemas.microsoft.com/office/drawing/2014/main" id="{87145305-A3C7-4278-917A-FBFCF9AF4EE2}"/>
              </a:ext>
            </a:extLst>
          </p:cNvPr>
          <p:cNvSpPr txBox="1"/>
          <p:nvPr/>
        </p:nvSpPr>
        <p:spPr>
          <a:xfrm>
            <a:off x="5375047" y="4245448"/>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3029887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0FEF1F0F-0E8B-4AEB-B3E1-6A77C9207226}"/>
              </a:ext>
            </a:extLst>
          </p:cNvPr>
          <p:cNvSpPr txBox="1"/>
          <p:nvPr/>
        </p:nvSpPr>
        <p:spPr>
          <a:xfrm>
            <a:off x="3359100" y="133331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21</a:t>
            </a:fld>
            <a:endParaRPr lang="de-DE" dirty="0"/>
          </a:p>
        </p:txBody>
      </p:sp>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Rectangle 7">
            <a:extLst>
              <a:ext uri="{FF2B5EF4-FFF2-40B4-BE49-F238E27FC236}">
                <a16:creationId xmlns:a16="http://schemas.microsoft.com/office/drawing/2014/main" id="{C410E0CF-BE95-43A7-9683-F447F1D32C06}"/>
              </a:ext>
            </a:extLst>
          </p:cNvPr>
          <p:cNvSpPr/>
          <p:nvPr/>
        </p:nvSpPr>
        <p:spPr>
          <a:xfrm>
            <a:off x="3072653" y="824001"/>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D626672-7DC2-494E-A638-2A0C58D00447}"/>
              </a:ext>
            </a:extLst>
          </p:cNvPr>
          <p:cNvSpPr/>
          <p:nvPr/>
        </p:nvSpPr>
        <p:spPr>
          <a:xfrm>
            <a:off x="2307291" y="1983168"/>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FAF9141-EAF7-4A5A-9CC3-5A361C0B4DA9}"/>
              </a:ext>
            </a:extLst>
          </p:cNvPr>
          <p:cNvSpPr/>
          <p:nvPr/>
        </p:nvSpPr>
        <p:spPr>
          <a:xfrm>
            <a:off x="3831291" y="198049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386EC62D-6A1A-4ACF-B161-B374D36F2A57}"/>
              </a:ext>
            </a:extLst>
          </p:cNvPr>
          <p:cNvCxnSpPr>
            <a:stCxn id="8" idx="2"/>
            <a:endCxn id="9" idx="0"/>
          </p:cNvCxnSpPr>
          <p:nvPr/>
        </p:nvCxnSpPr>
        <p:spPr>
          <a:xfrm flipH="1">
            <a:off x="2739278" y="1217327"/>
            <a:ext cx="765362" cy="76584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759505-0877-473D-84C3-04FEE7352A1D}"/>
              </a:ext>
            </a:extLst>
          </p:cNvPr>
          <p:cNvCxnSpPr>
            <a:stCxn id="8" idx="2"/>
            <a:endCxn id="10" idx="0"/>
          </p:cNvCxnSpPr>
          <p:nvPr/>
        </p:nvCxnSpPr>
        <p:spPr>
          <a:xfrm>
            <a:off x="3504640" y="1217327"/>
            <a:ext cx="758638" cy="76317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E5F937-21C9-4B30-B7BA-EA37D14ECB27}"/>
              </a:ext>
            </a:extLst>
          </p:cNvPr>
          <p:cNvSpPr txBox="1"/>
          <p:nvPr/>
        </p:nvSpPr>
        <p:spPr>
          <a:xfrm>
            <a:off x="3179294" y="884371"/>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4W, 4F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8" name="TextBox 27">
            <a:extLst>
              <a:ext uri="{FF2B5EF4-FFF2-40B4-BE49-F238E27FC236}">
                <a16:creationId xmlns:a16="http://schemas.microsoft.com/office/drawing/2014/main" id="{2C4DCB70-6922-46D3-BD96-E861F97E2432}"/>
              </a:ext>
            </a:extLst>
          </p:cNvPr>
          <p:cNvSpPr txBox="1"/>
          <p:nvPr/>
        </p:nvSpPr>
        <p:spPr>
          <a:xfrm>
            <a:off x="2388863" y="1522415"/>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B84E74A9-6FF3-497A-ACDF-BB5E1D20AC5B}"/>
              </a:ext>
            </a:extLst>
          </p:cNvPr>
          <p:cNvSpPr txBox="1"/>
          <p:nvPr/>
        </p:nvSpPr>
        <p:spPr>
          <a:xfrm>
            <a:off x="4105276" y="1541842"/>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BBEDF335-D122-4F8B-8136-F3E621B86B49}"/>
              </a:ext>
            </a:extLst>
          </p:cNvPr>
          <p:cNvSpPr txBox="1"/>
          <p:nvPr/>
        </p:nvSpPr>
        <p:spPr>
          <a:xfrm>
            <a:off x="5375048" y="1860057"/>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AC6D8948-7575-4E35-8DCE-6E081ED5FA3D}"/>
              </a:ext>
            </a:extLst>
          </p:cNvPr>
          <p:cNvSpPr txBox="1"/>
          <p:nvPr/>
        </p:nvSpPr>
        <p:spPr>
          <a:xfrm>
            <a:off x="2387077" y="206365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3W,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36FE48D4-0AEA-4469-9C52-2725525D5C3E}"/>
              </a:ext>
            </a:extLst>
          </p:cNvPr>
          <p:cNvSpPr txBox="1"/>
          <p:nvPr/>
        </p:nvSpPr>
        <p:spPr>
          <a:xfrm>
            <a:off x="3939990" y="2048476"/>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3F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36" name="Table 7">
            <a:extLst>
              <a:ext uri="{FF2B5EF4-FFF2-40B4-BE49-F238E27FC236}">
                <a16:creationId xmlns:a16="http://schemas.microsoft.com/office/drawing/2014/main" id="{13917C42-7A84-4068-81A4-580C6F1E5C3D}"/>
              </a:ext>
            </a:extLst>
          </p:cNvPr>
          <p:cNvGraphicFramePr>
            <a:graphicFrameLocks noGrp="1"/>
          </p:cNvGraphicFramePr>
          <p:nvPr>
            <p:extLst>
              <p:ext uri="{D42A27DB-BD31-4B8C-83A1-F6EECF244321}">
                <p14:modId xmlns:p14="http://schemas.microsoft.com/office/powerpoint/2010/main" val="886831797"/>
              </p:ext>
            </p:extLst>
          </p:nvPr>
        </p:nvGraphicFramePr>
        <p:xfrm>
          <a:off x="6109252" y="1084352"/>
          <a:ext cx="2888297"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200617378"/>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mc:AlternateContent xmlns:mc="http://schemas.openxmlformats.org/markup-compatibility/2006" xmlns:a14="http://schemas.microsoft.com/office/drawing/2010/main">
        <mc:Choice Requires="a14">
          <p:sp>
            <p:nvSpPr>
              <p:cNvPr id="38" name="Text Placeholder 3">
                <a:extLst>
                  <a:ext uri="{FF2B5EF4-FFF2-40B4-BE49-F238E27FC236}">
                    <a16:creationId xmlns:a16="http://schemas.microsoft.com/office/drawing/2014/main" id="{23EF5EC9-CDCC-4AC4-8AEE-68AFE2F0E108}"/>
                  </a:ext>
                </a:extLst>
              </p:cNvPr>
              <p:cNvSpPr>
                <a:spLocks noGrp="1"/>
              </p:cNvSpPr>
              <p:nvPr>
                <p:ph type="body" sz="quarter" idx="14"/>
              </p:nvPr>
            </p:nvSpPr>
            <p:spPr>
              <a:xfrm>
                <a:off x="225807" y="2993133"/>
                <a:ext cx="8233699" cy="2203277"/>
              </a:xfrm>
            </p:spPr>
            <p:txBody>
              <a:bodyPr/>
              <a:lstStyle/>
              <a:p>
                <a:pPr marL="6350" indent="0">
                  <a:buNone/>
                </a:pPr>
                <a14:m>
                  <m:oMathPara xmlns:m="http://schemas.openxmlformats.org/officeDocument/2006/math">
                    <m:oMathParaPr>
                      <m:jc m:val="left"/>
                    </m:oMathParaPr>
                    <m:oMath xmlns:m="http://schemas.openxmlformats.org/officeDocument/2006/math">
                      <m:r>
                        <a:rPr lang="de-DE" sz="1600" b="0" i="1" smtClean="0">
                          <a:latin typeface="Cambria Math" panose="02040503050406030204" pitchFamily="18" charset="0"/>
                        </a:rPr>
                        <m:t>𝐻</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𝐶</m:t>
                          </m:r>
                        </m:e>
                      </m:d>
                      <m:r>
                        <a:rPr lang="de-DE" sz="1600" b="0" i="1" smtClean="0">
                          <a:latin typeface="Cambria Math" panose="02040503050406030204" pitchFamily="18" charset="0"/>
                        </a:rPr>
                        <m:t>=−</m:t>
                      </m:r>
                      <m:f>
                        <m:fPr>
                          <m:ctrlPr>
                            <a:rPr lang="de-DE" sz="1600" b="0" i="1" smtClean="0">
                              <a:latin typeface="Cambria Math" panose="02040503050406030204" pitchFamily="18" charset="0"/>
                            </a:rPr>
                          </m:ctrlPr>
                        </m:fPr>
                        <m:num>
                          <m:r>
                            <a:rPr lang="de-DE" sz="1600" b="0" i="1" smtClean="0">
                              <a:latin typeface="Cambria Math" panose="02040503050406030204" pitchFamily="18" charset="0"/>
                            </a:rPr>
                            <m:t>3</m:t>
                          </m:r>
                        </m:num>
                        <m:den>
                          <m:r>
                            <a:rPr lang="de-DE" sz="1600" b="0" i="1" smtClean="0">
                              <a:latin typeface="Cambria Math" panose="02040503050406030204" pitchFamily="18" charset="0"/>
                            </a:rPr>
                            <m:t>4</m:t>
                          </m:r>
                        </m:den>
                      </m:f>
                      <m:sSub>
                        <m:sSubPr>
                          <m:ctrlPr>
                            <a:rPr lang="de-DE" sz="1600" b="0" i="1" smtClean="0">
                              <a:latin typeface="Cambria Math" panose="02040503050406030204" pitchFamily="18" charset="0"/>
                            </a:rPr>
                          </m:ctrlPr>
                        </m:sSubPr>
                        <m:e>
                          <m:r>
                            <a:rPr lang="de-DE" sz="1600" b="0" i="1" smtClean="0">
                              <a:latin typeface="Cambria Math" panose="02040503050406030204" pitchFamily="18" charset="0"/>
                            </a:rPr>
                            <m:t>𝑙𝑜𝑔</m:t>
                          </m:r>
                        </m:e>
                        <m:sub>
                          <m:r>
                            <a:rPr lang="de-DE" sz="1600" b="0" i="1" smtClean="0">
                              <a:latin typeface="Cambria Math" panose="02040503050406030204" pitchFamily="18" charset="0"/>
                            </a:rPr>
                            <m:t>2</m:t>
                          </m:r>
                        </m:sub>
                      </m:sSub>
                      <m:f>
                        <m:fPr>
                          <m:ctrlPr>
                            <a:rPr lang="de-DE" sz="1600" b="0" i="1" smtClean="0">
                              <a:latin typeface="Cambria Math" panose="02040503050406030204" pitchFamily="18" charset="0"/>
                            </a:rPr>
                          </m:ctrlPr>
                        </m:fPr>
                        <m:num>
                          <m:r>
                            <a:rPr lang="de-DE" sz="1600" b="0" i="1" smtClean="0">
                              <a:latin typeface="Cambria Math" panose="02040503050406030204" pitchFamily="18" charset="0"/>
                            </a:rPr>
                            <m:t>3</m:t>
                          </m:r>
                        </m:num>
                        <m:den>
                          <m:r>
                            <a:rPr lang="de-DE" sz="1600" b="0" i="1" smtClean="0">
                              <a:latin typeface="Cambria Math" panose="02040503050406030204" pitchFamily="18" charset="0"/>
                            </a:rPr>
                            <m:t>4</m:t>
                          </m:r>
                        </m:den>
                      </m:f>
                      <m:r>
                        <a:rPr lang="de-DE" sz="1600" b="0" i="0" smtClean="0">
                          <a:latin typeface="Cambria Math" panose="02040503050406030204" pitchFamily="18" charset="0"/>
                        </a:rPr>
                        <m:t> </m:t>
                      </m:r>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b="0" i="1" smtClean="0">
                              <a:latin typeface="Cambria Math" panose="02040503050406030204" pitchFamily="18" charset="0"/>
                            </a:rPr>
                            <m:t>1</m:t>
                          </m:r>
                        </m:num>
                        <m:den>
                          <m:r>
                            <a:rPr lang="de-DE" sz="1600" b="0" i="1" smtClean="0">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b="0" i="1" smtClean="0">
                              <a:latin typeface="Cambria Math" panose="02040503050406030204" pitchFamily="18" charset="0"/>
                            </a:rPr>
                            <m:t>1</m:t>
                          </m:r>
                        </m:num>
                        <m:den>
                          <m:r>
                            <a:rPr lang="de-DE" sz="1600" b="0" i="1" smtClean="0">
                              <a:latin typeface="Cambria Math" panose="02040503050406030204" pitchFamily="18" charset="0"/>
                            </a:rPr>
                            <m:t>4</m:t>
                          </m:r>
                        </m:den>
                      </m:f>
                      <m:r>
                        <a:rPr lang="de-DE" sz="1600" b="0" i="1" smtClean="0">
                          <a:latin typeface="Cambria Math" panose="02040503050406030204" pitchFamily="18" charset="0"/>
                        </a:rPr>
                        <m:t>=0.311+0.5=0.811</m:t>
                      </m:r>
                    </m:oMath>
                  </m:oMathPara>
                </a14:m>
                <a:endParaRPr lang="en-GB" sz="1600" dirty="0"/>
              </a:p>
              <a:p>
                <a:pPr marL="6350" indent="0">
                  <a:buNone/>
                </a:pPr>
                <a:endParaRPr lang="de-DE" sz="1600" b="0" dirty="0" smtClean="0">
                  <a:latin typeface="Cambria Math" panose="02040503050406030204" pitchFamily="18" charset="0"/>
                </a:endParaRPr>
              </a:p>
              <a:p>
                <a:pPr marL="6350" indent="0">
                  <a:buNone/>
                </a:pPr>
                <a14:m>
                  <m:oMath xmlns:m="http://schemas.openxmlformats.org/officeDocument/2006/math">
                    <m:r>
                      <a:rPr lang="en-GB" sz="1600" b="1" i="1">
                        <a:latin typeface="Cambria Math" panose="02040503050406030204" pitchFamily="18" charset="0"/>
                      </a:rPr>
                      <m:t>𝑪</m:t>
                    </m:r>
                    <m:r>
                      <a:rPr lang="en-GB" sz="1600" b="1" i="1">
                        <a:latin typeface="Cambria Math" panose="02040503050406030204" pitchFamily="18" charset="0"/>
                      </a:rPr>
                      <m:t>|</m:t>
                    </m:r>
                    <m:r>
                      <a:rPr lang="en-GB" sz="1600" b="1" i="1">
                        <a:latin typeface="Cambria Math" panose="02040503050406030204" pitchFamily="18" charset="0"/>
                      </a:rPr>
                      <m:t>𝑨</m:t>
                    </m:r>
                    <m:r>
                      <a:rPr lang="en-GB" sz="1600" b="1" i="1" smtClean="0">
                        <a:latin typeface="Cambria Math" panose="02040503050406030204" pitchFamily="18" charset="0"/>
                      </a:rPr>
                      <m:t>𝟏</m:t>
                    </m:r>
                  </m:oMath>
                </a14:m>
                <a:r>
                  <a:rPr lang="de-DE" sz="1600" b="1" dirty="0">
                    <a:latin typeface="Cambria Math" panose="02040503050406030204" pitchFamily="18" charset="0"/>
                  </a:rPr>
                  <a:t>: </a:t>
                </a:r>
              </a:p>
              <a:p>
                <a:r>
                  <a:rPr lang="en-GB" sz="1600" dirty="0" smtClean="0"/>
                  <a:t>for </a:t>
                </a:r>
                <a14:m>
                  <m:oMath xmlns:m="http://schemas.openxmlformats.org/officeDocument/2006/math">
                    <m:r>
                      <a:rPr lang="en-GB" sz="1600" b="0" i="1" smtClean="0">
                        <a:latin typeface="Cambria Math" panose="02040503050406030204" pitchFamily="18" charset="0"/>
                      </a:rPr>
                      <m:t>𝐴</m:t>
                    </m:r>
                    <m:r>
                      <a:rPr lang="en-GB" sz="1600" b="0" i="1" smtClean="0">
                        <a:latin typeface="Cambria Math" panose="02040503050406030204" pitchFamily="18" charset="0"/>
                      </a:rPr>
                      <m:t>1=</m:t>
                    </m:r>
                    <m:r>
                      <a:rPr lang="en-GB" sz="1600" i="1">
                        <a:latin typeface="Cambria Math" panose="02040503050406030204" pitchFamily="18" charset="0"/>
                      </a:rPr>
                      <m:t>𝐹</m:t>
                    </m:r>
                    <m:r>
                      <a:rPr lang="en-DE" sz="1600" i="1">
                        <a:latin typeface="Cambria Math" panose="02040503050406030204" pitchFamily="18" charset="0"/>
                        <a:ea typeface="Cambria Math" panose="02040503050406030204" pitchFamily="18" charset="0"/>
                      </a:rPr>
                      <m:t>⇒</m:t>
                    </m:r>
                    <m:d>
                      <m:dPr>
                        <m:begChr m:val="{"/>
                        <m:endChr m:val="}"/>
                        <m:ctrlPr>
                          <a:rPr lang="en-GB" sz="1600" b="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𝑊</m:t>
                        </m:r>
                      </m:e>
                    </m:d>
                  </m:oMath>
                </a14:m>
                <a:endParaRPr lang="en-GB" sz="1600" dirty="0" smtClean="0">
                  <a:ea typeface="Cambria Math" panose="02040503050406030204" pitchFamily="18" charset="0"/>
                </a:endParaRPr>
              </a:p>
              <a:p>
                <a:r>
                  <a:rPr lang="en-GB" sz="1600" dirty="0" smtClean="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1</m:t>
                    </m:r>
                    <m:r>
                      <a:rPr lang="en-GB" sz="1600" i="1">
                        <a:latin typeface="Cambria Math" panose="02040503050406030204" pitchFamily="18" charset="0"/>
                      </a:rPr>
                      <m:t>=</m:t>
                    </m:r>
                    <m:r>
                      <a:rPr lang="en-GB" sz="1600" b="0" i="1" smtClean="0">
                        <a:latin typeface="Cambria Math" panose="02040503050406030204" pitchFamily="18" charset="0"/>
                      </a:rPr>
                      <m:t>𝑊</m:t>
                    </m:r>
                    <m:r>
                      <a:rPr lang="en-DE"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{1</m:t>
                    </m:r>
                    <m:r>
                      <a:rPr lang="en-GB" sz="1600" i="1">
                        <a:latin typeface="Cambria Math" panose="02040503050406030204" pitchFamily="18" charset="0"/>
                        <a:ea typeface="Cambria Math" panose="02040503050406030204" pitchFamily="18" charset="0"/>
                      </a:rPr>
                      <m:t>𝑊</m:t>
                    </m:r>
                    <m:r>
                      <a:rPr lang="en-GB" sz="1600" i="1">
                        <a:latin typeface="Cambria Math" panose="02040503050406030204" pitchFamily="18" charset="0"/>
                        <a:ea typeface="Cambria Math" panose="02040503050406030204" pitchFamily="18" charset="0"/>
                      </a:rPr>
                      <m:t>, 1</m:t>
                    </m:r>
                    <m:r>
                      <a:rPr lang="en-GB" sz="1600" i="1">
                        <a:latin typeface="Cambria Math" panose="02040503050406030204" pitchFamily="18" charset="0"/>
                        <a:ea typeface="Cambria Math" panose="02040503050406030204" pitchFamily="18" charset="0"/>
                      </a:rPr>
                      <m:t>𝐹</m:t>
                    </m:r>
                    <m:r>
                      <a:rPr lang="en-GB" sz="1600" i="1">
                        <a:latin typeface="Cambria Math" panose="02040503050406030204" pitchFamily="18" charset="0"/>
                        <a:ea typeface="Cambria Math" panose="02040503050406030204" pitchFamily="18" charset="0"/>
                      </a:rPr>
                      <m:t>}</m:t>
                    </m:r>
                  </m:oMath>
                </a14:m>
                <a:r>
                  <a:rPr lang="de-DE" sz="1600" dirty="0">
                    <a:latin typeface="Cambria Math" panose="02040503050406030204" pitchFamily="18" charset="0"/>
                  </a:rPr>
                  <a:t> </a:t>
                </a:r>
              </a:p>
              <a:p>
                <a:endParaRPr lang="de-DE" sz="1600" b="0" dirty="0">
                  <a:latin typeface="Cambria Math" panose="02040503050406030204" pitchFamily="18" charset="0"/>
                </a:endParaRPr>
              </a:p>
            </p:txBody>
          </p:sp>
        </mc:Choice>
        <mc:Fallback xmlns="">
          <p:sp>
            <p:nvSpPr>
              <p:cNvPr id="38" name="Text Placeholder 3">
                <a:extLst>
                  <a:ext uri="{FF2B5EF4-FFF2-40B4-BE49-F238E27FC236}">
                    <a16:creationId xmlns:a16="http://schemas.microsoft.com/office/drawing/2014/main" id="{23EF5EC9-CDCC-4AC4-8AEE-68AFE2F0E108}"/>
                  </a:ext>
                </a:extLst>
              </p:cNvPr>
              <p:cNvSpPr>
                <a:spLocks noGrp="1" noRot="1" noChangeAspect="1" noMove="1" noResize="1" noEditPoints="1" noAdjustHandles="1" noChangeArrowheads="1" noChangeShapeType="1" noTextEdit="1"/>
              </p:cNvSpPr>
              <p:nvPr>
                <p:ph type="body" sz="quarter" idx="14"/>
              </p:nvPr>
            </p:nvSpPr>
            <p:spPr>
              <a:xfrm>
                <a:off x="225807" y="2993133"/>
                <a:ext cx="8233699" cy="2203277"/>
              </a:xfrm>
              <a:blipFill>
                <a:blip r:embed="rId2"/>
                <a:stretch>
                  <a:fillRect l="-1406"/>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533C9D1E-E664-4EBD-B536-F26CD86AAA83}"/>
              </a:ext>
            </a:extLst>
          </p:cNvPr>
          <p:cNvSpPr/>
          <p:nvPr/>
        </p:nvSpPr>
        <p:spPr>
          <a:xfrm>
            <a:off x="2033868" y="1788063"/>
            <a:ext cx="1366188" cy="779649"/>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 Placeholder 3">
                <a:extLst>
                  <a:ext uri="{FF2B5EF4-FFF2-40B4-BE49-F238E27FC236}">
                    <a16:creationId xmlns:a16="http://schemas.microsoft.com/office/drawing/2014/main" id="{23EF5EC9-CDCC-4AC4-8AEE-68AFE2F0E108}"/>
                  </a:ext>
                </a:extLst>
              </p:cNvPr>
              <p:cNvSpPr txBox="1">
                <a:spLocks/>
              </p:cNvSpPr>
              <p:nvPr/>
            </p:nvSpPr>
            <p:spPr>
              <a:xfrm>
                <a:off x="3359100" y="3788106"/>
                <a:ext cx="5601310" cy="1279566"/>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14:m>
                  <m:oMathPara xmlns:m="http://schemas.openxmlformats.org/officeDocument/2006/math">
                    <m:oMathParaPr>
                      <m:jc m:val="centerGroup"/>
                    </m:oMathParaPr>
                    <m:oMath xmlns:m="http://schemas.openxmlformats.org/officeDocument/2006/math">
                      <m:r>
                        <a:rPr lang="de-DE" sz="1600" i="1" smtClean="0">
                          <a:latin typeface="Cambria Math" panose="02040503050406030204" pitchFamily="18" charset="0"/>
                        </a:rPr>
                        <m:t>𝐻</m:t>
                      </m:r>
                      <m:d>
                        <m:dPr>
                          <m:ctrlPr>
                            <a:rPr lang="de-DE" sz="1600" i="1" smtClean="0">
                              <a:latin typeface="Cambria Math" panose="02040503050406030204" pitchFamily="18" charset="0"/>
                            </a:rPr>
                          </m:ctrlPr>
                        </m:dPr>
                        <m:e>
                          <m:r>
                            <a:rPr lang="de-DE" sz="1600" i="1" smtClean="0">
                              <a:latin typeface="Cambria Math" panose="02040503050406030204" pitchFamily="18" charset="0"/>
                            </a:rPr>
                            <m:t>𝐶</m:t>
                          </m:r>
                          <m:r>
                            <a:rPr lang="de-DE" sz="1600" i="1" smtClean="0">
                              <a:latin typeface="Cambria Math" panose="02040503050406030204" pitchFamily="18" charset="0"/>
                            </a:rPr>
                            <m:t>|</m:t>
                          </m:r>
                          <m:r>
                            <a:rPr lang="de-DE" sz="1600" i="1" smtClean="0">
                              <a:latin typeface="Cambria Math" panose="02040503050406030204" pitchFamily="18" charset="0"/>
                            </a:rPr>
                            <m:t>𝐴</m:t>
                          </m:r>
                          <m:r>
                            <a:rPr lang="de-DE" sz="1600" i="1" smtClean="0">
                              <a:latin typeface="Cambria Math" panose="02040503050406030204" pitchFamily="18" charset="0"/>
                            </a:rPr>
                            <m:t>1</m:t>
                          </m:r>
                        </m:e>
                      </m:d>
                      <m:r>
                        <a:rPr lang="de-DE" sz="1600" i="1" smtClean="0">
                          <a:latin typeface="Cambria Math" panose="02040503050406030204" pitchFamily="18" charset="0"/>
                        </a:rPr>
                        <m:t>=</m:t>
                      </m:r>
                      <m:f>
                        <m:fPr>
                          <m:ctrlPr>
                            <a:rPr lang="de-DE" sz="1600" i="1" smtClean="0">
                              <a:latin typeface="Cambria Math" panose="02040503050406030204" pitchFamily="18" charset="0"/>
                            </a:rPr>
                          </m:ctrlPr>
                        </m:fPr>
                        <m:num>
                          <m:r>
                            <a:rPr lang="de-DE" sz="1600" i="1" smtClean="0">
                              <a:latin typeface="Cambria Math" panose="02040503050406030204" pitchFamily="18" charset="0"/>
                            </a:rPr>
                            <m:t>2</m:t>
                          </m:r>
                        </m:num>
                        <m:den>
                          <m:r>
                            <a:rPr lang="de-DE" sz="1600" i="1" smtClean="0">
                              <a:latin typeface="Cambria Math" panose="02040503050406030204" pitchFamily="18" charset="0"/>
                            </a:rPr>
                            <m:t>4</m:t>
                          </m:r>
                        </m:den>
                      </m:f>
                      <m:d>
                        <m:dPr>
                          <m:ctrlPr>
                            <a:rPr lang="de-DE" sz="1600" i="1" smtClean="0">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smtClean="0">
                                  <a:latin typeface="Cambria Math" panose="02040503050406030204" pitchFamily="18" charset="0"/>
                                </a:rPr>
                                <m:t>2</m:t>
                              </m:r>
                            </m:num>
                            <m:den>
                              <m:r>
                                <a:rPr lang="de-DE" sz="1600" i="1" smtClean="0">
                                  <a:latin typeface="Cambria Math" panose="02040503050406030204" pitchFamily="18" charset="0"/>
                                </a:rPr>
                                <m:t>2</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smtClean="0">
                                  <a:latin typeface="Cambria Math" panose="02040503050406030204" pitchFamily="18" charset="0"/>
                                </a:rPr>
                                <m:t>2</m:t>
                              </m:r>
                            </m:num>
                            <m:den>
                              <m:r>
                                <a:rPr lang="de-DE" sz="1600" i="1" smtClean="0">
                                  <a:latin typeface="Cambria Math" panose="02040503050406030204" pitchFamily="18" charset="0"/>
                                </a:rPr>
                                <m:t>2</m:t>
                              </m:r>
                            </m:den>
                          </m:f>
                        </m:e>
                      </m:d>
                      <m:r>
                        <a:rPr lang="de-DE" sz="1600" smtClean="0">
                          <a:latin typeface="Cambria Math" panose="02040503050406030204" pitchFamily="18" charset="0"/>
                        </a:rPr>
                        <m:t>+</m:t>
                      </m:r>
                      <m:f>
                        <m:fPr>
                          <m:ctrlPr>
                            <a:rPr lang="de-DE" sz="1600" i="1">
                              <a:latin typeface="Cambria Math" panose="02040503050406030204" pitchFamily="18" charset="0"/>
                            </a:rPr>
                          </m:ctrlPr>
                        </m:fPr>
                        <m:num>
                          <m:r>
                            <a:rPr lang="de-DE" sz="1600" i="1" smtClean="0">
                              <a:latin typeface="Cambria Math" panose="02040503050406030204" pitchFamily="18" charset="0"/>
                            </a:rPr>
                            <m:t>2</m:t>
                          </m:r>
                        </m:num>
                        <m:den>
                          <m:r>
                            <a:rPr lang="de-DE" sz="1600" i="1" smtClean="0">
                              <a:latin typeface="Cambria Math" panose="02040503050406030204" pitchFamily="18" charset="0"/>
                            </a:rPr>
                            <m:t>4</m:t>
                          </m:r>
                        </m:den>
                      </m:f>
                      <m:d>
                        <m:dPr>
                          <m:ctrlPr>
                            <a:rPr lang="de-DE" sz="1600" i="1">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smtClean="0">
                                  <a:latin typeface="Cambria Math" panose="02040503050406030204" pitchFamily="18" charset="0"/>
                                </a:rPr>
                                <m:t>1</m:t>
                              </m:r>
                            </m:num>
                            <m:den>
                              <m:r>
                                <a:rPr lang="de-DE" sz="1600" i="1" smtClean="0">
                                  <a:latin typeface="Cambria Math" panose="02040503050406030204" pitchFamily="18" charset="0"/>
                                </a:rPr>
                                <m:t>2</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smtClean="0">
                                  <a:latin typeface="Cambria Math" panose="02040503050406030204" pitchFamily="18" charset="0"/>
                                </a:rPr>
                                <m:t>1</m:t>
                              </m:r>
                            </m:num>
                            <m:den>
                              <m:r>
                                <a:rPr lang="de-DE" sz="1600" i="1" smtClean="0">
                                  <a:latin typeface="Cambria Math" panose="02040503050406030204" pitchFamily="18" charset="0"/>
                                </a:rPr>
                                <m:t>2</m:t>
                              </m:r>
                            </m:den>
                          </m:f>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smtClean="0">
                                  <a:latin typeface="Cambria Math" panose="02040503050406030204" pitchFamily="18" charset="0"/>
                                </a:rPr>
                                <m:t>1</m:t>
                              </m:r>
                            </m:num>
                            <m:den>
                              <m:r>
                                <a:rPr lang="de-DE" sz="1600" i="1" smtClean="0">
                                  <a:latin typeface="Cambria Math" panose="02040503050406030204" pitchFamily="18" charset="0"/>
                                </a:rPr>
                                <m:t>2</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smtClean="0">
                                  <a:latin typeface="Cambria Math" panose="02040503050406030204" pitchFamily="18" charset="0"/>
                                </a:rPr>
                                <m:t>1</m:t>
                              </m:r>
                            </m:num>
                            <m:den>
                              <m:r>
                                <a:rPr lang="de-DE" sz="1600" i="1" smtClean="0">
                                  <a:latin typeface="Cambria Math" panose="02040503050406030204" pitchFamily="18" charset="0"/>
                                </a:rPr>
                                <m:t>2</m:t>
                              </m:r>
                            </m:den>
                          </m:f>
                        </m:e>
                      </m:d>
                      <m:r>
                        <a:rPr lang="de-DE" sz="1600" i="1">
                          <a:latin typeface="Cambria Math" panose="02040503050406030204" pitchFamily="18" charset="0"/>
                        </a:rPr>
                        <m:t>=</m:t>
                      </m:r>
                      <m:r>
                        <a:rPr lang="de-DE" sz="1600" i="1" smtClean="0">
                          <a:latin typeface="Cambria Math" panose="02040503050406030204" pitchFamily="18" charset="0"/>
                        </a:rPr>
                        <m:t>0.5</m:t>
                      </m:r>
                    </m:oMath>
                  </m:oMathPara>
                </a14:m>
                <a:endParaRPr lang="en-GB" sz="1600" dirty="0"/>
              </a:p>
              <a:p>
                <a:pPr marL="6350" indent="0">
                  <a:buFont typeface="Symbol" pitchFamily="2" charset="2"/>
                  <a:buNone/>
                </a:pPr>
                <a:endParaRPr lang="en-GB" sz="1600" dirty="0"/>
              </a:p>
              <a:p>
                <a:pPr marL="6350" indent="0">
                  <a:buFont typeface="Symbol" pitchFamily="2" charset="2"/>
                  <a:buNone/>
                </a:pPr>
                <a14:m>
                  <m:oMathPara xmlns:m="http://schemas.openxmlformats.org/officeDocument/2006/math">
                    <m:oMathParaPr>
                      <m:jc m:val="centerGroup"/>
                    </m:oMathParaPr>
                    <m:oMath xmlns:m="http://schemas.openxmlformats.org/officeDocument/2006/math">
                      <m:sSub>
                        <m:sSubPr>
                          <m:ctrlPr>
                            <a:rPr lang="en-GB" sz="1600" i="1" smtClean="0">
                              <a:latin typeface="Cambria Math" panose="02040503050406030204" pitchFamily="18" charset="0"/>
                            </a:rPr>
                          </m:ctrlPr>
                        </m:sSubPr>
                        <m:e>
                          <m:r>
                            <a:rPr lang="de-DE" sz="1600" i="1" smtClean="0">
                              <a:latin typeface="Cambria Math" panose="02040503050406030204" pitchFamily="18" charset="0"/>
                            </a:rPr>
                            <m:t>𝐼</m:t>
                          </m:r>
                        </m:e>
                        <m:sub>
                          <m:r>
                            <a:rPr lang="de-DE" sz="1600" i="1" smtClean="0">
                              <a:latin typeface="Cambria Math" panose="02040503050406030204" pitchFamily="18" charset="0"/>
                            </a:rPr>
                            <m:t>𝑔𝑎𝑖𝑛</m:t>
                          </m:r>
                        </m:sub>
                      </m:sSub>
                      <m:d>
                        <m:dPr>
                          <m:ctrlPr>
                            <a:rPr lang="en-GB" sz="1600" i="1" smtClean="0">
                              <a:latin typeface="Cambria Math" panose="02040503050406030204" pitchFamily="18" charset="0"/>
                            </a:rPr>
                          </m:ctrlPr>
                        </m:dPr>
                        <m:e>
                          <m:r>
                            <a:rPr lang="de-DE" sz="1600" i="1" smtClean="0">
                              <a:latin typeface="Cambria Math" panose="02040503050406030204" pitchFamily="18" charset="0"/>
                            </a:rPr>
                            <m:t>𝐶</m:t>
                          </m:r>
                          <m:r>
                            <a:rPr lang="de-DE" sz="1600" i="1" smtClean="0">
                              <a:latin typeface="Cambria Math" panose="02040503050406030204" pitchFamily="18" charset="0"/>
                            </a:rPr>
                            <m:t>, </m:t>
                          </m:r>
                          <m:r>
                            <a:rPr lang="de-DE" sz="1600" i="1" smtClean="0">
                              <a:latin typeface="Cambria Math" panose="02040503050406030204" pitchFamily="18" charset="0"/>
                            </a:rPr>
                            <m:t>𝐴</m:t>
                          </m:r>
                          <m:r>
                            <a:rPr lang="de-DE" sz="1600" i="1" smtClean="0">
                              <a:latin typeface="Cambria Math" panose="02040503050406030204" pitchFamily="18" charset="0"/>
                            </a:rPr>
                            <m:t>1</m:t>
                          </m:r>
                        </m:e>
                      </m:d>
                      <m:r>
                        <a:rPr lang="de-DE" sz="1600" i="1" smtClean="0">
                          <a:latin typeface="Cambria Math" panose="02040503050406030204" pitchFamily="18" charset="0"/>
                        </a:rPr>
                        <m:t>=</m:t>
                      </m:r>
                      <m:r>
                        <a:rPr lang="en-GB" sz="1600" b="0" i="1" smtClean="0">
                          <a:latin typeface="Cambria Math" panose="02040503050406030204" pitchFamily="18" charset="0"/>
                        </a:rPr>
                        <m:t>0.811</m:t>
                      </m:r>
                      <m:r>
                        <a:rPr lang="de-DE" sz="1600" i="1" smtClean="0">
                          <a:latin typeface="Cambria Math" panose="02040503050406030204" pitchFamily="18" charset="0"/>
                        </a:rPr>
                        <m:t>−0.5=0.</m:t>
                      </m:r>
                      <m:r>
                        <a:rPr lang="en-GB" sz="1600" b="0" i="1" smtClean="0">
                          <a:latin typeface="Cambria Math" panose="02040503050406030204" pitchFamily="18" charset="0"/>
                        </a:rPr>
                        <m:t>311</m:t>
                      </m:r>
                    </m:oMath>
                  </m:oMathPara>
                </a14:m>
                <a:endParaRPr lang="en-GB" sz="1600" dirty="0"/>
              </a:p>
              <a:p>
                <a:pPr marL="6350" indent="0">
                  <a:buFont typeface="Symbol" pitchFamily="2" charset="2"/>
                  <a:buNone/>
                </a:pPr>
                <a:endParaRPr lang="en-GB" sz="1600" dirty="0"/>
              </a:p>
            </p:txBody>
          </p:sp>
        </mc:Choice>
        <mc:Fallback xmlns="">
          <p:sp>
            <p:nvSpPr>
              <p:cNvPr id="21" name="Text Placeholder 3">
                <a:extLst>
                  <a:ext uri="{FF2B5EF4-FFF2-40B4-BE49-F238E27FC236}">
                    <a16:creationId xmlns:a16="http://schemas.microsoft.com/office/drawing/2014/main" id="{23EF5EC9-CDCC-4AC4-8AEE-68AFE2F0E108}"/>
                  </a:ext>
                </a:extLst>
              </p:cNvPr>
              <p:cNvSpPr txBox="1">
                <a:spLocks noRot="1" noChangeAspect="1" noMove="1" noResize="1" noEditPoints="1" noAdjustHandles="1" noChangeArrowheads="1" noChangeShapeType="1" noTextEdit="1"/>
              </p:cNvSpPr>
              <p:nvPr/>
            </p:nvSpPr>
            <p:spPr>
              <a:xfrm>
                <a:off x="3359100" y="3788106"/>
                <a:ext cx="5601310" cy="1279566"/>
              </a:xfrm>
              <a:prstGeom prst="rect">
                <a:avLst/>
              </a:prstGeom>
              <a:blipFill>
                <a:blip r:embed="rId3"/>
                <a:stretch>
                  <a:fillRect/>
                </a:stretch>
              </a:blipFill>
            </p:spPr>
            <p:txBody>
              <a:bodyPr/>
              <a:lstStyle/>
              <a:p>
                <a:r>
                  <a:rPr lang="en-US">
                    <a:noFill/>
                  </a:rPr>
                  <a:t> </a:t>
                </a:r>
              </a:p>
            </p:txBody>
          </p:sp>
        </mc:Fallback>
      </mc:AlternateContent>
      <p:sp>
        <p:nvSpPr>
          <p:cNvPr id="23" name="Rectangle: Rounded Corners 10">
            <a:extLst>
              <a:ext uri="{FF2B5EF4-FFF2-40B4-BE49-F238E27FC236}">
                <a16:creationId xmlns:a16="http://schemas.microsoft.com/office/drawing/2014/main" id="{5DAAE07C-9133-47EC-8E46-D23BCFCC0E69}"/>
              </a:ext>
            </a:extLst>
          </p:cNvPr>
          <p:cNvSpPr/>
          <p:nvPr/>
        </p:nvSpPr>
        <p:spPr>
          <a:xfrm>
            <a:off x="6073672" y="1021086"/>
            <a:ext cx="3000880" cy="477171"/>
          </a:xfrm>
          <a:prstGeom prst="roundRect">
            <a:avLst/>
          </a:prstGeom>
          <a:noFill/>
          <a:ln w="19050">
            <a:solidFill>
              <a:srgbClr val="002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5901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0FEF1F0F-0E8B-4AEB-B3E1-6A77C9207226}"/>
              </a:ext>
            </a:extLst>
          </p:cNvPr>
          <p:cNvSpPr txBox="1"/>
          <p:nvPr/>
        </p:nvSpPr>
        <p:spPr>
          <a:xfrm>
            <a:off x="3359100" y="133331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22</a:t>
            </a:fld>
            <a:endParaRPr lang="de-DE" dirty="0"/>
          </a:p>
        </p:txBody>
      </p:sp>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Rectangle 7">
            <a:extLst>
              <a:ext uri="{FF2B5EF4-FFF2-40B4-BE49-F238E27FC236}">
                <a16:creationId xmlns:a16="http://schemas.microsoft.com/office/drawing/2014/main" id="{C410E0CF-BE95-43A7-9683-F447F1D32C06}"/>
              </a:ext>
            </a:extLst>
          </p:cNvPr>
          <p:cNvSpPr/>
          <p:nvPr/>
        </p:nvSpPr>
        <p:spPr>
          <a:xfrm>
            <a:off x="3072653" y="824001"/>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D626672-7DC2-494E-A638-2A0C58D00447}"/>
              </a:ext>
            </a:extLst>
          </p:cNvPr>
          <p:cNvSpPr/>
          <p:nvPr/>
        </p:nvSpPr>
        <p:spPr>
          <a:xfrm>
            <a:off x="2307291" y="1983168"/>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FAF9141-EAF7-4A5A-9CC3-5A361C0B4DA9}"/>
              </a:ext>
            </a:extLst>
          </p:cNvPr>
          <p:cNvSpPr/>
          <p:nvPr/>
        </p:nvSpPr>
        <p:spPr>
          <a:xfrm>
            <a:off x="3831291" y="198049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386EC62D-6A1A-4ACF-B161-B374D36F2A57}"/>
              </a:ext>
            </a:extLst>
          </p:cNvPr>
          <p:cNvCxnSpPr>
            <a:stCxn id="8" idx="2"/>
            <a:endCxn id="9" idx="0"/>
          </p:cNvCxnSpPr>
          <p:nvPr/>
        </p:nvCxnSpPr>
        <p:spPr>
          <a:xfrm flipH="1">
            <a:off x="2739278" y="1217327"/>
            <a:ext cx="765362" cy="76584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759505-0877-473D-84C3-04FEE7352A1D}"/>
              </a:ext>
            </a:extLst>
          </p:cNvPr>
          <p:cNvCxnSpPr>
            <a:stCxn id="8" idx="2"/>
            <a:endCxn id="10" idx="0"/>
          </p:cNvCxnSpPr>
          <p:nvPr/>
        </p:nvCxnSpPr>
        <p:spPr>
          <a:xfrm>
            <a:off x="3504640" y="1217327"/>
            <a:ext cx="758638" cy="76317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E5F937-21C9-4B30-B7BA-EA37D14ECB27}"/>
              </a:ext>
            </a:extLst>
          </p:cNvPr>
          <p:cNvSpPr txBox="1"/>
          <p:nvPr/>
        </p:nvSpPr>
        <p:spPr>
          <a:xfrm>
            <a:off x="3179294" y="884371"/>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4W, 4F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8" name="TextBox 27">
            <a:extLst>
              <a:ext uri="{FF2B5EF4-FFF2-40B4-BE49-F238E27FC236}">
                <a16:creationId xmlns:a16="http://schemas.microsoft.com/office/drawing/2014/main" id="{2C4DCB70-6922-46D3-BD96-E861F97E2432}"/>
              </a:ext>
            </a:extLst>
          </p:cNvPr>
          <p:cNvSpPr txBox="1"/>
          <p:nvPr/>
        </p:nvSpPr>
        <p:spPr>
          <a:xfrm>
            <a:off x="2392870" y="1493197"/>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B84E74A9-6FF3-497A-ACDF-BB5E1D20AC5B}"/>
              </a:ext>
            </a:extLst>
          </p:cNvPr>
          <p:cNvSpPr txBox="1"/>
          <p:nvPr/>
        </p:nvSpPr>
        <p:spPr>
          <a:xfrm>
            <a:off x="4105276" y="1541842"/>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BBEDF335-D122-4F8B-8136-F3E621B86B49}"/>
              </a:ext>
            </a:extLst>
          </p:cNvPr>
          <p:cNvSpPr txBox="1"/>
          <p:nvPr/>
        </p:nvSpPr>
        <p:spPr>
          <a:xfrm>
            <a:off x="5375048" y="1860057"/>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AC6D8948-7575-4E35-8DCE-6E081ED5FA3D}"/>
              </a:ext>
            </a:extLst>
          </p:cNvPr>
          <p:cNvSpPr txBox="1"/>
          <p:nvPr/>
        </p:nvSpPr>
        <p:spPr>
          <a:xfrm>
            <a:off x="2387077" y="206365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3W,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36FE48D4-0AEA-4469-9C52-2725525D5C3E}"/>
              </a:ext>
            </a:extLst>
          </p:cNvPr>
          <p:cNvSpPr txBox="1"/>
          <p:nvPr/>
        </p:nvSpPr>
        <p:spPr>
          <a:xfrm>
            <a:off x="3939990" y="2048476"/>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3F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36" name="Table 7">
            <a:extLst>
              <a:ext uri="{FF2B5EF4-FFF2-40B4-BE49-F238E27FC236}">
                <a16:creationId xmlns:a16="http://schemas.microsoft.com/office/drawing/2014/main" id="{13917C42-7A84-4068-81A4-580C6F1E5C3D}"/>
              </a:ext>
            </a:extLst>
          </p:cNvPr>
          <p:cNvGraphicFramePr>
            <a:graphicFrameLocks noGrp="1"/>
          </p:cNvGraphicFramePr>
          <p:nvPr/>
        </p:nvGraphicFramePr>
        <p:xfrm>
          <a:off x="6109252" y="1084352"/>
          <a:ext cx="2888297"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200617378"/>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mc:AlternateContent xmlns:mc="http://schemas.openxmlformats.org/markup-compatibility/2006" xmlns:a14="http://schemas.microsoft.com/office/drawing/2010/main">
        <mc:Choice Requires="a14">
          <p:sp>
            <p:nvSpPr>
              <p:cNvPr id="38" name="Text Placeholder 3">
                <a:extLst>
                  <a:ext uri="{FF2B5EF4-FFF2-40B4-BE49-F238E27FC236}">
                    <a16:creationId xmlns:a16="http://schemas.microsoft.com/office/drawing/2014/main" id="{23EF5EC9-CDCC-4AC4-8AEE-68AFE2F0E108}"/>
                  </a:ext>
                </a:extLst>
              </p:cNvPr>
              <p:cNvSpPr>
                <a:spLocks noGrp="1"/>
              </p:cNvSpPr>
              <p:nvPr>
                <p:ph type="body" sz="quarter" idx="14"/>
              </p:nvPr>
            </p:nvSpPr>
            <p:spPr>
              <a:xfrm>
                <a:off x="225807" y="2951618"/>
                <a:ext cx="8077752" cy="2244792"/>
              </a:xfrm>
            </p:spPr>
            <p:txBody>
              <a:bodyPr/>
              <a:lstStyle/>
              <a:p>
                <a:pPr marL="6350" indent="0">
                  <a:buNone/>
                </a:pPr>
                <a14:m>
                  <m:oMathPara xmlns:m="http://schemas.openxmlformats.org/officeDocument/2006/math">
                    <m:oMathParaPr>
                      <m:jc m:val="left"/>
                    </m:oMathParaPr>
                    <m:oMath xmlns:m="http://schemas.openxmlformats.org/officeDocument/2006/math">
                      <m:r>
                        <a:rPr lang="de-DE" sz="1600" b="0" i="1" smtClean="0">
                          <a:latin typeface="Cambria Math" panose="02040503050406030204" pitchFamily="18" charset="0"/>
                        </a:rPr>
                        <m:t>𝐻</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𝐶</m:t>
                          </m:r>
                        </m:e>
                      </m:d>
                      <m:r>
                        <a:rPr lang="de-DE" sz="1600" b="0" i="1" smtClean="0">
                          <a:latin typeface="Cambria Math" panose="02040503050406030204" pitchFamily="18" charset="0"/>
                        </a:rPr>
                        <m:t>=−</m:t>
                      </m:r>
                      <m:f>
                        <m:fPr>
                          <m:ctrlPr>
                            <a:rPr lang="de-DE" sz="1600" b="0" i="1" smtClean="0">
                              <a:latin typeface="Cambria Math" panose="02040503050406030204" pitchFamily="18" charset="0"/>
                            </a:rPr>
                          </m:ctrlPr>
                        </m:fPr>
                        <m:num>
                          <m:r>
                            <a:rPr lang="de-DE" sz="1600" b="0" i="1" smtClean="0">
                              <a:latin typeface="Cambria Math" panose="02040503050406030204" pitchFamily="18" charset="0"/>
                            </a:rPr>
                            <m:t>3</m:t>
                          </m:r>
                        </m:num>
                        <m:den>
                          <m:r>
                            <a:rPr lang="de-DE" sz="1600" b="0" i="1" smtClean="0">
                              <a:latin typeface="Cambria Math" panose="02040503050406030204" pitchFamily="18" charset="0"/>
                            </a:rPr>
                            <m:t>4</m:t>
                          </m:r>
                        </m:den>
                      </m:f>
                      <m:sSub>
                        <m:sSubPr>
                          <m:ctrlPr>
                            <a:rPr lang="de-DE" sz="1600" b="0" i="1" smtClean="0">
                              <a:latin typeface="Cambria Math" panose="02040503050406030204" pitchFamily="18" charset="0"/>
                            </a:rPr>
                          </m:ctrlPr>
                        </m:sSubPr>
                        <m:e>
                          <m:r>
                            <a:rPr lang="de-DE" sz="1600" b="0" i="1" smtClean="0">
                              <a:latin typeface="Cambria Math" panose="02040503050406030204" pitchFamily="18" charset="0"/>
                            </a:rPr>
                            <m:t>𝑙𝑜𝑔</m:t>
                          </m:r>
                        </m:e>
                        <m:sub>
                          <m:r>
                            <a:rPr lang="de-DE" sz="1600" b="0" i="1" smtClean="0">
                              <a:latin typeface="Cambria Math" panose="02040503050406030204" pitchFamily="18" charset="0"/>
                            </a:rPr>
                            <m:t>2</m:t>
                          </m:r>
                        </m:sub>
                      </m:sSub>
                      <m:f>
                        <m:fPr>
                          <m:ctrlPr>
                            <a:rPr lang="de-DE" sz="1600" b="0" i="1" smtClean="0">
                              <a:latin typeface="Cambria Math" panose="02040503050406030204" pitchFamily="18" charset="0"/>
                            </a:rPr>
                          </m:ctrlPr>
                        </m:fPr>
                        <m:num>
                          <m:r>
                            <a:rPr lang="de-DE" sz="1600" b="0" i="1" smtClean="0">
                              <a:latin typeface="Cambria Math" panose="02040503050406030204" pitchFamily="18" charset="0"/>
                            </a:rPr>
                            <m:t>3</m:t>
                          </m:r>
                        </m:num>
                        <m:den>
                          <m:r>
                            <a:rPr lang="de-DE" sz="1600" b="0" i="1" smtClean="0">
                              <a:latin typeface="Cambria Math" panose="02040503050406030204" pitchFamily="18" charset="0"/>
                            </a:rPr>
                            <m:t>4</m:t>
                          </m:r>
                        </m:den>
                      </m:f>
                      <m:r>
                        <a:rPr lang="de-DE" sz="1600" b="0" i="0" smtClean="0">
                          <a:latin typeface="Cambria Math" panose="02040503050406030204" pitchFamily="18" charset="0"/>
                        </a:rPr>
                        <m:t> </m:t>
                      </m:r>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b="0" i="1" smtClean="0">
                              <a:latin typeface="Cambria Math" panose="02040503050406030204" pitchFamily="18" charset="0"/>
                            </a:rPr>
                            <m:t>1</m:t>
                          </m:r>
                        </m:num>
                        <m:den>
                          <m:r>
                            <a:rPr lang="de-DE" sz="1600" b="0" i="1" smtClean="0">
                              <a:latin typeface="Cambria Math" panose="02040503050406030204" pitchFamily="18" charset="0"/>
                            </a:rPr>
                            <m:t>4</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b="0" i="1" smtClean="0">
                              <a:latin typeface="Cambria Math" panose="02040503050406030204" pitchFamily="18" charset="0"/>
                            </a:rPr>
                            <m:t>1</m:t>
                          </m:r>
                        </m:num>
                        <m:den>
                          <m:r>
                            <a:rPr lang="de-DE" sz="1600" b="0" i="1" smtClean="0">
                              <a:latin typeface="Cambria Math" panose="02040503050406030204" pitchFamily="18" charset="0"/>
                            </a:rPr>
                            <m:t>4</m:t>
                          </m:r>
                        </m:den>
                      </m:f>
                      <m:r>
                        <a:rPr lang="de-DE" sz="1600" b="0" i="1" smtClean="0">
                          <a:latin typeface="Cambria Math" panose="02040503050406030204" pitchFamily="18" charset="0"/>
                        </a:rPr>
                        <m:t>=0.311+0.5=0.811</m:t>
                      </m:r>
                    </m:oMath>
                  </m:oMathPara>
                </a14:m>
                <a:endParaRPr lang="en-GB" sz="1600" dirty="0"/>
              </a:p>
              <a:p>
                <a:pPr marL="6350" indent="0">
                  <a:buNone/>
                </a:pPr>
                <a:endParaRPr lang="en-GB" sz="1600" b="1" i="1" dirty="0" smtClean="0">
                  <a:latin typeface="Cambria Math" panose="02040503050406030204" pitchFamily="18" charset="0"/>
                </a:endParaRPr>
              </a:p>
              <a:p>
                <a:pPr marL="6350" indent="0">
                  <a:buNone/>
                </a:pPr>
                <a14:m>
                  <m:oMath xmlns:m="http://schemas.openxmlformats.org/officeDocument/2006/math">
                    <m:r>
                      <a:rPr lang="en-GB" sz="1600" b="1" i="1">
                        <a:latin typeface="Cambria Math" panose="02040503050406030204" pitchFamily="18" charset="0"/>
                      </a:rPr>
                      <m:t>𝑪</m:t>
                    </m:r>
                    <m:r>
                      <a:rPr lang="en-GB" sz="1600" b="1" i="1">
                        <a:latin typeface="Cambria Math" panose="02040503050406030204" pitchFamily="18" charset="0"/>
                      </a:rPr>
                      <m:t>|</m:t>
                    </m:r>
                    <m:r>
                      <a:rPr lang="en-GB" sz="1600" b="1" i="1">
                        <a:latin typeface="Cambria Math" panose="02040503050406030204" pitchFamily="18" charset="0"/>
                      </a:rPr>
                      <m:t>𝑨</m:t>
                    </m:r>
                  </m:oMath>
                </a14:m>
                <a:r>
                  <a:rPr lang="de-DE" sz="1600" b="1" dirty="0" smtClean="0">
                    <a:latin typeface="Cambria Math" panose="02040503050406030204" pitchFamily="18" charset="0"/>
                  </a:rPr>
                  <a:t>2</a:t>
                </a:r>
                <a:r>
                  <a:rPr lang="de-DE" sz="1600" b="1" dirty="0">
                    <a:latin typeface="Cambria Math" panose="02040503050406030204" pitchFamily="18" charset="0"/>
                  </a:rPr>
                  <a:t>: </a:t>
                </a:r>
              </a:p>
              <a:p>
                <a:r>
                  <a:rPr lang="en-GB" sz="1600" dirty="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2</m:t>
                    </m:r>
                    <m:r>
                      <a:rPr lang="en-GB" sz="1600" i="1">
                        <a:latin typeface="Cambria Math" panose="02040503050406030204" pitchFamily="18" charset="0"/>
                      </a:rPr>
                      <m:t>=</m:t>
                    </m:r>
                    <m:r>
                      <a:rPr lang="en-GB" sz="1600" i="1">
                        <a:latin typeface="Cambria Math" panose="02040503050406030204" pitchFamily="18" charset="0"/>
                      </a:rPr>
                      <m:t>𝐹</m:t>
                    </m:r>
                    <m:r>
                      <a:rPr lang="en-DE" sz="1600" i="1">
                        <a:latin typeface="Cambria Math" panose="02040503050406030204" pitchFamily="18" charset="0"/>
                        <a:ea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𝑊</m:t>
                        </m:r>
                        <m:r>
                          <a:rPr lang="en-GB" sz="1600" b="0" i="1" smtClean="0">
                            <a:latin typeface="Cambria Math" panose="02040503050406030204" pitchFamily="18" charset="0"/>
                            <a:ea typeface="Cambria Math" panose="02040503050406030204" pitchFamily="18" charset="0"/>
                          </a:rPr>
                          <m:t>, 1</m:t>
                        </m:r>
                        <m:r>
                          <a:rPr lang="en-GB" sz="1600" b="0" i="1" smtClean="0">
                            <a:latin typeface="Cambria Math" panose="02040503050406030204" pitchFamily="18" charset="0"/>
                            <a:ea typeface="Cambria Math" panose="02040503050406030204" pitchFamily="18" charset="0"/>
                          </a:rPr>
                          <m:t>𝐹</m:t>
                        </m:r>
                      </m:e>
                    </m:d>
                  </m:oMath>
                </a14:m>
                <a:endParaRPr lang="en-GB" sz="1600" dirty="0">
                  <a:ea typeface="Cambria Math" panose="02040503050406030204" pitchFamily="18" charset="0"/>
                </a:endParaRPr>
              </a:p>
              <a:p>
                <a:r>
                  <a:rPr lang="en-GB" sz="1600" dirty="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2</m:t>
                    </m:r>
                    <m:r>
                      <a:rPr lang="en-GB" sz="1600" i="1">
                        <a:latin typeface="Cambria Math" panose="02040503050406030204" pitchFamily="18" charset="0"/>
                      </a:rPr>
                      <m:t>=</m:t>
                    </m:r>
                    <m:r>
                      <a:rPr lang="en-GB" sz="1600" i="1">
                        <a:latin typeface="Cambria Math" panose="02040503050406030204" pitchFamily="18" charset="0"/>
                      </a:rPr>
                      <m:t>𝑊</m:t>
                    </m:r>
                    <m:r>
                      <a:rPr lang="en-DE"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1</m:t>
                    </m:r>
                    <m:r>
                      <a:rPr lang="en-GB" sz="1600" i="1">
                        <a:latin typeface="Cambria Math" panose="02040503050406030204" pitchFamily="18" charset="0"/>
                        <a:ea typeface="Cambria Math" panose="02040503050406030204" pitchFamily="18" charset="0"/>
                      </a:rPr>
                      <m:t>𝑊</m:t>
                    </m:r>
                    <m:r>
                      <a:rPr lang="en-GB" sz="1600" i="1">
                        <a:latin typeface="Cambria Math" panose="02040503050406030204" pitchFamily="18" charset="0"/>
                        <a:ea typeface="Cambria Math" panose="02040503050406030204" pitchFamily="18" charset="0"/>
                      </a:rPr>
                      <m:t>}</m:t>
                    </m:r>
                  </m:oMath>
                </a14:m>
                <a:r>
                  <a:rPr lang="de-DE" sz="1600" dirty="0">
                    <a:latin typeface="Cambria Math" panose="02040503050406030204" pitchFamily="18" charset="0"/>
                  </a:rPr>
                  <a:t> </a:t>
                </a:r>
              </a:p>
              <a:p>
                <a:pPr marL="6350" indent="0">
                  <a:buNone/>
                </a:pPr>
                <a:endParaRPr lang="de-DE" sz="1600" b="0" dirty="0">
                  <a:latin typeface="Cambria Math" panose="02040503050406030204" pitchFamily="18" charset="0"/>
                </a:endParaRPr>
              </a:p>
            </p:txBody>
          </p:sp>
        </mc:Choice>
        <mc:Fallback xmlns="">
          <p:sp>
            <p:nvSpPr>
              <p:cNvPr id="38" name="Text Placeholder 3">
                <a:extLst>
                  <a:ext uri="{FF2B5EF4-FFF2-40B4-BE49-F238E27FC236}">
                    <a16:creationId xmlns:a16="http://schemas.microsoft.com/office/drawing/2014/main" id="{23EF5EC9-CDCC-4AC4-8AEE-68AFE2F0E108}"/>
                  </a:ext>
                </a:extLst>
              </p:cNvPr>
              <p:cNvSpPr>
                <a:spLocks noGrp="1" noRot="1" noChangeAspect="1" noMove="1" noResize="1" noEditPoints="1" noAdjustHandles="1" noChangeArrowheads="1" noChangeShapeType="1" noTextEdit="1"/>
              </p:cNvSpPr>
              <p:nvPr>
                <p:ph type="body" sz="quarter" idx="14"/>
              </p:nvPr>
            </p:nvSpPr>
            <p:spPr>
              <a:xfrm>
                <a:off x="225807" y="2951618"/>
                <a:ext cx="8077752" cy="2244792"/>
              </a:xfrm>
              <a:blipFill>
                <a:blip r:embed="rId2"/>
                <a:stretch>
                  <a:fillRect l="-1434"/>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9027531E-065C-48CA-BCC7-C72FD30EE760}"/>
              </a:ext>
            </a:extLst>
          </p:cNvPr>
          <p:cNvSpPr/>
          <p:nvPr/>
        </p:nvSpPr>
        <p:spPr>
          <a:xfrm>
            <a:off x="2033868" y="1788063"/>
            <a:ext cx="1366188" cy="779649"/>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10">
            <a:extLst>
              <a:ext uri="{FF2B5EF4-FFF2-40B4-BE49-F238E27FC236}">
                <a16:creationId xmlns:a16="http://schemas.microsoft.com/office/drawing/2014/main" id="{5DAAE07C-9133-47EC-8E46-D23BCFCC0E69}"/>
              </a:ext>
            </a:extLst>
          </p:cNvPr>
          <p:cNvSpPr/>
          <p:nvPr/>
        </p:nvSpPr>
        <p:spPr>
          <a:xfrm>
            <a:off x="6014591" y="1402503"/>
            <a:ext cx="3031024" cy="477171"/>
          </a:xfrm>
          <a:prstGeom prst="roundRect">
            <a:avLst/>
          </a:prstGeom>
          <a:noFill/>
          <a:ln w="19050">
            <a:solidFill>
              <a:srgbClr val="002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 Placeholder 3">
                <a:extLst>
                  <a:ext uri="{FF2B5EF4-FFF2-40B4-BE49-F238E27FC236}">
                    <a16:creationId xmlns:a16="http://schemas.microsoft.com/office/drawing/2014/main" id="{23EF5EC9-CDCC-4AC4-8AEE-68AFE2F0E108}"/>
                  </a:ext>
                </a:extLst>
              </p:cNvPr>
              <p:cNvSpPr txBox="1">
                <a:spLocks/>
              </p:cNvSpPr>
              <p:nvPr/>
            </p:nvSpPr>
            <p:spPr>
              <a:xfrm>
                <a:off x="2891290" y="3749456"/>
                <a:ext cx="6435924" cy="1454973"/>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14:m>
                  <m:oMathPara xmlns:m="http://schemas.openxmlformats.org/officeDocument/2006/math">
                    <m:oMathParaPr>
                      <m:jc m:val="centerGroup"/>
                    </m:oMathParaPr>
                    <m:oMath xmlns:m="http://schemas.openxmlformats.org/officeDocument/2006/math">
                      <m:r>
                        <a:rPr lang="de-DE" sz="1600" i="1" smtClean="0">
                          <a:latin typeface="Cambria Math" panose="02040503050406030204" pitchFamily="18" charset="0"/>
                        </a:rPr>
                        <m:t>𝐻</m:t>
                      </m:r>
                      <m:d>
                        <m:dPr>
                          <m:ctrlPr>
                            <a:rPr lang="de-DE" sz="1600" i="1" smtClean="0">
                              <a:latin typeface="Cambria Math" panose="02040503050406030204" pitchFamily="18" charset="0"/>
                            </a:rPr>
                          </m:ctrlPr>
                        </m:dPr>
                        <m:e>
                          <m:r>
                            <a:rPr lang="de-DE" sz="1600" i="1" smtClean="0">
                              <a:latin typeface="Cambria Math" panose="02040503050406030204" pitchFamily="18" charset="0"/>
                            </a:rPr>
                            <m:t>𝐶</m:t>
                          </m:r>
                          <m:r>
                            <a:rPr lang="de-DE" sz="1600" i="1" smtClean="0">
                              <a:latin typeface="Cambria Math" panose="02040503050406030204" pitchFamily="18" charset="0"/>
                            </a:rPr>
                            <m:t>|</m:t>
                          </m:r>
                          <m:r>
                            <a:rPr lang="de-DE" sz="1600" i="1" smtClean="0">
                              <a:latin typeface="Cambria Math" panose="02040503050406030204" pitchFamily="18" charset="0"/>
                            </a:rPr>
                            <m:t>𝐴</m:t>
                          </m:r>
                          <m:r>
                            <a:rPr lang="de-DE" sz="1600" i="1" smtClean="0">
                              <a:latin typeface="Cambria Math" panose="02040503050406030204" pitchFamily="18" charset="0"/>
                            </a:rPr>
                            <m:t>2</m:t>
                          </m:r>
                        </m:e>
                      </m:d>
                      <m:r>
                        <a:rPr lang="de-DE" sz="1600" i="1" smtClean="0">
                          <a:latin typeface="Cambria Math" panose="02040503050406030204" pitchFamily="18" charset="0"/>
                        </a:rPr>
                        <m:t>=</m:t>
                      </m:r>
                      <m:f>
                        <m:fPr>
                          <m:ctrlPr>
                            <a:rPr lang="de-DE" sz="1600" i="1" smtClean="0">
                              <a:latin typeface="Cambria Math" panose="02040503050406030204" pitchFamily="18" charset="0"/>
                            </a:rPr>
                          </m:ctrlPr>
                        </m:fPr>
                        <m:num>
                          <m:r>
                            <a:rPr lang="de-DE" sz="1600" i="1" smtClean="0">
                              <a:latin typeface="Cambria Math" panose="02040503050406030204" pitchFamily="18" charset="0"/>
                            </a:rPr>
                            <m:t>3</m:t>
                          </m:r>
                        </m:num>
                        <m:den>
                          <m:r>
                            <a:rPr lang="de-DE" sz="1600" i="1" smtClean="0">
                              <a:latin typeface="Cambria Math" panose="02040503050406030204" pitchFamily="18" charset="0"/>
                            </a:rPr>
                            <m:t>4</m:t>
                          </m:r>
                        </m:den>
                      </m:f>
                      <m:d>
                        <m:dPr>
                          <m:ctrlPr>
                            <a:rPr lang="de-DE" sz="1600" i="1" smtClean="0">
                              <a:latin typeface="Cambria Math" panose="02040503050406030204" pitchFamily="18" charset="0"/>
                            </a:rPr>
                          </m:ctrlPr>
                        </m:dPr>
                        <m:e>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smtClean="0">
                                  <a:latin typeface="Cambria Math" panose="02040503050406030204" pitchFamily="18" charset="0"/>
                                </a:rPr>
                                <m:t>2</m:t>
                              </m:r>
                            </m:num>
                            <m:den>
                              <m:r>
                                <a:rPr lang="de-DE" sz="1600" i="1" smtClean="0">
                                  <a:latin typeface="Cambria Math" panose="02040503050406030204" pitchFamily="18" charset="0"/>
                                </a:rPr>
                                <m:t>3</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smtClean="0">
                                  <a:latin typeface="Cambria Math" panose="02040503050406030204" pitchFamily="18" charset="0"/>
                                </a:rPr>
                                <m:t>2</m:t>
                              </m:r>
                            </m:num>
                            <m:den>
                              <m:r>
                                <a:rPr lang="de-DE" sz="1600" i="1" smtClean="0">
                                  <a:latin typeface="Cambria Math" panose="02040503050406030204" pitchFamily="18" charset="0"/>
                                </a:rPr>
                                <m:t>3</m:t>
                              </m:r>
                            </m:den>
                          </m:f>
                          <m:r>
                            <a:rPr lang="de-DE" sz="1600" i="1">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smtClean="0">
                                  <a:latin typeface="Cambria Math" panose="02040503050406030204" pitchFamily="18" charset="0"/>
                                </a:rPr>
                                <m:t>3</m:t>
                              </m:r>
                            </m:den>
                          </m:f>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smtClean="0">
                                  <a:latin typeface="Cambria Math" panose="02040503050406030204" pitchFamily="18" charset="0"/>
                                </a:rPr>
                                <m:t>3</m:t>
                              </m:r>
                            </m:den>
                          </m:f>
                        </m:e>
                      </m:d>
                      <m:r>
                        <a:rPr lang="de-DE" sz="1600" smtClean="0">
                          <a:latin typeface="Cambria Math" panose="02040503050406030204" pitchFamily="18" charset="0"/>
                        </a:rPr>
                        <m:t>+</m:t>
                      </m:r>
                      <m:f>
                        <m:fPr>
                          <m:ctrlPr>
                            <a:rPr lang="de-DE" sz="1600" i="1">
                              <a:latin typeface="Cambria Math" panose="02040503050406030204" pitchFamily="18" charset="0"/>
                            </a:rPr>
                          </m:ctrlPr>
                        </m:fPr>
                        <m:num>
                          <m:r>
                            <a:rPr lang="de-DE" sz="1600" i="1" smtClean="0">
                              <a:latin typeface="Cambria Math" panose="02040503050406030204" pitchFamily="18" charset="0"/>
                            </a:rPr>
                            <m:t>1</m:t>
                          </m:r>
                        </m:num>
                        <m:den>
                          <m:r>
                            <a:rPr lang="de-DE" sz="1600" i="1">
                              <a:latin typeface="Cambria Math" panose="02040503050406030204" pitchFamily="18" charset="0"/>
                            </a:rPr>
                            <m:t>4</m:t>
                          </m:r>
                        </m:den>
                      </m:f>
                      <m:d>
                        <m:dPr>
                          <m:ctrlPr>
                            <a:rPr lang="de-DE" sz="1600" i="1">
                              <a:latin typeface="Cambria Math" panose="02040503050406030204" pitchFamily="18" charset="0"/>
                            </a:rPr>
                          </m:ctrlPr>
                        </m:dPr>
                        <m:e>
                          <m:r>
                            <a:rPr lang="de-DE" sz="1600" i="1">
                              <a:latin typeface="Cambria Math" panose="02040503050406030204" pitchFamily="18" charset="0"/>
                            </a:rPr>
                            <m:t>−</m:t>
                          </m:r>
                          <m:r>
                            <a:rPr lang="de-DE" sz="1600" i="1" smtClean="0">
                              <a:latin typeface="Cambria Math" panose="02040503050406030204" pitchFamily="18" charset="0"/>
                            </a:rPr>
                            <m:t>1</m:t>
                          </m:r>
                          <m:sSub>
                            <m:sSubPr>
                              <m:ctrlPr>
                                <a:rPr lang="de-DE" sz="1600" i="1">
                                  <a:latin typeface="Cambria Math" panose="02040503050406030204" pitchFamily="18" charset="0"/>
                                </a:rPr>
                              </m:ctrlPr>
                            </m:sSubPr>
                            <m:e>
                              <m:r>
                                <a:rPr lang="de-DE" sz="1600" i="1">
                                  <a:latin typeface="Cambria Math" panose="02040503050406030204" pitchFamily="18" charset="0"/>
                                </a:rPr>
                                <m:t>𝑙𝑜𝑔</m:t>
                              </m:r>
                            </m:e>
                            <m:sub>
                              <m:r>
                                <a:rPr lang="de-DE" sz="1600" i="1">
                                  <a:latin typeface="Cambria Math" panose="02040503050406030204" pitchFamily="18" charset="0"/>
                                </a:rPr>
                                <m:t>2</m:t>
                              </m:r>
                            </m:sub>
                          </m:sSub>
                          <m:r>
                            <a:rPr lang="de-DE" sz="1600" i="1" smtClean="0">
                              <a:latin typeface="Cambria Math" panose="02040503050406030204" pitchFamily="18" charset="0"/>
                            </a:rPr>
                            <m:t>1</m:t>
                          </m:r>
                        </m:e>
                      </m:d>
                      <m:r>
                        <a:rPr lang="de-DE" sz="1600" i="1">
                          <a:latin typeface="Cambria Math" panose="02040503050406030204" pitchFamily="18" charset="0"/>
                        </a:rPr>
                        <m:t>=</m:t>
                      </m:r>
                      <m:r>
                        <a:rPr lang="de-DE" sz="1600" smtClean="0">
                          <a:latin typeface="Cambria Math" panose="02040503050406030204" pitchFamily="18" charset="0"/>
                        </a:rPr>
                        <m:t>0.693</m:t>
                      </m:r>
                    </m:oMath>
                  </m:oMathPara>
                </a14:m>
                <a:endParaRPr lang="en-GB" sz="1600" dirty="0"/>
              </a:p>
              <a:p>
                <a:pPr marL="6350" indent="0">
                  <a:buFont typeface="Symbol" pitchFamily="2" charset="2"/>
                  <a:buNone/>
                </a:pPr>
                <a:endParaRPr lang="en-GB" sz="1600" dirty="0"/>
              </a:p>
              <a:p>
                <a:pPr marL="6350" indent="0">
                  <a:buFont typeface="Symbol" pitchFamily="2" charset="2"/>
                  <a:buNone/>
                </a:pPr>
                <a14:m>
                  <m:oMathPara xmlns:m="http://schemas.openxmlformats.org/officeDocument/2006/math">
                    <m:oMathParaPr>
                      <m:jc m:val="centerGroup"/>
                    </m:oMathParaPr>
                    <m:oMath xmlns:m="http://schemas.openxmlformats.org/officeDocument/2006/math">
                      <m:sSub>
                        <m:sSubPr>
                          <m:ctrlPr>
                            <a:rPr lang="en-GB" sz="1600" i="1" smtClean="0">
                              <a:latin typeface="Cambria Math" panose="02040503050406030204" pitchFamily="18" charset="0"/>
                            </a:rPr>
                          </m:ctrlPr>
                        </m:sSubPr>
                        <m:e>
                          <m:r>
                            <a:rPr lang="de-DE" sz="1600" i="1" smtClean="0">
                              <a:latin typeface="Cambria Math" panose="02040503050406030204" pitchFamily="18" charset="0"/>
                            </a:rPr>
                            <m:t>𝐼</m:t>
                          </m:r>
                        </m:e>
                        <m:sub>
                          <m:r>
                            <a:rPr lang="de-DE" sz="1600" i="1" smtClean="0">
                              <a:latin typeface="Cambria Math" panose="02040503050406030204" pitchFamily="18" charset="0"/>
                            </a:rPr>
                            <m:t>𝑔𝑎𝑖𝑛</m:t>
                          </m:r>
                        </m:sub>
                      </m:sSub>
                      <m:d>
                        <m:dPr>
                          <m:ctrlPr>
                            <a:rPr lang="en-GB" sz="1600" i="1" smtClean="0">
                              <a:latin typeface="Cambria Math" panose="02040503050406030204" pitchFamily="18" charset="0"/>
                            </a:rPr>
                          </m:ctrlPr>
                        </m:dPr>
                        <m:e>
                          <m:r>
                            <a:rPr lang="de-DE" sz="1600" i="1" smtClean="0">
                              <a:latin typeface="Cambria Math" panose="02040503050406030204" pitchFamily="18" charset="0"/>
                            </a:rPr>
                            <m:t>𝐶</m:t>
                          </m:r>
                          <m:r>
                            <a:rPr lang="de-DE" sz="1600" i="1" smtClean="0">
                              <a:latin typeface="Cambria Math" panose="02040503050406030204" pitchFamily="18" charset="0"/>
                            </a:rPr>
                            <m:t>, </m:t>
                          </m:r>
                          <m:r>
                            <a:rPr lang="de-DE" sz="1600" i="1" smtClean="0">
                              <a:latin typeface="Cambria Math" panose="02040503050406030204" pitchFamily="18" charset="0"/>
                            </a:rPr>
                            <m:t>𝐴</m:t>
                          </m:r>
                          <m:r>
                            <a:rPr lang="de-DE" sz="1600" i="1" smtClean="0">
                              <a:latin typeface="Cambria Math" panose="02040503050406030204" pitchFamily="18" charset="0"/>
                            </a:rPr>
                            <m:t>2</m:t>
                          </m:r>
                        </m:e>
                      </m:d>
                      <m:r>
                        <a:rPr lang="de-DE" sz="1600" i="1" smtClean="0">
                          <a:latin typeface="Cambria Math" panose="02040503050406030204" pitchFamily="18" charset="0"/>
                        </a:rPr>
                        <m:t>=</m:t>
                      </m:r>
                      <m:r>
                        <a:rPr lang="en-GB" sz="1600" b="0" i="1" smtClean="0">
                          <a:latin typeface="Cambria Math" panose="02040503050406030204" pitchFamily="18" charset="0"/>
                        </a:rPr>
                        <m:t>0.811</m:t>
                      </m:r>
                      <m:r>
                        <a:rPr lang="de-DE" sz="1600" i="1" smtClean="0">
                          <a:latin typeface="Cambria Math" panose="02040503050406030204" pitchFamily="18" charset="0"/>
                        </a:rPr>
                        <m:t>−0.693=0.</m:t>
                      </m:r>
                      <m:r>
                        <a:rPr lang="en-GB" sz="1600" b="0" i="1" smtClean="0">
                          <a:latin typeface="Cambria Math" panose="02040503050406030204" pitchFamily="18" charset="0"/>
                        </a:rPr>
                        <m:t>118</m:t>
                      </m:r>
                    </m:oMath>
                  </m:oMathPara>
                </a14:m>
                <a:endParaRPr lang="en-GB" sz="1600" dirty="0"/>
              </a:p>
              <a:p>
                <a:pPr marL="6350" indent="0">
                  <a:buFont typeface="Symbol" pitchFamily="2" charset="2"/>
                  <a:buNone/>
                </a:pPr>
                <a:endParaRPr lang="en-GB" sz="1600" dirty="0"/>
              </a:p>
            </p:txBody>
          </p:sp>
        </mc:Choice>
        <mc:Fallback xmlns="">
          <p:sp>
            <p:nvSpPr>
              <p:cNvPr id="23" name="Text Placeholder 3">
                <a:extLst>
                  <a:ext uri="{FF2B5EF4-FFF2-40B4-BE49-F238E27FC236}">
                    <a16:creationId xmlns:a16="http://schemas.microsoft.com/office/drawing/2014/main" id="{23EF5EC9-CDCC-4AC4-8AEE-68AFE2F0E108}"/>
                  </a:ext>
                </a:extLst>
              </p:cNvPr>
              <p:cNvSpPr txBox="1">
                <a:spLocks noRot="1" noChangeAspect="1" noMove="1" noResize="1" noEditPoints="1" noAdjustHandles="1" noChangeArrowheads="1" noChangeShapeType="1" noTextEdit="1"/>
              </p:cNvSpPr>
              <p:nvPr/>
            </p:nvSpPr>
            <p:spPr>
              <a:xfrm>
                <a:off x="2891290" y="3749456"/>
                <a:ext cx="6435924" cy="145497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554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C276525C-4D7B-46A4-A458-D90B405A208B}"/>
              </a:ext>
            </a:extLst>
          </p:cNvPr>
          <p:cNvSpPr txBox="1"/>
          <p:nvPr/>
        </p:nvSpPr>
        <p:spPr>
          <a:xfrm>
            <a:off x="2532665" y="2491855"/>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TextBox 30">
            <a:extLst>
              <a:ext uri="{FF2B5EF4-FFF2-40B4-BE49-F238E27FC236}">
                <a16:creationId xmlns:a16="http://schemas.microsoft.com/office/drawing/2014/main" id="{0FEF1F0F-0E8B-4AEB-B3E1-6A77C9207226}"/>
              </a:ext>
            </a:extLst>
          </p:cNvPr>
          <p:cNvSpPr txBox="1"/>
          <p:nvPr/>
        </p:nvSpPr>
        <p:spPr>
          <a:xfrm>
            <a:off x="3359100" y="133331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23</a:t>
            </a:fld>
            <a:endParaRPr lang="de-DE" dirty="0"/>
          </a:p>
        </p:txBody>
      </p:sp>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Rectangle 7">
            <a:extLst>
              <a:ext uri="{FF2B5EF4-FFF2-40B4-BE49-F238E27FC236}">
                <a16:creationId xmlns:a16="http://schemas.microsoft.com/office/drawing/2014/main" id="{C410E0CF-BE95-43A7-9683-F447F1D32C06}"/>
              </a:ext>
            </a:extLst>
          </p:cNvPr>
          <p:cNvSpPr/>
          <p:nvPr/>
        </p:nvSpPr>
        <p:spPr>
          <a:xfrm>
            <a:off x="3072653" y="824001"/>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D626672-7DC2-494E-A638-2A0C58D00447}"/>
              </a:ext>
            </a:extLst>
          </p:cNvPr>
          <p:cNvSpPr/>
          <p:nvPr/>
        </p:nvSpPr>
        <p:spPr>
          <a:xfrm>
            <a:off x="2307291" y="1983168"/>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FAF9141-EAF7-4A5A-9CC3-5A361C0B4DA9}"/>
              </a:ext>
            </a:extLst>
          </p:cNvPr>
          <p:cNvSpPr/>
          <p:nvPr/>
        </p:nvSpPr>
        <p:spPr>
          <a:xfrm>
            <a:off x="3831291" y="198049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8BC618-869E-49EE-9330-F8FB4CB9A41F}"/>
              </a:ext>
            </a:extLst>
          </p:cNvPr>
          <p:cNvSpPr/>
          <p:nvPr/>
        </p:nvSpPr>
        <p:spPr>
          <a:xfrm>
            <a:off x="1603562" y="294335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0C3315B-E65E-4918-8144-CD983E77C702}"/>
              </a:ext>
            </a:extLst>
          </p:cNvPr>
          <p:cNvSpPr/>
          <p:nvPr/>
        </p:nvSpPr>
        <p:spPr>
          <a:xfrm>
            <a:off x="2857500" y="2922483"/>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386EC62D-6A1A-4ACF-B161-B374D36F2A57}"/>
              </a:ext>
            </a:extLst>
          </p:cNvPr>
          <p:cNvCxnSpPr>
            <a:stCxn id="8" idx="2"/>
            <a:endCxn id="9" idx="0"/>
          </p:cNvCxnSpPr>
          <p:nvPr/>
        </p:nvCxnSpPr>
        <p:spPr>
          <a:xfrm flipH="1">
            <a:off x="2739278" y="1217327"/>
            <a:ext cx="765362" cy="76584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759505-0877-473D-84C3-04FEE7352A1D}"/>
              </a:ext>
            </a:extLst>
          </p:cNvPr>
          <p:cNvCxnSpPr>
            <a:stCxn id="8" idx="2"/>
            <a:endCxn id="10" idx="0"/>
          </p:cNvCxnSpPr>
          <p:nvPr/>
        </p:nvCxnSpPr>
        <p:spPr>
          <a:xfrm>
            <a:off x="3504640" y="1217327"/>
            <a:ext cx="758638" cy="76317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E5F937-21C9-4B30-B7BA-EA37D14ECB27}"/>
              </a:ext>
            </a:extLst>
          </p:cNvPr>
          <p:cNvSpPr txBox="1"/>
          <p:nvPr/>
        </p:nvSpPr>
        <p:spPr>
          <a:xfrm>
            <a:off x="3179294" y="884371"/>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4W, 4F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8" name="TextBox 27">
            <a:extLst>
              <a:ext uri="{FF2B5EF4-FFF2-40B4-BE49-F238E27FC236}">
                <a16:creationId xmlns:a16="http://schemas.microsoft.com/office/drawing/2014/main" id="{2C4DCB70-6922-46D3-BD96-E861F97E2432}"/>
              </a:ext>
            </a:extLst>
          </p:cNvPr>
          <p:cNvSpPr txBox="1"/>
          <p:nvPr/>
        </p:nvSpPr>
        <p:spPr>
          <a:xfrm>
            <a:off x="2383752" y="1473734"/>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B84E74A9-6FF3-497A-ACDF-BB5E1D20AC5B}"/>
              </a:ext>
            </a:extLst>
          </p:cNvPr>
          <p:cNvSpPr txBox="1"/>
          <p:nvPr/>
        </p:nvSpPr>
        <p:spPr>
          <a:xfrm>
            <a:off x="4105276" y="1541842"/>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BBEDF335-D122-4F8B-8136-F3E621B86B49}"/>
              </a:ext>
            </a:extLst>
          </p:cNvPr>
          <p:cNvSpPr txBox="1"/>
          <p:nvPr/>
        </p:nvSpPr>
        <p:spPr>
          <a:xfrm>
            <a:off x="1758844" y="2460518"/>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AC6D8948-7575-4E35-8DCE-6E081ED5FA3D}"/>
              </a:ext>
            </a:extLst>
          </p:cNvPr>
          <p:cNvSpPr txBox="1"/>
          <p:nvPr/>
        </p:nvSpPr>
        <p:spPr>
          <a:xfrm>
            <a:off x="2387077" y="206365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3W,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36FE48D4-0AEA-4469-9C52-2725525D5C3E}"/>
              </a:ext>
            </a:extLst>
          </p:cNvPr>
          <p:cNvSpPr txBox="1"/>
          <p:nvPr/>
        </p:nvSpPr>
        <p:spPr>
          <a:xfrm>
            <a:off x="3939990" y="2048476"/>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3F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1CADB447-0604-44B7-A655-B6EBEE7DD59E}"/>
              </a:ext>
            </a:extLst>
          </p:cNvPr>
          <p:cNvCxnSpPr>
            <a:cxnSpLocks/>
            <a:stCxn id="9" idx="2"/>
            <a:endCxn id="11" idx="0"/>
          </p:cNvCxnSpPr>
          <p:nvPr/>
        </p:nvCxnSpPr>
        <p:spPr>
          <a:xfrm flipH="1">
            <a:off x="2035549" y="2376494"/>
            <a:ext cx="703729" cy="56686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B25DA5-B9A2-4BC4-9272-7C4E0DD413F5}"/>
              </a:ext>
            </a:extLst>
          </p:cNvPr>
          <p:cNvCxnSpPr>
            <a:stCxn id="9" idx="2"/>
            <a:endCxn id="13" idx="0"/>
          </p:cNvCxnSpPr>
          <p:nvPr/>
        </p:nvCxnSpPr>
        <p:spPr>
          <a:xfrm>
            <a:off x="2739278" y="2376494"/>
            <a:ext cx="333375" cy="545989"/>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F426828-FFE2-44C8-AF63-D220C31D2E67}"/>
              </a:ext>
            </a:extLst>
          </p:cNvPr>
          <p:cNvSpPr txBox="1"/>
          <p:nvPr/>
        </p:nvSpPr>
        <p:spPr>
          <a:xfrm>
            <a:off x="2975251" y="2502788"/>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36" name="Table 7">
            <a:extLst>
              <a:ext uri="{FF2B5EF4-FFF2-40B4-BE49-F238E27FC236}">
                <a16:creationId xmlns:a16="http://schemas.microsoft.com/office/drawing/2014/main" id="{BC9336AD-3619-4F45-B2EB-5B7F8332FA86}"/>
              </a:ext>
            </a:extLst>
          </p:cNvPr>
          <p:cNvGraphicFramePr>
            <a:graphicFrameLocks noGrp="1"/>
          </p:cNvGraphicFramePr>
          <p:nvPr>
            <p:extLst>
              <p:ext uri="{D42A27DB-BD31-4B8C-83A1-F6EECF244321}">
                <p14:modId xmlns:p14="http://schemas.microsoft.com/office/powerpoint/2010/main" val="1796615032"/>
              </p:ext>
            </p:extLst>
          </p:nvPr>
        </p:nvGraphicFramePr>
        <p:xfrm>
          <a:off x="3042664" y="3614738"/>
          <a:ext cx="1731449"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1828746031"/>
                    </a:ext>
                  </a:extLst>
                </a:gridCol>
              </a:tblGrid>
              <a:tr h="370840">
                <a:tc>
                  <a:txBody>
                    <a:bodyPr/>
                    <a:lstStyle/>
                    <a:p>
                      <a:r>
                        <a:rPr lang="de-DE" b="1" dirty="0">
                          <a:solidFill>
                            <a:schemeClr val="bg1">
                              <a:lumMod val="50000"/>
                            </a:schemeClr>
                          </a:solidFill>
                        </a:rPr>
                        <a:t>A1</a:t>
                      </a:r>
                      <a:endParaRPr lang="en-GB" b="1" dirty="0">
                        <a:solidFill>
                          <a:schemeClr val="bg1">
                            <a:lumMod val="50000"/>
                          </a:schemeClr>
                        </a:solidFill>
                      </a:endParaRPr>
                    </a:p>
                  </a:txBody>
                  <a:tcPr>
                    <a:solidFill>
                      <a:schemeClr val="accent5">
                        <a:lumMod val="10000"/>
                        <a:lumOff val="90000"/>
                      </a:schemeClr>
                    </a:solidFill>
                  </a:tcPr>
                </a:tc>
                <a:tc>
                  <a:txBody>
                    <a:bodyPr/>
                    <a:lstStyle/>
                    <a:p>
                      <a:pPr algn="ctr"/>
                      <a:r>
                        <a:rPr lang="de-DE" b="0" dirty="0">
                          <a:solidFill>
                            <a:schemeClr val="bg1">
                              <a:lumMod val="50000"/>
                            </a:schemeClr>
                          </a:solidFill>
                        </a:rPr>
                        <a:t>F</a:t>
                      </a:r>
                      <a:endParaRPr lang="en-GB" b="0" dirty="0">
                        <a:solidFill>
                          <a:schemeClr val="bg1">
                            <a:lumMod val="50000"/>
                          </a:schemeClr>
                        </a:solidFill>
                      </a:endParaRPr>
                    </a:p>
                  </a:txBody>
                  <a:tcPr>
                    <a:solidFill>
                      <a:schemeClr val="accent5">
                        <a:lumMod val="10000"/>
                        <a:lumOff val="90000"/>
                      </a:schemeClr>
                    </a:solidFill>
                  </a:tcPr>
                </a:tc>
                <a:tc>
                  <a:txBody>
                    <a:bodyPr/>
                    <a:lstStyle/>
                    <a:p>
                      <a:pPr algn="ctr"/>
                      <a:r>
                        <a:rPr lang="de-DE" b="0" dirty="0">
                          <a:solidFill>
                            <a:schemeClr val="bg1">
                              <a:lumMod val="50000"/>
                            </a:schemeClr>
                          </a:solidFill>
                        </a:rPr>
                        <a:t>F</a:t>
                      </a:r>
                      <a:endParaRPr lang="en-GB" b="0" dirty="0">
                        <a:solidFill>
                          <a:schemeClr val="bg1">
                            <a:lumMod val="50000"/>
                          </a:schemeClr>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
        <p:nvSpPr>
          <p:cNvPr id="37" name="TextBox 36">
            <a:extLst>
              <a:ext uri="{FF2B5EF4-FFF2-40B4-BE49-F238E27FC236}">
                <a16:creationId xmlns:a16="http://schemas.microsoft.com/office/drawing/2014/main" id="{49D56821-8603-4ACF-8C32-D8F2C33C4120}"/>
              </a:ext>
            </a:extLst>
          </p:cNvPr>
          <p:cNvSpPr txBox="1"/>
          <p:nvPr/>
        </p:nvSpPr>
        <p:spPr>
          <a:xfrm>
            <a:off x="1690778" y="300998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FA0942C4-F6E1-4EFE-9054-7EB62091C316}"/>
              </a:ext>
            </a:extLst>
          </p:cNvPr>
          <p:cNvSpPr txBox="1"/>
          <p:nvPr/>
        </p:nvSpPr>
        <p:spPr>
          <a:xfrm>
            <a:off x="2975671" y="3016981"/>
            <a:ext cx="19396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W</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41" name="Table 7">
            <a:extLst>
              <a:ext uri="{FF2B5EF4-FFF2-40B4-BE49-F238E27FC236}">
                <a16:creationId xmlns:a16="http://schemas.microsoft.com/office/drawing/2014/main" id="{7BFC4751-34E2-40CB-B48B-2FA9E9DD055D}"/>
              </a:ext>
            </a:extLst>
          </p:cNvPr>
          <p:cNvGraphicFramePr>
            <a:graphicFrameLocks noGrp="1"/>
          </p:cNvGraphicFramePr>
          <p:nvPr>
            <p:extLst>
              <p:ext uri="{D42A27DB-BD31-4B8C-83A1-F6EECF244321}">
                <p14:modId xmlns:p14="http://schemas.microsoft.com/office/powerpoint/2010/main" val="3800136844"/>
              </p:ext>
            </p:extLst>
          </p:nvPr>
        </p:nvGraphicFramePr>
        <p:xfrm>
          <a:off x="632929" y="3614738"/>
          <a:ext cx="1731449"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200617378"/>
                    </a:ext>
                  </a:extLst>
                </a:gridCol>
              </a:tblGrid>
              <a:tr h="370840">
                <a:tc>
                  <a:txBody>
                    <a:bodyPr/>
                    <a:lstStyle/>
                    <a:p>
                      <a:r>
                        <a:rPr lang="de-DE" b="1" dirty="0">
                          <a:solidFill>
                            <a:schemeClr val="bg1">
                              <a:lumMod val="50000"/>
                            </a:schemeClr>
                          </a:solidFill>
                        </a:rPr>
                        <a:t>A1</a:t>
                      </a:r>
                      <a:endParaRPr lang="en-GB" b="1" dirty="0">
                        <a:solidFill>
                          <a:schemeClr val="bg1">
                            <a:lumMod val="50000"/>
                          </a:schemeClr>
                        </a:solidFill>
                      </a:endParaRPr>
                    </a:p>
                  </a:txBody>
                  <a:tcPr>
                    <a:solidFill>
                      <a:schemeClr val="accent5">
                        <a:lumMod val="10000"/>
                        <a:lumOff val="90000"/>
                      </a:schemeClr>
                    </a:solidFill>
                  </a:tcPr>
                </a:tc>
                <a:tc>
                  <a:txBody>
                    <a:bodyPr/>
                    <a:lstStyle/>
                    <a:p>
                      <a:pPr algn="ctr"/>
                      <a:r>
                        <a:rPr lang="de-DE" b="0" dirty="0">
                          <a:solidFill>
                            <a:schemeClr val="bg1">
                              <a:lumMod val="50000"/>
                            </a:schemeClr>
                          </a:solidFill>
                        </a:rPr>
                        <a:t>W</a:t>
                      </a:r>
                      <a:endParaRPr lang="en-GB" b="0" dirty="0">
                        <a:solidFill>
                          <a:schemeClr val="bg1">
                            <a:lumMod val="50000"/>
                          </a:schemeClr>
                        </a:solidFill>
                      </a:endParaRPr>
                    </a:p>
                  </a:txBody>
                  <a:tcPr>
                    <a:solidFill>
                      <a:schemeClr val="accent5">
                        <a:lumMod val="10000"/>
                        <a:lumOff val="90000"/>
                      </a:schemeClr>
                    </a:solidFill>
                  </a:tcPr>
                </a:tc>
                <a:tc>
                  <a:txBody>
                    <a:bodyPr/>
                    <a:lstStyle/>
                    <a:p>
                      <a:pPr algn="ctr"/>
                      <a:r>
                        <a:rPr lang="de-DE" b="0" dirty="0">
                          <a:solidFill>
                            <a:schemeClr val="bg1">
                              <a:lumMod val="50000"/>
                            </a:schemeClr>
                          </a:solidFill>
                        </a:rPr>
                        <a:t>W</a:t>
                      </a:r>
                      <a:endParaRPr lang="en-GB" b="0" dirty="0">
                        <a:solidFill>
                          <a:schemeClr val="bg1">
                            <a:lumMod val="50000"/>
                          </a:schemeClr>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
        <p:nvSpPr>
          <p:cNvPr id="42" name="Oval 41">
            <a:extLst>
              <a:ext uri="{FF2B5EF4-FFF2-40B4-BE49-F238E27FC236}">
                <a16:creationId xmlns:a16="http://schemas.microsoft.com/office/drawing/2014/main" id="{23F9CFAC-A734-4B30-A4AA-369077FD1D20}"/>
              </a:ext>
            </a:extLst>
          </p:cNvPr>
          <p:cNvSpPr/>
          <p:nvPr/>
        </p:nvSpPr>
        <p:spPr>
          <a:xfrm>
            <a:off x="2033868" y="1788063"/>
            <a:ext cx="1366188" cy="779649"/>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3" name="Table 7">
            <a:extLst>
              <a:ext uri="{FF2B5EF4-FFF2-40B4-BE49-F238E27FC236}">
                <a16:creationId xmlns:a16="http://schemas.microsoft.com/office/drawing/2014/main" id="{F395CECD-93CE-4D6C-B0A9-10333F400FAA}"/>
              </a:ext>
            </a:extLst>
          </p:cNvPr>
          <p:cNvGraphicFramePr>
            <a:graphicFrameLocks noGrp="1"/>
          </p:cNvGraphicFramePr>
          <p:nvPr/>
        </p:nvGraphicFramePr>
        <p:xfrm>
          <a:off x="6109252" y="1084352"/>
          <a:ext cx="2888297"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200617378"/>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Tree>
    <p:extLst>
      <p:ext uri="{BB962C8B-B14F-4D97-AF65-F5344CB8AC3E}">
        <p14:creationId xmlns:p14="http://schemas.microsoft.com/office/powerpoint/2010/main" val="2071079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2323F6E4-B5C5-47AA-B3FD-86FC56DC1EDE}"/>
              </a:ext>
            </a:extLst>
          </p:cNvPr>
          <p:cNvSpPr txBox="1"/>
          <p:nvPr/>
        </p:nvSpPr>
        <p:spPr>
          <a:xfrm>
            <a:off x="3831291" y="350463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9" name="TextBox 58">
            <a:extLst>
              <a:ext uri="{FF2B5EF4-FFF2-40B4-BE49-F238E27FC236}">
                <a16:creationId xmlns:a16="http://schemas.microsoft.com/office/drawing/2014/main" id="{CB7BCEAC-EB75-47C6-9B1B-FCF84E5FBA6B}"/>
              </a:ext>
            </a:extLst>
          </p:cNvPr>
          <p:cNvSpPr txBox="1"/>
          <p:nvPr/>
        </p:nvSpPr>
        <p:spPr>
          <a:xfrm>
            <a:off x="4199752" y="2479259"/>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5" name="TextBox 44">
            <a:extLst>
              <a:ext uri="{FF2B5EF4-FFF2-40B4-BE49-F238E27FC236}">
                <a16:creationId xmlns:a16="http://schemas.microsoft.com/office/drawing/2014/main" id="{DF879BB5-F621-4596-883D-06EAB9B8B3EF}"/>
              </a:ext>
            </a:extLst>
          </p:cNvPr>
          <p:cNvSpPr txBox="1"/>
          <p:nvPr/>
        </p:nvSpPr>
        <p:spPr>
          <a:xfrm>
            <a:off x="1815489" y="3599926"/>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2" name="TextBox 31">
            <a:extLst>
              <a:ext uri="{FF2B5EF4-FFF2-40B4-BE49-F238E27FC236}">
                <a16:creationId xmlns:a16="http://schemas.microsoft.com/office/drawing/2014/main" id="{C276525C-4D7B-46A4-A458-D90B405A208B}"/>
              </a:ext>
            </a:extLst>
          </p:cNvPr>
          <p:cNvSpPr txBox="1"/>
          <p:nvPr/>
        </p:nvSpPr>
        <p:spPr>
          <a:xfrm>
            <a:off x="2532665" y="2491855"/>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TextBox 30">
            <a:extLst>
              <a:ext uri="{FF2B5EF4-FFF2-40B4-BE49-F238E27FC236}">
                <a16:creationId xmlns:a16="http://schemas.microsoft.com/office/drawing/2014/main" id="{0FEF1F0F-0E8B-4AEB-B3E1-6A77C9207226}"/>
              </a:ext>
            </a:extLst>
          </p:cNvPr>
          <p:cNvSpPr txBox="1"/>
          <p:nvPr/>
        </p:nvSpPr>
        <p:spPr>
          <a:xfrm>
            <a:off x="3359100" y="133331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24</a:t>
            </a:fld>
            <a:endParaRPr lang="de-DE" dirty="0"/>
          </a:p>
        </p:txBody>
      </p:sp>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Rectangle 7">
            <a:extLst>
              <a:ext uri="{FF2B5EF4-FFF2-40B4-BE49-F238E27FC236}">
                <a16:creationId xmlns:a16="http://schemas.microsoft.com/office/drawing/2014/main" id="{C410E0CF-BE95-43A7-9683-F447F1D32C06}"/>
              </a:ext>
            </a:extLst>
          </p:cNvPr>
          <p:cNvSpPr/>
          <p:nvPr/>
        </p:nvSpPr>
        <p:spPr>
          <a:xfrm>
            <a:off x="3072653" y="824001"/>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D626672-7DC2-494E-A638-2A0C58D00447}"/>
              </a:ext>
            </a:extLst>
          </p:cNvPr>
          <p:cNvSpPr/>
          <p:nvPr/>
        </p:nvSpPr>
        <p:spPr>
          <a:xfrm>
            <a:off x="2307291" y="1983168"/>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FAF9141-EAF7-4A5A-9CC3-5A361C0B4DA9}"/>
              </a:ext>
            </a:extLst>
          </p:cNvPr>
          <p:cNvSpPr/>
          <p:nvPr/>
        </p:nvSpPr>
        <p:spPr>
          <a:xfrm>
            <a:off x="3831291" y="198049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8BC618-869E-49EE-9330-F8FB4CB9A41F}"/>
              </a:ext>
            </a:extLst>
          </p:cNvPr>
          <p:cNvSpPr/>
          <p:nvPr/>
        </p:nvSpPr>
        <p:spPr>
          <a:xfrm>
            <a:off x="1603562" y="294335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B1047AA-F564-4980-A0D7-E845B99D8F4F}"/>
              </a:ext>
            </a:extLst>
          </p:cNvPr>
          <p:cNvSpPr/>
          <p:nvPr/>
        </p:nvSpPr>
        <p:spPr>
          <a:xfrm>
            <a:off x="3547783" y="2943357"/>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0C3315B-E65E-4918-8144-CD983E77C702}"/>
              </a:ext>
            </a:extLst>
          </p:cNvPr>
          <p:cNvSpPr/>
          <p:nvPr/>
        </p:nvSpPr>
        <p:spPr>
          <a:xfrm>
            <a:off x="2857500" y="2922483"/>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26AD248-8898-4A18-BE87-0CBE6FAF6CAE}"/>
              </a:ext>
            </a:extLst>
          </p:cNvPr>
          <p:cNvSpPr/>
          <p:nvPr/>
        </p:nvSpPr>
        <p:spPr>
          <a:xfrm>
            <a:off x="4736727" y="2922483"/>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B2DC021-E80F-4B7F-B69D-731A6F6F4CFD}"/>
              </a:ext>
            </a:extLst>
          </p:cNvPr>
          <p:cNvSpPr/>
          <p:nvPr/>
        </p:nvSpPr>
        <p:spPr>
          <a:xfrm>
            <a:off x="3375213" y="4166586"/>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18F42FC3-C88C-489B-A0F1-57E3E08A57B4}"/>
              </a:ext>
            </a:extLst>
          </p:cNvPr>
          <p:cNvSpPr/>
          <p:nvPr/>
        </p:nvSpPr>
        <p:spPr>
          <a:xfrm>
            <a:off x="4148418" y="4166585"/>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80074DA9-0DEB-4C3B-9AE5-03C07716C44F}"/>
              </a:ext>
            </a:extLst>
          </p:cNvPr>
          <p:cNvSpPr/>
          <p:nvPr/>
        </p:nvSpPr>
        <p:spPr>
          <a:xfrm>
            <a:off x="1353608" y="4166176"/>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D019C5D-3373-491C-A1A5-CFC1E10BEDF7}"/>
              </a:ext>
            </a:extLst>
          </p:cNvPr>
          <p:cNvSpPr/>
          <p:nvPr/>
        </p:nvSpPr>
        <p:spPr>
          <a:xfrm>
            <a:off x="2042770" y="4166176"/>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386EC62D-6A1A-4ACF-B161-B374D36F2A57}"/>
              </a:ext>
            </a:extLst>
          </p:cNvPr>
          <p:cNvCxnSpPr>
            <a:stCxn id="8" idx="2"/>
            <a:endCxn id="9" idx="0"/>
          </p:cNvCxnSpPr>
          <p:nvPr/>
        </p:nvCxnSpPr>
        <p:spPr>
          <a:xfrm flipH="1">
            <a:off x="2739278" y="1217327"/>
            <a:ext cx="765362" cy="76584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759505-0877-473D-84C3-04FEE7352A1D}"/>
              </a:ext>
            </a:extLst>
          </p:cNvPr>
          <p:cNvCxnSpPr>
            <a:stCxn id="8" idx="2"/>
            <a:endCxn id="10" idx="0"/>
          </p:cNvCxnSpPr>
          <p:nvPr/>
        </p:nvCxnSpPr>
        <p:spPr>
          <a:xfrm>
            <a:off x="3504640" y="1217327"/>
            <a:ext cx="758638" cy="76317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E5F937-21C9-4B30-B7BA-EA37D14ECB27}"/>
              </a:ext>
            </a:extLst>
          </p:cNvPr>
          <p:cNvSpPr txBox="1"/>
          <p:nvPr/>
        </p:nvSpPr>
        <p:spPr>
          <a:xfrm>
            <a:off x="3179294" y="884371"/>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4W, 4F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8" name="TextBox 27">
            <a:extLst>
              <a:ext uri="{FF2B5EF4-FFF2-40B4-BE49-F238E27FC236}">
                <a16:creationId xmlns:a16="http://schemas.microsoft.com/office/drawing/2014/main" id="{2C4DCB70-6922-46D3-BD96-E861F97E2432}"/>
              </a:ext>
            </a:extLst>
          </p:cNvPr>
          <p:cNvSpPr txBox="1"/>
          <p:nvPr/>
        </p:nvSpPr>
        <p:spPr>
          <a:xfrm>
            <a:off x="2407630" y="1462021"/>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B84E74A9-6FF3-497A-ACDF-BB5E1D20AC5B}"/>
              </a:ext>
            </a:extLst>
          </p:cNvPr>
          <p:cNvSpPr txBox="1"/>
          <p:nvPr/>
        </p:nvSpPr>
        <p:spPr>
          <a:xfrm>
            <a:off x="4076672" y="1462021"/>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BBEDF335-D122-4F8B-8136-F3E621B86B49}"/>
              </a:ext>
            </a:extLst>
          </p:cNvPr>
          <p:cNvSpPr txBox="1"/>
          <p:nvPr/>
        </p:nvSpPr>
        <p:spPr>
          <a:xfrm>
            <a:off x="1774027" y="2462924"/>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AC6D8948-7575-4E35-8DCE-6E081ED5FA3D}"/>
              </a:ext>
            </a:extLst>
          </p:cNvPr>
          <p:cNvSpPr txBox="1"/>
          <p:nvPr/>
        </p:nvSpPr>
        <p:spPr>
          <a:xfrm>
            <a:off x="2387077" y="206365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3W,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36FE48D4-0AEA-4469-9C52-2725525D5C3E}"/>
              </a:ext>
            </a:extLst>
          </p:cNvPr>
          <p:cNvSpPr txBox="1"/>
          <p:nvPr/>
        </p:nvSpPr>
        <p:spPr>
          <a:xfrm>
            <a:off x="3939990" y="2048476"/>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3F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1CADB447-0604-44B7-A655-B6EBEE7DD59E}"/>
              </a:ext>
            </a:extLst>
          </p:cNvPr>
          <p:cNvCxnSpPr>
            <a:cxnSpLocks/>
            <a:stCxn id="9" idx="2"/>
            <a:endCxn id="11" idx="0"/>
          </p:cNvCxnSpPr>
          <p:nvPr/>
        </p:nvCxnSpPr>
        <p:spPr>
          <a:xfrm flipH="1">
            <a:off x="2035549" y="2376494"/>
            <a:ext cx="703729" cy="56686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B25DA5-B9A2-4BC4-9272-7C4E0DD413F5}"/>
              </a:ext>
            </a:extLst>
          </p:cNvPr>
          <p:cNvCxnSpPr>
            <a:stCxn id="9" idx="2"/>
            <a:endCxn id="13" idx="0"/>
          </p:cNvCxnSpPr>
          <p:nvPr/>
        </p:nvCxnSpPr>
        <p:spPr>
          <a:xfrm>
            <a:off x="2739278" y="2376494"/>
            <a:ext cx="333375" cy="545989"/>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F426828-FFE2-44C8-AF63-D220C31D2E67}"/>
              </a:ext>
            </a:extLst>
          </p:cNvPr>
          <p:cNvSpPr txBox="1"/>
          <p:nvPr/>
        </p:nvSpPr>
        <p:spPr>
          <a:xfrm>
            <a:off x="2975251" y="2502788"/>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49D56821-8603-4ACF-8C32-D8F2C33C4120}"/>
              </a:ext>
            </a:extLst>
          </p:cNvPr>
          <p:cNvSpPr txBox="1"/>
          <p:nvPr/>
        </p:nvSpPr>
        <p:spPr>
          <a:xfrm>
            <a:off x="1690778" y="3009980"/>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FA0942C4-F6E1-4EFE-9054-7EB62091C316}"/>
              </a:ext>
            </a:extLst>
          </p:cNvPr>
          <p:cNvSpPr txBox="1"/>
          <p:nvPr/>
        </p:nvSpPr>
        <p:spPr>
          <a:xfrm>
            <a:off x="2975671" y="3016981"/>
            <a:ext cx="19396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W</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0FA78C08-AA1B-426E-907B-45E98D4FD770}"/>
              </a:ext>
            </a:extLst>
          </p:cNvPr>
          <p:cNvCxnSpPr>
            <a:cxnSpLocks/>
            <a:stCxn id="11" idx="2"/>
            <a:endCxn id="17" idx="0"/>
          </p:cNvCxnSpPr>
          <p:nvPr/>
        </p:nvCxnSpPr>
        <p:spPr>
          <a:xfrm flipH="1">
            <a:off x="1568761" y="3336683"/>
            <a:ext cx="466788" cy="82949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CE2BF9-B41D-429B-8029-0D9B12828952}"/>
              </a:ext>
            </a:extLst>
          </p:cNvPr>
          <p:cNvCxnSpPr>
            <a:cxnSpLocks/>
            <a:stCxn id="11" idx="2"/>
            <a:endCxn id="18" idx="0"/>
          </p:cNvCxnSpPr>
          <p:nvPr/>
        </p:nvCxnSpPr>
        <p:spPr>
          <a:xfrm>
            <a:off x="2035549" y="3336683"/>
            <a:ext cx="222374" cy="82949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51010D-4B63-4320-8310-7D3C0BBB13DE}"/>
              </a:ext>
            </a:extLst>
          </p:cNvPr>
          <p:cNvSpPr txBox="1"/>
          <p:nvPr/>
        </p:nvSpPr>
        <p:spPr>
          <a:xfrm>
            <a:off x="1488893" y="4260674"/>
            <a:ext cx="159735" cy="246221"/>
          </a:xfrm>
          <a:prstGeom prst="rect">
            <a:avLst/>
          </a:prstGeom>
          <a:solidFill>
            <a:schemeClr val="bg1"/>
          </a:solidFill>
        </p:spPr>
        <p:txBody>
          <a:bodyPr wrap="squar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W</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2" name="TextBox 41">
            <a:extLst>
              <a:ext uri="{FF2B5EF4-FFF2-40B4-BE49-F238E27FC236}">
                <a16:creationId xmlns:a16="http://schemas.microsoft.com/office/drawing/2014/main" id="{5DDD4800-FF6B-46BF-96D9-F664C0F8FE62}"/>
              </a:ext>
            </a:extLst>
          </p:cNvPr>
          <p:cNvSpPr txBox="1"/>
          <p:nvPr/>
        </p:nvSpPr>
        <p:spPr>
          <a:xfrm>
            <a:off x="2218764" y="4231501"/>
            <a:ext cx="98925" cy="246221"/>
          </a:xfrm>
          <a:prstGeom prst="rect">
            <a:avLst/>
          </a:prstGeom>
          <a:solidFill>
            <a:schemeClr val="bg1"/>
          </a:solidFill>
        </p:spPr>
        <p:txBody>
          <a:bodyPr wrap="squar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B3C23788-26FD-4B5E-A14D-15EA3B833016}"/>
              </a:ext>
            </a:extLst>
          </p:cNvPr>
          <p:cNvCxnSpPr>
            <a:cxnSpLocks/>
            <a:stCxn id="10" idx="2"/>
            <a:endCxn id="12" idx="0"/>
          </p:cNvCxnSpPr>
          <p:nvPr/>
        </p:nvCxnSpPr>
        <p:spPr>
          <a:xfrm flipH="1">
            <a:off x="3979770" y="2373823"/>
            <a:ext cx="283508" cy="569534"/>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7D34714-49A3-4733-8072-00F81D8CD2F5}"/>
              </a:ext>
            </a:extLst>
          </p:cNvPr>
          <p:cNvCxnSpPr>
            <a:cxnSpLocks/>
            <a:stCxn id="10" idx="2"/>
            <a:endCxn id="14" idx="0"/>
          </p:cNvCxnSpPr>
          <p:nvPr/>
        </p:nvCxnSpPr>
        <p:spPr>
          <a:xfrm>
            <a:off x="4263278" y="2373823"/>
            <a:ext cx="688602" cy="54866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5A40608-BABE-4EDB-8E2E-C5DD18A38D71}"/>
              </a:ext>
            </a:extLst>
          </p:cNvPr>
          <p:cNvSpPr txBox="1"/>
          <p:nvPr/>
        </p:nvSpPr>
        <p:spPr>
          <a:xfrm>
            <a:off x="1199755" y="3445871"/>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B6923ABB-6500-431C-AC4F-FAFDFAF1BF98}"/>
              </a:ext>
            </a:extLst>
          </p:cNvPr>
          <p:cNvSpPr txBox="1"/>
          <p:nvPr/>
        </p:nvSpPr>
        <p:spPr>
          <a:xfrm>
            <a:off x="2177790" y="3431656"/>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57D0949B-FF8C-456E-B562-DAC22FF0E914}"/>
              </a:ext>
            </a:extLst>
          </p:cNvPr>
          <p:cNvSpPr txBox="1"/>
          <p:nvPr/>
        </p:nvSpPr>
        <p:spPr>
          <a:xfrm>
            <a:off x="3598976" y="2494956"/>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9A22CB07-9FD2-4AF1-8010-5643852A3A53}"/>
              </a:ext>
            </a:extLst>
          </p:cNvPr>
          <p:cNvSpPr txBox="1"/>
          <p:nvPr/>
        </p:nvSpPr>
        <p:spPr>
          <a:xfrm>
            <a:off x="4587967" y="2494955"/>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FB8CF213-30A9-4537-B8A5-AFA05CCCC7B3}"/>
              </a:ext>
            </a:extLst>
          </p:cNvPr>
          <p:cNvSpPr txBox="1"/>
          <p:nvPr/>
        </p:nvSpPr>
        <p:spPr>
          <a:xfrm>
            <a:off x="4914402" y="3016909"/>
            <a:ext cx="12503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799590F-2C3D-4E69-8308-8E96C9D93868}"/>
              </a:ext>
            </a:extLst>
          </p:cNvPr>
          <p:cNvSpPr txBox="1"/>
          <p:nvPr/>
        </p:nvSpPr>
        <p:spPr>
          <a:xfrm>
            <a:off x="3492152" y="4244839"/>
            <a:ext cx="19396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W</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BF927C0D-E42E-4E3E-B738-AF86246B84BA}"/>
              </a:ext>
            </a:extLst>
          </p:cNvPr>
          <p:cNvSpPr txBox="1"/>
          <p:nvPr/>
        </p:nvSpPr>
        <p:spPr>
          <a:xfrm>
            <a:off x="4281271" y="4244839"/>
            <a:ext cx="12503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3" name="Straight Arrow Connector 52">
            <a:extLst>
              <a:ext uri="{FF2B5EF4-FFF2-40B4-BE49-F238E27FC236}">
                <a16:creationId xmlns:a16="http://schemas.microsoft.com/office/drawing/2014/main" id="{DD7D271C-EB71-4D48-974B-2AD79BA18693}"/>
              </a:ext>
            </a:extLst>
          </p:cNvPr>
          <p:cNvCxnSpPr>
            <a:cxnSpLocks/>
            <a:stCxn id="12" idx="2"/>
            <a:endCxn id="15" idx="0"/>
          </p:cNvCxnSpPr>
          <p:nvPr/>
        </p:nvCxnSpPr>
        <p:spPr>
          <a:xfrm flipH="1">
            <a:off x="3590366" y="3336683"/>
            <a:ext cx="389404" cy="82990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5A9A58-D6B4-4687-88E1-8C1665A8203F}"/>
              </a:ext>
            </a:extLst>
          </p:cNvPr>
          <p:cNvCxnSpPr>
            <a:cxnSpLocks/>
            <a:stCxn id="12" idx="2"/>
            <a:endCxn id="16" idx="0"/>
          </p:cNvCxnSpPr>
          <p:nvPr/>
        </p:nvCxnSpPr>
        <p:spPr>
          <a:xfrm>
            <a:off x="3979770" y="3336683"/>
            <a:ext cx="383801" cy="829902"/>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A6C559A-A967-4A74-BF9A-FF7FAFD670A0}"/>
              </a:ext>
            </a:extLst>
          </p:cNvPr>
          <p:cNvSpPr txBox="1"/>
          <p:nvPr/>
        </p:nvSpPr>
        <p:spPr>
          <a:xfrm>
            <a:off x="3181032" y="3417248"/>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62" name="TextBox 61">
            <a:extLst>
              <a:ext uri="{FF2B5EF4-FFF2-40B4-BE49-F238E27FC236}">
                <a16:creationId xmlns:a16="http://schemas.microsoft.com/office/drawing/2014/main" id="{DCF1B686-AAC5-4974-B0CC-00613263F9AC}"/>
              </a:ext>
            </a:extLst>
          </p:cNvPr>
          <p:cNvSpPr txBox="1"/>
          <p:nvPr/>
        </p:nvSpPr>
        <p:spPr>
          <a:xfrm>
            <a:off x="4213412" y="3409178"/>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67" name="Table 7">
            <a:extLst>
              <a:ext uri="{FF2B5EF4-FFF2-40B4-BE49-F238E27FC236}">
                <a16:creationId xmlns:a16="http://schemas.microsoft.com/office/drawing/2014/main" id="{E0C2E1B4-E4ED-4DF7-8834-7B6761181A72}"/>
              </a:ext>
            </a:extLst>
          </p:cNvPr>
          <p:cNvGraphicFramePr>
            <a:graphicFrameLocks noGrp="1"/>
          </p:cNvGraphicFramePr>
          <p:nvPr/>
        </p:nvGraphicFramePr>
        <p:xfrm>
          <a:off x="6109252" y="3425223"/>
          <a:ext cx="2892120" cy="1483360"/>
        </p:xfrm>
        <a:graphic>
          <a:graphicData uri="http://schemas.openxmlformats.org/drawingml/2006/table">
            <a:tbl>
              <a:tblPr firstRow="1"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gridCol w="578424">
                  <a:extLst>
                    <a:ext uri="{9D8B030D-6E8A-4147-A177-3AD203B41FA5}">
                      <a16:colId xmlns:a16="http://schemas.microsoft.com/office/drawing/2014/main" val="1581937860"/>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F</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
        <p:nvSpPr>
          <p:cNvPr id="68" name="TextBox 67">
            <a:extLst>
              <a:ext uri="{FF2B5EF4-FFF2-40B4-BE49-F238E27FC236}">
                <a16:creationId xmlns:a16="http://schemas.microsoft.com/office/drawing/2014/main" id="{C079A96E-4826-41A9-8699-0AAB07BF1B25}"/>
              </a:ext>
            </a:extLst>
          </p:cNvPr>
          <p:cNvSpPr txBox="1"/>
          <p:nvPr/>
        </p:nvSpPr>
        <p:spPr>
          <a:xfrm>
            <a:off x="5375047" y="4245448"/>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69" name="TextBox 68">
            <a:extLst>
              <a:ext uri="{FF2B5EF4-FFF2-40B4-BE49-F238E27FC236}">
                <a16:creationId xmlns:a16="http://schemas.microsoft.com/office/drawing/2014/main" id="{5E1E70A5-B869-4E94-AD15-74B49621F47D}"/>
              </a:ext>
            </a:extLst>
          </p:cNvPr>
          <p:cNvSpPr txBox="1"/>
          <p:nvPr/>
        </p:nvSpPr>
        <p:spPr>
          <a:xfrm>
            <a:off x="5375048" y="1860057"/>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A3=W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70" name="Table 7">
            <a:extLst>
              <a:ext uri="{FF2B5EF4-FFF2-40B4-BE49-F238E27FC236}">
                <a16:creationId xmlns:a16="http://schemas.microsoft.com/office/drawing/2014/main" id="{E5B4DE2D-4B8B-432A-A253-1EC3B7D94801}"/>
              </a:ext>
            </a:extLst>
          </p:cNvPr>
          <p:cNvGraphicFramePr>
            <a:graphicFrameLocks noGrp="1"/>
          </p:cNvGraphicFramePr>
          <p:nvPr/>
        </p:nvGraphicFramePr>
        <p:xfrm>
          <a:off x="6109252" y="1084352"/>
          <a:ext cx="2888297" cy="1483360"/>
        </p:xfrm>
        <a:graphic>
          <a:graphicData uri="http://schemas.openxmlformats.org/drawingml/2006/table">
            <a:tbl>
              <a:tblPr firstRow="1" bandRow="1">
                <a:tableStyleId>{5C22544A-7EE6-4342-B048-85BDC9FD1C3A}</a:tableStyleId>
              </a:tblPr>
              <a:tblGrid>
                <a:gridCol w="574601">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200617378"/>
                    </a:ext>
                  </a:extLst>
                </a:gridCol>
              </a:tblGrid>
              <a:tr h="370840">
                <a:tc>
                  <a:txBody>
                    <a:bodyPr/>
                    <a:lstStyle/>
                    <a:p>
                      <a:r>
                        <a:rPr lang="de-DE" b="1" dirty="0">
                          <a:solidFill>
                            <a:srgbClr val="002060"/>
                          </a:solidFill>
                        </a:rPr>
                        <a:t>A1</a:t>
                      </a:r>
                      <a:endParaRPr lang="en-GB" b="1"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F</a:t>
                      </a:r>
                      <a:endParaRPr lang="en-GB" b="0" dirty="0">
                        <a:solidFill>
                          <a:srgbClr val="002060"/>
                        </a:solidFill>
                      </a:endParaRPr>
                    </a:p>
                  </a:txBody>
                  <a:tcPr>
                    <a:solidFill>
                      <a:schemeClr val="accent5">
                        <a:lumMod val="10000"/>
                        <a:lumOff val="90000"/>
                      </a:schemeClr>
                    </a:solidFill>
                  </a:tcPr>
                </a:tc>
                <a:tc>
                  <a:txBody>
                    <a:bodyPr/>
                    <a:lstStyle/>
                    <a:p>
                      <a:pPr algn="ctr"/>
                      <a:r>
                        <a:rPr lang="de-DE" b="0" dirty="0">
                          <a:solidFill>
                            <a:srgbClr val="002060"/>
                          </a:solidFill>
                        </a:rPr>
                        <a:t>W</a:t>
                      </a:r>
                      <a:endParaRPr lang="en-GB" b="0"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chemeClr val="bg1">
                              <a:lumMod val="50000"/>
                            </a:schemeClr>
                          </a:solidFill>
                        </a:rPr>
                        <a:t>A3</a:t>
                      </a:r>
                      <a:endParaRPr lang="en-GB" b="1"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tc>
                  <a:txBody>
                    <a:bodyPr/>
                    <a:lstStyle/>
                    <a:p>
                      <a:pPr algn="ctr"/>
                      <a:r>
                        <a:rPr lang="de-DE" dirty="0">
                          <a:solidFill>
                            <a:schemeClr val="bg1">
                              <a:lumMod val="50000"/>
                            </a:schemeClr>
                          </a:solidFill>
                        </a:rPr>
                        <a:t>W</a:t>
                      </a:r>
                      <a:endParaRPr lang="en-GB" dirty="0">
                        <a:solidFill>
                          <a:schemeClr val="bg1">
                            <a:lumMod val="50000"/>
                          </a:schemeClr>
                        </a:solidFill>
                      </a:endParaRPr>
                    </a:p>
                  </a:txBody>
                  <a:tcPr/>
                </a:tc>
                <a:extLst>
                  <a:ext uri="{0D108BD9-81ED-4DB2-BD59-A6C34878D82A}">
                    <a16:rowId xmlns:a16="http://schemas.microsoft.com/office/drawing/2014/main" val="4171502614"/>
                  </a:ext>
                </a:extLst>
              </a:tr>
              <a:tr h="370840">
                <a:tc>
                  <a:txBody>
                    <a:bodyPr/>
                    <a:lstStyle/>
                    <a:p>
                      <a:r>
                        <a:rPr lang="de-DE" b="1" dirty="0">
                          <a:solidFill>
                            <a:srgbClr val="002060"/>
                          </a:solidFill>
                        </a:rPr>
                        <a:t>C</a:t>
                      </a:r>
                      <a:endParaRPr lang="en-GB" b="1"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W</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
        <p:nvSpPr>
          <p:cNvPr id="71" name="TextBox 70">
            <a:extLst>
              <a:ext uri="{FF2B5EF4-FFF2-40B4-BE49-F238E27FC236}">
                <a16:creationId xmlns:a16="http://schemas.microsoft.com/office/drawing/2014/main" id="{C3C99424-9FBA-45EF-8C35-1FE455D930F3}"/>
              </a:ext>
            </a:extLst>
          </p:cNvPr>
          <p:cNvSpPr txBox="1"/>
          <p:nvPr/>
        </p:nvSpPr>
        <p:spPr>
          <a:xfrm>
            <a:off x="3626274" y="3030874"/>
            <a:ext cx="650691"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1W, 1F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3856325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5CF3-83E3-4CE1-9476-A9D4E191BD7C}"/>
              </a:ext>
            </a:extLst>
          </p:cNvPr>
          <p:cNvSpPr>
            <a:spLocks noGrp="1"/>
          </p:cNvSpPr>
          <p:nvPr>
            <p:ph type="title"/>
          </p:nvPr>
        </p:nvSpPr>
        <p:spPr/>
        <p:txBody>
          <a:bodyPr/>
          <a:lstStyle/>
          <a:p>
            <a:r>
              <a:rPr lang="en-GB" dirty="0"/>
              <a:t>Hands-on Decision Tree</a:t>
            </a:r>
          </a:p>
        </p:txBody>
      </p:sp>
      <p:sp>
        <p:nvSpPr>
          <p:cNvPr id="3" name="Slide Number Placeholder 2">
            <a:extLst>
              <a:ext uri="{FF2B5EF4-FFF2-40B4-BE49-F238E27FC236}">
                <a16:creationId xmlns:a16="http://schemas.microsoft.com/office/drawing/2014/main" id="{787FA32D-3315-4C55-8A88-260CA449B017}"/>
              </a:ext>
            </a:extLst>
          </p:cNvPr>
          <p:cNvSpPr>
            <a:spLocks noGrp="1"/>
          </p:cNvSpPr>
          <p:nvPr>
            <p:ph type="sldNum" sz="quarter" idx="13"/>
          </p:nvPr>
        </p:nvSpPr>
        <p:spPr/>
        <p:txBody>
          <a:bodyPr/>
          <a:lstStyle/>
          <a:p>
            <a:fld id="{15C29056-5AFA-7949-831A-3EC086771171}" type="slidenum">
              <a:rPr lang="de-DE" smtClean="0"/>
              <a:pPr/>
              <a:t>25</a:t>
            </a:fld>
            <a:endParaRPr lang="de-DE" dirty="0"/>
          </a:p>
        </p:txBody>
      </p:sp>
      <p:sp>
        <p:nvSpPr>
          <p:cNvPr id="4" name="Text Placeholder 3">
            <a:extLst>
              <a:ext uri="{FF2B5EF4-FFF2-40B4-BE49-F238E27FC236}">
                <a16:creationId xmlns:a16="http://schemas.microsoft.com/office/drawing/2014/main" id="{2CDCFCA3-005F-410F-8F7D-2C0BC5D3BB0D}"/>
              </a:ext>
            </a:extLst>
          </p:cNvPr>
          <p:cNvSpPr>
            <a:spLocks noGrp="1"/>
          </p:cNvSpPr>
          <p:nvPr>
            <p:ph type="body" sz="quarter" idx="14"/>
          </p:nvPr>
        </p:nvSpPr>
        <p:spPr>
          <a:xfrm>
            <a:off x="360000" y="1808703"/>
            <a:ext cx="4571665" cy="3398976"/>
          </a:xfrm>
        </p:spPr>
        <p:txBody>
          <a:bodyPr/>
          <a:lstStyle/>
          <a:p>
            <a:pPr algn="l"/>
            <a:r>
              <a:rPr lang="en-GB" sz="1600" b="0" i="0" u="none" strike="noStrike" baseline="0" dirty="0">
                <a:solidFill>
                  <a:schemeClr val="tx1"/>
                </a:solidFill>
              </a:rPr>
              <a:t>From the previous slide, because there are redundant examples in the training data, the attribute A3 is overrated (high information gain). If the duplicates are removed, the decision tree becomes simpler and more </a:t>
            </a:r>
            <a:r>
              <a:rPr lang="en-GB" sz="1600" b="0" i="0" u="none" strike="noStrike" baseline="0" dirty="0" smtClean="0">
                <a:solidFill>
                  <a:schemeClr val="tx1"/>
                </a:solidFill>
              </a:rPr>
              <a:t>intuitive. </a:t>
            </a:r>
            <a:endParaRPr lang="en-GB" sz="1600" b="0" i="0" u="none" strike="noStrike" baseline="0" dirty="0">
              <a:solidFill>
                <a:schemeClr val="tx1"/>
              </a:solidFill>
            </a:endParaRPr>
          </a:p>
          <a:p>
            <a:pPr algn="l"/>
            <a:r>
              <a:rPr lang="en-GB" sz="1600" b="0" i="0" u="none" strike="noStrike" baseline="0" dirty="0">
                <a:solidFill>
                  <a:schemeClr val="tx1"/>
                </a:solidFill>
              </a:rPr>
              <a:t>The decision tree describes the function of NOT XOR. This example shows that the ID3 algorithm does not always construct the smallest decision tree. However, with respect to the distribution of training examples the algorithm is correct.</a:t>
            </a:r>
            <a:endParaRPr lang="en-GB" sz="1600" dirty="0">
              <a:solidFill>
                <a:schemeClr val="tx1"/>
              </a:solidFill>
            </a:endParaRPr>
          </a:p>
        </p:txBody>
      </p:sp>
      <p:sp>
        <p:nvSpPr>
          <p:cNvPr id="5" name="Footer Placeholder 4">
            <a:extLst>
              <a:ext uri="{FF2B5EF4-FFF2-40B4-BE49-F238E27FC236}">
                <a16:creationId xmlns:a16="http://schemas.microsoft.com/office/drawing/2014/main" id="{A411AE2B-11B5-4CF8-B7CB-E8B976808BB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dirty="0"/>
              <a:t>Why is the resulting decision tree too complex? How can this be prevented</a:t>
            </a:r>
            <a:r>
              <a:rPr lang="en-GB" dirty="0" smtClean="0"/>
              <a:t>?</a:t>
            </a:r>
            <a:endParaRPr lang="en-US" dirty="0"/>
          </a:p>
        </p:txBody>
      </p:sp>
      <p:grpSp>
        <p:nvGrpSpPr>
          <p:cNvPr id="7" name="Group 6"/>
          <p:cNvGrpSpPr/>
          <p:nvPr/>
        </p:nvGrpSpPr>
        <p:grpSpPr>
          <a:xfrm>
            <a:off x="5159013" y="2234230"/>
            <a:ext cx="3332646" cy="2187103"/>
            <a:chOff x="2455859" y="2752126"/>
            <a:chExt cx="3332646" cy="2187103"/>
          </a:xfrm>
        </p:grpSpPr>
        <p:sp>
          <p:nvSpPr>
            <p:cNvPr id="11" name="TextBox 10">
              <a:extLst>
                <a:ext uri="{FF2B5EF4-FFF2-40B4-BE49-F238E27FC236}">
                  <a16:creationId xmlns:a16="http://schemas.microsoft.com/office/drawing/2014/main" id="{43BB9274-AE30-4E11-AD10-4E954AADB8E6}"/>
                </a:ext>
              </a:extLst>
            </p:cNvPr>
            <p:cNvSpPr txBox="1"/>
            <p:nvPr/>
          </p:nvSpPr>
          <p:spPr>
            <a:xfrm>
              <a:off x="4931665" y="3691272"/>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3" name="TextBox 12">
              <a:extLst>
                <a:ext uri="{FF2B5EF4-FFF2-40B4-BE49-F238E27FC236}">
                  <a16:creationId xmlns:a16="http://schemas.microsoft.com/office/drawing/2014/main" id="{A0A7AFBA-BDF3-4D97-A39E-151C434734E5}"/>
                </a:ext>
              </a:extLst>
            </p:cNvPr>
            <p:cNvSpPr txBox="1"/>
            <p:nvPr/>
          </p:nvSpPr>
          <p:spPr>
            <a:xfrm>
              <a:off x="3154149" y="3677114"/>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4" name="TextBox 13">
              <a:extLst>
                <a:ext uri="{FF2B5EF4-FFF2-40B4-BE49-F238E27FC236}">
                  <a16:creationId xmlns:a16="http://schemas.microsoft.com/office/drawing/2014/main" id="{DB076B98-134D-4A37-9178-E3D0A4C87894}"/>
                </a:ext>
              </a:extLst>
            </p:cNvPr>
            <p:cNvSpPr txBox="1"/>
            <p:nvPr/>
          </p:nvSpPr>
          <p:spPr>
            <a:xfrm>
              <a:off x="4016781" y="2752126"/>
              <a:ext cx="31418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5" name="Rectangle 14">
              <a:extLst>
                <a:ext uri="{FF2B5EF4-FFF2-40B4-BE49-F238E27FC236}">
                  <a16:creationId xmlns:a16="http://schemas.microsoft.com/office/drawing/2014/main" id="{D0D09C52-53EF-4D2B-8CFD-4AB8CF0BE72F}"/>
                </a:ext>
              </a:extLst>
            </p:cNvPr>
            <p:cNvSpPr/>
            <p:nvPr/>
          </p:nvSpPr>
          <p:spPr>
            <a:xfrm>
              <a:off x="3795374" y="2752126"/>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6BC4E29-C92A-4295-9727-16FD23C3AAB5}"/>
                </a:ext>
              </a:extLst>
            </p:cNvPr>
            <p:cNvSpPr/>
            <p:nvPr/>
          </p:nvSpPr>
          <p:spPr>
            <a:xfrm>
              <a:off x="2881399" y="3633145"/>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EF641CD-24A8-4D59-AB92-C2C4907A5C77}"/>
                </a:ext>
              </a:extLst>
            </p:cNvPr>
            <p:cNvSpPr/>
            <p:nvPr/>
          </p:nvSpPr>
          <p:spPr>
            <a:xfrm>
              <a:off x="4641432" y="3649639"/>
              <a:ext cx="863974" cy="393326"/>
            </a:xfrm>
            <a:prstGeom prst="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2C5F1A0-BF9E-446E-A7D9-6389C608CE48}"/>
                </a:ext>
              </a:extLst>
            </p:cNvPr>
            <p:cNvSpPr/>
            <p:nvPr/>
          </p:nvSpPr>
          <p:spPr>
            <a:xfrm>
              <a:off x="4405872" y="4498452"/>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740E34C-94BC-47E8-A2FA-E04B2AFE21B0}"/>
                </a:ext>
              </a:extLst>
            </p:cNvPr>
            <p:cNvSpPr/>
            <p:nvPr/>
          </p:nvSpPr>
          <p:spPr>
            <a:xfrm>
              <a:off x="5358199" y="4504012"/>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4831374-21E1-482C-884C-AFEB73502686}"/>
                </a:ext>
              </a:extLst>
            </p:cNvPr>
            <p:cNvSpPr/>
            <p:nvPr/>
          </p:nvSpPr>
          <p:spPr>
            <a:xfrm>
              <a:off x="2583172" y="4503603"/>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C39D7CE-16E4-4EC1-8BC0-12924FF5F975}"/>
                </a:ext>
              </a:extLst>
            </p:cNvPr>
            <p:cNvSpPr/>
            <p:nvPr/>
          </p:nvSpPr>
          <p:spPr>
            <a:xfrm>
              <a:off x="3587213" y="4498452"/>
              <a:ext cx="430306" cy="435217"/>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451359AF-5442-46C8-9D17-002BB21ACFEB}"/>
                </a:ext>
              </a:extLst>
            </p:cNvPr>
            <p:cNvCxnSpPr>
              <a:cxnSpLocks/>
              <a:stCxn id="15" idx="2"/>
              <a:endCxn id="16" idx="0"/>
            </p:cNvCxnSpPr>
            <p:nvPr/>
          </p:nvCxnSpPr>
          <p:spPr>
            <a:xfrm flipH="1">
              <a:off x="3313386" y="3145452"/>
              <a:ext cx="913975" cy="487693"/>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4CA6CB5-225F-4C8D-81E3-4B205FC03BF0}"/>
                </a:ext>
              </a:extLst>
            </p:cNvPr>
            <p:cNvCxnSpPr>
              <a:stCxn id="15" idx="2"/>
              <a:endCxn id="17" idx="0"/>
            </p:cNvCxnSpPr>
            <p:nvPr/>
          </p:nvCxnSpPr>
          <p:spPr>
            <a:xfrm>
              <a:off x="4227361" y="3145452"/>
              <a:ext cx="846058" cy="50418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8FFCB4-1CAE-4BE7-AA89-76F2C08631CE}"/>
                </a:ext>
              </a:extLst>
            </p:cNvPr>
            <p:cNvSpPr txBox="1"/>
            <p:nvPr/>
          </p:nvSpPr>
          <p:spPr>
            <a:xfrm>
              <a:off x="3902015" y="2812496"/>
              <a:ext cx="65" cy="246221"/>
            </a:xfrm>
            <a:prstGeom prst="rect">
              <a:avLst/>
            </a:prstGeom>
            <a:solidFill>
              <a:schemeClr val="bg1"/>
            </a:solidFill>
          </p:spPr>
          <p:txBody>
            <a:bodyPr wrap="none" lIns="0" tIns="0" rIns="0" bIns="0" rtlCol="0">
              <a:spAutoFit/>
            </a:bodyPr>
            <a:lstStyle/>
            <a:p>
              <a:pPr algn="l">
                <a:lnSpc>
                  <a:spcPct val="100000"/>
                </a:lnSpc>
              </a:pP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0C10B742-ED7A-423E-9A29-FAA90A282ED8}"/>
                </a:ext>
              </a:extLst>
            </p:cNvPr>
            <p:cNvSpPr txBox="1"/>
            <p:nvPr/>
          </p:nvSpPr>
          <p:spPr>
            <a:xfrm>
              <a:off x="3139137" y="3221319"/>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6B88A5FD-57CF-4ACF-A812-C150488E3677}"/>
                </a:ext>
              </a:extLst>
            </p:cNvPr>
            <p:cNvSpPr txBox="1"/>
            <p:nvPr/>
          </p:nvSpPr>
          <p:spPr>
            <a:xfrm>
              <a:off x="4702491" y="3178628"/>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A1=F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TextBox 30">
              <a:extLst>
                <a:ext uri="{FF2B5EF4-FFF2-40B4-BE49-F238E27FC236}">
                  <a16:creationId xmlns:a16="http://schemas.microsoft.com/office/drawing/2014/main" id="{8BD7BF28-1A87-457B-B0CE-E0065F89340F}"/>
                </a:ext>
              </a:extLst>
            </p:cNvPr>
            <p:cNvSpPr txBox="1"/>
            <p:nvPr/>
          </p:nvSpPr>
          <p:spPr>
            <a:xfrm>
              <a:off x="2455859" y="4171973"/>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2" name="TextBox 31">
              <a:extLst>
                <a:ext uri="{FF2B5EF4-FFF2-40B4-BE49-F238E27FC236}">
                  <a16:creationId xmlns:a16="http://schemas.microsoft.com/office/drawing/2014/main" id="{7E7BE314-F0B6-4314-99FA-2B592A9E8020}"/>
                </a:ext>
              </a:extLst>
            </p:cNvPr>
            <p:cNvSpPr txBox="1"/>
            <p:nvPr/>
          </p:nvSpPr>
          <p:spPr>
            <a:xfrm>
              <a:off x="3109798" y="3991775"/>
              <a:ext cx="65" cy="246221"/>
            </a:xfrm>
            <a:prstGeom prst="rect">
              <a:avLst/>
            </a:prstGeom>
            <a:solidFill>
              <a:schemeClr val="bg1"/>
            </a:solidFill>
          </p:spPr>
          <p:txBody>
            <a:bodyPr wrap="none" lIns="0" tIns="0" rIns="0" bIns="0" rtlCol="0">
              <a:spAutoFit/>
            </a:bodyPr>
            <a:lstStyle/>
            <a:p>
              <a:pPr algn="l">
                <a:lnSpc>
                  <a:spcPct val="100000"/>
                </a:lnSpc>
              </a:pP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3" name="TextBox 32">
              <a:extLst>
                <a:ext uri="{FF2B5EF4-FFF2-40B4-BE49-F238E27FC236}">
                  <a16:creationId xmlns:a16="http://schemas.microsoft.com/office/drawing/2014/main" id="{42DB5088-B86D-4471-A238-B76E80EDCB81}"/>
                </a:ext>
              </a:extLst>
            </p:cNvPr>
            <p:cNvSpPr txBox="1"/>
            <p:nvPr/>
          </p:nvSpPr>
          <p:spPr>
            <a:xfrm>
              <a:off x="4662711" y="3976601"/>
              <a:ext cx="65" cy="246221"/>
            </a:xfrm>
            <a:prstGeom prst="rect">
              <a:avLst/>
            </a:prstGeom>
            <a:solidFill>
              <a:schemeClr val="bg1"/>
            </a:solidFill>
          </p:spPr>
          <p:txBody>
            <a:bodyPr wrap="none" lIns="0" tIns="0" rIns="0" bIns="0" rtlCol="0">
              <a:spAutoFit/>
            </a:bodyPr>
            <a:lstStyle/>
            <a:p>
              <a:pPr algn="l">
                <a:lnSpc>
                  <a:spcPct val="100000"/>
                </a:lnSpc>
              </a:pP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524D1C7E-B457-4846-BF5F-3F0FABCA5C36}"/>
                </a:ext>
              </a:extLst>
            </p:cNvPr>
            <p:cNvCxnSpPr>
              <a:cxnSpLocks/>
              <a:stCxn id="16" idx="2"/>
              <a:endCxn id="24" idx="0"/>
            </p:cNvCxnSpPr>
            <p:nvPr/>
          </p:nvCxnSpPr>
          <p:spPr>
            <a:xfrm flipH="1">
              <a:off x="2798325" y="4026471"/>
              <a:ext cx="515061" cy="477132"/>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D34D2D7-CF6F-4CA4-831F-FEE1BFA031F4}"/>
                </a:ext>
              </a:extLst>
            </p:cNvPr>
            <p:cNvCxnSpPr>
              <a:cxnSpLocks/>
              <a:stCxn id="16" idx="2"/>
              <a:endCxn id="25" idx="0"/>
            </p:cNvCxnSpPr>
            <p:nvPr/>
          </p:nvCxnSpPr>
          <p:spPr>
            <a:xfrm>
              <a:off x="3313386" y="4026471"/>
              <a:ext cx="488980" cy="47198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87F7D89-67F4-4A8D-8D27-135787ED01A4}"/>
                </a:ext>
              </a:extLst>
            </p:cNvPr>
            <p:cNvSpPr txBox="1"/>
            <p:nvPr/>
          </p:nvSpPr>
          <p:spPr>
            <a:xfrm>
              <a:off x="3722079" y="4101724"/>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1" name="TextBox 40">
              <a:extLst>
                <a:ext uri="{FF2B5EF4-FFF2-40B4-BE49-F238E27FC236}">
                  <a16:creationId xmlns:a16="http://schemas.microsoft.com/office/drawing/2014/main" id="{F084A1EE-A574-4669-89BB-34EE6E0FE274}"/>
                </a:ext>
              </a:extLst>
            </p:cNvPr>
            <p:cNvSpPr txBox="1"/>
            <p:nvPr/>
          </p:nvSpPr>
          <p:spPr>
            <a:xfrm>
              <a:off x="2718457" y="4598101"/>
              <a:ext cx="159735" cy="246221"/>
            </a:xfrm>
            <a:prstGeom prst="rect">
              <a:avLst/>
            </a:prstGeom>
            <a:solidFill>
              <a:schemeClr val="bg1"/>
            </a:solidFill>
          </p:spPr>
          <p:txBody>
            <a:bodyPr wrap="squar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W</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2" name="TextBox 41">
              <a:extLst>
                <a:ext uri="{FF2B5EF4-FFF2-40B4-BE49-F238E27FC236}">
                  <a16:creationId xmlns:a16="http://schemas.microsoft.com/office/drawing/2014/main" id="{841BF54B-FA81-44B1-8DC0-502BCD3C3FA1}"/>
                </a:ext>
              </a:extLst>
            </p:cNvPr>
            <p:cNvSpPr txBox="1"/>
            <p:nvPr/>
          </p:nvSpPr>
          <p:spPr>
            <a:xfrm>
              <a:off x="3745911" y="4568928"/>
              <a:ext cx="98925" cy="246221"/>
            </a:xfrm>
            <a:prstGeom prst="rect">
              <a:avLst/>
            </a:prstGeom>
            <a:solidFill>
              <a:schemeClr val="bg1"/>
            </a:solidFill>
          </p:spPr>
          <p:txBody>
            <a:bodyPr wrap="squar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9FC6D035-33DF-4E6A-9CCD-5CB62542472E}"/>
                </a:ext>
              </a:extLst>
            </p:cNvPr>
            <p:cNvCxnSpPr>
              <a:cxnSpLocks/>
              <a:stCxn id="17" idx="2"/>
              <a:endCxn id="22" idx="0"/>
            </p:cNvCxnSpPr>
            <p:nvPr/>
          </p:nvCxnSpPr>
          <p:spPr>
            <a:xfrm flipH="1">
              <a:off x="4621025" y="4042965"/>
              <a:ext cx="452394" cy="45548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75B0593-CA74-477D-B322-ABF3B6067A34}"/>
                </a:ext>
              </a:extLst>
            </p:cNvPr>
            <p:cNvCxnSpPr>
              <a:cxnSpLocks/>
              <a:stCxn id="17" idx="2"/>
              <a:endCxn id="23" idx="0"/>
            </p:cNvCxnSpPr>
            <p:nvPr/>
          </p:nvCxnSpPr>
          <p:spPr>
            <a:xfrm>
              <a:off x="5073419" y="4042965"/>
              <a:ext cx="499933" cy="46104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97429F5-EE3C-4828-8E44-37844F594668}"/>
                </a:ext>
              </a:extLst>
            </p:cNvPr>
            <p:cNvSpPr txBox="1"/>
            <p:nvPr/>
          </p:nvSpPr>
          <p:spPr>
            <a:xfrm>
              <a:off x="4284129" y="4138874"/>
              <a:ext cx="564257"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A2=W</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D0FA8737-064D-43F0-BF10-CE6CC48832CB}"/>
                </a:ext>
              </a:extLst>
            </p:cNvPr>
            <p:cNvSpPr txBox="1"/>
            <p:nvPr/>
          </p:nvSpPr>
          <p:spPr>
            <a:xfrm>
              <a:off x="5273120" y="4138873"/>
              <a:ext cx="495328"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A2=F</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8F7C92B6-F5E9-451F-A14D-74D97E10EEAB}"/>
                </a:ext>
              </a:extLst>
            </p:cNvPr>
            <p:cNvSpPr txBox="1"/>
            <p:nvPr/>
          </p:nvSpPr>
          <p:spPr>
            <a:xfrm>
              <a:off x="4522811" y="4576705"/>
              <a:ext cx="19396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W</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54961353-7FE8-46D8-BEC1-361C911B4C24}"/>
                </a:ext>
              </a:extLst>
            </p:cNvPr>
            <p:cNvSpPr txBox="1"/>
            <p:nvPr/>
          </p:nvSpPr>
          <p:spPr>
            <a:xfrm>
              <a:off x="5510835" y="4582266"/>
              <a:ext cx="125034"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rPr>
                <a:t>F</a:t>
              </a:r>
              <a:endParaRPr lang="en-GB" sz="1600" b="0" dirty="0">
                <a:solidFill>
                  <a:schemeClr val="bg1">
                    <a:lumMod val="50000"/>
                  </a:schemeClr>
                </a:solidFill>
                <a:latin typeface="Arial" panose="020B0604020202020204" pitchFamily="34" charset="0"/>
                <a:ea typeface="Arial" panose="02000000000000000000" pitchFamily="2" charset="0"/>
                <a:cs typeface="Arial" panose="020B0604020202020204" pitchFamily="34" charset="0"/>
              </a:endParaRPr>
            </a:p>
          </p:txBody>
        </p:sp>
      </p:grpSp>
    </p:spTree>
    <p:extLst>
      <p:ext uri="{BB962C8B-B14F-4D97-AF65-F5344CB8AC3E}">
        <p14:creationId xmlns:p14="http://schemas.microsoft.com/office/powerpoint/2010/main" val="546195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516" y="1044000"/>
            <a:ext cx="5484553" cy="1938992"/>
          </a:xfrm>
        </p:spPr>
        <p:txBody>
          <a:bodyPr/>
          <a:lstStyle/>
          <a:p>
            <a:r>
              <a:rPr lang="en-GB" dirty="0" smtClean="0"/>
              <a:t>Exercise 3</a:t>
            </a:r>
            <a:br>
              <a:rPr lang="en-GB" dirty="0" smtClean="0"/>
            </a:br>
            <a:r>
              <a:rPr lang="en-GB" dirty="0" smtClean="0"/>
              <a:t>Entropy and Information Gain</a:t>
            </a:r>
            <a:endParaRPr lang="en-US" dirty="0"/>
          </a:p>
        </p:txBody>
      </p:sp>
      <p:sp>
        <p:nvSpPr>
          <p:cNvPr id="3" name="Slide Number Placeholder 2"/>
          <p:cNvSpPr>
            <a:spLocks noGrp="1"/>
          </p:cNvSpPr>
          <p:nvPr>
            <p:ph type="sldNum" sz="quarter" idx="4"/>
          </p:nvPr>
        </p:nvSpPr>
        <p:spPr/>
        <p:txBody>
          <a:bodyPr/>
          <a:lstStyle/>
          <a:p>
            <a:fld id="{15C29056-5AFA-7949-831A-3EC086771171}" type="slidenum">
              <a:rPr lang="de-DE" smtClean="0"/>
              <a:pPr/>
              <a:t>26</a:t>
            </a:fld>
            <a:endParaRPr lang="de-DE" dirty="0"/>
          </a:p>
        </p:txBody>
      </p:sp>
      <p:sp>
        <p:nvSpPr>
          <p:cNvPr id="4" name="Footer Placeholder 3"/>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1356666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E741-9BD3-442D-9D68-AA901BC0CAF6}"/>
              </a:ext>
            </a:extLst>
          </p:cNvPr>
          <p:cNvSpPr>
            <a:spLocks noGrp="1"/>
          </p:cNvSpPr>
          <p:nvPr>
            <p:ph type="title"/>
          </p:nvPr>
        </p:nvSpPr>
        <p:spPr/>
        <p:txBody>
          <a:bodyPr/>
          <a:lstStyle/>
          <a:p>
            <a:r>
              <a:rPr lang="en-GB" dirty="0" smtClean="0"/>
              <a:t>1. Entropy and Information Gain</a:t>
            </a:r>
            <a:endParaRPr lang="en-GB" dirty="0"/>
          </a:p>
        </p:txBody>
      </p:sp>
      <p:sp>
        <p:nvSpPr>
          <p:cNvPr id="3" name="Slide Number Placeholder 2">
            <a:extLst>
              <a:ext uri="{FF2B5EF4-FFF2-40B4-BE49-F238E27FC236}">
                <a16:creationId xmlns:a16="http://schemas.microsoft.com/office/drawing/2014/main" id="{1C550E12-4BB6-48FF-AE97-E6D42FF7A8F0}"/>
              </a:ext>
            </a:extLst>
          </p:cNvPr>
          <p:cNvSpPr>
            <a:spLocks noGrp="1"/>
          </p:cNvSpPr>
          <p:nvPr>
            <p:ph type="sldNum" sz="quarter" idx="13"/>
          </p:nvPr>
        </p:nvSpPr>
        <p:spPr/>
        <p:txBody>
          <a:bodyPr/>
          <a:lstStyle/>
          <a:p>
            <a:fld id="{15C29056-5AFA-7949-831A-3EC086771171}" type="slidenum">
              <a:rPr lang="de-DE" smtClean="0"/>
              <a:pPr/>
              <a:t>27</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015E0DD-D436-4140-A4C9-313CE0948988}"/>
                  </a:ext>
                </a:extLst>
              </p:cNvPr>
              <p:cNvSpPr>
                <a:spLocks noGrp="1"/>
              </p:cNvSpPr>
              <p:nvPr>
                <p:ph type="body" sz="quarter" idx="14"/>
              </p:nvPr>
            </p:nvSpPr>
            <p:spPr/>
            <p:txBody>
              <a:bodyPr/>
              <a:lstStyle/>
              <a:p>
                <a:pPr marL="6350" indent="0" algn="l">
                  <a:buNone/>
                </a:pPr>
                <a:r>
                  <a:rPr lang="en-GB" sz="1800" b="0" i="1" u="none" strike="noStrike" baseline="0" dirty="0" smtClean="0"/>
                  <a:t>Given the following examples of a binary task with input attributes A1, A2.</a:t>
                </a:r>
              </a:p>
              <a:p>
                <a:pPr marL="349250" indent="-342900" algn="l">
                  <a:buFont typeface="+mj-lt"/>
                  <a:buAutoNum type="alphaLcParenR"/>
                </a:pPr>
                <a:r>
                  <a:rPr lang="en-GB" sz="1800" b="0" i="1" u="none" strike="noStrike" baseline="0" dirty="0"/>
                  <a:t>Calculate the entropy </a:t>
                </a:r>
                <a:r>
                  <a:rPr lang="en-GB" sz="1800" b="0" i="1" u="none" strike="noStrike" baseline="0" dirty="0" smtClean="0"/>
                  <a:t>H(C</a:t>
                </a:r>
                <a:r>
                  <a:rPr lang="en-GB" sz="1800" b="0" i="1" u="none" strike="noStrike" baseline="0" dirty="0"/>
                  <a:t>) of the class distribution.</a:t>
                </a:r>
              </a:p>
              <a:p>
                <a:pPr marL="349250" indent="-342900" algn="l">
                  <a:buFont typeface="+mj-lt"/>
                  <a:buAutoNum type="alphaLcParenR"/>
                </a:pPr>
                <a:r>
                  <a:rPr lang="en-GB" sz="1800" b="0" i="1" u="none" strike="noStrike" baseline="0" dirty="0"/>
                  <a:t>Calculate the expected entropy H(C | A1) and H(C | A2) of the class distribution when </a:t>
                </a:r>
                <a:r>
                  <a:rPr lang="en-GB" sz="1800" b="0" i="1" u="none" strike="noStrike" baseline="0" dirty="0" smtClean="0"/>
                  <a:t>A1 or </a:t>
                </a:r>
                <a:r>
                  <a:rPr lang="en-GB" sz="1800" b="0" i="1" u="none" strike="noStrike" baseline="0" dirty="0"/>
                  <a:t>A2 are known.</a:t>
                </a:r>
              </a:p>
              <a:p>
                <a:pPr marL="349250" indent="-342900">
                  <a:buFont typeface="+mj-lt"/>
                  <a:buAutoNum type="alphaLcParenR"/>
                </a:pPr>
                <a:r>
                  <a:rPr lang="en-GB" sz="1800" b="0" i="1" u="none" strike="noStrike" baseline="0" dirty="0"/>
                  <a:t>Calculate the information gain </a:t>
                </a:r>
                <a14:m>
                  <m:oMath xmlns:m="http://schemas.openxmlformats.org/officeDocument/2006/math">
                    <m:sSub>
                      <m:sSubPr>
                        <m:ctrlPr>
                          <a:rPr lang="en-GB" sz="1800" b="0" i="1" u="none" strike="noStrike" baseline="0" dirty="0" smtClean="0">
                            <a:latin typeface="Cambria Math" panose="02040503050406030204" pitchFamily="18" charset="0"/>
                          </a:rPr>
                        </m:ctrlPr>
                      </m:sSubPr>
                      <m:e>
                        <m:r>
                          <a:rPr lang="en-GB" sz="1800" i="1" dirty="0">
                            <a:latin typeface="Cambria Math" panose="02040503050406030204" pitchFamily="18" charset="0"/>
                          </a:rPr>
                          <m:t>𝐼</m:t>
                        </m:r>
                      </m:e>
                      <m:sub>
                        <m:r>
                          <a:rPr lang="en-GB" sz="1800" i="1" dirty="0">
                            <a:latin typeface="Cambria Math" panose="02040503050406030204" pitchFamily="18" charset="0"/>
                          </a:rPr>
                          <m:t>𝑔𝑎𝑖𝑛</m:t>
                        </m:r>
                      </m:sub>
                    </m:sSub>
                    <m:r>
                      <m:rPr>
                        <m:nor/>
                      </m:rPr>
                      <a:rPr lang="en-GB" sz="1800" i="1" dirty="0"/>
                      <m:t>(</m:t>
                    </m:r>
                    <m:r>
                      <m:rPr>
                        <m:nor/>
                      </m:rPr>
                      <a:rPr lang="en-GB" sz="1800" i="1" dirty="0"/>
                      <m:t>C</m:t>
                    </m:r>
                    <m:r>
                      <m:rPr>
                        <m:nor/>
                      </m:rPr>
                      <a:rPr lang="en-GB" sz="1800" i="1" dirty="0"/>
                      <m:t>; </m:t>
                    </m:r>
                    <m:r>
                      <m:rPr>
                        <m:nor/>
                      </m:rPr>
                      <a:rPr lang="en-GB" sz="1800" i="1" dirty="0"/>
                      <m:t>A</m:t>
                    </m:r>
                    <m:r>
                      <m:rPr>
                        <m:nor/>
                      </m:rPr>
                      <a:rPr lang="en-GB" sz="1800" i="1" dirty="0"/>
                      <m:t>1)</m:t>
                    </m:r>
                  </m:oMath>
                </a14:m>
                <a:r>
                  <a:rPr lang="en-GB" sz="1800" b="0" i="1" u="none" strike="noStrike" baseline="0" dirty="0"/>
                  <a:t> and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𝐼</m:t>
                        </m:r>
                      </m:e>
                      <m:sub>
                        <m:r>
                          <a:rPr lang="en-GB" sz="1800" i="1" dirty="0">
                            <a:latin typeface="Cambria Math" panose="02040503050406030204" pitchFamily="18" charset="0"/>
                          </a:rPr>
                          <m:t>𝑔𝑎𝑖𝑛</m:t>
                        </m:r>
                      </m:sub>
                    </m:sSub>
                    <m:r>
                      <m:rPr>
                        <m:nor/>
                      </m:rPr>
                      <a:rPr lang="en-GB" sz="1800" i="1" dirty="0"/>
                      <m:t>(</m:t>
                    </m:r>
                    <m:r>
                      <m:rPr>
                        <m:nor/>
                      </m:rPr>
                      <a:rPr lang="en-GB" sz="1800" i="1" dirty="0"/>
                      <m:t>C</m:t>
                    </m:r>
                    <m:r>
                      <m:rPr>
                        <m:nor/>
                      </m:rPr>
                      <a:rPr lang="en-GB" sz="1800" i="1" dirty="0"/>
                      <m:t>; </m:t>
                    </m:r>
                    <m:r>
                      <m:rPr>
                        <m:nor/>
                      </m:rPr>
                      <a:rPr lang="en-GB" sz="1800" i="1" dirty="0"/>
                      <m:t>A</m:t>
                    </m:r>
                    <m:r>
                      <m:rPr>
                        <m:nor/>
                      </m:rPr>
                      <a:rPr lang="de-DE" sz="1800" b="0" i="1" dirty="0" smtClean="0"/>
                      <m:t>2</m:t>
                    </m:r>
                    <m:r>
                      <m:rPr>
                        <m:nor/>
                      </m:rPr>
                      <a:rPr lang="en-GB" sz="1800" i="1" dirty="0"/>
                      <m:t>)</m:t>
                    </m:r>
                  </m:oMath>
                </a14:m>
                <a:r>
                  <a:rPr lang="en-GB" sz="1800" i="1" dirty="0"/>
                  <a:t> </a:t>
                </a:r>
                <a:endParaRPr lang="en-GB" i="1" dirty="0"/>
              </a:p>
            </p:txBody>
          </p:sp>
        </mc:Choice>
        <mc:Fallback xmlns="">
          <p:sp>
            <p:nvSpPr>
              <p:cNvPr id="4" name="Text Placeholder 3">
                <a:extLst>
                  <a:ext uri="{FF2B5EF4-FFF2-40B4-BE49-F238E27FC236}">
                    <a16:creationId xmlns:a16="http://schemas.microsoft.com/office/drawing/2014/main" id="{7015E0DD-D436-4140-A4C9-313CE0948988}"/>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600" t="-1841" r="-196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02B186F-2EA8-4F70-A366-641F511481C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6" name="Table 7">
            <a:extLst>
              <a:ext uri="{FF2B5EF4-FFF2-40B4-BE49-F238E27FC236}">
                <a16:creationId xmlns:a16="http://schemas.microsoft.com/office/drawing/2014/main" id="{3C1CD852-5F10-4F0F-ADD3-29A032EC28BF}"/>
              </a:ext>
            </a:extLst>
          </p:cNvPr>
          <p:cNvGraphicFramePr>
            <a:graphicFrameLocks noGrp="1"/>
          </p:cNvGraphicFramePr>
          <p:nvPr>
            <p:extLst>
              <p:ext uri="{D42A27DB-BD31-4B8C-83A1-F6EECF244321}">
                <p14:modId xmlns:p14="http://schemas.microsoft.com/office/powerpoint/2010/main" val="656072173"/>
              </p:ext>
            </p:extLst>
          </p:nvPr>
        </p:nvGraphicFramePr>
        <p:xfrm>
          <a:off x="1767073" y="3207114"/>
          <a:ext cx="4048968" cy="1483360"/>
        </p:xfrm>
        <a:graphic>
          <a:graphicData uri="http://schemas.openxmlformats.org/drawingml/2006/table">
            <a:tbl>
              <a:tblPr firstRow="1"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A1</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Tree>
    <p:extLst>
      <p:ext uri="{BB962C8B-B14F-4D97-AF65-F5344CB8AC3E}">
        <p14:creationId xmlns:p14="http://schemas.microsoft.com/office/powerpoint/2010/main" val="4218254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1. Entropy and Information Gain</a:t>
            </a:r>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28</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3471997"/>
                <a:ext cx="8378825" cy="1735682"/>
              </a:xfrm>
            </p:spPr>
            <p:txBody>
              <a:bodyPr/>
              <a:lstStyle/>
              <a:p>
                <a:pPr marL="6350" indent="0">
                  <a:buNone/>
                </a:pPr>
                <a:endParaRPr lang="en-GB" sz="2000" b="0" i="1" dirty="0" smtClean="0">
                  <a:latin typeface="Cambria Math" panose="02040503050406030204" pitchFamily="18" charset="0"/>
                </a:endParaRPr>
              </a:p>
              <a:p>
                <a:pPr marL="6350" indent="0">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𝐻</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𝐶</m:t>
                          </m:r>
                        </m:e>
                      </m:d>
                      <m:r>
                        <a:rPr lang="de-DE" sz="2000" b="0" i="1" smtClean="0">
                          <a:latin typeface="Cambria Math" panose="02040503050406030204" pitchFamily="18" charset="0"/>
                        </a:rPr>
                        <m:t>=− </m:t>
                      </m:r>
                      <m:nary>
                        <m:naryPr>
                          <m:chr m:val="∑"/>
                          <m:ctrlPr>
                            <a:rPr lang="de-DE" sz="2000" b="0" i="1" smtClean="0">
                              <a:latin typeface="Cambria Math" panose="02040503050406030204" pitchFamily="18" charset="0"/>
                            </a:rPr>
                          </m:ctrlPr>
                        </m:naryPr>
                        <m:sub>
                          <m:r>
                            <m:rPr>
                              <m:brk m:alnAt="23"/>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𝑛</m:t>
                              </m:r>
                            </m:e>
                            <m:sub>
                              <m:r>
                                <a:rPr lang="de-DE" sz="2000" b="0" i="1" smtClean="0">
                                  <a:latin typeface="Cambria Math" panose="02040503050406030204" pitchFamily="18" charset="0"/>
                                </a:rPr>
                                <m:t>𝐶</m:t>
                              </m:r>
                            </m:sub>
                          </m:sSub>
                        </m:sup>
                        <m:e>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𝑖</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𝑙𝑜𝑔</m:t>
                              </m:r>
                            </m:e>
                            <m:sub>
                              <m:r>
                                <a:rPr lang="de-DE" i="1">
                                  <a:latin typeface="Cambria Math" panose="02040503050406030204" pitchFamily="18" charset="0"/>
                                </a:rPr>
                                <m:t>2</m:t>
                              </m:r>
                            </m:sub>
                          </m:sSub>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𝑖</m:t>
                              </m:r>
                            </m:sub>
                          </m:sSub>
                        </m:e>
                      </m:nary>
                      <m:r>
                        <a:rPr lang="de-DE" sz="2000" b="0" i="1" smtClean="0">
                          <a:latin typeface="Cambria Math" panose="02040503050406030204" pitchFamily="18" charset="0"/>
                        </a:rPr>
                        <m:t>=−</m:t>
                      </m:r>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3</m:t>
                          </m:r>
                        </m:num>
                        <m:den>
                          <m:r>
                            <a:rPr lang="de-DE" sz="2000" b="0" i="1" smtClean="0">
                              <a:latin typeface="Cambria Math" panose="02040503050406030204" pitchFamily="18" charset="0"/>
                            </a:rPr>
                            <m:t>6</m:t>
                          </m:r>
                        </m:den>
                      </m:f>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𝑙𝑜𝑔</m:t>
                          </m:r>
                        </m:e>
                        <m:sub>
                          <m:r>
                            <a:rPr lang="de-DE" sz="2000" b="0" i="1" smtClean="0">
                              <a:latin typeface="Cambria Math" panose="02040503050406030204" pitchFamily="18" charset="0"/>
                            </a:rPr>
                            <m:t>2</m:t>
                          </m:r>
                        </m:sub>
                      </m:sSub>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3</m:t>
                          </m:r>
                        </m:num>
                        <m:den>
                          <m:r>
                            <a:rPr lang="de-DE" sz="2000" b="0" i="1" smtClean="0">
                              <a:latin typeface="Cambria Math" panose="02040503050406030204" pitchFamily="18" charset="0"/>
                            </a:rPr>
                            <m:t>6</m:t>
                          </m:r>
                        </m:den>
                      </m:f>
                      <m:r>
                        <a:rPr lang="de-DE" i="1">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3</m:t>
                          </m:r>
                        </m:num>
                        <m:den>
                          <m:r>
                            <a:rPr lang="de-DE" i="1">
                              <a:latin typeface="Cambria Math" panose="02040503050406030204" pitchFamily="18" charset="0"/>
                            </a:rPr>
                            <m:t>6</m:t>
                          </m:r>
                        </m:den>
                      </m:f>
                      <m:sSub>
                        <m:sSubPr>
                          <m:ctrlPr>
                            <a:rPr lang="de-DE" i="1">
                              <a:latin typeface="Cambria Math" panose="02040503050406030204" pitchFamily="18" charset="0"/>
                            </a:rPr>
                          </m:ctrlPr>
                        </m:sSubPr>
                        <m:e>
                          <m:r>
                            <a:rPr lang="de-DE" i="1">
                              <a:latin typeface="Cambria Math" panose="02040503050406030204" pitchFamily="18" charset="0"/>
                            </a:rPr>
                            <m:t>𝑙𝑜𝑔</m:t>
                          </m:r>
                        </m:e>
                        <m:sub>
                          <m:r>
                            <a:rPr lang="de-DE" i="1">
                              <a:latin typeface="Cambria Math" panose="02040503050406030204" pitchFamily="18" charset="0"/>
                            </a:rPr>
                            <m:t>2</m:t>
                          </m:r>
                        </m:sub>
                      </m:sSub>
                      <m:f>
                        <m:fPr>
                          <m:ctrlPr>
                            <a:rPr lang="de-DE" i="1">
                              <a:latin typeface="Cambria Math" panose="02040503050406030204" pitchFamily="18" charset="0"/>
                            </a:rPr>
                          </m:ctrlPr>
                        </m:fPr>
                        <m:num>
                          <m:r>
                            <a:rPr lang="de-DE" i="1">
                              <a:latin typeface="Cambria Math" panose="02040503050406030204" pitchFamily="18" charset="0"/>
                            </a:rPr>
                            <m:t>3</m:t>
                          </m:r>
                        </m:num>
                        <m:den>
                          <m:r>
                            <a:rPr lang="de-DE" i="1">
                              <a:latin typeface="Cambria Math" panose="02040503050406030204" pitchFamily="18" charset="0"/>
                            </a:rPr>
                            <m:t>6</m:t>
                          </m:r>
                        </m:den>
                      </m:f>
                      <m:r>
                        <a:rPr lang="de-DE" sz="2000" b="0" i="1" smtClean="0">
                          <a:latin typeface="Cambria Math" panose="02040503050406030204" pitchFamily="18" charset="0"/>
                        </a:rPr>
                        <m:t>=1</m:t>
                      </m:r>
                    </m:oMath>
                  </m:oMathPara>
                </a14:m>
                <a:endParaRPr lang="en-GB"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3471997"/>
                <a:ext cx="8378825" cy="1735682"/>
              </a:xfrm>
              <a:blipFill>
                <a:blip r:embed="rId2"/>
                <a:stretch>
                  <a:fillRect/>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342900" indent="-342900">
              <a:buFont typeface="+mj-lt"/>
              <a:buAutoNum type="alphaLcParenR"/>
            </a:pPr>
            <a:r>
              <a:rPr lang="en-GB" dirty="0"/>
              <a:t>Calculate the entropy H(C) of the class distribution</a:t>
            </a:r>
            <a:r>
              <a:rPr lang="en-GB" dirty="0" smtClean="0"/>
              <a:t>.</a:t>
            </a:r>
            <a:endParaRPr lang="en-GB" dirty="0"/>
          </a:p>
        </p:txBody>
      </p:sp>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ext uri="{D42A27DB-BD31-4B8C-83A1-F6EECF244321}">
                <p14:modId xmlns:p14="http://schemas.microsoft.com/office/powerpoint/2010/main" val="1573477594"/>
              </p:ext>
            </p:extLst>
          </p:nvPr>
        </p:nvGraphicFramePr>
        <p:xfrm>
          <a:off x="2547516" y="1827734"/>
          <a:ext cx="4048968" cy="1483360"/>
        </p:xfrm>
        <a:graphic>
          <a:graphicData uri="http://schemas.openxmlformats.org/drawingml/2006/table">
            <a:tbl>
              <a:tblPr firstRow="1"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A1</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Tree>
    <p:extLst>
      <p:ext uri="{BB962C8B-B14F-4D97-AF65-F5344CB8AC3E}">
        <p14:creationId xmlns:p14="http://schemas.microsoft.com/office/powerpoint/2010/main" val="503603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smtClean="0"/>
              <a:t>1. Entropy and Information Gain</a:t>
            </a:r>
            <a:endParaRPr lang="en-GB" dirty="0"/>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29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p:txBody>
              <a:bodyPr/>
              <a:lstStyle/>
              <a:p>
                <a:pPr marL="6350" indent="0">
                  <a:buNone/>
                </a:pPr>
                <a14:m>
                  <m:oMath xmlns:m="http://schemas.openxmlformats.org/officeDocument/2006/math">
                    <m:r>
                      <a:rPr lang="en-GB" sz="1600" b="1" i="1" smtClean="0">
                        <a:latin typeface="Cambria Math" panose="02040503050406030204" pitchFamily="18" charset="0"/>
                      </a:rPr>
                      <m:t>𝑪</m:t>
                    </m:r>
                    <m:r>
                      <a:rPr lang="en-GB" sz="1600" b="1" i="1" smtClean="0">
                        <a:latin typeface="Cambria Math" panose="02040503050406030204" pitchFamily="18" charset="0"/>
                      </a:rPr>
                      <m:t>|</m:t>
                    </m:r>
                    <m:r>
                      <a:rPr lang="en-GB" sz="1600" b="1" i="1" smtClean="0">
                        <a:latin typeface="Cambria Math" panose="02040503050406030204" pitchFamily="18" charset="0"/>
                      </a:rPr>
                      <m:t>𝑨</m:t>
                    </m:r>
                    <m:r>
                      <a:rPr lang="en-GB" sz="1600" b="1" i="0" smtClean="0">
                        <a:latin typeface="Cambria Math" panose="02040503050406030204" pitchFamily="18" charset="0"/>
                      </a:rPr>
                      <m:t>𝟏</m:t>
                    </m:r>
                  </m:oMath>
                </a14:m>
                <a:r>
                  <a:rPr lang="de-DE" sz="1600" b="1" dirty="0">
                    <a:latin typeface="Cambria Math" panose="02040503050406030204" pitchFamily="18" charset="0"/>
                  </a:rPr>
                  <a:t>: </a:t>
                </a:r>
              </a:p>
              <a:p>
                <a:r>
                  <a:rPr lang="en-GB" sz="1600" dirty="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1</m:t>
                    </m:r>
                    <m:r>
                      <a:rPr lang="en-GB" sz="1600" i="1">
                        <a:latin typeface="Cambria Math" panose="02040503050406030204" pitchFamily="18" charset="0"/>
                      </a:rPr>
                      <m:t>=</m:t>
                    </m:r>
                    <m:r>
                      <a:rPr lang="en-GB" sz="1600" i="1">
                        <a:latin typeface="Cambria Math" panose="02040503050406030204" pitchFamily="18" charset="0"/>
                      </a:rPr>
                      <m:t>𝐹</m:t>
                    </m:r>
                    <m:r>
                      <a:rPr lang="en-DE" sz="1600" i="1">
                        <a:latin typeface="Cambria Math" panose="02040503050406030204" pitchFamily="18" charset="0"/>
                        <a:ea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 −</m:t>
                        </m:r>
                        <m:r>
                          <a:rPr lang="en-GB" sz="1600" i="1">
                            <a:latin typeface="Cambria Math" panose="02040503050406030204" pitchFamily="18" charset="0"/>
                            <a:ea typeface="Cambria Math" panose="02040503050406030204" pitchFamily="18" charset="0"/>
                          </a:rPr>
                          <m:t>, 1</m:t>
                        </m:r>
                        <m:r>
                          <a:rPr lang="en-GB" sz="1600" b="0" i="1" smtClean="0">
                            <a:latin typeface="Cambria Math" panose="02040503050406030204" pitchFamily="18" charset="0"/>
                            <a:ea typeface="Cambria Math" panose="02040503050406030204" pitchFamily="18" charset="0"/>
                          </a:rPr>
                          <m:t>+</m:t>
                        </m:r>
                      </m:e>
                    </m:d>
                  </m:oMath>
                </a14:m>
                <a:endParaRPr lang="en-GB" sz="1600" dirty="0">
                  <a:ea typeface="Cambria Math" panose="02040503050406030204" pitchFamily="18" charset="0"/>
                </a:endParaRPr>
              </a:p>
              <a:p>
                <a:r>
                  <a:rPr lang="en-GB" sz="1600" dirty="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1</m:t>
                    </m:r>
                    <m:r>
                      <a:rPr lang="en-GB" sz="1600" i="1">
                        <a:latin typeface="Cambria Math" panose="02040503050406030204" pitchFamily="18" charset="0"/>
                      </a:rPr>
                      <m:t>=</m:t>
                    </m:r>
                    <m:r>
                      <a:rPr lang="en-GB" sz="1600" b="0" i="1" smtClean="0">
                        <a:latin typeface="Cambria Math" panose="02040503050406030204" pitchFamily="18" charset="0"/>
                      </a:rPr>
                      <m:t>𝑇</m:t>
                    </m:r>
                    <m:r>
                      <a:rPr lang="en-DE"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2+, 1 −</m:t>
                    </m:r>
                    <m:r>
                      <a:rPr lang="en-GB" sz="1600" i="1">
                        <a:latin typeface="Cambria Math" panose="02040503050406030204" pitchFamily="18" charset="0"/>
                        <a:ea typeface="Cambria Math" panose="02040503050406030204" pitchFamily="18" charset="0"/>
                      </a:rPr>
                      <m:t>}</m:t>
                    </m:r>
                  </m:oMath>
                </a14:m>
                <a:r>
                  <a:rPr lang="de-DE" sz="1600" dirty="0">
                    <a:latin typeface="Cambria Math" panose="02040503050406030204" pitchFamily="18" charset="0"/>
                  </a:rPr>
                  <a:t> </a:t>
                </a:r>
                <a:endParaRPr lang="de-DE" sz="1800" b="0" i="1" dirty="0" smtClean="0">
                  <a:latin typeface="Cambria Math" panose="02040503050406030204" pitchFamily="18" charset="0"/>
                </a:endParaRPr>
              </a:p>
              <a:p>
                <a:pPr marL="6350" indent="0">
                  <a:buNone/>
                </a:pPr>
                <a:r>
                  <a:rPr lang="de-DE" sz="1800" b="0" dirty="0" smtClean="0"/>
                  <a:t>		</a:t>
                </a:r>
                <a14:m>
                  <m:oMath xmlns:m="http://schemas.openxmlformats.org/officeDocument/2006/math">
                    <m:r>
                      <a:rPr lang="de-DE" sz="1800" b="0" i="1" smtClean="0">
                        <a:latin typeface="Cambria Math" panose="02040503050406030204" pitchFamily="18" charset="0"/>
                      </a:rPr>
                      <m:t>𝐻</m:t>
                    </m:r>
                    <m:d>
                      <m:dPr>
                        <m:ctrlPr>
                          <a:rPr lang="de-DE" sz="1800" b="0" i="1" smtClean="0">
                            <a:latin typeface="Cambria Math" panose="02040503050406030204" pitchFamily="18" charset="0"/>
                          </a:rPr>
                        </m:ctrlPr>
                      </m:dPr>
                      <m:e>
                        <m:r>
                          <a:rPr lang="de-DE" sz="1800" b="0" i="1" smtClean="0">
                            <a:latin typeface="Cambria Math" panose="02040503050406030204" pitchFamily="18" charset="0"/>
                          </a:rPr>
                          <m:t>𝐶</m:t>
                        </m:r>
                        <m:r>
                          <a:rPr lang="de-DE" sz="1800" b="0" i="1" smtClean="0">
                            <a:latin typeface="Cambria Math" panose="02040503050406030204" pitchFamily="18" charset="0"/>
                          </a:rPr>
                          <m:t>|</m:t>
                        </m:r>
                        <m:r>
                          <a:rPr lang="de-DE" sz="1800" b="0" i="1" smtClean="0">
                            <a:latin typeface="Cambria Math" panose="02040503050406030204" pitchFamily="18" charset="0"/>
                          </a:rPr>
                          <m:t>𝐴</m:t>
                        </m:r>
                        <m:r>
                          <a:rPr lang="de-DE" sz="1800" b="0" i="1" smtClean="0">
                            <a:latin typeface="Cambria Math" panose="02040503050406030204" pitchFamily="18" charset="0"/>
                          </a:rPr>
                          <m:t>1</m:t>
                        </m:r>
                      </m:e>
                    </m:d>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3</m:t>
                        </m:r>
                      </m:num>
                      <m:den>
                        <m:r>
                          <a:rPr lang="de-DE" sz="1800" b="0" i="1" smtClean="0">
                            <a:latin typeface="Cambria Math" panose="02040503050406030204" pitchFamily="18" charset="0"/>
                          </a:rPr>
                          <m:t>6</m:t>
                        </m:r>
                      </m:den>
                    </m:f>
                    <m:d>
                      <m:dPr>
                        <m:ctrlPr>
                          <a:rPr lang="de-DE" sz="1800" b="0" i="1" smtClean="0">
                            <a:latin typeface="Cambria Math" panose="02040503050406030204" pitchFamily="18" charset="0"/>
                          </a:rPr>
                        </m:ctrlPr>
                      </m:dPr>
                      <m:e>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3</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3</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i="1">
                                <a:latin typeface="Cambria Math" panose="02040503050406030204" pitchFamily="18" charset="0"/>
                              </a:rPr>
                              <m:t>3</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i="1">
                                <a:latin typeface="Cambria Math" panose="02040503050406030204" pitchFamily="18" charset="0"/>
                              </a:rPr>
                              <m:t>3</m:t>
                            </m:r>
                          </m:den>
                        </m:f>
                      </m:e>
                    </m:d>
                    <m:r>
                      <a:rPr lang="de-DE" sz="1800" b="0" i="0" smtClean="0">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3</m:t>
                        </m:r>
                      </m:num>
                      <m:den>
                        <m:r>
                          <a:rPr lang="de-DE" sz="1800" b="0" i="1" smtClean="0">
                            <a:latin typeface="Cambria Math" panose="02040503050406030204" pitchFamily="18" charset="0"/>
                          </a:rPr>
                          <m:t>6</m:t>
                        </m:r>
                      </m:den>
                    </m:f>
                    <m:d>
                      <m:dPr>
                        <m:ctrlPr>
                          <a:rPr lang="de-DE" sz="1800" i="1">
                            <a:latin typeface="Cambria Math" panose="02040503050406030204" pitchFamily="18" charset="0"/>
                          </a:rPr>
                        </m:ctrlPr>
                      </m:dPr>
                      <m:e>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3</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3</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3</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3</m:t>
                            </m:r>
                          </m:den>
                        </m:f>
                      </m:e>
                    </m:d>
                    <m:r>
                      <a:rPr lang="de-DE" sz="1800" i="1">
                        <a:latin typeface="Cambria Math" panose="02040503050406030204" pitchFamily="18" charset="0"/>
                      </a:rPr>
                      <m:t>=</m:t>
                    </m:r>
                    <m:r>
                      <a:rPr lang="de-DE" sz="1800" b="0" i="1" smtClean="0">
                        <a:latin typeface="Cambria Math" panose="02040503050406030204" pitchFamily="18" charset="0"/>
                      </a:rPr>
                      <m:t>0.918</m:t>
                    </m:r>
                  </m:oMath>
                </a14:m>
                <a:endParaRPr lang="en-GB" sz="1800" dirty="0"/>
              </a:p>
              <a:p>
                <a:pPr marL="6350" indent="0">
                  <a:buNone/>
                </a:pPr>
                <a:endParaRPr lang="en-GB" sz="1100" b="1" i="1" dirty="0" smtClean="0">
                  <a:latin typeface="Cambria Math" panose="02040503050406030204" pitchFamily="18" charset="0"/>
                </a:endParaRPr>
              </a:p>
              <a:p>
                <a:pPr marL="6350" indent="0">
                  <a:buNone/>
                </a:pPr>
                <a14:m>
                  <m:oMath xmlns:m="http://schemas.openxmlformats.org/officeDocument/2006/math">
                    <m:r>
                      <a:rPr lang="en-GB" sz="1600" b="1" i="1">
                        <a:latin typeface="Cambria Math" panose="02040503050406030204" pitchFamily="18" charset="0"/>
                      </a:rPr>
                      <m:t>𝑪</m:t>
                    </m:r>
                    <m:r>
                      <a:rPr lang="en-GB" sz="1600" b="1" i="1">
                        <a:latin typeface="Cambria Math" panose="02040503050406030204" pitchFamily="18" charset="0"/>
                      </a:rPr>
                      <m:t>|</m:t>
                    </m:r>
                    <m:r>
                      <a:rPr lang="en-GB" sz="1600" b="1" i="1">
                        <a:latin typeface="Cambria Math" panose="02040503050406030204" pitchFamily="18" charset="0"/>
                      </a:rPr>
                      <m:t>𝑨</m:t>
                    </m:r>
                    <m:r>
                      <a:rPr lang="en-GB" sz="1600" b="1" i="1" smtClean="0">
                        <a:latin typeface="Cambria Math" panose="02040503050406030204" pitchFamily="18" charset="0"/>
                      </a:rPr>
                      <m:t>𝟐</m:t>
                    </m:r>
                  </m:oMath>
                </a14:m>
                <a:r>
                  <a:rPr lang="de-DE" sz="1600" b="1" dirty="0">
                    <a:latin typeface="Cambria Math" panose="02040503050406030204" pitchFamily="18" charset="0"/>
                  </a:rPr>
                  <a:t>: </a:t>
                </a:r>
              </a:p>
              <a:p>
                <a:r>
                  <a:rPr lang="en-GB" sz="1600" dirty="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2</m:t>
                    </m:r>
                    <m:r>
                      <a:rPr lang="en-GB" sz="1600" i="1">
                        <a:latin typeface="Cambria Math" panose="02040503050406030204" pitchFamily="18" charset="0"/>
                      </a:rPr>
                      <m:t>=</m:t>
                    </m:r>
                    <m:r>
                      <a:rPr lang="en-GB" sz="1600" i="1">
                        <a:latin typeface="Cambria Math" panose="02040503050406030204" pitchFamily="18" charset="0"/>
                      </a:rPr>
                      <m:t>𝐹</m:t>
                    </m:r>
                    <m:r>
                      <a:rPr lang="en-DE" sz="1600" i="1">
                        <a:latin typeface="Cambria Math" panose="02040503050406030204" pitchFamily="18" charset="0"/>
                        <a:ea typeface="Cambria Math" panose="02040503050406030204" pitchFamily="18" charset="0"/>
                      </a:rPr>
                      <m:t>⇒</m:t>
                    </m:r>
                    <m:d>
                      <m:dPr>
                        <m:begChr m:val="{"/>
                        <m:endChr m:val="}"/>
                        <m:ctrlPr>
                          <a:rPr lang="en-GB" sz="160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1</m:t>
                        </m:r>
                        <m:r>
                          <a:rPr lang="en-GB" sz="1600" i="1">
                            <a:latin typeface="Cambria Math" panose="02040503050406030204" pitchFamily="18" charset="0"/>
                            <a:ea typeface="Cambria Math" panose="02040503050406030204" pitchFamily="18" charset="0"/>
                          </a:rPr>
                          <m:t> −, 1+</m:t>
                        </m:r>
                      </m:e>
                    </m:d>
                  </m:oMath>
                </a14:m>
                <a:endParaRPr lang="en-GB" sz="1600" dirty="0">
                  <a:ea typeface="Cambria Math" panose="02040503050406030204" pitchFamily="18" charset="0"/>
                </a:endParaRPr>
              </a:p>
              <a:p>
                <a:r>
                  <a:rPr lang="en-GB" sz="1600" dirty="0"/>
                  <a:t>for </a:t>
                </a:r>
                <a14:m>
                  <m:oMath xmlns:m="http://schemas.openxmlformats.org/officeDocument/2006/math">
                    <m:r>
                      <a:rPr lang="en-GB" sz="1600" i="1">
                        <a:latin typeface="Cambria Math" panose="02040503050406030204" pitchFamily="18" charset="0"/>
                      </a:rPr>
                      <m:t>𝐴</m:t>
                    </m:r>
                    <m:r>
                      <a:rPr lang="en-GB" sz="1600" b="0" i="1" smtClean="0">
                        <a:latin typeface="Cambria Math" panose="02040503050406030204" pitchFamily="18" charset="0"/>
                      </a:rPr>
                      <m:t>2</m:t>
                    </m:r>
                    <m:r>
                      <a:rPr lang="en-GB" sz="1600" i="1">
                        <a:latin typeface="Cambria Math" panose="02040503050406030204" pitchFamily="18" charset="0"/>
                      </a:rPr>
                      <m:t>=</m:t>
                    </m:r>
                    <m:r>
                      <a:rPr lang="en-GB" sz="1600" i="1">
                        <a:latin typeface="Cambria Math" panose="02040503050406030204" pitchFamily="18" charset="0"/>
                      </a:rPr>
                      <m:t>𝑇</m:t>
                    </m:r>
                    <m:r>
                      <a:rPr lang="en-DE"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 −}</m:t>
                    </m:r>
                  </m:oMath>
                </a14:m>
                <a:r>
                  <a:rPr lang="de-DE" sz="1600" dirty="0">
                    <a:latin typeface="Cambria Math" panose="02040503050406030204" pitchFamily="18" charset="0"/>
                  </a:rPr>
                  <a:t> </a:t>
                </a:r>
                <a:endParaRPr lang="en-GB" sz="1800" dirty="0"/>
              </a:p>
              <a:p>
                <a:pPr marL="6350" indent="0">
                  <a:buNone/>
                </a:pPr>
                <a:r>
                  <a:rPr lang="de-DE" sz="1800" b="0" dirty="0" smtClean="0"/>
                  <a:t>		</a:t>
                </a:r>
                <a14:m>
                  <m:oMath xmlns:m="http://schemas.openxmlformats.org/officeDocument/2006/math">
                    <m:r>
                      <a:rPr lang="de-DE" sz="1800" b="0" i="1" smtClean="0">
                        <a:latin typeface="Cambria Math" panose="02040503050406030204" pitchFamily="18" charset="0"/>
                      </a:rPr>
                      <m:t>𝐻</m:t>
                    </m:r>
                    <m:d>
                      <m:dPr>
                        <m:ctrlPr>
                          <a:rPr lang="de-DE" sz="1800" b="0" i="1" smtClean="0">
                            <a:latin typeface="Cambria Math" panose="02040503050406030204" pitchFamily="18" charset="0"/>
                          </a:rPr>
                        </m:ctrlPr>
                      </m:dPr>
                      <m:e>
                        <m:r>
                          <a:rPr lang="de-DE" sz="1800" b="0" i="1" smtClean="0">
                            <a:latin typeface="Cambria Math" panose="02040503050406030204" pitchFamily="18" charset="0"/>
                          </a:rPr>
                          <m:t>𝐶</m:t>
                        </m:r>
                        <m:r>
                          <a:rPr lang="de-DE" sz="1800" b="0" i="1" smtClean="0">
                            <a:latin typeface="Cambria Math" panose="02040503050406030204" pitchFamily="18" charset="0"/>
                          </a:rPr>
                          <m:t>|</m:t>
                        </m:r>
                        <m:r>
                          <a:rPr lang="de-DE" sz="1800" b="0" i="1" smtClean="0">
                            <a:latin typeface="Cambria Math" panose="02040503050406030204" pitchFamily="18" charset="0"/>
                          </a:rPr>
                          <m:t>𝐴</m:t>
                        </m:r>
                        <m:r>
                          <a:rPr lang="de-DE" sz="1800" b="0" i="1" smtClean="0">
                            <a:latin typeface="Cambria Math" panose="02040503050406030204" pitchFamily="18" charset="0"/>
                          </a:rPr>
                          <m:t>2</m:t>
                        </m:r>
                      </m:e>
                    </m:d>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4</m:t>
                        </m:r>
                      </m:num>
                      <m:den>
                        <m:r>
                          <a:rPr lang="de-DE" sz="1800" b="0" i="1" smtClean="0">
                            <a:latin typeface="Cambria Math" panose="02040503050406030204" pitchFamily="18" charset="0"/>
                          </a:rPr>
                          <m:t>6</m:t>
                        </m:r>
                      </m:den>
                    </m:f>
                    <m:d>
                      <m:dPr>
                        <m:ctrlPr>
                          <a:rPr lang="de-DE" sz="1800" b="0" i="1" smtClean="0">
                            <a:latin typeface="Cambria Math" panose="02040503050406030204" pitchFamily="18" charset="0"/>
                          </a:rPr>
                        </m:ctrlPr>
                      </m:dPr>
                      <m:e>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4</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4</m:t>
                            </m:r>
                          </m:den>
                        </m:f>
                      </m:e>
                    </m:d>
                    <m:r>
                      <a:rPr lang="de-DE" sz="1800" b="0" i="0" smtClean="0">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2</m:t>
                        </m:r>
                      </m:num>
                      <m:den>
                        <m:r>
                          <a:rPr lang="de-DE" sz="1800" b="0" i="1" smtClean="0">
                            <a:latin typeface="Cambria Math" panose="02040503050406030204" pitchFamily="18" charset="0"/>
                          </a:rPr>
                          <m:t>6</m:t>
                        </m:r>
                      </m:den>
                    </m:f>
                    <m:d>
                      <m:dPr>
                        <m:ctrlPr>
                          <a:rPr lang="de-DE" sz="1800" i="1">
                            <a:latin typeface="Cambria Math" panose="02040503050406030204" pitchFamily="18" charset="0"/>
                          </a:rPr>
                        </m:ctrlPr>
                      </m:dPr>
                      <m:e>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2</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2</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2</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2</m:t>
                            </m:r>
                          </m:den>
                        </m:f>
                      </m:e>
                    </m:d>
                    <m:r>
                      <a:rPr lang="de-DE" sz="1800" i="1">
                        <a:latin typeface="Cambria Math" panose="02040503050406030204" pitchFamily="18" charset="0"/>
                      </a:rPr>
                      <m:t>=</m:t>
                    </m:r>
                    <m:r>
                      <a:rPr lang="de-DE" sz="1800" b="0" i="1" smtClean="0">
                        <a:latin typeface="Cambria Math" panose="02040503050406030204" pitchFamily="18" charset="0"/>
                      </a:rPr>
                      <m:t>1</m:t>
                    </m:r>
                  </m:oMath>
                </a14:m>
                <a:endParaRPr lang="en-GB" sz="1800" dirty="0"/>
              </a:p>
              <a:p>
                <a:pPr marL="6350" indent="0">
                  <a:buNone/>
                </a:pPr>
                <a:endParaRPr lang="en-GB" sz="1800"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382" t="-215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10" name="Text Placeholder 9"/>
          <p:cNvSpPr>
            <a:spLocks noGrp="1"/>
          </p:cNvSpPr>
          <p:nvPr>
            <p:ph type="body" sz="quarter" idx="15"/>
          </p:nvPr>
        </p:nvSpPr>
        <p:spPr/>
        <p:txBody>
          <a:bodyPr/>
          <a:lstStyle/>
          <a:p>
            <a:pPr marL="342900" indent="-342900">
              <a:buFont typeface="+mj-lt"/>
              <a:buAutoNum type="alphaLcParenR" startAt="2"/>
            </a:pPr>
            <a:r>
              <a:rPr lang="en-GB" dirty="0"/>
              <a:t>Calculate the expected entropy H(C | A1) and H(C | A2) of the class distribution when A1 or A2 are known</a:t>
            </a:r>
            <a:r>
              <a:rPr lang="en-GB" dirty="0" smtClean="0"/>
              <a:t>.</a:t>
            </a:r>
            <a:endParaRPr lang="en-GB" dirty="0"/>
          </a:p>
        </p:txBody>
      </p:sp>
    </p:spTree>
    <p:extLst>
      <p:ext uri="{BB962C8B-B14F-4D97-AF65-F5344CB8AC3E}">
        <p14:creationId xmlns:p14="http://schemas.microsoft.com/office/powerpoint/2010/main" val="2587201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Theoretical Questions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3</a:t>
            </a:fld>
            <a:endParaRPr lang="de-DE" dirty="0"/>
          </a:p>
        </p:txBody>
      </p:sp>
      <p:sp>
        <p:nvSpPr>
          <p:cNvPr id="4" name="Text Placeholder 3"/>
          <p:cNvSpPr>
            <a:spLocks noGrp="1"/>
          </p:cNvSpPr>
          <p:nvPr>
            <p:ph type="body" sz="quarter" idx="14"/>
          </p:nvPr>
        </p:nvSpPr>
        <p:spPr>
          <a:xfrm>
            <a:off x="360000" y="1447365"/>
            <a:ext cx="8378825" cy="3760314"/>
          </a:xfrm>
        </p:spPr>
        <p:txBody>
          <a:bodyPr/>
          <a:lstStyle/>
          <a:p>
            <a:pPr marL="463550" indent="-457200">
              <a:buFont typeface="+mj-lt"/>
              <a:buAutoNum type="arabicPeriod"/>
            </a:pPr>
            <a:r>
              <a:rPr lang="en-US" i="1" dirty="0" smtClean="0"/>
              <a:t>What </a:t>
            </a:r>
            <a:r>
              <a:rPr lang="en-US" i="1" dirty="0"/>
              <a:t>are the </a:t>
            </a:r>
            <a:r>
              <a:rPr lang="en-US" i="1" dirty="0" smtClean="0"/>
              <a:t>differences </a:t>
            </a:r>
            <a:r>
              <a:rPr lang="en-US" i="1" dirty="0"/>
              <a:t>among ID3, CART, and C4.5?</a:t>
            </a:r>
          </a:p>
          <a:p>
            <a:pPr marL="463550" indent="-457200">
              <a:buFont typeface="+mj-lt"/>
              <a:buAutoNum type="arabicPeriod"/>
            </a:pPr>
            <a:r>
              <a:rPr lang="en-US" i="1" dirty="0" smtClean="0"/>
              <a:t>How </a:t>
            </a:r>
            <a:r>
              <a:rPr lang="en-US" i="1" dirty="0"/>
              <a:t>can we avoid </a:t>
            </a:r>
            <a:r>
              <a:rPr lang="en-US" i="1" dirty="0" smtClean="0"/>
              <a:t>overfitting </a:t>
            </a:r>
            <a:r>
              <a:rPr lang="en-US" i="1" dirty="0"/>
              <a:t>in decision tree training?</a:t>
            </a:r>
          </a:p>
          <a:p>
            <a:pPr marL="463550" indent="-457200">
              <a:buFont typeface="+mj-lt"/>
              <a:buAutoNum type="arabicPeriod"/>
            </a:pPr>
            <a:r>
              <a:rPr lang="en-US" i="1" dirty="0" smtClean="0"/>
              <a:t>Describe </a:t>
            </a:r>
            <a:r>
              <a:rPr lang="en-US" i="1" dirty="0"/>
              <a:t>some commonly used pruning techniques for decision trees</a:t>
            </a:r>
          </a:p>
          <a:p>
            <a:pPr marL="463550" indent="-457200">
              <a:buFont typeface="+mj-lt"/>
              <a:buAutoNum type="arabicPeriod"/>
            </a:pPr>
            <a:r>
              <a:rPr lang="en-US" i="1" dirty="0" smtClean="0"/>
              <a:t>Describe differences </a:t>
            </a:r>
            <a:r>
              <a:rPr lang="en-US" i="1" dirty="0"/>
              <a:t>and similarities between regression trees and linear </a:t>
            </a:r>
            <a:r>
              <a:rPr lang="en-US" i="1" dirty="0" smtClean="0"/>
              <a:t>regression</a:t>
            </a:r>
            <a:endParaRPr lang="en-US" i="1" dirty="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3797401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1. Entropy and Information Gain</a:t>
            </a:r>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30</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3634450"/>
                <a:ext cx="8378825" cy="1573227"/>
              </a:xfrm>
            </p:spPr>
            <p:txBody>
              <a:bodyPr/>
              <a:lstStyle/>
              <a:p>
                <a14:m>
                  <m:oMath xmlns:m="http://schemas.openxmlformats.org/officeDocument/2006/math">
                    <m:sSub>
                      <m:sSubPr>
                        <m:ctrlPr>
                          <a:rPr lang="en-GB" sz="2000" i="1" smtClean="0">
                            <a:latin typeface="Cambria Math" panose="02040503050406030204" pitchFamily="18" charset="0"/>
                          </a:rPr>
                        </m:ctrlPr>
                      </m:sSubPr>
                      <m:e>
                        <m:r>
                          <a:rPr lang="de-DE" sz="2000" b="0" i="1" smtClean="0">
                            <a:latin typeface="Cambria Math" panose="02040503050406030204" pitchFamily="18" charset="0"/>
                          </a:rPr>
                          <m:t>𝐼</m:t>
                        </m:r>
                      </m:e>
                      <m:sub>
                        <m:r>
                          <a:rPr lang="de-DE" sz="2000" b="0" i="1" smtClean="0">
                            <a:latin typeface="Cambria Math" panose="02040503050406030204" pitchFamily="18" charset="0"/>
                          </a:rPr>
                          <m:t>𝑔𝑎𝑖𝑛</m:t>
                        </m:r>
                      </m:sub>
                    </m:sSub>
                    <m:d>
                      <m:dPr>
                        <m:ctrlPr>
                          <a:rPr lang="en-GB" sz="2000" i="1" smtClean="0">
                            <a:latin typeface="Cambria Math" panose="02040503050406030204" pitchFamily="18" charset="0"/>
                          </a:rPr>
                        </m:ctrlPr>
                      </m:dPr>
                      <m:e>
                        <m:r>
                          <a:rPr lang="de-DE" sz="2000" b="0" i="1" smtClean="0">
                            <a:latin typeface="Cambria Math" panose="02040503050406030204" pitchFamily="18" charset="0"/>
                          </a:rPr>
                          <m:t>𝐶</m:t>
                        </m:r>
                        <m:r>
                          <a:rPr lang="de-DE" sz="2000" b="0" i="1" smtClean="0">
                            <a:latin typeface="Cambria Math" panose="02040503050406030204" pitchFamily="18" charset="0"/>
                          </a:rPr>
                          <m:t>, </m:t>
                        </m:r>
                        <m:r>
                          <a:rPr lang="de-DE" sz="2000" b="0" i="1" smtClean="0">
                            <a:latin typeface="Cambria Math" panose="02040503050406030204" pitchFamily="18" charset="0"/>
                          </a:rPr>
                          <m:t>𝐴</m:t>
                        </m:r>
                      </m:e>
                    </m:d>
                    <m:r>
                      <a:rPr lang="de-DE" sz="2000" b="0" i="1" smtClean="0">
                        <a:latin typeface="Cambria Math" panose="02040503050406030204" pitchFamily="18" charset="0"/>
                      </a:rPr>
                      <m:t>=</m:t>
                    </m:r>
                    <m:r>
                      <a:rPr lang="de-DE" sz="2000" b="0" i="1" smtClean="0">
                        <a:latin typeface="Cambria Math" panose="02040503050406030204" pitchFamily="18" charset="0"/>
                      </a:rPr>
                      <m:t>𝐻</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𝐶</m:t>
                        </m:r>
                      </m:e>
                    </m:d>
                    <m:r>
                      <a:rPr lang="de-DE" sz="2000" b="0" i="1" smtClean="0">
                        <a:latin typeface="Cambria Math" panose="02040503050406030204" pitchFamily="18" charset="0"/>
                      </a:rPr>
                      <m:t> −</m:t>
                    </m:r>
                    <m:r>
                      <a:rPr lang="de-DE" sz="2000" b="0" i="1" smtClean="0">
                        <a:latin typeface="Cambria Math" panose="02040503050406030204" pitchFamily="18" charset="0"/>
                      </a:rPr>
                      <m:t>𝐻</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𝐶</m:t>
                        </m:r>
                      </m:e>
                      <m:e>
                        <m:r>
                          <a:rPr lang="de-DE" sz="2000" b="0" i="1" smtClean="0">
                            <a:latin typeface="Cambria Math" panose="02040503050406030204" pitchFamily="18" charset="0"/>
                          </a:rPr>
                          <m:t>𝐴</m:t>
                        </m:r>
                      </m:e>
                    </m:d>
                  </m:oMath>
                </a14:m>
                <a:endParaRPr lang="en-GB" sz="2000" b="0" i="1" dirty="0" smtClean="0">
                  <a:latin typeface="Cambria Math" panose="02040503050406030204" pitchFamily="18" charset="0"/>
                </a:endParaRPr>
              </a:p>
              <a:p>
                <a14:m>
                  <m:oMath xmlns:m="http://schemas.openxmlformats.org/officeDocument/2006/math">
                    <m:sSub>
                      <m:sSubPr>
                        <m:ctrlPr>
                          <a:rPr lang="en-GB" sz="2000" i="1">
                            <a:latin typeface="Cambria Math" panose="02040503050406030204" pitchFamily="18" charset="0"/>
                          </a:rPr>
                        </m:ctrlPr>
                      </m:sSubPr>
                      <m:e>
                        <m:r>
                          <a:rPr lang="de-DE" sz="2000" i="1">
                            <a:latin typeface="Cambria Math" panose="02040503050406030204" pitchFamily="18" charset="0"/>
                          </a:rPr>
                          <m:t>𝐼</m:t>
                        </m:r>
                      </m:e>
                      <m:sub>
                        <m:r>
                          <a:rPr lang="de-DE" sz="2000" i="1">
                            <a:latin typeface="Cambria Math" panose="02040503050406030204" pitchFamily="18" charset="0"/>
                          </a:rPr>
                          <m:t>𝑔𝑎𝑖𝑛</m:t>
                        </m:r>
                      </m:sub>
                    </m:sSub>
                    <m:d>
                      <m:dPr>
                        <m:ctrlPr>
                          <a:rPr lang="en-GB" sz="2000" i="1">
                            <a:latin typeface="Cambria Math" panose="02040503050406030204" pitchFamily="18" charset="0"/>
                          </a:rPr>
                        </m:ctrlPr>
                      </m:dPr>
                      <m:e>
                        <m:r>
                          <a:rPr lang="de-DE" sz="2000" i="1">
                            <a:latin typeface="Cambria Math" panose="02040503050406030204" pitchFamily="18" charset="0"/>
                          </a:rPr>
                          <m:t>𝐶</m:t>
                        </m:r>
                        <m:r>
                          <a:rPr lang="de-DE" sz="2000" i="1">
                            <a:latin typeface="Cambria Math" panose="02040503050406030204" pitchFamily="18" charset="0"/>
                          </a:rPr>
                          <m:t>, </m:t>
                        </m:r>
                        <m:r>
                          <a:rPr lang="de-DE" sz="2000" i="1">
                            <a:latin typeface="Cambria Math" panose="02040503050406030204" pitchFamily="18" charset="0"/>
                          </a:rPr>
                          <m:t>𝐴</m:t>
                        </m:r>
                        <m:r>
                          <a:rPr lang="de-DE" sz="2000" b="0" i="1" smtClean="0">
                            <a:latin typeface="Cambria Math" panose="02040503050406030204" pitchFamily="18" charset="0"/>
                          </a:rPr>
                          <m:t>1</m:t>
                        </m:r>
                      </m:e>
                    </m:d>
                    <m:r>
                      <a:rPr lang="de-DE" sz="2000" b="0" i="1" smtClean="0">
                        <a:latin typeface="Cambria Math" panose="02040503050406030204" pitchFamily="18" charset="0"/>
                      </a:rPr>
                      <m:t>=1−0.918=0.082</m:t>
                    </m:r>
                  </m:oMath>
                </a14:m>
                <a:endParaRPr lang="en-GB" sz="2000" b="0" i="1" dirty="0" smtClean="0">
                  <a:latin typeface="Cambria Math" panose="02040503050406030204" pitchFamily="18" charset="0"/>
                </a:endParaRPr>
              </a:p>
              <a:p>
                <a14:m>
                  <m:oMath xmlns:m="http://schemas.openxmlformats.org/officeDocument/2006/math">
                    <m:sSub>
                      <m:sSubPr>
                        <m:ctrlPr>
                          <a:rPr lang="en-GB" sz="2000" i="1" smtClean="0">
                            <a:latin typeface="Cambria Math" panose="02040503050406030204" pitchFamily="18" charset="0"/>
                          </a:rPr>
                        </m:ctrlPr>
                      </m:sSubPr>
                      <m:e>
                        <m:r>
                          <a:rPr lang="de-DE" sz="2000" i="1">
                            <a:latin typeface="Cambria Math" panose="02040503050406030204" pitchFamily="18" charset="0"/>
                          </a:rPr>
                          <m:t>𝐼</m:t>
                        </m:r>
                      </m:e>
                      <m:sub>
                        <m:r>
                          <a:rPr lang="de-DE" sz="2000" i="1">
                            <a:latin typeface="Cambria Math" panose="02040503050406030204" pitchFamily="18" charset="0"/>
                          </a:rPr>
                          <m:t>𝑔𝑎𝑖𝑛</m:t>
                        </m:r>
                      </m:sub>
                    </m:sSub>
                    <m:d>
                      <m:dPr>
                        <m:ctrlPr>
                          <a:rPr lang="en-GB" sz="2000" i="1">
                            <a:latin typeface="Cambria Math" panose="02040503050406030204" pitchFamily="18" charset="0"/>
                          </a:rPr>
                        </m:ctrlPr>
                      </m:dPr>
                      <m:e>
                        <m:r>
                          <a:rPr lang="de-DE" sz="2000" i="1">
                            <a:latin typeface="Cambria Math" panose="02040503050406030204" pitchFamily="18" charset="0"/>
                          </a:rPr>
                          <m:t>𝐶</m:t>
                        </m:r>
                        <m:r>
                          <a:rPr lang="de-DE" sz="2000" i="1">
                            <a:latin typeface="Cambria Math" panose="02040503050406030204" pitchFamily="18" charset="0"/>
                          </a:rPr>
                          <m:t>, </m:t>
                        </m:r>
                        <m:r>
                          <a:rPr lang="de-DE" sz="2000" i="1">
                            <a:latin typeface="Cambria Math" panose="02040503050406030204" pitchFamily="18" charset="0"/>
                          </a:rPr>
                          <m:t>𝐴</m:t>
                        </m:r>
                        <m:r>
                          <a:rPr lang="de-DE" sz="2000" b="0" i="1" smtClean="0">
                            <a:latin typeface="Cambria Math" panose="02040503050406030204" pitchFamily="18" charset="0"/>
                          </a:rPr>
                          <m:t>2</m:t>
                        </m:r>
                      </m:e>
                    </m:d>
                    <m:r>
                      <a:rPr lang="de-DE" sz="2000" b="0" i="1" smtClean="0">
                        <a:latin typeface="Cambria Math" panose="02040503050406030204" pitchFamily="18" charset="0"/>
                      </a:rPr>
                      <m:t>=1−1=0</m:t>
                    </m:r>
                  </m:oMath>
                </a14:m>
                <a:endParaRPr lang="en-GB" sz="2000" dirty="0"/>
              </a:p>
              <a:p>
                <a:pPr marL="6350" indent="0">
                  <a:buNone/>
                </a:pPr>
                <a:endParaRPr lang="en-GB" sz="2000" dirty="0"/>
              </a:p>
              <a:p>
                <a:endParaRPr lang="en-GB"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3634450"/>
                <a:ext cx="8378825" cy="1573227"/>
              </a:xfrm>
              <a:blipFill>
                <a:blip r:embed="rId2"/>
                <a:stretch>
                  <a:fillRect l="-1818" t="-581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5"/>
              </p:nvPr>
            </p:nvSpPr>
            <p:spPr/>
            <p:txBody>
              <a:bodyPr/>
              <a:lstStyle/>
              <a:p>
                <a:pPr marL="342900" indent="-342900">
                  <a:buFont typeface="+mj-lt"/>
                  <a:buAutoNum type="alphaLcParenR" startAt="3"/>
                </a:pPr>
                <a:r>
                  <a:rPr lang="en-GB" dirty="0"/>
                  <a:t>Calculate the information gain </a:t>
                </a:r>
                <a14:m>
                  <m:oMath xmlns:m="http://schemas.openxmlformats.org/officeDocument/2006/math">
                    <m:sSub>
                      <m:sSubPr>
                        <m:ctrlPr>
                          <a:rPr lang="en-GB" i="1" dirty="0">
                            <a:latin typeface="Cambria Math" panose="02040503050406030204" pitchFamily="18" charset="0"/>
                          </a:rPr>
                        </m:ctrlPr>
                      </m:sSubPr>
                      <m:e>
                        <m:r>
                          <a:rPr lang="en-GB" dirty="0">
                            <a:latin typeface="Cambria Math" panose="02040503050406030204" pitchFamily="18" charset="0"/>
                          </a:rPr>
                          <m:t>𝐼</m:t>
                        </m:r>
                      </m:e>
                      <m:sub>
                        <m:r>
                          <a:rPr lang="en-GB" dirty="0">
                            <a:latin typeface="Cambria Math" panose="02040503050406030204" pitchFamily="18" charset="0"/>
                          </a:rPr>
                          <m:t>𝑔𝑎𝑖𝑛</m:t>
                        </m:r>
                      </m:sub>
                    </m:sSub>
                    <m:r>
                      <m:rPr>
                        <m:nor/>
                      </m:rPr>
                      <a:rPr lang="en-GB" dirty="0"/>
                      <m:t>(</m:t>
                    </m:r>
                    <m:r>
                      <m:rPr>
                        <m:nor/>
                      </m:rPr>
                      <a:rPr lang="en-GB" dirty="0"/>
                      <m:t>C</m:t>
                    </m:r>
                    <m:r>
                      <m:rPr>
                        <m:nor/>
                      </m:rPr>
                      <a:rPr lang="en-GB" dirty="0"/>
                      <m:t>; </m:t>
                    </m:r>
                    <m:r>
                      <m:rPr>
                        <m:nor/>
                      </m:rPr>
                      <a:rPr lang="en-GB" dirty="0"/>
                      <m:t>A</m:t>
                    </m:r>
                    <m:r>
                      <m:rPr>
                        <m:nor/>
                      </m:rPr>
                      <a:rPr lang="en-GB" dirty="0"/>
                      <m:t>1)</m:t>
                    </m:r>
                  </m:oMath>
                </a14:m>
                <a:r>
                  <a:rPr lang="en-GB" dirty="0"/>
                  <a:t> and </a:t>
                </a:r>
                <a14:m>
                  <m:oMath xmlns:m="http://schemas.openxmlformats.org/officeDocument/2006/math">
                    <m:sSub>
                      <m:sSubPr>
                        <m:ctrlPr>
                          <a:rPr lang="en-GB" i="1" dirty="0">
                            <a:latin typeface="Cambria Math" panose="02040503050406030204" pitchFamily="18" charset="0"/>
                          </a:rPr>
                        </m:ctrlPr>
                      </m:sSubPr>
                      <m:e>
                        <m:r>
                          <a:rPr lang="en-GB" dirty="0">
                            <a:latin typeface="Cambria Math" panose="02040503050406030204" pitchFamily="18" charset="0"/>
                          </a:rPr>
                          <m:t>𝐼</m:t>
                        </m:r>
                      </m:e>
                      <m:sub>
                        <m:r>
                          <a:rPr lang="en-GB" dirty="0">
                            <a:latin typeface="Cambria Math" panose="02040503050406030204" pitchFamily="18" charset="0"/>
                          </a:rPr>
                          <m:t>𝑔𝑎𝑖𝑛</m:t>
                        </m:r>
                      </m:sub>
                    </m:sSub>
                    <m:r>
                      <m:rPr>
                        <m:nor/>
                      </m:rPr>
                      <a:rPr lang="en-GB" dirty="0"/>
                      <m:t>(</m:t>
                    </m:r>
                    <m:r>
                      <m:rPr>
                        <m:nor/>
                      </m:rPr>
                      <a:rPr lang="en-GB" dirty="0"/>
                      <m:t>C</m:t>
                    </m:r>
                    <m:r>
                      <m:rPr>
                        <m:nor/>
                      </m:rPr>
                      <a:rPr lang="en-GB" dirty="0"/>
                      <m:t>; </m:t>
                    </m:r>
                    <m:r>
                      <m:rPr>
                        <m:nor/>
                      </m:rPr>
                      <a:rPr lang="en-GB" dirty="0"/>
                      <m:t>A</m:t>
                    </m:r>
                    <m:r>
                      <m:rPr>
                        <m:nor/>
                      </m:rPr>
                      <a:rPr lang="de-DE" dirty="0"/>
                      <m:t>2</m:t>
                    </m:r>
                    <m:r>
                      <m:rPr>
                        <m:nor/>
                      </m:rPr>
                      <a:rPr lang="en-GB" dirty="0"/>
                      <m:t>)</m:t>
                    </m:r>
                  </m:oMath>
                </a14:m>
                <a:r>
                  <a:rPr lang="en-GB" dirty="0"/>
                  <a:t> </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15"/>
              </p:nvPr>
            </p:nvSpPr>
            <p:spPr>
              <a:blipFill>
                <a:blip r:embed="rId3"/>
                <a:stretch>
                  <a:fillRect l="-1046"/>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ext uri="{D42A27DB-BD31-4B8C-83A1-F6EECF244321}">
                <p14:modId xmlns:p14="http://schemas.microsoft.com/office/powerpoint/2010/main" val="1445080223"/>
              </p:ext>
            </p:extLst>
          </p:nvPr>
        </p:nvGraphicFramePr>
        <p:xfrm>
          <a:off x="2547516" y="1812365"/>
          <a:ext cx="4048968" cy="1483360"/>
        </p:xfrm>
        <a:graphic>
          <a:graphicData uri="http://schemas.openxmlformats.org/drawingml/2006/table">
            <a:tbl>
              <a:tblPr firstRow="1" bandRow="1">
                <a:tableStyleId>{5C22544A-7EE6-4342-B048-85BDC9FD1C3A}</a:tableStyleId>
              </a:tblPr>
              <a:tblGrid>
                <a:gridCol w="578424">
                  <a:extLst>
                    <a:ext uri="{9D8B030D-6E8A-4147-A177-3AD203B41FA5}">
                      <a16:colId xmlns:a16="http://schemas.microsoft.com/office/drawing/2014/main" val="2885575141"/>
                    </a:ext>
                  </a:extLst>
                </a:gridCol>
                <a:gridCol w="578424">
                  <a:extLst>
                    <a:ext uri="{9D8B030D-6E8A-4147-A177-3AD203B41FA5}">
                      <a16:colId xmlns:a16="http://schemas.microsoft.com/office/drawing/2014/main" val="2479688308"/>
                    </a:ext>
                  </a:extLst>
                </a:gridCol>
                <a:gridCol w="578424">
                  <a:extLst>
                    <a:ext uri="{9D8B030D-6E8A-4147-A177-3AD203B41FA5}">
                      <a16:colId xmlns:a16="http://schemas.microsoft.com/office/drawing/2014/main" val="2085712781"/>
                    </a:ext>
                  </a:extLst>
                </a:gridCol>
                <a:gridCol w="578424">
                  <a:extLst>
                    <a:ext uri="{9D8B030D-6E8A-4147-A177-3AD203B41FA5}">
                      <a16:colId xmlns:a16="http://schemas.microsoft.com/office/drawing/2014/main" val="1828746031"/>
                    </a:ext>
                  </a:extLst>
                </a:gridCol>
                <a:gridCol w="578424">
                  <a:extLst>
                    <a:ext uri="{9D8B030D-6E8A-4147-A177-3AD203B41FA5}">
                      <a16:colId xmlns:a16="http://schemas.microsoft.com/office/drawing/2014/main" val="1483786781"/>
                    </a:ext>
                  </a:extLst>
                </a:gridCol>
                <a:gridCol w="578424">
                  <a:extLst>
                    <a:ext uri="{9D8B030D-6E8A-4147-A177-3AD203B41FA5}">
                      <a16:colId xmlns:a16="http://schemas.microsoft.com/office/drawing/2014/main" val="1040790357"/>
                    </a:ext>
                  </a:extLst>
                </a:gridCol>
                <a:gridCol w="578424">
                  <a:extLst>
                    <a:ext uri="{9D8B030D-6E8A-4147-A177-3AD203B41FA5}">
                      <a16:colId xmlns:a16="http://schemas.microsoft.com/office/drawing/2014/main" val="450228637"/>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A1</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T</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tc>
                  <a:txBody>
                    <a:bodyPr/>
                    <a:lstStyle/>
                    <a:p>
                      <a:pPr algn="ctr"/>
                      <a:r>
                        <a:rPr lang="de-DE" dirty="0">
                          <a:solidFill>
                            <a:srgbClr val="002060"/>
                          </a:solidFill>
                        </a:rPr>
                        <a:t>F</a:t>
                      </a:r>
                      <a:endParaRPr lang="en-GB" dirty="0">
                        <a:solidFill>
                          <a:srgbClr val="002060"/>
                        </a:solidFill>
                      </a:endParaRPr>
                    </a:p>
                  </a:txBody>
                  <a:tcPr>
                    <a:solidFill>
                      <a:schemeClr val="accent5">
                        <a:lumMod val="10000"/>
                        <a:lumOff val="90000"/>
                      </a:schemeClr>
                    </a:solidFill>
                  </a:tcPr>
                </a:tc>
                <a:extLst>
                  <a:ext uri="{0D108BD9-81ED-4DB2-BD59-A6C34878D82A}">
                    <a16:rowId xmlns:a16="http://schemas.microsoft.com/office/drawing/2014/main" val="1790054355"/>
                  </a:ext>
                </a:extLst>
              </a:tr>
              <a:tr h="370840">
                <a:tc>
                  <a:txBody>
                    <a:bodyPr/>
                    <a:lstStyle/>
                    <a:p>
                      <a:r>
                        <a:rPr lang="de-DE" b="1" dirty="0">
                          <a:solidFill>
                            <a:srgbClr val="002060"/>
                          </a:solidFill>
                        </a:rPr>
                        <a:t>A2</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F</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tc>
                  <a:txBody>
                    <a:bodyPr/>
                    <a:lstStyle/>
                    <a:p>
                      <a:pPr algn="ctr"/>
                      <a:r>
                        <a:rPr lang="de-DE" dirty="0">
                          <a:solidFill>
                            <a:srgbClr val="002060"/>
                          </a:solidFill>
                        </a:rPr>
                        <a:t>T</a:t>
                      </a:r>
                      <a:endParaRPr lang="en-GB" dirty="0">
                        <a:solidFill>
                          <a:srgbClr val="002060"/>
                        </a:solidFill>
                      </a:endParaRPr>
                    </a:p>
                  </a:txBody>
                  <a:tcPr/>
                </a:tc>
                <a:extLst>
                  <a:ext uri="{0D108BD9-81ED-4DB2-BD59-A6C34878D82A}">
                    <a16:rowId xmlns:a16="http://schemas.microsoft.com/office/drawing/2014/main" val="389389459"/>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spTree>
    <p:extLst>
      <p:ext uri="{BB962C8B-B14F-4D97-AF65-F5344CB8AC3E}">
        <p14:creationId xmlns:p14="http://schemas.microsoft.com/office/powerpoint/2010/main" val="691159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E741-9BD3-442D-9D68-AA901BC0CAF6}"/>
              </a:ext>
            </a:extLst>
          </p:cNvPr>
          <p:cNvSpPr>
            <a:spLocks noGrp="1"/>
          </p:cNvSpPr>
          <p:nvPr>
            <p:ph type="title"/>
          </p:nvPr>
        </p:nvSpPr>
        <p:spPr/>
        <p:txBody>
          <a:bodyPr/>
          <a:lstStyle/>
          <a:p>
            <a:r>
              <a:rPr lang="en-GB" dirty="0" smtClean="0"/>
              <a:t>2. Information Gain</a:t>
            </a:r>
            <a:endParaRPr lang="en-GB" dirty="0"/>
          </a:p>
        </p:txBody>
      </p:sp>
      <p:sp>
        <p:nvSpPr>
          <p:cNvPr id="3" name="Slide Number Placeholder 2">
            <a:extLst>
              <a:ext uri="{FF2B5EF4-FFF2-40B4-BE49-F238E27FC236}">
                <a16:creationId xmlns:a16="http://schemas.microsoft.com/office/drawing/2014/main" id="{1C550E12-4BB6-48FF-AE97-E6D42FF7A8F0}"/>
              </a:ext>
            </a:extLst>
          </p:cNvPr>
          <p:cNvSpPr>
            <a:spLocks noGrp="1"/>
          </p:cNvSpPr>
          <p:nvPr>
            <p:ph type="sldNum" sz="quarter" idx="13"/>
          </p:nvPr>
        </p:nvSpPr>
        <p:spPr/>
        <p:txBody>
          <a:bodyPr/>
          <a:lstStyle/>
          <a:p>
            <a:fld id="{15C29056-5AFA-7949-831A-3EC086771171}" type="slidenum">
              <a:rPr lang="de-DE" smtClean="0"/>
              <a:pPr/>
              <a:t>31</a:t>
            </a:fld>
            <a:endParaRPr lang="de-DE" dirty="0"/>
          </a:p>
        </p:txBody>
      </p:sp>
      <p:sp>
        <p:nvSpPr>
          <p:cNvPr id="4" name="Text Placeholder 3">
            <a:extLst>
              <a:ext uri="{FF2B5EF4-FFF2-40B4-BE49-F238E27FC236}">
                <a16:creationId xmlns:a16="http://schemas.microsoft.com/office/drawing/2014/main" id="{7015E0DD-D436-4140-A4C9-313CE0948988}"/>
              </a:ext>
            </a:extLst>
          </p:cNvPr>
          <p:cNvSpPr>
            <a:spLocks noGrp="1"/>
          </p:cNvSpPr>
          <p:nvPr>
            <p:ph type="body" sz="quarter" idx="14"/>
          </p:nvPr>
        </p:nvSpPr>
        <p:spPr>
          <a:xfrm>
            <a:off x="360000" y="1088020"/>
            <a:ext cx="8378825" cy="4119659"/>
          </a:xfrm>
        </p:spPr>
        <p:txBody>
          <a:bodyPr/>
          <a:lstStyle/>
          <a:p>
            <a:r>
              <a:rPr lang="en-GB" sz="1800" i="1" dirty="0" smtClean="0"/>
              <a:t>Given the following table, c</a:t>
            </a:r>
            <a:r>
              <a:rPr lang="en-GB" sz="1800" b="0" i="1" u="none" strike="noStrike" baseline="0" dirty="0" smtClean="0"/>
              <a:t>alculate </a:t>
            </a:r>
            <a:r>
              <a:rPr lang="en-GB" sz="1800" b="0" i="1" u="none" strike="noStrike" baseline="0" dirty="0"/>
              <a:t>the original information gain and the information gain for all 5 possible splits. What do you notice?</a:t>
            </a:r>
            <a:endParaRPr lang="en-GB" i="1" dirty="0"/>
          </a:p>
        </p:txBody>
      </p:sp>
      <p:sp>
        <p:nvSpPr>
          <p:cNvPr id="5" name="Footer Placeholder 4">
            <a:extLst>
              <a:ext uri="{FF2B5EF4-FFF2-40B4-BE49-F238E27FC236}">
                <a16:creationId xmlns:a16="http://schemas.microsoft.com/office/drawing/2014/main" id="{502B186F-2EA8-4F70-A366-641F511481C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6" name="Table 7">
            <a:extLst>
              <a:ext uri="{FF2B5EF4-FFF2-40B4-BE49-F238E27FC236}">
                <a16:creationId xmlns:a16="http://schemas.microsoft.com/office/drawing/2014/main" id="{3C1CD852-5F10-4F0F-ADD3-29A032EC28BF}"/>
              </a:ext>
            </a:extLst>
          </p:cNvPr>
          <p:cNvGraphicFramePr>
            <a:graphicFrameLocks noGrp="1"/>
          </p:cNvGraphicFramePr>
          <p:nvPr>
            <p:extLst>
              <p:ext uri="{D42A27DB-BD31-4B8C-83A1-F6EECF244321}">
                <p14:modId xmlns:p14="http://schemas.microsoft.com/office/powerpoint/2010/main" val="1000587928"/>
              </p:ext>
            </p:extLst>
          </p:nvPr>
        </p:nvGraphicFramePr>
        <p:xfrm>
          <a:off x="1417982" y="2589189"/>
          <a:ext cx="5870715" cy="741680"/>
        </p:xfrm>
        <a:graphic>
          <a:graphicData uri="http://schemas.openxmlformats.org/drawingml/2006/table">
            <a:tbl>
              <a:tblPr firstRow="1" bandRow="1">
                <a:tableStyleId>{5C22544A-7EE6-4342-B048-85BDC9FD1C3A}</a:tableStyleId>
              </a:tblPr>
              <a:tblGrid>
                <a:gridCol w="391381">
                  <a:extLst>
                    <a:ext uri="{9D8B030D-6E8A-4147-A177-3AD203B41FA5}">
                      <a16:colId xmlns:a16="http://schemas.microsoft.com/office/drawing/2014/main" val="2885575141"/>
                    </a:ext>
                  </a:extLst>
                </a:gridCol>
                <a:gridCol w="391381">
                  <a:extLst>
                    <a:ext uri="{9D8B030D-6E8A-4147-A177-3AD203B41FA5}">
                      <a16:colId xmlns:a16="http://schemas.microsoft.com/office/drawing/2014/main" val="2479688308"/>
                    </a:ext>
                  </a:extLst>
                </a:gridCol>
                <a:gridCol w="391381">
                  <a:extLst>
                    <a:ext uri="{9D8B030D-6E8A-4147-A177-3AD203B41FA5}">
                      <a16:colId xmlns:a16="http://schemas.microsoft.com/office/drawing/2014/main" val="2085712781"/>
                    </a:ext>
                  </a:extLst>
                </a:gridCol>
                <a:gridCol w="391381">
                  <a:extLst>
                    <a:ext uri="{9D8B030D-6E8A-4147-A177-3AD203B41FA5}">
                      <a16:colId xmlns:a16="http://schemas.microsoft.com/office/drawing/2014/main" val="1828746031"/>
                    </a:ext>
                  </a:extLst>
                </a:gridCol>
                <a:gridCol w="391381">
                  <a:extLst>
                    <a:ext uri="{9D8B030D-6E8A-4147-A177-3AD203B41FA5}">
                      <a16:colId xmlns:a16="http://schemas.microsoft.com/office/drawing/2014/main" val="1483786781"/>
                    </a:ext>
                  </a:extLst>
                </a:gridCol>
                <a:gridCol w="391381">
                  <a:extLst>
                    <a:ext uri="{9D8B030D-6E8A-4147-A177-3AD203B41FA5}">
                      <a16:colId xmlns:a16="http://schemas.microsoft.com/office/drawing/2014/main" val="1040790357"/>
                    </a:ext>
                  </a:extLst>
                </a:gridCol>
                <a:gridCol w="391381">
                  <a:extLst>
                    <a:ext uri="{9D8B030D-6E8A-4147-A177-3AD203B41FA5}">
                      <a16:colId xmlns:a16="http://schemas.microsoft.com/office/drawing/2014/main" val="450228637"/>
                    </a:ext>
                  </a:extLst>
                </a:gridCol>
                <a:gridCol w="391381">
                  <a:extLst>
                    <a:ext uri="{9D8B030D-6E8A-4147-A177-3AD203B41FA5}">
                      <a16:colId xmlns:a16="http://schemas.microsoft.com/office/drawing/2014/main" val="518881807"/>
                    </a:ext>
                  </a:extLst>
                </a:gridCol>
                <a:gridCol w="391381">
                  <a:extLst>
                    <a:ext uri="{9D8B030D-6E8A-4147-A177-3AD203B41FA5}">
                      <a16:colId xmlns:a16="http://schemas.microsoft.com/office/drawing/2014/main" val="99949919"/>
                    </a:ext>
                  </a:extLst>
                </a:gridCol>
                <a:gridCol w="391381">
                  <a:extLst>
                    <a:ext uri="{9D8B030D-6E8A-4147-A177-3AD203B41FA5}">
                      <a16:colId xmlns:a16="http://schemas.microsoft.com/office/drawing/2014/main" val="2720393319"/>
                    </a:ext>
                  </a:extLst>
                </a:gridCol>
                <a:gridCol w="391381">
                  <a:extLst>
                    <a:ext uri="{9D8B030D-6E8A-4147-A177-3AD203B41FA5}">
                      <a16:colId xmlns:a16="http://schemas.microsoft.com/office/drawing/2014/main" val="4117672686"/>
                    </a:ext>
                  </a:extLst>
                </a:gridCol>
                <a:gridCol w="391381">
                  <a:extLst>
                    <a:ext uri="{9D8B030D-6E8A-4147-A177-3AD203B41FA5}">
                      <a16:colId xmlns:a16="http://schemas.microsoft.com/office/drawing/2014/main" val="4162736948"/>
                    </a:ext>
                  </a:extLst>
                </a:gridCol>
                <a:gridCol w="391381">
                  <a:extLst>
                    <a:ext uri="{9D8B030D-6E8A-4147-A177-3AD203B41FA5}">
                      <a16:colId xmlns:a16="http://schemas.microsoft.com/office/drawing/2014/main" val="2978103886"/>
                    </a:ext>
                  </a:extLst>
                </a:gridCol>
                <a:gridCol w="391381">
                  <a:extLst>
                    <a:ext uri="{9D8B030D-6E8A-4147-A177-3AD203B41FA5}">
                      <a16:colId xmlns:a16="http://schemas.microsoft.com/office/drawing/2014/main" val="1494258746"/>
                    </a:ext>
                  </a:extLst>
                </a:gridCol>
                <a:gridCol w="391381">
                  <a:extLst>
                    <a:ext uri="{9D8B030D-6E8A-4147-A177-3AD203B41FA5}">
                      <a16:colId xmlns:a16="http://schemas.microsoft.com/office/drawing/2014/main" val="2932504760"/>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7</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8</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9</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10</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14</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cxnSp>
        <p:nvCxnSpPr>
          <p:cNvPr id="10" name="Straight Connector 9">
            <a:extLst>
              <a:ext uri="{FF2B5EF4-FFF2-40B4-BE49-F238E27FC236}">
                <a16:creationId xmlns:a16="http://schemas.microsoft.com/office/drawing/2014/main" id="{D57ADDD0-B8C5-4E6D-9C14-4FA6609EECBC}"/>
              </a:ext>
            </a:extLst>
          </p:cNvPr>
          <p:cNvCxnSpPr/>
          <p:nvPr/>
        </p:nvCxnSpPr>
        <p:spPr>
          <a:xfrm>
            <a:off x="3765176" y="2309538"/>
            <a:ext cx="0" cy="1435474"/>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2538AC1-8F4D-4B52-B332-307ADD0937EE}"/>
              </a:ext>
            </a:extLst>
          </p:cNvPr>
          <p:cNvSpPr txBox="1"/>
          <p:nvPr/>
        </p:nvSpPr>
        <p:spPr>
          <a:xfrm>
            <a:off x="3551976" y="3745012"/>
            <a:ext cx="426399"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41307D4-78C0-4673-A4C9-AD782ED681E2}"/>
              </a:ext>
            </a:extLst>
          </p:cNvPr>
          <p:cNvCxnSpPr>
            <a:cxnSpLocks/>
          </p:cNvCxnSpPr>
          <p:nvPr/>
        </p:nvCxnSpPr>
        <p:spPr>
          <a:xfrm>
            <a:off x="4162984" y="2309538"/>
            <a:ext cx="0" cy="1620140"/>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02D19E-7CE9-4234-87C8-3B266D41888C}"/>
              </a:ext>
            </a:extLst>
          </p:cNvPr>
          <p:cNvSpPr txBox="1"/>
          <p:nvPr/>
        </p:nvSpPr>
        <p:spPr>
          <a:xfrm>
            <a:off x="3926940" y="3989745"/>
            <a:ext cx="426399"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4" name="Straight Connector 13">
            <a:extLst>
              <a:ext uri="{FF2B5EF4-FFF2-40B4-BE49-F238E27FC236}">
                <a16:creationId xmlns:a16="http://schemas.microsoft.com/office/drawing/2014/main" id="{18FAB177-A531-4395-9F6A-F4076BECCD65}"/>
              </a:ext>
            </a:extLst>
          </p:cNvPr>
          <p:cNvCxnSpPr>
            <a:cxnSpLocks/>
          </p:cNvCxnSpPr>
          <p:nvPr/>
        </p:nvCxnSpPr>
        <p:spPr>
          <a:xfrm>
            <a:off x="4549411" y="2309538"/>
            <a:ext cx="1" cy="1833843"/>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2C003E-7538-46E8-B43E-757C47E62CCF}"/>
              </a:ext>
            </a:extLst>
          </p:cNvPr>
          <p:cNvSpPr txBox="1"/>
          <p:nvPr/>
        </p:nvSpPr>
        <p:spPr>
          <a:xfrm>
            <a:off x="4336212" y="4217169"/>
            <a:ext cx="426399"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6" name="Straight Connector 15">
            <a:extLst>
              <a:ext uri="{FF2B5EF4-FFF2-40B4-BE49-F238E27FC236}">
                <a16:creationId xmlns:a16="http://schemas.microsoft.com/office/drawing/2014/main" id="{74A34B5D-2483-40E8-9A5A-FAAE1528D4BE}"/>
              </a:ext>
            </a:extLst>
          </p:cNvPr>
          <p:cNvCxnSpPr>
            <a:cxnSpLocks/>
          </p:cNvCxnSpPr>
          <p:nvPr/>
        </p:nvCxnSpPr>
        <p:spPr>
          <a:xfrm>
            <a:off x="4930412" y="2309538"/>
            <a:ext cx="0" cy="2085965"/>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5AB649-B4BA-4DBC-AF9E-97969BC25F55}"/>
              </a:ext>
            </a:extLst>
          </p:cNvPr>
          <p:cNvSpPr txBox="1"/>
          <p:nvPr/>
        </p:nvSpPr>
        <p:spPr>
          <a:xfrm>
            <a:off x="4701811" y="4415440"/>
            <a:ext cx="426399"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8" name="Straight Connector 17">
            <a:extLst>
              <a:ext uri="{FF2B5EF4-FFF2-40B4-BE49-F238E27FC236}">
                <a16:creationId xmlns:a16="http://schemas.microsoft.com/office/drawing/2014/main" id="{97E992F5-56B7-4511-9705-292B7E11BC6E}"/>
              </a:ext>
            </a:extLst>
          </p:cNvPr>
          <p:cNvCxnSpPr>
            <a:cxnSpLocks/>
          </p:cNvCxnSpPr>
          <p:nvPr/>
        </p:nvCxnSpPr>
        <p:spPr>
          <a:xfrm>
            <a:off x="5338305" y="2309538"/>
            <a:ext cx="1" cy="2337877"/>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177B81D-2519-4998-B0F3-76A8257E0057}"/>
              </a:ext>
            </a:extLst>
          </p:cNvPr>
          <p:cNvSpPr txBox="1"/>
          <p:nvPr/>
        </p:nvSpPr>
        <p:spPr>
          <a:xfrm>
            <a:off x="5125106" y="4674107"/>
            <a:ext cx="426399"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2088935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2. Information </a:t>
            </a:r>
            <a:r>
              <a:rPr lang="en-GB" dirty="0" smtClean="0"/>
              <a:t>Gain: Split </a:t>
            </a:r>
            <a:r>
              <a:rPr lang="en-GB" dirty="0"/>
              <a:t>1</a:t>
            </a:r>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32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1961909"/>
                <a:ext cx="8378825" cy="3245770"/>
              </a:xfrm>
            </p:spPr>
            <p:txBody>
              <a:bodyPr/>
              <a:lstStyle/>
              <a:p>
                <a:pPr marL="6350" indent="0">
                  <a:buNone/>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𝐻</m:t>
                      </m:r>
                      <m:r>
                        <a:rPr lang="de-DE" sz="1800" b="0" i="1" smtClean="0">
                          <a:latin typeface="Cambria Math" panose="02040503050406030204" pitchFamily="18" charset="0"/>
                        </a:rPr>
                        <m:t>=− </m:t>
                      </m:r>
                      <m:nary>
                        <m:naryPr>
                          <m:chr m:val="∑"/>
                          <m:ctrlPr>
                            <a:rPr lang="de-DE" sz="1800" b="0" i="1" smtClean="0">
                              <a:latin typeface="Cambria Math" panose="02040503050406030204" pitchFamily="18" charset="0"/>
                            </a:rPr>
                          </m:ctrlPr>
                        </m:naryPr>
                        <m:sub>
                          <m:r>
                            <m:rPr>
                              <m:brk m:alnAt="23"/>
                            </m:rPr>
                            <a:rPr lang="de-DE" sz="1800" b="0" i="1" smtClean="0">
                              <a:latin typeface="Cambria Math" panose="02040503050406030204" pitchFamily="18" charset="0"/>
                            </a:rPr>
                            <m:t>𝑖</m:t>
                          </m:r>
                          <m:r>
                            <a:rPr lang="de-DE" sz="1800" b="0" i="1" smtClean="0">
                              <a:latin typeface="Cambria Math" panose="02040503050406030204" pitchFamily="18" charset="0"/>
                            </a:rPr>
                            <m:t>=1</m:t>
                          </m:r>
                        </m:sub>
                        <m:sup>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𝑛</m:t>
                              </m:r>
                            </m:e>
                            <m:sub>
                              <m:r>
                                <a:rPr lang="de-DE" sz="1800" b="0" i="1" smtClean="0">
                                  <a:latin typeface="Cambria Math" panose="02040503050406030204" pitchFamily="18" charset="0"/>
                                </a:rPr>
                                <m:t>𝐶</m:t>
                              </m:r>
                            </m:sub>
                          </m:sSub>
                        </m:sup>
                        <m:e>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r>
                            <a:rPr lang="de-DE" sz="1800" b="0" i="1" smtClean="0">
                              <a:latin typeface="Cambria Math" panose="02040503050406030204" pitchFamily="18" charset="0"/>
                            </a:rPr>
                            <m:t> </m:t>
                          </m:r>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e>
                      </m:nary>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𝑙𝑜𝑔</m:t>
                          </m:r>
                        </m:e>
                        <m:sub>
                          <m:r>
                            <a:rPr lang="de-DE" sz="1800" b="0" i="1" smtClean="0">
                              <a:latin typeface="Cambria Math" panose="02040503050406030204" pitchFamily="18" charset="0"/>
                            </a:rPr>
                            <m:t>2</m:t>
                          </m:r>
                        </m:sub>
                      </m:sSub>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r>
                        <a:rPr lang="de-DE" sz="1800" b="0" i="1" smtClean="0">
                          <a:latin typeface="Cambria Math" panose="02040503050406030204" pitchFamily="18" charset="0"/>
                        </a:rPr>
                        <m:t>=0.94</m:t>
                      </m:r>
                    </m:oMath>
                  </m:oMathPara>
                </a14:m>
                <a:endParaRPr lang="de-DE" sz="1800" b="0" dirty="0"/>
              </a:p>
              <a:p>
                <a:r>
                  <a:rPr lang="en-GB" sz="1800" dirty="0" smtClean="0"/>
                  <a:t>Split 1:</a:t>
                </a:r>
              </a:p>
              <a:p>
                <a:pPr marL="6350" indent="0">
                  <a:buNone/>
                </a:pPr>
                <a14:m>
                  <m:oMathPara xmlns:m="http://schemas.openxmlformats.org/officeDocument/2006/math">
                    <m:oMathParaPr>
                      <m:jc m:val="centerGroup"/>
                    </m:oMathParaPr>
                    <m:oMath xmlns:m="http://schemas.openxmlformats.org/officeDocument/2006/math">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𝐻</m:t>
                          </m:r>
                        </m:e>
                        <m:sub>
                          <m:r>
                            <a:rPr lang="de-DE" sz="1800" b="0" i="1" smtClean="0">
                              <a:latin typeface="Cambria Math" panose="02040503050406030204" pitchFamily="18" charset="0"/>
                            </a:rPr>
                            <m:t>𝑙𝑒𝑓𝑡</m:t>
                          </m:r>
                        </m:sub>
                        <m:sup>
                          <m:r>
                            <a:rPr lang="de-DE" sz="1800" b="0" i="1" smtClean="0">
                              <a:latin typeface="Cambria Math" panose="02040503050406030204" pitchFamily="18" charset="0"/>
                            </a:rPr>
                            <m:t>1</m:t>
                          </m:r>
                        </m:sup>
                      </m:sSubSup>
                      <m:r>
                        <a:rPr lang="de-DE" sz="1800" b="0" i="1" smtClean="0">
                          <a:latin typeface="Cambria Math" panose="02040503050406030204" pitchFamily="18" charset="0"/>
                        </a:rPr>
                        <m:t>=</m:t>
                      </m:r>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5</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5</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4</m:t>
                          </m:r>
                        </m:num>
                        <m:den>
                          <m:r>
                            <a:rPr lang="de-DE" sz="1800" b="0" i="1" smtClean="0">
                              <a:latin typeface="Cambria Math" panose="02040503050406030204" pitchFamily="18" charset="0"/>
                            </a:rPr>
                            <m:t>5</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4</m:t>
                          </m:r>
                        </m:num>
                        <m:den>
                          <m:r>
                            <a:rPr lang="de-DE" sz="1800" b="0" i="1" smtClean="0">
                              <a:latin typeface="Cambria Math" panose="02040503050406030204" pitchFamily="18" charset="0"/>
                            </a:rPr>
                            <m:t>5</m:t>
                          </m:r>
                        </m:den>
                      </m:f>
                      <m:r>
                        <a:rPr lang="de-DE" sz="1800" i="1">
                          <a:latin typeface="Cambria Math" panose="02040503050406030204" pitchFamily="18" charset="0"/>
                        </a:rPr>
                        <m:t>=0.</m:t>
                      </m:r>
                      <m:r>
                        <a:rPr lang="de-DE" sz="1800" b="0" i="1" smtClean="0">
                          <a:latin typeface="Cambria Math" panose="02040503050406030204" pitchFamily="18" charset="0"/>
                        </a:rPr>
                        <m:t>722</m:t>
                      </m:r>
                      <m:r>
                        <a:rPr lang="de-DE" sz="1800" i="1" smtClean="0">
                          <a:latin typeface="Cambria Math" panose="02040503050406030204" pitchFamily="18" charset="0"/>
                        </a:rPr>
                        <m:t> </m:t>
                      </m:r>
                    </m:oMath>
                  </m:oMathPara>
                </a14:m>
                <a:endParaRPr lang="de-DE" sz="1800" dirty="0"/>
              </a:p>
              <a:p>
                <a:pPr marL="6350" indent="0">
                  <a:buNone/>
                </a:pPr>
                <a:endParaRPr lang="en-GB" sz="700" dirty="0"/>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b="0" i="1" smtClean="0">
                              <a:latin typeface="Cambria Math" panose="02040503050406030204" pitchFamily="18" charset="0"/>
                            </a:rPr>
                            <m:t>𝑟𝑖𝑔h</m:t>
                          </m:r>
                          <m:r>
                            <a:rPr lang="de-DE" sz="1800" i="1">
                              <a:latin typeface="Cambria Math" panose="02040503050406030204" pitchFamily="18" charset="0"/>
                            </a:rPr>
                            <m:t>𝑡</m:t>
                          </m:r>
                        </m:sub>
                        <m:sup>
                          <m:r>
                            <a:rPr lang="de-DE" sz="1800" i="1">
                              <a:latin typeface="Cambria Math" panose="02040503050406030204" pitchFamily="18" charset="0"/>
                            </a:rPr>
                            <m:t>1</m:t>
                          </m:r>
                        </m:sup>
                      </m:sSubSup>
                      <m:r>
                        <a:rPr lang="de-DE" sz="1800" b="0" i="1" smtClean="0">
                          <a:latin typeface="Cambria Math" panose="02040503050406030204" pitchFamily="18" charset="0"/>
                        </a:rPr>
                        <m:t>=</m:t>
                      </m:r>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8</m:t>
                          </m:r>
                        </m:num>
                        <m:den>
                          <m:r>
                            <a:rPr lang="de-DE" sz="1800" b="0" i="1" smtClean="0">
                              <a:latin typeface="Cambria Math" panose="02040503050406030204" pitchFamily="18" charset="0"/>
                            </a:rPr>
                            <m:t>9</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8</m:t>
                          </m:r>
                        </m:num>
                        <m:den>
                          <m:r>
                            <a:rPr lang="de-DE" sz="1800" b="0" i="1" smtClean="0">
                              <a:latin typeface="Cambria Math" panose="02040503050406030204" pitchFamily="18" charset="0"/>
                            </a:rPr>
                            <m:t>9</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9</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9</m:t>
                          </m:r>
                        </m:den>
                      </m:f>
                      <m:r>
                        <a:rPr lang="de-DE" sz="1800" i="1">
                          <a:latin typeface="Cambria Math" panose="02040503050406030204" pitchFamily="18" charset="0"/>
                        </a:rPr>
                        <m:t>=0.</m:t>
                      </m:r>
                      <m:r>
                        <a:rPr lang="de-DE" sz="1800" b="0" i="1" smtClean="0">
                          <a:latin typeface="Cambria Math" panose="02040503050406030204" pitchFamily="18" charset="0"/>
                        </a:rPr>
                        <m:t>503</m:t>
                      </m:r>
                      <m:r>
                        <a:rPr lang="de-DE" sz="1800" i="1" smtClean="0">
                          <a:latin typeface="Cambria Math" panose="02040503050406030204" pitchFamily="18" charset="0"/>
                        </a:rPr>
                        <m:t> </m:t>
                      </m:r>
                    </m:oMath>
                  </m:oMathPara>
                </a14:m>
                <a:endParaRPr lang="en-GB" sz="1800" dirty="0"/>
              </a:p>
              <a:p>
                <a:pPr marL="6350" indent="0">
                  <a:buNone/>
                </a:pPr>
                <a:endParaRPr lang="en-GB" sz="1800" dirty="0"/>
              </a:p>
              <a:p>
                <a:pPr marL="6350" indent="0">
                  <a:buNone/>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de-DE" sz="1800" i="1">
                              <a:latin typeface="Cambria Math" panose="02040503050406030204" pitchFamily="18" charset="0"/>
                            </a:rPr>
                            <m:t>𝐼</m:t>
                          </m:r>
                        </m:e>
                        <m:sub>
                          <m:r>
                            <a:rPr lang="de-DE" sz="1800" b="0" i="1" smtClean="0">
                              <a:latin typeface="Cambria Math" panose="02040503050406030204" pitchFamily="18" charset="0"/>
                            </a:rPr>
                            <m:t>1</m:t>
                          </m:r>
                        </m:sub>
                      </m:sSub>
                      <m:r>
                        <a:rPr lang="de-DE" sz="1800" b="0" i="1" smtClean="0">
                          <a:latin typeface="Cambria Math" panose="02040503050406030204" pitchFamily="18" charset="0"/>
                        </a:rPr>
                        <m:t>=</m:t>
                      </m:r>
                      <m:r>
                        <a:rPr lang="de-DE" sz="1800" b="0" i="1" smtClean="0">
                          <a:latin typeface="Cambria Math" panose="02040503050406030204" pitchFamily="18" charset="0"/>
                        </a:rPr>
                        <m:t>𝐻</m:t>
                      </m:r>
                      <m:r>
                        <a:rPr lang="de-DE" sz="1800" b="0" i="1" smtClean="0">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5</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1</m:t>
                          </m:r>
                        </m:sup>
                      </m:sSubSup>
                      <m:r>
                        <a:rPr lang="de-DE" sz="1800" b="0" i="1" smtClean="0">
                          <a:latin typeface="Cambria Math" panose="02040503050406030204" pitchFamily="18" charset="0"/>
                        </a:rPr>
                        <m:t> −</m:t>
                      </m:r>
                      <m:f>
                        <m:fPr>
                          <m:ctrlPr>
                            <a:rPr lang="de-DE" sz="1800" i="1">
                              <a:latin typeface="Cambria Math" panose="02040503050406030204" pitchFamily="18" charset="0"/>
                            </a:rPr>
                          </m:ctrlPr>
                        </m:fPr>
                        <m:num>
                          <m:r>
                            <a:rPr lang="de-DE" sz="1800" b="0" i="1" smtClean="0">
                              <a:latin typeface="Cambria Math" panose="02040503050406030204" pitchFamily="18" charset="0"/>
                            </a:rPr>
                            <m:t>9</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b="0" i="1" smtClean="0">
                              <a:latin typeface="Cambria Math" panose="02040503050406030204" pitchFamily="18" charset="0"/>
                            </a:rPr>
                            <m:t>𝑟𝑖𝑔h</m:t>
                          </m:r>
                          <m:r>
                            <a:rPr lang="de-DE" sz="1800" i="1">
                              <a:latin typeface="Cambria Math" panose="02040503050406030204" pitchFamily="18" charset="0"/>
                            </a:rPr>
                            <m:t>𝑡</m:t>
                          </m:r>
                        </m:sub>
                        <m:sup>
                          <m:r>
                            <a:rPr lang="de-DE" sz="1800" i="1">
                              <a:latin typeface="Cambria Math" panose="02040503050406030204" pitchFamily="18" charset="0"/>
                            </a:rPr>
                            <m:t>1</m:t>
                          </m:r>
                        </m:sup>
                      </m:sSubSup>
                      <m:r>
                        <a:rPr lang="de-DE" sz="1800" b="0" i="1" smtClean="0">
                          <a:latin typeface="Cambria Math" panose="02040503050406030204" pitchFamily="18" charset="0"/>
                        </a:rPr>
                        <m:t>=0.940−0.258−0.323=0.359</m:t>
                      </m:r>
                    </m:oMath>
                  </m:oMathPara>
                </a14:m>
                <a:endParaRPr lang="en-GB" sz="1800"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1961909"/>
                <a:ext cx="8378825" cy="3245770"/>
              </a:xfrm>
              <a:blipFill>
                <a:blip r:embed="rId2"/>
                <a:stretch>
                  <a:fillRect l="-1600" b="-56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endParaRPr lang="en-US" dirty="0"/>
          </a:p>
        </p:txBody>
      </p:sp>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ext uri="{D42A27DB-BD31-4B8C-83A1-F6EECF244321}">
                <p14:modId xmlns:p14="http://schemas.microsoft.com/office/powerpoint/2010/main" val="4205546265"/>
              </p:ext>
            </p:extLst>
          </p:nvPr>
        </p:nvGraphicFramePr>
        <p:xfrm>
          <a:off x="1742073" y="841412"/>
          <a:ext cx="5870715" cy="741680"/>
        </p:xfrm>
        <a:graphic>
          <a:graphicData uri="http://schemas.openxmlformats.org/drawingml/2006/table">
            <a:tbl>
              <a:tblPr firstRow="1" bandRow="1">
                <a:tableStyleId>{5C22544A-7EE6-4342-B048-85BDC9FD1C3A}</a:tableStyleId>
              </a:tblPr>
              <a:tblGrid>
                <a:gridCol w="391381">
                  <a:extLst>
                    <a:ext uri="{9D8B030D-6E8A-4147-A177-3AD203B41FA5}">
                      <a16:colId xmlns:a16="http://schemas.microsoft.com/office/drawing/2014/main" val="2885575141"/>
                    </a:ext>
                  </a:extLst>
                </a:gridCol>
                <a:gridCol w="391381">
                  <a:extLst>
                    <a:ext uri="{9D8B030D-6E8A-4147-A177-3AD203B41FA5}">
                      <a16:colId xmlns:a16="http://schemas.microsoft.com/office/drawing/2014/main" val="2479688308"/>
                    </a:ext>
                  </a:extLst>
                </a:gridCol>
                <a:gridCol w="391381">
                  <a:extLst>
                    <a:ext uri="{9D8B030D-6E8A-4147-A177-3AD203B41FA5}">
                      <a16:colId xmlns:a16="http://schemas.microsoft.com/office/drawing/2014/main" val="2085712781"/>
                    </a:ext>
                  </a:extLst>
                </a:gridCol>
                <a:gridCol w="391381">
                  <a:extLst>
                    <a:ext uri="{9D8B030D-6E8A-4147-A177-3AD203B41FA5}">
                      <a16:colId xmlns:a16="http://schemas.microsoft.com/office/drawing/2014/main" val="1828746031"/>
                    </a:ext>
                  </a:extLst>
                </a:gridCol>
                <a:gridCol w="391381">
                  <a:extLst>
                    <a:ext uri="{9D8B030D-6E8A-4147-A177-3AD203B41FA5}">
                      <a16:colId xmlns:a16="http://schemas.microsoft.com/office/drawing/2014/main" val="1483786781"/>
                    </a:ext>
                  </a:extLst>
                </a:gridCol>
                <a:gridCol w="391381">
                  <a:extLst>
                    <a:ext uri="{9D8B030D-6E8A-4147-A177-3AD203B41FA5}">
                      <a16:colId xmlns:a16="http://schemas.microsoft.com/office/drawing/2014/main" val="1040790357"/>
                    </a:ext>
                  </a:extLst>
                </a:gridCol>
                <a:gridCol w="391381">
                  <a:extLst>
                    <a:ext uri="{9D8B030D-6E8A-4147-A177-3AD203B41FA5}">
                      <a16:colId xmlns:a16="http://schemas.microsoft.com/office/drawing/2014/main" val="450228637"/>
                    </a:ext>
                  </a:extLst>
                </a:gridCol>
                <a:gridCol w="391381">
                  <a:extLst>
                    <a:ext uri="{9D8B030D-6E8A-4147-A177-3AD203B41FA5}">
                      <a16:colId xmlns:a16="http://schemas.microsoft.com/office/drawing/2014/main" val="518881807"/>
                    </a:ext>
                  </a:extLst>
                </a:gridCol>
                <a:gridCol w="391381">
                  <a:extLst>
                    <a:ext uri="{9D8B030D-6E8A-4147-A177-3AD203B41FA5}">
                      <a16:colId xmlns:a16="http://schemas.microsoft.com/office/drawing/2014/main" val="99949919"/>
                    </a:ext>
                  </a:extLst>
                </a:gridCol>
                <a:gridCol w="391381">
                  <a:extLst>
                    <a:ext uri="{9D8B030D-6E8A-4147-A177-3AD203B41FA5}">
                      <a16:colId xmlns:a16="http://schemas.microsoft.com/office/drawing/2014/main" val="2720393319"/>
                    </a:ext>
                  </a:extLst>
                </a:gridCol>
                <a:gridCol w="391381">
                  <a:extLst>
                    <a:ext uri="{9D8B030D-6E8A-4147-A177-3AD203B41FA5}">
                      <a16:colId xmlns:a16="http://schemas.microsoft.com/office/drawing/2014/main" val="4117672686"/>
                    </a:ext>
                  </a:extLst>
                </a:gridCol>
                <a:gridCol w="391381">
                  <a:extLst>
                    <a:ext uri="{9D8B030D-6E8A-4147-A177-3AD203B41FA5}">
                      <a16:colId xmlns:a16="http://schemas.microsoft.com/office/drawing/2014/main" val="4162736948"/>
                    </a:ext>
                  </a:extLst>
                </a:gridCol>
                <a:gridCol w="391381">
                  <a:extLst>
                    <a:ext uri="{9D8B030D-6E8A-4147-A177-3AD203B41FA5}">
                      <a16:colId xmlns:a16="http://schemas.microsoft.com/office/drawing/2014/main" val="2978103886"/>
                    </a:ext>
                  </a:extLst>
                </a:gridCol>
                <a:gridCol w="391381">
                  <a:extLst>
                    <a:ext uri="{9D8B030D-6E8A-4147-A177-3AD203B41FA5}">
                      <a16:colId xmlns:a16="http://schemas.microsoft.com/office/drawing/2014/main" val="1494258746"/>
                    </a:ext>
                  </a:extLst>
                </a:gridCol>
                <a:gridCol w="391381">
                  <a:extLst>
                    <a:ext uri="{9D8B030D-6E8A-4147-A177-3AD203B41FA5}">
                      <a16:colId xmlns:a16="http://schemas.microsoft.com/office/drawing/2014/main" val="2932504760"/>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7</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8</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9</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10</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14</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cxnSp>
        <p:nvCxnSpPr>
          <p:cNvPr id="8" name="Straight Connector 7">
            <a:extLst>
              <a:ext uri="{FF2B5EF4-FFF2-40B4-BE49-F238E27FC236}">
                <a16:creationId xmlns:a16="http://schemas.microsoft.com/office/drawing/2014/main" id="{D57ADDD0-B8C5-4E6D-9C14-4FA6609EECBC}"/>
              </a:ext>
            </a:extLst>
          </p:cNvPr>
          <p:cNvCxnSpPr/>
          <p:nvPr/>
        </p:nvCxnSpPr>
        <p:spPr>
          <a:xfrm>
            <a:off x="4093390" y="848975"/>
            <a:ext cx="8247" cy="882188"/>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538AC1-8F4D-4B52-B332-307ADD0937EE}"/>
              </a:ext>
            </a:extLst>
          </p:cNvPr>
          <p:cNvSpPr txBox="1"/>
          <p:nvPr/>
        </p:nvSpPr>
        <p:spPr>
          <a:xfrm>
            <a:off x="3898927" y="1746174"/>
            <a:ext cx="442894" cy="204311"/>
          </a:xfrm>
          <a:prstGeom prst="roundRect">
            <a:avLst/>
          </a:prstGeom>
          <a:solidFill>
            <a:schemeClr val="bg1"/>
          </a:solidFill>
          <a:ln w="19050">
            <a:solidFill>
              <a:schemeClr val="accent1"/>
            </a:solidFill>
          </a:ln>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6" name="TextBox 15">
            <a:extLst>
              <a:ext uri="{FF2B5EF4-FFF2-40B4-BE49-F238E27FC236}">
                <a16:creationId xmlns:a16="http://schemas.microsoft.com/office/drawing/2014/main" id="{E2538AC1-8F4D-4B52-B332-307ADD0937EE}"/>
              </a:ext>
            </a:extLst>
          </p:cNvPr>
          <p:cNvSpPr txBox="1"/>
          <p:nvPr/>
        </p:nvSpPr>
        <p:spPr>
          <a:xfrm>
            <a:off x="7089166" y="4860214"/>
            <a:ext cx="683233" cy="280746"/>
          </a:xfrm>
          <a:prstGeom prst="roundRect">
            <a:avLst/>
          </a:prstGeom>
          <a:noFill/>
          <a:ln w="19050">
            <a:solidFill>
              <a:schemeClr val="accent1"/>
            </a:solidFill>
          </a:ln>
        </p:spPr>
        <p:txBody>
          <a:bodyPr wrap="square" lIns="0" tIns="0" rIns="0" bIns="0" rtlCol="0">
            <a:spAutoFit/>
          </a:bodyPr>
          <a:lstStyle/>
          <a:p>
            <a:pPr algn="l">
              <a:lnSpc>
                <a:spcPct val="100000"/>
              </a:lnSpc>
            </a:pP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4051728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2. Information </a:t>
            </a:r>
            <a:r>
              <a:rPr lang="en-GB" dirty="0" smtClean="0"/>
              <a:t>Gain: Split </a:t>
            </a:r>
            <a:r>
              <a:rPr lang="en-GB" dirty="0"/>
              <a:t>2</a:t>
            </a:r>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33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1961909"/>
                <a:ext cx="8378825" cy="3245770"/>
              </a:xfrm>
            </p:spPr>
            <p:txBody>
              <a:bodyPr/>
              <a:lstStyle/>
              <a:p>
                <a:pPr marL="6350" indent="0">
                  <a:buNone/>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𝐻</m:t>
                      </m:r>
                      <m:r>
                        <a:rPr lang="de-DE" sz="1800" b="0" i="1" smtClean="0">
                          <a:latin typeface="Cambria Math" panose="02040503050406030204" pitchFamily="18" charset="0"/>
                        </a:rPr>
                        <m:t>=− </m:t>
                      </m:r>
                      <m:nary>
                        <m:naryPr>
                          <m:chr m:val="∑"/>
                          <m:ctrlPr>
                            <a:rPr lang="de-DE" sz="1800" b="0" i="1" smtClean="0">
                              <a:latin typeface="Cambria Math" panose="02040503050406030204" pitchFamily="18" charset="0"/>
                            </a:rPr>
                          </m:ctrlPr>
                        </m:naryPr>
                        <m:sub>
                          <m:r>
                            <m:rPr>
                              <m:brk m:alnAt="23"/>
                            </m:rPr>
                            <a:rPr lang="de-DE" sz="1800" b="0" i="1" smtClean="0">
                              <a:latin typeface="Cambria Math" panose="02040503050406030204" pitchFamily="18" charset="0"/>
                            </a:rPr>
                            <m:t>𝑖</m:t>
                          </m:r>
                          <m:r>
                            <a:rPr lang="de-DE" sz="1800" b="0" i="1" smtClean="0">
                              <a:latin typeface="Cambria Math" panose="02040503050406030204" pitchFamily="18" charset="0"/>
                            </a:rPr>
                            <m:t>=1</m:t>
                          </m:r>
                        </m:sub>
                        <m:sup>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𝑛</m:t>
                              </m:r>
                            </m:e>
                            <m:sub>
                              <m:r>
                                <a:rPr lang="de-DE" sz="1800" b="0" i="1" smtClean="0">
                                  <a:latin typeface="Cambria Math" panose="02040503050406030204" pitchFamily="18" charset="0"/>
                                </a:rPr>
                                <m:t>𝐶</m:t>
                              </m:r>
                            </m:sub>
                          </m:sSub>
                        </m:sup>
                        <m:e>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r>
                            <a:rPr lang="de-DE" sz="1800" b="0" i="1" smtClean="0">
                              <a:latin typeface="Cambria Math" panose="02040503050406030204" pitchFamily="18" charset="0"/>
                            </a:rPr>
                            <m:t> </m:t>
                          </m:r>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e>
                      </m:nary>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𝑙𝑜𝑔</m:t>
                          </m:r>
                        </m:e>
                        <m:sub>
                          <m:r>
                            <a:rPr lang="de-DE" sz="1800" b="0" i="1" smtClean="0">
                              <a:latin typeface="Cambria Math" panose="02040503050406030204" pitchFamily="18" charset="0"/>
                            </a:rPr>
                            <m:t>2</m:t>
                          </m:r>
                        </m:sub>
                      </m:sSub>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r>
                        <a:rPr lang="de-DE" sz="1800" b="0" i="1" smtClean="0">
                          <a:latin typeface="Cambria Math" panose="02040503050406030204" pitchFamily="18" charset="0"/>
                        </a:rPr>
                        <m:t>=0.94</m:t>
                      </m:r>
                    </m:oMath>
                  </m:oMathPara>
                </a14:m>
                <a:endParaRPr lang="de-DE" sz="1800" b="0" dirty="0"/>
              </a:p>
              <a:p>
                <a:r>
                  <a:rPr lang="en-GB" sz="1800" dirty="0"/>
                  <a:t>Split 2:</a:t>
                </a:r>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2</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2</m:t>
                          </m:r>
                        </m:num>
                        <m:den>
                          <m:r>
                            <a:rPr lang="de-DE" sz="1800" i="1">
                              <a:latin typeface="Cambria Math" panose="02040503050406030204" pitchFamily="18" charset="0"/>
                            </a:rPr>
                            <m:t>6</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2</m:t>
                          </m:r>
                        </m:num>
                        <m:den>
                          <m:r>
                            <a:rPr lang="de-DE" sz="1800" i="1">
                              <a:latin typeface="Cambria Math" panose="02040503050406030204" pitchFamily="18" charset="0"/>
                            </a:rPr>
                            <m:t>6</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6</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6</m:t>
                          </m:r>
                        </m:den>
                      </m:f>
                      <m:r>
                        <a:rPr lang="de-DE" sz="1800" i="1">
                          <a:latin typeface="Cambria Math" panose="02040503050406030204" pitchFamily="18" charset="0"/>
                        </a:rPr>
                        <m:t>=0.918 </m:t>
                      </m:r>
                    </m:oMath>
                  </m:oMathPara>
                </a14:m>
                <a:endParaRPr lang="de-DE" sz="1800" dirty="0"/>
              </a:p>
              <a:p>
                <a:pPr marL="6350" indent="0">
                  <a:buNone/>
                </a:pPr>
                <a:endParaRPr lang="en-GB" sz="700" dirty="0"/>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2</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7</m:t>
                          </m:r>
                        </m:num>
                        <m:den>
                          <m:r>
                            <a:rPr lang="de-DE" sz="1800" i="1">
                              <a:latin typeface="Cambria Math" panose="02040503050406030204" pitchFamily="18" charset="0"/>
                            </a:rPr>
                            <m:t>8</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7</m:t>
                          </m:r>
                        </m:num>
                        <m:den>
                          <m:r>
                            <a:rPr lang="de-DE" sz="1800" i="1">
                              <a:latin typeface="Cambria Math" panose="02040503050406030204" pitchFamily="18" charset="0"/>
                            </a:rPr>
                            <m:t>8</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8</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8</m:t>
                          </m:r>
                        </m:den>
                      </m:f>
                      <m:r>
                        <a:rPr lang="de-DE" sz="1800" i="1">
                          <a:latin typeface="Cambria Math" panose="02040503050406030204" pitchFamily="18" charset="0"/>
                        </a:rPr>
                        <m:t>=0.544 </m:t>
                      </m:r>
                    </m:oMath>
                  </m:oMathPara>
                </a14:m>
                <a:endParaRPr lang="en-GB" sz="1800" dirty="0"/>
              </a:p>
              <a:p>
                <a:pPr marL="6350" indent="0">
                  <a:buNone/>
                </a:pPr>
                <a:endParaRPr lang="en-GB" sz="1800" dirty="0"/>
              </a:p>
              <a:p>
                <a:pPr marL="6350" indent="0">
                  <a:buNone/>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de-DE" sz="1800" i="1">
                              <a:latin typeface="Cambria Math" panose="02040503050406030204" pitchFamily="18" charset="0"/>
                            </a:rPr>
                            <m:t>𝐼</m:t>
                          </m:r>
                        </m:e>
                        <m:sub>
                          <m:r>
                            <a:rPr lang="de-DE" sz="1800" i="1">
                              <a:latin typeface="Cambria Math" panose="02040503050406030204" pitchFamily="18" charset="0"/>
                            </a:rPr>
                            <m:t>2</m:t>
                          </m:r>
                        </m:sub>
                      </m:sSub>
                      <m:r>
                        <a:rPr lang="de-DE" sz="1800" i="1">
                          <a:latin typeface="Cambria Math" panose="02040503050406030204" pitchFamily="18" charset="0"/>
                        </a:rPr>
                        <m:t>=</m:t>
                      </m:r>
                      <m:r>
                        <a:rPr lang="de-DE" sz="1800" i="1">
                          <a:latin typeface="Cambria Math" panose="02040503050406030204" pitchFamily="18" charset="0"/>
                        </a:rPr>
                        <m:t>𝐻</m:t>
                      </m:r>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6</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2</m:t>
                          </m:r>
                        </m:sup>
                      </m:sSubSup>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8</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2</m:t>
                          </m:r>
                        </m:sup>
                      </m:sSubSup>
                      <m:r>
                        <a:rPr lang="de-DE" sz="1800" i="1">
                          <a:latin typeface="Cambria Math" panose="02040503050406030204" pitchFamily="18" charset="0"/>
                        </a:rPr>
                        <m:t>=0.940−0.393−0.311=0.236</m:t>
                      </m:r>
                    </m:oMath>
                  </m:oMathPara>
                </a14:m>
                <a:endParaRPr lang="en-GB" sz="1800"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1961909"/>
                <a:ext cx="8378825" cy="3245770"/>
              </a:xfrm>
              <a:blipFill>
                <a:blip r:embed="rId2"/>
                <a:stretch>
                  <a:fillRect l="-1600" b="-37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endParaRPr lang="en-US" dirty="0"/>
          </a:p>
        </p:txBody>
      </p:sp>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nvPr>
        </p:nvGraphicFramePr>
        <p:xfrm>
          <a:off x="1742073" y="841412"/>
          <a:ext cx="5870715" cy="741680"/>
        </p:xfrm>
        <a:graphic>
          <a:graphicData uri="http://schemas.openxmlformats.org/drawingml/2006/table">
            <a:tbl>
              <a:tblPr firstRow="1" bandRow="1">
                <a:tableStyleId>{5C22544A-7EE6-4342-B048-85BDC9FD1C3A}</a:tableStyleId>
              </a:tblPr>
              <a:tblGrid>
                <a:gridCol w="391381">
                  <a:extLst>
                    <a:ext uri="{9D8B030D-6E8A-4147-A177-3AD203B41FA5}">
                      <a16:colId xmlns:a16="http://schemas.microsoft.com/office/drawing/2014/main" val="2885575141"/>
                    </a:ext>
                  </a:extLst>
                </a:gridCol>
                <a:gridCol w="391381">
                  <a:extLst>
                    <a:ext uri="{9D8B030D-6E8A-4147-A177-3AD203B41FA5}">
                      <a16:colId xmlns:a16="http://schemas.microsoft.com/office/drawing/2014/main" val="2479688308"/>
                    </a:ext>
                  </a:extLst>
                </a:gridCol>
                <a:gridCol w="391381">
                  <a:extLst>
                    <a:ext uri="{9D8B030D-6E8A-4147-A177-3AD203B41FA5}">
                      <a16:colId xmlns:a16="http://schemas.microsoft.com/office/drawing/2014/main" val="2085712781"/>
                    </a:ext>
                  </a:extLst>
                </a:gridCol>
                <a:gridCol w="391381">
                  <a:extLst>
                    <a:ext uri="{9D8B030D-6E8A-4147-A177-3AD203B41FA5}">
                      <a16:colId xmlns:a16="http://schemas.microsoft.com/office/drawing/2014/main" val="1828746031"/>
                    </a:ext>
                  </a:extLst>
                </a:gridCol>
                <a:gridCol w="391381">
                  <a:extLst>
                    <a:ext uri="{9D8B030D-6E8A-4147-A177-3AD203B41FA5}">
                      <a16:colId xmlns:a16="http://schemas.microsoft.com/office/drawing/2014/main" val="1483786781"/>
                    </a:ext>
                  </a:extLst>
                </a:gridCol>
                <a:gridCol w="391381">
                  <a:extLst>
                    <a:ext uri="{9D8B030D-6E8A-4147-A177-3AD203B41FA5}">
                      <a16:colId xmlns:a16="http://schemas.microsoft.com/office/drawing/2014/main" val="1040790357"/>
                    </a:ext>
                  </a:extLst>
                </a:gridCol>
                <a:gridCol w="391381">
                  <a:extLst>
                    <a:ext uri="{9D8B030D-6E8A-4147-A177-3AD203B41FA5}">
                      <a16:colId xmlns:a16="http://schemas.microsoft.com/office/drawing/2014/main" val="450228637"/>
                    </a:ext>
                  </a:extLst>
                </a:gridCol>
                <a:gridCol w="391381">
                  <a:extLst>
                    <a:ext uri="{9D8B030D-6E8A-4147-A177-3AD203B41FA5}">
                      <a16:colId xmlns:a16="http://schemas.microsoft.com/office/drawing/2014/main" val="518881807"/>
                    </a:ext>
                  </a:extLst>
                </a:gridCol>
                <a:gridCol w="391381">
                  <a:extLst>
                    <a:ext uri="{9D8B030D-6E8A-4147-A177-3AD203B41FA5}">
                      <a16:colId xmlns:a16="http://schemas.microsoft.com/office/drawing/2014/main" val="99949919"/>
                    </a:ext>
                  </a:extLst>
                </a:gridCol>
                <a:gridCol w="391381">
                  <a:extLst>
                    <a:ext uri="{9D8B030D-6E8A-4147-A177-3AD203B41FA5}">
                      <a16:colId xmlns:a16="http://schemas.microsoft.com/office/drawing/2014/main" val="2720393319"/>
                    </a:ext>
                  </a:extLst>
                </a:gridCol>
                <a:gridCol w="391381">
                  <a:extLst>
                    <a:ext uri="{9D8B030D-6E8A-4147-A177-3AD203B41FA5}">
                      <a16:colId xmlns:a16="http://schemas.microsoft.com/office/drawing/2014/main" val="4117672686"/>
                    </a:ext>
                  </a:extLst>
                </a:gridCol>
                <a:gridCol w="391381">
                  <a:extLst>
                    <a:ext uri="{9D8B030D-6E8A-4147-A177-3AD203B41FA5}">
                      <a16:colId xmlns:a16="http://schemas.microsoft.com/office/drawing/2014/main" val="4162736948"/>
                    </a:ext>
                  </a:extLst>
                </a:gridCol>
                <a:gridCol w="391381">
                  <a:extLst>
                    <a:ext uri="{9D8B030D-6E8A-4147-A177-3AD203B41FA5}">
                      <a16:colId xmlns:a16="http://schemas.microsoft.com/office/drawing/2014/main" val="2978103886"/>
                    </a:ext>
                  </a:extLst>
                </a:gridCol>
                <a:gridCol w="391381">
                  <a:extLst>
                    <a:ext uri="{9D8B030D-6E8A-4147-A177-3AD203B41FA5}">
                      <a16:colId xmlns:a16="http://schemas.microsoft.com/office/drawing/2014/main" val="1494258746"/>
                    </a:ext>
                  </a:extLst>
                </a:gridCol>
                <a:gridCol w="391381">
                  <a:extLst>
                    <a:ext uri="{9D8B030D-6E8A-4147-A177-3AD203B41FA5}">
                      <a16:colId xmlns:a16="http://schemas.microsoft.com/office/drawing/2014/main" val="2932504760"/>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7</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8</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9</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10</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14</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cxnSp>
        <p:nvCxnSpPr>
          <p:cNvPr id="8" name="Straight Connector 7">
            <a:extLst>
              <a:ext uri="{FF2B5EF4-FFF2-40B4-BE49-F238E27FC236}">
                <a16:creationId xmlns:a16="http://schemas.microsoft.com/office/drawing/2014/main" id="{D57ADDD0-B8C5-4E6D-9C14-4FA6609EECBC}"/>
              </a:ext>
            </a:extLst>
          </p:cNvPr>
          <p:cNvCxnSpPr/>
          <p:nvPr/>
        </p:nvCxnSpPr>
        <p:spPr>
          <a:xfrm>
            <a:off x="4477019" y="850557"/>
            <a:ext cx="8247" cy="882188"/>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538AC1-8F4D-4B52-B332-307ADD0937EE}"/>
              </a:ext>
            </a:extLst>
          </p:cNvPr>
          <p:cNvSpPr txBox="1"/>
          <p:nvPr/>
        </p:nvSpPr>
        <p:spPr>
          <a:xfrm>
            <a:off x="4263819" y="1732745"/>
            <a:ext cx="442894" cy="204311"/>
          </a:xfrm>
          <a:prstGeom prst="roundRect">
            <a:avLst/>
          </a:prstGeom>
          <a:solidFill>
            <a:schemeClr val="bg1"/>
          </a:solidFill>
          <a:ln w="19050">
            <a:solidFill>
              <a:schemeClr val="accent1"/>
            </a:solidFill>
          </a:ln>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a:t>
            </a:r>
            <a:r>
              <a:rPr lang="de-DE" sz="12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E2538AC1-8F4D-4B52-B332-307ADD0937EE}"/>
              </a:ext>
            </a:extLst>
          </p:cNvPr>
          <p:cNvSpPr txBox="1"/>
          <p:nvPr/>
        </p:nvSpPr>
        <p:spPr>
          <a:xfrm>
            <a:off x="7089166" y="4860214"/>
            <a:ext cx="683233" cy="280746"/>
          </a:xfrm>
          <a:prstGeom prst="roundRect">
            <a:avLst/>
          </a:prstGeom>
          <a:noFill/>
          <a:ln w="19050">
            <a:solidFill>
              <a:schemeClr val="accent1"/>
            </a:solidFill>
          </a:ln>
        </p:spPr>
        <p:txBody>
          <a:bodyPr wrap="square" lIns="0" tIns="0" rIns="0" bIns="0" rtlCol="0">
            <a:spAutoFit/>
          </a:bodyPr>
          <a:lstStyle/>
          <a:p>
            <a:pPr algn="l">
              <a:lnSpc>
                <a:spcPct val="100000"/>
              </a:lnSpc>
            </a:pP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223591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2. Information </a:t>
            </a:r>
            <a:r>
              <a:rPr lang="en-GB" dirty="0" smtClean="0"/>
              <a:t>Gain: Split </a:t>
            </a:r>
            <a:r>
              <a:rPr lang="en-GB" dirty="0"/>
              <a:t>3</a:t>
            </a:r>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34</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1961909"/>
                <a:ext cx="8378825" cy="3245770"/>
              </a:xfrm>
            </p:spPr>
            <p:txBody>
              <a:bodyPr/>
              <a:lstStyle/>
              <a:p>
                <a:pPr marL="6350" indent="0">
                  <a:buNone/>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𝐻</m:t>
                      </m:r>
                      <m:r>
                        <a:rPr lang="de-DE" sz="1800" b="0" i="1" smtClean="0">
                          <a:latin typeface="Cambria Math" panose="02040503050406030204" pitchFamily="18" charset="0"/>
                        </a:rPr>
                        <m:t>=− </m:t>
                      </m:r>
                      <m:nary>
                        <m:naryPr>
                          <m:chr m:val="∑"/>
                          <m:ctrlPr>
                            <a:rPr lang="de-DE" sz="1800" b="0" i="1" smtClean="0">
                              <a:latin typeface="Cambria Math" panose="02040503050406030204" pitchFamily="18" charset="0"/>
                            </a:rPr>
                          </m:ctrlPr>
                        </m:naryPr>
                        <m:sub>
                          <m:r>
                            <m:rPr>
                              <m:brk m:alnAt="23"/>
                            </m:rPr>
                            <a:rPr lang="de-DE" sz="1800" b="0" i="1" smtClean="0">
                              <a:latin typeface="Cambria Math" panose="02040503050406030204" pitchFamily="18" charset="0"/>
                            </a:rPr>
                            <m:t>𝑖</m:t>
                          </m:r>
                          <m:r>
                            <a:rPr lang="de-DE" sz="1800" b="0" i="1" smtClean="0">
                              <a:latin typeface="Cambria Math" panose="02040503050406030204" pitchFamily="18" charset="0"/>
                            </a:rPr>
                            <m:t>=1</m:t>
                          </m:r>
                        </m:sub>
                        <m:sup>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𝑛</m:t>
                              </m:r>
                            </m:e>
                            <m:sub>
                              <m:r>
                                <a:rPr lang="de-DE" sz="1800" b="0" i="1" smtClean="0">
                                  <a:latin typeface="Cambria Math" panose="02040503050406030204" pitchFamily="18" charset="0"/>
                                </a:rPr>
                                <m:t>𝐶</m:t>
                              </m:r>
                            </m:sub>
                          </m:sSub>
                        </m:sup>
                        <m:e>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r>
                            <a:rPr lang="de-DE" sz="1800" b="0" i="1" smtClean="0">
                              <a:latin typeface="Cambria Math" panose="02040503050406030204" pitchFamily="18" charset="0"/>
                            </a:rPr>
                            <m:t> </m:t>
                          </m:r>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e>
                      </m:nary>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𝑙𝑜𝑔</m:t>
                          </m:r>
                        </m:e>
                        <m:sub>
                          <m:r>
                            <a:rPr lang="de-DE" sz="1800" b="0" i="1" smtClean="0">
                              <a:latin typeface="Cambria Math" panose="02040503050406030204" pitchFamily="18" charset="0"/>
                            </a:rPr>
                            <m:t>2</m:t>
                          </m:r>
                        </m:sub>
                      </m:sSub>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r>
                        <a:rPr lang="de-DE" sz="1800" b="0" i="1" smtClean="0">
                          <a:latin typeface="Cambria Math" panose="02040503050406030204" pitchFamily="18" charset="0"/>
                        </a:rPr>
                        <m:t>=0.94</m:t>
                      </m:r>
                    </m:oMath>
                  </m:oMathPara>
                </a14:m>
                <a:endParaRPr lang="de-DE" sz="1800" b="0" dirty="0"/>
              </a:p>
              <a:p>
                <a:r>
                  <a:rPr lang="en-GB" sz="1800" dirty="0"/>
                  <a:t>Split 3:</a:t>
                </a:r>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3</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3</m:t>
                          </m:r>
                        </m:num>
                        <m:den>
                          <m:r>
                            <a:rPr lang="de-DE" sz="1800" i="1">
                              <a:latin typeface="Cambria Math" panose="02040503050406030204" pitchFamily="18" charset="0"/>
                            </a:rPr>
                            <m:t>7</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3</m:t>
                          </m:r>
                        </m:num>
                        <m:den>
                          <m:r>
                            <a:rPr lang="de-DE" sz="1800" i="1">
                              <a:latin typeface="Cambria Math" panose="02040503050406030204" pitchFamily="18" charset="0"/>
                            </a:rPr>
                            <m:t>7</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7</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7</m:t>
                          </m:r>
                        </m:den>
                      </m:f>
                      <m:r>
                        <a:rPr lang="de-DE" sz="1800" i="1">
                          <a:latin typeface="Cambria Math" panose="02040503050406030204" pitchFamily="18" charset="0"/>
                        </a:rPr>
                        <m:t>=0.985 </m:t>
                      </m:r>
                    </m:oMath>
                  </m:oMathPara>
                </a14:m>
                <a:endParaRPr lang="de-DE" sz="1800" dirty="0"/>
              </a:p>
              <a:p>
                <a:pPr marL="6350" indent="0">
                  <a:buNone/>
                </a:pPr>
                <a:endParaRPr lang="en-GB" sz="700" dirty="0"/>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3</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6</m:t>
                          </m:r>
                        </m:num>
                        <m:den>
                          <m:r>
                            <a:rPr lang="de-DE" sz="1800" i="1">
                              <a:latin typeface="Cambria Math" panose="02040503050406030204" pitchFamily="18" charset="0"/>
                            </a:rPr>
                            <m:t>7</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6</m:t>
                          </m:r>
                        </m:num>
                        <m:den>
                          <m:r>
                            <a:rPr lang="de-DE" sz="1800" i="1">
                              <a:latin typeface="Cambria Math" panose="02040503050406030204" pitchFamily="18" charset="0"/>
                            </a:rPr>
                            <m:t>7</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7</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7</m:t>
                          </m:r>
                        </m:den>
                      </m:f>
                      <m:r>
                        <a:rPr lang="de-DE" sz="1800" i="1">
                          <a:latin typeface="Cambria Math" panose="02040503050406030204" pitchFamily="18" charset="0"/>
                        </a:rPr>
                        <m:t>=0.592 </m:t>
                      </m:r>
                    </m:oMath>
                  </m:oMathPara>
                </a14:m>
                <a:endParaRPr lang="en-GB" sz="1800" dirty="0"/>
              </a:p>
              <a:p>
                <a:pPr marL="6350" indent="0">
                  <a:buNone/>
                </a:pPr>
                <a:endParaRPr lang="en-GB" sz="1800" dirty="0"/>
              </a:p>
              <a:p>
                <a:pPr marL="6350" indent="0">
                  <a:buNone/>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de-DE" sz="1800" i="1">
                              <a:latin typeface="Cambria Math" panose="02040503050406030204" pitchFamily="18" charset="0"/>
                            </a:rPr>
                            <m:t>𝐼</m:t>
                          </m:r>
                        </m:e>
                        <m:sub>
                          <m:r>
                            <a:rPr lang="de-DE" sz="1800" i="1">
                              <a:latin typeface="Cambria Math" panose="02040503050406030204" pitchFamily="18" charset="0"/>
                            </a:rPr>
                            <m:t>3</m:t>
                          </m:r>
                        </m:sub>
                      </m:sSub>
                      <m:r>
                        <a:rPr lang="de-DE" sz="1800" i="1">
                          <a:latin typeface="Cambria Math" panose="02040503050406030204" pitchFamily="18" charset="0"/>
                        </a:rPr>
                        <m:t>=</m:t>
                      </m:r>
                      <m:r>
                        <a:rPr lang="de-DE" sz="1800" i="1">
                          <a:latin typeface="Cambria Math" panose="02040503050406030204" pitchFamily="18" charset="0"/>
                        </a:rPr>
                        <m:t>𝐻</m:t>
                      </m:r>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7</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3</m:t>
                          </m:r>
                        </m:sup>
                      </m:sSubSup>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7</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3</m:t>
                          </m:r>
                        </m:sup>
                      </m:sSubSup>
                      <m:r>
                        <a:rPr lang="de-DE" sz="1800" i="1">
                          <a:latin typeface="Cambria Math" panose="02040503050406030204" pitchFamily="18" charset="0"/>
                        </a:rPr>
                        <m:t>=0.940−0.493−0.296=0.151</m:t>
                      </m:r>
                    </m:oMath>
                  </m:oMathPara>
                </a14:m>
                <a:endParaRPr lang="en-GB" sz="1800"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1961909"/>
                <a:ext cx="8378825" cy="3245770"/>
              </a:xfrm>
              <a:blipFill>
                <a:blip r:embed="rId2"/>
                <a:stretch>
                  <a:fillRect l="-1600" b="-18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endParaRPr lang="en-US" dirty="0"/>
          </a:p>
        </p:txBody>
      </p:sp>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nvPr>
        </p:nvGraphicFramePr>
        <p:xfrm>
          <a:off x="1742073" y="841412"/>
          <a:ext cx="5870715" cy="741680"/>
        </p:xfrm>
        <a:graphic>
          <a:graphicData uri="http://schemas.openxmlformats.org/drawingml/2006/table">
            <a:tbl>
              <a:tblPr firstRow="1" bandRow="1">
                <a:tableStyleId>{5C22544A-7EE6-4342-B048-85BDC9FD1C3A}</a:tableStyleId>
              </a:tblPr>
              <a:tblGrid>
                <a:gridCol w="391381">
                  <a:extLst>
                    <a:ext uri="{9D8B030D-6E8A-4147-A177-3AD203B41FA5}">
                      <a16:colId xmlns:a16="http://schemas.microsoft.com/office/drawing/2014/main" val="2885575141"/>
                    </a:ext>
                  </a:extLst>
                </a:gridCol>
                <a:gridCol w="391381">
                  <a:extLst>
                    <a:ext uri="{9D8B030D-6E8A-4147-A177-3AD203B41FA5}">
                      <a16:colId xmlns:a16="http://schemas.microsoft.com/office/drawing/2014/main" val="2479688308"/>
                    </a:ext>
                  </a:extLst>
                </a:gridCol>
                <a:gridCol w="391381">
                  <a:extLst>
                    <a:ext uri="{9D8B030D-6E8A-4147-A177-3AD203B41FA5}">
                      <a16:colId xmlns:a16="http://schemas.microsoft.com/office/drawing/2014/main" val="2085712781"/>
                    </a:ext>
                  </a:extLst>
                </a:gridCol>
                <a:gridCol w="391381">
                  <a:extLst>
                    <a:ext uri="{9D8B030D-6E8A-4147-A177-3AD203B41FA5}">
                      <a16:colId xmlns:a16="http://schemas.microsoft.com/office/drawing/2014/main" val="1828746031"/>
                    </a:ext>
                  </a:extLst>
                </a:gridCol>
                <a:gridCol w="391381">
                  <a:extLst>
                    <a:ext uri="{9D8B030D-6E8A-4147-A177-3AD203B41FA5}">
                      <a16:colId xmlns:a16="http://schemas.microsoft.com/office/drawing/2014/main" val="1483786781"/>
                    </a:ext>
                  </a:extLst>
                </a:gridCol>
                <a:gridCol w="391381">
                  <a:extLst>
                    <a:ext uri="{9D8B030D-6E8A-4147-A177-3AD203B41FA5}">
                      <a16:colId xmlns:a16="http://schemas.microsoft.com/office/drawing/2014/main" val="1040790357"/>
                    </a:ext>
                  </a:extLst>
                </a:gridCol>
                <a:gridCol w="391381">
                  <a:extLst>
                    <a:ext uri="{9D8B030D-6E8A-4147-A177-3AD203B41FA5}">
                      <a16:colId xmlns:a16="http://schemas.microsoft.com/office/drawing/2014/main" val="450228637"/>
                    </a:ext>
                  </a:extLst>
                </a:gridCol>
                <a:gridCol w="391381">
                  <a:extLst>
                    <a:ext uri="{9D8B030D-6E8A-4147-A177-3AD203B41FA5}">
                      <a16:colId xmlns:a16="http://schemas.microsoft.com/office/drawing/2014/main" val="518881807"/>
                    </a:ext>
                  </a:extLst>
                </a:gridCol>
                <a:gridCol w="391381">
                  <a:extLst>
                    <a:ext uri="{9D8B030D-6E8A-4147-A177-3AD203B41FA5}">
                      <a16:colId xmlns:a16="http://schemas.microsoft.com/office/drawing/2014/main" val="99949919"/>
                    </a:ext>
                  </a:extLst>
                </a:gridCol>
                <a:gridCol w="391381">
                  <a:extLst>
                    <a:ext uri="{9D8B030D-6E8A-4147-A177-3AD203B41FA5}">
                      <a16:colId xmlns:a16="http://schemas.microsoft.com/office/drawing/2014/main" val="2720393319"/>
                    </a:ext>
                  </a:extLst>
                </a:gridCol>
                <a:gridCol w="391381">
                  <a:extLst>
                    <a:ext uri="{9D8B030D-6E8A-4147-A177-3AD203B41FA5}">
                      <a16:colId xmlns:a16="http://schemas.microsoft.com/office/drawing/2014/main" val="4117672686"/>
                    </a:ext>
                  </a:extLst>
                </a:gridCol>
                <a:gridCol w="391381">
                  <a:extLst>
                    <a:ext uri="{9D8B030D-6E8A-4147-A177-3AD203B41FA5}">
                      <a16:colId xmlns:a16="http://schemas.microsoft.com/office/drawing/2014/main" val="4162736948"/>
                    </a:ext>
                  </a:extLst>
                </a:gridCol>
                <a:gridCol w="391381">
                  <a:extLst>
                    <a:ext uri="{9D8B030D-6E8A-4147-A177-3AD203B41FA5}">
                      <a16:colId xmlns:a16="http://schemas.microsoft.com/office/drawing/2014/main" val="2978103886"/>
                    </a:ext>
                  </a:extLst>
                </a:gridCol>
                <a:gridCol w="391381">
                  <a:extLst>
                    <a:ext uri="{9D8B030D-6E8A-4147-A177-3AD203B41FA5}">
                      <a16:colId xmlns:a16="http://schemas.microsoft.com/office/drawing/2014/main" val="1494258746"/>
                    </a:ext>
                  </a:extLst>
                </a:gridCol>
                <a:gridCol w="391381">
                  <a:extLst>
                    <a:ext uri="{9D8B030D-6E8A-4147-A177-3AD203B41FA5}">
                      <a16:colId xmlns:a16="http://schemas.microsoft.com/office/drawing/2014/main" val="2932504760"/>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7</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8</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9</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10</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14</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cxnSp>
        <p:nvCxnSpPr>
          <p:cNvPr id="8" name="Straight Connector 7">
            <a:extLst>
              <a:ext uri="{FF2B5EF4-FFF2-40B4-BE49-F238E27FC236}">
                <a16:creationId xmlns:a16="http://schemas.microsoft.com/office/drawing/2014/main" id="{D57ADDD0-B8C5-4E6D-9C14-4FA6609EECBC}"/>
              </a:ext>
            </a:extLst>
          </p:cNvPr>
          <p:cNvCxnSpPr/>
          <p:nvPr/>
        </p:nvCxnSpPr>
        <p:spPr>
          <a:xfrm>
            <a:off x="4873501" y="850557"/>
            <a:ext cx="8247" cy="882188"/>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538AC1-8F4D-4B52-B332-307ADD0937EE}"/>
              </a:ext>
            </a:extLst>
          </p:cNvPr>
          <p:cNvSpPr txBox="1"/>
          <p:nvPr/>
        </p:nvSpPr>
        <p:spPr>
          <a:xfrm>
            <a:off x="4652054" y="1737982"/>
            <a:ext cx="442894" cy="204311"/>
          </a:xfrm>
          <a:prstGeom prst="roundRect">
            <a:avLst/>
          </a:prstGeom>
          <a:solidFill>
            <a:schemeClr val="bg1"/>
          </a:solidFill>
          <a:ln w="19050">
            <a:solidFill>
              <a:schemeClr val="accent1"/>
            </a:solidFill>
          </a:ln>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a:t>
            </a:r>
            <a:r>
              <a:rPr lang="de-DE" sz="12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E2538AC1-8F4D-4B52-B332-307ADD0937EE}"/>
              </a:ext>
            </a:extLst>
          </p:cNvPr>
          <p:cNvSpPr txBox="1"/>
          <p:nvPr/>
        </p:nvSpPr>
        <p:spPr>
          <a:xfrm>
            <a:off x="7089166" y="4860214"/>
            <a:ext cx="683233" cy="280746"/>
          </a:xfrm>
          <a:prstGeom prst="roundRect">
            <a:avLst/>
          </a:prstGeom>
          <a:noFill/>
          <a:ln w="19050">
            <a:solidFill>
              <a:schemeClr val="accent1"/>
            </a:solidFill>
          </a:ln>
        </p:spPr>
        <p:txBody>
          <a:bodyPr wrap="square" lIns="0" tIns="0" rIns="0" bIns="0" rtlCol="0">
            <a:spAutoFit/>
          </a:bodyPr>
          <a:lstStyle/>
          <a:p>
            <a:pPr algn="l">
              <a:lnSpc>
                <a:spcPct val="100000"/>
              </a:lnSpc>
            </a:pP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861511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2. Information </a:t>
            </a:r>
            <a:r>
              <a:rPr lang="en-GB" dirty="0" smtClean="0"/>
              <a:t>Gain: Split 4</a:t>
            </a:r>
            <a:endParaRPr lang="en-GB" dirty="0"/>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35</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1961909"/>
                <a:ext cx="8378825" cy="3245770"/>
              </a:xfrm>
            </p:spPr>
            <p:txBody>
              <a:bodyPr/>
              <a:lstStyle/>
              <a:p>
                <a:pPr marL="6350" indent="0">
                  <a:buNone/>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𝐻</m:t>
                      </m:r>
                      <m:r>
                        <a:rPr lang="de-DE" sz="1800" b="0" i="1" smtClean="0">
                          <a:latin typeface="Cambria Math" panose="02040503050406030204" pitchFamily="18" charset="0"/>
                        </a:rPr>
                        <m:t>=− </m:t>
                      </m:r>
                      <m:nary>
                        <m:naryPr>
                          <m:chr m:val="∑"/>
                          <m:ctrlPr>
                            <a:rPr lang="de-DE" sz="1800" b="0" i="1" smtClean="0">
                              <a:latin typeface="Cambria Math" panose="02040503050406030204" pitchFamily="18" charset="0"/>
                            </a:rPr>
                          </m:ctrlPr>
                        </m:naryPr>
                        <m:sub>
                          <m:r>
                            <m:rPr>
                              <m:brk m:alnAt="23"/>
                            </m:rPr>
                            <a:rPr lang="de-DE" sz="1800" b="0" i="1" smtClean="0">
                              <a:latin typeface="Cambria Math" panose="02040503050406030204" pitchFamily="18" charset="0"/>
                            </a:rPr>
                            <m:t>𝑖</m:t>
                          </m:r>
                          <m:r>
                            <a:rPr lang="de-DE" sz="1800" b="0" i="1" smtClean="0">
                              <a:latin typeface="Cambria Math" panose="02040503050406030204" pitchFamily="18" charset="0"/>
                            </a:rPr>
                            <m:t>=1</m:t>
                          </m:r>
                        </m:sub>
                        <m:sup>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𝑛</m:t>
                              </m:r>
                            </m:e>
                            <m:sub>
                              <m:r>
                                <a:rPr lang="de-DE" sz="1800" b="0" i="1" smtClean="0">
                                  <a:latin typeface="Cambria Math" panose="02040503050406030204" pitchFamily="18" charset="0"/>
                                </a:rPr>
                                <m:t>𝐶</m:t>
                              </m:r>
                            </m:sub>
                          </m:sSub>
                        </m:sup>
                        <m:e>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r>
                            <a:rPr lang="de-DE" sz="1800" b="0" i="1" smtClean="0">
                              <a:latin typeface="Cambria Math" panose="02040503050406030204" pitchFamily="18" charset="0"/>
                            </a:rPr>
                            <m:t> </m:t>
                          </m:r>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e>
                      </m:nary>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𝑙𝑜𝑔</m:t>
                          </m:r>
                        </m:e>
                        <m:sub>
                          <m:r>
                            <a:rPr lang="de-DE" sz="1800" b="0" i="1" smtClean="0">
                              <a:latin typeface="Cambria Math" panose="02040503050406030204" pitchFamily="18" charset="0"/>
                            </a:rPr>
                            <m:t>2</m:t>
                          </m:r>
                        </m:sub>
                      </m:sSub>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r>
                        <a:rPr lang="de-DE" sz="1800" b="0" i="1" smtClean="0">
                          <a:latin typeface="Cambria Math" panose="02040503050406030204" pitchFamily="18" charset="0"/>
                        </a:rPr>
                        <m:t>=0.94</m:t>
                      </m:r>
                    </m:oMath>
                  </m:oMathPara>
                </a14:m>
                <a:endParaRPr lang="de-DE" sz="1800" b="0" dirty="0"/>
              </a:p>
              <a:p>
                <a:r>
                  <a:rPr lang="en-GB" sz="1800" dirty="0"/>
                  <a:t>Split 4:</a:t>
                </a:r>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4</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8</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8</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8</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8</m:t>
                          </m:r>
                        </m:den>
                      </m:f>
                      <m:r>
                        <a:rPr lang="de-DE" sz="1800" i="1">
                          <a:latin typeface="Cambria Math" panose="02040503050406030204" pitchFamily="18" charset="0"/>
                        </a:rPr>
                        <m:t>=1.0 </m:t>
                      </m:r>
                    </m:oMath>
                  </m:oMathPara>
                </a14:m>
                <a:endParaRPr lang="de-DE" sz="1800" dirty="0"/>
              </a:p>
              <a:p>
                <a:pPr marL="6350" indent="0">
                  <a:buNone/>
                </a:pPr>
                <a:endParaRPr lang="en-GB" sz="700" dirty="0"/>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4</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5</m:t>
                          </m:r>
                        </m:num>
                        <m:den>
                          <m:r>
                            <a:rPr lang="de-DE" sz="1800" i="1">
                              <a:latin typeface="Cambria Math" panose="02040503050406030204" pitchFamily="18" charset="0"/>
                            </a:rPr>
                            <m:t>6</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5</m:t>
                          </m:r>
                        </m:num>
                        <m:den>
                          <m:r>
                            <a:rPr lang="de-DE" sz="1800" i="1">
                              <a:latin typeface="Cambria Math" panose="02040503050406030204" pitchFamily="18" charset="0"/>
                            </a:rPr>
                            <m:t>6</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6</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6</m:t>
                          </m:r>
                        </m:den>
                      </m:f>
                      <m:r>
                        <a:rPr lang="de-DE" sz="1800" i="1">
                          <a:latin typeface="Cambria Math" panose="02040503050406030204" pitchFamily="18" charset="0"/>
                        </a:rPr>
                        <m:t>=0.650 </m:t>
                      </m:r>
                    </m:oMath>
                  </m:oMathPara>
                </a14:m>
                <a:endParaRPr lang="en-GB" sz="1800" dirty="0"/>
              </a:p>
              <a:p>
                <a:pPr marL="6350" indent="0">
                  <a:buNone/>
                </a:pPr>
                <a:endParaRPr lang="en-GB" sz="1800" dirty="0"/>
              </a:p>
              <a:p>
                <a:pPr marL="6350" indent="0">
                  <a:buNone/>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de-DE" sz="1800" i="1">
                              <a:latin typeface="Cambria Math" panose="02040503050406030204" pitchFamily="18" charset="0"/>
                            </a:rPr>
                            <m:t>𝐼</m:t>
                          </m:r>
                        </m:e>
                        <m:sub>
                          <m:r>
                            <a:rPr lang="de-DE" sz="1800" i="1">
                              <a:latin typeface="Cambria Math" panose="02040503050406030204" pitchFamily="18" charset="0"/>
                            </a:rPr>
                            <m:t>4</m:t>
                          </m:r>
                        </m:sub>
                      </m:sSub>
                      <m:r>
                        <a:rPr lang="de-DE" sz="1800" i="1">
                          <a:latin typeface="Cambria Math" panose="02040503050406030204" pitchFamily="18" charset="0"/>
                        </a:rPr>
                        <m:t>=</m:t>
                      </m:r>
                      <m:r>
                        <a:rPr lang="de-DE" sz="1800" i="1">
                          <a:latin typeface="Cambria Math" panose="02040503050406030204" pitchFamily="18" charset="0"/>
                        </a:rPr>
                        <m:t>𝐻</m:t>
                      </m:r>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8</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4</m:t>
                          </m:r>
                        </m:sup>
                      </m:sSubSup>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6</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4</m:t>
                          </m:r>
                        </m:sup>
                      </m:sSubSup>
                      <m:r>
                        <a:rPr lang="de-DE" sz="1800" i="1">
                          <a:latin typeface="Cambria Math" panose="02040503050406030204" pitchFamily="18" charset="0"/>
                        </a:rPr>
                        <m:t>=0.940−0.571−0.279=0.090</m:t>
                      </m:r>
                    </m:oMath>
                  </m:oMathPara>
                </a14:m>
                <a:endParaRPr lang="en-GB" sz="1800"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1961909"/>
                <a:ext cx="8378825" cy="3245770"/>
              </a:xfrm>
              <a:blipFill>
                <a:blip r:embed="rId2"/>
                <a:stretch>
                  <a:fillRect l="-1600" b="-37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endParaRPr lang="en-US" dirty="0"/>
          </a:p>
        </p:txBody>
      </p:sp>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nvPr>
        </p:nvGraphicFramePr>
        <p:xfrm>
          <a:off x="1742073" y="841412"/>
          <a:ext cx="5870715" cy="741680"/>
        </p:xfrm>
        <a:graphic>
          <a:graphicData uri="http://schemas.openxmlformats.org/drawingml/2006/table">
            <a:tbl>
              <a:tblPr firstRow="1" bandRow="1">
                <a:tableStyleId>{5C22544A-7EE6-4342-B048-85BDC9FD1C3A}</a:tableStyleId>
              </a:tblPr>
              <a:tblGrid>
                <a:gridCol w="391381">
                  <a:extLst>
                    <a:ext uri="{9D8B030D-6E8A-4147-A177-3AD203B41FA5}">
                      <a16:colId xmlns:a16="http://schemas.microsoft.com/office/drawing/2014/main" val="2885575141"/>
                    </a:ext>
                  </a:extLst>
                </a:gridCol>
                <a:gridCol w="391381">
                  <a:extLst>
                    <a:ext uri="{9D8B030D-6E8A-4147-A177-3AD203B41FA5}">
                      <a16:colId xmlns:a16="http://schemas.microsoft.com/office/drawing/2014/main" val="2479688308"/>
                    </a:ext>
                  </a:extLst>
                </a:gridCol>
                <a:gridCol w="391381">
                  <a:extLst>
                    <a:ext uri="{9D8B030D-6E8A-4147-A177-3AD203B41FA5}">
                      <a16:colId xmlns:a16="http://schemas.microsoft.com/office/drawing/2014/main" val="2085712781"/>
                    </a:ext>
                  </a:extLst>
                </a:gridCol>
                <a:gridCol w="391381">
                  <a:extLst>
                    <a:ext uri="{9D8B030D-6E8A-4147-A177-3AD203B41FA5}">
                      <a16:colId xmlns:a16="http://schemas.microsoft.com/office/drawing/2014/main" val="1828746031"/>
                    </a:ext>
                  </a:extLst>
                </a:gridCol>
                <a:gridCol w="391381">
                  <a:extLst>
                    <a:ext uri="{9D8B030D-6E8A-4147-A177-3AD203B41FA5}">
                      <a16:colId xmlns:a16="http://schemas.microsoft.com/office/drawing/2014/main" val="1483786781"/>
                    </a:ext>
                  </a:extLst>
                </a:gridCol>
                <a:gridCol w="391381">
                  <a:extLst>
                    <a:ext uri="{9D8B030D-6E8A-4147-A177-3AD203B41FA5}">
                      <a16:colId xmlns:a16="http://schemas.microsoft.com/office/drawing/2014/main" val="1040790357"/>
                    </a:ext>
                  </a:extLst>
                </a:gridCol>
                <a:gridCol w="391381">
                  <a:extLst>
                    <a:ext uri="{9D8B030D-6E8A-4147-A177-3AD203B41FA5}">
                      <a16:colId xmlns:a16="http://schemas.microsoft.com/office/drawing/2014/main" val="450228637"/>
                    </a:ext>
                  </a:extLst>
                </a:gridCol>
                <a:gridCol w="391381">
                  <a:extLst>
                    <a:ext uri="{9D8B030D-6E8A-4147-A177-3AD203B41FA5}">
                      <a16:colId xmlns:a16="http://schemas.microsoft.com/office/drawing/2014/main" val="518881807"/>
                    </a:ext>
                  </a:extLst>
                </a:gridCol>
                <a:gridCol w="391381">
                  <a:extLst>
                    <a:ext uri="{9D8B030D-6E8A-4147-A177-3AD203B41FA5}">
                      <a16:colId xmlns:a16="http://schemas.microsoft.com/office/drawing/2014/main" val="99949919"/>
                    </a:ext>
                  </a:extLst>
                </a:gridCol>
                <a:gridCol w="391381">
                  <a:extLst>
                    <a:ext uri="{9D8B030D-6E8A-4147-A177-3AD203B41FA5}">
                      <a16:colId xmlns:a16="http://schemas.microsoft.com/office/drawing/2014/main" val="2720393319"/>
                    </a:ext>
                  </a:extLst>
                </a:gridCol>
                <a:gridCol w="391381">
                  <a:extLst>
                    <a:ext uri="{9D8B030D-6E8A-4147-A177-3AD203B41FA5}">
                      <a16:colId xmlns:a16="http://schemas.microsoft.com/office/drawing/2014/main" val="4117672686"/>
                    </a:ext>
                  </a:extLst>
                </a:gridCol>
                <a:gridCol w="391381">
                  <a:extLst>
                    <a:ext uri="{9D8B030D-6E8A-4147-A177-3AD203B41FA5}">
                      <a16:colId xmlns:a16="http://schemas.microsoft.com/office/drawing/2014/main" val="4162736948"/>
                    </a:ext>
                  </a:extLst>
                </a:gridCol>
                <a:gridCol w="391381">
                  <a:extLst>
                    <a:ext uri="{9D8B030D-6E8A-4147-A177-3AD203B41FA5}">
                      <a16:colId xmlns:a16="http://schemas.microsoft.com/office/drawing/2014/main" val="2978103886"/>
                    </a:ext>
                  </a:extLst>
                </a:gridCol>
                <a:gridCol w="391381">
                  <a:extLst>
                    <a:ext uri="{9D8B030D-6E8A-4147-A177-3AD203B41FA5}">
                      <a16:colId xmlns:a16="http://schemas.microsoft.com/office/drawing/2014/main" val="1494258746"/>
                    </a:ext>
                  </a:extLst>
                </a:gridCol>
                <a:gridCol w="391381">
                  <a:extLst>
                    <a:ext uri="{9D8B030D-6E8A-4147-A177-3AD203B41FA5}">
                      <a16:colId xmlns:a16="http://schemas.microsoft.com/office/drawing/2014/main" val="2932504760"/>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7</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8</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9</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10</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14</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cxnSp>
        <p:nvCxnSpPr>
          <p:cNvPr id="8" name="Straight Connector 7">
            <a:extLst>
              <a:ext uri="{FF2B5EF4-FFF2-40B4-BE49-F238E27FC236}">
                <a16:creationId xmlns:a16="http://schemas.microsoft.com/office/drawing/2014/main" id="{D57ADDD0-B8C5-4E6D-9C14-4FA6609EECBC}"/>
              </a:ext>
            </a:extLst>
          </p:cNvPr>
          <p:cNvCxnSpPr/>
          <p:nvPr/>
        </p:nvCxnSpPr>
        <p:spPr>
          <a:xfrm>
            <a:off x="5262777" y="863625"/>
            <a:ext cx="8247" cy="882188"/>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538AC1-8F4D-4B52-B332-307ADD0937EE}"/>
              </a:ext>
            </a:extLst>
          </p:cNvPr>
          <p:cNvSpPr txBox="1"/>
          <p:nvPr/>
        </p:nvSpPr>
        <p:spPr>
          <a:xfrm>
            <a:off x="5041330" y="1751050"/>
            <a:ext cx="442894" cy="204311"/>
          </a:xfrm>
          <a:prstGeom prst="roundRect">
            <a:avLst/>
          </a:prstGeom>
          <a:solidFill>
            <a:schemeClr val="bg1"/>
          </a:solidFill>
          <a:ln w="19050">
            <a:solidFill>
              <a:schemeClr val="accent1"/>
            </a:solidFill>
          </a:ln>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a:t>
            </a:r>
            <a:r>
              <a:rPr lang="de-DE" sz="12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E2538AC1-8F4D-4B52-B332-307ADD0937EE}"/>
              </a:ext>
            </a:extLst>
          </p:cNvPr>
          <p:cNvSpPr txBox="1"/>
          <p:nvPr/>
        </p:nvSpPr>
        <p:spPr>
          <a:xfrm>
            <a:off x="7089166" y="4860214"/>
            <a:ext cx="683233" cy="280746"/>
          </a:xfrm>
          <a:prstGeom prst="roundRect">
            <a:avLst/>
          </a:prstGeom>
          <a:noFill/>
          <a:ln w="19050">
            <a:solidFill>
              <a:schemeClr val="accent1"/>
            </a:solidFill>
          </a:ln>
        </p:spPr>
        <p:txBody>
          <a:bodyPr wrap="square" lIns="0" tIns="0" rIns="0" bIns="0" rtlCol="0">
            <a:spAutoFit/>
          </a:bodyPr>
          <a:lstStyle/>
          <a:p>
            <a:pPr algn="l">
              <a:lnSpc>
                <a:spcPct val="100000"/>
              </a:lnSpc>
            </a:pP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3638876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5791-1618-465C-84B5-2C929559D139}"/>
              </a:ext>
            </a:extLst>
          </p:cNvPr>
          <p:cNvSpPr>
            <a:spLocks noGrp="1"/>
          </p:cNvSpPr>
          <p:nvPr>
            <p:ph type="title"/>
          </p:nvPr>
        </p:nvSpPr>
        <p:spPr/>
        <p:txBody>
          <a:bodyPr/>
          <a:lstStyle/>
          <a:p>
            <a:r>
              <a:rPr lang="en-GB" dirty="0"/>
              <a:t>2. Information </a:t>
            </a:r>
            <a:r>
              <a:rPr lang="en-GB" dirty="0" smtClean="0"/>
              <a:t>Gain: Split 5</a:t>
            </a:r>
            <a:endParaRPr lang="en-GB" dirty="0"/>
          </a:p>
        </p:txBody>
      </p:sp>
      <p:sp>
        <p:nvSpPr>
          <p:cNvPr id="3" name="Slide Number Placeholder 2">
            <a:extLst>
              <a:ext uri="{FF2B5EF4-FFF2-40B4-BE49-F238E27FC236}">
                <a16:creationId xmlns:a16="http://schemas.microsoft.com/office/drawing/2014/main" id="{9F0DBF85-9E7B-47D5-9758-3584754B2EFC}"/>
              </a:ext>
            </a:extLst>
          </p:cNvPr>
          <p:cNvSpPr>
            <a:spLocks noGrp="1"/>
          </p:cNvSpPr>
          <p:nvPr>
            <p:ph type="sldNum" sz="quarter" idx="13"/>
          </p:nvPr>
        </p:nvSpPr>
        <p:spPr/>
        <p:txBody>
          <a:bodyPr/>
          <a:lstStyle/>
          <a:p>
            <a:fld id="{15C29056-5AFA-7949-831A-3EC086771171}" type="slidenum">
              <a:rPr lang="de-DE" smtClean="0"/>
              <a:pPr/>
              <a:t>36</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568D85-5AA2-4B57-8E9F-FC8EB3BF4DAE}"/>
                  </a:ext>
                </a:extLst>
              </p:cNvPr>
              <p:cNvSpPr>
                <a:spLocks noGrp="1"/>
              </p:cNvSpPr>
              <p:nvPr>
                <p:ph type="body" sz="quarter" idx="14"/>
              </p:nvPr>
            </p:nvSpPr>
            <p:spPr>
              <a:xfrm>
                <a:off x="360000" y="1961909"/>
                <a:ext cx="8378825" cy="3245770"/>
              </a:xfrm>
            </p:spPr>
            <p:txBody>
              <a:bodyPr/>
              <a:lstStyle/>
              <a:p>
                <a:pPr marL="6350" indent="0">
                  <a:buNone/>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𝐻</m:t>
                      </m:r>
                      <m:r>
                        <a:rPr lang="de-DE" sz="1800" b="0" i="1" smtClean="0">
                          <a:latin typeface="Cambria Math" panose="02040503050406030204" pitchFamily="18" charset="0"/>
                        </a:rPr>
                        <m:t>=− </m:t>
                      </m:r>
                      <m:nary>
                        <m:naryPr>
                          <m:chr m:val="∑"/>
                          <m:ctrlPr>
                            <a:rPr lang="de-DE" sz="1800" b="0" i="1" smtClean="0">
                              <a:latin typeface="Cambria Math" panose="02040503050406030204" pitchFamily="18" charset="0"/>
                            </a:rPr>
                          </m:ctrlPr>
                        </m:naryPr>
                        <m:sub>
                          <m:r>
                            <m:rPr>
                              <m:brk m:alnAt="23"/>
                            </m:rPr>
                            <a:rPr lang="de-DE" sz="1800" b="0" i="1" smtClean="0">
                              <a:latin typeface="Cambria Math" panose="02040503050406030204" pitchFamily="18" charset="0"/>
                            </a:rPr>
                            <m:t>𝑖</m:t>
                          </m:r>
                          <m:r>
                            <a:rPr lang="de-DE" sz="1800" b="0" i="1" smtClean="0">
                              <a:latin typeface="Cambria Math" panose="02040503050406030204" pitchFamily="18" charset="0"/>
                            </a:rPr>
                            <m:t>=1</m:t>
                          </m:r>
                        </m:sub>
                        <m:sup>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𝑛</m:t>
                              </m:r>
                            </m:e>
                            <m:sub>
                              <m:r>
                                <a:rPr lang="de-DE" sz="1800" b="0" i="1" smtClean="0">
                                  <a:latin typeface="Cambria Math" panose="02040503050406030204" pitchFamily="18" charset="0"/>
                                </a:rPr>
                                <m:t>𝐶</m:t>
                              </m:r>
                            </m:sub>
                          </m:sSub>
                        </m:sup>
                        <m:e>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r>
                            <a:rPr lang="de-DE" sz="1800" b="0" i="1" smtClean="0">
                              <a:latin typeface="Cambria Math" panose="02040503050406030204" pitchFamily="18" charset="0"/>
                            </a:rPr>
                            <m:t> </m:t>
                          </m:r>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sSub>
                            <m:sSubPr>
                              <m:ctrlPr>
                                <a:rPr lang="de-DE" sz="1800" i="1">
                                  <a:latin typeface="Cambria Math" panose="02040503050406030204" pitchFamily="18" charset="0"/>
                                </a:rPr>
                              </m:ctrlPr>
                            </m:sSubPr>
                            <m:e>
                              <m:r>
                                <a:rPr lang="de-DE" sz="1800" i="1">
                                  <a:latin typeface="Cambria Math" panose="02040503050406030204" pitchFamily="18" charset="0"/>
                                </a:rPr>
                                <m:t>𝑝</m:t>
                              </m:r>
                            </m:e>
                            <m:sub>
                              <m:r>
                                <a:rPr lang="de-DE" sz="1800" i="1">
                                  <a:latin typeface="Cambria Math" panose="02040503050406030204" pitchFamily="18" charset="0"/>
                                </a:rPr>
                                <m:t>𝑖</m:t>
                              </m:r>
                            </m:sub>
                          </m:sSub>
                        </m:e>
                      </m:nary>
                      <m:r>
                        <a:rPr lang="de-DE" sz="1800" b="0" i="1" smtClean="0">
                          <a:latin typeface="Cambria Math" panose="02040503050406030204" pitchFamily="18" charset="0"/>
                        </a:rPr>
                        <m:t>=−</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𝑙𝑜𝑔</m:t>
                          </m:r>
                        </m:e>
                        <m:sub>
                          <m:r>
                            <a:rPr lang="de-DE" sz="1800" b="0" i="1" smtClean="0">
                              <a:latin typeface="Cambria Math" panose="02040503050406030204" pitchFamily="18" charset="0"/>
                            </a:rPr>
                            <m:t>2</m:t>
                          </m:r>
                        </m:sub>
                      </m:sSub>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9</m:t>
                          </m:r>
                        </m:num>
                        <m:den>
                          <m:r>
                            <a:rPr lang="de-DE" sz="1800" b="0" i="1" smtClean="0">
                              <a:latin typeface="Cambria Math" panose="02040503050406030204" pitchFamily="18" charset="0"/>
                            </a:rPr>
                            <m:t>14</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b="0" i="1" smtClean="0">
                              <a:latin typeface="Cambria Math" panose="02040503050406030204" pitchFamily="18" charset="0"/>
                            </a:rPr>
                            <m:t>5</m:t>
                          </m:r>
                        </m:num>
                        <m:den>
                          <m:r>
                            <a:rPr lang="de-DE" sz="1800" b="0" i="1" smtClean="0">
                              <a:latin typeface="Cambria Math" panose="02040503050406030204" pitchFamily="18" charset="0"/>
                            </a:rPr>
                            <m:t>14</m:t>
                          </m:r>
                        </m:den>
                      </m:f>
                      <m:r>
                        <a:rPr lang="de-DE" sz="1800" b="0" i="1" smtClean="0">
                          <a:latin typeface="Cambria Math" panose="02040503050406030204" pitchFamily="18" charset="0"/>
                        </a:rPr>
                        <m:t>=0.94</m:t>
                      </m:r>
                    </m:oMath>
                  </m:oMathPara>
                </a14:m>
                <a:endParaRPr lang="de-DE" sz="1800" b="0" dirty="0"/>
              </a:p>
              <a:p>
                <a:r>
                  <a:rPr lang="en-GB" sz="1800" dirty="0"/>
                  <a:t>Split 5:</a:t>
                </a:r>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5</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5</m:t>
                          </m:r>
                        </m:num>
                        <m:den>
                          <m:r>
                            <a:rPr lang="de-DE" sz="1800" i="1">
                              <a:latin typeface="Cambria Math" panose="02040503050406030204" pitchFamily="18" charset="0"/>
                            </a:rPr>
                            <m:t>9</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5</m:t>
                          </m:r>
                        </m:num>
                        <m:den>
                          <m:r>
                            <a:rPr lang="de-DE" sz="1800" i="1">
                              <a:latin typeface="Cambria Math" panose="02040503050406030204" pitchFamily="18" charset="0"/>
                            </a:rPr>
                            <m:t>9</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9</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9</m:t>
                          </m:r>
                        </m:den>
                      </m:f>
                      <m:r>
                        <a:rPr lang="de-DE" sz="1800" i="1">
                          <a:latin typeface="Cambria Math" panose="02040503050406030204" pitchFamily="18" charset="0"/>
                        </a:rPr>
                        <m:t>=0.991 </m:t>
                      </m:r>
                    </m:oMath>
                  </m:oMathPara>
                </a14:m>
                <a:endParaRPr lang="de-DE" sz="1800" dirty="0"/>
              </a:p>
              <a:p>
                <a:pPr marL="6350" indent="0">
                  <a:buNone/>
                </a:pPr>
                <a:endParaRPr lang="en-GB" sz="700" dirty="0"/>
              </a:p>
              <a:p>
                <a:pPr marL="6350" indent="0">
                  <a:buNone/>
                </a:pPr>
                <a14:m>
                  <m:oMathPara xmlns:m="http://schemas.openxmlformats.org/officeDocument/2006/math">
                    <m:oMathParaPr>
                      <m:jc m:val="centerGroup"/>
                    </m:oMathParaPr>
                    <m:oMath xmlns:m="http://schemas.openxmlformats.org/officeDocument/2006/math">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5</m:t>
                          </m:r>
                        </m:sup>
                      </m:sSubSup>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5</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4</m:t>
                          </m:r>
                        </m:num>
                        <m:den>
                          <m:r>
                            <a:rPr lang="de-DE" sz="1800" i="1">
                              <a:latin typeface="Cambria Math" panose="02040503050406030204" pitchFamily="18" charset="0"/>
                            </a:rPr>
                            <m:t>5</m:t>
                          </m:r>
                        </m:den>
                      </m:f>
                      <m:r>
                        <a:rPr lang="de-DE" sz="1800" i="1">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5</m:t>
                          </m:r>
                        </m:den>
                      </m:f>
                      <m:sSub>
                        <m:sSubPr>
                          <m:ctrlPr>
                            <a:rPr lang="de-DE" sz="1800" i="1">
                              <a:latin typeface="Cambria Math" panose="02040503050406030204" pitchFamily="18" charset="0"/>
                            </a:rPr>
                          </m:ctrlPr>
                        </m:sSubPr>
                        <m:e>
                          <m:r>
                            <a:rPr lang="de-DE" sz="1800" i="1">
                              <a:latin typeface="Cambria Math" panose="02040503050406030204" pitchFamily="18" charset="0"/>
                            </a:rPr>
                            <m:t>𝑙𝑜𝑔</m:t>
                          </m:r>
                        </m:e>
                        <m:sub>
                          <m:r>
                            <a:rPr lang="de-DE" sz="1800" i="1">
                              <a:latin typeface="Cambria Math" panose="02040503050406030204" pitchFamily="18" charset="0"/>
                            </a:rPr>
                            <m:t>2</m:t>
                          </m:r>
                        </m:sub>
                      </m:sSub>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5</m:t>
                          </m:r>
                        </m:den>
                      </m:f>
                      <m:r>
                        <a:rPr lang="de-DE" sz="1800" i="1">
                          <a:latin typeface="Cambria Math" panose="02040503050406030204" pitchFamily="18" charset="0"/>
                        </a:rPr>
                        <m:t>=0.722 </m:t>
                      </m:r>
                    </m:oMath>
                  </m:oMathPara>
                </a14:m>
                <a:endParaRPr lang="en-GB" sz="1800" dirty="0"/>
              </a:p>
              <a:p>
                <a:pPr marL="6350" indent="0">
                  <a:buNone/>
                </a:pPr>
                <a:endParaRPr lang="en-GB" sz="1800" dirty="0"/>
              </a:p>
              <a:p>
                <a:pPr marL="6350" indent="0">
                  <a:buNone/>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de-DE" sz="1800" i="1">
                              <a:latin typeface="Cambria Math" panose="02040503050406030204" pitchFamily="18" charset="0"/>
                            </a:rPr>
                            <m:t>𝐼</m:t>
                          </m:r>
                        </m:e>
                        <m:sub>
                          <m:r>
                            <a:rPr lang="de-DE" sz="1800" i="1">
                              <a:latin typeface="Cambria Math" panose="02040503050406030204" pitchFamily="18" charset="0"/>
                            </a:rPr>
                            <m:t>5</m:t>
                          </m:r>
                        </m:sub>
                      </m:sSub>
                      <m:r>
                        <a:rPr lang="de-DE" sz="1800" i="1">
                          <a:latin typeface="Cambria Math" panose="02040503050406030204" pitchFamily="18" charset="0"/>
                        </a:rPr>
                        <m:t>=</m:t>
                      </m:r>
                      <m:r>
                        <a:rPr lang="de-DE" sz="1800" i="1">
                          <a:latin typeface="Cambria Math" panose="02040503050406030204" pitchFamily="18" charset="0"/>
                        </a:rPr>
                        <m:t>𝐻</m:t>
                      </m:r>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9</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𝑙𝑒𝑓𝑡</m:t>
                          </m:r>
                        </m:sub>
                        <m:sup>
                          <m:r>
                            <a:rPr lang="de-DE" sz="1800" i="1">
                              <a:latin typeface="Cambria Math" panose="02040503050406030204" pitchFamily="18" charset="0"/>
                            </a:rPr>
                            <m:t>5</m:t>
                          </m:r>
                        </m:sup>
                      </m:sSubSup>
                      <m:r>
                        <a:rPr lang="de-DE" sz="1800" i="1">
                          <a:latin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rPr>
                            <m:t>5</m:t>
                          </m:r>
                        </m:num>
                        <m:den>
                          <m:r>
                            <a:rPr lang="de-DE" sz="1800" i="1">
                              <a:latin typeface="Cambria Math" panose="02040503050406030204" pitchFamily="18" charset="0"/>
                            </a:rPr>
                            <m:t>14</m:t>
                          </m:r>
                        </m:den>
                      </m:f>
                      <m:sSubSup>
                        <m:sSubSupPr>
                          <m:ctrlPr>
                            <a:rPr lang="de-DE" sz="1800" i="1">
                              <a:latin typeface="Cambria Math" panose="02040503050406030204" pitchFamily="18" charset="0"/>
                            </a:rPr>
                          </m:ctrlPr>
                        </m:sSubSupPr>
                        <m:e>
                          <m:r>
                            <a:rPr lang="de-DE" sz="1800" i="1">
                              <a:latin typeface="Cambria Math" panose="02040503050406030204" pitchFamily="18" charset="0"/>
                            </a:rPr>
                            <m:t>𝐻</m:t>
                          </m:r>
                        </m:e>
                        <m:sub>
                          <m:r>
                            <a:rPr lang="de-DE" sz="1800" i="1">
                              <a:latin typeface="Cambria Math" panose="02040503050406030204" pitchFamily="18" charset="0"/>
                            </a:rPr>
                            <m:t>𝑟𝑖𝑔h𝑡</m:t>
                          </m:r>
                        </m:sub>
                        <m:sup>
                          <m:r>
                            <a:rPr lang="de-DE" sz="1800" i="1">
                              <a:latin typeface="Cambria Math" panose="02040503050406030204" pitchFamily="18" charset="0"/>
                            </a:rPr>
                            <m:t>5</m:t>
                          </m:r>
                        </m:sup>
                      </m:sSubSup>
                      <m:r>
                        <a:rPr lang="de-DE" sz="1800" i="1">
                          <a:latin typeface="Cambria Math" panose="02040503050406030204" pitchFamily="18" charset="0"/>
                        </a:rPr>
                        <m:t>=0.940−0.637−0.258=0.045</m:t>
                      </m:r>
                    </m:oMath>
                  </m:oMathPara>
                </a14:m>
                <a:endParaRPr lang="en-GB" sz="1800" dirty="0"/>
              </a:p>
            </p:txBody>
          </p:sp>
        </mc:Choice>
        <mc:Fallback xmlns="">
          <p:sp>
            <p:nvSpPr>
              <p:cNvPr id="4" name="Text Placeholder 3">
                <a:extLst>
                  <a:ext uri="{FF2B5EF4-FFF2-40B4-BE49-F238E27FC236}">
                    <a16:creationId xmlns:a16="http://schemas.microsoft.com/office/drawing/2014/main" id="{04568D85-5AA2-4B57-8E9F-FC8EB3BF4DAE}"/>
                  </a:ext>
                </a:extLst>
              </p:cNvPr>
              <p:cNvSpPr>
                <a:spLocks noGrp="1" noRot="1" noChangeAspect="1" noMove="1" noResize="1" noEditPoints="1" noAdjustHandles="1" noChangeArrowheads="1" noChangeShapeType="1" noTextEdit="1"/>
              </p:cNvSpPr>
              <p:nvPr>
                <p:ph type="body" sz="quarter" idx="14"/>
              </p:nvPr>
            </p:nvSpPr>
            <p:spPr>
              <a:xfrm>
                <a:off x="360000" y="1961909"/>
                <a:ext cx="8378825" cy="3245770"/>
              </a:xfrm>
              <a:blipFill>
                <a:blip r:embed="rId2"/>
                <a:stretch>
                  <a:fillRect l="-1600" b="-56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FC25247-53E7-432B-ACAE-98088754CFF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endParaRPr lang="en-US" dirty="0"/>
          </a:p>
        </p:txBody>
      </p:sp>
      <p:graphicFrame>
        <p:nvGraphicFramePr>
          <p:cNvPr id="7" name="Table 7">
            <a:extLst>
              <a:ext uri="{FF2B5EF4-FFF2-40B4-BE49-F238E27FC236}">
                <a16:creationId xmlns:a16="http://schemas.microsoft.com/office/drawing/2014/main" id="{3C1CD852-5F10-4F0F-ADD3-29A032EC28BF}"/>
              </a:ext>
            </a:extLst>
          </p:cNvPr>
          <p:cNvGraphicFramePr>
            <a:graphicFrameLocks noGrp="1"/>
          </p:cNvGraphicFramePr>
          <p:nvPr>
            <p:extLst/>
          </p:nvPr>
        </p:nvGraphicFramePr>
        <p:xfrm>
          <a:off x="1742073" y="841412"/>
          <a:ext cx="5870715" cy="741680"/>
        </p:xfrm>
        <a:graphic>
          <a:graphicData uri="http://schemas.openxmlformats.org/drawingml/2006/table">
            <a:tbl>
              <a:tblPr firstRow="1" bandRow="1">
                <a:tableStyleId>{5C22544A-7EE6-4342-B048-85BDC9FD1C3A}</a:tableStyleId>
              </a:tblPr>
              <a:tblGrid>
                <a:gridCol w="391381">
                  <a:extLst>
                    <a:ext uri="{9D8B030D-6E8A-4147-A177-3AD203B41FA5}">
                      <a16:colId xmlns:a16="http://schemas.microsoft.com/office/drawing/2014/main" val="2885575141"/>
                    </a:ext>
                  </a:extLst>
                </a:gridCol>
                <a:gridCol w="391381">
                  <a:extLst>
                    <a:ext uri="{9D8B030D-6E8A-4147-A177-3AD203B41FA5}">
                      <a16:colId xmlns:a16="http://schemas.microsoft.com/office/drawing/2014/main" val="2479688308"/>
                    </a:ext>
                  </a:extLst>
                </a:gridCol>
                <a:gridCol w="391381">
                  <a:extLst>
                    <a:ext uri="{9D8B030D-6E8A-4147-A177-3AD203B41FA5}">
                      <a16:colId xmlns:a16="http://schemas.microsoft.com/office/drawing/2014/main" val="2085712781"/>
                    </a:ext>
                  </a:extLst>
                </a:gridCol>
                <a:gridCol w="391381">
                  <a:extLst>
                    <a:ext uri="{9D8B030D-6E8A-4147-A177-3AD203B41FA5}">
                      <a16:colId xmlns:a16="http://schemas.microsoft.com/office/drawing/2014/main" val="1828746031"/>
                    </a:ext>
                  </a:extLst>
                </a:gridCol>
                <a:gridCol w="391381">
                  <a:extLst>
                    <a:ext uri="{9D8B030D-6E8A-4147-A177-3AD203B41FA5}">
                      <a16:colId xmlns:a16="http://schemas.microsoft.com/office/drawing/2014/main" val="1483786781"/>
                    </a:ext>
                  </a:extLst>
                </a:gridCol>
                <a:gridCol w="391381">
                  <a:extLst>
                    <a:ext uri="{9D8B030D-6E8A-4147-A177-3AD203B41FA5}">
                      <a16:colId xmlns:a16="http://schemas.microsoft.com/office/drawing/2014/main" val="1040790357"/>
                    </a:ext>
                  </a:extLst>
                </a:gridCol>
                <a:gridCol w="391381">
                  <a:extLst>
                    <a:ext uri="{9D8B030D-6E8A-4147-A177-3AD203B41FA5}">
                      <a16:colId xmlns:a16="http://schemas.microsoft.com/office/drawing/2014/main" val="450228637"/>
                    </a:ext>
                  </a:extLst>
                </a:gridCol>
                <a:gridCol w="391381">
                  <a:extLst>
                    <a:ext uri="{9D8B030D-6E8A-4147-A177-3AD203B41FA5}">
                      <a16:colId xmlns:a16="http://schemas.microsoft.com/office/drawing/2014/main" val="518881807"/>
                    </a:ext>
                  </a:extLst>
                </a:gridCol>
                <a:gridCol w="391381">
                  <a:extLst>
                    <a:ext uri="{9D8B030D-6E8A-4147-A177-3AD203B41FA5}">
                      <a16:colId xmlns:a16="http://schemas.microsoft.com/office/drawing/2014/main" val="99949919"/>
                    </a:ext>
                  </a:extLst>
                </a:gridCol>
                <a:gridCol w="391381">
                  <a:extLst>
                    <a:ext uri="{9D8B030D-6E8A-4147-A177-3AD203B41FA5}">
                      <a16:colId xmlns:a16="http://schemas.microsoft.com/office/drawing/2014/main" val="2720393319"/>
                    </a:ext>
                  </a:extLst>
                </a:gridCol>
                <a:gridCol w="391381">
                  <a:extLst>
                    <a:ext uri="{9D8B030D-6E8A-4147-A177-3AD203B41FA5}">
                      <a16:colId xmlns:a16="http://schemas.microsoft.com/office/drawing/2014/main" val="4117672686"/>
                    </a:ext>
                  </a:extLst>
                </a:gridCol>
                <a:gridCol w="391381">
                  <a:extLst>
                    <a:ext uri="{9D8B030D-6E8A-4147-A177-3AD203B41FA5}">
                      <a16:colId xmlns:a16="http://schemas.microsoft.com/office/drawing/2014/main" val="4162736948"/>
                    </a:ext>
                  </a:extLst>
                </a:gridCol>
                <a:gridCol w="391381">
                  <a:extLst>
                    <a:ext uri="{9D8B030D-6E8A-4147-A177-3AD203B41FA5}">
                      <a16:colId xmlns:a16="http://schemas.microsoft.com/office/drawing/2014/main" val="2978103886"/>
                    </a:ext>
                  </a:extLst>
                </a:gridCol>
                <a:gridCol w="391381">
                  <a:extLst>
                    <a:ext uri="{9D8B030D-6E8A-4147-A177-3AD203B41FA5}">
                      <a16:colId xmlns:a16="http://schemas.microsoft.com/office/drawing/2014/main" val="1494258746"/>
                    </a:ext>
                  </a:extLst>
                </a:gridCol>
                <a:gridCol w="391381">
                  <a:extLst>
                    <a:ext uri="{9D8B030D-6E8A-4147-A177-3AD203B41FA5}">
                      <a16:colId xmlns:a16="http://schemas.microsoft.com/office/drawing/2014/main" val="2932504760"/>
                    </a:ext>
                  </a:extLst>
                </a:gridCol>
              </a:tblGrid>
              <a:tr h="370840">
                <a:tc>
                  <a:txBody>
                    <a:bodyPr/>
                    <a:lstStyle/>
                    <a:p>
                      <a:r>
                        <a:rPr lang="de-DE" b="1" dirty="0">
                          <a:solidFill>
                            <a:srgbClr val="002060"/>
                          </a:solidFill>
                        </a:rPr>
                        <a:t>X</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4</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5</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6</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7</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8</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9</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10</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11</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12</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13</a:t>
                      </a:r>
                      <a:endParaRPr lang="en-GB" b="1" dirty="0">
                        <a:solidFill>
                          <a:srgbClr val="002060"/>
                        </a:solidFill>
                      </a:endParaRPr>
                    </a:p>
                  </a:txBody>
                  <a:tcPr>
                    <a:solidFill>
                      <a:schemeClr val="accent1">
                        <a:lumMod val="60000"/>
                        <a:lumOff val="40000"/>
                      </a:schemeClr>
                    </a:solidFill>
                  </a:tcPr>
                </a:tc>
                <a:tc>
                  <a:txBody>
                    <a:bodyPr/>
                    <a:lstStyle/>
                    <a:p>
                      <a:pPr algn="ctr"/>
                      <a:r>
                        <a:rPr lang="de-DE" b="1" dirty="0">
                          <a:solidFill>
                            <a:srgbClr val="002060"/>
                          </a:solidFill>
                        </a:rPr>
                        <a:t>14</a:t>
                      </a:r>
                      <a:endParaRPr lang="en-GB" b="1" dirty="0">
                        <a:solidFill>
                          <a:srgbClr val="002060"/>
                        </a:solidFill>
                      </a:endParaRPr>
                    </a:p>
                  </a:txBody>
                  <a:tcPr>
                    <a:solidFill>
                      <a:schemeClr val="accent1">
                        <a:lumMod val="60000"/>
                        <a:lumOff val="40000"/>
                      </a:schemeClr>
                    </a:solidFill>
                  </a:tcPr>
                </a:tc>
                <a:extLst>
                  <a:ext uri="{0D108BD9-81ED-4DB2-BD59-A6C34878D82A}">
                    <a16:rowId xmlns:a16="http://schemas.microsoft.com/office/drawing/2014/main" val="2211669344"/>
                  </a:ext>
                </a:extLst>
              </a:tr>
              <a:tr h="370840">
                <a:tc>
                  <a:txBody>
                    <a:bodyPr/>
                    <a:lstStyle/>
                    <a:p>
                      <a:r>
                        <a:rPr lang="de-DE" b="1" dirty="0">
                          <a:solidFill>
                            <a:srgbClr val="002060"/>
                          </a:solidFill>
                        </a:rPr>
                        <a:t>C</a:t>
                      </a:r>
                      <a:endParaRPr lang="en-GB" b="1" dirty="0">
                        <a:solidFill>
                          <a:srgbClr val="002060"/>
                        </a:solidFill>
                      </a:endParaRPr>
                    </a:p>
                  </a:txBody>
                  <a:tcPr>
                    <a:solidFill>
                      <a:schemeClr val="accent1">
                        <a:lumMod val="60000"/>
                        <a:lumOff val="40000"/>
                      </a:schemeClr>
                    </a:solidFill>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tc>
                  <a:txBody>
                    <a:bodyPr/>
                    <a:lstStyle/>
                    <a:p>
                      <a:pPr algn="ctr"/>
                      <a:r>
                        <a:rPr lang="de-DE" dirty="0">
                          <a:solidFill>
                            <a:srgbClr val="002060"/>
                          </a:solidFill>
                        </a:rPr>
                        <a:t>+</a:t>
                      </a:r>
                      <a:endParaRPr lang="en-GB" dirty="0">
                        <a:solidFill>
                          <a:srgbClr val="002060"/>
                        </a:solidFill>
                      </a:endParaRPr>
                    </a:p>
                  </a:txBody>
                  <a:tcPr/>
                </a:tc>
                <a:extLst>
                  <a:ext uri="{0D108BD9-81ED-4DB2-BD59-A6C34878D82A}">
                    <a16:rowId xmlns:a16="http://schemas.microsoft.com/office/drawing/2014/main" val="63516224"/>
                  </a:ext>
                </a:extLst>
              </a:tr>
            </a:tbl>
          </a:graphicData>
        </a:graphic>
      </p:graphicFrame>
      <p:cxnSp>
        <p:nvCxnSpPr>
          <p:cNvPr id="8" name="Straight Connector 7">
            <a:extLst>
              <a:ext uri="{FF2B5EF4-FFF2-40B4-BE49-F238E27FC236}">
                <a16:creationId xmlns:a16="http://schemas.microsoft.com/office/drawing/2014/main" id="{D57ADDD0-B8C5-4E6D-9C14-4FA6609EECBC}"/>
              </a:ext>
            </a:extLst>
          </p:cNvPr>
          <p:cNvCxnSpPr/>
          <p:nvPr/>
        </p:nvCxnSpPr>
        <p:spPr>
          <a:xfrm>
            <a:off x="5654805" y="850557"/>
            <a:ext cx="8247" cy="882188"/>
          </a:xfrm>
          <a:prstGeom prst="lin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538AC1-8F4D-4B52-B332-307ADD0937EE}"/>
              </a:ext>
            </a:extLst>
          </p:cNvPr>
          <p:cNvSpPr txBox="1"/>
          <p:nvPr/>
        </p:nvSpPr>
        <p:spPr>
          <a:xfrm>
            <a:off x="5433358" y="1737982"/>
            <a:ext cx="442894" cy="204311"/>
          </a:xfrm>
          <a:prstGeom prst="roundRect">
            <a:avLst/>
          </a:prstGeom>
          <a:solidFill>
            <a:schemeClr val="bg1"/>
          </a:solidFill>
          <a:ln w="19050">
            <a:solidFill>
              <a:schemeClr val="accent1"/>
            </a:solidFill>
          </a:ln>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Split </a:t>
            </a:r>
            <a:r>
              <a:rPr lang="de-DE" sz="12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E2538AC1-8F4D-4B52-B332-307ADD0937EE}"/>
              </a:ext>
            </a:extLst>
          </p:cNvPr>
          <p:cNvSpPr txBox="1"/>
          <p:nvPr/>
        </p:nvSpPr>
        <p:spPr>
          <a:xfrm>
            <a:off x="7089166" y="4860214"/>
            <a:ext cx="683233" cy="280746"/>
          </a:xfrm>
          <a:prstGeom prst="roundRect">
            <a:avLst/>
          </a:prstGeom>
          <a:noFill/>
          <a:ln w="19050">
            <a:solidFill>
              <a:schemeClr val="accent1"/>
            </a:solidFill>
          </a:ln>
        </p:spPr>
        <p:txBody>
          <a:bodyPr wrap="square" lIns="0" tIns="0" rIns="0" bIns="0" rtlCol="0">
            <a:spAutoFit/>
          </a:bodyPr>
          <a:lstStyle/>
          <a:p>
            <a:pPr algn="l">
              <a:lnSpc>
                <a:spcPct val="100000"/>
              </a:lnSpc>
            </a:pP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9294105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smtClean="0"/>
              <a:t>Exercise 4</a:t>
            </a:r>
            <a:br>
              <a:rPr lang="de-DE" dirty="0" smtClean="0"/>
            </a:br>
            <a:r>
              <a:rPr lang="de-DE" dirty="0" smtClean="0"/>
              <a:t>Practice with KNIME</a:t>
            </a:r>
            <a:endParaRPr lang="de-DE" dirty="0"/>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37</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464713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C0E4-E545-40D2-934F-F278ECE91C39}"/>
              </a:ext>
            </a:extLst>
          </p:cNvPr>
          <p:cNvSpPr>
            <a:spLocks noGrp="1"/>
          </p:cNvSpPr>
          <p:nvPr>
            <p:ph type="title"/>
          </p:nvPr>
        </p:nvSpPr>
        <p:spPr/>
        <p:txBody>
          <a:bodyPr/>
          <a:lstStyle/>
          <a:p>
            <a:r>
              <a:rPr lang="en-GB" dirty="0" smtClean="0"/>
              <a:t>1. Decision Tree</a:t>
            </a:r>
            <a:endParaRPr lang="en-GB" dirty="0"/>
          </a:p>
        </p:txBody>
      </p:sp>
      <p:sp>
        <p:nvSpPr>
          <p:cNvPr id="3" name="Slide Number Placeholder 2">
            <a:extLst>
              <a:ext uri="{FF2B5EF4-FFF2-40B4-BE49-F238E27FC236}">
                <a16:creationId xmlns:a16="http://schemas.microsoft.com/office/drawing/2014/main" id="{C60C99B2-F23E-4BDB-9116-1E67AC57A884}"/>
              </a:ext>
            </a:extLst>
          </p:cNvPr>
          <p:cNvSpPr>
            <a:spLocks noGrp="1"/>
          </p:cNvSpPr>
          <p:nvPr>
            <p:ph type="sldNum" sz="quarter" idx="13"/>
          </p:nvPr>
        </p:nvSpPr>
        <p:spPr/>
        <p:txBody>
          <a:bodyPr/>
          <a:lstStyle/>
          <a:p>
            <a:fld id="{15C29056-5AFA-7949-831A-3EC086771171}" type="slidenum">
              <a:rPr lang="de-DE" smtClean="0"/>
              <a:pPr/>
              <a:t>38</a:t>
            </a:fld>
            <a:endParaRPr lang="de-DE" dirty="0"/>
          </a:p>
        </p:txBody>
      </p:sp>
      <p:sp>
        <p:nvSpPr>
          <p:cNvPr id="4" name="Text Placeholder 3">
            <a:extLst>
              <a:ext uri="{FF2B5EF4-FFF2-40B4-BE49-F238E27FC236}">
                <a16:creationId xmlns:a16="http://schemas.microsoft.com/office/drawing/2014/main" id="{010B4BF6-2F5B-4D1B-99C8-80018AD961B7}"/>
              </a:ext>
            </a:extLst>
          </p:cNvPr>
          <p:cNvSpPr>
            <a:spLocks noGrp="1"/>
          </p:cNvSpPr>
          <p:nvPr>
            <p:ph type="body" sz="quarter" idx="14"/>
          </p:nvPr>
        </p:nvSpPr>
        <p:spPr/>
        <p:txBody>
          <a:bodyPr numCol="2" spcCol="288000"/>
          <a:lstStyle/>
          <a:p>
            <a:pPr>
              <a:buFont typeface="+mj-lt"/>
              <a:buAutoNum type="arabicPeriod"/>
            </a:pPr>
            <a:r>
              <a:rPr lang="en-US" sz="1200" dirty="0" smtClean="0"/>
              <a:t>Read </a:t>
            </a:r>
            <a:r>
              <a:rPr lang="en-US" sz="1200" dirty="0"/>
              <a:t>the</a:t>
            </a:r>
            <a:r>
              <a:rPr lang="en-US" sz="1200" i="1" dirty="0"/>
              <a:t> AmesHousing.csv </a:t>
            </a:r>
            <a:r>
              <a:rPr lang="en-US" sz="1200" dirty="0"/>
              <a:t>file. It describes the sale of individual residential properties in Ames, Iowa (USA</a:t>
            </a:r>
            <a:r>
              <a:rPr lang="en-US" sz="1200" dirty="0" smtClean="0"/>
              <a:t>). One </a:t>
            </a:r>
            <a:r>
              <a:rPr lang="en-US" sz="1200" dirty="0"/>
              <a:t>of the columns is the overall condition ranking, with values between 1 and 10.</a:t>
            </a:r>
          </a:p>
          <a:p>
            <a:pPr>
              <a:buFont typeface="+mj-lt"/>
              <a:buAutoNum type="arabicPeriod"/>
            </a:pPr>
            <a:r>
              <a:rPr lang="en-US" sz="1200" dirty="0" smtClean="0"/>
              <a:t>Create </a:t>
            </a:r>
            <a:r>
              <a:rPr lang="en-US" sz="1200" dirty="0"/>
              <a:t>a new column "rank" using the </a:t>
            </a:r>
            <a:r>
              <a:rPr lang="en-US" sz="1200" b="1" dirty="0"/>
              <a:t>Rule Engine </a:t>
            </a:r>
            <a:r>
              <a:rPr lang="en-US" sz="1200" b="1" dirty="0" smtClean="0"/>
              <a:t>node</a:t>
            </a:r>
            <a:r>
              <a:rPr lang="en-US" sz="1200" dirty="0" smtClean="0"/>
              <a:t>.</a:t>
            </a:r>
          </a:p>
          <a:p>
            <a:pPr lvl="1"/>
            <a:r>
              <a:rPr lang="en-US" sz="1050" dirty="0" smtClean="0"/>
              <a:t>An </a:t>
            </a:r>
            <a:r>
              <a:rPr lang="en-US" sz="1050" dirty="0"/>
              <a:t>house will have rank "Low" if the value of the attribute "Overall Cond" is &lt;= 5. Otherwise it will be ranked as "High"</a:t>
            </a:r>
            <a:r>
              <a:rPr lang="en-US" sz="600" dirty="0"/>
              <a:t>.</a:t>
            </a:r>
          </a:p>
          <a:p>
            <a:pPr>
              <a:buFont typeface="+mj-lt"/>
              <a:buAutoNum type="arabicPeriod"/>
            </a:pPr>
            <a:r>
              <a:rPr lang="en-US" sz="1200" dirty="0" smtClean="0"/>
              <a:t>Remove </a:t>
            </a:r>
            <a:r>
              <a:rPr lang="en-US" sz="1200" dirty="0"/>
              <a:t>the following </a:t>
            </a:r>
            <a:r>
              <a:rPr lang="en-US" sz="1200" dirty="0" smtClean="0"/>
              <a:t>column</a:t>
            </a:r>
          </a:p>
          <a:p>
            <a:pPr lvl="1"/>
            <a:r>
              <a:rPr lang="en-US" sz="1050" dirty="0" smtClean="0"/>
              <a:t>PID</a:t>
            </a:r>
            <a:endParaRPr lang="en-US" sz="1050" dirty="0"/>
          </a:p>
          <a:p>
            <a:pPr lvl="1"/>
            <a:r>
              <a:rPr lang="en-US" sz="1050" dirty="0" smtClean="0"/>
              <a:t>MS </a:t>
            </a:r>
            <a:r>
              <a:rPr lang="en-US" sz="1050" dirty="0" err="1" smtClean="0"/>
              <a:t>SubClass</a:t>
            </a:r>
            <a:endParaRPr lang="en-US" sz="1050" dirty="0"/>
          </a:p>
          <a:p>
            <a:pPr lvl="1"/>
            <a:r>
              <a:rPr lang="en-US" sz="1050" dirty="0" smtClean="0"/>
              <a:t>Overall </a:t>
            </a:r>
            <a:r>
              <a:rPr lang="en-US" sz="1050" dirty="0"/>
              <a:t>Cond</a:t>
            </a:r>
          </a:p>
          <a:p>
            <a:pPr>
              <a:buFont typeface="+mj-lt"/>
              <a:buAutoNum type="arabicPeriod"/>
            </a:pPr>
            <a:r>
              <a:rPr lang="en-US" sz="1200" dirty="0" smtClean="0"/>
              <a:t>Use </a:t>
            </a:r>
            <a:r>
              <a:rPr lang="en-US" sz="1200" dirty="0"/>
              <a:t>a </a:t>
            </a:r>
            <a:r>
              <a:rPr lang="en-US" sz="1200" b="1" dirty="0"/>
              <a:t>Partitioning node </a:t>
            </a:r>
            <a:r>
              <a:rPr lang="en-US" sz="1200" dirty="0"/>
              <a:t>to split data into training (70%) e test set (30</a:t>
            </a:r>
            <a:r>
              <a:rPr lang="en-US" sz="1200" dirty="0" smtClean="0"/>
              <a:t>%)</a:t>
            </a:r>
          </a:p>
          <a:p>
            <a:pPr lvl="1"/>
            <a:r>
              <a:rPr lang="en-US" sz="1050" dirty="0" smtClean="0"/>
              <a:t>Use </a:t>
            </a:r>
            <a:r>
              <a:rPr lang="en-US" sz="1050" dirty="0"/>
              <a:t>stratified sampling based on the column rank, to retain the distribution of the class values in both output </a:t>
            </a:r>
            <a:r>
              <a:rPr lang="en-US" sz="1050" dirty="0" smtClean="0"/>
              <a:t>tables.</a:t>
            </a:r>
            <a:endParaRPr lang="en-US" sz="1200" dirty="0" smtClean="0"/>
          </a:p>
          <a:p>
            <a:pPr>
              <a:buFont typeface="+mj-lt"/>
              <a:buAutoNum type="arabicPeriod"/>
            </a:pPr>
            <a:endParaRPr lang="en-US" sz="1200" dirty="0"/>
          </a:p>
          <a:p>
            <a:pPr>
              <a:buFont typeface="+mj-lt"/>
              <a:buAutoNum type="arabicPeriod"/>
            </a:pPr>
            <a:endParaRPr lang="en-US" sz="1200" dirty="0" smtClean="0"/>
          </a:p>
          <a:p>
            <a:pPr>
              <a:buFont typeface="+mj-lt"/>
              <a:buAutoNum type="arabicPeriod"/>
            </a:pPr>
            <a:r>
              <a:rPr lang="en-US" sz="1200" dirty="0" smtClean="0"/>
              <a:t>Train </a:t>
            </a:r>
            <a:r>
              <a:rPr lang="en-US" sz="1200" dirty="0"/>
              <a:t>a Decision Tree model to predict the overall condition of a house (high/low) (</a:t>
            </a:r>
            <a:r>
              <a:rPr lang="en-US" sz="1200" b="1" dirty="0"/>
              <a:t>Decision Tree Learner </a:t>
            </a:r>
            <a:r>
              <a:rPr lang="en-US" sz="1200" b="1" dirty="0" smtClean="0"/>
              <a:t>node)</a:t>
            </a:r>
          </a:p>
          <a:p>
            <a:pPr lvl="1"/>
            <a:r>
              <a:rPr lang="en-US" sz="1050" dirty="0" smtClean="0"/>
              <a:t>Select </a:t>
            </a:r>
            <a:r>
              <a:rPr lang="en-US" sz="1050" dirty="0"/>
              <a:t>the "rank" column as the class column</a:t>
            </a:r>
          </a:p>
          <a:p>
            <a:pPr>
              <a:buFont typeface="+mj-lt"/>
              <a:buAutoNum type="arabicPeriod"/>
            </a:pPr>
            <a:r>
              <a:rPr lang="en-US" sz="1200" dirty="0" smtClean="0"/>
              <a:t>Use </a:t>
            </a:r>
            <a:r>
              <a:rPr lang="en-US" sz="1200" dirty="0"/>
              <a:t>the trained model to predict the rank of the houses in the test set (</a:t>
            </a:r>
            <a:r>
              <a:rPr lang="en-US" sz="1200" b="1" dirty="0"/>
              <a:t>Decision Tree Predictor node)</a:t>
            </a:r>
          </a:p>
          <a:p>
            <a:pPr>
              <a:buFont typeface="+mj-lt"/>
              <a:buAutoNum type="arabicPeriod"/>
            </a:pPr>
            <a:r>
              <a:rPr lang="en-US" sz="1200" dirty="0" smtClean="0"/>
              <a:t>Evaluate </a:t>
            </a:r>
            <a:r>
              <a:rPr lang="en-US" sz="1200" dirty="0"/>
              <a:t>the accuracy of the decision tree model (</a:t>
            </a:r>
            <a:r>
              <a:rPr lang="en-US" sz="1200" b="1" dirty="0"/>
              <a:t>Scorer (Java Script) </a:t>
            </a:r>
            <a:r>
              <a:rPr lang="en-US" sz="1200" b="1" dirty="0" smtClean="0"/>
              <a:t>node)</a:t>
            </a:r>
          </a:p>
          <a:p>
            <a:pPr lvl="1"/>
            <a:r>
              <a:rPr lang="en-US" sz="1050" dirty="0" smtClean="0"/>
              <a:t>What </a:t>
            </a:r>
            <a:r>
              <a:rPr lang="en-US" sz="1050" dirty="0"/>
              <a:t>is the accuracy of the model?</a:t>
            </a:r>
          </a:p>
          <a:p>
            <a:pPr>
              <a:buFont typeface="+mj-lt"/>
              <a:buAutoNum type="arabicPeriod"/>
            </a:pPr>
            <a:r>
              <a:rPr lang="en-US" sz="1200" dirty="0" smtClean="0"/>
              <a:t>Visualize </a:t>
            </a:r>
            <a:r>
              <a:rPr lang="en-US" sz="1200" dirty="0"/>
              <a:t>the ROC curve (</a:t>
            </a:r>
            <a:r>
              <a:rPr lang="en-US" sz="1200" b="1" dirty="0"/>
              <a:t>ROC Curve </a:t>
            </a:r>
            <a:r>
              <a:rPr lang="en-US" sz="1200" b="1" dirty="0" smtClean="0"/>
              <a:t>node)</a:t>
            </a:r>
          </a:p>
          <a:p>
            <a:pPr lvl="1"/>
            <a:r>
              <a:rPr lang="en-US" sz="1050" dirty="0" smtClean="0"/>
              <a:t>Make </a:t>
            </a:r>
            <a:r>
              <a:rPr lang="en-US" sz="1050" dirty="0"/>
              <a:t>sure that checkbox "append columns with normalized class distribution" in the Decision Tree Predictor node is </a:t>
            </a:r>
            <a:r>
              <a:rPr lang="en-US" sz="1050" dirty="0" smtClean="0"/>
              <a:t>activated</a:t>
            </a:r>
          </a:p>
          <a:p>
            <a:pPr lvl="1"/>
            <a:r>
              <a:rPr lang="en-US" sz="1050" dirty="0" smtClean="0"/>
              <a:t>Select </a:t>
            </a:r>
            <a:r>
              <a:rPr lang="en-US" sz="1050" dirty="0"/>
              <a:t>"rank" as Class column and "High" as Positive class value. Include only the "P (rank=High)" column</a:t>
            </a:r>
          </a:p>
          <a:p>
            <a:pPr>
              <a:buFont typeface="+mj-lt"/>
              <a:buAutoNum type="arabicPeriod"/>
            </a:pPr>
            <a:r>
              <a:rPr lang="en-US" sz="1200" dirty="0" smtClean="0"/>
              <a:t>Try </a:t>
            </a:r>
            <a:r>
              <a:rPr lang="en-US" sz="1200" dirty="0"/>
              <a:t>different setting options for the decision tree algorithm. Can you improve the model performance?</a:t>
            </a:r>
            <a:endParaRPr lang="en-GB" sz="700" b="0" i="0" u="none" strike="noStrike" baseline="0" dirty="0"/>
          </a:p>
        </p:txBody>
      </p:sp>
      <p:sp>
        <p:nvSpPr>
          <p:cNvPr id="5" name="Footer Placeholder 4">
            <a:extLst>
              <a:ext uri="{FF2B5EF4-FFF2-40B4-BE49-F238E27FC236}">
                <a16:creationId xmlns:a16="http://schemas.microsoft.com/office/drawing/2014/main" id="{6FF3FAA8-693C-40C5-AA60-F5D8B4411B8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US" dirty="0"/>
              <a:t>Train a binary classification model that predicts the overall condition of a house (either “high” or “low</a:t>
            </a:r>
            <a:r>
              <a:rPr lang="en-US" dirty="0" smtClean="0"/>
              <a:t>”).</a:t>
            </a:r>
            <a:endParaRPr lang="en-DE" dirty="0"/>
          </a:p>
        </p:txBody>
      </p:sp>
    </p:spTree>
    <p:extLst>
      <p:ext uri="{BB962C8B-B14F-4D97-AF65-F5344CB8AC3E}">
        <p14:creationId xmlns:p14="http://schemas.microsoft.com/office/powerpoint/2010/main" val="1786710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FAAC-3257-4A13-B7F0-DBEC0C2C1A17}"/>
              </a:ext>
            </a:extLst>
          </p:cNvPr>
          <p:cNvSpPr>
            <a:spLocks noGrp="1"/>
          </p:cNvSpPr>
          <p:nvPr>
            <p:ph type="title"/>
          </p:nvPr>
        </p:nvSpPr>
        <p:spPr/>
        <p:txBody>
          <a:bodyPr/>
          <a:lstStyle/>
          <a:p>
            <a:r>
              <a:rPr lang="en-GB" dirty="0"/>
              <a:t>1. Decision Tree</a:t>
            </a:r>
          </a:p>
        </p:txBody>
      </p:sp>
      <p:sp>
        <p:nvSpPr>
          <p:cNvPr id="3" name="Slide Number Placeholder 2">
            <a:extLst>
              <a:ext uri="{FF2B5EF4-FFF2-40B4-BE49-F238E27FC236}">
                <a16:creationId xmlns:a16="http://schemas.microsoft.com/office/drawing/2014/main" id="{507504A2-14DD-41A0-A776-CA65E232B374}"/>
              </a:ext>
            </a:extLst>
          </p:cNvPr>
          <p:cNvSpPr>
            <a:spLocks noGrp="1"/>
          </p:cNvSpPr>
          <p:nvPr>
            <p:ph type="sldNum" sz="quarter" idx="13"/>
          </p:nvPr>
        </p:nvSpPr>
        <p:spPr/>
        <p:txBody>
          <a:bodyPr/>
          <a:lstStyle/>
          <a:p>
            <a:fld id="{15C29056-5AFA-7949-831A-3EC086771171}" type="slidenum">
              <a:rPr lang="de-DE" smtClean="0"/>
              <a:pPr/>
              <a:t>39</a:t>
            </a:fld>
            <a:endParaRPr lang="de-DE" dirty="0"/>
          </a:p>
        </p:txBody>
      </p:sp>
      <p:sp>
        <p:nvSpPr>
          <p:cNvPr id="5" name="Footer Placeholder 4">
            <a:extLst>
              <a:ext uri="{FF2B5EF4-FFF2-40B4-BE49-F238E27FC236}">
                <a16:creationId xmlns:a16="http://schemas.microsoft.com/office/drawing/2014/main" id="{E944E86E-C50F-4C4F-8CA6-8DDFD736D80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pPr marL="0" indent="0">
              <a:buNone/>
            </a:pPr>
            <a:r>
              <a:rPr lang="en-US" dirty="0"/>
              <a:t>Train a binary classification model that predicts the overall condition of a house (either “high” or “low</a:t>
            </a:r>
            <a:r>
              <a:rPr lang="en-US" dirty="0" smtClean="0"/>
              <a:t>”).</a:t>
            </a:r>
            <a:endParaRPr lang="en-DE" dirty="0"/>
          </a:p>
        </p:txBody>
      </p:sp>
      <p:pic>
        <p:nvPicPr>
          <p:cNvPr id="4" name="Picture 3"/>
          <p:cNvPicPr>
            <a:picLocks noChangeAspect="1"/>
          </p:cNvPicPr>
          <p:nvPr/>
        </p:nvPicPr>
        <p:blipFill>
          <a:blip r:embed="rId2"/>
          <a:stretch>
            <a:fillRect/>
          </a:stretch>
        </p:blipFill>
        <p:spPr>
          <a:xfrm>
            <a:off x="288240" y="2294808"/>
            <a:ext cx="8567519" cy="25686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2464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Decision Tree Algorithms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4</a:t>
            </a:fld>
            <a:endParaRPr lang="de-DE"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Text Placeholder 7"/>
          <p:cNvSpPr>
            <a:spLocks noGrp="1"/>
          </p:cNvSpPr>
          <p:nvPr>
            <p:ph type="body" sz="quarter" idx="15"/>
          </p:nvPr>
        </p:nvSpPr>
        <p:spPr/>
        <p:txBody>
          <a:bodyPr/>
          <a:lstStyle/>
          <a:p>
            <a:pPr marL="0" indent="0">
              <a:buNone/>
            </a:pPr>
            <a:r>
              <a:rPr lang="en-US" dirty="0"/>
              <a:t>What are the differences among ID3, CART, and C4.5</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9974111"/>
              </p:ext>
            </p:extLst>
          </p:nvPr>
        </p:nvGraphicFramePr>
        <p:xfrm>
          <a:off x="1159157" y="1807896"/>
          <a:ext cx="6780510" cy="3062302"/>
        </p:xfrm>
        <a:graphic>
          <a:graphicData uri="http://schemas.openxmlformats.org/drawingml/2006/table">
            <a:tbl>
              <a:tblPr firstRow="1" bandRow="1">
                <a:tableStyleId>{5C22544A-7EE6-4342-B048-85BDC9FD1C3A}</a:tableStyleId>
              </a:tblPr>
              <a:tblGrid>
                <a:gridCol w="1130085">
                  <a:extLst>
                    <a:ext uri="{9D8B030D-6E8A-4147-A177-3AD203B41FA5}">
                      <a16:colId xmlns:a16="http://schemas.microsoft.com/office/drawing/2014/main" val="2021026543"/>
                    </a:ext>
                  </a:extLst>
                </a:gridCol>
                <a:gridCol w="1130085">
                  <a:extLst>
                    <a:ext uri="{9D8B030D-6E8A-4147-A177-3AD203B41FA5}">
                      <a16:colId xmlns:a16="http://schemas.microsoft.com/office/drawing/2014/main" val="2170461904"/>
                    </a:ext>
                  </a:extLst>
                </a:gridCol>
                <a:gridCol w="1130085">
                  <a:extLst>
                    <a:ext uri="{9D8B030D-6E8A-4147-A177-3AD203B41FA5}">
                      <a16:colId xmlns:a16="http://schemas.microsoft.com/office/drawing/2014/main" val="3694777656"/>
                    </a:ext>
                  </a:extLst>
                </a:gridCol>
                <a:gridCol w="1130085">
                  <a:extLst>
                    <a:ext uri="{9D8B030D-6E8A-4147-A177-3AD203B41FA5}">
                      <a16:colId xmlns:a16="http://schemas.microsoft.com/office/drawing/2014/main" val="3122963320"/>
                    </a:ext>
                  </a:extLst>
                </a:gridCol>
                <a:gridCol w="1130085">
                  <a:extLst>
                    <a:ext uri="{9D8B030D-6E8A-4147-A177-3AD203B41FA5}">
                      <a16:colId xmlns:a16="http://schemas.microsoft.com/office/drawing/2014/main" val="3445177282"/>
                    </a:ext>
                  </a:extLst>
                </a:gridCol>
                <a:gridCol w="1130085">
                  <a:extLst>
                    <a:ext uri="{9D8B030D-6E8A-4147-A177-3AD203B41FA5}">
                      <a16:colId xmlns:a16="http://schemas.microsoft.com/office/drawing/2014/main" val="1601853421"/>
                    </a:ext>
                  </a:extLst>
                </a:gridCol>
              </a:tblGrid>
              <a:tr h="635572">
                <a:tc>
                  <a:txBody>
                    <a:bodyPr/>
                    <a:lstStyle/>
                    <a:p>
                      <a:endParaRPr lang="en-US" dirty="0"/>
                    </a:p>
                  </a:txBody>
                  <a:tcPr/>
                </a:tc>
                <a:tc>
                  <a:txBody>
                    <a:bodyPr/>
                    <a:lstStyle/>
                    <a:p>
                      <a:pPr algn="ctr"/>
                      <a:r>
                        <a:rPr lang="en-GB" dirty="0"/>
                        <a:t>Splitting</a:t>
                      </a:r>
                      <a:endParaRPr lang="en-US" dirty="0"/>
                    </a:p>
                  </a:txBody>
                  <a:tcPr anchor="ctr"/>
                </a:tc>
                <a:tc>
                  <a:txBody>
                    <a:bodyPr/>
                    <a:lstStyle/>
                    <a:p>
                      <a:pPr algn="ctr"/>
                      <a:r>
                        <a:rPr lang="en-GB" dirty="0"/>
                        <a:t>Attributes</a:t>
                      </a:r>
                      <a:endParaRPr lang="en-US" dirty="0"/>
                    </a:p>
                  </a:txBody>
                  <a:tcPr anchor="ctr"/>
                </a:tc>
                <a:tc>
                  <a:txBody>
                    <a:bodyPr/>
                    <a:lstStyle/>
                    <a:p>
                      <a:pPr algn="ctr"/>
                      <a:r>
                        <a:rPr lang="en-GB" dirty="0"/>
                        <a:t>Missing values</a:t>
                      </a:r>
                      <a:endParaRPr lang="en-US" dirty="0"/>
                    </a:p>
                  </a:txBody>
                  <a:tcPr anchor="ctr"/>
                </a:tc>
                <a:tc>
                  <a:txBody>
                    <a:bodyPr/>
                    <a:lstStyle/>
                    <a:p>
                      <a:pPr algn="ctr"/>
                      <a:r>
                        <a:rPr lang="en-GB" dirty="0"/>
                        <a:t>Pruning</a:t>
                      </a:r>
                      <a:endParaRPr lang="en-US" dirty="0"/>
                    </a:p>
                  </a:txBody>
                  <a:tcPr anchor="ctr"/>
                </a:tc>
                <a:tc>
                  <a:txBody>
                    <a:bodyPr/>
                    <a:lstStyle/>
                    <a:p>
                      <a:pPr algn="ctr"/>
                      <a:r>
                        <a:rPr lang="en-GB" dirty="0"/>
                        <a:t>Outliers</a:t>
                      </a:r>
                      <a:endParaRPr lang="en-US" dirty="0"/>
                    </a:p>
                  </a:txBody>
                  <a:tcPr anchor="ctr"/>
                </a:tc>
                <a:extLst>
                  <a:ext uri="{0D108BD9-81ED-4DB2-BD59-A6C34878D82A}">
                    <a16:rowId xmlns:a16="http://schemas.microsoft.com/office/drawing/2014/main" val="1359299921"/>
                  </a:ext>
                </a:extLst>
              </a:tr>
              <a:tr h="635572">
                <a:tc>
                  <a:txBody>
                    <a:bodyPr/>
                    <a:lstStyle/>
                    <a:p>
                      <a:pPr algn="ctr"/>
                      <a:r>
                        <a:rPr lang="en-GB" b="1" dirty="0"/>
                        <a:t>ID3</a:t>
                      </a:r>
                    </a:p>
                  </a:txBody>
                  <a:tcPr anchor="ctr"/>
                </a:tc>
                <a:tc>
                  <a:txBody>
                    <a:bodyPr/>
                    <a:lstStyle/>
                    <a:p>
                      <a:pPr algn="ctr"/>
                      <a:r>
                        <a:rPr lang="en-GB" dirty="0"/>
                        <a:t>Information Gain</a:t>
                      </a:r>
                    </a:p>
                  </a:txBody>
                  <a:tcPr anchor="ctr"/>
                </a:tc>
                <a:tc>
                  <a:txBody>
                    <a:bodyPr/>
                    <a:lstStyle/>
                    <a:p>
                      <a:pPr algn="ctr"/>
                      <a:r>
                        <a:rPr lang="en-GB" dirty="0"/>
                        <a:t>Only Categorical</a:t>
                      </a:r>
                      <a:endParaRPr lang="en-US" dirty="0"/>
                    </a:p>
                  </a:txBody>
                  <a:tcPr anchor="ctr"/>
                </a:tc>
                <a:tc>
                  <a:txBody>
                    <a:bodyPr/>
                    <a:lstStyle/>
                    <a:p>
                      <a:pPr algn="ctr"/>
                      <a:r>
                        <a:rPr lang="en-GB" dirty="0"/>
                        <a:t>Not handled</a:t>
                      </a:r>
                      <a:endParaRPr lang="en-US" dirty="0"/>
                    </a:p>
                  </a:txBody>
                  <a:tcPr anchor="ctr"/>
                </a:tc>
                <a:tc>
                  <a:txBody>
                    <a:bodyPr/>
                    <a:lstStyle/>
                    <a:p>
                      <a:pPr algn="ctr"/>
                      <a:r>
                        <a:rPr lang="en-GB" dirty="0"/>
                        <a:t>No pruning</a:t>
                      </a:r>
                      <a:endParaRPr lang="en-US" dirty="0"/>
                    </a:p>
                  </a:txBody>
                  <a:tcPr anchor="ctr"/>
                </a:tc>
                <a:tc>
                  <a:txBody>
                    <a:bodyPr/>
                    <a:lstStyle/>
                    <a:p>
                      <a:pPr algn="ctr"/>
                      <a:r>
                        <a:rPr lang="en-GB" dirty="0"/>
                        <a:t>Susceptible</a:t>
                      </a:r>
                      <a:endParaRPr lang="en-US" dirty="0"/>
                    </a:p>
                  </a:txBody>
                  <a:tcPr anchor="ctr"/>
                </a:tc>
                <a:extLst>
                  <a:ext uri="{0D108BD9-81ED-4DB2-BD59-A6C34878D82A}">
                    <a16:rowId xmlns:a16="http://schemas.microsoft.com/office/drawing/2014/main" val="2591212287"/>
                  </a:ext>
                </a:extLst>
              </a:tr>
              <a:tr h="895579">
                <a:tc>
                  <a:txBody>
                    <a:bodyPr/>
                    <a:lstStyle/>
                    <a:p>
                      <a:pPr algn="ctr"/>
                      <a:r>
                        <a:rPr lang="en-GB" b="1" dirty="0"/>
                        <a:t>CART</a:t>
                      </a:r>
                      <a:endParaRPr lang="en-US" b="1" dirty="0"/>
                    </a:p>
                  </a:txBody>
                  <a:tcPr anchor="ctr"/>
                </a:tc>
                <a:tc>
                  <a:txBody>
                    <a:bodyPr/>
                    <a:lstStyle/>
                    <a:p>
                      <a:pPr algn="ctr"/>
                      <a:r>
                        <a:rPr lang="en-GB" dirty="0"/>
                        <a:t>Gini</a:t>
                      </a:r>
                      <a:r>
                        <a:rPr lang="en-GB" baseline="0" dirty="0"/>
                        <a:t> index / Towing Criteria</a:t>
                      </a:r>
                      <a:endParaRPr lang="en-US" dirty="0"/>
                    </a:p>
                  </a:txBody>
                  <a:tcPr anchor="ctr"/>
                </a:tc>
                <a:tc>
                  <a:txBody>
                    <a:bodyPr/>
                    <a:lstStyle/>
                    <a:p>
                      <a:pPr algn="ctr"/>
                      <a:r>
                        <a:rPr lang="en-GB" dirty="0"/>
                        <a:t>Categorical and</a:t>
                      </a:r>
                      <a:r>
                        <a:rPr lang="en-GB" baseline="0" dirty="0"/>
                        <a:t> Numeric</a:t>
                      </a:r>
                      <a:endParaRPr lang="en-US" dirty="0"/>
                    </a:p>
                  </a:txBody>
                  <a:tcPr anchor="ctr"/>
                </a:tc>
                <a:tc>
                  <a:txBody>
                    <a:bodyPr/>
                    <a:lstStyle/>
                    <a:p>
                      <a:pPr algn="ctr"/>
                      <a:r>
                        <a:rPr lang="en-GB" dirty="0"/>
                        <a:t>Handled</a:t>
                      </a:r>
                      <a:endParaRPr lang="en-US" dirty="0"/>
                    </a:p>
                  </a:txBody>
                  <a:tcPr anchor="ctr"/>
                </a:tc>
                <a:tc>
                  <a:txBody>
                    <a:bodyPr/>
                    <a:lstStyle/>
                    <a:p>
                      <a:pPr algn="ctr"/>
                      <a:r>
                        <a:rPr lang="en-GB" dirty="0"/>
                        <a:t>Cost-complexity pruning</a:t>
                      </a:r>
                      <a:endParaRPr lang="en-US" dirty="0"/>
                    </a:p>
                  </a:txBody>
                  <a:tcPr anchor="ctr"/>
                </a:tc>
                <a:tc>
                  <a:txBody>
                    <a:bodyPr/>
                    <a:lstStyle/>
                    <a:p>
                      <a:pPr algn="ctr"/>
                      <a:r>
                        <a:rPr lang="en-GB" dirty="0"/>
                        <a:t>Handled</a:t>
                      </a:r>
                      <a:endParaRPr lang="en-US" dirty="0"/>
                    </a:p>
                  </a:txBody>
                  <a:tcPr anchor="ctr"/>
                </a:tc>
                <a:extLst>
                  <a:ext uri="{0D108BD9-81ED-4DB2-BD59-A6C34878D82A}">
                    <a16:rowId xmlns:a16="http://schemas.microsoft.com/office/drawing/2014/main" val="1582120462"/>
                  </a:ext>
                </a:extLst>
              </a:tr>
              <a:tr h="895579">
                <a:tc>
                  <a:txBody>
                    <a:bodyPr/>
                    <a:lstStyle/>
                    <a:p>
                      <a:pPr algn="ctr"/>
                      <a:r>
                        <a:rPr lang="en-GB" b="1" dirty="0"/>
                        <a:t>C4.5</a:t>
                      </a:r>
                      <a:endParaRPr lang="en-US" b="1" dirty="0"/>
                    </a:p>
                  </a:txBody>
                  <a:tcPr anchor="ctr"/>
                </a:tc>
                <a:tc>
                  <a:txBody>
                    <a:bodyPr/>
                    <a:lstStyle/>
                    <a:p>
                      <a:pPr algn="ctr"/>
                      <a:r>
                        <a:rPr lang="en-GB" dirty="0"/>
                        <a:t>Gain Ratio</a:t>
                      </a:r>
                      <a:endParaRPr 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t>Categorical and</a:t>
                      </a:r>
                      <a:r>
                        <a:rPr lang="en-GB" baseline="0" dirty="0"/>
                        <a:t> Numeric</a:t>
                      </a:r>
                      <a:endParaRPr lang="en-US" dirty="0"/>
                    </a:p>
                  </a:txBody>
                  <a:tcPr anchor="ctr"/>
                </a:tc>
                <a:tc>
                  <a:txBody>
                    <a:bodyPr/>
                    <a:lstStyle/>
                    <a:p>
                      <a:pPr algn="ctr"/>
                      <a:r>
                        <a:rPr lang="en-GB" dirty="0"/>
                        <a:t>Handled</a:t>
                      </a:r>
                      <a:endParaRPr lang="en-US" dirty="0"/>
                    </a:p>
                  </a:txBody>
                  <a:tcPr anchor="ctr"/>
                </a:tc>
                <a:tc>
                  <a:txBody>
                    <a:bodyPr/>
                    <a:lstStyle/>
                    <a:p>
                      <a:pPr algn="ctr"/>
                      <a:r>
                        <a:rPr lang="en-GB" dirty="0"/>
                        <a:t>Error-based</a:t>
                      </a:r>
                      <a:r>
                        <a:rPr lang="en-GB" baseline="0" dirty="0"/>
                        <a:t> pruning</a:t>
                      </a:r>
                      <a:endParaRPr lang="en-US" dirty="0"/>
                    </a:p>
                  </a:txBody>
                  <a:tcPr anchor="ctr"/>
                </a:tc>
                <a:tc>
                  <a:txBody>
                    <a:bodyPr/>
                    <a:lstStyle/>
                    <a:p>
                      <a:pPr algn="ctr"/>
                      <a:r>
                        <a:rPr lang="en-GB" dirty="0"/>
                        <a:t>Susceptible</a:t>
                      </a:r>
                      <a:endParaRPr lang="en-US" dirty="0"/>
                    </a:p>
                  </a:txBody>
                  <a:tcPr anchor="ctr"/>
                </a:tc>
                <a:extLst>
                  <a:ext uri="{0D108BD9-81ED-4DB2-BD59-A6C34878D82A}">
                    <a16:rowId xmlns:a16="http://schemas.microsoft.com/office/drawing/2014/main" val="3062621579"/>
                  </a:ext>
                </a:extLst>
              </a:tr>
            </a:tbl>
          </a:graphicData>
        </a:graphic>
      </p:graphicFrame>
      <p:sp>
        <p:nvSpPr>
          <p:cNvPr id="6" name="TextBox 5"/>
          <p:cNvSpPr txBox="1"/>
          <p:nvPr/>
        </p:nvSpPr>
        <p:spPr>
          <a:xfrm>
            <a:off x="1122554" y="5018446"/>
            <a:ext cx="6735209" cy="184666"/>
          </a:xfrm>
          <a:prstGeom prst="rect">
            <a:avLst/>
          </a:prstGeom>
          <a:solidFill>
            <a:schemeClr val="bg1"/>
          </a:solidFill>
        </p:spPr>
        <p:txBody>
          <a:bodyPr wrap="square" lIns="0" tIns="0" rIns="0" bIns="0" rtlCol="0">
            <a:spAutoFit/>
          </a:bodyPr>
          <a:lstStyle/>
          <a:p>
            <a:r>
              <a:rPr lang="en-US"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Source: </a:t>
            </a:r>
            <a:r>
              <a:rPr lang="en-US"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hlinkClick r:id="rId2"/>
              </a:rPr>
              <a:t>https://citeseerx.ist.psu.edu/viewdoc/download?doi=10.1.1.685.4929&amp;rep=rep1&amp;type=pdf</a:t>
            </a:r>
            <a:endParaRPr lang="en-US"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353303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Regression Tree</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40</a:t>
            </a:fld>
            <a:endParaRPr lang="de-DE" dirty="0"/>
          </a:p>
        </p:txBody>
      </p:sp>
      <p:sp>
        <p:nvSpPr>
          <p:cNvPr id="4" name="Text Placeholder 3"/>
          <p:cNvSpPr>
            <a:spLocks noGrp="1"/>
          </p:cNvSpPr>
          <p:nvPr>
            <p:ph type="body" sz="quarter" idx="14"/>
          </p:nvPr>
        </p:nvSpPr>
        <p:spPr>
          <a:xfrm>
            <a:off x="360000" y="1961909"/>
            <a:ext cx="8378825" cy="3245770"/>
          </a:xfrm>
        </p:spPr>
        <p:txBody>
          <a:bodyPr numCol="2" spcCol="288000"/>
          <a:lstStyle/>
          <a:p>
            <a:pPr marL="463550" indent="-457200">
              <a:buFont typeface="+mj-lt"/>
              <a:buAutoNum type="arabicPeriod"/>
            </a:pPr>
            <a:r>
              <a:rPr lang="en-US" sz="1400" dirty="0" smtClean="0"/>
              <a:t>Read the dataset </a:t>
            </a:r>
            <a:r>
              <a:rPr lang="en-US" sz="1400" i="1" dirty="0"/>
              <a:t>AmesHousing_simple.csv. </a:t>
            </a:r>
            <a:r>
              <a:rPr lang="en-US" sz="1400" dirty="0"/>
              <a:t>It contains information about houses sold in Ames (only numerical values) as well as the </a:t>
            </a:r>
            <a:r>
              <a:rPr lang="en-US" sz="1400" i="1" dirty="0" err="1"/>
              <a:t>SalePrice</a:t>
            </a:r>
            <a:r>
              <a:rPr lang="en-US" sz="1400" i="1" dirty="0"/>
              <a:t>.</a:t>
            </a:r>
          </a:p>
          <a:p>
            <a:pPr marL="463550" indent="-457200">
              <a:buFont typeface="+mj-lt"/>
              <a:buAutoNum type="arabicPeriod"/>
            </a:pPr>
            <a:r>
              <a:rPr lang="en-US" sz="1400" dirty="0" smtClean="0"/>
              <a:t>Add </a:t>
            </a:r>
            <a:r>
              <a:rPr lang="en-US" sz="1400" dirty="0"/>
              <a:t>Partitioning node to File Reader output</a:t>
            </a:r>
          </a:p>
          <a:p>
            <a:pPr marL="400050" lvl="1" indent="-171450"/>
            <a:r>
              <a:rPr lang="en-US" sz="1200" dirty="0" smtClean="0"/>
              <a:t>Top </a:t>
            </a:r>
            <a:r>
              <a:rPr lang="en-US" sz="1200" dirty="0"/>
              <a:t>port should have 70 % of the </a:t>
            </a:r>
            <a:r>
              <a:rPr lang="en-US" sz="1200" dirty="0" smtClean="0"/>
              <a:t>rows</a:t>
            </a:r>
          </a:p>
          <a:p>
            <a:pPr marL="400050" lvl="1" indent="-171450"/>
            <a:r>
              <a:rPr lang="en-US" sz="1200" dirty="0" smtClean="0"/>
              <a:t>Draw </a:t>
            </a:r>
            <a:r>
              <a:rPr lang="en-US" sz="1200" dirty="0"/>
              <a:t>randomly such rows</a:t>
            </a:r>
          </a:p>
          <a:p>
            <a:pPr marL="463550" indent="-457200">
              <a:buFont typeface="+mj-lt"/>
              <a:buAutoNum type="arabicPeriod"/>
            </a:pPr>
            <a:r>
              <a:rPr lang="en-US" sz="1400" dirty="0" smtClean="0"/>
              <a:t>Add </a:t>
            </a:r>
            <a:r>
              <a:rPr lang="en-US" sz="1400" dirty="0"/>
              <a:t>Simple Regression Tree Learner to top output port of Partitioning </a:t>
            </a:r>
            <a:r>
              <a:rPr lang="en-US" sz="1400" dirty="0" smtClean="0"/>
              <a:t>node</a:t>
            </a:r>
          </a:p>
          <a:p>
            <a:pPr marL="400050" lvl="1" indent="-171450"/>
            <a:r>
              <a:rPr lang="en-US" sz="1200" dirty="0" smtClean="0"/>
              <a:t>Select </a:t>
            </a:r>
            <a:r>
              <a:rPr lang="en-US" sz="1200" dirty="0"/>
              <a:t>price column to be </a:t>
            </a:r>
            <a:r>
              <a:rPr lang="en-US" sz="1200" dirty="0" smtClean="0"/>
              <a:t>learned</a:t>
            </a:r>
          </a:p>
          <a:p>
            <a:pPr marL="400050" lvl="1" indent="-171450"/>
            <a:r>
              <a:rPr lang="en-US" sz="1200" dirty="0" smtClean="0"/>
              <a:t>Execute </a:t>
            </a:r>
            <a:r>
              <a:rPr lang="en-US" sz="1200" dirty="0"/>
              <a:t>the node and open its decision tree view. Which column is used in the beginning of the tree?</a:t>
            </a:r>
          </a:p>
          <a:p>
            <a:pPr marL="463550" indent="-457200">
              <a:buFont typeface="+mj-lt"/>
              <a:buAutoNum type="arabicPeriod"/>
            </a:pPr>
            <a:endParaRPr lang="en-US" sz="1400" dirty="0" smtClean="0"/>
          </a:p>
          <a:p>
            <a:pPr marL="463550" indent="-457200">
              <a:buFont typeface="+mj-lt"/>
              <a:buAutoNum type="arabicPeriod"/>
            </a:pPr>
            <a:r>
              <a:rPr lang="en-US" sz="1400" dirty="0" smtClean="0"/>
              <a:t>Add </a:t>
            </a:r>
            <a:r>
              <a:rPr lang="en-US" sz="1400" dirty="0"/>
              <a:t>Simple Regression Tree </a:t>
            </a:r>
            <a:r>
              <a:rPr lang="en-US" sz="1400" dirty="0" smtClean="0"/>
              <a:t>Predictor</a:t>
            </a:r>
          </a:p>
          <a:p>
            <a:pPr marL="400050" lvl="1" indent="-171450"/>
            <a:r>
              <a:rPr lang="en-US" sz="1200" dirty="0" smtClean="0"/>
              <a:t>Predict </a:t>
            </a:r>
            <a:r>
              <a:rPr lang="en-US" sz="1200" dirty="0"/>
              <a:t>test set (remaining 30% rows) by simply connecting the remaining unconnected output ports</a:t>
            </a:r>
          </a:p>
          <a:p>
            <a:pPr marL="463550" indent="-457200">
              <a:buFont typeface="+mj-lt"/>
              <a:buAutoNum type="arabicPeriod"/>
            </a:pPr>
            <a:r>
              <a:rPr lang="en-US" sz="1400" dirty="0" smtClean="0"/>
              <a:t>Remove </a:t>
            </a:r>
            <a:r>
              <a:rPr lang="en-US" sz="1400" dirty="0"/>
              <a:t>rows with missing values</a:t>
            </a:r>
          </a:p>
          <a:p>
            <a:pPr marL="463550" indent="-457200">
              <a:buFont typeface="+mj-lt"/>
              <a:buAutoNum type="arabicPeriod"/>
            </a:pPr>
            <a:r>
              <a:rPr lang="en-US" sz="1400" dirty="0" smtClean="0"/>
              <a:t>Add </a:t>
            </a:r>
            <a:r>
              <a:rPr lang="en-US" sz="1400" dirty="0"/>
              <a:t>Numeric Scorer to Regression Predictor </a:t>
            </a:r>
            <a:r>
              <a:rPr lang="en-US" sz="1400" dirty="0" smtClean="0"/>
              <a:t>Output</a:t>
            </a:r>
          </a:p>
          <a:p>
            <a:pPr marL="400050" lvl="1" indent="-171450"/>
            <a:r>
              <a:rPr lang="en-US" sz="1200" dirty="0" smtClean="0"/>
              <a:t>Reference </a:t>
            </a:r>
            <a:r>
              <a:rPr lang="en-US" sz="1200" dirty="0"/>
              <a:t>Column: the column you </a:t>
            </a:r>
            <a:r>
              <a:rPr lang="en-US" sz="1200" dirty="0" smtClean="0"/>
              <a:t>learned</a:t>
            </a:r>
          </a:p>
          <a:p>
            <a:pPr marL="400050" lvl="1" indent="-171450"/>
            <a:r>
              <a:rPr lang="en-US" sz="1200" dirty="0" smtClean="0"/>
              <a:t>Predicted </a:t>
            </a:r>
            <a:r>
              <a:rPr lang="en-US" sz="1200" dirty="0"/>
              <a:t>Column: the new column created by the predictor node</a:t>
            </a:r>
          </a:p>
        </p:txBody>
      </p:sp>
      <p:sp>
        <p:nvSpPr>
          <p:cNvPr id="5" name="Footer Placeholder 4"/>
          <p:cNvSpPr>
            <a:spLocks noGrp="1"/>
          </p:cNvSpPr>
          <p:nvPr>
            <p:ph type="ftr" sz="quarter" idx="3"/>
          </p:nvPr>
        </p:nvSpPr>
        <p:spPr/>
        <p:txBody>
          <a:bodyPr/>
          <a:lstStyle/>
          <a:p>
            <a:r>
              <a:rPr lang="en" dirty="0" smtClean="0"/>
              <a:t>Guide to Intelligent Data Science </a:t>
            </a:r>
            <a:r>
              <a:rPr lang="en" b="0" dirty="0" smtClean="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US" dirty="0"/>
              <a:t>Predict the price of an house in Ames (Iowa, USA) given a number of features (size, neighborhood, heating...) using a Regression Tree</a:t>
            </a:r>
            <a:r>
              <a:rPr lang="en-US" dirty="0" smtClean="0"/>
              <a:t>.</a:t>
            </a:r>
            <a:endParaRPr lang="en-US" dirty="0"/>
          </a:p>
        </p:txBody>
      </p:sp>
    </p:spTree>
    <p:extLst>
      <p:ext uri="{BB962C8B-B14F-4D97-AF65-F5344CB8AC3E}">
        <p14:creationId xmlns:p14="http://schemas.microsoft.com/office/powerpoint/2010/main" val="2510162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Regression Tree</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41</a:t>
            </a:fld>
            <a:endParaRPr lang="de-DE" dirty="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8" name="Text Placeholder 7"/>
          <p:cNvSpPr>
            <a:spLocks noGrp="1"/>
          </p:cNvSpPr>
          <p:nvPr>
            <p:ph type="body" sz="quarter" idx="15"/>
          </p:nvPr>
        </p:nvSpPr>
        <p:spPr/>
        <p:txBody>
          <a:bodyPr/>
          <a:lstStyle/>
          <a:p>
            <a:pPr marL="0" indent="0">
              <a:buNone/>
            </a:pPr>
            <a:r>
              <a:rPr lang="en-US" dirty="0"/>
              <a:t>Predict the price of an house in Ames (Iowa, USA) given a number of features (size, neighborhood, heating...) using a Regression Tree</a:t>
            </a:r>
            <a:r>
              <a:rPr lang="en-US" dirty="0" smtClean="0"/>
              <a:t>.</a:t>
            </a:r>
            <a:endParaRPr lang="en-US" dirty="0"/>
          </a:p>
        </p:txBody>
      </p:sp>
      <p:pic>
        <p:nvPicPr>
          <p:cNvPr id="6" name="Picture 5"/>
          <p:cNvPicPr>
            <a:picLocks noChangeAspect="1"/>
          </p:cNvPicPr>
          <p:nvPr/>
        </p:nvPicPr>
        <p:blipFill>
          <a:blip r:embed="rId2"/>
          <a:stretch>
            <a:fillRect/>
          </a:stretch>
        </p:blipFill>
        <p:spPr>
          <a:xfrm>
            <a:off x="496389" y="2430608"/>
            <a:ext cx="8349778" cy="24326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2716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dirty="0"/>
              <a:t>Thank you</a:t>
            </a:r>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42</a:t>
            </a:fld>
            <a:endParaRPr lang="de-DE" dirty="0"/>
          </a:p>
        </p:txBody>
      </p:sp>
      <p:sp>
        <p:nvSpPr>
          <p:cNvPr id="5" name="Footer Placeholder 4"/>
          <p:cNvSpPr>
            <a:spLocks noGrp="1"/>
          </p:cNvSpPr>
          <p:nvPr>
            <p:ph type="ftr" sz="quarter" idx="3"/>
          </p:nvPr>
        </p:nvSpPr>
        <p:spPr/>
        <p:txBody>
          <a:bodyPr/>
          <a:lstStyle/>
          <a:p>
            <a:r>
              <a:rPr lang="de-DE" smtClean="0"/>
              <a:t>For any questions please contact:  education@knime.com</a:t>
            </a:r>
            <a:endParaRPr lang="de-DE" dirty="0"/>
          </a:p>
        </p:txBody>
      </p:sp>
    </p:spTree>
    <p:extLst>
      <p:ext uri="{BB962C8B-B14F-4D97-AF65-F5344CB8AC3E}">
        <p14:creationId xmlns:p14="http://schemas.microsoft.com/office/powerpoint/2010/main" val="648684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08CE-36DF-7240-B176-CF89E7D55161}"/>
              </a:ext>
            </a:extLst>
          </p:cNvPr>
          <p:cNvSpPr>
            <a:spLocks noGrp="1"/>
          </p:cNvSpPr>
          <p:nvPr>
            <p:ph type="title"/>
          </p:nvPr>
        </p:nvSpPr>
        <p:spPr/>
        <p:txBody>
          <a:bodyPr/>
          <a:lstStyle/>
          <a:p>
            <a:r>
              <a:rPr lang="en-US" dirty="0" smtClean="0"/>
              <a:t>2. Overfitting</a:t>
            </a:r>
            <a:endParaRPr lang="en-US" dirty="0"/>
          </a:p>
        </p:txBody>
      </p:sp>
      <p:sp>
        <p:nvSpPr>
          <p:cNvPr id="6" name="Text Placeholder 5"/>
          <p:cNvSpPr>
            <a:spLocks noGrp="1"/>
          </p:cNvSpPr>
          <p:nvPr>
            <p:ph type="body" sz="quarter" idx="14"/>
          </p:nvPr>
        </p:nvSpPr>
        <p:spPr/>
        <p:txBody>
          <a:bodyPr/>
          <a:lstStyle/>
          <a:p>
            <a:pPr marL="6350" indent="0">
              <a:buNone/>
            </a:pPr>
            <a:r>
              <a:rPr lang="en-US" b="1" dirty="0"/>
              <a:t>Goal: </a:t>
            </a:r>
            <a:r>
              <a:rPr lang="en-US" dirty="0"/>
              <a:t>A tree that generalizes to new data and doesn’t </a:t>
            </a:r>
            <a:r>
              <a:rPr lang="en-US" dirty="0" err="1" smtClean="0"/>
              <a:t>overfit</a:t>
            </a:r>
            <a:endParaRPr lang="en-US" dirty="0"/>
          </a:p>
        </p:txBody>
      </p:sp>
      <p:sp>
        <p:nvSpPr>
          <p:cNvPr id="7" name="Text Placeholder 6"/>
          <p:cNvSpPr>
            <a:spLocks noGrp="1"/>
          </p:cNvSpPr>
          <p:nvPr>
            <p:ph type="body" sz="quarter" idx="15"/>
          </p:nvPr>
        </p:nvSpPr>
        <p:spPr/>
        <p:txBody>
          <a:bodyPr/>
          <a:lstStyle/>
          <a:p>
            <a:pPr marL="0" indent="0">
              <a:buNone/>
            </a:pPr>
            <a:r>
              <a:rPr lang="en-US" dirty="0"/>
              <a:t>How can we avoid overfitting in decision tree training</a:t>
            </a:r>
            <a:r>
              <a:rPr lang="en-US" dirty="0" smtClean="0"/>
              <a:t>?</a:t>
            </a:r>
            <a:endParaRPr lang="en-US" dirty="0"/>
          </a:p>
        </p:txBody>
      </p:sp>
      <p:sp>
        <p:nvSpPr>
          <p:cNvPr id="3" name="Content Placeholder 2">
            <a:extLst>
              <a:ext uri="{FF2B5EF4-FFF2-40B4-BE49-F238E27FC236}">
                <a16:creationId xmlns:a16="http://schemas.microsoft.com/office/drawing/2014/main" id="{698486B1-A69D-504B-9737-2D7D022D7A9C}"/>
              </a:ext>
            </a:extLst>
          </p:cNvPr>
          <p:cNvSpPr>
            <a:spLocks noGrp="1"/>
          </p:cNvSpPr>
          <p:nvPr>
            <p:ph sz="half" idx="4294967295"/>
          </p:nvPr>
        </p:nvSpPr>
        <p:spPr>
          <a:xfrm>
            <a:off x="4741324" y="2501573"/>
            <a:ext cx="3884612" cy="3168650"/>
          </a:xfrm>
        </p:spPr>
        <p:txBody>
          <a:bodyPr>
            <a:normAutofit/>
          </a:bodyPr>
          <a:lstStyle/>
          <a:p>
            <a:pPr marL="0" indent="0" algn="ctr">
              <a:buNone/>
            </a:pPr>
            <a:r>
              <a:rPr lang="en-US" b="1" dirty="0"/>
              <a:t>Pruning</a:t>
            </a:r>
          </a:p>
          <a:p>
            <a:r>
              <a:rPr lang="en-US" dirty="0"/>
              <a:t>Idea: Cut branches that seem to overfit</a:t>
            </a:r>
          </a:p>
          <a:p>
            <a:r>
              <a:rPr lang="en-US" dirty="0"/>
              <a:t>Techniques</a:t>
            </a:r>
          </a:p>
          <a:p>
            <a:pPr lvl="1"/>
            <a:r>
              <a:rPr lang="en-US" sz="1600" dirty="0"/>
              <a:t>Reduced Error Pruning</a:t>
            </a:r>
          </a:p>
          <a:p>
            <a:pPr lvl="1"/>
            <a:r>
              <a:rPr lang="en-US" sz="1600" dirty="0"/>
              <a:t>Pessimistic Pruning</a:t>
            </a:r>
          </a:p>
          <a:p>
            <a:pPr lvl="1"/>
            <a:r>
              <a:rPr lang="en-US" sz="1600" dirty="0"/>
              <a:t>Confidence Level Pruning</a:t>
            </a:r>
          </a:p>
          <a:p>
            <a:pPr lvl="1"/>
            <a:r>
              <a:rPr lang="en-US" sz="1600" dirty="0"/>
              <a:t>Minimum description length</a:t>
            </a:r>
          </a:p>
        </p:txBody>
      </p:sp>
      <p:sp>
        <p:nvSpPr>
          <p:cNvPr id="4" name="Content Placeholder 3">
            <a:extLst>
              <a:ext uri="{FF2B5EF4-FFF2-40B4-BE49-F238E27FC236}">
                <a16:creationId xmlns:a16="http://schemas.microsoft.com/office/drawing/2014/main" id="{1A86CC9F-AD3A-624A-B443-14241D8D6407}"/>
              </a:ext>
            </a:extLst>
          </p:cNvPr>
          <p:cNvSpPr>
            <a:spLocks noGrp="1"/>
          </p:cNvSpPr>
          <p:nvPr>
            <p:ph sz="half" idx="4294967295"/>
          </p:nvPr>
        </p:nvSpPr>
        <p:spPr>
          <a:xfrm>
            <a:off x="358775" y="2623022"/>
            <a:ext cx="3884613" cy="2701994"/>
          </a:xfrm>
        </p:spPr>
        <p:txBody>
          <a:bodyPr>
            <a:normAutofit/>
          </a:bodyPr>
          <a:lstStyle/>
          <a:p>
            <a:pPr marL="0" indent="0" algn="ctr">
              <a:buNone/>
            </a:pPr>
            <a:r>
              <a:rPr lang="en-US" b="1" dirty="0"/>
              <a:t>Early stopping</a:t>
            </a:r>
          </a:p>
          <a:p>
            <a:r>
              <a:rPr lang="en-US" dirty="0"/>
              <a:t>Idea: Define a minimum size for the tree leaves</a:t>
            </a:r>
          </a:p>
        </p:txBody>
      </p:sp>
      <p:sp>
        <p:nvSpPr>
          <p:cNvPr id="5" name="Content Placeholder 2">
            <a:extLst>
              <a:ext uri="{FF2B5EF4-FFF2-40B4-BE49-F238E27FC236}">
                <a16:creationId xmlns:a16="http://schemas.microsoft.com/office/drawing/2014/main" id="{116D2F3E-7067-5A44-BEB1-3A5A1C15836F}"/>
              </a:ext>
            </a:extLst>
          </p:cNvPr>
          <p:cNvSpPr txBox="1">
            <a:spLocks/>
          </p:cNvSpPr>
          <p:nvPr/>
        </p:nvSpPr>
        <p:spPr>
          <a:xfrm>
            <a:off x="508326" y="1012542"/>
            <a:ext cx="8043180" cy="648072"/>
          </a:xfrm>
          <a:prstGeom prst="rect">
            <a:avLst/>
          </a:prstGeom>
        </p:spPr>
        <p:txBody>
          <a:bodyPr vert="horz" lIns="91440" tIns="45720" rIns="91440" bIns="45720" rtlCol="0">
            <a:normAutofit/>
          </a:bodyPr>
          <a:lstStyle>
            <a:lvl1pPr marL="285739" indent="-285739" algn="l" defTabSz="761970" rtl="0" eaLnBrk="1" latinLnBrk="0" hangingPunct="1">
              <a:spcBef>
                <a:spcPct val="20000"/>
              </a:spcBef>
              <a:buFont typeface="Arial" panose="020B0604020202020204" pitchFamily="34" charset="0"/>
              <a:buChar char="•"/>
              <a:defRPr sz="2333" kern="1200">
                <a:solidFill>
                  <a:schemeClr val="bg1">
                    <a:lumMod val="50000"/>
                  </a:schemeClr>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2000" kern="1200">
                <a:solidFill>
                  <a:schemeClr val="bg1">
                    <a:lumMod val="50000"/>
                  </a:schemeClr>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667" kern="1200">
                <a:solidFill>
                  <a:schemeClr val="bg1">
                    <a:lumMod val="50000"/>
                  </a:schemeClr>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500" kern="1200">
                <a:solidFill>
                  <a:schemeClr val="bg1">
                    <a:lumMod val="50000"/>
                  </a:schemeClr>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500" kern="1200">
                <a:solidFill>
                  <a:schemeClr val="bg1">
                    <a:lumMod val="50000"/>
                  </a:schemeClr>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8" name="Footer Placeholder 7"/>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9" name="Slide Number Placeholder 8"/>
          <p:cNvSpPr>
            <a:spLocks noGrp="1"/>
          </p:cNvSpPr>
          <p:nvPr>
            <p:ph type="sldNum" sz="quarter" idx="13"/>
          </p:nvPr>
        </p:nvSpPr>
        <p:spPr/>
        <p:txBody>
          <a:bodyPr/>
          <a:lstStyle/>
          <a:p>
            <a:fld id="{15C29056-5AFA-7949-831A-3EC086771171}" type="slidenum">
              <a:rPr lang="de-DE" smtClean="0"/>
              <a:pPr/>
              <a:t>5</a:t>
            </a:fld>
            <a:endParaRPr lang="de-DE" dirty="0"/>
          </a:p>
        </p:txBody>
      </p:sp>
    </p:spTree>
    <p:extLst>
      <p:ext uri="{BB962C8B-B14F-4D97-AF65-F5344CB8AC3E}">
        <p14:creationId xmlns:p14="http://schemas.microsoft.com/office/powerpoint/2010/main" val="2464348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8FD0-A4AB-424A-9ECF-685F6939C973}"/>
              </a:ext>
            </a:extLst>
          </p:cNvPr>
          <p:cNvSpPr>
            <a:spLocks noGrp="1"/>
          </p:cNvSpPr>
          <p:nvPr>
            <p:ph type="title"/>
          </p:nvPr>
        </p:nvSpPr>
        <p:spPr/>
        <p:txBody>
          <a:bodyPr/>
          <a:lstStyle/>
          <a:p>
            <a:r>
              <a:rPr lang="en-GB" dirty="0" smtClean="0"/>
              <a:t>3. Pruning</a:t>
            </a:r>
            <a:endParaRPr lang="en-GB" dirty="0"/>
          </a:p>
        </p:txBody>
      </p:sp>
      <p:sp>
        <p:nvSpPr>
          <p:cNvPr id="4" name="Text Placeholder 3"/>
          <p:cNvSpPr>
            <a:spLocks noGrp="1"/>
          </p:cNvSpPr>
          <p:nvPr>
            <p:ph type="body" sz="quarter" idx="14"/>
          </p:nvPr>
        </p:nvSpPr>
        <p:spPr>
          <a:xfrm>
            <a:off x="360000" y="2058705"/>
            <a:ext cx="8378825" cy="3148973"/>
          </a:xfrm>
        </p:spPr>
        <p:txBody>
          <a:bodyPr/>
          <a:lstStyle/>
          <a:p>
            <a:pPr lvl="1"/>
            <a:r>
              <a:rPr lang="en-US" sz="2000" dirty="0"/>
              <a:t>Reduced Error Pruning</a:t>
            </a:r>
          </a:p>
          <a:p>
            <a:pPr lvl="1"/>
            <a:r>
              <a:rPr lang="en-US" sz="2000" dirty="0"/>
              <a:t>Pessimistic Pruning</a:t>
            </a:r>
          </a:p>
          <a:p>
            <a:pPr lvl="1"/>
            <a:r>
              <a:rPr lang="en-US" sz="2000" dirty="0"/>
              <a:t>Confidence Level Pruning</a:t>
            </a:r>
          </a:p>
          <a:p>
            <a:pPr lvl="1"/>
            <a:r>
              <a:rPr lang="en-US" sz="2000" dirty="0"/>
              <a:t>Minimum description length</a:t>
            </a:r>
          </a:p>
          <a:p>
            <a:endParaRPr lang="en-US" dirty="0"/>
          </a:p>
        </p:txBody>
      </p:sp>
      <p:sp>
        <p:nvSpPr>
          <p:cNvPr id="5" name="Text Placeholder 4"/>
          <p:cNvSpPr>
            <a:spLocks noGrp="1"/>
          </p:cNvSpPr>
          <p:nvPr>
            <p:ph type="body" sz="quarter" idx="15"/>
          </p:nvPr>
        </p:nvSpPr>
        <p:spPr/>
        <p:txBody>
          <a:bodyPr/>
          <a:lstStyle/>
          <a:p>
            <a:pPr marL="0" indent="0">
              <a:buNone/>
            </a:pPr>
            <a:r>
              <a:rPr lang="en-US" dirty="0"/>
              <a:t>Describe some commonly used pruning techniques for decision </a:t>
            </a:r>
            <a:r>
              <a:rPr lang="en-US" dirty="0" smtClean="0"/>
              <a:t>trees</a:t>
            </a:r>
            <a:endParaRPr lang="en-US" dirty="0"/>
          </a:p>
        </p:txBody>
      </p:sp>
      <p:sp>
        <p:nvSpPr>
          <p:cNvPr id="3" name="Footer Placeholder 2"/>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6</a:t>
            </a:fld>
            <a:endParaRPr lang="de-DE" dirty="0"/>
          </a:p>
        </p:txBody>
      </p:sp>
    </p:spTree>
    <p:extLst>
      <p:ext uri="{BB962C8B-B14F-4D97-AF65-F5344CB8AC3E}">
        <p14:creationId xmlns:p14="http://schemas.microsoft.com/office/powerpoint/2010/main" val="2650669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47CE-0701-4A87-B634-3C64D03250D3}"/>
              </a:ext>
            </a:extLst>
          </p:cNvPr>
          <p:cNvSpPr>
            <a:spLocks noGrp="1"/>
          </p:cNvSpPr>
          <p:nvPr>
            <p:ph type="title"/>
          </p:nvPr>
        </p:nvSpPr>
        <p:spPr/>
        <p:txBody>
          <a:bodyPr/>
          <a:lstStyle/>
          <a:p>
            <a:r>
              <a:rPr lang="de-DE" dirty="0" smtClean="0"/>
              <a:t>3. Reduced </a:t>
            </a:r>
            <a:r>
              <a:rPr lang="de-DE" dirty="0"/>
              <a:t>Error Pruning</a:t>
            </a:r>
            <a:endParaRPr lang="en-GB" dirty="0"/>
          </a:p>
        </p:txBody>
      </p:sp>
      <p:sp>
        <p:nvSpPr>
          <p:cNvPr id="3" name="Slide Number Placeholder 2">
            <a:extLst>
              <a:ext uri="{FF2B5EF4-FFF2-40B4-BE49-F238E27FC236}">
                <a16:creationId xmlns:a16="http://schemas.microsoft.com/office/drawing/2014/main" id="{D5479DB6-50DD-4C7C-AFCC-F7E8082469BF}"/>
              </a:ext>
            </a:extLst>
          </p:cNvPr>
          <p:cNvSpPr>
            <a:spLocks noGrp="1"/>
          </p:cNvSpPr>
          <p:nvPr>
            <p:ph type="sldNum" sz="quarter" idx="13"/>
          </p:nvPr>
        </p:nvSpPr>
        <p:spPr/>
        <p:txBody>
          <a:bodyPr/>
          <a:lstStyle/>
          <a:p>
            <a:fld id="{15C29056-5AFA-7949-831A-3EC086771171}" type="slidenum">
              <a:rPr lang="de-DE" smtClean="0"/>
              <a:pPr/>
              <a:t>7</a:t>
            </a:fld>
            <a:endParaRPr lang="de-DE" dirty="0"/>
          </a:p>
        </p:txBody>
      </p:sp>
      <p:sp>
        <p:nvSpPr>
          <p:cNvPr id="4" name="Text Placeholder 3">
            <a:extLst>
              <a:ext uri="{FF2B5EF4-FFF2-40B4-BE49-F238E27FC236}">
                <a16:creationId xmlns:a16="http://schemas.microsoft.com/office/drawing/2014/main" id="{FCC35911-ECC7-456A-B57D-7C13EBBFC6C9}"/>
              </a:ext>
            </a:extLst>
          </p:cNvPr>
          <p:cNvSpPr>
            <a:spLocks noGrp="1"/>
          </p:cNvSpPr>
          <p:nvPr>
            <p:ph type="body" sz="quarter" idx="14"/>
          </p:nvPr>
        </p:nvSpPr>
        <p:spPr/>
        <p:txBody>
          <a:bodyPr/>
          <a:lstStyle/>
          <a:p>
            <a:pPr algn="l"/>
            <a:r>
              <a:rPr lang="en-GB" b="0" i="0" u="none" strike="noStrike" baseline="0" dirty="0"/>
              <a:t>Classify a set of </a:t>
            </a:r>
            <a:r>
              <a:rPr lang="en-GB" b="1" i="0" u="none" strike="noStrike" baseline="0" dirty="0"/>
              <a:t>new example cases </a:t>
            </a:r>
            <a:r>
              <a:rPr lang="en-GB" b="0" i="0" u="none" strike="noStrike" baseline="0" dirty="0"/>
              <a:t>with the decision tree. (These cases must not have been used for the learning!)</a:t>
            </a:r>
          </a:p>
          <a:p>
            <a:pPr algn="l"/>
            <a:r>
              <a:rPr lang="en-GB" b="0" i="0" u="none" strike="noStrike" baseline="0" dirty="0"/>
              <a:t>Determine the </a:t>
            </a:r>
            <a:r>
              <a:rPr lang="en-GB" b="1" i="0" u="none" strike="noStrike" baseline="0" dirty="0"/>
              <a:t>number of errors </a:t>
            </a:r>
            <a:r>
              <a:rPr lang="en-GB" b="0" i="0" u="none" strike="noStrike" baseline="0" dirty="0"/>
              <a:t>for all leaves.</a:t>
            </a:r>
          </a:p>
          <a:p>
            <a:pPr algn="l"/>
            <a:r>
              <a:rPr lang="en-GB" dirty="0"/>
              <a:t>T</a:t>
            </a:r>
            <a:r>
              <a:rPr lang="en-GB" b="0" i="0" u="none" strike="noStrike" baseline="0" dirty="0"/>
              <a:t>he number of errors of a subtree is the sum of the errors of all of its leaves.</a:t>
            </a:r>
          </a:p>
          <a:p>
            <a:pPr algn="l"/>
            <a:r>
              <a:rPr lang="en-GB" b="0" i="0" u="none" strike="noStrike" baseline="0" dirty="0"/>
              <a:t>Determine the number of errors for leaves that replace subtrees.</a:t>
            </a:r>
          </a:p>
          <a:p>
            <a:pPr algn="l"/>
            <a:r>
              <a:rPr lang="en-GB" b="0" i="0" u="none" strike="noStrike" baseline="0" dirty="0"/>
              <a:t>If such a leaf leads to the same or fewer errors than the subtree, replace the subtree by the leaf.</a:t>
            </a:r>
          </a:p>
          <a:p>
            <a:pPr algn="l"/>
            <a:r>
              <a:rPr lang="en-GB" b="0" i="0" u="none" strike="noStrike" baseline="0" dirty="0"/>
              <a:t>If a subtree has been replaced, recompute the number of errors of the subtrees it is part of.</a:t>
            </a:r>
          </a:p>
        </p:txBody>
      </p:sp>
      <p:sp>
        <p:nvSpPr>
          <p:cNvPr id="5" name="Footer Placeholder 4">
            <a:extLst>
              <a:ext uri="{FF2B5EF4-FFF2-40B4-BE49-F238E27FC236}">
                <a16:creationId xmlns:a16="http://schemas.microsoft.com/office/drawing/2014/main" id="{8E52A88E-83C7-4D0B-9F7A-F510C57E7D8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165179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187D-3210-4F4B-AEB3-39D12449AD6D}"/>
              </a:ext>
            </a:extLst>
          </p:cNvPr>
          <p:cNvSpPr>
            <a:spLocks noGrp="1"/>
          </p:cNvSpPr>
          <p:nvPr>
            <p:ph type="title"/>
          </p:nvPr>
        </p:nvSpPr>
        <p:spPr/>
        <p:txBody>
          <a:bodyPr/>
          <a:lstStyle/>
          <a:p>
            <a:r>
              <a:rPr lang="de-DE" dirty="0" smtClean="0"/>
              <a:t>3. Reduced </a:t>
            </a:r>
            <a:r>
              <a:rPr lang="de-DE" dirty="0"/>
              <a:t>Error Pruning</a:t>
            </a:r>
            <a:endParaRPr lang="en-GB" dirty="0"/>
          </a:p>
        </p:txBody>
      </p:sp>
      <p:sp>
        <p:nvSpPr>
          <p:cNvPr id="3" name="Slide Number Placeholder 2">
            <a:extLst>
              <a:ext uri="{FF2B5EF4-FFF2-40B4-BE49-F238E27FC236}">
                <a16:creationId xmlns:a16="http://schemas.microsoft.com/office/drawing/2014/main" id="{CE53CE82-1B3E-4331-BBFE-6C04F049D2E7}"/>
              </a:ext>
            </a:extLst>
          </p:cNvPr>
          <p:cNvSpPr>
            <a:spLocks noGrp="1"/>
          </p:cNvSpPr>
          <p:nvPr>
            <p:ph type="sldNum" sz="quarter" idx="13"/>
          </p:nvPr>
        </p:nvSpPr>
        <p:spPr/>
        <p:txBody>
          <a:bodyPr/>
          <a:lstStyle/>
          <a:p>
            <a:fld id="{15C29056-5AFA-7949-831A-3EC086771171}" type="slidenum">
              <a:rPr lang="de-DE" smtClean="0"/>
              <a:pPr/>
              <a:t>8</a:t>
            </a:fld>
            <a:endParaRPr lang="de-DE" dirty="0"/>
          </a:p>
        </p:txBody>
      </p:sp>
      <p:sp>
        <p:nvSpPr>
          <p:cNvPr id="4" name="Text Placeholder 3">
            <a:extLst>
              <a:ext uri="{FF2B5EF4-FFF2-40B4-BE49-F238E27FC236}">
                <a16:creationId xmlns:a16="http://schemas.microsoft.com/office/drawing/2014/main" id="{B2EBA9C8-7E5C-4480-827A-2583A9DE3595}"/>
              </a:ext>
            </a:extLst>
          </p:cNvPr>
          <p:cNvSpPr>
            <a:spLocks noGrp="1"/>
          </p:cNvSpPr>
          <p:nvPr>
            <p:ph type="body" sz="quarter" idx="14"/>
          </p:nvPr>
        </p:nvSpPr>
        <p:spPr/>
        <p:txBody>
          <a:bodyPr/>
          <a:lstStyle/>
          <a:p>
            <a:pPr algn="l"/>
            <a:endParaRPr lang="en-GB" b="1" i="0" u="none" strike="noStrike" baseline="0" dirty="0"/>
          </a:p>
          <a:p>
            <a:pPr algn="l"/>
            <a:r>
              <a:rPr lang="en-GB" b="1" i="0" u="none" strike="noStrike" baseline="0" dirty="0"/>
              <a:t>Advantage: </a:t>
            </a:r>
          </a:p>
          <a:p>
            <a:pPr marL="228600" lvl="1" indent="0">
              <a:buNone/>
            </a:pPr>
            <a:r>
              <a:rPr lang="en-GB" sz="1800" b="0" i="0" u="none" strike="noStrike" baseline="0" dirty="0"/>
              <a:t>Very good pruning, effective avoidance of overfitting.</a:t>
            </a:r>
          </a:p>
          <a:p>
            <a:pPr algn="l"/>
            <a:endParaRPr lang="en-GB" dirty="0"/>
          </a:p>
          <a:p>
            <a:pPr algn="l"/>
            <a:endParaRPr lang="en-GB" b="0" i="0" u="none" strike="noStrike" baseline="0" dirty="0"/>
          </a:p>
          <a:p>
            <a:pPr algn="l"/>
            <a:r>
              <a:rPr lang="en-GB" b="1" i="0" u="none" strike="noStrike" baseline="0" dirty="0"/>
              <a:t>Disadvantage: </a:t>
            </a:r>
          </a:p>
          <a:p>
            <a:pPr marL="228600" lvl="1" indent="0">
              <a:buNone/>
            </a:pPr>
            <a:r>
              <a:rPr lang="en-GB" sz="1800" b="0" i="0" u="none" strike="noStrike" baseline="0" dirty="0"/>
              <a:t>Additional example cases needed. Number of cases in a leaf has no influence.</a:t>
            </a:r>
            <a:endParaRPr lang="en-GB" sz="1800" dirty="0"/>
          </a:p>
        </p:txBody>
      </p:sp>
      <p:sp>
        <p:nvSpPr>
          <p:cNvPr id="5" name="Footer Placeholder 4">
            <a:extLst>
              <a:ext uri="{FF2B5EF4-FFF2-40B4-BE49-F238E27FC236}">
                <a16:creationId xmlns:a16="http://schemas.microsoft.com/office/drawing/2014/main" id="{18507D1D-D484-454C-9DBA-6D58836522D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305828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C224-B36B-4B2C-8090-8C567D164905}"/>
              </a:ext>
            </a:extLst>
          </p:cNvPr>
          <p:cNvSpPr>
            <a:spLocks noGrp="1"/>
          </p:cNvSpPr>
          <p:nvPr>
            <p:ph type="title"/>
          </p:nvPr>
        </p:nvSpPr>
        <p:spPr/>
        <p:txBody>
          <a:bodyPr/>
          <a:lstStyle/>
          <a:p>
            <a:r>
              <a:rPr lang="de-DE" dirty="0" smtClean="0"/>
              <a:t>3. Pessimistic </a:t>
            </a:r>
            <a:r>
              <a:rPr lang="de-DE" dirty="0"/>
              <a:t>Pruning</a:t>
            </a:r>
            <a:endParaRPr lang="en-GB" dirty="0"/>
          </a:p>
        </p:txBody>
      </p:sp>
      <p:sp>
        <p:nvSpPr>
          <p:cNvPr id="3" name="Slide Number Placeholder 2">
            <a:extLst>
              <a:ext uri="{FF2B5EF4-FFF2-40B4-BE49-F238E27FC236}">
                <a16:creationId xmlns:a16="http://schemas.microsoft.com/office/drawing/2014/main" id="{9EF78A62-C8C9-48E3-967E-67BECF2CF2FD}"/>
              </a:ext>
            </a:extLst>
          </p:cNvPr>
          <p:cNvSpPr>
            <a:spLocks noGrp="1"/>
          </p:cNvSpPr>
          <p:nvPr>
            <p:ph type="sldNum" sz="quarter" idx="13"/>
          </p:nvPr>
        </p:nvSpPr>
        <p:spPr/>
        <p:txBody>
          <a:bodyPr/>
          <a:lstStyle/>
          <a:p>
            <a:fld id="{15C29056-5AFA-7949-831A-3EC086771171}" type="slidenum">
              <a:rPr lang="de-DE" smtClean="0"/>
              <a:pPr/>
              <a:t>9</a:t>
            </a:fld>
            <a:endParaRPr lang="de-DE" dirty="0"/>
          </a:p>
        </p:txBody>
      </p:sp>
      <p:sp>
        <p:nvSpPr>
          <p:cNvPr id="4" name="Text Placeholder 3">
            <a:extLst>
              <a:ext uri="{FF2B5EF4-FFF2-40B4-BE49-F238E27FC236}">
                <a16:creationId xmlns:a16="http://schemas.microsoft.com/office/drawing/2014/main" id="{92FD8A00-DE31-44A2-9D76-3D23661DFE39}"/>
              </a:ext>
            </a:extLst>
          </p:cNvPr>
          <p:cNvSpPr>
            <a:spLocks noGrp="1"/>
          </p:cNvSpPr>
          <p:nvPr>
            <p:ph type="body" sz="quarter" idx="14"/>
          </p:nvPr>
        </p:nvSpPr>
        <p:spPr/>
        <p:txBody>
          <a:bodyPr/>
          <a:lstStyle/>
          <a:p>
            <a:pPr algn="l"/>
            <a:r>
              <a:rPr lang="en-GB" b="0" i="0" u="none" strike="noStrike" baseline="0" dirty="0"/>
              <a:t>Classify a set of example cases with the decision tree. (These cases </a:t>
            </a:r>
            <a:r>
              <a:rPr lang="en-GB" b="1" i="0" u="none" strike="noStrike" baseline="0" dirty="0"/>
              <a:t>may or may not </a:t>
            </a:r>
            <a:r>
              <a:rPr lang="en-GB" b="0" i="0" u="none" strike="noStrike" baseline="0" dirty="0"/>
              <a:t>have been used for the learning.)</a:t>
            </a:r>
          </a:p>
          <a:p>
            <a:pPr algn="l"/>
            <a:r>
              <a:rPr lang="en-GB" b="0" i="0" u="none" strike="noStrike" baseline="0" dirty="0"/>
              <a:t> Determine the number of errors for all leaves and </a:t>
            </a:r>
            <a:r>
              <a:rPr lang="en-GB" b="1" i="0" u="none" strike="noStrike" baseline="0" dirty="0"/>
              <a:t>increase this number by a fixed, user-specified amount </a:t>
            </a:r>
            <a:r>
              <a:rPr lang="en-GB" b="0" i="1" u="none" strike="noStrike" baseline="0" dirty="0"/>
              <a:t>r</a:t>
            </a:r>
            <a:r>
              <a:rPr lang="en-GB" b="1" i="0" u="none" strike="noStrike" baseline="0" dirty="0"/>
              <a:t>.</a:t>
            </a:r>
          </a:p>
          <a:p>
            <a:pPr algn="l"/>
            <a:r>
              <a:rPr lang="en-GB" b="0" i="0" u="none" strike="noStrike" baseline="0" dirty="0"/>
              <a:t> The number of errors of a subtree is the sum of the errors of all of its leaves.</a:t>
            </a:r>
          </a:p>
          <a:p>
            <a:pPr algn="l"/>
            <a:r>
              <a:rPr lang="en-GB" b="0" i="0" u="none" strike="noStrike" baseline="0" dirty="0"/>
              <a:t> Determine the number of errors for leaves that replace subtrees (also increased by </a:t>
            </a:r>
            <a:r>
              <a:rPr lang="en-GB" b="0" i="1" u="none" strike="noStrike" baseline="0" dirty="0"/>
              <a:t>r</a:t>
            </a:r>
            <a:r>
              <a:rPr lang="en-GB" b="0" i="0" u="none" strike="noStrike" baseline="0" dirty="0"/>
              <a:t>).</a:t>
            </a:r>
          </a:p>
          <a:p>
            <a:pPr algn="l"/>
            <a:r>
              <a:rPr lang="en-GB" b="0" i="0" u="none" strike="noStrike" baseline="0" dirty="0"/>
              <a:t> If such a leaf leads to the same or fewer errors than the subtree, replace the subtree by the leaf and recompute subtree errors.</a:t>
            </a:r>
            <a:endParaRPr lang="en-GB" dirty="0"/>
          </a:p>
        </p:txBody>
      </p:sp>
      <p:sp>
        <p:nvSpPr>
          <p:cNvPr id="5" name="Footer Placeholder 4">
            <a:extLst>
              <a:ext uri="{FF2B5EF4-FFF2-40B4-BE49-F238E27FC236}">
                <a16:creationId xmlns:a16="http://schemas.microsoft.com/office/drawing/2014/main" id="{C8FAC28B-13CC-4F59-BDDA-7EE05BA6CAA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332888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XFNKNFZNA3JN-2102554853-552643</_dlc_DocId>
    <_dlc_DocIdUrl xmlns="a1d3deca-49d0-46fa-a3f9-6e0c4e618558">
      <Url>https://knime.sharepoint.com/_layouts/15/DocIdRedir.aspx?ID=XFNKNFZNA3JN-2102554853-552643</Url>
      <Description>XFNKNFZNA3JN-2102554853-552643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BC03A6-CC7F-4A60-B738-FC353793CF8C}">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a1d3deca-49d0-46fa-a3f9-6e0c4e618558"/>
    <ds:schemaRef ds:uri="http://purl.org/dc/terms/"/>
    <ds:schemaRef ds:uri="http://schemas.microsoft.com/office/2006/documentManagement/types"/>
    <ds:schemaRef ds:uri="32a7ba11-dde9-4cf2-a6ac-8f31dc36ce67"/>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6DA3A509-8FB6-4C1B-A3E0-7A967DAB5F2E}">
  <ds:schemaRefs>
    <ds:schemaRef ds:uri="http://schemas.microsoft.com/sharepoint/events"/>
  </ds:schemaRefs>
</ds:datastoreItem>
</file>

<file path=customXml/itemProps3.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4.xml><?xml version="1.0" encoding="utf-8"?>
<ds:datastoreItem xmlns:ds="http://schemas.openxmlformats.org/officeDocument/2006/customXml" ds:itemID="{5EEDD1F5-1DC3-4A4C-BC60-13D75F4F9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21238</TotalTime>
  <Words>4930</Words>
  <Application>Microsoft Office PowerPoint</Application>
  <PresentationFormat>On-screen Show (16:10)</PresentationFormat>
  <Paragraphs>1053</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Roboto</vt:lpstr>
      <vt:lpstr>Cambria Math</vt:lpstr>
      <vt:lpstr>Symbol</vt:lpstr>
      <vt:lpstr>Master Guide to Intelligent Data Science</vt:lpstr>
      <vt:lpstr>Decision and Regression Trees: Exercise</vt:lpstr>
      <vt:lpstr>Exercise 1 Theoretical Questions</vt:lpstr>
      <vt:lpstr>Theoretical Questions</vt:lpstr>
      <vt:lpstr>1. Decision Tree Algorithms</vt:lpstr>
      <vt:lpstr>2. Overfitting</vt:lpstr>
      <vt:lpstr>3. Pruning</vt:lpstr>
      <vt:lpstr>3. Reduced Error Pruning</vt:lpstr>
      <vt:lpstr>3. Reduced Error Pruning</vt:lpstr>
      <vt:lpstr>3. Pessimistic Pruning</vt:lpstr>
      <vt:lpstr>3. Pessimistic Pruning</vt:lpstr>
      <vt:lpstr>3. Confidence Level Pruning</vt:lpstr>
      <vt:lpstr>3. Confidence Level Pruning</vt:lpstr>
      <vt:lpstr>3. Minimum Description Length Pruning (MDL)</vt:lpstr>
      <vt:lpstr>4. Regression Trees</vt:lpstr>
      <vt:lpstr>Exercise 2 Hands-on Decision Tree</vt:lpstr>
      <vt:lpstr>Hands-on Decision Tree</vt:lpstr>
      <vt:lpstr>Hands-on Decision Tree</vt:lpstr>
      <vt:lpstr>Hands-on Decision Tree</vt:lpstr>
      <vt:lpstr>Hands-on Decision Tree</vt:lpstr>
      <vt:lpstr>Hands-on Decision Tree</vt:lpstr>
      <vt:lpstr>Hands-on Decision Tree</vt:lpstr>
      <vt:lpstr>Hands-on Decision Tree</vt:lpstr>
      <vt:lpstr>Hands-on Decision Tree</vt:lpstr>
      <vt:lpstr>Hands-on Decision Tree</vt:lpstr>
      <vt:lpstr>Hands-on Decision Tree</vt:lpstr>
      <vt:lpstr>Exercise 3 Entropy and Information Gain</vt:lpstr>
      <vt:lpstr>1. Entropy and Information Gain</vt:lpstr>
      <vt:lpstr>1. Entropy and Information Gain</vt:lpstr>
      <vt:lpstr>1. Entropy and Information Gain</vt:lpstr>
      <vt:lpstr>1. Entropy and Information Gain</vt:lpstr>
      <vt:lpstr>2. Information Gain</vt:lpstr>
      <vt:lpstr>2. Information Gain: Split 1</vt:lpstr>
      <vt:lpstr>2. Information Gain: Split 2</vt:lpstr>
      <vt:lpstr>2. Information Gain: Split 3</vt:lpstr>
      <vt:lpstr>2. Information Gain: Split 4</vt:lpstr>
      <vt:lpstr>2. Information Gain: Split 5</vt:lpstr>
      <vt:lpstr>Exercise 4 Practice with KNIME</vt:lpstr>
      <vt:lpstr>1. Decision Tree</vt:lpstr>
      <vt:lpstr>1. Decision Tree</vt:lpstr>
      <vt:lpstr>2. Regression Tree</vt:lpstr>
      <vt:lpstr>2. Regression Tree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Emilio Silvestri</cp:lastModifiedBy>
  <cp:revision>523</cp:revision>
  <cp:lastPrinted>2019-02-14T13:33:55Z</cp:lastPrinted>
  <dcterms:created xsi:type="dcterms:W3CDTF">2019-02-27T15:40:41Z</dcterms:created>
  <dcterms:modified xsi:type="dcterms:W3CDTF">2021-02-17T16:28:27Z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412debde-30e0-4503-b93d-43ceab11fa38</vt:lpwstr>
  </property>
</Properties>
</file>