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notesMasterIdLst>
    <p:notesMasterId r:id="rId24"/>
  </p:notesMasterIdLst>
  <p:sldIdLst>
    <p:sldId id="275" r:id="rId6"/>
    <p:sldId id="285" r:id="rId7"/>
    <p:sldId id="270" r:id="rId8"/>
    <p:sldId id="277" r:id="rId9"/>
    <p:sldId id="272" r:id="rId10"/>
    <p:sldId id="278" r:id="rId11"/>
    <p:sldId id="286" r:id="rId12"/>
    <p:sldId id="271" r:id="rId13"/>
    <p:sldId id="280" r:id="rId14"/>
    <p:sldId id="279" r:id="rId15"/>
    <p:sldId id="287" r:id="rId16"/>
    <p:sldId id="273" r:id="rId17"/>
    <p:sldId id="281" r:id="rId18"/>
    <p:sldId id="282" r:id="rId19"/>
    <p:sldId id="274" r:id="rId20"/>
    <p:sldId id="284" r:id="rId21"/>
    <p:sldId id="283" r:id="rId22"/>
    <p:sldId id="276" r:id="rId2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636"/>
    <a:srgbClr val="ED1846"/>
    <a:srgbClr val="CDDEE7"/>
    <a:srgbClr val="92AEBC"/>
    <a:srgbClr val="00386C"/>
    <a:srgbClr val="F8C71A"/>
    <a:srgbClr val="FFF9D9"/>
    <a:srgbClr val="FFEB7F"/>
    <a:srgbClr val="FFE240"/>
    <a:srgbClr val="FF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1" autoAdjust="0"/>
    <p:restoredTop sz="96333"/>
  </p:normalViewPr>
  <p:slideViewPr>
    <p:cSldViewPr snapToGrid="0" snapToObjects="1" showGuides="1">
      <p:cViewPr varScale="1">
        <p:scale>
          <a:sx n="146" d="100"/>
          <a:sy n="146" d="100"/>
        </p:scale>
        <p:origin x="605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17.02.2021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Caption</a:t>
            </a:r>
            <a:endParaRPr lang="de-DE" dirty="0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title style</a:t>
            </a:r>
            <a:endParaRPr lang="de-DE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de-DE" dirty="0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8703"/>
            <a:ext cx="8378825" cy="3398976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title style</a:t>
            </a:r>
            <a:endParaRPr lang="de-DE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de-DE" dirty="0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72888" y="757193"/>
            <a:ext cx="8153048" cy="909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/>
          <a:lstStyle>
            <a:lvl1pPr>
              <a:defRPr sz="1800" i="1"/>
            </a:lvl1pPr>
            <a:lvl2pPr>
              <a:defRPr i="1"/>
            </a:lvl2pPr>
            <a:lvl5pPr marL="933450" indent="0">
              <a:buNone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689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: </a:t>
            </a:r>
            <a:r>
              <a:rPr lang="de-DE" dirty="0">
                <a:hlinkClick r:id="rId2"/>
              </a:rPr>
              <a:t>email@email.com</a:t>
            </a:r>
            <a:endParaRPr lang="de-DE" dirty="0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de-DE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de-DE" dirty="0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Science,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87" r:id="rId4"/>
    <p:sldLayoutId id="2147483674" r:id="rId5"/>
    <p:sldLayoutId id="2147483679" r:id="rId6"/>
    <p:sldLayoutId id="2147483680" r:id="rId7"/>
    <p:sldLayoutId id="2147483686" r:id="rId8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000" y="1404000"/>
            <a:ext cx="3576522" cy="2585323"/>
          </a:xfrm>
        </p:spPr>
        <p:txBody>
          <a:bodyPr/>
          <a:lstStyle/>
          <a:p>
            <a:r>
              <a:rPr lang="en-GB" dirty="0" smtClean="0"/>
              <a:t>Support Vector Machines:</a:t>
            </a:r>
            <a:br>
              <a:rPr lang="en-GB" dirty="0" smtClean="0"/>
            </a:br>
            <a:r>
              <a:rPr lang="en-GB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8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SVM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60000" y="1948977"/>
                <a:ext cx="8378825" cy="325870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DE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 </m:t>
                        </m:r>
                      </m:e>
                    </m:func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Initialization: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800" b="0" dirty="0" smtClean="0"/>
              </a:p>
              <a:p>
                <a:r>
                  <a:rPr lang="en-GB" sz="1800" dirty="0" smtClean="0"/>
                  <a:t>First Iteration</a:t>
                </a:r>
                <a:r>
                  <a:rPr lang="en-GB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0,1,1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=0+1∗4=4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=2, 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,0,−1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=4+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∗4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=3, 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no change</a:t>
                </a:r>
              </a:p>
              <a:p>
                <a:r>
                  <a:rPr lang="en-GB" sz="1800" dirty="0" smtClean="0"/>
                  <a:t>Second iteration:</a:t>
                </a:r>
              </a:p>
              <a:p>
                <a:pPr lvl="1"/>
                <a:r>
                  <a:rPr lang="en-GB" dirty="0" smtClean="0"/>
                  <a:t>No changes (Algorithm terminates)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60000" y="1948977"/>
                <a:ext cx="8378825" cy="3258701"/>
              </a:xfrm>
              <a:blipFill>
                <a:blip r:embed="rId2"/>
                <a:stretch>
                  <a:fillRect l="-1600" t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Apply the Primal Perceptron Algorithm by Rosenblatt</a:t>
                </a:r>
                <a:r>
                  <a:rPr lang="en-GB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0,1,1</m:t>
                        </m:r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1,0,−1</m:t>
                        </m:r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, (0,2,1)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3"/>
                <a:stretch>
                  <a:fillRect l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3"/>
              <p:cNvSpPr txBox="1">
                <a:spLocks/>
              </p:cNvSpPr>
              <p:nvPr/>
            </p:nvSpPr>
            <p:spPr>
              <a:xfrm>
                <a:off x="5225479" y="1820865"/>
                <a:ext cx="3207902" cy="1194383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266700" indent="-260350" algn="l" defTabSz="685800" rtl="0" eaLnBrk="1" latinLnBrk="0" hangingPunct="1">
                  <a:lnSpc>
                    <a:spcPct val="100000"/>
                  </a:lnSpc>
                  <a:spcBef>
                    <a:spcPts val="750"/>
                  </a:spcBef>
                  <a:buClr>
                    <a:srgbClr val="92AEBC"/>
                  </a:buClr>
                  <a:buFont typeface="Symbol" pitchFamily="2" charset="2"/>
                  <a:buChar char="-"/>
                  <a:tabLst/>
                  <a:defRPr sz="2000" b="0" i="0" kern="120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defRPr>
                </a:lvl1pPr>
                <a:lvl2pPr marL="488950" indent="-2222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rgbClr val="92AEBC"/>
                  </a:buClr>
                  <a:buFont typeface="Symbol" pitchFamily="2" charset="2"/>
                  <a:buChar char="-"/>
                  <a:tabLst/>
                  <a:defRPr sz="1400" b="0" i="0" kern="120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defRPr>
                </a:lvl2pPr>
                <a:lvl3pPr marL="711200" indent="-2222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rgbClr val="92AEBC"/>
                  </a:buClr>
                  <a:buFont typeface="Symbol" pitchFamily="2" charset="2"/>
                  <a:buChar char="-"/>
                  <a:tabLst/>
                  <a:defRPr sz="1400" b="0" i="0" kern="120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defRPr>
                </a:lvl3pPr>
                <a:lvl4pPr marL="933450" marR="0" indent="-222250" algn="l" defTabSz="685800" rtl="0" eaLnBrk="1" fontAlgn="auto" latinLnBrk="0" hangingPunct="1">
                  <a:lnSpc>
                    <a:spcPct val="10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rgbClr val="92AEBC"/>
                  </a:buClr>
                  <a:buSzTx/>
                  <a:buFont typeface="Symbol" pitchFamily="2" charset="2"/>
                  <a:buChar char="-"/>
                  <a:tabLst/>
                  <a:defRPr sz="1400" kern="120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155700" indent="-2222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rgbClr val="92AEBC"/>
                  </a:buClr>
                  <a:buFont typeface="Symbol" pitchFamily="2" charset="2"/>
                  <a:buChar char="-"/>
                  <a:tabLst/>
                  <a:defRPr sz="1400" kern="120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350" indent="0">
                  <a:buNone/>
                </a:pPr>
                <a:r>
                  <a:rPr lang="en-GB" sz="1800" dirty="0" smtClean="0"/>
                  <a:t>Solution:</a:t>
                </a:r>
              </a:p>
              <a:p>
                <a:r>
                  <a:rPr lang="en-GB" sz="1800" dirty="0" smtClean="0"/>
                  <a:t>Weight vector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=(−1,1)</m:t>
                    </m:r>
                  </m:oMath>
                </a14:m>
                <a:endParaRPr lang="en-GB" sz="1800" dirty="0" smtClean="0"/>
              </a:p>
              <a:p>
                <a:r>
                  <a:rPr lang="en-GB" sz="1800" dirty="0" smtClean="0"/>
                  <a:t>Offset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479" y="1820865"/>
                <a:ext cx="3207902" cy="1194383"/>
              </a:xfrm>
              <a:prstGeom prst="rect">
                <a:avLst/>
              </a:prstGeom>
              <a:blipFill>
                <a:blip r:embed="rId4"/>
                <a:stretch>
                  <a:fillRect l="-4183" t="-6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5386240" y="3015248"/>
            <a:ext cx="2735597" cy="2372014"/>
            <a:chOff x="5400000" y="3015248"/>
            <a:chExt cx="2855725" cy="247617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00000" y="3240000"/>
              <a:ext cx="2685723" cy="0"/>
            </a:xfrm>
            <a:prstGeom prst="line">
              <a:avLst/>
            </a:prstGeom>
            <a:ln w="19050" cap="rnd" cmpd="sng">
              <a:solidFill>
                <a:schemeClr val="tx2">
                  <a:lumMod val="20000"/>
                  <a:lumOff val="80000"/>
                </a:schemeClr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400000" y="5400000"/>
              <a:ext cx="2685723" cy="0"/>
            </a:xfrm>
            <a:prstGeom prst="line">
              <a:avLst/>
            </a:prstGeom>
            <a:ln w="19050" cap="rnd" cmpd="sng">
              <a:solidFill>
                <a:schemeClr val="tx2">
                  <a:lumMod val="20000"/>
                  <a:lumOff val="80000"/>
                </a:schemeClr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400000" y="4860001"/>
              <a:ext cx="2855725" cy="0"/>
            </a:xfrm>
            <a:prstGeom prst="straightConnector1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6120001" y="3015248"/>
              <a:ext cx="19048" cy="2445752"/>
            </a:xfrm>
            <a:prstGeom prst="straightConnector1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5580001" y="4319461"/>
              <a:ext cx="539999" cy="511619"/>
            </a:xfrm>
            <a:prstGeom prst="straightConnector1">
              <a:avLst/>
            </a:prstGeom>
            <a:ln w="38100" cap="rnd" cmpd="sng">
              <a:solidFill>
                <a:srgbClr val="323636"/>
              </a:solidFill>
              <a:prstDash val="solid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660000" y="3054281"/>
              <a:ext cx="28096" cy="2406719"/>
            </a:xfrm>
            <a:prstGeom prst="line">
              <a:avLst/>
            </a:prstGeom>
            <a:ln w="19050" cap="rnd" cmpd="sng">
              <a:solidFill>
                <a:schemeClr val="tx2">
                  <a:lumMod val="20000"/>
                  <a:lumOff val="80000"/>
                </a:schemeClr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200000" y="3054281"/>
              <a:ext cx="23744" cy="2406719"/>
            </a:xfrm>
            <a:prstGeom prst="line">
              <a:avLst/>
            </a:prstGeom>
            <a:ln w="19050" cap="rnd" cmpd="sng">
              <a:solidFill>
                <a:schemeClr val="tx2">
                  <a:lumMod val="20000"/>
                  <a:lumOff val="80000"/>
                </a:schemeClr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740000" y="3054281"/>
              <a:ext cx="35532" cy="2406719"/>
            </a:xfrm>
            <a:prstGeom prst="line">
              <a:avLst/>
            </a:prstGeom>
            <a:ln w="19050" cap="rnd" cmpd="sng">
              <a:solidFill>
                <a:schemeClr val="tx2">
                  <a:lumMod val="20000"/>
                  <a:lumOff val="80000"/>
                </a:schemeClr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400000" y="4319460"/>
              <a:ext cx="2685723" cy="0"/>
            </a:xfrm>
            <a:prstGeom prst="line">
              <a:avLst/>
            </a:prstGeom>
            <a:ln w="19050" cap="rnd" cmpd="sng">
              <a:solidFill>
                <a:schemeClr val="tx2">
                  <a:lumMod val="20000"/>
                  <a:lumOff val="80000"/>
                </a:schemeClr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400000" y="3780000"/>
              <a:ext cx="2685723" cy="0"/>
            </a:xfrm>
            <a:prstGeom prst="line">
              <a:avLst/>
            </a:prstGeom>
            <a:ln w="19050" cap="rnd" cmpd="sng">
              <a:solidFill>
                <a:schemeClr val="tx2">
                  <a:lumMod val="20000"/>
                  <a:lumOff val="80000"/>
                </a:schemeClr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580000" y="3032537"/>
              <a:ext cx="1" cy="2458887"/>
            </a:xfrm>
            <a:prstGeom prst="line">
              <a:avLst/>
            </a:prstGeom>
            <a:ln w="19050" cap="rnd" cmpd="sng">
              <a:solidFill>
                <a:schemeClr val="tx2">
                  <a:lumMod val="20000"/>
                  <a:lumOff val="80000"/>
                </a:schemeClr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38687" y="3015248"/>
              <a:ext cx="2462313" cy="2425432"/>
            </a:xfrm>
            <a:prstGeom prst="line">
              <a:avLst/>
            </a:prstGeom>
            <a:ln w="19050" cap="rnd" cmpd="sng">
              <a:solidFill>
                <a:srgbClr val="323636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059845" y="4258698"/>
              <a:ext cx="144000" cy="1440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6350">
              <a:solidFill>
                <a:srgbClr val="32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055173" y="3703591"/>
              <a:ext cx="144000" cy="144000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6350">
              <a:solidFill>
                <a:srgbClr val="32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605196" y="4788001"/>
              <a:ext cx="144000" cy="144000"/>
            </a:xfrm>
            <a:prstGeom prst="ellipse">
              <a:avLst/>
            </a:prstGeom>
            <a:solidFill>
              <a:srgbClr val="ED1846"/>
            </a:solidFill>
            <a:ln w="6350">
              <a:solidFill>
                <a:srgbClr val="32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51188" y="4941611"/>
              <a:ext cx="45719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GB" sz="700" b="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rPr>
                <a:t>1</a:t>
              </a:r>
              <a:endParaRPr lang="en-US" sz="7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04840" y="4272316"/>
              <a:ext cx="45719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GB" sz="700" b="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rPr>
                <a:t>1</a:t>
              </a:r>
              <a:endParaRPr lang="en-US" sz="7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94998" y="4932001"/>
              <a:ext cx="45719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GB" sz="700" b="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rPr>
                <a:t>2</a:t>
              </a:r>
              <a:endParaRPr lang="en-US" sz="7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96035" y="3722811"/>
              <a:ext cx="45719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GB" sz="700" b="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rPr>
                <a:t>2</a:t>
              </a:r>
              <a:endParaRPr lang="en-US" sz="7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96034" y="3185599"/>
              <a:ext cx="45719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GB" sz="700" b="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rPr>
                <a:t>3</a:t>
              </a:r>
              <a:endParaRPr lang="en-US" sz="7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745235" y="4932001"/>
              <a:ext cx="45719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GB" sz="700" b="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rPr>
                <a:t>3</a:t>
              </a:r>
              <a:endParaRPr lang="en-US" sz="7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38686" y="4935189"/>
              <a:ext cx="115032" cy="112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GB" sz="70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rPr>
                <a:t>-1</a:t>
              </a:r>
              <a:endParaRPr lang="en-US" sz="7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60621" y="4881328"/>
              <a:ext cx="45719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GB" sz="700" b="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rPr>
                <a:t>0</a:t>
              </a:r>
              <a:endParaRPr lang="en-US" sz="7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5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646331"/>
          </a:xfrm>
        </p:spPr>
        <p:txBody>
          <a:bodyPr/>
          <a:lstStyle/>
          <a:p>
            <a:r>
              <a:rPr lang="en-GB" dirty="0" smtClean="0"/>
              <a:t>Exercise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39191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SVM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GB" i="1" dirty="0" smtClean="0"/>
                  <a:t>Given are two training data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i="1" dirty="0" smtClean="0"/>
                  <a:t> as in the following figure. What is the separating hyperplane? Define the weight vector and b in a way that the distance between the two hyperplanes is maximal.</a:t>
                </a:r>
                <a:endParaRPr lang="en-US" i="1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/>
          </a:p>
        </p:txBody>
      </p:sp>
      <p:grpSp>
        <p:nvGrpSpPr>
          <p:cNvPr id="20" name="Group 19"/>
          <p:cNvGrpSpPr/>
          <p:nvPr/>
        </p:nvGrpSpPr>
        <p:grpSpPr>
          <a:xfrm>
            <a:off x="3213463" y="2994600"/>
            <a:ext cx="2492393" cy="423258"/>
            <a:chOff x="3213463" y="2994600"/>
            <a:chExt cx="2492393" cy="423258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3213463" y="3089378"/>
              <a:ext cx="2492393" cy="10450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081184" y="3000214"/>
              <a:ext cx="180000" cy="178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32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3598684" y="2994600"/>
              <a:ext cx="180000" cy="1800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32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51841" y="3233192"/>
              <a:ext cx="12684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GB" sz="1200" b="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rPr>
                <a:t>0</a:t>
              </a:r>
              <a:endParaRPr lang="en-US" sz="12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34341" y="3233192"/>
              <a:ext cx="12684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GB" sz="120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rPr>
                <a:t>1</a:t>
              </a:r>
              <a:endParaRPr lang="en-US" sz="12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8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SVM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60001" y="2017401"/>
                <a:ext cx="3835790" cy="3190277"/>
              </a:xfrm>
            </p:spPr>
            <p:txBody>
              <a:bodyPr/>
              <a:lstStyle/>
              <a:p>
                <a:r>
                  <a:rPr lang="en-GB" sz="1600" dirty="0" smtClean="0"/>
                  <a:t>Define “margins” of individual training examples: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en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GB" sz="1600" dirty="0" smtClean="0"/>
              </a:p>
              <a:p>
                <a:r>
                  <a:rPr lang="en-GB" sz="1600" dirty="0" smtClean="0"/>
                  <a:t>The margin of a hyperplane</a:t>
                </a:r>
                <a:br>
                  <a:rPr lang="en-GB" sz="1600" dirty="0" smtClean="0"/>
                </a:br>
                <a:r>
                  <a:rPr lang="en-GB" sz="1600" dirty="0" smtClean="0"/>
                  <a:t>(with respect to a training set):</a:t>
                </a:r>
                <a:endParaRPr lang="en-GB" sz="1600" i="1" dirty="0" smtClean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=1…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60001" y="2017401"/>
                <a:ext cx="3835790" cy="3190277"/>
              </a:xfrm>
              <a:blipFill>
                <a:blip r:embed="rId2"/>
                <a:stretch>
                  <a:fillRect l="-3021" t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separating hyperplane</a:t>
            </a:r>
            <a:r>
              <a:rPr lang="en-US" dirty="0" smtClean="0"/>
              <a:t>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775780" y="1038185"/>
            <a:ext cx="2492393" cy="423258"/>
            <a:chOff x="3213463" y="2994600"/>
            <a:chExt cx="2492393" cy="423258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3213463" y="3089378"/>
              <a:ext cx="2492393" cy="10450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081184" y="3000214"/>
              <a:ext cx="180000" cy="178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32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3598684" y="2994600"/>
              <a:ext cx="180000" cy="1800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32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51841" y="3233192"/>
              <a:ext cx="12684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GB" sz="1200" b="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rPr>
                <a:t>0</a:t>
              </a:r>
              <a:endParaRPr lang="en-US" sz="12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34341" y="3233192"/>
              <a:ext cx="12684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GB" sz="120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rPr>
                <a:t>1</a:t>
              </a:r>
              <a:endParaRPr lang="en-US" sz="12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3"/>
              <p:cNvSpPr txBox="1">
                <a:spLocks/>
              </p:cNvSpPr>
              <p:nvPr/>
            </p:nvSpPr>
            <p:spPr>
              <a:xfrm>
                <a:off x="4369981" y="2042601"/>
                <a:ext cx="3835790" cy="319027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266700" indent="-260350" algn="l" defTabSz="685800" rtl="0" eaLnBrk="1" latinLnBrk="0" hangingPunct="1">
                  <a:lnSpc>
                    <a:spcPct val="100000"/>
                  </a:lnSpc>
                  <a:spcBef>
                    <a:spcPts val="750"/>
                  </a:spcBef>
                  <a:buClr>
                    <a:srgbClr val="92AEBC"/>
                  </a:buClr>
                  <a:buFont typeface="Symbol" pitchFamily="2" charset="2"/>
                  <a:buChar char="-"/>
                  <a:tabLst/>
                  <a:defRPr sz="2000" b="0" i="0" kern="120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defRPr>
                </a:lvl1pPr>
                <a:lvl2pPr marL="488950" indent="-2222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rgbClr val="92AEBC"/>
                  </a:buClr>
                  <a:buFont typeface="Symbol" pitchFamily="2" charset="2"/>
                  <a:buChar char="-"/>
                  <a:tabLst/>
                  <a:defRPr sz="1400" b="0" i="0" kern="120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defRPr>
                </a:lvl2pPr>
                <a:lvl3pPr marL="711200" indent="-2222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rgbClr val="92AEBC"/>
                  </a:buClr>
                  <a:buFont typeface="Symbol" pitchFamily="2" charset="2"/>
                  <a:buChar char="-"/>
                  <a:tabLst/>
                  <a:defRPr sz="1400" b="0" i="0" kern="120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defRPr>
                </a:lvl3pPr>
                <a:lvl4pPr marL="933450" marR="0" indent="-222250" algn="l" defTabSz="685800" rtl="0" eaLnBrk="1" fontAlgn="auto" latinLnBrk="0" hangingPunct="1">
                  <a:lnSpc>
                    <a:spcPct val="10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rgbClr val="92AEBC"/>
                  </a:buClr>
                  <a:buSzTx/>
                  <a:buFont typeface="Symbol" pitchFamily="2" charset="2"/>
                  <a:buChar char="-"/>
                  <a:tabLst/>
                  <a:defRPr sz="1400" kern="120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155700" indent="-2222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rgbClr val="92AEBC"/>
                  </a:buClr>
                  <a:buFont typeface="Symbol" pitchFamily="2" charset="2"/>
                  <a:buChar char="-"/>
                  <a:tabLst/>
                  <a:defRPr sz="1400" kern="120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400" dirty="0" smtClean="0"/>
                  <a:t>Examples: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0,+1</m:t>
                        </m:r>
                      </m:e>
                    </m:d>
                  </m:oMath>
                </a14:m>
                <a:r>
                  <a:rPr lang="en-GB" sz="1400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GB" sz="1400" dirty="0" smtClean="0"/>
              </a:p>
              <a:p>
                <a:r>
                  <a:rPr lang="en-GB" sz="1400" dirty="0" smtClean="0"/>
                  <a:t>Decision function: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1400" dirty="0" smtClean="0"/>
              </a:p>
              <a:p>
                <a:r>
                  <a:rPr lang="en-GB" sz="1400" dirty="0" smtClean="0"/>
                  <a:t>Solution hyperplane needs to fulfil: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+1∗</m:t>
                    </m:r>
                    <m:d>
                      <m:dPr>
                        <m:ctrlPr>
                          <a:rPr lang="en-GB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0∗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10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000" i="1">
                        <a:latin typeface="Cambria Math" panose="02040503050406030204" pitchFamily="18" charset="0"/>
                      </a:rPr>
                      <m:t>1∗</m:t>
                    </m:r>
                    <m:d>
                      <m:dPr>
                        <m:ctrlPr>
                          <a:rPr lang="en-GB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1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1000" dirty="0" smtClean="0"/>
              </a:p>
              <a:p>
                <a:pPr lvl="1"/>
                <a:endParaRPr lang="en-GB" sz="1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10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en-GB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GB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1000" dirty="0" smtClean="0"/>
                  <a:t> as well</a:t>
                </a:r>
                <a:endParaRPr lang="en-GB" sz="1000" dirty="0"/>
              </a:p>
              <a:p>
                <a:pPr lvl="1"/>
                <a:endParaRPr lang="en-GB" sz="1000" dirty="0" smtClean="0"/>
              </a:p>
              <a:p>
                <a:pPr lvl="1"/>
                <a:r>
                  <a:rPr lang="en-GB" sz="1000" dirty="0" smtClean="0"/>
                  <a:t>Margin: </a:t>
                </a:r>
                <a14:m>
                  <m:oMath xmlns:m="http://schemas.openxmlformats.org/officeDocument/2006/math"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GB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1000" dirty="0" smtClean="0"/>
                  <a:t>  with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DE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000" dirty="0" smtClean="0"/>
                  <a:t>  (</a:t>
                </a:r>
                <a14:m>
                  <m:oMath xmlns:m="http://schemas.openxmlformats.org/officeDocument/2006/math">
                    <m:r>
                      <a:rPr lang="en-DE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sz="1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GB" sz="1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000" dirty="0" smtClean="0"/>
                  <a:t>)</a:t>
                </a:r>
              </a:p>
              <a:p>
                <a:pPr lvl="1"/>
                <a:endParaRPr lang="en-GB" sz="1000" dirty="0" smtClean="0"/>
              </a:p>
              <a:p>
                <a:pPr lvl="1"/>
                <a:r>
                  <a:rPr lang="en-GB" sz="1000" dirty="0" smtClean="0"/>
                  <a:t>Maximize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0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{+1∗</m:t>
                    </m:r>
                    <m:d>
                      <m:dPr>
                        <m:ctrlPr>
                          <a:rPr lang="en-GB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∗0+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, −1∗(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∗1+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GB" sz="1000" dirty="0" smtClean="0"/>
              </a:p>
              <a:p>
                <a:pPr lvl="1"/>
                <a:r>
                  <a:rPr lang="en-GB" sz="1000" dirty="0" smtClean="0"/>
                  <a:t>Maximize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0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, 1−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000" dirty="0" smtClean="0"/>
                  <a:t> with </a:t>
                </a:r>
                <a14:m>
                  <m:oMath xmlns:m="http://schemas.openxmlformats.org/officeDocument/2006/math"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&gt;0 ⇒</m:t>
                    </m:r>
                    <m:r>
                      <a:rPr lang="en-GB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en-GB" sz="1000" dirty="0" smtClean="0"/>
              </a:p>
            </p:txBody>
          </p:sp>
        </mc:Choice>
        <mc:Fallback xmlns="">
          <p:sp>
            <p:nvSpPr>
              <p:cNvPr id="16" name="Tex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981" y="2042601"/>
                <a:ext cx="3835790" cy="3190277"/>
              </a:xfrm>
              <a:prstGeom prst="rect">
                <a:avLst/>
              </a:prstGeom>
              <a:blipFill>
                <a:blip r:embed="rId3"/>
                <a:stretch>
                  <a:fillRect l="-2703"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31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en-GB" dirty="0" smtClean="0"/>
              <a:t>Exercise 4</a:t>
            </a:r>
            <a:br>
              <a:rPr lang="en-GB" dirty="0" smtClean="0"/>
            </a:br>
            <a:r>
              <a:rPr lang="en-GB" dirty="0" smtClean="0"/>
              <a:t>Practice with KNIME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68982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in KNIME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sz="1600" dirty="0" smtClean="0"/>
              <a:t>Train a </a:t>
            </a:r>
            <a:r>
              <a:rPr lang="en-US" sz="1600" dirty="0"/>
              <a:t>classifier to predict the vehicle type. The attributes are numerical, and have been normalized to [0,1] scale. U</a:t>
            </a:r>
            <a:r>
              <a:rPr lang="en-US" sz="1600" dirty="0" smtClean="0"/>
              <a:t>se </a:t>
            </a:r>
            <a:r>
              <a:rPr lang="en-US" sz="1600" dirty="0"/>
              <a:t>a support vector machine (SVM) as a classification model. E</a:t>
            </a:r>
            <a:r>
              <a:rPr lang="en-US" sz="1600" dirty="0" smtClean="0"/>
              <a:t>xplore </a:t>
            </a:r>
            <a:r>
              <a:rPr lang="en-US" sz="1600" dirty="0"/>
              <a:t>an optimal parameter for the SVM setting.</a:t>
            </a:r>
          </a:p>
          <a:p>
            <a:pPr marL="6350" indent="0">
              <a:buNone/>
            </a:pPr>
            <a:endParaRPr lang="en-DE" sz="1200" dirty="0"/>
          </a:p>
          <a:p>
            <a:pPr marL="463550" indent="-457200">
              <a:buFont typeface="+mj-lt"/>
              <a:buAutoNum type="arabicPeriod"/>
            </a:pPr>
            <a:r>
              <a:rPr lang="en-US" sz="1200" dirty="0" smtClean="0"/>
              <a:t>Read </a:t>
            </a:r>
            <a:r>
              <a:rPr lang="en-US" sz="1200" dirty="0"/>
              <a:t>the data (</a:t>
            </a:r>
            <a:r>
              <a:rPr lang="en-US" sz="1200" i="1" dirty="0" err="1"/>
              <a:t>vehicle.table</a:t>
            </a:r>
            <a:r>
              <a:rPr lang="en-US" sz="1200" i="1" dirty="0"/>
              <a:t>) with a Table Reader </a:t>
            </a:r>
            <a:r>
              <a:rPr lang="en-US" sz="1200" i="1" dirty="0" smtClean="0"/>
              <a:t>node. </a:t>
            </a:r>
            <a:r>
              <a:rPr lang="en-US" sz="1200" dirty="0" smtClean="0"/>
              <a:t>This </a:t>
            </a:r>
            <a:r>
              <a:rPr lang="en-US" sz="1200" dirty="0"/>
              <a:t>dataset contains 2D attributes of silhouettes created by different types of vehicles. The last column is the target column, describing the 4 types of vehicles (bus, Opel, Saab, and van)</a:t>
            </a:r>
          </a:p>
          <a:p>
            <a:pPr marL="463550" indent="-457200">
              <a:buFont typeface="+mj-lt"/>
              <a:buAutoNum type="arabicPeriod"/>
            </a:pPr>
            <a:r>
              <a:rPr lang="en-US" sz="1200" dirty="0" smtClean="0"/>
              <a:t>Split </a:t>
            </a:r>
            <a:r>
              <a:rPr lang="en-US" sz="1200" dirty="0"/>
              <a:t>the data with a Partitioning node into the training (80%) and testing (20%) data </a:t>
            </a:r>
            <a:r>
              <a:rPr lang="en-US" sz="1200" dirty="0" smtClean="0"/>
              <a:t>sets.</a:t>
            </a:r>
          </a:p>
          <a:p>
            <a:pPr marL="400050" lvl="1" indent="-171450"/>
            <a:r>
              <a:rPr lang="en-US" sz="1100" dirty="0" smtClean="0"/>
              <a:t>Use </a:t>
            </a:r>
            <a:r>
              <a:rPr lang="en-US" sz="1100" dirty="0"/>
              <a:t>stratified sampling to preserve the target distribution on Col18.</a:t>
            </a:r>
          </a:p>
          <a:p>
            <a:pPr marL="463550" indent="-457200">
              <a:buFont typeface="+mj-lt"/>
              <a:buAutoNum type="arabicPeriod"/>
            </a:pPr>
            <a:r>
              <a:rPr lang="en-US" sz="1200" dirty="0" smtClean="0"/>
              <a:t>Train </a:t>
            </a:r>
            <a:r>
              <a:rPr lang="en-US" sz="1200" dirty="0"/>
              <a:t>an SVM classifier with the SVM Learner node. Use the RBF kernel with sigma=0.5.</a:t>
            </a:r>
          </a:p>
          <a:p>
            <a:pPr marL="463550" indent="-457200">
              <a:buFont typeface="+mj-lt"/>
              <a:buAutoNum type="arabicPeriod"/>
            </a:pPr>
            <a:r>
              <a:rPr lang="en-US" sz="1200" dirty="0" smtClean="0"/>
              <a:t>Use </a:t>
            </a:r>
            <a:r>
              <a:rPr lang="en-US" sz="1200" dirty="0"/>
              <a:t>the trained model to predict the vehicle type with the SVM Predictor node</a:t>
            </a:r>
          </a:p>
          <a:p>
            <a:pPr marL="463550" indent="-457200">
              <a:buFont typeface="+mj-lt"/>
              <a:buAutoNum type="arabicPeriod"/>
            </a:pPr>
            <a:r>
              <a:rPr lang="en-US" sz="1200" dirty="0" smtClean="0"/>
              <a:t>Assess </a:t>
            </a:r>
            <a:r>
              <a:rPr lang="en-US" sz="1200" dirty="0"/>
              <a:t>the classification outcome by examining the confusion matrix with the Scorer node.</a:t>
            </a:r>
          </a:p>
          <a:p>
            <a:pPr marL="463550" indent="-457200">
              <a:buFont typeface="+mj-lt"/>
              <a:buAutoNum type="arabicPeriod"/>
            </a:pPr>
            <a:r>
              <a:rPr lang="en-US" sz="1200" dirty="0" smtClean="0"/>
              <a:t>Determine </a:t>
            </a:r>
            <a:r>
              <a:rPr lang="en-US" sz="1200" dirty="0"/>
              <a:t>the optimal margin hardness by varying the Overlapping penalty in the SVM learner node with a Parameter Optimization Loop.</a:t>
            </a:r>
          </a:p>
          <a:p>
            <a:pPr marL="400050" lvl="1" indent="-171450"/>
            <a:r>
              <a:rPr lang="en-US" sz="1050" dirty="0" smtClean="0"/>
              <a:t>For </a:t>
            </a:r>
            <a:r>
              <a:rPr lang="en-US" sz="1050" dirty="0"/>
              <a:t>the Parameter Optimization Loop Start, create a parameter “c” ranging from 1 to 25, with the step size of 2.</a:t>
            </a:r>
          </a:p>
          <a:p>
            <a:pPr marL="400050" lvl="1" indent="-171450"/>
            <a:r>
              <a:rPr lang="en-US" sz="1050" dirty="0" smtClean="0"/>
              <a:t>Use </a:t>
            </a:r>
            <a:r>
              <a:rPr lang="en-US" sz="1050" dirty="0"/>
              <a:t>the parameter c to control “</a:t>
            </a:r>
            <a:r>
              <a:rPr lang="en-US" sz="1050" dirty="0" err="1"/>
              <a:t>c_parameter</a:t>
            </a:r>
            <a:r>
              <a:rPr lang="en-US" sz="1050" dirty="0"/>
              <a:t>” in the SVM Learner flow variable.</a:t>
            </a:r>
          </a:p>
          <a:p>
            <a:pPr marL="400050" lvl="1" indent="-171450"/>
            <a:r>
              <a:rPr lang="en-US" sz="1050" dirty="0" smtClean="0"/>
              <a:t>Connect </a:t>
            </a:r>
            <a:r>
              <a:rPr lang="en-US" sz="1050" dirty="0"/>
              <a:t>the flow variable output from the Scorer node to the Parameter Optimization Loop End. Maximize the Accuracy.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42224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SVM in KNIME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 a classifier to predict the vehicle type. The attributes are numerical, and have been normalized to [0,1] scale. Use a support vector machine (SVM) as a classification model.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86" y="2478716"/>
            <a:ext cx="6449910" cy="2154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596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SVM in KNIME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Determine the optimal margin hardness by varying the Overlapping penalty in the SVM learner node with a Parameter Optimization Loop.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7" y="2171772"/>
            <a:ext cx="6867481" cy="2683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3816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For any questions please contact:</a:t>
            </a:r>
            <a:r>
              <a:rPr lang="de-DE" dirty="0"/>
              <a:t> education@knime.com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88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646331"/>
          </a:xfrm>
        </p:spPr>
        <p:txBody>
          <a:bodyPr/>
          <a:lstStyle/>
          <a:p>
            <a:r>
              <a:rPr lang="en-GB" dirty="0" smtClean="0"/>
              <a:t>Exercise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22732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SVM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60000" y="1092055"/>
            <a:ext cx="8378825" cy="4115624"/>
          </a:xfrm>
        </p:spPr>
        <p:txBody>
          <a:bodyPr/>
          <a:lstStyle/>
          <a:p>
            <a:r>
              <a:rPr lang="en-GB" i="1" dirty="0" smtClean="0"/>
              <a:t>Given is a one dimensional data set in R.</a:t>
            </a:r>
            <a:br>
              <a:rPr lang="en-GB" i="1" dirty="0" smtClean="0"/>
            </a:br>
            <a:r>
              <a:rPr lang="en-GB" i="1" dirty="0" smtClean="0"/>
              <a:t>Data points for +1 are at {-3, -2, 3} and data points for -1 are at {-1, 0, 1}</a:t>
            </a:r>
            <a:endParaRPr lang="en-US" i="1" dirty="0" smtClean="0"/>
          </a:p>
          <a:p>
            <a:pPr marL="685800" lvl="1" indent="-457200">
              <a:buFont typeface="+mj-lt"/>
              <a:buAutoNum type="alphaLcPeriod"/>
            </a:pPr>
            <a:r>
              <a:rPr lang="en-GB" i="1" dirty="0" smtClean="0"/>
              <a:t>Can </a:t>
            </a:r>
            <a:r>
              <a:rPr lang="en-GB" i="1" dirty="0"/>
              <a:t>this data set in its current feature space be separated using a linear separator? Why/why not?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i="1" dirty="0"/>
              <a:t>Define a kernel function to transform the data points in a space where the transformed data points are linearly </a:t>
            </a:r>
            <a:r>
              <a:rPr lang="en-GB" i="1" dirty="0" smtClean="0"/>
              <a:t>parable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/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854576" y="3564203"/>
            <a:ext cx="3030809" cy="429790"/>
            <a:chOff x="576596" y="4531591"/>
            <a:chExt cx="2393748" cy="33945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576596" y="4636066"/>
              <a:ext cx="2393748" cy="0"/>
            </a:xfrm>
            <a:prstGeom prst="straightConnector1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27882" y="4725191"/>
              <a:ext cx="1997354" cy="1458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200" b="0" dirty="0" smtClean="0">
                  <a:solidFill>
                    <a:schemeClr val="tx1">
                      <a:lumMod val="75000"/>
                    </a:schemeClr>
                  </a:solidFill>
                  <a:latin typeface="Courier New" panose="02070309020205020404" pitchFamily="49" charset="0"/>
                  <a:ea typeface="Roboto Light" panose="02000000000000000000" pitchFamily="2" charset="0"/>
                  <a:cs typeface="Courier New" panose="02070309020205020404" pitchFamily="49" charset="0"/>
                </a:rPr>
                <a:t>-3  -2  -1   0  +1  +2  +3</a:t>
              </a:r>
              <a:endParaRPr lang="en-US" sz="1200" b="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73917" y="4636066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142996" y="4636064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423989" y="4636064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695449" y="4636062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962154" y="4636062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243147" y="4636062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512226" y="4636060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Minus 58"/>
            <p:cNvSpPr/>
            <p:nvPr/>
          </p:nvSpPr>
          <p:spPr>
            <a:xfrm>
              <a:off x="1855415" y="4531591"/>
              <a:ext cx="222987" cy="222987"/>
            </a:xfrm>
            <a:prstGeom prst="mathMinus">
              <a:avLst/>
            </a:prstGeom>
            <a:solidFill>
              <a:schemeClr val="accent5">
                <a:lumMod val="25000"/>
                <a:lumOff val="75000"/>
              </a:schemeClr>
            </a:solidFill>
            <a:ln w="19050">
              <a:solidFill>
                <a:srgbClr val="ED1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Minus 59"/>
            <p:cNvSpPr/>
            <p:nvPr/>
          </p:nvSpPr>
          <p:spPr>
            <a:xfrm>
              <a:off x="1583955" y="4531593"/>
              <a:ext cx="222987" cy="222987"/>
            </a:xfrm>
            <a:prstGeom prst="mathMinus">
              <a:avLst/>
            </a:prstGeom>
            <a:solidFill>
              <a:schemeClr val="accent5">
                <a:lumMod val="25000"/>
                <a:lumOff val="75000"/>
              </a:schemeClr>
            </a:solidFill>
            <a:ln w="19050">
              <a:solidFill>
                <a:srgbClr val="ED1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inus 60"/>
            <p:cNvSpPr/>
            <p:nvPr/>
          </p:nvSpPr>
          <p:spPr>
            <a:xfrm>
              <a:off x="1312495" y="4531593"/>
              <a:ext cx="222987" cy="222987"/>
            </a:xfrm>
            <a:prstGeom prst="mathMinus">
              <a:avLst/>
            </a:prstGeom>
            <a:solidFill>
              <a:schemeClr val="accent5">
                <a:lumMod val="25000"/>
                <a:lumOff val="75000"/>
              </a:schemeClr>
            </a:solidFill>
            <a:ln w="19050">
              <a:solidFill>
                <a:srgbClr val="ED1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Plus 61"/>
            <p:cNvSpPr/>
            <p:nvPr/>
          </p:nvSpPr>
          <p:spPr>
            <a:xfrm>
              <a:off x="2398335" y="4542790"/>
              <a:ext cx="198023" cy="198023"/>
            </a:xfrm>
            <a:prstGeom prst="mathPlus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62"/>
            <p:cNvSpPr/>
            <p:nvPr/>
          </p:nvSpPr>
          <p:spPr>
            <a:xfrm>
              <a:off x="774905" y="4548614"/>
              <a:ext cx="198023" cy="198023"/>
            </a:xfrm>
            <a:prstGeom prst="mathPlus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Plus 63"/>
            <p:cNvSpPr/>
            <p:nvPr/>
          </p:nvSpPr>
          <p:spPr>
            <a:xfrm>
              <a:off x="1043984" y="4542790"/>
              <a:ext cx="198023" cy="198023"/>
            </a:xfrm>
            <a:prstGeom prst="mathPlus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22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SVM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0000" y="2184109"/>
            <a:ext cx="8378825" cy="3023569"/>
          </a:xfrm>
        </p:spPr>
        <p:txBody>
          <a:bodyPr/>
          <a:lstStyle/>
          <a:p>
            <a:r>
              <a:rPr lang="en-GB" dirty="0" smtClean="0"/>
              <a:t>From the plot of the data is clear that the two classes cannot be separate using a single straight 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Can this data set in its current feature space be separated using a linear separator? Why/why not</a:t>
            </a:r>
            <a:r>
              <a:rPr lang="en-GB" dirty="0" smtClean="0"/>
              <a:t>?</a:t>
            </a:r>
            <a:endParaRPr lang="en-GB" dirty="0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854576" y="3564203"/>
            <a:ext cx="3030809" cy="429790"/>
            <a:chOff x="576596" y="4531591"/>
            <a:chExt cx="2393748" cy="33945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76596" y="4636066"/>
              <a:ext cx="2393748" cy="0"/>
            </a:xfrm>
            <a:prstGeom prst="straightConnector1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27882" y="4725191"/>
              <a:ext cx="1997354" cy="1458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200" b="0" dirty="0" smtClean="0">
                  <a:solidFill>
                    <a:schemeClr val="tx1">
                      <a:lumMod val="75000"/>
                    </a:schemeClr>
                  </a:solidFill>
                  <a:latin typeface="Courier New" panose="02070309020205020404" pitchFamily="49" charset="0"/>
                  <a:ea typeface="Roboto Light" panose="02000000000000000000" pitchFamily="2" charset="0"/>
                  <a:cs typeface="Courier New" panose="02070309020205020404" pitchFamily="49" charset="0"/>
                </a:rPr>
                <a:t>-3  -2  -1   0  +1  +2  +3</a:t>
              </a:r>
              <a:endParaRPr lang="en-US" sz="1200" b="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873917" y="4636066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42996" y="4636064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423989" y="4636064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95449" y="4636062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62154" y="4636062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243147" y="4636062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12226" y="4636060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Minus 30"/>
            <p:cNvSpPr/>
            <p:nvPr/>
          </p:nvSpPr>
          <p:spPr>
            <a:xfrm>
              <a:off x="1855415" y="4531591"/>
              <a:ext cx="222987" cy="222987"/>
            </a:xfrm>
            <a:prstGeom prst="mathMinus">
              <a:avLst/>
            </a:prstGeom>
            <a:solidFill>
              <a:schemeClr val="accent5">
                <a:lumMod val="25000"/>
                <a:lumOff val="75000"/>
              </a:schemeClr>
            </a:solidFill>
            <a:ln w="19050">
              <a:solidFill>
                <a:srgbClr val="ED1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inus 31"/>
            <p:cNvSpPr/>
            <p:nvPr/>
          </p:nvSpPr>
          <p:spPr>
            <a:xfrm>
              <a:off x="1583955" y="4531593"/>
              <a:ext cx="222987" cy="222987"/>
            </a:xfrm>
            <a:prstGeom prst="mathMinus">
              <a:avLst/>
            </a:prstGeom>
            <a:solidFill>
              <a:schemeClr val="accent5">
                <a:lumMod val="25000"/>
                <a:lumOff val="75000"/>
              </a:schemeClr>
            </a:solidFill>
            <a:ln w="19050">
              <a:solidFill>
                <a:srgbClr val="ED1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inus 32"/>
            <p:cNvSpPr/>
            <p:nvPr/>
          </p:nvSpPr>
          <p:spPr>
            <a:xfrm>
              <a:off x="1312495" y="4531593"/>
              <a:ext cx="222987" cy="222987"/>
            </a:xfrm>
            <a:prstGeom prst="mathMinus">
              <a:avLst/>
            </a:prstGeom>
            <a:solidFill>
              <a:schemeClr val="accent5">
                <a:lumMod val="25000"/>
                <a:lumOff val="75000"/>
              </a:schemeClr>
            </a:solidFill>
            <a:ln w="19050">
              <a:solidFill>
                <a:srgbClr val="ED1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lus 33"/>
            <p:cNvSpPr/>
            <p:nvPr/>
          </p:nvSpPr>
          <p:spPr>
            <a:xfrm>
              <a:off x="2398335" y="4542790"/>
              <a:ext cx="198023" cy="198023"/>
            </a:xfrm>
            <a:prstGeom prst="mathPlus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lus 34"/>
            <p:cNvSpPr/>
            <p:nvPr/>
          </p:nvSpPr>
          <p:spPr>
            <a:xfrm>
              <a:off x="774905" y="4548614"/>
              <a:ext cx="198023" cy="198023"/>
            </a:xfrm>
            <a:prstGeom prst="mathPlus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lus 35"/>
            <p:cNvSpPr/>
            <p:nvPr/>
          </p:nvSpPr>
          <p:spPr>
            <a:xfrm>
              <a:off x="1043984" y="4542790"/>
              <a:ext cx="198023" cy="198023"/>
            </a:xfrm>
            <a:prstGeom prst="mathPlus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7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SVM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Recap</a:t>
                </a:r>
              </a:p>
              <a:p>
                <a:r>
                  <a:rPr lang="en-GB" dirty="0" smtClean="0"/>
                  <a:t>Discriminant function in projected space: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And, using a kernel K: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acc>
                            <m:accPr>
                              <m:chr m:val="⃗"/>
                              <m:ctrlP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Define a kernel function to transform the data points in a space where the transformed data points are linearly </a:t>
            </a:r>
            <a:r>
              <a:rPr lang="en-GB" dirty="0" smtClean="0"/>
              <a:t>parable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4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SVM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Define a kernel function to transform the data points in a space where the transformed data points are linearly </a:t>
            </a:r>
            <a:r>
              <a:rPr lang="en-GB" dirty="0" smtClean="0"/>
              <a:t>parable</a:t>
            </a:r>
            <a:endParaRPr lang="en-GB" dirty="0"/>
          </a:p>
        </p:txBody>
      </p:sp>
      <p:grpSp>
        <p:nvGrpSpPr>
          <p:cNvPr id="43" name="Group 42"/>
          <p:cNvGrpSpPr/>
          <p:nvPr/>
        </p:nvGrpSpPr>
        <p:grpSpPr>
          <a:xfrm>
            <a:off x="601896" y="3016846"/>
            <a:ext cx="2393748" cy="378266"/>
            <a:chOff x="576596" y="4531591"/>
            <a:chExt cx="2393748" cy="37826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76596" y="4636060"/>
              <a:ext cx="2393748" cy="0"/>
            </a:xfrm>
            <a:prstGeom prst="straightConnector1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7882" y="4725191"/>
              <a:ext cx="185948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200" b="0" dirty="0" smtClean="0">
                  <a:solidFill>
                    <a:schemeClr val="tx1">
                      <a:lumMod val="75000"/>
                    </a:schemeClr>
                  </a:solidFill>
                  <a:latin typeface="Courier New" panose="02070309020205020404" pitchFamily="49" charset="0"/>
                  <a:ea typeface="Roboto Light" panose="02000000000000000000" pitchFamily="2" charset="0"/>
                  <a:cs typeface="Courier New" panose="02070309020205020404" pitchFamily="49" charset="0"/>
                </a:rPr>
                <a:t>-3 -2 -1  0 +1 +2 +3</a:t>
              </a:r>
              <a:endParaRPr lang="en-US" sz="1200" b="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73917" y="4636066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42996" y="4636064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423989" y="4636064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695449" y="4636062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62154" y="4636062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243147" y="4636062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12226" y="4636060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Minus 17"/>
            <p:cNvSpPr/>
            <p:nvPr/>
          </p:nvSpPr>
          <p:spPr>
            <a:xfrm>
              <a:off x="1855415" y="4531591"/>
              <a:ext cx="222987" cy="222987"/>
            </a:xfrm>
            <a:prstGeom prst="mathMinus">
              <a:avLst/>
            </a:prstGeom>
            <a:solidFill>
              <a:schemeClr val="accent5">
                <a:lumMod val="25000"/>
                <a:lumOff val="75000"/>
              </a:schemeClr>
            </a:solidFill>
            <a:ln w="19050">
              <a:solidFill>
                <a:srgbClr val="ED1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inus 18"/>
            <p:cNvSpPr/>
            <p:nvPr/>
          </p:nvSpPr>
          <p:spPr>
            <a:xfrm>
              <a:off x="1583955" y="4531593"/>
              <a:ext cx="222987" cy="222987"/>
            </a:xfrm>
            <a:prstGeom prst="mathMinus">
              <a:avLst/>
            </a:prstGeom>
            <a:solidFill>
              <a:schemeClr val="accent5">
                <a:lumMod val="25000"/>
                <a:lumOff val="75000"/>
              </a:schemeClr>
            </a:solidFill>
            <a:ln w="19050">
              <a:solidFill>
                <a:srgbClr val="ED1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inus 19"/>
            <p:cNvSpPr/>
            <p:nvPr/>
          </p:nvSpPr>
          <p:spPr>
            <a:xfrm>
              <a:off x="1312495" y="4531593"/>
              <a:ext cx="222987" cy="222987"/>
            </a:xfrm>
            <a:prstGeom prst="mathMinus">
              <a:avLst/>
            </a:prstGeom>
            <a:solidFill>
              <a:schemeClr val="accent5">
                <a:lumMod val="25000"/>
                <a:lumOff val="75000"/>
              </a:schemeClr>
            </a:solidFill>
            <a:ln w="19050">
              <a:solidFill>
                <a:srgbClr val="ED1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lus 20"/>
            <p:cNvSpPr/>
            <p:nvPr/>
          </p:nvSpPr>
          <p:spPr>
            <a:xfrm>
              <a:off x="2398335" y="4542790"/>
              <a:ext cx="198023" cy="198023"/>
            </a:xfrm>
            <a:prstGeom prst="mathPlus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lus 21"/>
            <p:cNvSpPr/>
            <p:nvPr/>
          </p:nvSpPr>
          <p:spPr>
            <a:xfrm>
              <a:off x="774905" y="4548614"/>
              <a:ext cx="198023" cy="198023"/>
            </a:xfrm>
            <a:prstGeom prst="mathPlus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lus 22"/>
            <p:cNvSpPr/>
            <p:nvPr/>
          </p:nvSpPr>
          <p:spPr>
            <a:xfrm>
              <a:off x="1043984" y="4542790"/>
              <a:ext cx="198023" cy="198023"/>
            </a:xfrm>
            <a:prstGeom prst="mathPlus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3752781" y="2776424"/>
            <a:ext cx="1415282" cy="745409"/>
          </a:xfrm>
          <a:prstGeom prst="rightArrow">
            <a:avLst/>
          </a:prstGeom>
          <a:noFill/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φ</a:t>
            </a:r>
            <a:r>
              <a:rPr lang="en-US" dirty="0" smtClean="0">
                <a:solidFill>
                  <a:schemeClr val="tx1"/>
                </a:solidFill>
              </a:rPr>
              <a:t>(x)=(x,x</a:t>
            </a:r>
            <a:r>
              <a:rPr lang="en-US" baseline="30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504413" y="2075404"/>
            <a:ext cx="3287826" cy="2639416"/>
            <a:chOff x="5497399" y="2491708"/>
            <a:chExt cx="3287826" cy="263941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6098912" y="4659878"/>
              <a:ext cx="2393748" cy="0"/>
            </a:xfrm>
            <a:prstGeom prst="straightConnector1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250198" y="4749003"/>
              <a:ext cx="185948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200" b="0" dirty="0" smtClean="0">
                  <a:solidFill>
                    <a:schemeClr val="tx1">
                      <a:lumMod val="75000"/>
                    </a:schemeClr>
                  </a:solidFill>
                  <a:latin typeface="Courier New" panose="02070309020205020404" pitchFamily="49" charset="0"/>
                  <a:ea typeface="Roboto Light" panose="02000000000000000000" pitchFamily="2" charset="0"/>
                  <a:cs typeface="Courier New" panose="02070309020205020404" pitchFamily="49" charset="0"/>
                </a:rPr>
                <a:t>-3 -2 -1    +1 +2 +3</a:t>
              </a:r>
              <a:endParaRPr lang="en-US" sz="1200" b="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396233" y="4659878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665312" y="4659876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946305" y="4659876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217765" y="4659874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484470" y="4659874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765463" y="4659874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034542" y="4659872"/>
              <a:ext cx="0" cy="6690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inus 33"/>
            <p:cNvSpPr/>
            <p:nvPr/>
          </p:nvSpPr>
          <p:spPr>
            <a:xfrm>
              <a:off x="7377731" y="4322437"/>
              <a:ext cx="222987" cy="222987"/>
            </a:xfrm>
            <a:prstGeom prst="mathMinus">
              <a:avLst/>
            </a:prstGeom>
            <a:solidFill>
              <a:schemeClr val="accent5">
                <a:lumMod val="25000"/>
                <a:lumOff val="75000"/>
              </a:schemeClr>
            </a:solidFill>
            <a:ln w="19050">
              <a:solidFill>
                <a:srgbClr val="ED1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inus 34"/>
            <p:cNvSpPr/>
            <p:nvPr/>
          </p:nvSpPr>
          <p:spPr>
            <a:xfrm>
              <a:off x="7106271" y="4549578"/>
              <a:ext cx="222987" cy="222987"/>
            </a:xfrm>
            <a:prstGeom prst="mathMinus">
              <a:avLst/>
            </a:prstGeom>
            <a:solidFill>
              <a:schemeClr val="accent5">
                <a:lumMod val="25000"/>
                <a:lumOff val="75000"/>
              </a:schemeClr>
            </a:solidFill>
            <a:ln w="19050">
              <a:solidFill>
                <a:srgbClr val="ED1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inus 35"/>
            <p:cNvSpPr/>
            <p:nvPr/>
          </p:nvSpPr>
          <p:spPr>
            <a:xfrm>
              <a:off x="6834811" y="4328263"/>
              <a:ext cx="222987" cy="222987"/>
            </a:xfrm>
            <a:prstGeom prst="mathMinus">
              <a:avLst/>
            </a:prstGeom>
            <a:solidFill>
              <a:schemeClr val="accent5">
                <a:lumMod val="25000"/>
                <a:lumOff val="75000"/>
              </a:schemeClr>
            </a:solidFill>
            <a:ln w="19050">
              <a:solidFill>
                <a:srgbClr val="ED18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lus 36"/>
            <p:cNvSpPr/>
            <p:nvPr/>
          </p:nvSpPr>
          <p:spPr>
            <a:xfrm>
              <a:off x="7920651" y="2813517"/>
              <a:ext cx="198023" cy="198023"/>
            </a:xfrm>
            <a:prstGeom prst="mathPlus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lus 37"/>
            <p:cNvSpPr/>
            <p:nvPr/>
          </p:nvSpPr>
          <p:spPr>
            <a:xfrm>
              <a:off x="6297221" y="2819341"/>
              <a:ext cx="198023" cy="198023"/>
            </a:xfrm>
            <a:prstGeom prst="mathPlus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lus 38"/>
            <p:cNvSpPr/>
            <p:nvPr/>
          </p:nvSpPr>
          <p:spPr>
            <a:xfrm>
              <a:off x="6566300" y="3762865"/>
              <a:ext cx="198023" cy="198023"/>
            </a:xfrm>
            <a:prstGeom prst="mathPlus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7217765" y="2491708"/>
              <a:ext cx="0" cy="2639416"/>
            </a:xfrm>
            <a:prstGeom prst="straightConnector1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055352" y="2878532"/>
              <a:ext cx="92974" cy="16619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200" b="0" dirty="0" smtClean="0">
                  <a:solidFill>
                    <a:schemeClr val="tx1">
                      <a:lumMod val="75000"/>
                    </a:schemeClr>
                  </a:solidFill>
                  <a:latin typeface="Courier New" panose="02070309020205020404" pitchFamily="49" charset="0"/>
                  <a:ea typeface="Roboto Light" panose="02000000000000000000" pitchFamily="2" charset="0"/>
                  <a:cs typeface="Courier New" panose="02070309020205020404" pitchFamily="49" charset="0"/>
                </a:rPr>
                <a:t>9</a:t>
              </a:r>
            </a:p>
            <a:p>
              <a:pPr algn="l">
                <a:lnSpc>
                  <a:spcPct val="100000"/>
                </a:lnSpc>
              </a:pPr>
              <a:endParaRPr lang="en-US" sz="12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</a:pPr>
              <a:endParaRPr lang="en-US" sz="1200" b="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</a:pPr>
              <a:endParaRPr lang="en-US" sz="12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</a:pPr>
              <a:endParaRPr lang="en-US" sz="1200" b="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  <a:latin typeface="Courier New" panose="02070309020205020404" pitchFamily="49" charset="0"/>
                  <a:ea typeface="Roboto Light" panose="02000000000000000000" pitchFamily="2" charset="0"/>
                  <a:cs typeface="Courier New" panose="02070309020205020404" pitchFamily="49" charset="0"/>
                </a:rPr>
                <a:t>4</a:t>
              </a:r>
            </a:p>
            <a:p>
              <a:pPr algn="l">
                <a:lnSpc>
                  <a:spcPct val="100000"/>
                </a:lnSpc>
              </a:pPr>
              <a:endParaRPr lang="en-US" sz="12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</a:pPr>
              <a:endParaRPr lang="en-US" sz="12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  <a:latin typeface="Courier New" panose="02070309020205020404" pitchFamily="49" charset="0"/>
                  <a:ea typeface="Roboto Light" panose="02000000000000000000" pitchFamily="2" charset="0"/>
                  <a:cs typeface="Courier New" panose="02070309020205020404" pitchFamily="49" charset="0"/>
                </a:rPr>
                <a:t>1</a:t>
              </a:r>
              <a:endParaRPr lang="en-US" sz="1200" b="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5497399" y="3590807"/>
              <a:ext cx="3287826" cy="940784"/>
            </a:xfrm>
            <a:prstGeom prst="line">
              <a:avLst/>
            </a:prstGeom>
            <a:ln w="38100" cap="rnd" cmpd="sng">
              <a:solidFill>
                <a:srgbClr val="00B0F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26832" y="4046892"/>
                <a:ext cx="4751695" cy="919472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𝐾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GB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GB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GB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  <a:p>
                <a:endParaRPr lang="en-US" b="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DE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DE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,(</m:t>
                          </m:r>
                          <m:r>
                            <a:rPr lang="en-GB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𝑥𝑦</m:t>
                          </m:r>
                          <m:r>
                            <a:rPr lang="en-GB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𝑥𝑦</m:t>
                      </m:r>
                      <m:r>
                        <a:rPr lang="en-GB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b="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/>
                </a:r>
                <a:br>
                  <a:rPr lang="en-US" b="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</a:br>
                <a:endParaRPr lang="en-US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2" y="4046892"/>
                <a:ext cx="4751695" cy="919472"/>
              </a:xfrm>
              <a:prstGeom prst="roundRect">
                <a:avLst/>
              </a:prstGeom>
              <a:blipFill>
                <a:blip r:embed="rId2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90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646331"/>
          </a:xfrm>
        </p:spPr>
        <p:txBody>
          <a:bodyPr/>
          <a:lstStyle/>
          <a:p>
            <a:r>
              <a:rPr lang="en-GB" dirty="0" smtClean="0"/>
              <a:t>Exercise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48951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SVM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60000" y="1353312"/>
                <a:ext cx="8378825" cy="3854367"/>
              </a:xfrm>
            </p:spPr>
            <p:txBody>
              <a:bodyPr/>
              <a:lstStyle/>
              <a:p>
                <a:r>
                  <a:rPr lang="en-GB" i="1" dirty="0" smtClean="0"/>
                  <a:t>Given is the following two dimensional data 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i="1" dirty="0" smtClean="0"/>
                  <a:t>) together with its classification 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{−1, 1}</m:t>
                    </m:r>
                  </m:oMath>
                </a14:m>
                <a:endParaRPr lang="en-GB" i="1" dirty="0" smtClean="0"/>
              </a:p>
              <a:p>
                <a:pPr marL="635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0,1,1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1,0,−1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(0,2,1)</m:t>
                    </m:r>
                  </m:oMath>
                </a14:m>
                <a:r>
                  <a:rPr lang="en-GB" i="1" dirty="0" smtClean="0"/>
                  <a:t> </a:t>
                </a:r>
              </a:p>
              <a:p>
                <a:endParaRPr lang="en-GB" i="1" dirty="0" smtClean="0"/>
              </a:p>
              <a:p>
                <a:r>
                  <a:rPr lang="en-GB" i="1" dirty="0" smtClean="0"/>
                  <a:t>Apply the Primal Perceptron Algorithm by Rosenblatt. Give the definition of the resulting hyperplane. Paint the data set as well as the hyperplane into a diagram</a:t>
                </a:r>
                <a:endParaRPr lang="en-US" i="1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60000" y="1353312"/>
                <a:ext cx="8378825" cy="3854367"/>
              </a:xfrm>
              <a:blipFill>
                <a:blip r:embed="rId2"/>
                <a:stretch>
                  <a:fillRect l="-1818" t="-2215" r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6507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SVM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60000" y="2100507"/>
                <a:ext cx="8378825" cy="3107172"/>
              </a:xfrm>
            </p:spPr>
            <p:txBody>
              <a:bodyPr/>
              <a:lstStyle/>
              <a:p>
                <a:r>
                  <a:rPr lang="en-GB" b="1" dirty="0" smtClean="0"/>
                  <a:t>Recap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GB" dirty="0" smtClean="0"/>
                  <a:t>Learning Rule:</a:t>
                </a:r>
              </a:p>
              <a:p>
                <a:pPr marL="6350" indent="0" algn="ctr">
                  <a:buNone/>
                </a:pPr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D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	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D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60000" y="2100507"/>
                <a:ext cx="8378825" cy="3107172"/>
              </a:xfrm>
              <a:blipFill>
                <a:blip r:embed="rId2"/>
                <a:stretch>
                  <a:fillRect l="-1818" t="-2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Apply the Primal Perceptron Algorithm by Rosenblatt.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0,1,1</m:t>
                        </m:r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1,0,−1</m:t>
                        </m:r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, (0,2,1)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3"/>
                <a:stretch>
                  <a:fillRect l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9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Roboto Light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XFNKNFZNA3JN-2102554853-552646</_dlc_DocId>
    <_dlc_DocIdUrl xmlns="a1d3deca-49d0-46fa-a3f9-6e0c4e618558">
      <Url>https://knime.sharepoint.com/_layouts/15/DocIdRedir.aspx?ID=XFNKNFZNA3JN-2102554853-552646</Url>
      <Description>XFNKNFZNA3JN-2102554853-552646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10D915-E0FF-457E-9692-5D1ECC737C2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81D2E89-54BC-4C51-B8C0-54C7A17D0D86}">
  <ds:schemaRefs>
    <ds:schemaRef ds:uri="http://purl.org/dc/terms/"/>
    <ds:schemaRef ds:uri="http://schemas.openxmlformats.org/package/2006/metadata/core-properties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a1d3deca-49d0-46fa-a3f9-6e0c4e61855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D61C603-50FA-4010-BBDC-CC3E1E3BD8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1567</Words>
  <Application>Microsoft Office PowerPoint</Application>
  <PresentationFormat>On-screen Show (16:10)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Geneva</vt:lpstr>
      <vt:lpstr>Roboto</vt:lpstr>
      <vt:lpstr>Roboto Light</vt:lpstr>
      <vt:lpstr>Symbol</vt:lpstr>
      <vt:lpstr>Master Guide to Intelligent Data Science</vt:lpstr>
      <vt:lpstr>Support Vector Machines: Exercise</vt:lpstr>
      <vt:lpstr>Exercise 1</vt:lpstr>
      <vt:lpstr>1. SVM</vt:lpstr>
      <vt:lpstr>1. SVM</vt:lpstr>
      <vt:lpstr>1. SVM</vt:lpstr>
      <vt:lpstr>1. SVM</vt:lpstr>
      <vt:lpstr>Exercise 2</vt:lpstr>
      <vt:lpstr>2. SVM</vt:lpstr>
      <vt:lpstr>2. SVM</vt:lpstr>
      <vt:lpstr>2. SVM</vt:lpstr>
      <vt:lpstr>Exercise 3</vt:lpstr>
      <vt:lpstr>3. SVM</vt:lpstr>
      <vt:lpstr>3. SVM</vt:lpstr>
      <vt:lpstr>Exercise 4 Practice with KNIME</vt:lpstr>
      <vt:lpstr>SVM in KNIME</vt:lpstr>
      <vt:lpstr>SVM in KNIME</vt:lpstr>
      <vt:lpstr>SVM in KNIME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Emilio Silvestri</cp:lastModifiedBy>
  <cp:revision>171</cp:revision>
  <cp:lastPrinted>2019-02-14T13:33:55Z</cp:lastPrinted>
  <dcterms:created xsi:type="dcterms:W3CDTF">2019-02-27T15:40:41Z</dcterms:created>
  <dcterms:modified xsi:type="dcterms:W3CDTF">2021-02-17T10:24:40Z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b64f6736-3a28-430a-bede-20215e04e370</vt:lpwstr>
  </property>
</Properties>
</file>