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35"/>
  </p:notesMasterIdLst>
  <p:sldIdLst>
    <p:sldId id="262" r:id="rId6"/>
    <p:sldId id="290" r:id="rId7"/>
    <p:sldId id="1086" r:id="rId8"/>
    <p:sldId id="257" r:id="rId9"/>
    <p:sldId id="259" r:id="rId10"/>
    <p:sldId id="266" r:id="rId11"/>
    <p:sldId id="1087" r:id="rId12"/>
    <p:sldId id="1088" r:id="rId13"/>
    <p:sldId id="1073" r:id="rId14"/>
    <p:sldId id="1075" r:id="rId15"/>
    <p:sldId id="1076" r:id="rId16"/>
    <p:sldId id="1077" r:id="rId17"/>
    <p:sldId id="1078" r:id="rId18"/>
    <p:sldId id="1079" r:id="rId19"/>
    <p:sldId id="1080" r:id="rId20"/>
    <p:sldId id="272" r:id="rId21"/>
    <p:sldId id="273" r:id="rId22"/>
    <p:sldId id="270" r:id="rId23"/>
    <p:sldId id="636" r:id="rId24"/>
    <p:sldId id="271" r:id="rId25"/>
    <p:sldId id="275" r:id="rId26"/>
    <p:sldId id="279" r:id="rId27"/>
    <p:sldId id="278" r:id="rId28"/>
    <p:sldId id="280" r:id="rId29"/>
    <p:sldId id="281" r:id="rId30"/>
    <p:sldId id="260" r:id="rId31"/>
    <p:sldId id="287" r:id="rId32"/>
    <p:sldId id="1083" r:id="rId33"/>
    <p:sldId id="1085" r:id="rId34"/>
  </p:sldIdLst>
  <p:sldSz cx="9144000" cy="5715000" type="screen16x10"/>
  <p:notesSz cx="6858000" cy="9144000"/>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Roboto" panose="020B060402020202020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9" clrIdx="0">
    <p:extLst>
      <p:ext uri="{19B8F6BF-5375-455C-9EA6-DF929625EA0E}">
        <p15:presenceInfo xmlns:p15="http://schemas.microsoft.com/office/powerpoint/2012/main" userId="S::rosaria.silipo@knime.com::48f1ae3a-382c-4c45-8ed1-39095bf37103" providerId="AD"/>
      </p:ext>
    </p:extLst>
  </p:cmAuthor>
  <p:cmAuthor id="2" name="Emilio Silvestri" initials="ES" lastIdx="23" clrIdx="1">
    <p:extLst>
      <p:ext uri="{19B8F6BF-5375-455C-9EA6-DF929625EA0E}">
        <p15:presenceInfo xmlns:p15="http://schemas.microsoft.com/office/powerpoint/2012/main" userId="Emilio Silvest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EE7"/>
    <a:srgbClr val="92AEBC"/>
    <a:srgbClr val="00386C"/>
    <a:srgbClr val="ED1846"/>
    <a:srgbClr val="F8C71A"/>
    <a:srgbClr val="FFF9D9"/>
    <a:srgbClr val="FFEB7F"/>
    <a:srgbClr val="FFE240"/>
    <a:srgbClr val="FFD800"/>
    <a:srgbClr val="32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3EA19AF7-721D-4F7B-BF09-C22A14E37CE7}"/>
    <pc:docChg chg="undo redo custSel addSld delSld modSld">
      <pc:chgData name="Satoru Hayasaka" userId="f5f1b623-9aa9-4923-b86d-8ceaae247420" providerId="ADAL" clId="{3EA19AF7-721D-4F7B-BF09-C22A14E37CE7}" dt="2020-11-05T17:30:29.502" v="119" actId="20577"/>
      <pc:docMkLst>
        <pc:docMk/>
      </pc:docMkLst>
      <pc:sldChg chg="modSp mod">
        <pc:chgData name="Satoru Hayasaka" userId="f5f1b623-9aa9-4923-b86d-8ceaae247420" providerId="ADAL" clId="{3EA19AF7-721D-4F7B-BF09-C22A14E37CE7}" dt="2020-10-27T17:33:43.078" v="1" actId="20577"/>
        <pc:sldMkLst>
          <pc:docMk/>
          <pc:sldMk cId="1222759301" sldId="260"/>
        </pc:sldMkLst>
        <pc:spChg chg="mod">
          <ac:chgData name="Satoru Hayasaka" userId="f5f1b623-9aa9-4923-b86d-8ceaae247420" providerId="ADAL" clId="{3EA19AF7-721D-4F7B-BF09-C22A14E37CE7}" dt="2020-10-27T17:33:43.078" v="1" actId="20577"/>
          <ac:spMkLst>
            <pc:docMk/>
            <pc:sldMk cId="1222759301" sldId="260"/>
            <ac:spMk id="5" creationId="{69F87433-1E60-9B4C-B81D-BCC019012465}"/>
          </ac:spMkLst>
        </pc:spChg>
      </pc:sldChg>
      <pc:sldChg chg="delSp mod">
        <pc:chgData name="Satoru Hayasaka" userId="f5f1b623-9aa9-4923-b86d-8ceaae247420" providerId="ADAL" clId="{3EA19AF7-721D-4F7B-BF09-C22A14E37CE7}" dt="2020-11-05T17:27:14.855" v="34" actId="478"/>
        <pc:sldMkLst>
          <pc:docMk/>
          <pc:sldMk cId="4067134333" sldId="262"/>
        </pc:sldMkLst>
        <pc:spChg chg="del">
          <ac:chgData name="Satoru Hayasaka" userId="f5f1b623-9aa9-4923-b86d-8ceaae247420" providerId="ADAL" clId="{3EA19AF7-721D-4F7B-BF09-C22A14E37CE7}" dt="2020-11-05T17:27:14.855" v="34" actId="478"/>
          <ac:spMkLst>
            <pc:docMk/>
            <pc:sldMk cId="4067134333" sldId="262"/>
            <ac:spMk id="3" creationId="{09E768C6-7FFD-AD4A-8819-192B5CD840E6}"/>
          </ac:spMkLst>
        </pc:spChg>
      </pc:sldChg>
      <pc:sldChg chg="modSp mod">
        <pc:chgData name="Satoru Hayasaka" userId="f5f1b623-9aa9-4923-b86d-8ceaae247420" providerId="ADAL" clId="{3EA19AF7-721D-4F7B-BF09-C22A14E37CE7}" dt="2020-10-27T17:30:50.676" v="0" actId="20577"/>
        <pc:sldMkLst>
          <pc:docMk/>
          <pc:sldMk cId="2541896528" sldId="275"/>
        </pc:sldMkLst>
        <pc:spChg chg="mod">
          <ac:chgData name="Satoru Hayasaka" userId="f5f1b623-9aa9-4923-b86d-8ceaae247420" providerId="ADAL" clId="{3EA19AF7-721D-4F7B-BF09-C22A14E37CE7}" dt="2020-10-27T17:30:50.676" v="0" actId="20577"/>
          <ac:spMkLst>
            <pc:docMk/>
            <pc:sldMk cId="2541896528" sldId="275"/>
            <ac:spMk id="4" creationId="{3AD08A6C-DCF9-6F49-A80A-91206B1C91E4}"/>
          </ac:spMkLst>
        </pc:spChg>
      </pc:sldChg>
      <pc:sldChg chg="modSp mod modClrScheme chgLayout">
        <pc:chgData name="Satoru Hayasaka" userId="f5f1b623-9aa9-4923-b86d-8ceaae247420" providerId="ADAL" clId="{3EA19AF7-721D-4F7B-BF09-C22A14E37CE7}" dt="2020-11-05T17:26:44.306" v="33" actId="700"/>
        <pc:sldMkLst>
          <pc:docMk/>
          <pc:sldMk cId="2845312025" sldId="636"/>
        </pc:sldMkLst>
        <pc:spChg chg="mod ord">
          <ac:chgData name="Satoru Hayasaka" userId="f5f1b623-9aa9-4923-b86d-8ceaae247420" providerId="ADAL" clId="{3EA19AF7-721D-4F7B-BF09-C22A14E37CE7}" dt="2020-11-05T17:26:44.306" v="33" actId="700"/>
          <ac:spMkLst>
            <pc:docMk/>
            <pc:sldMk cId="2845312025" sldId="636"/>
            <ac:spMk id="2" creationId="{00000000-0000-0000-0000-000000000000}"/>
          </ac:spMkLst>
        </pc:spChg>
        <pc:spChg chg="mod ord">
          <ac:chgData name="Satoru Hayasaka" userId="f5f1b623-9aa9-4923-b86d-8ceaae247420" providerId="ADAL" clId="{3EA19AF7-721D-4F7B-BF09-C22A14E37CE7}" dt="2020-11-05T17:26:44.306" v="33" actId="700"/>
          <ac:spMkLst>
            <pc:docMk/>
            <pc:sldMk cId="2845312025" sldId="636"/>
            <ac:spMk id="3" creationId="{00000000-0000-0000-0000-000000000000}"/>
          </ac:spMkLst>
        </pc:spChg>
        <pc:spChg chg="mod ord">
          <ac:chgData name="Satoru Hayasaka" userId="f5f1b623-9aa9-4923-b86d-8ceaae247420" providerId="ADAL" clId="{3EA19AF7-721D-4F7B-BF09-C22A14E37CE7}" dt="2020-11-05T17:26:44.306" v="33" actId="700"/>
          <ac:spMkLst>
            <pc:docMk/>
            <pc:sldMk cId="2845312025" sldId="636"/>
            <ac:spMk id="4" creationId="{72351BB6-8BC1-7846-88C5-72C563D0167F}"/>
          </ac:spMkLst>
        </pc:spChg>
      </pc:sldChg>
      <pc:sldChg chg="del">
        <pc:chgData name="Satoru Hayasaka" userId="f5f1b623-9aa9-4923-b86d-8ceaae247420" providerId="ADAL" clId="{3EA19AF7-721D-4F7B-BF09-C22A14E37CE7}" dt="2020-11-05T17:23:30.587" v="15" actId="2696"/>
        <pc:sldMkLst>
          <pc:docMk/>
          <pc:sldMk cId="2325391847" sldId="1070"/>
        </pc:sldMkLst>
      </pc:sldChg>
      <pc:sldChg chg="add del">
        <pc:chgData name="Satoru Hayasaka" userId="f5f1b623-9aa9-4923-b86d-8ceaae247420" providerId="ADAL" clId="{3EA19AF7-721D-4F7B-BF09-C22A14E37CE7}" dt="2020-11-05T17:26:04.607" v="31" actId="2696"/>
        <pc:sldMkLst>
          <pc:docMk/>
          <pc:sldMk cId="1364670262" sldId="1072"/>
        </pc:sldMkLst>
      </pc:sldChg>
      <pc:sldChg chg="modSp mod modClrScheme chgLayout">
        <pc:chgData name="Satoru Hayasaka" userId="f5f1b623-9aa9-4923-b86d-8ceaae247420" providerId="ADAL" clId="{3EA19AF7-721D-4F7B-BF09-C22A14E37CE7}" dt="2020-11-05T17:26:16.640" v="32" actId="700"/>
        <pc:sldMkLst>
          <pc:docMk/>
          <pc:sldMk cId="3244362129" sldId="1073"/>
        </pc:sldMkLst>
        <pc:spChg chg="mod ord">
          <ac:chgData name="Satoru Hayasaka" userId="f5f1b623-9aa9-4923-b86d-8ceaae247420" providerId="ADAL" clId="{3EA19AF7-721D-4F7B-BF09-C22A14E37CE7}" dt="2020-11-05T17:26:16.640" v="32" actId="700"/>
          <ac:spMkLst>
            <pc:docMk/>
            <pc:sldMk cId="3244362129" sldId="1073"/>
            <ac:spMk id="2" creationId="{B8A9D74F-C2F2-4C04-8DF4-130F64CB98C9}"/>
          </ac:spMkLst>
        </pc:spChg>
        <pc:spChg chg="mod ord">
          <ac:chgData name="Satoru Hayasaka" userId="f5f1b623-9aa9-4923-b86d-8ceaae247420" providerId="ADAL" clId="{3EA19AF7-721D-4F7B-BF09-C22A14E37CE7}" dt="2020-11-05T17:26:16.640" v="32" actId="700"/>
          <ac:spMkLst>
            <pc:docMk/>
            <pc:sldMk cId="3244362129" sldId="1073"/>
            <ac:spMk id="3" creationId="{7A9D38EB-A675-400C-BB72-4A3DF47DC1EF}"/>
          </ac:spMkLst>
        </pc:spChg>
        <pc:spChg chg="mod ord">
          <ac:chgData name="Satoru Hayasaka" userId="f5f1b623-9aa9-4923-b86d-8ceaae247420" providerId="ADAL" clId="{3EA19AF7-721D-4F7B-BF09-C22A14E37CE7}" dt="2020-11-05T17:26:16.640" v="32" actId="700"/>
          <ac:spMkLst>
            <pc:docMk/>
            <pc:sldMk cId="3244362129" sldId="1073"/>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696353758" sldId="1075"/>
        </pc:sldMkLst>
        <pc:spChg chg="mod ord">
          <ac:chgData name="Satoru Hayasaka" userId="f5f1b623-9aa9-4923-b86d-8ceaae247420" providerId="ADAL" clId="{3EA19AF7-721D-4F7B-BF09-C22A14E37CE7}" dt="2020-11-05T17:26:16.640" v="32" actId="700"/>
          <ac:spMkLst>
            <pc:docMk/>
            <pc:sldMk cId="696353758" sldId="1075"/>
            <ac:spMk id="2" creationId="{B8A9D74F-C2F2-4C04-8DF4-130F64CB98C9}"/>
          </ac:spMkLst>
        </pc:spChg>
        <pc:spChg chg="mod ord">
          <ac:chgData name="Satoru Hayasaka" userId="f5f1b623-9aa9-4923-b86d-8ceaae247420" providerId="ADAL" clId="{3EA19AF7-721D-4F7B-BF09-C22A14E37CE7}" dt="2020-11-05T17:26:16.640" v="32" actId="700"/>
          <ac:spMkLst>
            <pc:docMk/>
            <pc:sldMk cId="696353758" sldId="1075"/>
            <ac:spMk id="3" creationId="{7A9D38EB-A675-400C-BB72-4A3DF47DC1EF}"/>
          </ac:spMkLst>
        </pc:spChg>
        <pc:spChg chg="mod ord">
          <ac:chgData name="Satoru Hayasaka" userId="f5f1b623-9aa9-4923-b86d-8ceaae247420" providerId="ADAL" clId="{3EA19AF7-721D-4F7B-BF09-C22A14E37CE7}" dt="2020-11-05T17:26:16.640" v="32" actId="700"/>
          <ac:spMkLst>
            <pc:docMk/>
            <pc:sldMk cId="696353758" sldId="1075"/>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2127932075" sldId="1076"/>
        </pc:sldMkLst>
        <pc:spChg chg="mod ord">
          <ac:chgData name="Satoru Hayasaka" userId="f5f1b623-9aa9-4923-b86d-8ceaae247420" providerId="ADAL" clId="{3EA19AF7-721D-4F7B-BF09-C22A14E37CE7}" dt="2020-11-05T17:26:16.640" v="32" actId="700"/>
          <ac:spMkLst>
            <pc:docMk/>
            <pc:sldMk cId="2127932075" sldId="1076"/>
            <ac:spMk id="2" creationId="{B8A9D74F-C2F2-4C04-8DF4-130F64CB98C9}"/>
          </ac:spMkLst>
        </pc:spChg>
        <pc:spChg chg="mod ord">
          <ac:chgData name="Satoru Hayasaka" userId="f5f1b623-9aa9-4923-b86d-8ceaae247420" providerId="ADAL" clId="{3EA19AF7-721D-4F7B-BF09-C22A14E37CE7}" dt="2020-11-05T17:26:16.640" v="32" actId="700"/>
          <ac:spMkLst>
            <pc:docMk/>
            <pc:sldMk cId="2127932075" sldId="1076"/>
            <ac:spMk id="3" creationId="{7A9D38EB-A675-400C-BB72-4A3DF47DC1EF}"/>
          </ac:spMkLst>
        </pc:spChg>
        <pc:spChg chg="mod ord">
          <ac:chgData name="Satoru Hayasaka" userId="f5f1b623-9aa9-4923-b86d-8ceaae247420" providerId="ADAL" clId="{3EA19AF7-721D-4F7B-BF09-C22A14E37CE7}" dt="2020-11-05T17:26:16.640" v="32" actId="700"/>
          <ac:spMkLst>
            <pc:docMk/>
            <pc:sldMk cId="2127932075" sldId="1076"/>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3410913905" sldId="1077"/>
        </pc:sldMkLst>
        <pc:spChg chg="mod ord">
          <ac:chgData name="Satoru Hayasaka" userId="f5f1b623-9aa9-4923-b86d-8ceaae247420" providerId="ADAL" clId="{3EA19AF7-721D-4F7B-BF09-C22A14E37CE7}" dt="2020-11-05T17:26:16.640" v="32" actId="700"/>
          <ac:spMkLst>
            <pc:docMk/>
            <pc:sldMk cId="3410913905" sldId="1077"/>
            <ac:spMk id="2" creationId="{B8A9D74F-C2F2-4C04-8DF4-130F64CB98C9}"/>
          </ac:spMkLst>
        </pc:spChg>
        <pc:spChg chg="mod ord">
          <ac:chgData name="Satoru Hayasaka" userId="f5f1b623-9aa9-4923-b86d-8ceaae247420" providerId="ADAL" clId="{3EA19AF7-721D-4F7B-BF09-C22A14E37CE7}" dt="2020-11-05T17:26:16.640" v="32" actId="700"/>
          <ac:spMkLst>
            <pc:docMk/>
            <pc:sldMk cId="3410913905" sldId="1077"/>
            <ac:spMk id="3" creationId="{7A9D38EB-A675-400C-BB72-4A3DF47DC1EF}"/>
          </ac:spMkLst>
        </pc:spChg>
        <pc:spChg chg="mod ord">
          <ac:chgData name="Satoru Hayasaka" userId="f5f1b623-9aa9-4923-b86d-8ceaae247420" providerId="ADAL" clId="{3EA19AF7-721D-4F7B-BF09-C22A14E37CE7}" dt="2020-11-05T17:26:16.640" v="32" actId="700"/>
          <ac:spMkLst>
            <pc:docMk/>
            <pc:sldMk cId="3410913905" sldId="1077"/>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4684796" sldId="1078"/>
        </pc:sldMkLst>
        <pc:spChg chg="mod ord">
          <ac:chgData name="Satoru Hayasaka" userId="f5f1b623-9aa9-4923-b86d-8ceaae247420" providerId="ADAL" clId="{3EA19AF7-721D-4F7B-BF09-C22A14E37CE7}" dt="2020-11-05T17:26:16.640" v="32" actId="700"/>
          <ac:spMkLst>
            <pc:docMk/>
            <pc:sldMk cId="4684796" sldId="1078"/>
            <ac:spMk id="2" creationId="{B8A9D74F-C2F2-4C04-8DF4-130F64CB98C9}"/>
          </ac:spMkLst>
        </pc:spChg>
        <pc:spChg chg="mod ord">
          <ac:chgData name="Satoru Hayasaka" userId="f5f1b623-9aa9-4923-b86d-8ceaae247420" providerId="ADAL" clId="{3EA19AF7-721D-4F7B-BF09-C22A14E37CE7}" dt="2020-11-05T17:26:16.640" v="32" actId="700"/>
          <ac:spMkLst>
            <pc:docMk/>
            <pc:sldMk cId="4684796" sldId="1078"/>
            <ac:spMk id="3" creationId="{7A9D38EB-A675-400C-BB72-4A3DF47DC1EF}"/>
          </ac:spMkLst>
        </pc:spChg>
        <pc:spChg chg="mod ord">
          <ac:chgData name="Satoru Hayasaka" userId="f5f1b623-9aa9-4923-b86d-8ceaae247420" providerId="ADAL" clId="{3EA19AF7-721D-4F7B-BF09-C22A14E37CE7}" dt="2020-11-05T17:26:16.640" v="32" actId="700"/>
          <ac:spMkLst>
            <pc:docMk/>
            <pc:sldMk cId="4684796" sldId="1078"/>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2793147999" sldId="1079"/>
        </pc:sldMkLst>
        <pc:spChg chg="mod ord">
          <ac:chgData name="Satoru Hayasaka" userId="f5f1b623-9aa9-4923-b86d-8ceaae247420" providerId="ADAL" clId="{3EA19AF7-721D-4F7B-BF09-C22A14E37CE7}" dt="2020-11-05T17:26:16.640" v="32" actId="700"/>
          <ac:spMkLst>
            <pc:docMk/>
            <pc:sldMk cId="2793147999" sldId="1079"/>
            <ac:spMk id="2" creationId="{B8A9D74F-C2F2-4C04-8DF4-130F64CB98C9}"/>
          </ac:spMkLst>
        </pc:spChg>
        <pc:spChg chg="mod ord">
          <ac:chgData name="Satoru Hayasaka" userId="f5f1b623-9aa9-4923-b86d-8ceaae247420" providerId="ADAL" clId="{3EA19AF7-721D-4F7B-BF09-C22A14E37CE7}" dt="2020-11-05T17:26:16.640" v="32" actId="700"/>
          <ac:spMkLst>
            <pc:docMk/>
            <pc:sldMk cId="2793147999" sldId="1079"/>
            <ac:spMk id="3" creationId="{7A9D38EB-A675-400C-BB72-4A3DF47DC1EF}"/>
          </ac:spMkLst>
        </pc:spChg>
        <pc:spChg chg="mod ord">
          <ac:chgData name="Satoru Hayasaka" userId="f5f1b623-9aa9-4923-b86d-8ceaae247420" providerId="ADAL" clId="{3EA19AF7-721D-4F7B-BF09-C22A14E37CE7}" dt="2020-11-05T17:26:16.640" v="32" actId="700"/>
          <ac:spMkLst>
            <pc:docMk/>
            <pc:sldMk cId="2793147999" sldId="1079"/>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1850662487" sldId="1080"/>
        </pc:sldMkLst>
        <pc:spChg chg="mod ord">
          <ac:chgData name="Satoru Hayasaka" userId="f5f1b623-9aa9-4923-b86d-8ceaae247420" providerId="ADAL" clId="{3EA19AF7-721D-4F7B-BF09-C22A14E37CE7}" dt="2020-11-05T17:26:16.640" v="32" actId="700"/>
          <ac:spMkLst>
            <pc:docMk/>
            <pc:sldMk cId="1850662487" sldId="1080"/>
            <ac:spMk id="2" creationId="{B8A9D74F-C2F2-4C04-8DF4-130F64CB98C9}"/>
          </ac:spMkLst>
        </pc:spChg>
        <pc:spChg chg="mod ord">
          <ac:chgData name="Satoru Hayasaka" userId="f5f1b623-9aa9-4923-b86d-8ceaae247420" providerId="ADAL" clId="{3EA19AF7-721D-4F7B-BF09-C22A14E37CE7}" dt="2020-11-05T17:26:16.640" v="32" actId="700"/>
          <ac:spMkLst>
            <pc:docMk/>
            <pc:sldMk cId="1850662487" sldId="1080"/>
            <ac:spMk id="3" creationId="{7A9D38EB-A675-400C-BB72-4A3DF47DC1EF}"/>
          </ac:spMkLst>
        </pc:spChg>
        <pc:spChg chg="mod ord">
          <ac:chgData name="Satoru Hayasaka" userId="f5f1b623-9aa9-4923-b86d-8ceaae247420" providerId="ADAL" clId="{3EA19AF7-721D-4F7B-BF09-C22A14E37CE7}" dt="2020-11-05T17:26:16.640" v="32" actId="700"/>
          <ac:spMkLst>
            <pc:docMk/>
            <pc:sldMk cId="1850662487" sldId="1080"/>
            <ac:spMk id="4" creationId="{22C1056D-8728-4768-851F-A2B59CFAA240}"/>
          </ac:spMkLst>
        </pc:spChg>
      </pc:sldChg>
      <pc:sldChg chg="modSp mod">
        <pc:chgData name="Satoru Hayasaka" userId="f5f1b623-9aa9-4923-b86d-8ceaae247420" providerId="ADAL" clId="{3EA19AF7-721D-4F7B-BF09-C22A14E37CE7}" dt="2020-11-05T17:30:29.502" v="119" actId="20577"/>
        <pc:sldMkLst>
          <pc:docMk/>
          <pc:sldMk cId="2241819956" sldId="1085"/>
        </pc:sldMkLst>
        <pc:spChg chg="mod">
          <ac:chgData name="Satoru Hayasaka" userId="f5f1b623-9aa9-4923-b86d-8ceaae247420" providerId="ADAL" clId="{3EA19AF7-721D-4F7B-BF09-C22A14E37CE7}" dt="2020-11-05T17:30:29.502" v="119" actId="20577"/>
          <ac:spMkLst>
            <pc:docMk/>
            <pc:sldMk cId="2241819956" sldId="1085"/>
            <ac:spMk id="2" creationId="{3C3B26F9-B704-CF47-9C92-9A399FF23052}"/>
          </ac:spMkLst>
        </pc:spChg>
        <pc:spChg chg="mod">
          <ac:chgData name="Satoru Hayasaka" userId="f5f1b623-9aa9-4923-b86d-8ceaae247420" providerId="ADAL" clId="{3EA19AF7-721D-4F7B-BF09-C22A14E37CE7}" dt="2020-11-05T17:29:44.271" v="110" actId="20577"/>
          <ac:spMkLst>
            <pc:docMk/>
            <pc:sldMk cId="2241819956" sldId="1085"/>
            <ac:spMk id="3" creationId="{AF27DE70-E7D1-8D48-B541-596C4E2E7A6F}"/>
          </ac:spMkLst>
        </pc:spChg>
      </pc:sldChg>
      <pc:sldChg chg="addSp delSp modSp new mod modClrScheme modAnim chgLayout">
        <pc:chgData name="Satoru Hayasaka" userId="f5f1b623-9aa9-4923-b86d-8ceaae247420" providerId="ADAL" clId="{3EA19AF7-721D-4F7B-BF09-C22A14E37CE7}" dt="2020-11-05T17:23:03.272" v="14"/>
        <pc:sldMkLst>
          <pc:docMk/>
          <pc:sldMk cId="1927898782" sldId="1087"/>
        </pc:sldMkLst>
        <pc:spChg chg="del mod ord">
          <ac:chgData name="Satoru Hayasaka" userId="f5f1b623-9aa9-4923-b86d-8ceaae247420" providerId="ADAL" clId="{3EA19AF7-721D-4F7B-BF09-C22A14E37CE7}" dt="2020-11-05T17:19:35.478" v="3" actId="700"/>
          <ac:spMkLst>
            <pc:docMk/>
            <pc:sldMk cId="1927898782" sldId="1087"/>
            <ac:spMk id="2" creationId="{3971B427-FAC6-4038-B210-E88C91AA37DA}"/>
          </ac:spMkLst>
        </pc:spChg>
        <pc:spChg chg="del mod ord">
          <ac:chgData name="Satoru Hayasaka" userId="f5f1b623-9aa9-4923-b86d-8ceaae247420" providerId="ADAL" clId="{3EA19AF7-721D-4F7B-BF09-C22A14E37CE7}" dt="2020-11-05T17:19:35.478" v="3" actId="700"/>
          <ac:spMkLst>
            <pc:docMk/>
            <pc:sldMk cId="1927898782" sldId="1087"/>
            <ac:spMk id="3" creationId="{9B8DBD53-BB97-4229-93D8-7F213A634A2F}"/>
          </ac:spMkLst>
        </pc:spChg>
        <pc:spChg chg="mod ord">
          <ac:chgData name="Satoru Hayasaka" userId="f5f1b623-9aa9-4923-b86d-8ceaae247420" providerId="ADAL" clId="{3EA19AF7-721D-4F7B-BF09-C22A14E37CE7}" dt="2020-11-05T17:19:35.478" v="3" actId="700"/>
          <ac:spMkLst>
            <pc:docMk/>
            <pc:sldMk cId="1927898782" sldId="1087"/>
            <ac:spMk id="4" creationId="{689312F4-1030-4352-8AE7-98F2D72514FA}"/>
          </ac:spMkLst>
        </pc:spChg>
        <pc:spChg chg="add mod ord">
          <ac:chgData name="Satoru Hayasaka" userId="f5f1b623-9aa9-4923-b86d-8ceaae247420" providerId="ADAL" clId="{3EA19AF7-721D-4F7B-BF09-C22A14E37CE7}" dt="2020-11-05T17:23:03.272" v="14"/>
          <ac:spMkLst>
            <pc:docMk/>
            <pc:sldMk cId="1927898782" sldId="1087"/>
            <ac:spMk id="5" creationId="{1D502A64-398C-4312-BDF8-6C598A22A2B9}"/>
          </ac:spMkLst>
        </pc:spChg>
        <pc:spChg chg="add mod ord">
          <ac:chgData name="Satoru Hayasaka" userId="f5f1b623-9aa9-4923-b86d-8ceaae247420" providerId="ADAL" clId="{3EA19AF7-721D-4F7B-BF09-C22A14E37CE7}" dt="2020-11-05T17:21:55.099" v="12"/>
          <ac:spMkLst>
            <pc:docMk/>
            <pc:sldMk cId="1927898782" sldId="1087"/>
            <ac:spMk id="6" creationId="{9CB59CD0-DBAA-4A59-B71A-436728BFAEE5}"/>
          </ac:spMkLst>
        </pc:spChg>
        <pc:spChg chg="add del mod">
          <ac:chgData name="Satoru Hayasaka" userId="f5f1b623-9aa9-4923-b86d-8ceaae247420" providerId="ADAL" clId="{3EA19AF7-721D-4F7B-BF09-C22A14E37CE7}" dt="2020-11-05T17:21:10.356" v="9"/>
          <ac:spMkLst>
            <pc:docMk/>
            <pc:sldMk cId="1927898782" sldId="1087"/>
            <ac:spMk id="7" creationId="{34BFD2EE-4781-4B5C-9ECF-D52A5471882F}"/>
          </ac:spMkLst>
        </pc:spChg>
        <pc:spChg chg="add del mod">
          <ac:chgData name="Satoru Hayasaka" userId="f5f1b623-9aa9-4923-b86d-8ceaae247420" providerId="ADAL" clId="{3EA19AF7-721D-4F7B-BF09-C22A14E37CE7}" dt="2020-11-05T17:21:10.356" v="9"/>
          <ac:spMkLst>
            <pc:docMk/>
            <pc:sldMk cId="1927898782" sldId="1087"/>
            <ac:spMk id="8" creationId="{06DD58E5-7D26-46F9-8D75-62EAAC488AF8}"/>
          </ac:spMkLst>
        </pc:spChg>
        <pc:spChg chg="add del mod">
          <ac:chgData name="Satoru Hayasaka" userId="f5f1b623-9aa9-4923-b86d-8ceaae247420" providerId="ADAL" clId="{3EA19AF7-721D-4F7B-BF09-C22A14E37CE7}" dt="2020-11-05T17:21:10.356" v="9"/>
          <ac:spMkLst>
            <pc:docMk/>
            <pc:sldMk cId="1927898782" sldId="1087"/>
            <ac:spMk id="9" creationId="{A867A9A1-6A3B-4C6B-82E3-3FC2E98655D5}"/>
          </ac:spMkLst>
        </pc:spChg>
        <pc:spChg chg="add del mod">
          <ac:chgData name="Satoru Hayasaka" userId="f5f1b623-9aa9-4923-b86d-8ceaae247420" providerId="ADAL" clId="{3EA19AF7-721D-4F7B-BF09-C22A14E37CE7}" dt="2020-11-05T17:21:34.196" v="11"/>
          <ac:spMkLst>
            <pc:docMk/>
            <pc:sldMk cId="1927898782" sldId="1087"/>
            <ac:spMk id="10" creationId="{A72DF015-FECB-4BF1-80C1-1A6A17062049}"/>
          </ac:spMkLst>
        </pc:spChg>
        <pc:spChg chg="add del mod">
          <ac:chgData name="Satoru Hayasaka" userId="f5f1b623-9aa9-4923-b86d-8ceaae247420" providerId="ADAL" clId="{3EA19AF7-721D-4F7B-BF09-C22A14E37CE7}" dt="2020-11-05T17:21:34.196" v="11"/>
          <ac:spMkLst>
            <pc:docMk/>
            <pc:sldMk cId="1927898782" sldId="1087"/>
            <ac:spMk id="11" creationId="{30A8E44C-953F-4F10-81FE-C2B307F47F0F}"/>
          </ac:spMkLst>
        </pc:spChg>
        <pc:spChg chg="add del mod">
          <ac:chgData name="Satoru Hayasaka" userId="f5f1b623-9aa9-4923-b86d-8ceaae247420" providerId="ADAL" clId="{3EA19AF7-721D-4F7B-BF09-C22A14E37CE7}" dt="2020-11-05T17:21:34.196" v="11"/>
          <ac:spMkLst>
            <pc:docMk/>
            <pc:sldMk cId="1927898782" sldId="1087"/>
            <ac:spMk id="12" creationId="{49498347-6C47-4E4E-8654-B2F3A0D6A9AC}"/>
          </ac:spMkLst>
        </pc:spChg>
      </pc:sldChg>
      <pc:sldChg chg="addSp modSp new mod modAnim">
        <pc:chgData name="Satoru Hayasaka" userId="f5f1b623-9aa9-4923-b86d-8ceaae247420" providerId="ADAL" clId="{3EA19AF7-721D-4F7B-BF09-C22A14E37CE7}" dt="2020-11-05T17:24:54.645" v="20"/>
        <pc:sldMkLst>
          <pc:docMk/>
          <pc:sldMk cId="3296732148" sldId="1088"/>
        </pc:sldMkLst>
        <pc:spChg chg="mod">
          <ac:chgData name="Satoru Hayasaka" userId="f5f1b623-9aa9-4923-b86d-8ceaae247420" providerId="ADAL" clId="{3EA19AF7-721D-4F7B-BF09-C22A14E37CE7}" dt="2020-11-05T17:23:51.096" v="17"/>
          <ac:spMkLst>
            <pc:docMk/>
            <pc:sldMk cId="3296732148" sldId="1088"/>
            <ac:spMk id="2" creationId="{3AF94048-083A-45D8-97DE-B45D5897FD27}"/>
          </ac:spMkLst>
        </pc:spChg>
        <pc:spChg chg="mod">
          <ac:chgData name="Satoru Hayasaka" userId="f5f1b623-9aa9-4923-b86d-8ceaae247420" providerId="ADAL" clId="{3EA19AF7-721D-4F7B-BF09-C22A14E37CE7}" dt="2020-11-05T17:24:37.236" v="19"/>
          <ac:spMkLst>
            <pc:docMk/>
            <pc:sldMk cId="3296732148" sldId="1088"/>
            <ac:spMk id="4" creationId="{314F99B8-7597-425E-B0D5-FBB0E86A83F8}"/>
          </ac:spMkLst>
        </pc:spChg>
        <pc:spChg chg="add">
          <ac:chgData name="Satoru Hayasaka" userId="f5f1b623-9aa9-4923-b86d-8ceaae247420" providerId="ADAL" clId="{3EA19AF7-721D-4F7B-BF09-C22A14E37CE7}" dt="2020-11-05T17:24:21.607" v="18" actId="22"/>
          <ac:spMkLst>
            <pc:docMk/>
            <pc:sldMk cId="3296732148" sldId="1088"/>
            <ac:spMk id="7" creationId="{9518EDDF-A15D-4D0C-90BA-5279A44F6A28}"/>
          </ac:spMkLst>
        </pc:spChg>
        <pc:spChg chg="add">
          <ac:chgData name="Satoru Hayasaka" userId="f5f1b623-9aa9-4923-b86d-8ceaae247420" providerId="ADAL" clId="{3EA19AF7-721D-4F7B-BF09-C22A14E37CE7}" dt="2020-11-05T17:24:21.607" v="18" actId="22"/>
          <ac:spMkLst>
            <pc:docMk/>
            <pc:sldMk cId="3296732148" sldId="1088"/>
            <ac:spMk id="9" creationId="{28A386E7-2906-401E-8274-ED3BF8F14963}"/>
          </ac:spMkLst>
        </pc:spChg>
        <pc:spChg chg="add">
          <ac:chgData name="Satoru Hayasaka" userId="f5f1b623-9aa9-4923-b86d-8ceaae247420" providerId="ADAL" clId="{3EA19AF7-721D-4F7B-BF09-C22A14E37CE7}" dt="2020-11-05T17:24:21.607" v="18" actId="22"/>
          <ac:spMkLst>
            <pc:docMk/>
            <pc:sldMk cId="3296732148" sldId="1088"/>
            <ac:spMk id="11" creationId="{397A5074-05FE-4B3B-89BD-54CCAC064CBB}"/>
          </ac:spMkLst>
        </pc:spChg>
        <pc:spChg chg="add">
          <ac:chgData name="Satoru Hayasaka" userId="f5f1b623-9aa9-4923-b86d-8ceaae247420" providerId="ADAL" clId="{3EA19AF7-721D-4F7B-BF09-C22A14E37CE7}" dt="2020-11-05T17:24:21.607" v="18" actId="22"/>
          <ac:spMkLst>
            <pc:docMk/>
            <pc:sldMk cId="3296732148" sldId="1088"/>
            <ac:spMk id="13" creationId="{47ACD384-A452-4B72-B6F6-0BE33336B5E9}"/>
          </ac:spMkLst>
        </pc:spChg>
        <pc:spChg chg="add">
          <ac:chgData name="Satoru Hayasaka" userId="f5f1b623-9aa9-4923-b86d-8ceaae247420" providerId="ADAL" clId="{3EA19AF7-721D-4F7B-BF09-C22A14E37CE7}" dt="2020-11-05T17:24:21.607" v="18" actId="22"/>
          <ac:spMkLst>
            <pc:docMk/>
            <pc:sldMk cId="3296732148" sldId="1088"/>
            <ac:spMk id="15" creationId="{84628E79-3953-4D86-85DD-5D371E641982}"/>
          </ac:spMkLst>
        </pc:spChg>
        <pc:spChg chg="add">
          <ac:chgData name="Satoru Hayasaka" userId="f5f1b623-9aa9-4923-b86d-8ceaae247420" providerId="ADAL" clId="{3EA19AF7-721D-4F7B-BF09-C22A14E37CE7}" dt="2020-11-05T17:24:21.607" v="18" actId="22"/>
          <ac:spMkLst>
            <pc:docMk/>
            <pc:sldMk cId="3296732148" sldId="1088"/>
            <ac:spMk id="17" creationId="{B6DB6753-0341-4CCC-9164-06B9C6013641}"/>
          </ac:spMkLst>
        </pc:spChg>
        <pc:spChg chg="add">
          <ac:chgData name="Satoru Hayasaka" userId="f5f1b623-9aa9-4923-b86d-8ceaae247420" providerId="ADAL" clId="{3EA19AF7-721D-4F7B-BF09-C22A14E37CE7}" dt="2020-11-05T17:24:21.607" v="18" actId="22"/>
          <ac:spMkLst>
            <pc:docMk/>
            <pc:sldMk cId="3296732148" sldId="1088"/>
            <ac:spMk id="19" creationId="{7F10F8C3-8607-4B3A-B795-2D6C7ED845E1}"/>
          </ac:spMkLst>
        </pc:spChg>
        <pc:spChg chg="add">
          <ac:chgData name="Satoru Hayasaka" userId="f5f1b623-9aa9-4923-b86d-8ceaae247420" providerId="ADAL" clId="{3EA19AF7-721D-4F7B-BF09-C22A14E37CE7}" dt="2020-11-05T17:24:21.607" v="18" actId="22"/>
          <ac:spMkLst>
            <pc:docMk/>
            <pc:sldMk cId="3296732148" sldId="1088"/>
            <ac:spMk id="21" creationId="{D8407434-58CA-47EF-85D3-D433DB5413B4}"/>
          </ac:spMkLst>
        </pc:spChg>
        <pc:spChg chg="add">
          <ac:chgData name="Satoru Hayasaka" userId="f5f1b623-9aa9-4923-b86d-8ceaae247420" providerId="ADAL" clId="{3EA19AF7-721D-4F7B-BF09-C22A14E37CE7}" dt="2020-11-05T17:24:21.607" v="18" actId="22"/>
          <ac:spMkLst>
            <pc:docMk/>
            <pc:sldMk cId="3296732148" sldId="1088"/>
            <ac:spMk id="23" creationId="{DDFB7048-9BC7-4D12-93FB-5E7FEF2478D9}"/>
          </ac:spMkLst>
        </pc:spChg>
        <pc:spChg chg="add">
          <ac:chgData name="Satoru Hayasaka" userId="f5f1b623-9aa9-4923-b86d-8ceaae247420" providerId="ADAL" clId="{3EA19AF7-721D-4F7B-BF09-C22A14E37CE7}" dt="2020-11-05T17:24:21.607" v="18" actId="22"/>
          <ac:spMkLst>
            <pc:docMk/>
            <pc:sldMk cId="3296732148" sldId="1088"/>
            <ac:spMk id="25" creationId="{37D418E4-BF3A-4E0D-A434-98DC653F6606}"/>
          </ac:spMkLst>
        </pc:spChg>
        <pc:spChg chg="add">
          <ac:chgData name="Satoru Hayasaka" userId="f5f1b623-9aa9-4923-b86d-8ceaae247420" providerId="ADAL" clId="{3EA19AF7-721D-4F7B-BF09-C22A14E37CE7}" dt="2020-11-05T17:24:21.607" v="18" actId="22"/>
          <ac:spMkLst>
            <pc:docMk/>
            <pc:sldMk cId="3296732148" sldId="1088"/>
            <ac:spMk id="27" creationId="{7354E686-CF58-43B8-97A5-BA7DB02775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05.11.2020</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classic data science project always starts with some data, then data cleaning and data preparation to enhance the information to present to the model, then separation in test set and training set, then model training on training set, optionally some model optimization on an evaluation set, then model performance testing on a test set, and finally if the model quality is acceptable deployment otherwise we go back to improve one of the previous steps.</a:t>
            </a:r>
            <a:endParaRPr lang="en-US">
              <a:sym typeface="Wingdings" panose="05000000000000000000" pitchFamily="2" charset="2"/>
            </a:endParaRPr>
          </a:p>
          <a:p>
            <a:pPr marL="228600" indent="-228600">
              <a:buAutoNum type="arabicPeriod"/>
            </a:pPr>
            <a:endParaRPr lang="en-US"/>
          </a:p>
          <a:p>
            <a:pPr marL="228600" indent="-228600">
              <a:buAutoNum type="arabicPeriod"/>
            </a:pPr>
            <a:endParaRPr lang="en-US"/>
          </a:p>
          <a:p>
            <a:pPr marL="228600" indent="-228600">
              <a:buAutoNum type="arabicPeriod"/>
            </a:pPr>
            <a:r>
              <a:rPr lang="en-US"/>
              <a:t>Change </a:t>
            </a:r>
          </a:p>
        </p:txBody>
      </p:sp>
      <p:sp>
        <p:nvSpPr>
          <p:cNvPr id="4" name="Slide Number Placeholder 3"/>
          <p:cNvSpPr>
            <a:spLocks noGrp="1"/>
          </p:cNvSpPr>
          <p:nvPr>
            <p:ph type="sldNum" sz="quarter" idx="10"/>
          </p:nvPr>
        </p:nvSpPr>
        <p:spPr/>
        <p:txBody>
          <a:bodyPr/>
          <a:lstStyle/>
          <a:p>
            <a:fld id="{C8AAF4E9-3A9C-4BA5-B681-E30A66BEFD37}" type="slidenum">
              <a:rPr lang="en-US" smtClean="0"/>
              <a:pPr/>
              <a:t>19</a:t>
            </a:fld>
            <a:endParaRPr lang="en-US"/>
          </a:p>
        </p:txBody>
      </p:sp>
    </p:spTree>
    <p:extLst>
      <p:ext uri="{BB962C8B-B14F-4D97-AF65-F5344CB8AC3E}">
        <p14:creationId xmlns:p14="http://schemas.microsoft.com/office/powerpoint/2010/main" val="2615920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a:t>Slide Title </a:t>
            </a:r>
            <a:endParaRPr lang="en-US"/>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
              <a:t>Caption</a:t>
            </a:r>
            <a:endParaRPr lang="de-DE"/>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a:t>Chapter </a:t>
            </a:r>
            <a:br>
              <a:rPr lang="de-DE"/>
            </a:br>
            <a:r>
              <a:rPr lang="de-DE"/>
              <a:t>Title </a:t>
            </a:r>
            <a:endParaRPr lang="en-US"/>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a:t>Thank you</a:t>
            </a:r>
            <a:endParaRPr lang="en-US"/>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a:t>For any questions please contact: </a:t>
            </a:r>
            <a:r>
              <a:rPr lang="en-US">
                <a:hlinkClick r:id="rId2"/>
              </a:rPr>
              <a:t>email@email.com</a:t>
            </a:r>
            <a:endParaRPr lang="en-US"/>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a:t>Mastertitelformat bearbeiten</a:t>
            </a:r>
            <a:endParaRPr lang="en-US"/>
          </a:p>
        </p:txBody>
      </p:sp>
      <p:sp>
        <p:nvSpPr>
          <p:cNvPr id="3" name="Content Placeholder 2"/>
          <p:cNvSpPr>
            <a:spLocks noGrp="1"/>
          </p:cNvSpPr>
          <p:nvPr>
            <p:ph idx="1"/>
          </p:nvPr>
        </p:nvSpPr>
        <p:spPr>
          <a:xfrm>
            <a:off x="360000" y="1008000"/>
            <a:ext cx="8427600" cy="4071600"/>
          </a:xfrm>
        </p:spPr>
        <p:txBody>
          <a:bodyPr>
            <a:noAutofit/>
          </a:bodyPr>
          <a:lstStyle>
            <a:lvl1pPr>
              <a:defRPr sz="18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cxnSp>
        <p:nvCxnSpPr>
          <p:cNvPr id="5" name="Line">
            <a:extLst>
              <a:ext uri="{FF2B5EF4-FFF2-40B4-BE49-F238E27FC236}">
                <a16:creationId xmlns:a16="http://schemas.microsoft.com/office/drawing/2014/main" id="{5A80816F-3BF5-7149-82A1-4299C7308CE7}"/>
              </a:ext>
            </a:extLst>
          </p:cNvPr>
          <p:cNvCxnSpPr>
            <a:cxnSpLocks/>
          </p:cNvCxnSpPr>
          <p:nvPr userDrawn="1"/>
        </p:nvCxnSpPr>
        <p:spPr>
          <a:xfrm>
            <a:off x="250825" y="756000"/>
            <a:ext cx="8642350" cy="0"/>
          </a:xfrm>
          <a:prstGeom prst="line">
            <a:avLst/>
          </a:prstGeom>
          <a:ln w="15875">
            <a:solidFill>
              <a:srgbClr val="FFD8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9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a:t>Introduction to Data Science</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10</a:t>
            </a:fld>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a:t>
                </a:r>
              </a:p>
              <a:p>
                <a:pPr marL="0" indent="0" algn="ctr">
                  <a:buNone/>
                </a:pPr>
                <a:r>
                  <a:rPr lang="en-GB" sz="2400" b="0" i="0" u="none" strike="noStrike" baseline="0">
                    <a:solidFill>
                      <a:schemeClr val="tx1"/>
                    </a:solidFill>
                  </a:rPr>
                  <a:t>customer age </a:t>
                </a:r>
                <a14:m>
                  <m:oMath xmlns:m="http://schemas.openxmlformats.org/officeDocument/2006/math">
                    <m:r>
                      <a:rPr lang="en-GB" sz="2400" b="0" i="1" u="none" strike="noStrike" baseline="0" dirty="0" smtClean="0">
                        <a:solidFill>
                          <a:schemeClr val="tx1"/>
                        </a:solidFill>
                        <a:latin typeface="Cambria Math" panose="02040503050406030204" pitchFamily="18" charset="0"/>
                        <a:ea typeface="Cambria Math" panose="02040503050406030204" pitchFamily="18" charset="0"/>
                      </a:rPr>
                      <m:t>∈</m:t>
                    </m:r>
                  </m:oMath>
                </a14:m>
                <a:r>
                  <a:rPr lang="en-GB" sz="2400" b="0" i="0" u="none" strike="noStrike" baseline="0">
                    <a:solidFill>
                      <a:schemeClr val="tx1"/>
                    </a:solidFill>
                  </a:rPr>
                  <a:t> [18</a:t>
                </a:r>
                <a:r>
                  <a:rPr lang="en-GB" sz="2400" b="0" i="1" u="none" strike="noStrike" baseline="0">
                    <a:solidFill>
                      <a:schemeClr val="tx1"/>
                    </a:solidFill>
                  </a:rPr>
                  <a:t>, </a:t>
                </a:r>
                <a:r>
                  <a:rPr lang="en-GB" sz="2400" b="0" i="0" u="none" strike="noStrike" baseline="0">
                    <a:solidFill>
                      <a:schemeClr val="tx1"/>
                    </a:solidFill>
                  </a:rPr>
                  <a:t>150]</a:t>
                </a:r>
              </a:p>
              <a:p>
                <a:pPr marL="0" indent="0" algn="ctr">
                  <a:buNone/>
                </a:pPr>
                <a:r>
                  <a:rPr lang="en-GB" sz="2400" b="0" i="0" u="none" strike="noStrike" baseline="0">
                    <a:solidFill>
                      <a:schemeClr val="tx1"/>
                    </a:solidFill>
                  </a:rPr>
                  <a:t>(in 9</a:t>
                </a:r>
                <a:r>
                  <a:rPr lang="en-GB" sz="2400" b="0" i="1" u="none" strike="noStrike" baseline="0">
                    <a:solidFill>
                      <a:schemeClr val="tx1"/>
                    </a:solidFill>
                  </a:rPr>
                  <a:t>, </a:t>
                </a:r>
                <a:r>
                  <a:rPr lang="en-GB" sz="2400" b="0" i="0" u="none" strike="noStrike" baseline="0">
                    <a:solidFill>
                      <a:schemeClr val="tx1"/>
                    </a:solidFill>
                  </a:rPr>
                  <a:t>999 of 10</a:t>
                </a:r>
                <a:r>
                  <a:rPr lang="en-GB" sz="2400" b="0" i="1" u="none" strike="noStrike" baseline="0">
                    <a:solidFill>
                      <a:schemeClr val="tx1"/>
                    </a:solidFill>
                  </a:rPr>
                  <a:t>, </a:t>
                </a:r>
                <a:r>
                  <a:rPr lang="en-GB" sz="2400" b="0" i="0" u="none" strike="noStrike" baseline="0">
                    <a:solidFill>
                      <a:schemeClr val="tx1"/>
                    </a:solidFill>
                  </a:rPr>
                  <a:t>000 cases)</a:t>
                </a:r>
              </a:p>
            </p:txBody>
          </p:sp>
        </mc:Choice>
        <mc:Fallback>
          <p:sp>
            <p:nvSpPr>
              <p:cNvPr id="3" name="Content Placeholder 2">
                <a:extLst>
                  <a:ext uri="{FF2B5EF4-FFF2-40B4-BE49-F238E27FC236}">
                    <a16:creationId xmlns:a16="http://schemas.microsoft.com/office/drawing/2014/main" id="{7A9D38EB-A675-400C-BB72-4A3DF47DC1EF}"/>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635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11</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Previously Unknown?</a:t>
            </a:r>
          </a:p>
          <a:p>
            <a:pPr marL="0" indent="0" algn="ctr">
              <a:buNone/>
            </a:pPr>
            <a:r>
              <a:rPr lang="en-GB" sz="2400" b="0" i="0" u="none" strike="noStrike" baseline="0">
                <a:solidFill>
                  <a:schemeClr val="tx1"/>
                </a:solidFill>
              </a:rPr>
              <a:t>A =&gt; B (in 100% of all cases)</a:t>
            </a:r>
          </a:p>
        </p:txBody>
      </p:sp>
    </p:spTree>
    <p:extLst>
      <p:ext uri="{BB962C8B-B14F-4D97-AF65-F5344CB8AC3E}">
        <p14:creationId xmlns:p14="http://schemas.microsoft.com/office/powerpoint/2010/main" val="212793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12</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Previously Unknown?</a:t>
            </a:r>
          </a:p>
          <a:p>
            <a:pPr marL="0" indent="0" algn="ctr">
              <a:buNone/>
            </a:pPr>
            <a:r>
              <a:rPr lang="en-GB" sz="2400" b="0" i="0" u="none" strike="noStrike" baseline="0">
                <a:solidFill>
                  <a:schemeClr val="tx1"/>
                </a:solidFill>
              </a:rPr>
              <a:t>Pregnant =&gt; Female</a:t>
            </a:r>
          </a:p>
        </p:txBody>
      </p:sp>
    </p:spTree>
    <p:extLst>
      <p:ext uri="{BB962C8B-B14F-4D97-AF65-F5344CB8AC3E}">
        <p14:creationId xmlns:p14="http://schemas.microsoft.com/office/powerpoint/2010/main" val="341091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13</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Useful?</a:t>
            </a:r>
          </a:p>
          <a:p>
            <a:pPr marL="0" indent="0" algn="ctr">
              <a:buNone/>
            </a:pPr>
            <a:r>
              <a:rPr lang="en-GB" sz="2400" b="0" i="0" u="none" strike="noStrike" baseline="0">
                <a:solidFill>
                  <a:schemeClr val="tx1"/>
                </a:solidFill>
              </a:rPr>
              <a:t>A =&gt; B</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Tree>
    <p:extLst>
      <p:ext uri="{BB962C8B-B14F-4D97-AF65-F5344CB8AC3E}">
        <p14:creationId xmlns:p14="http://schemas.microsoft.com/office/powerpoint/2010/main" val="468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14</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Useful?</a:t>
            </a:r>
          </a:p>
          <a:p>
            <a:pPr marL="0" indent="0" algn="ctr">
              <a:buNone/>
            </a:pPr>
            <a:r>
              <a:rPr lang="en-GB" sz="2400" b="0" i="0" u="none" strike="noStrike" baseline="0">
                <a:solidFill>
                  <a:schemeClr val="tx1"/>
                </a:solidFill>
              </a:rPr>
              <a:t>Beer =&gt; Diapers</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Tree>
    <p:extLst>
      <p:ext uri="{BB962C8B-B14F-4D97-AF65-F5344CB8AC3E}">
        <p14:creationId xmlns:p14="http://schemas.microsoft.com/office/powerpoint/2010/main" val="279314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15</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 Interesting, and Useful?</a:t>
            </a:r>
          </a:p>
          <a:p>
            <a:pPr marL="0" indent="0" algn="ctr">
              <a:buNone/>
            </a:pPr>
            <a:r>
              <a:rPr lang="en-GB" sz="2400" b="0" i="0" u="none" strike="noStrike" baseline="0">
                <a:solidFill>
                  <a:schemeClr val="tx1"/>
                </a:solidFill>
              </a:rPr>
              <a:t>Books A and B =&gt; Book C</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Tree>
    <p:extLst>
      <p:ext uri="{BB962C8B-B14F-4D97-AF65-F5344CB8AC3E}">
        <p14:creationId xmlns:p14="http://schemas.microsoft.com/office/powerpoint/2010/main" val="185066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The Data Science Process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54541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The Data Science Process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17</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1708622"/>
            <a:ext cx="4009981" cy="3499057"/>
          </a:xfrm>
        </p:spPr>
        <p:txBody>
          <a:bodyPr/>
          <a:lstStyle/>
          <a:p>
            <a:r>
              <a:rPr lang="de-DE" b="1"/>
              <a:t>SEMMA</a:t>
            </a:r>
            <a:endParaRPr lang="de-DE"/>
          </a:p>
          <a:p>
            <a:pPr lvl="1"/>
            <a:r>
              <a:rPr lang="de-DE"/>
              <a:t>Sample, Explore, Modify, Model, Assess</a:t>
            </a:r>
          </a:p>
          <a:p>
            <a:pPr lvl="1"/>
            <a:endParaRPr lang="de-DE"/>
          </a:p>
          <a:p>
            <a:r>
              <a:rPr lang="de-DE" b="1"/>
              <a:t>CRISP-DM</a:t>
            </a:r>
            <a:endParaRPr lang="de-DE"/>
          </a:p>
          <a:p>
            <a:pPr lvl="1"/>
            <a:r>
              <a:rPr lang="de-DE"/>
              <a:t>Cross Industry Standard Process for Data Mining</a:t>
            </a:r>
          </a:p>
          <a:p>
            <a:pPr lvl="1"/>
            <a:endParaRPr lang="de-DE"/>
          </a:p>
          <a:p>
            <a:r>
              <a:rPr lang="de-DE" b="1"/>
              <a:t>KDD</a:t>
            </a:r>
            <a:endParaRPr lang="de-DE"/>
          </a:p>
          <a:p>
            <a:pPr lvl="1"/>
            <a:r>
              <a:rPr lang="de-DE"/>
              <a:t>Knowledge Discovery in Databases </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7" name="Picture 6">
            <a:extLst>
              <a:ext uri="{FF2B5EF4-FFF2-40B4-BE49-F238E27FC236}">
                <a16:creationId xmlns:a16="http://schemas.microsoft.com/office/drawing/2014/main" id="{9D87906F-1DC0-4F33-8CCF-670FD252C233}"/>
              </a:ext>
            </a:extLst>
          </p:cNvPr>
          <p:cNvPicPr>
            <a:picLocks noChangeAspect="1"/>
          </p:cNvPicPr>
          <p:nvPr/>
        </p:nvPicPr>
        <p:blipFill>
          <a:blip r:embed="rId2"/>
          <a:stretch>
            <a:fillRect/>
          </a:stretch>
        </p:blipFill>
        <p:spPr>
          <a:xfrm>
            <a:off x="4418448" y="880782"/>
            <a:ext cx="4568839" cy="4239491"/>
          </a:xfrm>
          <a:prstGeom prst="rect">
            <a:avLst/>
          </a:prstGeom>
        </p:spPr>
      </p:pic>
    </p:spTree>
    <p:extLst>
      <p:ext uri="{BB962C8B-B14F-4D97-AF65-F5344CB8AC3E}">
        <p14:creationId xmlns:p14="http://schemas.microsoft.com/office/powerpoint/2010/main" val="415902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CRISP-DM</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18</a:t>
            </a:fld>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31" y="863917"/>
            <a:ext cx="4308681" cy="4316818"/>
          </a:xfrm>
          <a:prstGeom prst="rect">
            <a:avLst/>
          </a:prstGeom>
        </p:spPr>
      </p:pic>
    </p:spTree>
    <p:extLst>
      <p:ext uri="{BB962C8B-B14F-4D97-AF65-F5344CB8AC3E}">
        <p14:creationId xmlns:p14="http://schemas.microsoft.com/office/powerpoint/2010/main" val="43100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a:off x="5796136" y="2050925"/>
            <a:ext cx="274320"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Down Arrow 17"/>
          <p:cNvSpPr/>
          <p:nvPr/>
        </p:nvSpPr>
        <p:spPr>
          <a:xfrm rot="10800000">
            <a:off x="1953758" y="2501708"/>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Down Arrow 19"/>
          <p:cNvSpPr/>
          <p:nvPr/>
        </p:nvSpPr>
        <p:spPr>
          <a:xfrm rot="10800000">
            <a:off x="5109921" y="2479283"/>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9" name="Down Arrow 18"/>
          <p:cNvSpPr/>
          <p:nvPr/>
        </p:nvSpPr>
        <p:spPr>
          <a:xfrm rot="10800000">
            <a:off x="3499378" y="2479282"/>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 name="Title 1"/>
          <p:cNvSpPr>
            <a:spLocks noGrp="1"/>
          </p:cNvSpPr>
          <p:nvPr>
            <p:ph type="title"/>
          </p:nvPr>
        </p:nvSpPr>
        <p:spPr/>
        <p:txBody>
          <a:bodyPr/>
          <a:lstStyle/>
          <a:p>
            <a:r>
              <a:rPr lang="en-US"/>
              <a:t>A Classic Data Science Project</a:t>
            </a:r>
          </a:p>
        </p:txBody>
      </p:sp>
      <p:sp>
        <p:nvSpPr>
          <p:cNvPr id="4" name="Foliennummernplatzhalter 3">
            <a:extLst>
              <a:ext uri="{FF2B5EF4-FFF2-40B4-BE49-F238E27FC236}">
                <a16:creationId xmlns:a16="http://schemas.microsoft.com/office/drawing/2014/main" id="{72351BB6-8BC1-7846-88C5-72C563D0167F}"/>
              </a:ext>
            </a:extLst>
          </p:cNvPr>
          <p:cNvSpPr>
            <a:spLocks noGrp="1"/>
          </p:cNvSpPr>
          <p:nvPr>
            <p:ph type="sldNum" sz="quarter" idx="13"/>
          </p:nvPr>
        </p:nvSpPr>
        <p:spPr/>
        <p:txBody>
          <a:bodyPr/>
          <a:lstStyle/>
          <a:p>
            <a:fld id="{220B6647-BD7A-7942-B66E-0DFF9B72D92D}" type="slidenum">
              <a:rPr lang="en-US" smtClean="0"/>
              <a:pPr/>
              <a:t>19</a:t>
            </a:fld>
            <a:endParaRPr lang="en-US"/>
          </a:p>
        </p:txBody>
      </p:sp>
      <p:sp>
        <p:nvSpPr>
          <p:cNvPr id="3" name="Content Placeholder 2"/>
          <p:cNvSpPr>
            <a:spLocks noGrp="1"/>
          </p:cNvSpPr>
          <p:nvPr>
            <p:ph type="body" sz="quarter" idx="14"/>
          </p:nvPr>
        </p:nvSpPr>
        <p:spPr/>
        <p:txBody>
          <a:bodyPr>
            <a:noAutofit/>
          </a:bodyPr>
          <a:lstStyle/>
          <a:p>
            <a:pPr marL="0" indent="0">
              <a:buNone/>
            </a:pPr>
            <a:r>
              <a:rPr lang="en-US" sz="1000"/>
              <a:t>It always starts with some data …</a:t>
            </a:r>
          </a:p>
        </p:txBody>
      </p:sp>
      <p:pic>
        <p:nvPicPr>
          <p:cNvPr id="5" name="Picture 4"/>
          <p:cNvPicPr>
            <a:picLocks noChangeAspect="1"/>
          </p:cNvPicPr>
          <p:nvPr/>
        </p:nvPicPr>
        <p:blipFill>
          <a:blip r:embed="rId3"/>
          <a:stretch>
            <a:fillRect/>
          </a:stretch>
        </p:blipFill>
        <p:spPr>
          <a:xfrm>
            <a:off x="258257" y="1674388"/>
            <a:ext cx="820100" cy="1002344"/>
          </a:xfrm>
          <a:prstGeom prst="rect">
            <a:avLst/>
          </a:prstGeom>
        </p:spPr>
      </p:pic>
      <p:sp>
        <p:nvSpPr>
          <p:cNvPr id="6" name="Rounded Rectangle 5"/>
          <p:cNvSpPr/>
          <p:nvPr/>
        </p:nvSpPr>
        <p:spPr>
          <a:xfrm>
            <a:off x="1387279" y="1783163"/>
            <a:ext cx="1188132" cy="685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Data Preparation</a:t>
            </a:r>
          </a:p>
        </p:txBody>
      </p:sp>
      <p:sp>
        <p:nvSpPr>
          <p:cNvPr id="7" name="Rounded Rectangle 6"/>
          <p:cNvSpPr/>
          <p:nvPr/>
        </p:nvSpPr>
        <p:spPr>
          <a:xfrm>
            <a:off x="2947079" y="1775869"/>
            <a:ext cx="1188132" cy="6858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Training</a:t>
            </a:r>
          </a:p>
        </p:txBody>
      </p:sp>
      <p:sp>
        <p:nvSpPr>
          <p:cNvPr id="8" name="Rounded Rectangle 7"/>
          <p:cNvSpPr/>
          <p:nvPr/>
        </p:nvSpPr>
        <p:spPr>
          <a:xfrm>
            <a:off x="4506878" y="1780218"/>
            <a:ext cx="1280160" cy="685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Optimization</a:t>
            </a:r>
          </a:p>
        </p:txBody>
      </p:sp>
      <p:sp>
        <p:nvSpPr>
          <p:cNvPr id="10" name="Rounded Rectangle 9"/>
          <p:cNvSpPr/>
          <p:nvPr/>
        </p:nvSpPr>
        <p:spPr>
          <a:xfrm>
            <a:off x="7650342" y="1777380"/>
            <a:ext cx="1242138" cy="685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Deployment</a:t>
            </a:r>
          </a:p>
        </p:txBody>
      </p:sp>
      <p:sp>
        <p:nvSpPr>
          <p:cNvPr id="11" name="Right Arrow 10"/>
          <p:cNvSpPr/>
          <p:nvPr/>
        </p:nvSpPr>
        <p:spPr>
          <a:xfrm>
            <a:off x="1078358" y="2047410"/>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Right Arrow 11"/>
          <p:cNvSpPr/>
          <p:nvPr/>
        </p:nvSpPr>
        <p:spPr>
          <a:xfrm>
            <a:off x="2618111"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 name="Right Arrow 12"/>
          <p:cNvSpPr/>
          <p:nvPr/>
        </p:nvSpPr>
        <p:spPr>
          <a:xfrm>
            <a:off x="4170360"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ight Arrow 14"/>
          <p:cNvSpPr/>
          <p:nvPr/>
        </p:nvSpPr>
        <p:spPr>
          <a:xfrm>
            <a:off x="7331752"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ight Arrow 15"/>
          <p:cNvSpPr/>
          <p:nvPr/>
        </p:nvSpPr>
        <p:spPr>
          <a:xfrm rot="5400000">
            <a:off x="6511406" y="2681821"/>
            <a:ext cx="508261" cy="109995"/>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7" name="Right Arrow 16"/>
          <p:cNvSpPr/>
          <p:nvPr/>
        </p:nvSpPr>
        <p:spPr>
          <a:xfrm rot="10800000">
            <a:off x="2047467" y="3001516"/>
            <a:ext cx="4756781" cy="12110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4" name="TextBox 23"/>
          <p:cNvSpPr txBox="1"/>
          <p:nvPr/>
        </p:nvSpPr>
        <p:spPr>
          <a:xfrm>
            <a:off x="1082515" y="3243901"/>
            <a:ext cx="1625766" cy="1631216"/>
          </a:xfrm>
          <a:prstGeom prst="rect">
            <a:avLst/>
          </a:prstGeom>
          <a:noFill/>
          <a:ln>
            <a:solidFill>
              <a:schemeClr val="tx1"/>
            </a:solidFill>
          </a:ln>
        </p:spPr>
        <p:txBody>
          <a:bodyPr wrap="none" rtlCol="0">
            <a:spAutoFit/>
          </a:bodyPr>
          <a:lstStyle/>
          <a:p>
            <a:r>
              <a:rPr lang="en-US" sz="1000"/>
              <a:t>Data Manipulation</a:t>
            </a:r>
          </a:p>
          <a:p>
            <a:r>
              <a:rPr lang="en-US" sz="1000"/>
              <a:t>Data Blending</a:t>
            </a:r>
          </a:p>
          <a:p>
            <a:r>
              <a:rPr lang="en-US" sz="1000"/>
              <a:t>Missing Values Handling</a:t>
            </a:r>
          </a:p>
          <a:p>
            <a:r>
              <a:rPr lang="en-US" sz="1000"/>
              <a:t>Feature Generation</a:t>
            </a:r>
          </a:p>
          <a:p>
            <a:r>
              <a:rPr lang="en-US" sz="1000"/>
              <a:t>Dimensionality Reduction</a:t>
            </a:r>
          </a:p>
          <a:p>
            <a:r>
              <a:rPr lang="en-US" sz="1000"/>
              <a:t>Feature Selection</a:t>
            </a:r>
          </a:p>
          <a:p>
            <a:r>
              <a:rPr lang="en-US" sz="1000"/>
              <a:t>Outlier Removal</a:t>
            </a:r>
          </a:p>
          <a:p>
            <a:r>
              <a:rPr lang="en-US" sz="1000"/>
              <a:t>Normalization</a:t>
            </a:r>
          </a:p>
          <a:p>
            <a:r>
              <a:rPr lang="en-US" sz="1000"/>
              <a:t>Partitioning</a:t>
            </a:r>
          </a:p>
          <a:p>
            <a:r>
              <a:rPr lang="en-US" sz="1000"/>
              <a:t>…</a:t>
            </a:r>
          </a:p>
        </p:txBody>
      </p:sp>
      <p:sp>
        <p:nvSpPr>
          <p:cNvPr id="25" name="TextBox 24"/>
          <p:cNvSpPr txBox="1"/>
          <p:nvPr/>
        </p:nvSpPr>
        <p:spPr>
          <a:xfrm>
            <a:off x="2840255" y="3235543"/>
            <a:ext cx="1476686" cy="1477328"/>
          </a:xfrm>
          <a:prstGeom prst="rect">
            <a:avLst/>
          </a:prstGeom>
          <a:noFill/>
          <a:ln>
            <a:solidFill>
              <a:schemeClr val="tx1"/>
            </a:solidFill>
          </a:ln>
        </p:spPr>
        <p:txBody>
          <a:bodyPr wrap="none" rtlCol="0">
            <a:spAutoFit/>
          </a:bodyPr>
          <a:lstStyle/>
          <a:p>
            <a:r>
              <a:rPr lang="en-US" sz="1000"/>
              <a:t>Model Training</a:t>
            </a:r>
          </a:p>
          <a:p>
            <a:r>
              <a:rPr lang="en-US" sz="1000"/>
              <a:t>Bag of Models</a:t>
            </a:r>
          </a:p>
          <a:p>
            <a:r>
              <a:rPr lang="en-US" sz="1000"/>
              <a:t>Model Selection</a:t>
            </a:r>
          </a:p>
          <a:p>
            <a:r>
              <a:rPr lang="en-US" sz="1000"/>
              <a:t>Ensemble Models</a:t>
            </a:r>
          </a:p>
          <a:p>
            <a:r>
              <a:rPr lang="en-US" sz="1000"/>
              <a:t>Own Ensemble Model</a:t>
            </a:r>
          </a:p>
          <a:p>
            <a:r>
              <a:rPr lang="en-US" sz="1000"/>
              <a:t>External Models</a:t>
            </a:r>
          </a:p>
          <a:p>
            <a:r>
              <a:rPr lang="en-US" sz="1000"/>
              <a:t>Import Existing Models</a:t>
            </a:r>
          </a:p>
          <a:p>
            <a:r>
              <a:rPr lang="en-US" sz="1000"/>
              <a:t>Model Factory</a:t>
            </a:r>
          </a:p>
          <a:p>
            <a:r>
              <a:rPr lang="en-US" sz="1000"/>
              <a:t>…</a:t>
            </a:r>
          </a:p>
        </p:txBody>
      </p:sp>
      <p:sp>
        <p:nvSpPr>
          <p:cNvPr id="26" name="TextBox 25"/>
          <p:cNvSpPr txBox="1"/>
          <p:nvPr/>
        </p:nvSpPr>
        <p:spPr>
          <a:xfrm>
            <a:off x="4458198" y="3243900"/>
            <a:ext cx="1526380" cy="1015663"/>
          </a:xfrm>
          <a:prstGeom prst="rect">
            <a:avLst/>
          </a:prstGeom>
          <a:noFill/>
          <a:ln>
            <a:solidFill>
              <a:schemeClr val="tx1"/>
            </a:solidFill>
          </a:ln>
        </p:spPr>
        <p:txBody>
          <a:bodyPr wrap="none" rtlCol="0">
            <a:spAutoFit/>
          </a:bodyPr>
          <a:lstStyle/>
          <a:p>
            <a:r>
              <a:rPr lang="en-US" sz="1000"/>
              <a:t>Parameter Tuning</a:t>
            </a:r>
          </a:p>
          <a:p>
            <a:r>
              <a:rPr lang="en-US" sz="1000"/>
              <a:t>Parameter Optimization</a:t>
            </a:r>
          </a:p>
          <a:p>
            <a:r>
              <a:rPr lang="en-US" sz="1000"/>
              <a:t>Regularization</a:t>
            </a:r>
          </a:p>
          <a:p>
            <a:r>
              <a:rPr lang="en-US" sz="1000"/>
              <a:t>Model Size</a:t>
            </a:r>
          </a:p>
          <a:p>
            <a:r>
              <a:rPr lang="en-US" sz="1000"/>
              <a:t>No. Iterations</a:t>
            </a:r>
          </a:p>
          <a:p>
            <a:r>
              <a:rPr lang="en-US" sz="1000"/>
              <a:t>…</a:t>
            </a:r>
          </a:p>
        </p:txBody>
      </p:sp>
      <p:sp>
        <p:nvSpPr>
          <p:cNvPr id="27" name="TextBox 26"/>
          <p:cNvSpPr txBox="1"/>
          <p:nvPr/>
        </p:nvSpPr>
        <p:spPr>
          <a:xfrm>
            <a:off x="6107818" y="3243900"/>
            <a:ext cx="1270176" cy="1015663"/>
          </a:xfrm>
          <a:prstGeom prst="rect">
            <a:avLst/>
          </a:prstGeom>
          <a:noFill/>
          <a:ln>
            <a:solidFill>
              <a:schemeClr val="tx1"/>
            </a:solidFill>
          </a:ln>
        </p:spPr>
        <p:txBody>
          <a:bodyPr wrap="square" rtlCol="0">
            <a:spAutoFit/>
          </a:bodyPr>
          <a:lstStyle/>
          <a:p>
            <a:r>
              <a:rPr lang="en-US" sz="1000"/>
              <a:t>Performance Measures</a:t>
            </a:r>
          </a:p>
          <a:p>
            <a:r>
              <a:rPr lang="en-US" sz="1000"/>
              <a:t>Accuracy</a:t>
            </a:r>
          </a:p>
          <a:p>
            <a:r>
              <a:rPr lang="en-US" sz="1000"/>
              <a:t>ROC Curve</a:t>
            </a:r>
          </a:p>
          <a:p>
            <a:r>
              <a:rPr lang="en-US" sz="1000"/>
              <a:t>Cross-Validation</a:t>
            </a:r>
          </a:p>
          <a:p>
            <a:r>
              <a:rPr lang="en-US" sz="1000"/>
              <a:t>…</a:t>
            </a:r>
          </a:p>
        </p:txBody>
      </p:sp>
      <p:sp>
        <p:nvSpPr>
          <p:cNvPr id="28" name="TextBox 27"/>
          <p:cNvSpPr txBox="1"/>
          <p:nvPr/>
        </p:nvSpPr>
        <p:spPr>
          <a:xfrm>
            <a:off x="7747711" y="3235543"/>
            <a:ext cx="1183337" cy="1015663"/>
          </a:xfrm>
          <a:prstGeom prst="rect">
            <a:avLst/>
          </a:prstGeom>
          <a:noFill/>
          <a:ln>
            <a:solidFill>
              <a:schemeClr val="tx1"/>
            </a:solidFill>
          </a:ln>
        </p:spPr>
        <p:txBody>
          <a:bodyPr wrap="none" rtlCol="0">
            <a:spAutoFit/>
          </a:bodyPr>
          <a:lstStyle/>
          <a:p>
            <a:r>
              <a:rPr lang="en-US" sz="1000"/>
              <a:t>Files &amp; DBs</a:t>
            </a:r>
          </a:p>
          <a:p>
            <a:r>
              <a:rPr lang="en-US" sz="1000"/>
              <a:t>Dashboards</a:t>
            </a:r>
          </a:p>
          <a:p>
            <a:r>
              <a:rPr lang="en-US" sz="1000"/>
              <a:t>REST API</a:t>
            </a:r>
          </a:p>
          <a:p>
            <a:r>
              <a:rPr lang="en-US" sz="1000"/>
              <a:t>SQL Code Export</a:t>
            </a:r>
          </a:p>
          <a:p>
            <a:r>
              <a:rPr lang="en-US" sz="1000"/>
              <a:t>Reporting</a:t>
            </a:r>
          </a:p>
          <a:p>
            <a:r>
              <a:rPr lang="en-US" sz="1000"/>
              <a:t>…</a:t>
            </a:r>
          </a:p>
        </p:txBody>
      </p:sp>
      <p:sp>
        <p:nvSpPr>
          <p:cNvPr id="29" name="Rounded Rectangle 8">
            <a:extLst>
              <a:ext uri="{FF2B5EF4-FFF2-40B4-BE49-F238E27FC236}">
                <a16:creationId xmlns:a16="http://schemas.microsoft.com/office/drawing/2014/main" id="{FA73C53F-4595-4BF3-B786-E32D7243DC6A}"/>
              </a:ext>
            </a:extLst>
          </p:cNvPr>
          <p:cNvSpPr/>
          <p:nvPr/>
        </p:nvSpPr>
        <p:spPr>
          <a:xfrm>
            <a:off x="6079945" y="1783163"/>
            <a:ext cx="1242138" cy="685800"/>
          </a:xfrm>
          <a:prstGeom prst="roundRect">
            <a:avLst/>
          </a:prstGeom>
          <a:solidFill>
            <a:srgbClr val="C69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Testing</a:t>
            </a:r>
          </a:p>
        </p:txBody>
      </p:sp>
      <p:cxnSp>
        <p:nvCxnSpPr>
          <p:cNvPr id="37" name="Straight Connector 36"/>
          <p:cNvCxnSpPr>
            <a:cxnSpLocks/>
          </p:cNvCxnSpPr>
          <p:nvPr/>
        </p:nvCxnSpPr>
        <p:spPr>
          <a:xfrm>
            <a:off x="7488324" y="1129309"/>
            <a:ext cx="0" cy="3240359"/>
          </a:xfrm>
          <a:prstGeom prst="line">
            <a:avLst/>
          </a:prstGeom>
          <a:ln w="635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31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011680"/>
            <a:ext cx="8378825" cy="3195999"/>
          </a:xfrm>
        </p:spPr>
        <p:txBody>
          <a:bodyPr/>
          <a:lstStyle/>
          <a:p>
            <a:pPr marL="6350" indent="0" algn="ctr">
              <a:buNone/>
            </a:pPr>
            <a:r>
              <a:rPr lang="de-DE" i="1"/>
              <a:t>„</a:t>
            </a:r>
            <a:r>
              <a:rPr lang="en-US" i="1"/>
              <a:t>We are drowning in information, but starving for knowledge”</a:t>
            </a:r>
          </a:p>
          <a:p>
            <a:pPr marL="6350" indent="0" algn="ctr">
              <a:buNone/>
            </a:pPr>
            <a:r>
              <a:rPr lang="en-US"/>
              <a:t>-</a:t>
            </a:r>
            <a:r>
              <a:rPr lang="en-US" i="1"/>
              <a:t>John </a:t>
            </a:r>
            <a:r>
              <a:rPr lang="en-US" i="1" err="1"/>
              <a:t>Naisbett</a:t>
            </a:r>
            <a:endParaRPr lang="de-DE" i="1"/>
          </a:p>
          <a:p>
            <a:pPr marL="6350" indent="0" algn="ctr">
              <a:buNone/>
            </a:pPr>
            <a:endParaRPr lang="de-DE"/>
          </a:p>
          <a:p>
            <a:pPr marL="6350" indent="0" algn="ctr">
              <a:buNone/>
            </a:pPr>
            <a:r>
              <a:rPr lang="de-DE"/>
              <a:t>What is </a:t>
            </a:r>
            <a:r>
              <a:rPr lang="de-DE" b="1"/>
              <a:t>knowledge</a:t>
            </a:r>
            <a:r>
              <a:rPr lang="de-DE"/>
              <a:t>?</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7" name="TextBox 6">
            <a:extLst>
              <a:ext uri="{FF2B5EF4-FFF2-40B4-BE49-F238E27FC236}">
                <a16:creationId xmlns:a16="http://schemas.microsoft.com/office/drawing/2014/main" id="{52714CF6-6886-4870-9E02-EDDDDBBD7270}"/>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a:t>*This lesson refers to chapters 1 and 2 of the GIDS book</a:t>
            </a:r>
          </a:p>
        </p:txBody>
      </p:sp>
    </p:spTree>
    <p:extLst>
      <p:ext uri="{BB962C8B-B14F-4D97-AF65-F5344CB8AC3E}">
        <p14:creationId xmlns:p14="http://schemas.microsoft.com/office/powerpoint/2010/main" val="417708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20</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a:t>Classification</a:t>
            </a:r>
          </a:p>
          <a:p>
            <a:pPr lvl="1"/>
            <a:r>
              <a:rPr lang="de-DE"/>
              <a:t>Predict experiment outcome falling into a finite number of possible results</a:t>
            </a:r>
          </a:p>
          <a:p>
            <a:pPr lvl="1"/>
            <a:r>
              <a:rPr lang="en-US" i="1"/>
              <a:t>How credit-worthy is this customer ? Very / Enough / Not enough / Absolutely not</a:t>
            </a:r>
          </a:p>
          <a:p>
            <a:pPr lvl="1"/>
            <a:r>
              <a:rPr lang="en-US" i="1"/>
              <a:t>Will this customer respond to our mailing? Yes / No</a:t>
            </a:r>
          </a:p>
          <a:p>
            <a:pPr lvl="1"/>
            <a:endParaRPr lang="de-DE" i="1"/>
          </a:p>
          <a:p>
            <a:r>
              <a:rPr lang="de-DE" b="1"/>
              <a:t>Regression</a:t>
            </a:r>
          </a:p>
          <a:p>
            <a:pPr lvl="1"/>
            <a:r>
              <a:rPr lang="de-DE"/>
              <a:t>Predict numeric values</a:t>
            </a:r>
          </a:p>
          <a:p>
            <a:pPr lvl="1"/>
            <a:r>
              <a:rPr lang="en-US" i="1"/>
              <a:t>How will the EUR/USD exchange rate develop? </a:t>
            </a:r>
          </a:p>
          <a:p>
            <a:pPr lvl="1"/>
            <a:r>
              <a:rPr lang="en-US" i="1"/>
              <a:t>What will be the price of this washing machine next week?</a:t>
            </a:r>
          </a:p>
          <a:p>
            <a:pPr lvl="1"/>
            <a:endParaRPr lang="de-DE" i="1"/>
          </a:p>
          <a:p>
            <a:r>
              <a:rPr lang="de-DE" b="1"/>
              <a:t>Clustering,</a:t>
            </a:r>
            <a:r>
              <a:rPr lang="de-DE"/>
              <a:t> </a:t>
            </a:r>
            <a:r>
              <a:rPr lang="de-DE" b="1"/>
              <a:t>Segmentation</a:t>
            </a:r>
          </a:p>
          <a:p>
            <a:pPr lvl="1"/>
            <a:r>
              <a:rPr lang="de-DE"/>
              <a:t>Group similar cases in order to get overview, detect outliers, or get insights on the data structure</a:t>
            </a:r>
          </a:p>
          <a:p>
            <a:pPr lvl="1"/>
            <a:r>
              <a:rPr lang="en-US" i="1"/>
              <a:t>Do my customers separate into different groups? </a:t>
            </a:r>
          </a:p>
          <a:p>
            <a:pPr lvl="1"/>
            <a:r>
              <a:rPr lang="en-US" i="1"/>
              <a:t>How many operating points does the machine have, and what do they look like?</a:t>
            </a:r>
            <a:endParaRPr lang="de-DE" i="1"/>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50049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21</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a:t>Association</a:t>
            </a:r>
            <a:r>
              <a:rPr lang="de-DE"/>
              <a:t> </a:t>
            </a:r>
            <a:r>
              <a:rPr lang="de-DE" b="1"/>
              <a:t>Analysis</a:t>
            </a:r>
          </a:p>
          <a:p>
            <a:pPr lvl="1"/>
            <a:r>
              <a:rPr lang="de-DE"/>
              <a:t>Find correlations to better understand the interdependencies of all the attributes</a:t>
            </a:r>
          </a:p>
          <a:p>
            <a:pPr lvl="1"/>
            <a:r>
              <a:rPr lang="de-DE"/>
              <a:t>Focus in the full record (all the attributes) rather than on a single target variable</a:t>
            </a:r>
          </a:p>
          <a:p>
            <a:pPr lvl="1"/>
            <a:r>
              <a:rPr lang="en-US" i="1"/>
              <a:t>Which optional equipment of a car often goes together? </a:t>
            </a:r>
          </a:p>
          <a:p>
            <a:pPr lvl="1"/>
            <a:r>
              <a:rPr lang="en-US" i="1"/>
              <a:t>How do the various qualities in a car influence each other?</a:t>
            </a:r>
          </a:p>
          <a:p>
            <a:pPr lvl="1"/>
            <a:endParaRPr lang="de-DE" i="1"/>
          </a:p>
          <a:p>
            <a:r>
              <a:rPr lang="de-DE" b="1"/>
              <a:t>Deviation</a:t>
            </a:r>
            <a:r>
              <a:rPr lang="de-DE"/>
              <a:t> </a:t>
            </a:r>
            <a:r>
              <a:rPr lang="de-DE" b="1"/>
              <a:t>Analysis</a:t>
            </a:r>
          </a:p>
          <a:p>
            <a:pPr lvl="1"/>
            <a:r>
              <a:rPr lang="de-DE"/>
              <a:t>Knowing the trend of the data, find subgroups that behave differently</a:t>
            </a:r>
          </a:p>
          <a:p>
            <a:pPr lvl="1"/>
            <a:r>
              <a:rPr lang="en-US" i="1"/>
              <a:t>Under which circumstances does the system behave differently? </a:t>
            </a:r>
          </a:p>
          <a:p>
            <a:pPr lvl="1"/>
            <a:r>
              <a:rPr lang="en-US" i="1"/>
              <a:t>Which properties do those customers - who do not follow the crowd - share?</a:t>
            </a:r>
            <a:endParaRPr lang="de-DE" i="1"/>
          </a:p>
          <a:p>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54189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Data Science: an Example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22</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61686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Example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23</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a:t>Dataset from a hypotetical supermarket chain</a:t>
            </a:r>
          </a:p>
          <a:p>
            <a:pPr lvl="1"/>
            <a:r>
              <a:rPr lang="de-DE"/>
              <a:t>Customers</a:t>
            </a:r>
          </a:p>
          <a:p>
            <a:pPr lvl="1"/>
            <a:r>
              <a:rPr lang="de-DE"/>
              <a:t>Products</a:t>
            </a:r>
          </a:p>
          <a:p>
            <a:pPr lvl="1"/>
            <a:r>
              <a:rPr lang="de-DE"/>
              <a:t>Purchases</a:t>
            </a:r>
          </a:p>
          <a:p>
            <a:pPr lvl="1"/>
            <a:endParaRPr lang="de-DE"/>
          </a:p>
          <a:p>
            <a:r>
              <a:rPr lang="de-DE"/>
              <a:t>Three tasks</a:t>
            </a:r>
          </a:p>
          <a:p>
            <a:pPr lvl="1"/>
            <a:r>
              <a:rPr lang="de-DE"/>
              <a:t>Divide customers into different groups according to their purchase behaviour</a:t>
            </a:r>
          </a:p>
          <a:p>
            <a:pPr lvl="1"/>
            <a:r>
              <a:rPr lang="de-DE"/>
              <a:t>Identify connections between products to implement cross-selling campaigns</a:t>
            </a:r>
          </a:p>
          <a:p>
            <a:pPr lvl="1"/>
            <a:r>
              <a:rPr lang="de-DE"/>
              <a:t>Helping design a marketing campaign to increase purchases</a:t>
            </a:r>
          </a:p>
          <a:p>
            <a:pPr lvl="1"/>
            <a:endParaRPr lang="de-DE"/>
          </a:p>
          <a:p>
            <a:r>
              <a:rPr lang="de-DE"/>
              <a:t>Two approaches</a:t>
            </a:r>
          </a:p>
          <a:p>
            <a:pPr lvl="1"/>
            <a:r>
              <a:rPr lang="de-DE"/>
              <a:t>Naive approach lead by common sense</a:t>
            </a:r>
          </a:p>
          <a:p>
            <a:pPr lvl="1"/>
            <a:r>
              <a:rPr lang="de-DE"/>
              <a:t>Sound approach using DS techniques</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99442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Data Understanding and Pattern Finding: Customer Segmentation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24</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900000"/>
            <a:ext cx="4009981" cy="4307679"/>
          </a:xfrm>
        </p:spPr>
        <p:txBody>
          <a:bodyPr/>
          <a:lstStyle/>
          <a:p>
            <a:r>
              <a:rPr lang="de-DE"/>
              <a:t>Naive Approach</a:t>
            </a:r>
          </a:p>
          <a:p>
            <a:pPr lvl="1"/>
            <a:r>
              <a:rPr lang="de-DE"/>
              <a:t>Aggregate purchases to respective customer</a:t>
            </a:r>
          </a:p>
          <a:p>
            <a:pPr lvl="1"/>
            <a:r>
              <a:rPr lang="de-DE"/>
              <a:t>Join with the customer details</a:t>
            </a:r>
          </a:p>
          <a:p>
            <a:pPr lvl="1"/>
            <a:r>
              <a:rPr lang="de-DE"/>
              <a:t>No interesting relations highlighted </a:t>
            </a:r>
          </a:p>
          <a:p>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6" name="Picture 5"/>
          <p:cNvPicPr>
            <a:picLocks noChangeAspect="1"/>
          </p:cNvPicPr>
          <p:nvPr/>
        </p:nvPicPr>
        <p:blipFill rotWithShape="1">
          <a:blip r:embed="rId2"/>
          <a:srcRect b="5389"/>
          <a:stretch/>
        </p:blipFill>
        <p:spPr>
          <a:xfrm>
            <a:off x="2370514" y="2748208"/>
            <a:ext cx="3998934" cy="1442357"/>
          </a:xfrm>
          <a:prstGeom prst="rect">
            <a:avLst/>
          </a:prstGeom>
        </p:spPr>
      </p:pic>
    </p:spTree>
    <p:extLst>
      <p:ext uri="{BB962C8B-B14F-4D97-AF65-F5344CB8AC3E}">
        <p14:creationId xmlns:p14="http://schemas.microsoft.com/office/powerpoint/2010/main" val="4174914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25</a:t>
            </a:fld>
            <a:endParaRPr lang="de-DE"/>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a:t>Data Understanding and Pattern Finding: Customer Segmentation</a:t>
            </a:r>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a:xfrm>
            <a:off x="358776" y="900113"/>
            <a:ext cx="3659360" cy="4305300"/>
          </a:xfrm>
        </p:spPr>
        <p:txBody>
          <a:bodyPr/>
          <a:lstStyle/>
          <a:p>
            <a:r>
              <a:rPr lang="de-DE"/>
              <a:t>Sound Approach</a:t>
            </a:r>
          </a:p>
          <a:p>
            <a:pPr lvl="1"/>
            <a:r>
              <a:rPr lang="de-DE"/>
              <a:t>Check values for the string attributes (name, employment..)</a:t>
            </a:r>
          </a:p>
          <a:p>
            <a:pPr lvl="1"/>
            <a:r>
              <a:rPr lang="de-DE"/>
              <a:t>Check and add constraints to numeric attributes (e.g. Age between 18-100)</a:t>
            </a:r>
          </a:p>
          <a:p>
            <a:pPr lvl="1"/>
            <a:r>
              <a:rPr lang="de-DE"/>
              <a:t>Look for misleading information (e.g. In the dataset a missing birthdate was by default set to 1970. If not handled properly, this information can lead to errors) </a:t>
            </a:r>
          </a:p>
          <a:p>
            <a:pPr lvl="1"/>
            <a:r>
              <a:rPr lang="de-DE"/>
              <a:t>Use average basket price as estimator for the value of a customer</a:t>
            </a:r>
          </a:p>
          <a:p>
            <a:pPr lvl="1"/>
            <a:r>
              <a:rPr lang="de-DE"/>
              <a:t>Use average number of purchases per month as further estimator</a:t>
            </a:r>
          </a:p>
          <a:p>
            <a:pPr lvl="1"/>
            <a:r>
              <a:rPr lang="de-DE"/>
              <a:t>Apply normalization to average attributes magnitudes</a:t>
            </a:r>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10" name="Picture 9"/>
          <p:cNvPicPr>
            <a:picLocks noChangeAspect="1"/>
          </p:cNvPicPr>
          <p:nvPr/>
        </p:nvPicPr>
        <p:blipFill rotWithShape="1">
          <a:blip r:embed="rId2"/>
          <a:srcRect b="4007"/>
          <a:stretch/>
        </p:blipFill>
        <p:spPr>
          <a:xfrm>
            <a:off x="4779801" y="3381948"/>
            <a:ext cx="3747148" cy="1388608"/>
          </a:xfrm>
          <a:prstGeom prst="rect">
            <a:avLst/>
          </a:prstGeom>
        </p:spPr>
      </p:pic>
      <p:pic>
        <p:nvPicPr>
          <p:cNvPr id="4" name="Picture 3">
            <a:extLst>
              <a:ext uri="{FF2B5EF4-FFF2-40B4-BE49-F238E27FC236}">
                <a16:creationId xmlns:a16="http://schemas.microsoft.com/office/drawing/2014/main" id="{229B2C97-F529-4F0D-980F-7FBF1907A77E}"/>
              </a:ext>
            </a:extLst>
          </p:cNvPr>
          <p:cNvPicPr>
            <a:picLocks noChangeAspect="1"/>
          </p:cNvPicPr>
          <p:nvPr/>
        </p:nvPicPr>
        <p:blipFill>
          <a:blip r:embed="rId3"/>
          <a:stretch>
            <a:fillRect/>
          </a:stretch>
        </p:blipFill>
        <p:spPr>
          <a:xfrm>
            <a:off x="4309648" y="944445"/>
            <a:ext cx="4301078" cy="1913056"/>
          </a:xfrm>
          <a:prstGeom prst="rect">
            <a:avLst/>
          </a:prstGeom>
        </p:spPr>
      </p:pic>
    </p:spTree>
    <p:extLst>
      <p:ext uri="{BB962C8B-B14F-4D97-AF65-F5344CB8AC3E}">
        <p14:creationId xmlns:p14="http://schemas.microsoft.com/office/powerpoint/2010/main" val="339709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26</a:t>
            </a:fld>
            <a:endParaRPr lang="de-DE"/>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a:t>Explanation Finding: Find Product Dependencies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a:t>Naive Approach</a:t>
            </a:r>
          </a:p>
          <a:p>
            <a:pPr lvl="1"/>
            <a:r>
              <a:rPr lang="de-DE"/>
              <a:t>Run Association Rule Mining algorithm with default setting</a:t>
            </a:r>
          </a:p>
          <a:p>
            <a:pPr lvl="1"/>
            <a:r>
              <a:rPr lang="de-DE"/>
              <a:t>Consider Product ID (differenciating each product)</a:t>
            </a:r>
          </a:p>
          <a:p>
            <a:pPr lvl="1"/>
            <a:r>
              <a:rPr lang="de-DE"/>
              <a:t>Unintuitive and unuseful result</a:t>
            </a:r>
          </a:p>
          <a:p>
            <a:pPr lvl="1"/>
            <a:r>
              <a:rPr lang="de-DE"/>
              <a:t>Rules have high confidence but low support values</a:t>
            </a:r>
          </a:p>
          <a:p>
            <a:endParaRPr lang="de-DE"/>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Sound Approach</a:t>
            </a:r>
          </a:p>
          <a:p>
            <a:pPr lvl="1"/>
            <a:r>
              <a:rPr lang="de-DE"/>
              <a:t>Consider product categories</a:t>
            </a:r>
          </a:p>
          <a:p>
            <a:pPr lvl="1"/>
            <a:r>
              <a:rPr lang="de-DE"/>
              <a:t>Rules match with well-known facts</a:t>
            </a:r>
          </a:p>
          <a:p>
            <a:pPr lvl="1"/>
            <a:r>
              <a:rPr lang="de-DE"/>
              <a:t>Monitor combinations on regular basis</a:t>
            </a:r>
          </a:p>
        </p:txBody>
      </p:sp>
      <p:pic>
        <p:nvPicPr>
          <p:cNvPr id="2" name="Picture 1">
            <a:extLst>
              <a:ext uri="{FF2B5EF4-FFF2-40B4-BE49-F238E27FC236}">
                <a16:creationId xmlns:a16="http://schemas.microsoft.com/office/drawing/2014/main" id="{647D55F9-02B8-46C7-85A5-11FEA7350CF0}"/>
              </a:ext>
            </a:extLst>
          </p:cNvPr>
          <p:cNvPicPr>
            <a:picLocks noChangeAspect="1"/>
          </p:cNvPicPr>
          <p:nvPr/>
        </p:nvPicPr>
        <p:blipFill>
          <a:blip r:embed="rId2"/>
          <a:stretch>
            <a:fillRect/>
          </a:stretch>
        </p:blipFill>
        <p:spPr>
          <a:xfrm>
            <a:off x="448776" y="3438063"/>
            <a:ext cx="4234835" cy="732227"/>
          </a:xfrm>
          <a:prstGeom prst="rect">
            <a:avLst/>
          </a:prstGeom>
        </p:spPr>
      </p:pic>
      <p:pic>
        <p:nvPicPr>
          <p:cNvPr id="7" name="Picture 6">
            <a:extLst>
              <a:ext uri="{FF2B5EF4-FFF2-40B4-BE49-F238E27FC236}">
                <a16:creationId xmlns:a16="http://schemas.microsoft.com/office/drawing/2014/main" id="{52F2A88D-384B-4488-BD38-41DF8AFAA141}"/>
              </a:ext>
            </a:extLst>
          </p:cNvPr>
          <p:cNvPicPr>
            <a:picLocks noChangeAspect="1"/>
          </p:cNvPicPr>
          <p:nvPr/>
        </p:nvPicPr>
        <p:blipFill>
          <a:blip r:embed="rId3"/>
          <a:stretch>
            <a:fillRect/>
          </a:stretch>
        </p:blipFill>
        <p:spPr>
          <a:xfrm>
            <a:off x="4683611" y="3518634"/>
            <a:ext cx="4011613" cy="503701"/>
          </a:xfrm>
          <a:prstGeom prst="rect">
            <a:avLst/>
          </a:prstGeom>
        </p:spPr>
      </p:pic>
    </p:spTree>
    <p:extLst>
      <p:ext uri="{BB962C8B-B14F-4D97-AF65-F5344CB8AC3E}">
        <p14:creationId xmlns:p14="http://schemas.microsoft.com/office/powerpoint/2010/main" val="122275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27</a:t>
            </a:fld>
            <a:endParaRPr lang="de-DE"/>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a:t>Predicting the Future: Forecast customers reactions to coupon mailings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a:t>Naive Approach</a:t>
            </a:r>
          </a:p>
          <a:p>
            <a:pPr lvl="1"/>
            <a:r>
              <a:rPr lang="de-DE"/>
              <a:t>No detailed analysis</a:t>
            </a:r>
          </a:p>
          <a:p>
            <a:pPr lvl="1"/>
            <a:r>
              <a:rPr lang="de-DE"/>
              <a:t>Send coupon with discounts after a certain purchase amount</a:t>
            </a:r>
          </a:p>
          <a:p>
            <a:pPr lvl="1"/>
            <a:r>
              <a:rPr lang="de-DE"/>
              <a:t>Just monitor the results</a:t>
            </a:r>
          </a:p>
          <a:p>
            <a:pPr lvl="1"/>
            <a:r>
              <a:rPr lang="de-DE"/>
              <a:t>Fail: customers only combine shopping trips, no additional revenues </a:t>
            </a:r>
          </a:p>
          <a:p>
            <a:pPr lvl="1"/>
            <a:r>
              <a:rPr lang="de-DE"/>
              <a:t>The data analyst is in the end fired</a:t>
            </a:r>
          </a:p>
          <a:p>
            <a:endParaRPr lang="de-DE"/>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Sound Approach</a:t>
            </a:r>
          </a:p>
          <a:p>
            <a:pPr lvl="1"/>
            <a:r>
              <a:rPr lang="de-DE"/>
              <a:t>Discriminate valuable customers =&gt; exploit earlier segmentation</a:t>
            </a:r>
          </a:p>
          <a:p>
            <a:pPr lvl="1"/>
            <a:r>
              <a:rPr lang="de-DE"/>
              <a:t>Derive meaningful attributes, e.g. Customers underperforming on specific category, distance</a:t>
            </a:r>
          </a:p>
          <a:p>
            <a:pPr lvl="1"/>
            <a:r>
              <a:rPr lang="de-DE"/>
              <a:t>Build black box classifier model</a:t>
            </a:r>
          </a:p>
        </p:txBody>
      </p:sp>
    </p:spTree>
    <p:extLst>
      <p:ext uri="{BB962C8B-B14F-4D97-AF65-F5344CB8AC3E}">
        <p14:creationId xmlns:p14="http://schemas.microsoft.com/office/powerpoint/2010/main" val="306496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28</a:t>
            </a:fld>
            <a:endParaRPr lang="de-DE"/>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What you have learned</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a:t>Course Organization</a:t>
            </a:r>
          </a:p>
          <a:p>
            <a:pPr marL="266700" lvl="1" indent="0">
              <a:buNone/>
            </a:pPr>
            <a:endParaRPr lang="de-DE"/>
          </a:p>
          <a:p>
            <a:r>
              <a:rPr lang="de-DE"/>
              <a:t>What is Data Science?</a:t>
            </a:r>
            <a:endParaRPr lang="de-DE" sz="1000"/>
          </a:p>
          <a:p>
            <a:endParaRPr lang="de-DE"/>
          </a:p>
          <a:p>
            <a:r>
              <a:rPr lang="de-DE"/>
              <a:t>CRISP-DM Cycle</a:t>
            </a:r>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a:t>KNIME Analytics Platform</a:t>
            </a:r>
          </a:p>
          <a:p>
            <a:pPr lvl="2"/>
            <a:endParaRPr lang="de-DE" sz="1000"/>
          </a:p>
          <a:p>
            <a:pPr lvl="1"/>
            <a:endParaRPr lang="de-DE" sz="1000"/>
          </a:p>
          <a:p>
            <a:endParaRPr lang="en-GB"/>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598647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a:t>Thank you</a:t>
            </a:r>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a:t>For any questions please contact: education@knime.com</a:t>
            </a:r>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29</a:t>
            </a:fld>
            <a:endParaRPr lang="de-DE"/>
          </a:p>
        </p:txBody>
      </p:sp>
    </p:spTree>
    <p:extLst>
      <p:ext uri="{BB962C8B-B14F-4D97-AF65-F5344CB8AC3E}">
        <p14:creationId xmlns:p14="http://schemas.microsoft.com/office/powerpoint/2010/main" val="22418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28BC-6CCF-40EB-B1DD-59D9283F5F18}"/>
              </a:ext>
            </a:extLst>
          </p:cNvPr>
          <p:cNvSpPr>
            <a:spLocks noGrp="1"/>
          </p:cNvSpPr>
          <p:nvPr>
            <p:ph type="title"/>
          </p:nvPr>
        </p:nvSpPr>
        <p:spPr/>
        <p:txBody>
          <a:bodyPr/>
          <a:lstStyle/>
          <a:p>
            <a:r>
              <a:rPr lang="de-DE"/>
              <a:t>Content of this lesson</a:t>
            </a:r>
            <a:endParaRPr lang="en-GB"/>
          </a:p>
        </p:txBody>
      </p:sp>
      <p:sp>
        <p:nvSpPr>
          <p:cNvPr id="3" name="Slide Number Placeholder 2">
            <a:extLst>
              <a:ext uri="{FF2B5EF4-FFF2-40B4-BE49-F238E27FC236}">
                <a16:creationId xmlns:a16="http://schemas.microsoft.com/office/drawing/2014/main" id="{7FC54CAA-AAB6-454E-8BB0-C1704238DB9C}"/>
              </a:ext>
            </a:extLst>
          </p:cNvPr>
          <p:cNvSpPr>
            <a:spLocks noGrp="1"/>
          </p:cNvSpPr>
          <p:nvPr>
            <p:ph type="sldNum" sz="quarter" idx="13"/>
          </p:nvPr>
        </p:nvSpPr>
        <p:spPr/>
        <p:txBody>
          <a:bodyPr/>
          <a:lstStyle/>
          <a:p>
            <a:fld id="{15C29056-5AFA-7949-831A-3EC086771171}" type="slidenum">
              <a:rPr lang="de-DE" smtClean="0"/>
              <a:pPr/>
              <a:t>3</a:t>
            </a:fld>
            <a:endParaRPr lang="de-DE"/>
          </a:p>
        </p:txBody>
      </p:sp>
      <p:sp>
        <p:nvSpPr>
          <p:cNvPr id="4" name="Text Placeholder 3">
            <a:extLst>
              <a:ext uri="{FF2B5EF4-FFF2-40B4-BE49-F238E27FC236}">
                <a16:creationId xmlns:a16="http://schemas.microsoft.com/office/drawing/2014/main" id="{F9ECA5A1-2B3C-4178-9B05-C087C1D36758}"/>
              </a:ext>
            </a:extLst>
          </p:cNvPr>
          <p:cNvSpPr>
            <a:spLocks noGrp="1"/>
          </p:cNvSpPr>
          <p:nvPr>
            <p:ph type="body" sz="quarter" idx="14"/>
          </p:nvPr>
        </p:nvSpPr>
        <p:spPr/>
        <p:txBody>
          <a:bodyPr/>
          <a:lstStyle/>
          <a:p>
            <a:r>
              <a:rPr lang="de-DE"/>
              <a:t>What is Data Science?</a:t>
            </a:r>
          </a:p>
          <a:p>
            <a:r>
              <a:rPr lang="de-DE"/>
              <a:t>The Data Science Process</a:t>
            </a:r>
          </a:p>
          <a:p>
            <a:r>
              <a:rPr lang="de-DE"/>
              <a:t>Data Science: An Example</a:t>
            </a:r>
            <a:endParaRPr lang="en-GB"/>
          </a:p>
        </p:txBody>
      </p:sp>
      <p:sp>
        <p:nvSpPr>
          <p:cNvPr id="5" name="Footer Placeholder 4">
            <a:extLst>
              <a:ext uri="{FF2B5EF4-FFF2-40B4-BE49-F238E27FC236}">
                <a16:creationId xmlns:a16="http://schemas.microsoft.com/office/drawing/2014/main" id="{C8D22610-D51E-4216-A26B-EA41BDFFD7C1}"/>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13080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What is Data Science?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46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5</a:t>
            </a:fld>
            <a:endParaRPr lang="de-DE"/>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a:t>Data vs. Knowledge</a:t>
            </a:r>
          </a:p>
        </p:txBody>
      </p:sp>
      <p:sp>
        <p:nvSpPr>
          <p:cNvPr id="4" name="Textplatzhalter 3">
            <a:extLst>
              <a:ext uri="{FF2B5EF4-FFF2-40B4-BE49-F238E27FC236}">
                <a16:creationId xmlns:a16="http://schemas.microsoft.com/office/drawing/2014/main" id="{7464CE84-4993-AF4D-964D-B07653C594DD}"/>
              </a:ext>
            </a:extLst>
          </p:cNvPr>
          <p:cNvSpPr>
            <a:spLocks noGrp="1"/>
          </p:cNvSpPr>
          <p:nvPr>
            <p:ph type="body" sz="quarter" idx="17"/>
          </p:nvPr>
        </p:nvSpPr>
        <p:spPr/>
        <p:txBody>
          <a:bodyPr/>
          <a:lstStyle/>
          <a:p>
            <a:pPr marL="6350" indent="0" algn="ctr">
              <a:buNone/>
            </a:pPr>
            <a:r>
              <a:rPr lang="en-GB" b="1"/>
              <a:t>Data</a:t>
            </a:r>
            <a:endParaRPr lang="en-US" sz="1600" b="1"/>
          </a:p>
          <a:p>
            <a:r>
              <a:rPr lang="en-US" sz="1600"/>
              <a:t>refer to single instances (single objects, people, events, points in time, etc.)</a:t>
            </a:r>
          </a:p>
          <a:p>
            <a:r>
              <a:rPr lang="en-US" sz="1600"/>
              <a:t>describe individual properties</a:t>
            </a:r>
          </a:p>
          <a:p>
            <a:r>
              <a:rPr lang="en-US" sz="1600"/>
              <a:t>are often available in large amounts (databases, archives)</a:t>
            </a:r>
          </a:p>
          <a:p>
            <a:r>
              <a:rPr lang="en-US" sz="1600"/>
              <a:t>are often easy to collect or to obtain (e.g., scanner cashiers in supermarkets, Internet)</a:t>
            </a:r>
          </a:p>
          <a:p>
            <a:r>
              <a:rPr lang="en-US" sz="1600"/>
              <a:t>do not allow us to make predictions or forecasts</a:t>
            </a:r>
            <a:endParaRPr lang="de-DE" sz="1600"/>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p:txBody>
          <a:bodyPr/>
          <a:lstStyle/>
          <a:p>
            <a:pPr marL="6350" indent="0" algn="ctr">
              <a:buNone/>
            </a:pPr>
            <a:r>
              <a:rPr lang="en-GB" b="1"/>
              <a:t>Knowledge</a:t>
            </a:r>
            <a:endParaRPr lang="en-US" sz="1600" b="1"/>
          </a:p>
          <a:p>
            <a:r>
              <a:rPr lang="en-US" sz="1600"/>
              <a:t>refers to </a:t>
            </a:r>
            <a:r>
              <a:rPr lang="en-US" sz="1600" i="1"/>
              <a:t>classes </a:t>
            </a:r>
            <a:r>
              <a:rPr lang="en-US" sz="1600"/>
              <a:t>of instances (</a:t>
            </a:r>
            <a:r>
              <a:rPr lang="en-US" sz="1600" i="1"/>
              <a:t>sets </a:t>
            </a:r>
            <a:r>
              <a:rPr lang="en-US" sz="1600"/>
              <a:t>of objects, people, events, points in time, etc.)</a:t>
            </a:r>
          </a:p>
          <a:p>
            <a:r>
              <a:rPr lang="fr-FR" sz="1600"/>
              <a:t>describes general patterns, structures, </a:t>
            </a:r>
            <a:r>
              <a:rPr lang="fr-FR" sz="1600" err="1"/>
              <a:t>laws</a:t>
            </a:r>
            <a:r>
              <a:rPr lang="fr-FR" sz="1600"/>
              <a:t>, </a:t>
            </a:r>
            <a:r>
              <a:rPr lang="fr-FR" sz="1600" err="1"/>
              <a:t>principles</a:t>
            </a:r>
            <a:r>
              <a:rPr lang="fr-FR" sz="1600"/>
              <a:t>, etc.</a:t>
            </a:r>
          </a:p>
          <a:p>
            <a:r>
              <a:rPr lang="en-US" sz="1600"/>
              <a:t>consists of as few statements as possible</a:t>
            </a:r>
          </a:p>
          <a:p>
            <a:r>
              <a:rPr lang="en-US" sz="1600"/>
              <a:t>is often difficult and time consuming to find or to obtain (e.g., natural laws, education)</a:t>
            </a:r>
          </a:p>
          <a:p>
            <a:r>
              <a:rPr lang="en-US" sz="1600"/>
              <a:t>allows us to make predictions and forecasts</a:t>
            </a:r>
            <a:endParaRPr lang="de-DE" sz="1600"/>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6375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Criteria to assess knowledge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6</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endParaRPr lang="en-US" b="1"/>
          </a:p>
          <a:p>
            <a:r>
              <a:rPr lang="en-US" b="1"/>
              <a:t>correctness</a:t>
            </a:r>
            <a:r>
              <a:rPr lang="en-US"/>
              <a:t> (probability, success in tests)</a:t>
            </a:r>
          </a:p>
          <a:p>
            <a:r>
              <a:rPr lang="en-US" b="1"/>
              <a:t>generality</a:t>
            </a:r>
            <a:r>
              <a:rPr lang="en-US"/>
              <a:t> (domain and conditions of validity)</a:t>
            </a:r>
          </a:p>
          <a:p>
            <a:r>
              <a:rPr lang="en-US" b="1"/>
              <a:t>usefulness</a:t>
            </a:r>
            <a:r>
              <a:rPr lang="en-US"/>
              <a:t> (relevance, predictive power)</a:t>
            </a:r>
          </a:p>
          <a:p>
            <a:r>
              <a:rPr lang="en-US" b="1"/>
              <a:t>comprehensibility</a:t>
            </a:r>
            <a:r>
              <a:rPr lang="en-US"/>
              <a:t> (simplicity, clarity, parsimony)</a:t>
            </a:r>
          </a:p>
          <a:p>
            <a:r>
              <a:rPr lang="en-US" b="1"/>
              <a:t>novelty</a:t>
            </a:r>
            <a:r>
              <a:rPr lang="en-US"/>
              <a:t> (previously unknown, unexpected)</a:t>
            </a:r>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6793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02A64-398C-4312-BDF8-6C598A22A2B9}"/>
              </a:ext>
            </a:extLst>
          </p:cNvPr>
          <p:cNvSpPr>
            <a:spLocks noGrp="1"/>
          </p:cNvSpPr>
          <p:nvPr>
            <p:ph type="title"/>
          </p:nvPr>
        </p:nvSpPr>
        <p:spPr/>
        <p:txBody>
          <a:bodyPr/>
          <a:lstStyle/>
          <a:p>
            <a:r>
              <a:rPr kumimoji="0" lang="de-DE" sz="1600" b="0" i="0" u="none" strike="noStrike" kern="120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rPr>
              <a:t>What is Data Science?</a:t>
            </a:r>
            <a:endParaRPr lang="en-US"/>
          </a:p>
        </p:txBody>
      </p:sp>
      <p:sp>
        <p:nvSpPr>
          <p:cNvPr id="4" name="Slide Number Placeholder 3">
            <a:extLst>
              <a:ext uri="{FF2B5EF4-FFF2-40B4-BE49-F238E27FC236}">
                <a16:creationId xmlns:a16="http://schemas.microsoft.com/office/drawing/2014/main" id="{689312F4-1030-4352-8AE7-98F2D72514FA}"/>
              </a:ext>
            </a:extLst>
          </p:cNvPr>
          <p:cNvSpPr>
            <a:spLocks noGrp="1"/>
          </p:cNvSpPr>
          <p:nvPr>
            <p:ph type="sldNum" sz="quarter" idx="13"/>
          </p:nvPr>
        </p:nvSpPr>
        <p:spPr/>
        <p:txBody>
          <a:bodyPr/>
          <a:lstStyle/>
          <a:p>
            <a:fld id="{220B6647-BD7A-7942-B66E-0DFF9B72D92D}" type="slidenum">
              <a:rPr lang="en-US" smtClean="0"/>
              <a:pPr/>
              <a:t>7</a:t>
            </a:fld>
            <a:endParaRPr lang="en-US"/>
          </a:p>
        </p:txBody>
      </p:sp>
      <p:sp>
        <p:nvSpPr>
          <p:cNvPr id="6" name="Text Placeholder 5">
            <a:extLst>
              <a:ext uri="{FF2B5EF4-FFF2-40B4-BE49-F238E27FC236}">
                <a16:creationId xmlns:a16="http://schemas.microsoft.com/office/drawing/2014/main" id="{9CB59CD0-DBAA-4A59-B71A-436728BFAEE5}"/>
              </a:ext>
            </a:extLst>
          </p:cNvPr>
          <p:cNvSpPr>
            <a:spLocks noGrp="1"/>
          </p:cNvSpPr>
          <p:nvPr>
            <p:ph type="body" sz="quarter" idx="14"/>
          </p:nvPr>
        </p:nvSpPr>
        <p:spPr/>
        <p:txBody>
          <a:bodyPr/>
          <a:lstStyle/>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[Wikipedia quoting Dhar 13, Leek 13]</a:t>
            </a: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GB"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Data science</a:t>
            </a:r>
            <a:r>
              <a:rPr kumimoji="0" lang="en-GB"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is a multi-disciplinary field that uses scientific methods, processes, algorithms and systems to </a:t>
            </a:r>
            <a:r>
              <a:rPr kumimoji="0" lang="en-GB"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extract knowledge and insights </a:t>
            </a:r>
            <a:r>
              <a:rPr kumimoji="0" lang="en-GB"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from structured and unstructured data</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a:t>
            </a: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400" b="0" i="1" u="none" strike="noStrike" kern="1200" cap="none" spc="0" normalizeH="0" baseline="0" noProof="0">
              <a:ln>
                <a:noFill/>
              </a:ln>
              <a:solidFill>
                <a:srgbClr val="CDDEE7"/>
              </a:solidFill>
              <a:effectLst/>
              <a:uLnTx/>
              <a:uFillTx/>
              <a:latin typeface="Arial" panose="020B0604020202020204" pitchFamily="34" charset="0"/>
              <a:cs typeface="Arial" panose="020B0604020202020204" pitchFamily="34" charset="0"/>
            </a:endParaRP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[Fayyad, </a:t>
            </a:r>
            <a:r>
              <a:rPr kumimoji="0" lang="en-US" altLang="en-US" sz="1800" b="0" i="0" u="none" strike="noStrike" kern="1200" cap="none" spc="0" normalizeH="0" baseline="0" noProof="0" err="1">
                <a:ln>
                  <a:noFill/>
                </a:ln>
                <a:solidFill>
                  <a:srgbClr val="00386C">
                    <a:lumMod val="75000"/>
                  </a:srgbClr>
                </a:solidFill>
                <a:effectLst/>
                <a:uLnTx/>
                <a:uFillTx/>
                <a:latin typeface="Arial" panose="020B0604020202020204" pitchFamily="34" charset="0"/>
                <a:cs typeface="Arial" panose="020B0604020202020204" pitchFamily="34" charset="0"/>
              </a:rPr>
              <a:t>Piatetsky</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-Shapiro &amp; Smyth 96]</a:t>
            </a: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Knowledge discovery in databases</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KDD</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is the process of </a:t>
            </a:r>
            <a:b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b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(semi-)automatic </a:t>
            </a:r>
            <a:r>
              <a:rPr kumimoji="0" lang="en-US" altLang="en-US"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extraction of knowledge </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from databases which is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valid</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previously unknown</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and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potentially useful.</a:t>
            </a:r>
          </a:p>
          <a:p>
            <a:endParaRPr lang="en-US"/>
          </a:p>
        </p:txBody>
      </p:sp>
    </p:spTree>
    <p:extLst>
      <p:ext uri="{BB962C8B-B14F-4D97-AF65-F5344CB8AC3E}">
        <p14:creationId xmlns:p14="http://schemas.microsoft.com/office/powerpoint/2010/main" val="19278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048-083A-45D8-97DE-B45D5897FD27}"/>
              </a:ext>
            </a:extLst>
          </p:cNvPr>
          <p:cNvSpPr>
            <a:spLocks noGrp="1"/>
          </p:cNvSpPr>
          <p:nvPr>
            <p:ph type="title"/>
          </p:nvPr>
        </p:nvSpPr>
        <p:spPr/>
        <p:txBody>
          <a:bodyPr/>
          <a:lstStyle/>
          <a:p>
            <a:r>
              <a:rPr lang="de-DE"/>
              <a:t>Some Clarity about Words</a:t>
            </a:r>
            <a:endParaRPr lang="en-US"/>
          </a:p>
        </p:txBody>
      </p:sp>
      <p:sp>
        <p:nvSpPr>
          <p:cNvPr id="3" name="Slide Number Placeholder 2">
            <a:extLst>
              <a:ext uri="{FF2B5EF4-FFF2-40B4-BE49-F238E27FC236}">
                <a16:creationId xmlns:a16="http://schemas.microsoft.com/office/drawing/2014/main" id="{AAF4FCF2-5AED-49F9-9DFD-F099D6E4DD89}"/>
              </a:ext>
            </a:extLst>
          </p:cNvPr>
          <p:cNvSpPr>
            <a:spLocks noGrp="1"/>
          </p:cNvSpPr>
          <p:nvPr>
            <p:ph type="sldNum" sz="quarter" idx="13"/>
          </p:nvPr>
        </p:nvSpPr>
        <p:spPr/>
        <p:txBody>
          <a:bodyPr/>
          <a:lstStyle/>
          <a:p>
            <a:fld id="{15C29056-5AFA-7949-831A-3EC086771171}" type="slidenum">
              <a:rPr lang="de-DE" smtClean="0"/>
              <a:pPr/>
              <a:t>8</a:t>
            </a:fld>
            <a:endParaRPr lang="de-DE"/>
          </a:p>
        </p:txBody>
      </p:sp>
      <p:sp>
        <p:nvSpPr>
          <p:cNvPr id="4" name="Text Placeholder 3">
            <a:extLst>
              <a:ext uri="{FF2B5EF4-FFF2-40B4-BE49-F238E27FC236}">
                <a16:creationId xmlns:a16="http://schemas.microsoft.com/office/drawing/2014/main" id="{314F99B8-7597-425E-B0D5-FBB0E86A83F8}"/>
              </a:ext>
            </a:extLst>
          </p:cNvPr>
          <p:cNvSpPr>
            <a:spLocks noGrp="1"/>
          </p:cNvSpPr>
          <p:nvPr>
            <p:ph type="body" sz="quarter" idx="14"/>
          </p:nvPr>
        </p:nvSpPr>
        <p:spPr/>
        <p:txBody>
          <a:bodyPr/>
          <a:lstStyle/>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(semi)-automatic</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no manual analysis, though some user interaction required</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valid</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in the statistical sense</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previously unknown</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not explicit, no „common sense knowledge“</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potentially useful</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for a given application</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structured data</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numbers</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unstructured data</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everything else (images, texts, networks, chem. compounds, …)</a:t>
            </a:r>
          </a:p>
          <a:p>
            <a:endParaRPr lang="en-US"/>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7" name="Oval 6">
            <a:extLst>
              <a:ext uri="{FF2B5EF4-FFF2-40B4-BE49-F238E27FC236}">
                <a16:creationId xmlns:a16="http://schemas.microsoft.com/office/drawing/2014/main" id="{9518EDDF-A15D-4D0C-90BA-5279A44F6A28}"/>
              </a:ext>
            </a:extLst>
          </p:cNvPr>
          <p:cNvSpPr/>
          <p:nvPr/>
        </p:nvSpPr>
        <p:spPr>
          <a:xfrm>
            <a:off x="6876256" y="3986630"/>
            <a:ext cx="1584176" cy="104733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8A386E7-2906-401E-8274-ED3BF8F14963}"/>
              </a:ext>
            </a:extLst>
          </p:cNvPr>
          <p:cNvSpPr/>
          <p:nvPr/>
        </p:nvSpPr>
        <p:spPr>
          <a:xfrm>
            <a:off x="683568" y="3162014"/>
            <a:ext cx="5040560" cy="20717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7A5074-05FE-4B3B-89BD-54CCAC064CBB}"/>
              </a:ext>
            </a:extLst>
          </p:cNvPr>
          <p:cNvSpPr/>
          <p:nvPr/>
        </p:nvSpPr>
        <p:spPr>
          <a:xfrm>
            <a:off x="2465237" y="4117392"/>
            <a:ext cx="1656184" cy="10296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47ACD384-A452-4B72-B6F6-0BE33336B5E9}"/>
              </a:ext>
            </a:extLst>
          </p:cNvPr>
          <p:cNvSpPr/>
          <p:nvPr/>
        </p:nvSpPr>
        <p:spPr>
          <a:xfrm>
            <a:off x="3815916"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4628E79-3953-4D86-85DD-5D371E641982}"/>
              </a:ext>
            </a:extLst>
          </p:cNvPr>
          <p:cNvSpPr/>
          <p:nvPr/>
        </p:nvSpPr>
        <p:spPr>
          <a:xfrm>
            <a:off x="1167942"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B6DB6753-0341-4CCC-9164-06B9C6013641}"/>
              </a:ext>
            </a:extLst>
          </p:cNvPr>
          <p:cNvSpPr txBox="1"/>
          <p:nvPr/>
        </p:nvSpPr>
        <p:spPr>
          <a:xfrm>
            <a:off x="1817119" y="3219787"/>
            <a:ext cx="2861789" cy="523220"/>
          </a:xfrm>
          <a:prstGeom prst="rect">
            <a:avLst/>
          </a:prstGeom>
          <a:noFill/>
        </p:spPr>
        <p:txBody>
          <a:bodyPr wrap="square" rtlCol="0">
            <a:spAutoFit/>
          </a:bodyPr>
          <a:lstStyle/>
          <a:p>
            <a:pPr algn="ctr"/>
            <a:r>
              <a:rPr lang="de-DE" sz="1400"/>
              <a:t>Data Mining </a:t>
            </a:r>
            <a:r>
              <a:rPr lang="de-DE" sz="1400">
                <a:sym typeface="Wingdings" panose="05000000000000000000" pitchFamily="2" charset="2"/>
              </a:rPr>
              <a:t></a:t>
            </a:r>
            <a:r>
              <a:rPr lang="de-DE" sz="1400"/>
              <a:t> </a:t>
            </a:r>
            <a:br>
              <a:rPr lang="de-DE" sz="1400"/>
            </a:br>
            <a:r>
              <a:rPr lang="de-DE" sz="1400"/>
              <a:t>Data Science</a:t>
            </a:r>
            <a:endParaRPr lang="en-GB" sz="1400"/>
          </a:p>
        </p:txBody>
      </p:sp>
      <p:sp>
        <p:nvSpPr>
          <p:cNvPr id="19" name="TextBox 18">
            <a:extLst>
              <a:ext uri="{FF2B5EF4-FFF2-40B4-BE49-F238E27FC236}">
                <a16:creationId xmlns:a16="http://schemas.microsoft.com/office/drawing/2014/main" id="{7F10F8C3-8607-4B3A-B795-2D6C7ED845E1}"/>
              </a:ext>
            </a:extLst>
          </p:cNvPr>
          <p:cNvSpPr txBox="1"/>
          <p:nvPr/>
        </p:nvSpPr>
        <p:spPr>
          <a:xfrm>
            <a:off x="7020272" y="4365277"/>
            <a:ext cx="1296144" cy="307777"/>
          </a:xfrm>
          <a:prstGeom prst="rect">
            <a:avLst/>
          </a:prstGeom>
          <a:noFill/>
        </p:spPr>
        <p:txBody>
          <a:bodyPr wrap="square" rtlCol="0">
            <a:spAutoFit/>
          </a:bodyPr>
          <a:lstStyle/>
          <a:p>
            <a:pPr algn="ctr"/>
            <a:r>
              <a:rPr lang="de-DE" sz="1400"/>
              <a:t>Big Data</a:t>
            </a:r>
          </a:p>
        </p:txBody>
      </p:sp>
      <p:sp>
        <p:nvSpPr>
          <p:cNvPr id="21" name="TextBox 20">
            <a:extLst>
              <a:ext uri="{FF2B5EF4-FFF2-40B4-BE49-F238E27FC236}">
                <a16:creationId xmlns:a16="http://schemas.microsoft.com/office/drawing/2014/main" id="{D8407434-58CA-47EF-85D3-D433DB5413B4}"/>
              </a:ext>
            </a:extLst>
          </p:cNvPr>
          <p:cNvSpPr txBox="1"/>
          <p:nvPr/>
        </p:nvSpPr>
        <p:spPr>
          <a:xfrm>
            <a:off x="1324670" y="3635958"/>
            <a:ext cx="1152128" cy="523220"/>
          </a:xfrm>
          <a:prstGeom prst="rect">
            <a:avLst/>
          </a:prstGeom>
          <a:noFill/>
        </p:spPr>
        <p:txBody>
          <a:bodyPr wrap="square" rtlCol="0">
            <a:spAutoFit/>
          </a:bodyPr>
          <a:lstStyle/>
          <a:p>
            <a:pPr algn="ctr"/>
            <a:r>
              <a:rPr lang="de-DE" sz="1400"/>
              <a:t>Machine Learning</a:t>
            </a:r>
            <a:endParaRPr lang="en-GB" sz="1400"/>
          </a:p>
        </p:txBody>
      </p:sp>
      <p:sp>
        <p:nvSpPr>
          <p:cNvPr id="23" name="TextBox 22">
            <a:extLst>
              <a:ext uri="{FF2B5EF4-FFF2-40B4-BE49-F238E27FC236}">
                <a16:creationId xmlns:a16="http://schemas.microsoft.com/office/drawing/2014/main" id="{DDFB7048-9BC7-4D12-93FB-5E7FEF2478D9}"/>
              </a:ext>
            </a:extLst>
          </p:cNvPr>
          <p:cNvSpPr txBox="1"/>
          <p:nvPr/>
        </p:nvSpPr>
        <p:spPr>
          <a:xfrm>
            <a:off x="3869922" y="3625609"/>
            <a:ext cx="1368152" cy="523220"/>
          </a:xfrm>
          <a:prstGeom prst="rect">
            <a:avLst/>
          </a:prstGeom>
          <a:noFill/>
        </p:spPr>
        <p:txBody>
          <a:bodyPr wrap="square" rtlCol="0">
            <a:spAutoFit/>
          </a:bodyPr>
          <a:lstStyle/>
          <a:p>
            <a:pPr algn="ctr"/>
            <a:r>
              <a:rPr lang="de-DE" sz="1400"/>
              <a:t>Data Preparation</a:t>
            </a:r>
            <a:endParaRPr lang="en-GB" sz="1400"/>
          </a:p>
        </p:txBody>
      </p:sp>
      <p:sp>
        <p:nvSpPr>
          <p:cNvPr id="25" name="TextBox 24">
            <a:extLst>
              <a:ext uri="{FF2B5EF4-FFF2-40B4-BE49-F238E27FC236}">
                <a16:creationId xmlns:a16="http://schemas.microsoft.com/office/drawing/2014/main" id="{37D418E4-BF3A-4E0D-A434-98DC653F6606}"/>
              </a:ext>
            </a:extLst>
          </p:cNvPr>
          <p:cNvSpPr txBox="1"/>
          <p:nvPr/>
        </p:nvSpPr>
        <p:spPr>
          <a:xfrm>
            <a:off x="2501241" y="4307486"/>
            <a:ext cx="1584176" cy="738664"/>
          </a:xfrm>
          <a:prstGeom prst="rect">
            <a:avLst/>
          </a:prstGeom>
          <a:noFill/>
        </p:spPr>
        <p:txBody>
          <a:bodyPr wrap="square" rtlCol="0">
            <a:spAutoFit/>
          </a:bodyPr>
          <a:lstStyle/>
          <a:p>
            <a:pPr algn="ctr"/>
            <a:r>
              <a:rPr lang="de-DE" sz="1400"/>
              <a:t>Structured &amp; Unstructured Data</a:t>
            </a:r>
            <a:endParaRPr lang="en-GB" sz="1400"/>
          </a:p>
        </p:txBody>
      </p:sp>
      <p:sp>
        <p:nvSpPr>
          <p:cNvPr id="27" name="Arrow: Curved Right 26">
            <a:extLst>
              <a:ext uri="{FF2B5EF4-FFF2-40B4-BE49-F238E27FC236}">
                <a16:creationId xmlns:a16="http://schemas.microsoft.com/office/drawing/2014/main" id="{7354E686-CF58-43B8-97A5-BA7DB0277542}"/>
              </a:ext>
            </a:extLst>
          </p:cNvPr>
          <p:cNvSpPr/>
          <p:nvPr/>
        </p:nvSpPr>
        <p:spPr>
          <a:xfrm rot="16200000" flipH="1">
            <a:off x="6299814" y="2396702"/>
            <a:ext cx="626573" cy="246202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967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9</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a:t>
            </a:r>
          </a:p>
          <a:p>
            <a:pPr marL="0" indent="0" algn="ctr">
              <a:buNone/>
            </a:pPr>
            <a:r>
              <a:rPr lang="de-DE" sz="3200"/>
              <a:t>99.98%</a:t>
            </a:r>
            <a:endParaRPr lang="en-GB" sz="3200"/>
          </a:p>
        </p:txBody>
      </p:sp>
    </p:spTree>
    <p:extLst>
      <p:ext uri="{BB962C8B-B14F-4D97-AF65-F5344CB8AC3E}">
        <p14:creationId xmlns:p14="http://schemas.microsoft.com/office/powerpoint/2010/main" val="324436212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XFNKNFZNA3JN-2102554853-523501</_dlc_DocId>
    <_dlc_DocIdUrl xmlns="a1d3deca-49d0-46fa-a3f9-6e0c4e618558">
      <Url>https://knime.sharepoint.com/_layouts/15/DocIdRedir.aspx?ID=XFNKNFZNA3JN-2102554853-523501</Url>
      <Description>XFNKNFZNA3JN-2102554853-523501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2.xml><?xml version="1.0" encoding="utf-8"?>
<ds:datastoreItem xmlns:ds="http://schemas.openxmlformats.org/officeDocument/2006/customXml" ds:itemID="{C95F7ADC-3276-412D-8B66-1464492E421E}">
  <ds:schemaRefs>
    <ds:schemaRef ds:uri="http://schemas.microsoft.com/sharepoint/events"/>
  </ds:schemaRefs>
</ds:datastoreItem>
</file>

<file path=customXml/itemProps3.xml><?xml version="1.0" encoding="utf-8"?>
<ds:datastoreItem xmlns:ds="http://schemas.openxmlformats.org/officeDocument/2006/customXml" ds:itemID="{66BC03A6-CC7F-4A60-B738-FC353793CF8C}">
  <ds:schemaRefs>
    <ds:schemaRef ds:uri="32a7ba11-dde9-4cf2-a6ac-8f31dc36ce67"/>
    <ds:schemaRef ds:uri="a1d3deca-49d0-46fa-a3f9-6e0c4e6185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788E1C13-AFE4-4F2C-AED6-E69840FCCF34}">
  <ds:schemaRefs>
    <ds:schemaRef ds:uri="32a7ba11-dde9-4cf2-a6ac-8f31dc36ce67"/>
    <ds:schemaRef ds:uri="a1d3deca-49d0-46fa-a3f9-6e0c4e6185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(16:10)</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Master Guide to Intelligent Data Science</vt:lpstr>
      <vt:lpstr>Introduction to Data Science</vt:lpstr>
      <vt:lpstr>Summary of this lesson</vt:lpstr>
      <vt:lpstr>Content of this lesson</vt:lpstr>
      <vt:lpstr>What is Data Science?</vt:lpstr>
      <vt:lpstr>Data vs. Knowledge</vt:lpstr>
      <vt:lpstr>Criteria to assess knowledge</vt:lpstr>
      <vt:lpstr>What is Data Science?</vt:lpstr>
      <vt:lpstr>Some Clarity about Words</vt:lpstr>
      <vt:lpstr>Valid?</vt:lpstr>
      <vt:lpstr>Valid?</vt:lpstr>
      <vt:lpstr>Valid?</vt:lpstr>
      <vt:lpstr>Valid?</vt:lpstr>
      <vt:lpstr>Valid?</vt:lpstr>
      <vt:lpstr>Valid?</vt:lpstr>
      <vt:lpstr>Valid?</vt:lpstr>
      <vt:lpstr>The Data Science Process</vt:lpstr>
      <vt:lpstr>The Data Science Process</vt:lpstr>
      <vt:lpstr>CRISP-DM</vt:lpstr>
      <vt:lpstr>A Classic Data Science Project</vt:lpstr>
      <vt:lpstr>Problem Categories</vt:lpstr>
      <vt:lpstr>Problem Categories</vt:lpstr>
      <vt:lpstr>Data Science: an Example</vt:lpstr>
      <vt:lpstr>Example</vt:lpstr>
      <vt:lpstr>Data Understanding and Pattern Finding: Customer Segmentation</vt:lpstr>
      <vt:lpstr>Data Understanding and Pattern Finding: Customer Segmentation</vt:lpstr>
      <vt:lpstr>Explanation Finding: Find Product Dependencies</vt:lpstr>
      <vt:lpstr>Predicting the Future: Forecast customers reactions to coupon mailings</vt:lpstr>
      <vt:lpstr>What you have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revision>1</cp:revision>
  <cp:lastPrinted>2019-02-14T13:33:55Z</cp:lastPrinted>
  <dcterms:created xsi:type="dcterms:W3CDTF">2019-02-27T15:40:41Z</dcterms:created>
  <dcterms:modified xsi:type="dcterms:W3CDTF">2020-11-05T17:30:45Z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7d437b2e-4516-46d2-a1c8-93d686e57367</vt:lpwstr>
  </property>
</Properties>
</file>