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0" r:id="rId5"/>
  </p:sldMasterIdLst>
  <p:notesMasterIdLst>
    <p:notesMasterId r:id="rId61"/>
  </p:notesMasterIdLst>
  <p:sldIdLst>
    <p:sldId id="262" r:id="rId6"/>
    <p:sldId id="266" r:id="rId7"/>
    <p:sldId id="264" r:id="rId8"/>
    <p:sldId id="308" r:id="rId9"/>
    <p:sldId id="317" r:id="rId10"/>
    <p:sldId id="318" r:id="rId11"/>
    <p:sldId id="340" r:id="rId12"/>
    <p:sldId id="341" r:id="rId13"/>
    <p:sldId id="342" r:id="rId14"/>
    <p:sldId id="343" r:id="rId15"/>
    <p:sldId id="313" r:id="rId16"/>
    <p:sldId id="319" r:id="rId17"/>
    <p:sldId id="344" r:id="rId18"/>
    <p:sldId id="345" r:id="rId19"/>
    <p:sldId id="346" r:id="rId20"/>
    <p:sldId id="312" r:id="rId21"/>
    <p:sldId id="320" r:id="rId22"/>
    <p:sldId id="321" r:id="rId23"/>
    <p:sldId id="347" r:id="rId24"/>
    <p:sldId id="350" r:id="rId25"/>
    <p:sldId id="348" r:id="rId26"/>
    <p:sldId id="322" r:id="rId27"/>
    <p:sldId id="351" r:id="rId28"/>
    <p:sldId id="352" r:id="rId29"/>
    <p:sldId id="353" r:id="rId30"/>
    <p:sldId id="354" r:id="rId31"/>
    <p:sldId id="314" r:id="rId32"/>
    <p:sldId id="310" r:id="rId33"/>
    <p:sldId id="1569" r:id="rId34"/>
    <p:sldId id="355" r:id="rId35"/>
    <p:sldId id="356" r:id="rId36"/>
    <p:sldId id="297" r:id="rId37"/>
    <p:sldId id="323" r:id="rId38"/>
    <p:sldId id="357" r:id="rId39"/>
    <p:sldId id="1568" r:id="rId40"/>
    <p:sldId id="326" r:id="rId41"/>
    <p:sldId id="325" r:id="rId42"/>
    <p:sldId id="328" r:id="rId43"/>
    <p:sldId id="1485" r:id="rId44"/>
    <p:sldId id="330" r:id="rId45"/>
    <p:sldId id="331" r:id="rId46"/>
    <p:sldId id="335" r:id="rId47"/>
    <p:sldId id="1570" r:id="rId48"/>
    <p:sldId id="1571" r:id="rId49"/>
    <p:sldId id="1508" r:id="rId50"/>
    <p:sldId id="332" r:id="rId51"/>
    <p:sldId id="333" r:id="rId52"/>
    <p:sldId id="1572" r:id="rId53"/>
    <p:sldId id="1573" r:id="rId54"/>
    <p:sldId id="339" r:id="rId55"/>
    <p:sldId id="336" r:id="rId56"/>
    <p:sldId id="1574" r:id="rId57"/>
    <p:sldId id="1575" r:id="rId58"/>
    <p:sldId id="1576" r:id="rId59"/>
    <p:sldId id="263" r:id="rId60"/>
  </p:sldIdLst>
  <p:sldSz cx="9144000" cy="5715000" type="screen16x10"/>
  <p:notesSz cx="6858000" cy="9144000"/>
  <p:embeddedFontLst>
    <p:embeddedFont>
      <p:font typeface="Calibri" panose="020F0502020204030204" pitchFamily="34" charset="0"/>
      <p:regular r:id="rId62"/>
      <p:bold r:id="rId63"/>
      <p:italic r:id="rId64"/>
      <p:boldItalic r:id="rId65"/>
    </p:embeddedFont>
    <p:embeddedFont>
      <p:font typeface="Cambria Math" panose="02040503050406030204" pitchFamily="18" charset="0"/>
      <p:regular r:id="rId66"/>
    </p:embeddedFont>
    <p:embeddedFont>
      <p:font typeface="Roboto" panose="020B0604020202020204" charset="0"/>
      <p:regular r:id="rId67"/>
      <p:bold r:id="rId68"/>
      <p:italic r:id="rId69"/>
      <p:boldItalic r:id="rId70"/>
    </p:embeddedFont>
    <p:embeddedFont>
      <p:font typeface="Segoe UI Symbol" panose="020B0502040204020203" pitchFamily="34" charset="0"/>
      <p:regular r:id="rId7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aria Silipo" initials="RS" lastIdx="23" clrIdx="0">
    <p:extLst>
      <p:ext uri="{19B8F6BF-5375-455C-9EA6-DF929625EA0E}">
        <p15:presenceInfo xmlns:p15="http://schemas.microsoft.com/office/powerpoint/2012/main" userId="S::rosaria.silipo@knime.com::48f1ae3a-382c-4c45-8ed1-39095bf371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0"/>
    <a:srgbClr val="00386C"/>
    <a:srgbClr val="ED1846"/>
    <a:srgbClr val="CDDEE7"/>
    <a:srgbClr val="92AEBC"/>
    <a:srgbClr val="F8C71A"/>
    <a:srgbClr val="FFF9D9"/>
    <a:srgbClr val="FFEB7F"/>
    <a:srgbClr val="FFE240"/>
    <a:srgbClr val="FFD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5" autoAdjust="0"/>
    <p:restoredTop sz="96333"/>
  </p:normalViewPr>
  <p:slideViewPr>
    <p:cSldViewPr snapToGrid="0" snapToObjects="1" showGuides="1">
      <p:cViewPr varScale="1">
        <p:scale>
          <a:sx n="132" d="100"/>
          <a:sy n="132" d="100"/>
        </p:scale>
        <p:origin x="88" y="52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font" Target="fonts/font2.fntdata"/><Relationship Id="rId68" Type="http://schemas.openxmlformats.org/officeDocument/2006/relationships/font" Target="fonts/font7.fntdata"/><Relationship Id="rId76"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font" Target="fonts/font10.fntdata"/><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font" Target="fonts/font5.fntdata"/><Relationship Id="rId74"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font" Target="fonts/font4.fntdata"/><Relationship Id="rId73"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font" Target="fonts/font3.fntdata"/><Relationship Id="rId69" Type="http://schemas.openxmlformats.org/officeDocument/2006/relationships/font" Target="fonts/font8.fntdata"/><Relationship Id="rId77" Type="http://schemas.microsoft.com/office/2016/11/relationships/changesInfo" Target="changesInfos/changesInfo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font" Target="fonts/font6.fntdata"/><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font" Target="fonts/font1.fntdata"/><Relationship Id="rId70" Type="http://schemas.openxmlformats.org/officeDocument/2006/relationships/font" Target="fonts/font9.fntdata"/><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oru Hayasaka" userId="f5f1b623-9aa9-4923-b86d-8ceaae247420" providerId="ADAL" clId="{F11D0AF4-30E7-4161-8D97-209707068626}"/>
    <pc:docChg chg="undo custSel addSld modSld">
      <pc:chgData name="Satoru Hayasaka" userId="f5f1b623-9aa9-4923-b86d-8ceaae247420" providerId="ADAL" clId="{F11D0AF4-30E7-4161-8D97-209707068626}" dt="2020-11-05T19:07:06.857" v="246" actId="20577"/>
      <pc:docMkLst>
        <pc:docMk/>
      </pc:docMkLst>
      <pc:sldChg chg="delSp mod">
        <pc:chgData name="Satoru Hayasaka" userId="f5f1b623-9aa9-4923-b86d-8ceaae247420" providerId="ADAL" clId="{F11D0AF4-30E7-4161-8D97-209707068626}" dt="2020-11-05T19:06:07.518" v="218" actId="478"/>
        <pc:sldMkLst>
          <pc:docMk/>
          <pc:sldMk cId="4067134333" sldId="262"/>
        </pc:sldMkLst>
        <pc:spChg chg="del">
          <ac:chgData name="Satoru Hayasaka" userId="f5f1b623-9aa9-4923-b86d-8ceaae247420" providerId="ADAL" clId="{F11D0AF4-30E7-4161-8D97-209707068626}" dt="2020-11-05T19:06:07.518" v="218" actId="478"/>
          <ac:spMkLst>
            <pc:docMk/>
            <pc:sldMk cId="4067134333" sldId="262"/>
            <ac:spMk id="3" creationId="{09E768C6-7FFD-AD4A-8819-192B5CD840E6}"/>
          </ac:spMkLst>
        </pc:spChg>
      </pc:sldChg>
      <pc:sldChg chg="modSp mod">
        <pc:chgData name="Satoru Hayasaka" userId="f5f1b623-9aa9-4923-b86d-8ceaae247420" providerId="ADAL" clId="{F11D0AF4-30E7-4161-8D97-209707068626}" dt="2020-11-05T19:07:06.857" v="246" actId="20577"/>
        <pc:sldMkLst>
          <pc:docMk/>
          <pc:sldMk cId="648684048" sldId="263"/>
        </pc:sldMkLst>
        <pc:spChg chg="mod">
          <ac:chgData name="Satoru Hayasaka" userId="f5f1b623-9aa9-4923-b86d-8ceaae247420" providerId="ADAL" clId="{F11D0AF4-30E7-4161-8D97-209707068626}" dt="2020-11-05T19:06:56.743" v="227" actId="20577"/>
          <ac:spMkLst>
            <pc:docMk/>
            <pc:sldMk cId="648684048" sldId="263"/>
            <ac:spMk id="2" creationId="{3C3B26F9-B704-CF47-9C92-9A399FF23052}"/>
          </ac:spMkLst>
        </pc:spChg>
        <pc:spChg chg="mod">
          <ac:chgData name="Satoru Hayasaka" userId="f5f1b623-9aa9-4923-b86d-8ceaae247420" providerId="ADAL" clId="{F11D0AF4-30E7-4161-8D97-209707068626}" dt="2020-11-05T19:07:06.857" v="246" actId="20577"/>
          <ac:spMkLst>
            <pc:docMk/>
            <pc:sldMk cId="648684048" sldId="263"/>
            <ac:spMk id="3" creationId="{AF27DE70-E7D1-8D48-B541-596C4E2E7A6F}"/>
          </ac:spMkLst>
        </pc:spChg>
      </pc:sldChg>
      <pc:sldChg chg="modSp">
        <pc:chgData name="Satoru Hayasaka" userId="f5f1b623-9aa9-4923-b86d-8ceaae247420" providerId="ADAL" clId="{F11D0AF4-30E7-4161-8D97-209707068626}" dt="2020-10-28T16:40:23.774" v="9" actId="114"/>
        <pc:sldMkLst>
          <pc:docMk/>
          <pc:sldMk cId="3487921502" sldId="319"/>
        </pc:sldMkLst>
        <pc:spChg chg="mod">
          <ac:chgData name="Satoru Hayasaka" userId="f5f1b623-9aa9-4923-b86d-8ceaae247420" providerId="ADAL" clId="{F11D0AF4-30E7-4161-8D97-209707068626}" dt="2020-10-28T16:40:23.774" v="9" actId="114"/>
          <ac:spMkLst>
            <pc:docMk/>
            <pc:sldMk cId="3487921502" sldId="319"/>
            <ac:spMk id="4" creationId="{B3F97C8F-A30E-41A5-8BE0-C95260D5E8D0}"/>
          </ac:spMkLst>
        </pc:spChg>
      </pc:sldChg>
      <pc:sldChg chg="modSp">
        <pc:chgData name="Satoru Hayasaka" userId="f5f1b623-9aa9-4923-b86d-8ceaae247420" providerId="ADAL" clId="{F11D0AF4-30E7-4161-8D97-209707068626}" dt="2020-10-28T17:17:17.588" v="12" actId="114"/>
        <pc:sldMkLst>
          <pc:docMk/>
          <pc:sldMk cId="1178325388" sldId="320"/>
        </pc:sldMkLst>
        <pc:spChg chg="mod">
          <ac:chgData name="Satoru Hayasaka" userId="f5f1b623-9aa9-4923-b86d-8ceaae247420" providerId="ADAL" clId="{F11D0AF4-30E7-4161-8D97-209707068626}" dt="2020-10-28T17:17:17.588" v="12" actId="114"/>
          <ac:spMkLst>
            <pc:docMk/>
            <pc:sldMk cId="1178325388" sldId="320"/>
            <ac:spMk id="4" creationId="{B3F97C8F-A30E-41A5-8BE0-C95260D5E8D0}"/>
          </ac:spMkLst>
        </pc:spChg>
      </pc:sldChg>
      <pc:sldChg chg="modSp mod">
        <pc:chgData name="Satoru Hayasaka" userId="f5f1b623-9aa9-4923-b86d-8ceaae247420" providerId="ADAL" clId="{F11D0AF4-30E7-4161-8D97-209707068626}" dt="2020-10-28T16:35:58.487" v="4" actId="1076"/>
        <pc:sldMkLst>
          <pc:docMk/>
          <pc:sldMk cId="2026807272" sldId="341"/>
        </pc:sldMkLst>
        <pc:spChg chg="mod">
          <ac:chgData name="Satoru Hayasaka" userId="f5f1b623-9aa9-4923-b86d-8ceaae247420" providerId="ADAL" clId="{F11D0AF4-30E7-4161-8D97-209707068626}" dt="2020-10-28T16:35:51.168" v="3" actId="255"/>
          <ac:spMkLst>
            <pc:docMk/>
            <pc:sldMk cId="2026807272" sldId="341"/>
            <ac:spMk id="4" creationId="{C13042A9-5C2B-4389-AD7C-1E52AC69C56D}"/>
          </ac:spMkLst>
        </pc:spChg>
        <pc:picChg chg="mod">
          <ac:chgData name="Satoru Hayasaka" userId="f5f1b623-9aa9-4923-b86d-8ceaae247420" providerId="ADAL" clId="{F11D0AF4-30E7-4161-8D97-209707068626}" dt="2020-10-28T16:35:58.487" v="4" actId="1076"/>
          <ac:picMkLst>
            <pc:docMk/>
            <pc:sldMk cId="2026807272" sldId="341"/>
            <ac:picMk id="13" creationId="{915C803E-C5D1-4179-9372-06E45D55501F}"/>
          </ac:picMkLst>
        </pc:picChg>
      </pc:sldChg>
      <pc:sldChg chg="addSp modSp mod">
        <pc:chgData name="Satoru Hayasaka" userId="f5f1b623-9aa9-4923-b86d-8ceaae247420" providerId="ADAL" clId="{F11D0AF4-30E7-4161-8D97-209707068626}" dt="2020-10-28T17:39:50.635" v="91" actId="1076"/>
        <pc:sldMkLst>
          <pc:docMk/>
          <pc:sldMk cId="2847192068" sldId="1574"/>
        </pc:sldMkLst>
        <pc:spChg chg="mod">
          <ac:chgData name="Satoru Hayasaka" userId="f5f1b623-9aa9-4923-b86d-8ceaae247420" providerId="ADAL" clId="{F11D0AF4-30E7-4161-8D97-209707068626}" dt="2020-10-28T17:31:50.035" v="27" actId="20577"/>
          <ac:spMkLst>
            <pc:docMk/>
            <pc:sldMk cId="2847192068" sldId="1574"/>
            <ac:spMk id="2" creationId="{2E8AEC3F-0361-4126-965C-5840C301D2A9}"/>
          </ac:spMkLst>
        </pc:spChg>
        <pc:spChg chg="mod">
          <ac:chgData name="Satoru Hayasaka" userId="f5f1b623-9aa9-4923-b86d-8ceaae247420" providerId="ADAL" clId="{F11D0AF4-30E7-4161-8D97-209707068626}" dt="2020-10-28T17:32:09.138" v="86" actId="20577"/>
          <ac:spMkLst>
            <pc:docMk/>
            <pc:sldMk cId="2847192068" sldId="1574"/>
            <ac:spMk id="4" creationId="{58502483-82C6-4245-88C4-3D33045F5AE2}"/>
          </ac:spMkLst>
        </pc:spChg>
        <pc:picChg chg="add mod">
          <ac:chgData name="Satoru Hayasaka" userId="f5f1b623-9aa9-4923-b86d-8ceaae247420" providerId="ADAL" clId="{F11D0AF4-30E7-4161-8D97-209707068626}" dt="2020-10-28T17:39:50.635" v="91" actId="1076"/>
          <ac:picMkLst>
            <pc:docMk/>
            <pc:sldMk cId="2847192068" sldId="1574"/>
            <ac:picMk id="7" creationId="{C8DEDA7E-CB38-48E0-B5C0-926617DE04D2}"/>
          </ac:picMkLst>
        </pc:picChg>
      </pc:sldChg>
      <pc:sldChg chg="addSp modSp new mod">
        <pc:chgData name="Satoru Hayasaka" userId="f5f1b623-9aa9-4923-b86d-8ceaae247420" providerId="ADAL" clId="{F11D0AF4-30E7-4161-8D97-209707068626}" dt="2020-10-28T17:42:42.896" v="141" actId="1076"/>
        <pc:sldMkLst>
          <pc:docMk/>
          <pc:sldMk cId="2705655767" sldId="1575"/>
        </pc:sldMkLst>
        <pc:spChg chg="mod">
          <ac:chgData name="Satoru Hayasaka" userId="f5f1b623-9aa9-4923-b86d-8ceaae247420" providerId="ADAL" clId="{F11D0AF4-30E7-4161-8D97-209707068626}" dt="2020-10-28T17:42:16.877" v="109" actId="20577"/>
          <ac:spMkLst>
            <pc:docMk/>
            <pc:sldMk cId="2705655767" sldId="1575"/>
            <ac:spMk id="2" creationId="{BE655BF7-AF90-483B-B434-1212503CED75}"/>
          </ac:spMkLst>
        </pc:spChg>
        <pc:spChg chg="mod">
          <ac:chgData name="Satoru Hayasaka" userId="f5f1b623-9aa9-4923-b86d-8ceaae247420" providerId="ADAL" clId="{F11D0AF4-30E7-4161-8D97-209707068626}" dt="2020-10-28T17:42:31.085" v="136" actId="20577"/>
          <ac:spMkLst>
            <pc:docMk/>
            <pc:sldMk cId="2705655767" sldId="1575"/>
            <ac:spMk id="4" creationId="{9B06463D-076D-4AD5-9258-66FD17CF4301}"/>
          </ac:spMkLst>
        </pc:spChg>
        <pc:picChg chg="add mod">
          <ac:chgData name="Satoru Hayasaka" userId="f5f1b623-9aa9-4923-b86d-8ceaae247420" providerId="ADAL" clId="{F11D0AF4-30E7-4161-8D97-209707068626}" dt="2020-10-28T17:42:42.896" v="141" actId="1076"/>
          <ac:picMkLst>
            <pc:docMk/>
            <pc:sldMk cId="2705655767" sldId="1575"/>
            <ac:picMk id="7" creationId="{6D207164-6A88-4947-AA6E-37B216487BEC}"/>
          </ac:picMkLst>
        </pc:picChg>
      </pc:sldChg>
      <pc:sldChg chg="addSp modSp new mod">
        <pc:chgData name="Satoru Hayasaka" userId="f5f1b623-9aa9-4923-b86d-8ceaae247420" providerId="ADAL" clId="{F11D0AF4-30E7-4161-8D97-209707068626}" dt="2020-10-28T17:43:59.036" v="217" actId="1076"/>
        <pc:sldMkLst>
          <pc:docMk/>
          <pc:sldMk cId="3219213083" sldId="1576"/>
        </pc:sldMkLst>
        <pc:spChg chg="mod">
          <ac:chgData name="Satoru Hayasaka" userId="f5f1b623-9aa9-4923-b86d-8ceaae247420" providerId="ADAL" clId="{F11D0AF4-30E7-4161-8D97-209707068626}" dt="2020-10-28T17:42:55.785" v="165" actId="20577"/>
          <ac:spMkLst>
            <pc:docMk/>
            <pc:sldMk cId="3219213083" sldId="1576"/>
            <ac:spMk id="2" creationId="{1FCB0569-210B-4E73-9A84-03E53B9E7FC2}"/>
          </ac:spMkLst>
        </pc:spChg>
        <pc:spChg chg="mod">
          <ac:chgData name="Satoru Hayasaka" userId="f5f1b623-9aa9-4923-b86d-8ceaae247420" providerId="ADAL" clId="{F11D0AF4-30E7-4161-8D97-209707068626}" dt="2020-10-28T17:43:33.653" v="212" actId="20577"/>
          <ac:spMkLst>
            <pc:docMk/>
            <pc:sldMk cId="3219213083" sldId="1576"/>
            <ac:spMk id="4" creationId="{723C2D1C-C53F-46CA-A539-8E10F873A28A}"/>
          </ac:spMkLst>
        </pc:spChg>
        <pc:picChg chg="add mod">
          <ac:chgData name="Satoru Hayasaka" userId="f5f1b623-9aa9-4923-b86d-8ceaae247420" providerId="ADAL" clId="{F11D0AF4-30E7-4161-8D97-209707068626}" dt="2020-10-28T17:43:59.036" v="217" actId="1076"/>
          <ac:picMkLst>
            <pc:docMk/>
            <pc:sldMk cId="3219213083" sldId="1576"/>
            <ac:picMk id="7" creationId="{705DB1E6-1455-42F6-B534-D74F94B652F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99794-45CA-FF41-AA62-5E594CEACF02}" type="datetimeFigureOut">
              <a:rPr lang="de-DE" smtClean="0"/>
              <a:t>10.11.2020</a:t>
            </a:fld>
            <a:endParaRPr lang="de-DE" dirty="0"/>
          </a:p>
        </p:txBody>
      </p:sp>
      <p:sp>
        <p:nvSpPr>
          <p:cNvPr id="4" name="Folienbildplatzhalt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de-DE"/>
              <a:t>Mastertextformat bearbeiten
Zweite Ebene
Dritte Ebene
Vierte Ebene
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2914A-90BC-E546-9349-962456D80391}" type="slidenum">
              <a:rPr lang="de-DE" smtClean="0"/>
              <a:t>‹#›</a:t>
            </a:fld>
            <a:endParaRPr lang="de-DE" dirty="0"/>
          </a:p>
        </p:txBody>
      </p:sp>
    </p:spTree>
    <p:extLst>
      <p:ext uri="{BB962C8B-B14F-4D97-AF65-F5344CB8AC3E}">
        <p14:creationId xmlns:p14="http://schemas.microsoft.com/office/powerpoint/2010/main" val="832594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822545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mailto:email@email.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Title">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D98B2BB-C54F-7F42-81FA-8650AF785A93}"/>
              </a:ext>
            </a:extLst>
          </p:cNvPr>
          <p:cNvSpPr/>
          <p:nvPr userDrawn="1"/>
        </p:nvSpPr>
        <p:spPr>
          <a:xfrm>
            <a:off x="0" y="585216"/>
            <a:ext cx="9144000" cy="5129784"/>
          </a:xfrm>
          <a:prstGeom prst="rect">
            <a:avLst/>
          </a:prstGeom>
          <a:gradFill flip="none" rotWithShape="1">
            <a:gsLst>
              <a:gs pos="27000">
                <a:schemeClr val="accent6"/>
              </a:gs>
              <a:gs pos="69000">
                <a:schemeClr val="accent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7" name="Title 1">
            <a:extLst>
              <a:ext uri="{FF2B5EF4-FFF2-40B4-BE49-F238E27FC236}">
                <a16:creationId xmlns:a16="http://schemas.microsoft.com/office/drawing/2014/main" id="{A0F04939-8B07-1D47-9EBE-831B36D91298}"/>
              </a:ext>
            </a:extLst>
          </p:cNvPr>
          <p:cNvSpPr>
            <a:spLocks noGrp="1"/>
          </p:cNvSpPr>
          <p:nvPr>
            <p:ph type="ctrTitle" hasCustomPrompt="1"/>
          </p:nvPr>
        </p:nvSpPr>
        <p:spPr>
          <a:xfrm>
            <a:off x="1224000" y="1404000"/>
            <a:ext cx="3576522" cy="646331"/>
          </a:xfrm>
          <a:prstGeom prst="rect">
            <a:avLst/>
          </a:prstGeom>
        </p:spPr>
        <p:txBody>
          <a:bodyPr wrap="square" anchor="t">
            <a:spAutoFit/>
          </a:bodyPr>
          <a:lstStyle>
            <a:lvl1pPr algn="l">
              <a:lnSpc>
                <a:spcPct val="100000"/>
              </a:lnSpc>
              <a:defRPr sz="4200" b="1">
                <a:latin typeface="Arial" panose="020B0604020202020204" pitchFamily="34" charset="0"/>
                <a:ea typeface="Arial" panose="020B0604020202020204" pitchFamily="34" charset="0"/>
                <a:cs typeface="Arial" panose="020B0604020202020204" pitchFamily="34" charset="0"/>
              </a:defRPr>
            </a:lvl1pPr>
          </a:lstStyle>
          <a:p>
            <a:r>
              <a:rPr lang="de-DE" dirty="0"/>
              <a:t>Slide Title </a:t>
            </a:r>
            <a:endParaRPr lang="en-US" dirty="0"/>
          </a:p>
        </p:txBody>
      </p:sp>
      <p:cxnSp>
        <p:nvCxnSpPr>
          <p:cNvPr id="5" name="Gerade Verbindung 4">
            <a:extLst>
              <a:ext uri="{FF2B5EF4-FFF2-40B4-BE49-F238E27FC236}">
                <a16:creationId xmlns:a16="http://schemas.microsoft.com/office/drawing/2014/main" id="{4CBC83F2-DFA1-B449-B47E-9F6B07C647FF}"/>
              </a:ext>
            </a:extLst>
          </p:cNvPr>
          <p:cNvCxnSpPr>
            <a:cxnSpLocks/>
          </p:cNvCxnSpPr>
          <p:nvPr userDrawn="1"/>
        </p:nvCxnSpPr>
        <p:spPr>
          <a:xfrm>
            <a:off x="966061" y="0"/>
            <a:ext cx="0" cy="5715000"/>
          </a:xfrm>
          <a:prstGeom prst="line">
            <a:avLst/>
          </a:prstGeom>
          <a:ln w="19050" cap="flat" cmpd="sng">
            <a:solidFill>
              <a:schemeClr val="bg2"/>
            </a:solidFill>
            <a:prstDash val="solid"/>
            <a:round/>
          </a:ln>
        </p:spPr>
        <p:style>
          <a:lnRef idx="1">
            <a:schemeClr val="accent1"/>
          </a:lnRef>
          <a:fillRef idx="0">
            <a:schemeClr val="accent1"/>
          </a:fillRef>
          <a:effectRef idx="0">
            <a:schemeClr val="accent1"/>
          </a:effectRef>
          <a:fontRef idx="minor">
            <a:schemeClr val="tx1"/>
          </a:fontRef>
        </p:style>
      </p:cxnSp>
      <p:sp>
        <p:nvSpPr>
          <p:cNvPr id="20" name="Fußzeilenplatzhalter 2">
            <a:extLst>
              <a:ext uri="{FF2B5EF4-FFF2-40B4-BE49-F238E27FC236}">
                <a16:creationId xmlns:a16="http://schemas.microsoft.com/office/drawing/2014/main" id="{60D03090-BC84-4440-8166-08DCA5166715}"/>
              </a:ext>
            </a:extLst>
          </p:cNvPr>
          <p:cNvSpPr>
            <a:spLocks noGrp="1"/>
          </p:cNvSpPr>
          <p:nvPr>
            <p:ph type="ftr" sz="quarter" idx="3"/>
          </p:nvPr>
        </p:nvSpPr>
        <p:spPr>
          <a:xfrm>
            <a:off x="1224000" y="5364390"/>
            <a:ext cx="7511987" cy="238704"/>
          </a:xfrm>
          <a:prstGeom prst="rect">
            <a:avLst/>
          </a:prstGeom>
        </p:spPr>
        <p:txBody>
          <a:bodyPr vert="horz" lIns="0" tIns="0" rIns="0" bIns="0" rtlCol="0" anchor="ctr"/>
          <a:lstStyle>
            <a:lvl1pPr algn="l">
              <a:defRPr sz="70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 dirty="0"/>
              <a:t>Caption</a:t>
            </a:r>
            <a:endParaRPr lang="de-DE" dirty="0"/>
          </a:p>
        </p:txBody>
      </p:sp>
      <p:pic>
        <p:nvPicPr>
          <p:cNvPr id="4" name="Grafik 3" descr="Ein Bild, das sitzend, Tisch, Computer, Essen enthält.&#10;&#10;Automatisch generierte Beschreibung">
            <a:extLst>
              <a:ext uri="{FF2B5EF4-FFF2-40B4-BE49-F238E27FC236}">
                <a16:creationId xmlns:a16="http://schemas.microsoft.com/office/drawing/2014/main" id="{3F640471-65BF-C648-868D-963E292AF463}"/>
              </a:ext>
            </a:extLst>
          </p:cNvPr>
          <p:cNvPicPr>
            <a:picLocks noChangeAspect="1"/>
          </p:cNvPicPr>
          <p:nvPr userDrawn="1"/>
        </p:nvPicPr>
        <p:blipFill>
          <a:blip r:embed="rId2"/>
          <a:stretch>
            <a:fillRect/>
          </a:stretch>
        </p:blipFill>
        <p:spPr>
          <a:xfrm>
            <a:off x="3333647" y="-1"/>
            <a:ext cx="5436616" cy="5617837"/>
          </a:xfrm>
          <a:prstGeom prst="rect">
            <a:avLst/>
          </a:prstGeom>
        </p:spPr>
      </p:pic>
    </p:spTree>
    <p:extLst>
      <p:ext uri="{BB962C8B-B14F-4D97-AF65-F5344CB8AC3E}">
        <p14:creationId xmlns:p14="http://schemas.microsoft.com/office/powerpoint/2010/main" val="1516424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Chapter title">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1276A92E-9DD2-2F4E-8619-6D60BD8C3ECD}"/>
              </a:ext>
            </a:extLst>
          </p:cNvPr>
          <p:cNvSpPr/>
          <p:nvPr userDrawn="1"/>
        </p:nvSpPr>
        <p:spPr>
          <a:xfrm>
            <a:off x="0" y="0"/>
            <a:ext cx="9144000" cy="606056"/>
          </a:xfrm>
          <a:prstGeom prst="rect">
            <a:avLst/>
          </a:prstGeom>
          <a:gradFill flip="none" rotWithShape="1">
            <a:gsLst>
              <a:gs pos="3000">
                <a:schemeClr val="accent6"/>
              </a:gs>
              <a:gs pos="63000">
                <a:schemeClr val="accent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2" name="Rechteck 11">
            <a:extLst>
              <a:ext uri="{FF2B5EF4-FFF2-40B4-BE49-F238E27FC236}">
                <a16:creationId xmlns:a16="http://schemas.microsoft.com/office/drawing/2014/main" id="{5734A693-5F7B-6046-90D0-257E6241D3C2}"/>
              </a:ext>
            </a:extLst>
          </p:cNvPr>
          <p:cNvSpPr/>
          <p:nvPr userDrawn="1"/>
        </p:nvSpPr>
        <p:spPr>
          <a:xfrm>
            <a:off x="0" y="606056"/>
            <a:ext cx="9144000" cy="4890977"/>
          </a:xfrm>
          <a:prstGeom prst="rect">
            <a:avLst/>
          </a:prstGeom>
          <a:solidFill>
            <a:srgbClr val="92AE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3" name="Title 1">
            <a:extLst>
              <a:ext uri="{FF2B5EF4-FFF2-40B4-BE49-F238E27FC236}">
                <a16:creationId xmlns:a16="http://schemas.microsoft.com/office/drawing/2014/main" id="{4890F977-FE29-5A44-8A59-E92C8350D541}"/>
              </a:ext>
            </a:extLst>
          </p:cNvPr>
          <p:cNvSpPr>
            <a:spLocks noGrp="1"/>
          </p:cNvSpPr>
          <p:nvPr>
            <p:ph type="ctrTitle" hasCustomPrompt="1"/>
          </p:nvPr>
        </p:nvSpPr>
        <p:spPr>
          <a:xfrm>
            <a:off x="1224516" y="1044000"/>
            <a:ext cx="5484553" cy="1292662"/>
          </a:xfrm>
          <a:prstGeom prst="rect">
            <a:avLst/>
          </a:prstGeom>
        </p:spPr>
        <p:txBody>
          <a:bodyPr wrap="square" anchor="t">
            <a:spAutoFit/>
          </a:bodyPr>
          <a:lstStyle>
            <a:lvl1pPr algn="l">
              <a:lnSpc>
                <a:spcPct val="100000"/>
              </a:lnSpc>
              <a:defRPr sz="4200" b="0">
                <a:solidFill>
                  <a:srgbClr val="00386C"/>
                </a:solidFill>
                <a:latin typeface="Arial" panose="020B0604020202020204" pitchFamily="34" charset="0"/>
                <a:ea typeface="Arial" panose="020B0604020202020204" pitchFamily="34" charset="0"/>
                <a:cs typeface="Arial" panose="020B0604020202020204" pitchFamily="34" charset="0"/>
              </a:defRPr>
            </a:lvl1pPr>
          </a:lstStyle>
          <a:p>
            <a:r>
              <a:rPr lang="de-DE" dirty="0"/>
              <a:t>Chapter </a:t>
            </a:r>
            <a:br>
              <a:rPr lang="de-DE" dirty="0"/>
            </a:br>
            <a:r>
              <a:rPr lang="de-DE" dirty="0"/>
              <a:t>Title </a:t>
            </a:r>
            <a:endParaRPr lang="en-US" dirty="0"/>
          </a:p>
        </p:txBody>
      </p:sp>
      <p:cxnSp>
        <p:nvCxnSpPr>
          <p:cNvPr id="14" name="Gerade Verbindung 13">
            <a:extLst>
              <a:ext uri="{FF2B5EF4-FFF2-40B4-BE49-F238E27FC236}">
                <a16:creationId xmlns:a16="http://schemas.microsoft.com/office/drawing/2014/main" id="{6640156F-E036-7A4C-BC7D-099260826E00}"/>
              </a:ext>
            </a:extLst>
          </p:cNvPr>
          <p:cNvCxnSpPr>
            <a:cxnSpLocks/>
          </p:cNvCxnSpPr>
          <p:nvPr userDrawn="1"/>
        </p:nvCxnSpPr>
        <p:spPr>
          <a:xfrm>
            <a:off x="966061" y="0"/>
            <a:ext cx="0" cy="5715000"/>
          </a:xfrm>
          <a:prstGeom prst="line">
            <a:avLst/>
          </a:prstGeom>
          <a:ln w="19050" cap="flat" cmpd="sng">
            <a:solidFill>
              <a:schemeClr val="bg2"/>
            </a:solidFill>
            <a:prstDash val="solid"/>
            <a:round/>
          </a:ln>
        </p:spPr>
        <p:style>
          <a:lnRef idx="1">
            <a:schemeClr val="accent1"/>
          </a:lnRef>
          <a:fillRef idx="0">
            <a:schemeClr val="accent1"/>
          </a:fillRef>
          <a:effectRef idx="0">
            <a:schemeClr val="accent1"/>
          </a:effectRef>
          <a:fontRef idx="minor">
            <a:schemeClr val="tx1"/>
          </a:fontRef>
        </p:style>
      </p:cxnSp>
      <p:sp>
        <p:nvSpPr>
          <p:cNvPr id="19" name="Slide Number Placeholder 5">
            <a:extLst>
              <a:ext uri="{FF2B5EF4-FFF2-40B4-BE49-F238E27FC236}">
                <a16:creationId xmlns:a16="http://schemas.microsoft.com/office/drawing/2014/main" id="{8D691486-DA75-BD46-A06C-8E7CEDD4ADBD}"/>
              </a:ext>
            </a:extLst>
          </p:cNvPr>
          <p:cNvSpPr>
            <a:spLocks noGrp="1"/>
          </p:cNvSpPr>
          <p:nvPr>
            <p:ph type="sldNum" sz="quarter" idx="4"/>
          </p:nvPr>
        </p:nvSpPr>
        <p:spPr>
          <a:xfrm>
            <a:off x="8605224" y="5491424"/>
            <a:ext cx="180001" cy="238704"/>
          </a:xfrm>
          <a:prstGeom prst="rect">
            <a:avLst/>
          </a:prstGeom>
        </p:spPr>
        <p:txBody>
          <a:bodyPr vert="horz" lIns="0" tIns="0" rIns="0" bIns="0" rtlCol="0" anchor="ctr"/>
          <a:lstStyle>
            <a:lvl1pPr algn="ctr">
              <a:defRPr sz="600" b="0" i="0">
                <a:solidFill>
                  <a:schemeClr val="tx1"/>
                </a:solidFill>
                <a:latin typeface="Arial" panose="020B0604020202020204" pitchFamily="34" charset="0"/>
                <a:ea typeface="Roboto" panose="02000000000000000000" pitchFamily="2" charset="0"/>
                <a:cs typeface="Arial" panose="020B0604020202020204" pitchFamily="34" charset="0"/>
              </a:defRPr>
            </a:lvl1pPr>
          </a:lstStyle>
          <a:p>
            <a:fld id="{15C29056-5AFA-7949-831A-3EC086771171}" type="slidenum">
              <a:rPr lang="de-DE" smtClean="0"/>
              <a:pPr/>
              <a:t>‹#›</a:t>
            </a:fld>
            <a:endParaRPr lang="de-DE" dirty="0"/>
          </a:p>
        </p:txBody>
      </p:sp>
      <p:sp>
        <p:nvSpPr>
          <p:cNvPr id="21" name="Fußzeilenplatzhalter 2">
            <a:extLst>
              <a:ext uri="{FF2B5EF4-FFF2-40B4-BE49-F238E27FC236}">
                <a16:creationId xmlns:a16="http://schemas.microsoft.com/office/drawing/2014/main" id="{91AEDB89-5697-504D-8D7B-0587643FE3E0}"/>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
        <p:nvSpPr>
          <p:cNvPr id="8" name="Rechteck 7">
            <a:extLst>
              <a:ext uri="{FF2B5EF4-FFF2-40B4-BE49-F238E27FC236}">
                <a16:creationId xmlns:a16="http://schemas.microsoft.com/office/drawing/2014/main" id="{639EF751-B7DA-8D43-ABED-4011DBCBB00D}"/>
              </a:ext>
            </a:extLst>
          </p:cNvPr>
          <p:cNvSpPr/>
          <p:nvPr userDrawn="1"/>
        </p:nvSpPr>
        <p:spPr>
          <a:xfrm>
            <a:off x="0" y="606056"/>
            <a:ext cx="966061" cy="1550507"/>
          </a:xfrm>
          <a:prstGeom prst="rect">
            <a:avLst/>
          </a:prstGeom>
          <a:solidFill>
            <a:srgbClr val="CDDEE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78783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ody: Text (1 column)">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1F8F476-5A63-1B43-B744-71E61ABBD3C2}"/>
              </a:ext>
            </a:extLst>
          </p:cNvPr>
          <p:cNvSpPr>
            <a:spLocks noGrp="1"/>
          </p:cNvSpPr>
          <p:nvPr>
            <p:ph type="title" hasCustomPrompt="1"/>
          </p:nvPr>
        </p:nvSpPr>
        <p:spPr>
          <a:xfrm>
            <a:off x="358775" y="175032"/>
            <a:ext cx="8426450" cy="246221"/>
          </a:xfrm>
          <a:prstGeom prst="rect">
            <a:avLst/>
          </a:prstGeom>
        </p:spPr>
        <p:txBody>
          <a:bodyPr wrap="square" lIns="0" tIns="0" rIns="0" bIns="0">
            <a:spAutoFit/>
          </a:bodyPr>
          <a:lstStyle>
            <a:lvl1pPr>
              <a:lnSpc>
                <a:spcPct val="100000"/>
              </a:lnSpc>
              <a:defRPr sz="1600"/>
            </a:lvl1pPr>
          </a:lstStyle>
          <a:p>
            <a:r>
              <a:rPr lang="en-US"/>
              <a:t>Click to edit Master title style</a:t>
            </a:r>
            <a:endParaRPr lang="en-US" dirty="0"/>
          </a:p>
        </p:txBody>
      </p:sp>
      <p:sp>
        <p:nvSpPr>
          <p:cNvPr id="3" name="Foliennummernplatzhalter 2">
            <a:extLst>
              <a:ext uri="{FF2B5EF4-FFF2-40B4-BE49-F238E27FC236}">
                <a16:creationId xmlns:a16="http://schemas.microsoft.com/office/drawing/2014/main" id="{46438E48-491D-0744-AD5E-C40A88ED1463}"/>
              </a:ext>
            </a:extLst>
          </p:cNvPr>
          <p:cNvSpPr>
            <a:spLocks noGrp="1"/>
          </p:cNvSpPr>
          <p:nvPr>
            <p:ph type="sldNum" sz="quarter" idx="13"/>
          </p:nvPr>
        </p:nvSpPr>
        <p:spPr/>
        <p:txBody>
          <a:bodyPr/>
          <a:lstStyle/>
          <a:p>
            <a:fld id="{15C29056-5AFA-7949-831A-3EC086771171}" type="slidenum">
              <a:rPr lang="de-DE" smtClean="0"/>
              <a:pPr/>
              <a:t>‹#›</a:t>
            </a:fld>
            <a:endParaRPr lang="de-DE" dirty="0"/>
          </a:p>
        </p:txBody>
      </p:sp>
      <p:sp>
        <p:nvSpPr>
          <p:cNvPr id="6" name="Textplatzhalter 5">
            <a:extLst>
              <a:ext uri="{FF2B5EF4-FFF2-40B4-BE49-F238E27FC236}">
                <a16:creationId xmlns:a16="http://schemas.microsoft.com/office/drawing/2014/main" id="{EDD48C0B-5391-7641-83FB-0699C7A9D049}"/>
              </a:ext>
            </a:extLst>
          </p:cNvPr>
          <p:cNvSpPr>
            <a:spLocks noGrp="1"/>
          </p:cNvSpPr>
          <p:nvPr>
            <p:ph type="body" sz="quarter" idx="14" hasCustomPrompt="1"/>
          </p:nvPr>
        </p:nvSpPr>
        <p:spPr>
          <a:xfrm>
            <a:off x="360000" y="900000"/>
            <a:ext cx="8378825" cy="4307679"/>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15" name="Fußzeilenplatzhalter 2">
            <a:extLst>
              <a:ext uri="{FF2B5EF4-FFF2-40B4-BE49-F238E27FC236}">
                <a16:creationId xmlns:a16="http://schemas.microsoft.com/office/drawing/2014/main" id="{B803BDE0-7686-6A44-87F6-24D51F182B08}"/>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3385855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ody: Text (2 columns)">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FA66214D-6AE7-6844-8B78-0FA1678C8F74}"/>
              </a:ext>
            </a:extLst>
          </p:cNvPr>
          <p:cNvSpPr>
            <a:spLocks noGrp="1"/>
          </p:cNvSpPr>
          <p:nvPr>
            <p:ph type="sldNum" sz="quarter" idx="15"/>
          </p:nvPr>
        </p:nvSpPr>
        <p:spPr/>
        <p:txBody>
          <a:bodyPr/>
          <a:lstStyle/>
          <a:p>
            <a:fld id="{15C29056-5AFA-7949-831A-3EC086771171}" type="slidenum">
              <a:rPr lang="de-DE" smtClean="0"/>
              <a:pPr/>
              <a:t>‹#›</a:t>
            </a:fld>
            <a:endParaRPr lang="de-DE" dirty="0"/>
          </a:p>
        </p:txBody>
      </p:sp>
      <p:sp>
        <p:nvSpPr>
          <p:cNvPr id="14" name="Titel 4">
            <a:extLst>
              <a:ext uri="{FF2B5EF4-FFF2-40B4-BE49-F238E27FC236}">
                <a16:creationId xmlns:a16="http://schemas.microsoft.com/office/drawing/2014/main" id="{BD365B8B-5868-3D40-B70D-97ACEBCFBEC4}"/>
              </a:ext>
            </a:extLst>
          </p:cNvPr>
          <p:cNvSpPr>
            <a:spLocks noGrp="1"/>
          </p:cNvSpPr>
          <p:nvPr>
            <p:ph type="title" hasCustomPrompt="1"/>
          </p:nvPr>
        </p:nvSpPr>
        <p:spPr>
          <a:xfrm>
            <a:off x="358775" y="173941"/>
            <a:ext cx="8433504" cy="246221"/>
          </a:xfrm>
        </p:spPr>
        <p:txBody>
          <a:bodyPr/>
          <a:lstStyle/>
          <a:p>
            <a:r>
              <a:rPr lang="en-US"/>
              <a:t>Click to edit Master title style</a:t>
            </a:r>
            <a:endParaRPr lang="de-DE"/>
          </a:p>
        </p:txBody>
      </p:sp>
      <p:sp>
        <p:nvSpPr>
          <p:cNvPr id="5" name="Textplatzhalter 4">
            <a:extLst>
              <a:ext uri="{FF2B5EF4-FFF2-40B4-BE49-F238E27FC236}">
                <a16:creationId xmlns:a16="http://schemas.microsoft.com/office/drawing/2014/main" id="{5BDE0700-9001-1346-BFE7-A17DD5863EBD}"/>
              </a:ext>
            </a:extLst>
          </p:cNvPr>
          <p:cNvSpPr>
            <a:spLocks noGrp="1"/>
          </p:cNvSpPr>
          <p:nvPr>
            <p:ph type="body" sz="quarter" idx="17" hasCustomPrompt="1"/>
          </p:nvPr>
        </p:nvSpPr>
        <p:spPr>
          <a:xfrm>
            <a:off x="358775" y="900113"/>
            <a:ext cx="4011613" cy="4305300"/>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7" name="Textplatzhalter 6">
            <a:extLst>
              <a:ext uri="{FF2B5EF4-FFF2-40B4-BE49-F238E27FC236}">
                <a16:creationId xmlns:a16="http://schemas.microsoft.com/office/drawing/2014/main" id="{3A2A4D7F-0FF9-9641-A4AC-28DCA004BBD2}"/>
              </a:ext>
            </a:extLst>
          </p:cNvPr>
          <p:cNvSpPr>
            <a:spLocks noGrp="1"/>
          </p:cNvSpPr>
          <p:nvPr>
            <p:ph type="body" sz="quarter" idx="18" hasCustomPrompt="1"/>
          </p:nvPr>
        </p:nvSpPr>
        <p:spPr>
          <a:xfrm>
            <a:off x="4680000" y="900113"/>
            <a:ext cx="4032250" cy="4305300"/>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19" name="Fußzeilenplatzhalter 2">
            <a:extLst>
              <a:ext uri="{FF2B5EF4-FFF2-40B4-BE49-F238E27FC236}">
                <a16:creationId xmlns:a16="http://schemas.microsoft.com/office/drawing/2014/main" id="{C431475C-FDC5-8142-BF55-F4F8ECC240CC}"/>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710817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ody: Text + Picture">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1E2FFFC0-B0CF-0D4D-8A2D-A2A6C661B3D9}"/>
              </a:ext>
            </a:extLst>
          </p:cNvPr>
          <p:cNvSpPr>
            <a:spLocks noGrp="1"/>
          </p:cNvSpPr>
          <p:nvPr>
            <p:ph type="pic" sz="quarter" idx="11"/>
          </p:nvPr>
        </p:nvSpPr>
        <p:spPr>
          <a:xfrm>
            <a:off x="4679999" y="900001"/>
            <a:ext cx="4105225" cy="4342262"/>
          </a:xfrm>
          <a:ln w="57150" cap="sq">
            <a:noFill/>
            <a:miter lim="800000"/>
          </a:ln>
        </p:spPr>
        <p:txBody>
          <a:bodyPr/>
          <a:lstStyle>
            <a:lvl1pPr marL="6350" indent="0">
              <a:buNone/>
              <a:defRPr>
                <a:solidFill>
                  <a:schemeClr val="tx1">
                    <a:lumMod val="75000"/>
                  </a:schemeClr>
                </a:solidFill>
              </a:defRPr>
            </a:lvl1pPr>
          </a:lstStyle>
          <a:p>
            <a:r>
              <a:rPr lang="de-DE"/>
              <a:t>Bild durch Klicken auf Symbol hinzufügen</a:t>
            </a:r>
          </a:p>
        </p:txBody>
      </p:sp>
      <p:sp>
        <p:nvSpPr>
          <p:cNvPr id="3" name="Foliennummernplatzhalter 2">
            <a:extLst>
              <a:ext uri="{FF2B5EF4-FFF2-40B4-BE49-F238E27FC236}">
                <a16:creationId xmlns:a16="http://schemas.microsoft.com/office/drawing/2014/main" id="{51C1F53E-94CD-F14F-A6CD-D57201049D1E}"/>
              </a:ext>
            </a:extLst>
          </p:cNvPr>
          <p:cNvSpPr>
            <a:spLocks noGrp="1"/>
          </p:cNvSpPr>
          <p:nvPr>
            <p:ph type="sldNum" sz="quarter" idx="14"/>
          </p:nvPr>
        </p:nvSpPr>
        <p:spPr/>
        <p:txBody>
          <a:bodyPr/>
          <a:lstStyle/>
          <a:p>
            <a:fld id="{15C29056-5AFA-7949-831A-3EC086771171}" type="slidenum">
              <a:rPr lang="de-DE" smtClean="0"/>
              <a:pPr/>
              <a:t>‹#›</a:t>
            </a:fld>
            <a:endParaRPr lang="de-DE" dirty="0"/>
          </a:p>
        </p:txBody>
      </p:sp>
      <p:sp>
        <p:nvSpPr>
          <p:cNvPr id="13" name="Titel 4">
            <a:extLst>
              <a:ext uri="{FF2B5EF4-FFF2-40B4-BE49-F238E27FC236}">
                <a16:creationId xmlns:a16="http://schemas.microsoft.com/office/drawing/2014/main" id="{36EE8378-5CCF-9144-B82F-7C252F4CE31B}"/>
              </a:ext>
            </a:extLst>
          </p:cNvPr>
          <p:cNvSpPr>
            <a:spLocks noGrp="1"/>
          </p:cNvSpPr>
          <p:nvPr>
            <p:ph type="title" hasCustomPrompt="1"/>
          </p:nvPr>
        </p:nvSpPr>
        <p:spPr>
          <a:xfrm>
            <a:off x="358775" y="173941"/>
            <a:ext cx="8433504" cy="246221"/>
          </a:xfrm>
        </p:spPr>
        <p:txBody>
          <a:bodyPr/>
          <a:lstStyle/>
          <a:p>
            <a:r>
              <a:rPr lang="en-US"/>
              <a:t>Click to edit Master title style</a:t>
            </a:r>
            <a:endParaRPr lang="de-DE"/>
          </a:p>
        </p:txBody>
      </p:sp>
      <p:sp>
        <p:nvSpPr>
          <p:cNvPr id="6" name="Textplatzhalter 5">
            <a:extLst>
              <a:ext uri="{FF2B5EF4-FFF2-40B4-BE49-F238E27FC236}">
                <a16:creationId xmlns:a16="http://schemas.microsoft.com/office/drawing/2014/main" id="{60172A25-DB0F-0B40-80A4-0BCDD7F8AEB7}"/>
              </a:ext>
            </a:extLst>
          </p:cNvPr>
          <p:cNvSpPr>
            <a:spLocks noGrp="1"/>
          </p:cNvSpPr>
          <p:nvPr>
            <p:ph type="body" sz="quarter" idx="15" hasCustomPrompt="1"/>
          </p:nvPr>
        </p:nvSpPr>
        <p:spPr>
          <a:xfrm>
            <a:off x="358775" y="900001"/>
            <a:ext cx="4011613" cy="4302237"/>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16" name="Fußzeilenplatzhalter 2">
            <a:extLst>
              <a:ext uri="{FF2B5EF4-FFF2-40B4-BE49-F238E27FC236}">
                <a16:creationId xmlns:a16="http://schemas.microsoft.com/office/drawing/2014/main" id="{F167F8D4-D622-F340-8F6D-036447626CC4}"/>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580095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ody: Picture + Text">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1E2FFFC0-B0CF-0D4D-8A2D-A2A6C661B3D9}"/>
              </a:ext>
            </a:extLst>
          </p:cNvPr>
          <p:cNvSpPr>
            <a:spLocks noGrp="1"/>
          </p:cNvSpPr>
          <p:nvPr>
            <p:ph type="pic" sz="quarter" idx="11"/>
          </p:nvPr>
        </p:nvSpPr>
        <p:spPr>
          <a:xfrm>
            <a:off x="358776" y="900000"/>
            <a:ext cx="4011206" cy="4331420"/>
          </a:xfrm>
          <a:ln w="50800" cap="sq">
            <a:noFill/>
            <a:miter lim="800000"/>
          </a:ln>
        </p:spPr>
        <p:txBody>
          <a:bodyPr/>
          <a:lstStyle>
            <a:lvl1pPr marL="6350" indent="0">
              <a:buFont typeface="Arial" panose="020B0604020202020204" pitchFamily="34" charset="0"/>
              <a:buNone/>
              <a:defRPr>
                <a:solidFill>
                  <a:schemeClr val="tx1">
                    <a:lumMod val="75000"/>
                  </a:schemeClr>
                </a:solidFill>
              </a:defRPr>
            </a:lvl1pPr>
          </a:lstStyle>
          <a:p>
            <a:r>
              <a:rPr lang="de-DE"/>
              <a:t>Bild durch Klicken auf Symbol hinzufügen</a:t>
            </a:r>
          </a:p>
        </p:txBody>
      </p:sp>
      <p:sp>
        <p:nvSpPr>
          <p:cNvPr id="3" name="Foliennummernplatzhalter 2">
            <a:extLst>
              <a:ext uri="{FF2B5EF4-FFF2-40B4-BE49-F238E27FC236}">
                <a16:creationId xmlns:a16="http://schemas.microsoft.com/office/drawing/2014/main" id="{83E27F57-B2F4-9241-929D-68B182DD39DB}"/>
              </a:ext>
            </a:extLst>
          </p:cNvPr>
          <p:cNvSpPr>
            <a:spLocks noGrp="1"/>
          </p:cNvSpPr>
          <p:nvPr>
            <p:ph type="sldNum" sz="quarter" idx="15"/>
          </p:nvPr>
        </p:nvSpPr>
        <p:spPr/>
        <p:txBody>
          <a:bodyPr/>
          <a:lstStyle/>
          <a:p>
            <a:fld id="{15C29056-5AFA-7949-831A-3EC086771171}" type="slidenum">
              <a:rPr lang="de-DE" smtClean="0"/>
              <a:pPr/>
              <a:t>‹#›</a:t>
            </a:fld>
            <a:endParaRPr lang="de-DE" dirty="0"/>
          </a:p>
        </p:txBody>
      </p:sp>
      <p:sp>
        <p:nvSpPr>
          <p:cNvPr id="13" name="Titel 4">
            <a:extLst>
              <a:ext uri="{FF2B5EF4-FFF2-40B4-BE49-F238E27FC236}">
                <a16:creationId xmlns:a16="http://schemas.microsoft.com/office/drawing/2014/main" id="{15B9A3C3-445A-804B-AB66-80EE629EEB54}"/>
              </a:ext>
            </a:extLst>
          </p:cNvPr>
          <p:cNvSpPr>
            <a:spLocks noGrp="1"/>
          </p:cNvSpPr>
          <p:nvPr>
            <p:ph type="title" hasCustomPrompt="1"/>
          </p:nvPr>
        </p:nvSpPr>
        <p:spPr>
          <a:xfrm>
            <a:off x="358775" y="173941"/>
            <a:ext cx="8426450" cy="246221"/>
          </a:xfrm>
        </p:spPr>
        <p:txBody>
          <a:bodyPr/>
          <a:lstStyle/>
          <a:p>
            <a:r>
              <a:rPr lang="en-US"/>
              <a:t>Click to edit Master title style</a:t>
            </a:r>
            <a:endParaRPr lang="de-DE"/>
          </a:p>
        </p:txBody>
      </p:sp>
      <p:sp>
        <p:nvSpPr>
          <p:cNvPr id="6" name="Textplatzhalter 5">
            <a:extLst>
              <a:ext uri="{FF2B5EF4-FFF2-40B4-BE49-F238E27FC236}">
                <a16:creationId xmlns:a16="http://schemas.microsoft.com/office/drawing/2014/main" id="{E041EECD-9FC2-934F-AA63-0ED240232F9B}"/>
              </a:ext>
            </a:extLst>
          </p:cNvPr>
          <p:cNvSpPr>
            <a:spLocks noGrp="1"/>
          </p:cNvSpPr>
          <p:nvPr>
            <p:ph type="body" sz="quarter" idx="16" hasCustomPrompt="1"/>
          </p:nvPr>
        </p:nvSpPr>
        <p:spPr>
          <a:xfrm>
            <a:off x="4680000" y="900000"/>
            <a:ext cx="4037012" cy="4331420"/>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16" name="Fußzeilenplatzhalter 2">
            <a:extLst>
              <a:ext uri="{FF2B5EF4-FFF2-40B4-BE49-F238E27FC236}">
                <a16:creationId xmlns:a16="http://schemas.microsoft.com/office/drawing/2014/main" id="{5D5BE5F2-1E81-4C42-A169-8B0C817245E0}"/>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82932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D98B2BB-C54F-7F42-81FA-8650AF785A93}"/>
              </a:ext>
            </a:extLst>
          </p:cNvPr>
          <p:cNvSpPr/>
          <p:nvPr userDrawn="1"/>
        </p:nvSpPr>
        <p:spPr>
          <a:xfrm>
            <a:off x="0" y="-2713"/>
            <a:ext cx="9144000" cy="5507301"/>
          </a:xfrm>
          <a:prstGeom prst="rect">
            <a:avLst/>
          </a:prstGeom>
          <a:gradFill flip="none" rotWithShape="1">
            <a:gsLst>
              <a:gs pos="3000">
                <a:schemeClr val="accent6"/>
              </a:gs>
              <a:gs pos="63000">
                <a:schemeClr val="accent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7" name="Title 1">
            <a:extLst>
              <a:ext uri="{FF2B5EF4-FFF2-40B4-BE49-F238E27FC236}">
                <a16:creationId xmlns:a16="http://schemas.microsoft.com/office/drawing/2014/main" id="{A0F04939-8B07-1D47-9EBE-831B36D91298}"/>
              </a:ext>
            </a:extLst>
          </p:cNvPr>
          <p:cNvSpPr>
            <a:spLocks noGrp="1"/>
          </p:cNvSpPr>
          <p:nvPr>
            <p:ph type="ctrTitle" hasCustomPrompt="1"/>
          </p:nvPr>
        </p:nvSpPr>
        <p:spPr>
          <a:xfrm>
            <a:off x="1219204" y="1995726"/>
            <a:ext cx="7324049" cy="861774"/>
          </a:xfrm>
          <a:prstGeom prst="rect">
            <a:avLst/>
          </a:prstGeom>
        </p:spPr>
        <p:txBody>
          <a:bodyPr wrap="square" anchor="ctr">
            <a:spAutoFit/>
          </a:bodyPr>
          <a:lstStyle>
            <a:lvl1pPr algn="l">
              <a:lnSpc>
                <a:spcPct val="100000"/>
              </a:lnSpc>
              <a:defRPr sz="5600" b="1">
                <a:latin typeface="Arial" panose="020B0604020202020204" pitchFamily="34" charset="0"/>
                <a:ea typeface="Arial" panose="020B0604020202020204" pitchFamily="34" charset="0"/>
                <a:cs typeface="Arial" panose="020B0604020202020204" pitchFamily="34" charset="0"/>
              </a:defRPr>
            </a:lvl1pPr>
          </a:lstStyle>
          <a:p>
            <a:r>
              <a:rPr lang="de-DE" dirty="0"/>
              <a:t>Thank you</a:t>
            </a:r>
            <a:endParaRPr lang="en-US" dirty="0"/>
          </a:p>
        </p:txBody>
      </p:sp>
      <p:cxnSp>
        <p:nvCxnSpPr>
          <p:cNvPr id="5" name="Gerade Verbindung 4">
            <a:extLst>
              <a:ext uri="{FF2B5EF4-FFF2-40B4-BE49-F238E27FC236}">
                <a16:creationId xmlns:a16="http://schemas.microsoft.com/office/drawing/2014/main" id="{4CBC83F2-DFA1-B449-B47E-9F6B07C647FF}"/>
              </a:ext>
            </a:extLst>
          </p:cNvPr>
          <p:cNvCxnSpPr>
            <a:cxnSpLocks/>
          </p:cNvCxnSpPr>
          <p:nvPr userDrawn="1"/>
        </p:nvCxnSpPr>
        <p:spPr>
          <a:xfrm>
            <a:off x="966061" y="0"/>
            <a:ext cx="0" cy="5715000"/>
          </a:xfrm>
          <a:prstGeom prst="line">
            <a:avLst/>
          </a:prstGeom>
          <a:ln w="19050" cap="flat" cmpd="sng">
            <a:solidFill>
              <a:schemeClr val="bg2"/>
            </a:solidFill>
            <a:prstDash val="solid"/>
            <a:round/>
          </a:ln>
        </p:spPr>
        <p:style>
          <a:lnRef idx="1">
            <a:schemeClr val="accent1"/>
          </a:lnRef>
          <a:fillRef idx="0">
            <a:schemeClr val="accent1"/>
          </a:fillRef>
          <a:effectRef idx="0">
            <a:schemeClr val="accent1"/>
          </a:effectRef>
          <a:fontRef idx="minor">
            <a:schemeClr val="tx1"/>
          </a:fontRef>
        </p:style>
      </p:cxnSp>
      <p:sp>
        <p:nvSpPr>
          <p:cNvPr id="20" name="Fußzeilenplatzhalter 2">
            <a:extLst>
              <a:ext uri="{FF2B5EF4-FFF2-40B4-BE49-F238E27FC236}">
                <a16:creationId xmlns:a16="http://schemas.microsoft.com/office/drawing/2014/main" id="{60D03090-BC84-4440-8166-08DCA5166715}"/>
              </a:ext>
            </a:extLst>
          </p:cNvPr>
          <p:cNvSpPr>
            <a:spLocks noGrp="1"/>
          </p:cNvSpPr>
          <p:nvPr>
            <p:ph type="ftr" sz="quarter" idx="3"/>
          </p:nvPr>
        </p:nvSpPr>
        <p:spPr>
          <a:xfrm>
            <a:off x="1219219" y="2927047"/>
            <a:ext cx="7324026" cy="238704"/>
          </a:xfrm>
          <a:prstGeom prst="rect">
            <a:avLst/>
          </a:prstGeom>
        </p:spPr>
        <p:txBody>
          <a:bodyPr vert="horz" lIns="0" tIns="0" rIns="0" bIns="0" rtlCol="0" anchor="ctr"/>
          <a:lstStyle>
            <a:lvl1pPr algn="l">
              <a:defRPr lang="de-DE" b="0" i="0" u="none" strike="noStrike">
                <a:effectLst/>
              </a:defRPr>
            </a:lvl1pPr>
          </a:lstStyle>
          <a:p>
            <a:r>
              <a:rPr lang="en-US" dirty="0"/>
              <a:t>For any questions please contact: </a:t>
            </a:r>
            <a:r>
              <a:rPr lang="en-US" dirty="0">
                <a:hlinkClick r:id="rId2"/>
              </a:rPr>
              <a:t>email@email.com</a:t>
            </a:r>
            <a:endParaRPr lang="en-US" dirty="0"/>
          </a:p>
        </p:txBody>
      </p:sp>
      <p:sp>
        <p:nvSpPr>
          <p:cNvPr id="11" name="Foliennummernplatzhalter 2">
            <a:extLst>
              <a:ext uri="{FF2B5EF4-FFF2-40B4-BE49-F238E27FC236}">
                <a16:creationId xmlns:a16="http://schemas.microsoft.com/office/drawing/2014/main" id="{6CCBAA98-D685-6E4B-94B8-8F1F3B208014}"/>
              </a:ext>
            </a:extLst>
          </p:cNvPr>
          <p:cNvSpPr>
            <a:spLocks noGrp="1"/>
          </p:cNvSpPr>
          <p:nvPr>
            <p:ph type="sldNum" sz="quarter" idx="15"/>
          </p:nvPr>
        </p:nvSpPr>
        <p:spPr>
          <a:xfrm>
            <a:off x="8605224" y="5491424"/>
            <a:ext cx="180001" cy="238704"/>
          </a:xfrm>
        </p:spPr>
        <p:txBody>
          <a:bodyPr/>
          <a:lstStyle/>
          <a:p>
            <a:fld id="{15C29056-5AFA-7949-831A-3EC086771171}" type="slidenum">
              <a:rPr lang="de-DE" smtClean="0"/>
              <a:pPr/>
              <a:t>‹#›</a:t>
            </a:fld>
            <a:endParaRPr lang="de-DE" dirty="0"/>
          </a:p>
        </p:txBody>
      </p:sp>
      <p:sp>
        <p:nvSpPr>
          <p:cNvPr id="12" name="Fußzeilenplatzhalter 2">
            <a:extLst>
              <a:ext uri="{FF2B5EF4-FFF2-40B4-BE49-F238E27FC236}">
                <a16:creationId xmlns:a16="http://schemas.microsoft.com/office/drawing/2014/main" id="{C65F74C8-D7E3-BF49-8FDF-E7FACFC3D657}"/>
              </a:ext>
            </a:extLst>
          </p:cNvPr>
          <p:cNvSpPr txBox="1">
            <a:spLocks/>
          </p:cNvSpPr>
          <p:nvPr userDrawn="1"/>
        </p:nvSpPr>
        <p:spPr>
          <a:xfrm>
            <a:off x="358775" y="5491424"/>
            <a:ext cx="4011206" cy="238704"/>
          </a:xfrm>
          <a:prstGeom prst="rect">
            <a:avLst/>
          </a:prstGeom>
        </p:spPr>
        <p:txBody>
          <a:bodyPr vert="horz" lIns="0" tIns="0" rIns="0" bIns="0" rtlCol="0" anchor="ctr"/>
          <a:lstStyle>
            <a:defPPr>
              <a:defRPr lang="en-US"/>
            </a:defPPr>
            <a:lvl1pPr marL="0" algn="l" defTabSz="457200" rtl="0" eaLnBrk="1" latinLnBrk="0" hangingPunct="1">
              <a:defRPr sz="700" b="1" i="0" kern="1200">
                <a:solidFill>
                  <a:schemeClr val="tx1"/>
                </a:solidFill>
                <a:latin typeface="Arial" panose="020B0604020202020204" pitchFamily="34" charset="0"/>
                <a:ea typeface="Arial" panose="020B0503030404040204" pitchFamily="34" charset="0"/>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2306050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333"/>
            </a:lvl1pPr>
            <a:lvl2pPr>
              <a:defRPr sz="2000"/>
            </a:lvl2pPr>
            <a:lvl3pPr>
              <a:defRPr sz="1667"/>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10226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12064" y="990600"/>
            <a:ext cx="3884240" cy="3771636"/>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20208" y="990600"/>
            <a:ext cx="3884240" cy="3771636"/>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1559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43D1F176-F568-914A-980C-DFBCD5D79B7D}"/>
              </a:ext>
            </a:extLst>
          </p:cNvPr>
          <p:cNvSpPr/>
          <p:nvPr userDrawn="1"/>
        </p:nvSpPr>
        <p:spPr>
          <a:xfrm>
            <a:off x="0" y="1"/>
            <a:ext cx="9144000" cy="594102"/>
          </a:xfrm>
          <a:prstGeom prst="rect">
            <a:avLst/>
          </a:pr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n>
                <a:noFill/>
              </a:ln>
              <a:latin typeface="Roboto" panose="02000000000000000000" pitchFamily="2" charset="0"/>
              <a:ea typeface="Roboto" panose="02000000000000000000" pitchFamily="2" charset="0"/>
              <a:cs typeface="Roboto" panose="02000000000000000000" pitchFamily="2" charset="0"/>
            </a:endParaRPr>
          </a:p>
        </p:txBody>
      </p:sp>
      <p:sp>
        <p:nvSpPr>
          <p:cNvPr id="4" name="Titelplatzhalter 3">
            <a:extLst>
              <a:ext uri="{FF2B5EF4-FFF2-40B4-BE49-F238E27FC236}">
                <a16:creationId xmlns:a16="http://schemas.microsoft.com/office/drawing/2014/main" id="{064A4E5B-C522-DA41-B39D-663910179814}"/>
              </a:ext>
            </a:extLst>
          </p:cNvPr>
          <p:cNvSpPr>
            <a:spLocks noGrp="1"/>
          </p:cNvSpPr>
          <p:nvPr>
            <p:ph type="title"/>
          </p:nvPr>
        </p:nvSpPr>
        <p:spPr>
          <a:xfrm>
            <a:off x="358775" y="173941"/>
            <a:ext cx="8426450" cy="246221"/>
          </a:xfrm>
          <a:prstGeom prst="rect">
            <a:avLst/>
          </a:prstGeom>
        </p:spPr>
        <p:txBody>
          <a:bodyPr vert="horz" wrap="square" lIns="0" tIns="0" rIns="0" bIns="0" rtlCol="0" anchor="t" anchorCtr="0">
            <a:spAutoFit/>
          </a:bodyPr>
          <a:lstStyle/>
          <a:p>
            <a:r>
              <a:rPr lang="en-US"/>
              <a:t>Click to edit Master title style</a:t>
            </a:r>
            <a:endParaRPr lang="de-DE" dirty="0"/>
          </a:p>
        </p:txBody>
      </p:sp>
      <p:sp>
        <p:nvSpPr>
          <p:cNvPr id="6" name="Textplatzhalter 5">
            <a:extLst>
              <a:ext uri="{FF2B5EF4-FFF2-40B4-BE49-F238E27FC236}">
                <a16:creationId xmlns:a16="http://schemas.microsoft.com/office/drawing/2014/main" id="{C66C6DAE-E1B6-094A-BCBD-2C4BDBBCE47B}"/>
              </a:ext>
            </a:extLst>
          </p:cNvPr>
          <p:cNvSpPr>
            <a:spLocks noGrp="1"/>
          </p:cNvSpPr>
          <p:nvPr>
            <p:ph type="body" idx="1"/>
          </p:nvPr>
        </p:nvSpPr>
        <p:spPr>
          <a:xfrm>
            <a:off x="358775" y="899999"/>
            <a:ext cx="8426450" cy="4304637"/>
          </a:xfrm>
          <a:prstGeom prst="rect">
            <a:avLst/>
          </a:prstGeom>
        </p:spPr>
        <p:txBody>
          <a:bodyPr vert="horz" lIns="0" tIns="0" rIns="0" bIns="0" rtlCol="0">
            <a:noAutofit/>
          </a:body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2" name="Rechteck 1">
            <a:extLst>
              <a:ext uri="{FF2B5EF4-FFF2-40B4-BE49-F238E27FC236}">
                <a16:creationId xmlns:a16="http://schemas.microsoft.com/office/drawing/2014/main" id="{D7C4B03B-722D-C840-8655-F27D5F4A86A5}"/>
              </a:ext>
            </a:extLst>
          </p:cNvPr>
          <p:cNvSpPr/>
          <p:nvPr userDrawn="1"/>
        </p:nvSpPr>
        <p:spPr>
          <a:xfrm>
            <a:off x="0" y="5496725"/>
            <a:ext cx="9144000" cy="238704"/>
          </a:xfrm>
          <a:prstGeom prst="rect">
            <a:avLst/>
          </a:prstGeom>
          <a:solidFill>
            <a:srgbClr val="CDDE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n>
                <a:noFill/>
              </a:ln>
              <a:latin typeface="Roboto" panose="02000000000000000000" pitchFamily="2" charset="0"/>
              <a:ea typeface="Roboto" panose="02000000000000000000" pitchFamily="2" charset="0"/>
              <a:cs typeface="Roboto" panose="02000000000000000000" pitchFamily="2" charset="0"/>
            </a:endParaRPr>
          </a:p>
        </p:txBody>
      </p:sp>
      <p:sp>
        <p:nvSpPr>
          <p:cNvPr id="7" name="Slide Number Placeholder 5">
            <a:extLst>
              <a:ext uri="{FF2B5EF4-FFF2-40B4-BE49-F238E27FC236}">
                <a16:creationId xmlns:a16="http://schemas.microsoft.com/office/drawing/2014/main" id="{D62618A8-57AB-7446-B906-4B72D5C58F8F}"/>
              </a:ext>
            </a:extLst>
          </p:cNvPr>
          <p:cNvSpPr>
            <a:spLocks noGrp="1"/>
          </p:cNvSpPr>
          <p:nvPr>
            <p:ph type="sldNum" sz="quarter" idx="4"/>
          </p:nvPr>
        </p:nvSpPr>
        <p:spPr>
          <a:xfrm>
            <a:off x="8605224" y="5491424"/>
            <a:ext cx="180001" cy="238704"/>
          </a:xfrm>
          <a:prstGeom prst="rect">
            <a:avLst/>
          </a:prstGeom>
        </p:spPr>
        <p:txBody>
          <a:bodyPr vert="horz" lIns="0" tIns="0" rIns="0" bIns="0" rtlCol="0" anchor="ctr"/>
          <a:lstStyle>
            <a:lvl1pPr algn="ctr">
              <a:defRPr sz="600" b="0" i="0">
                <a:solidFill>
                  <a:schemeClr val="tx1"/>
                </a:solidFill>
                <a:latin typeface="Arial" panose="020B0604020202020204" pitchFamily="34" charset="0"/>
                <a:ea typeface="Roboto" panose="02000000000000000000" pitchFamily="2" charset="0"/>
                <a:cs typeface="Arial" panose="020B0604020202020204" pitchFamily="34" charset="0"/>
              </a:defRPr>
            </a:lvl1pPr>
          </a:lstStyle>
          <a:p>
            <a:fld id="{15C29056-5AFA-7949-831A-3EC086771171}" type="slidenum">
              <a:rPr lang="de-DE" smtClean="0"/>
              <a:pPr/>
              <a:t>‹#›</a:t>
            </a:fld>
            <a:endParaRPr lang="de-DE" dirty="0"/>
          </a:p>
        </p:txBody>
      </p:sp>
      <p:sp>
        <p:nvSpPr>
          <p:cNvPr id="3" name="Fußzeilenplatzhalter 2">
            <a:extLst>
              <a:ext uri="{FF2B5EF4-FFF2-40B4-BE49-F238E27FC236}">
                <a16:creationId xmlns:a16="http://schemas.microsoft.com/office/drawing/2014/main" id="{5437F641-C003-F842-967C-12BE2D27030E}"/>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2616805225"/>
      </p:ext>
    </p:extLst>
  </p:cSld>
  <p:clrMap bg1="lt1" tx1="dk1" bg2="lt2" tx2="dk2" accent1="accent1" accent2="accent2" accent3="accent3" accent4="accent4" accent5="accent5" accent6="accent6" hlink="hlink" folHlink="folHlink"/>
  <p:sldLayoutIdLst>
    <p:sldLayoutId id="2147483685" r:id="rId1"/>
    <p:sldLayoutId id="2147483683" r:id="rId2"/>
    <p:sldLayoutId id="2147483662" r:id="rId3"/>
    <p:sldLayoutId id="2147483674" r:id="rId4"/>
    <p:sldLayoutId id="2147483679" r:id="rId5"/>
    <p:sldLayoutId id="2147483680" r:id="rId6"/>
    <p:sldLayoutId id="2147483686" r:id="rId7"/>
    <p:sldLayoutId id="2147483687" r:id="rId8"/>
    <p:sldLayoutId id="2147483688" r:id="rId9"/>
  </p:sldLayoutIdLst>
  <p:hf hdr="0" dt="0"/>
  <p:txStyles>
    <p:titleStyle>
      <a:lvl1pPr marL="0" marR="0" indent="0" algn="l" defTabSz="685800" rtl="0" eaLnBrk="1" fontAlgn="auto" latinLnBrk="0" hangingPunct="1">
        <a:lnSpc>
          <a:spcPct val="100000"/>
        </a:lnSpc>
        <a:spcBef>
          <a:spcPct val="0"/>
        </a:spcBef>
        <a:spcAft>
          <a:spcPts val="0"/>
        </a:spcAft>
        <a:buClrTx/>
        <a:buSzTx/>
        <a:buFontTx/>
        <a:buNone/>
        <a:tabLst/>
        <a:defRPr lang="de-DE" sz="1600" b="0" i="0" kern="1200" smtClean="0">
          <a:solidFill>
            <a:schemeClr val="bg1"/>
          </a:solidFill>
          <a:effectLst/>
          <a:latin typeface="Arial" panose="020B0604020202020204" pitchFamily="34" charset="0"/>
          <a:ea typeface="Roboto" panose="02000000000000000000" pitchFamily="2" charset="0"/>
          <a:cs typeface="Arial" panose="020B0604020202020204" pitchFamily="34" charset="0"/>
        </a:defRPr>
      </a:lvl1pPr>
    </p:titleStyle>
    <p:bodyStyle>
      <a:lvl1pPr marL="269875" indent="-269875"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6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6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6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6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26" userDrawn="1">
          <p15:clr>
            <a:srgbClr val="F26B43"/>
          </p15:clr>
        </p15:guide>
        <p15:guide id="2" orient="horz" pos="235" userDrawn="1">
          <p15:clr>
            <a:srgbClr val="F26B43"/>
          </p15:clr>
        </p15:guide>
        <p15:guide id="5" pos="557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98.png"/><Relationship Id="rId2" Type="http://schemas.openxmlformats.org/officeDocument/2006/relationships/image" Target="../media/image297.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4.png"/><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kni.me/w/KGDqtyTZ4FPCgXrH" TargetMode="External"/><Relationship Id="rId2" Type="http://schemas.openxmlformats.org/officeDocument/2006/relationships/hyperlink" Target="https://kni.me/w/-0nN9BzUOCI6vCXl" TargetMode="Externa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9B6E08-011C-D34D-A0C5-A112C618ECA6}"/>
              </a:ext>
            </a:extLst>
          </p:cNvPr>
          <p:cNvSpPr>
            <a:spLocks noGrp="1"/>
          </p:cNvSpPr>
          <p:nvPr>
            <p:ph type="ctrTitle"/>
          </p:nvPr>
        </p:nvSpPr>
        <p:spPr>
          <a:xfrm>
            <a:off x="1194034" y="1410930"/>
            <a:ext cx="3576522" cy="2585323"/>
          </a:xfrm>
        </p:spPr>
        <p:txBody>
          <a:bodyPr/>
          <a:lstStyle/>
          <a:p>
            <a:r>
              <a:rPr lang="de-DE"/>
              <a:t>Basic </a:t>
            </a:r>
            <a:r>
              <a:rPr lang="de-DE" dirty="0"/>
              <a:t>Principles of Machine Learning</a:t>
            </a:r>
          </a:p>
        </p:txBody>
      </p:sp>
    </p:spTree>
    <p:extLst>
      <p:ext uri="{BB962C8B-B14F-4D97-AF65-F5344CB8AC3E}">
        <p14:creationId xmlns:p14="http://schemas.microsoft.com/office/powerpoint/2010/main" val="4067134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CF33-EAAE-4F9F-BBBD-1BDFCF1DDFFB}"/>
              </a:ext>
            </a:extLst>
          </p:cNvPr>
          <p:cNvSpPr>
            <a:spLocks noGrp="1"/>
          </p:cNvSpPr>
          <p:nvPr>
            <p:ph type="title"/>
          </p:nvPr>
        </p:nvSpPr>
        <p:spPr/>
        <p:txBody>
          <a:bodyPr/>
          <a:lstStyle/>
          <a:p>
            <a:r>
              <a:rPr lang="de-DE" dirty="0"/>
              <a:t>Computational Costs</a:t>
            </a:r>
            <a:endParaRPr lang="en-GB" dirty="0"/>
          </a:p>
        </p:txBody>
      </p:sp>
      <p:sp>
        <p:nvSpPr>
          <p:cNvPr id="3" name="Slide Number Placeholder 2">
            <a:extLst>
              <a:ext uri="{FF2B5EF4-FFF2-40B4-BE49-F238E27FC236}">
                <a16:creationId xmlns:a16="http://schemas.microsoft.com/office/drawing/2014/main" id="{2B23DD1D-0FED-4115-AE94-D9CF819AE35F}"/>
              </a:ext>
            </a:extLst>
          </p:cNvPr>
          <p:cNvSpPr>
            <a:spLocks noGrp="1"/>
          </p:cNvSpPr>
          <p:nvPr>
            <p:ph type="sldNum" sz="quarter" idx="13"/>
          </p:nvPr>
        </p:nvSpPr>
        <p:spPr/>
        <p:txBody>
          <a:bodyPr/>
          <a:lstStyle/>
          <a:p>
            <a:fld id="{15C29056-5AFA-7949-831A-3EC086771171}" type="slidenum">
              <a:rPr lang="de-DE" smtClean="0"/>
              <a:pPr/>
              <a:t>10</a:t>
            </a:fld>
            <a:endParaRPr lang="de-DE" dirty="0"/>
          </a:p>
        </p:txBody>
      </p:sp>
      <p:sp>
        <p:nvSpPr>
          <p:cNvPr id="4" name="Text Placeholder 3">
            <a:extLst>
              <a:ext uri="{FF2B5EF4-FFF2-40B4-BE49-F238E27FC236}">
                <a16:creationId xmlns:a16="http://schemas.microsoft.com/office/drawing/2014/main" id="{4FE9143D-E8E0-495A-8DB2-34EB800B64C6}"/>
              </a:ext>
            </a:extLst>
          </p:cNvPr>
          <p:cNvSpPr>
            <a:spLocks noGrp="1"/>
          </p:cNvSpPr>
          <p:nvPr>
            <p:ph type="body" sz="quarter" idx="14"/>
          </p:nvPr>
        </p:nvSpPr>
        <p:spPr/>
        <p:txBody>
          <a:bodyPr/>
          <a:lstStyle/>
          <a:p>
            <a:pPr marL="6350" indent="0">
              <a:buNone/>
            </a:pPr>
            <a:r>
              <a:rPr lang="de-DE" dirty="0"/>
              <a:t>Computational costs mean:</a:t>
            </a:r>
          </a:p>
          <a:p>
            <a:pPr marL="6350" indent="0">
              <a:buNone/>
            </a:pPr>
            <a:endParaRPr lang="de-DE" dirty="0"/>
          </a:p>
          <a:p>
            <a:pPr>
              <a:buFontTx/>
              <a:buChar char="-"/>
            </a:pPr>
            <a:r>
              <a:rPr lang="de-DE" dirty="0"/>
              <a:t>More advanced (and expensive) hardware</a:t>
            </a:r>
          </a:p>
          <a:p>
            <a:pPr>
              <a:buFontTx/>
              <a:buChar char="-"/>
            </a:pPr>
            <a:r>
              <a:rPr lang="de-DE" dirty="0"/>
              <a:t>More time spent on training the model (possibly multiple times)</a:t>
            </a:r>
            <a:endParaRPr lang="en-GB" dirty="0"/>
          </a:p>
        </p:txBody>
      </p:sp>
      <p:sp>
        <p:nvSpPr>
          <p:cNvPr id="5" name="Footer Placeholder 4">
            <a:extLst>
              <a:ext uri="{FF2B5EF4-FFF2-40B4-BE49-F238E27FC236}">
                <a16:creationId xmlns:a16="http://schemas.microsoft.com/office/drawing/2014/main" id="{56BD7F8F-6897-4AE7-88EF-6C30E1A582C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7" name="Graphic 6">
            <a:extLst>
              <a:ext uri="{FF2B5EF4-FFF2-40B4-BE49-F238E27FC236}">
                <a16:creationId xmlns:a16="http://schemas.microsoft.com/office/drawing/2014/main" id="{E0F163BF-05BE-471C-8FBE-5BFC19E473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74891" y="2857500"/>
            <a:ext cx="2149041" cy="2149041"/>
          </a:xfrm>
          <a:prstGeom prst="rect">
            <a:avLst/>
          </a:prstGeom>
        </p:spPr>
      </p:pic>
    </p:spTree>
    <p:extLst>
      <p:ext uri="{BB962C8B-B14F-4D97-AF65-F5344CB8AC3E}">
        <p14:creationId xmlns:p14="http://schemas.microsoft.com/office/powerpoint/2010/main" val="1385399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646331"/>
          </a:xfrm>
        </p:spPr>
        <p:txBody>
          <a:bodyPr/>
          <a:lstStyle/>
          <a:p>
            <a:r>
              <a:rPr lang="de-DE" dirty="0"/>
              <a:t>Select the score function</a:t>
            </a:r>
          </a:p>
        </p:txBody>
      </p:sp>
      <p:sp>
        <p:nvSpPr>
          <p:cNvPr id="3" name="Foliennummernplatzhalter 2">
            <a:extLst>
              <a:ext uri="{FF2B5EF4-FFF2-40B4-BE49-F238E27FC236}">
                <a16:creationId xmlns:a16="http://schemas.microsoft.com/office/drawing/2014/main" id="{597C976E-80FB-8043-A2FA-70D3F515CA8F}"/>
              </a:ext>
            </a:extLst>
          </p:cNvPr>
          <p:cNvSpPr>
            <a:spLocks noGrp="1"/>
          </p:cNvSpPr>
          <p:nvPr>
            <p:ph type="sldNum" sz="quarter" idx="4"/>
          </p:nvPr>
        </p:nvSpPr>
        <p:spPr/>
        <p:txBody>
          <a:bodyPr/>
          <a:lstStyle/>
          <a:p>
            <a:fld id="{15C29056-5AFA-7949-831A-3EC086771171}" type="slidenum">
              <a:rPr lang="de-DE" smtClean="0"/>
              <a:pPr/>
              <a:t>11</a:t>
            </a:fld>
            <a:endParaRPr lang="de-DE" dirty="0"/>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77438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C4B8-DD37-480E-BD04-ECC7C814CCAB}"/>
              </a:ext>
            </a:extLst>
          </p:cNvPr>
          <p:cNvSpPr>
            <a:spLocks noGrp="1"/>
          </p:cNvSpPr>
          <p:nvPr>
            <p:ph type="title"/>
          </p:nvPr>
        </p:nvSpPr>
        <p:spPr/>
        <p:txBody>
          <a:bodyPr/>
          <a:lstStyle/>
          <a:p>
            <a:r>
              <a:rPr lang="de-DE" dirty="0"/>
              <a:t>Loss / Likelihood functions</a:t>
            </a:r>
            <a:endParaRPr lang="en-GB" dirty="0"/>
          </a:p>
        </p:txBody>
      </p:sp>
      <p:sp>
        <p:nvSpPr>
          <p:cNvPr id="3" name="Slide Number Placeholder 2">
            <a:extLst>
              <a:ext uri="{FF2B5EF4-FFF2-40B4-BE49-F238E27FC236}">
                <a16:creationId xmlns:a16="http://schemas.microsoft.com/office/drawing/2014/main" id="{211FBA1F-59D8-44D4-9A80-C176CA31D050}"/>
              </a:ext>
            </a:extLst>
          </p:cNvPr>
          <p:cNvSpPr>
            <a:spLocks noGrp="1"/>
          </p:cNvSpPr>
          <p:nvPr>
            <p:ph type="sldNum" sz="quarter" idx="13"/>
          </p:nvPr>
        </p:nvSpPr>
        <p:spPr/>
        <p:txBody>
          <a:bodyPr/>
          <a:lstStyle/>
          <a:p>
            <a:fld id="{15C29056-5AFA-7949-831A-3EC086771171}" type="slidenum">
              <a:rPr lang="de-DE" smtClean="0"/>
              <a:pPr/>
              <a:t>12</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B3F97C8F-A30E-41A5-8BE0-C95260D5E8D0}"/>
                  </a:ext>
                </a:extLst>
              </p:cNvPr>
              <p:cNvSpPr>
                <a:spLocks noGrp="1"/>
              </p:cNvSpPr>
              <p:nvPr>
                <p:ph type="body" sz="quarter" idx="14"/>
              </p:nvPr>
            </p:nvSpPr>
            <p:spPr>
              <a:xfrm>
                <a:off x="360000" y="899999"/>
                <a:ext cx="8378825" cy="4055241"/>
              </a:xfrm>
            </p:spPr>
            <p:txBody>
              <a:bodyPr/>
              <a:lstStyle/>
              <a:p>
                <a:pPr marL="6350" indent="0" algn="l">
                  <a:buNone/>
                </a:pPr>
                <a:r>
                  <a:rPr lang="en-GB" b="0" u="none" strike="noStrike" baseline="0" dirty="0"/>
                  <a:t>The choice of a model class </a:t>
                </a:r>
                <a14:m>
                  <m:oMath xmlns:m="http://schemas.openxmlformats.org/officeDocument/2006/math">
                    <m:r>
                      <a:rPr lang="de-DE" b="0" i="1" u="none" strike="noStrike" baseline="0" smtClean="0">
                        <a:latin typeface="Cambria Math" panose="02040503050406030204" pitchFamily="18" charset="0"/>
                      </a:rPr>
                      <m:t>𝑀</m:t>
                    </m:r>
                    <m:r>
                      <a:rPr lang="de-DE" b="0" i="0" u="none" strike="noStrike" baseline="0" smtClean="0">
                        <a:latin typeface="Cambria Math" panose="02040503050406030204" pitchFamily="18" charset="0"/>
                      </a:rPr>
                      <m:t> </m:t>
                    </m:r>
                  </m:oMath>
                </a14:m>
                <a:r>
                  <a:rPr lang="en-GB" b="0" u="none" strike="noStrike" baseline="0" dirty="0"/>
                  <a:t>determines only the general structure of the model, very often in terms of a set of parameters. </a:t>
                </a:r>
              </a:p>
              <a:p>
                <a:pPr marL="6350" indent="0" algn="l">
                  <a:buNone/>
                </a:pPr>
                <a:endParaRPr lang="en-GB" b="0" u="none" strike="noStrike" baseline="0" dirty="0"/>
              </a:p>
              <a:p>
                <a:pPr marL="6350" indent="0">
                  <a:buNone/>
                </a:pPr>
                <a:r>
                  <a:rPr lang="en-GB" b="0" u="none" strike="noStrike" baseline="0" dirty="0"/>
                  <a:t>In order to find the best or at least a good model for the given data, a fitting criterion is needed, usually in the form of an objective function </a:t>
                </a:r>
                <a14:m>
                  <m:oMath xmlns:m="http://schemas.openxmlformats.org/officeDocument/2006/math">
                    <m:r>
                      <a:rPr lang="de-DE" i="1">
                        <a:latin typeface="Cambria Math" panose="02040503050406030204" pitchFamily="18" charset="0"/>
                      </a:rPr>
                      <m:t>𝑓</m:t>
                    </m:r>
                    <m:r>
                      <a:rPr lang="de-DE" i="1">
                        <a:latin typeface="Cambria Math" panose="02040503050406030204" pitchFamily="18" charset="0"/>
                      </a:rPr>
                      <m:t>: </m:t>
                    </m:r>
                    <m:r>
                      <a:rPr lang="de-DE" i="1">
                        <a:latin typeface="Cambria Math" panose="02040503050406030204" pitchFamily="18" charset="0"/>
                      </a:rPr>
                      <m:t>𝑀</m:t>
                    </m:r>
                    <m:r>
                      <a:rPr lang="de-DE" i="1">
                        <a:latin typeface="Cambria Math" panose="02040503050406030204" pitchFamily="18" charset="0"/>
                      </a:rPr>
                      <m:t>→</m:t>
                    </m:r>
                    <m:r>
                      <a:rPr lang="de-DE" i="1">
                        <a:latin typeface="Cambria Math" panose="02040503050406030204" pitchFamily="18" charset="0"/>
                      </a:rPr>
                      <m:t>ℝ</m:t>
                    </m:r>
                  </m:oMath>
                </a14:m>
                <a:r>
                  <a:rPr lang="en-GB" dirty="0"/>
                  <a:t>. </a:t>
                </a:r>
              </a:p>
              <a:p>
                <a:pPr marL="6350" indent="0" algn="l">
                  <a:buNone/>
                </a:pPr>
                <a:endParaRPr lang="en-GB" dirty="0"/>
              </a:p>
              <a:p>
                <a:pPr marL="6350" indent="0" algn="l">
                  <a:buNone/>
                </a:pPr>
                <a:r>
                  <a:rPr lang="en-GB" b="0" u="none" strike="noStrike" baseline="0" dirty="0"/>
                  <a:t>Fitting the model </a:t>
                </a:r>
                <a14:m>
                  <m:oMath xmlns:m="http://schemas.openxmlformats.org/officeDocument/2006/math">
                    <m:r>
                      <a:rPr lang="de-DE" b="0" i="1" u="none" strike="noStrike" baseline="0" smtClean="0">
                        <a:latin typeface="Cambria Math" panose="02040503050406030204" pitchFamily="18" charset="0"/>
                      </a:rPr>
                      <m:t>𝑀</m:t>
                    </m:r>
                    <m:r>
                      <a:rPr lang="de-DE" b="0" i="0" u="none" strike="noStrike" baseline="0" smtClean="0">
                        <a:latin typeface="Cambria Math" panose="02040503050406030204" pitchFamily="18" charset="0"/>
                      </a:rPr>
                      <m:t> </m:t>
                    </m:r>
                  </m:oMath>
                </a14:m>
                <a:r>
                  <a:rPr lang="en-GB" b="0" u="none" strike="noStrike" baseline="0" dirty="0"/>
                  <a:t>means to choose its parameters as to minimize the function f (</a:t>
                </a:r>
                <a:r>
                  <a:rPr lang="en-GB" b="1" u="none" strike="noStrike" baseline="0" dirty="0"/>
                  <a:t>error</a:t>
                </a:r>
                <a:r>
                  <a:rPr lang="en-GB" b="0" u="none" strike="noStrike" baseline="0" dirty="0"/>
                  <a:t>)</a:t>
                </a:r>
                <a:r>
                  <a:rPr lang="en-GB" b="0" u="none" strike="noStrike" dirty="0"/>
                  <a:t> or to maximize the function f (</a:t>
                </a:r>
                <a:r>
                  <a:rPr lang="en-GB" b="1" u="none" strike="noStrike" dirty="0"/>
                  <a:t>likelihood</a:t>
                </a:r>
                <a:r>
                  <a:rPr lang="en-GB" b="0" u="none" strike="noStrike" dirty="0"/>
                  <a:t>).</a:t>
                </a:r>
              </a:p>
              <a:p>
                <a:pPr marL="6350" indent="0" algn="l">
                  <a:buNone/>
                </a:pPr>
                <a:endParaRPr lang="en-GB" i="1" dirty="0"/>
              </a:p>
              <a:p>
                <a:pPr marL="6350" indent="0" algn="l">
                  <a:buNone/>
                </a:pPr>
                <a:endParaRPr lang="en-GB" i="1" dirty="0"/>
              </a:p>
            </p:txBody>
          </p:sp>
        </mc:Choice>
        <mc:Fallback xmlns="">
          <p:sp>
            <p:nvSpPr>
              <p:cNvPr id="4" name="Text Placeholder 3">
                <a:extLst>
                  <a:ext uri="{FF2B5EF4-FFF2-40B4-BE49-F238E27FC236}">
                    <a16:creationId xmlns:a16="http://schemas.microsoft.com/office/drawing/2014/main" id="{B3F97C8F-A30E-41A5-8BE0-C95260D5E8D0}"/>
                  </a:ext>
                </a:extLst>
              </p:cNvPr>
              <p:cNvSpPr>
                <a:spLocks noGrp="1" noRot="1" noChangeAspect="1" noMove="1" noResize="1" noEditPoints="1" noAdjustHandles="1" noChangeArrowheads="1" noChangeShapeType="1" noTextEdit="1"/>
              </p:cNvSpPr>
              <p:nvPr>
                <p:ph type="body" sz="quarter" idx="14"/>
              </p:nvPr>
            </p:nvSpPr>
            <p:spPr>
              <a:xfrm>
                <a:off x="360000" y="899999"/>
                <a:ext cx="8378825" cy="4055241"/>
              </a:xfrm>
              <a:blipFill>
                <a:blip r:embed="rId2"/>
                <a:stretch>
                  <a:fillRect l="-1745" t="-1805"/>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A5270961-FFA3-4691-9FE7-FFB7AEBD03A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3487921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46EFD-2B56-4BF4-833D-15E1E269BC34}"/>
              </a:ext>
            </a:extLst>
          </p:cNvPr>
          <p:cNvSpPr>
            <a:spLocks noGrp="1"/>
          </p:cNvSpPr>
          <p:nvPr>
            <p:ph type="title"/>
          </p:nvPr>
        </p:nvSpPr>
        <p:spPr/>
        <p:txBody>
          <a:bodyPr/>
          <a:lstStyle/>
          <a:p>
            <a:r>
              <a:rPr lang="de-DE" dirty="0"/>
              <a:t>Loss Functions for Numeric Models</a:t>
            </a:r>
            <a:endParaRPr lang="en-GB" dirty="0"/>
          </a:p>
        </p:txBody>
      </p:sp>
      <p:sp>
        <p:nvSpPr>
          <p:cNvPr id="3" name="Slide Number Placeholder 2">
            <a:extLst>
              <a:ext uri="{FF2B5EF4-FFF2-40B4-BE49-F238E27FC236}">
                <a16:creationId xmlns:a16="http://schemas.microsoft.com/office/drawing/2014/main" id="{4E8F22EA-F7DC-4A43-AA74-5A85680BF7CB}"/>
              </a:ext>
            </a:extLst>
          </p:cNvPr>
          <p:cNvSpPr>
            <a:spLocks noGrp="1"/>
          </p:cNvSpPr>
          <p:nvPr>
            <p:ph type="sldNum" sz="quarter" idx="13"/>
          </p:nvPr>
        </p:nvSpPr>
        <p:spPr/>
        <p:txBody>
          <a:bodyPr/>
          <a:lstStyle/>
          <a:p>
            <a:fld id="{15C29056-5AFA-7949-831A-3EC086771171}" type="slidenum">
              <a:rPr lang="de-DE" smtClean="0"/>
              <a:pPr/>
              <a:t>13</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644CB473-4271-4E6B-A1B8-C4E4DCADED08}"/>
                  </a:ext>
                </a:extLst>
              </p:cNvPr>
              <p:cNvSpPr>
                <a:spLocks noGrp="1"/>
              </p:cNvSpPr>
              <p:nvPr>
                <p:ph type="body" sz="quarter" idx="14"/>
              </p:nvPr>
            </p:nvSpPr>
            <p:spPr/>
            <p:txBody>
              <a:bodyPr/>
              <a:lstStyle/>
              <a:p>
                <a:pPr marL="6350" indent="0">
                  <a:buNone/>
                </a:pPr>
                <a:r>
                  <a:rPr lang="de-DE" dirty="0"/>
                  <a:t>Classic Error function is the Mean Square Error</a:t>
                </a:r>
                <a:r>
                  <a:rPr lang="en-GB" dirty="0"/>
                  <a:t> (MSE):</a:t>
                </a:r>
              </a:p>
              <a:p>
                <a:pPr marL="6350" indent="0">
                  <a:buNone/>
                </a:pPr>
                <a:endParaRPr lang="en-GB" dirty="0"/>
              </a:p>
              <a:p>
                <a:pPr marL="6350" indent="0">
                  <a:buNone/>
                </a:pPr>
                <a14:m>
                  <m:oMathPara xmlns:m="http://schemas.openxmlformats.org/officeDocument/2006/math">
                    <m:oMathParaPr>
                      <m:jc m:val="centerGroup"/>
                    </m:oMathParaPr>
                    <m:oMath xmlns:m="http://schemas.openxmlformats.org/officeDocument/2006/math">
                      <m:r>
                        <a:rPr lang="de-DE" sz="2000" b="0" i="1" smtClean="0">
                          <a:latin typeface="Cambria Math" panose="02040503050406030204" pitchFamily="18" charset="0"/>
                        </a:rPr>
                        <m:t>𝑀𝑆𝐸</m:t>
                      </m:r>
                      <m:r>
                        <a:rPr lang="de-DE" sz="2000" b="0" i="1" smtClean="0">
                          <a:latin typeface="Cambria Math" panose="02040503050406030204" pitchFamily="18" charset="0"/>
                        </a:rPr>
                        <m:t>=</m:t>
                      </m:r>
                      <m:f>
                        <m:fPr>
                          <m:ctrlPr>
                            <a:rPr lang="de-DE" sz="2000" i="1" smtClean="0">
                              <a:latin typeface="Cambria Math" panose="02040503050406030204" pitchFamily="18" charset="0"/>
                            </a:rPr>
                          </m:ctrlPr>
                        </m:fPr>
                        <m:num>
                          <m:r>
                            <a:rPr lang="de-DE" sz="2000" b="0" i="1" smtClean="0">
                              <a:latin typeface="Cambria Math" panose="02040503050406030204" pitchFamily="18" charset="0"/>
                            </a:rPr>
                            <m:t>1</m:t>
                          </m:r>
                        </m:num>
                        <m:den>
                          <m:r>
                            <a:rPr lang="de-DE" sz="2000" b="0" i="1" smtClean="0">
                              <a:latin typeface="Cambria Math" panose="02040503050406030204" pitchFamily="18" charset="0"/>
                            </a:rPr>
                            <m:t>𝑛</m:t>
                          </m:r>
                        </m:den>
                      </m:f>
                      <m:r>
                        <a:rPr lang="de-DE" sz="2000" b="0" i="1" smtClean="0">
                          <a:latin typeface="Cambria Math" panose="02040503050406030204" pitchFamily="18" charset="0"/>
                        </a:rPr>
                        <m:t> </m:t>
                      </m:r>
                      <m:nary>
                        <m:naryPr>
                          <m:chr m:val="∑"/>
                          <m:ctrlPr>
                            <a:rPr lang="de-DE" sz="2000" i="1" smtClean="0">
                              <a:latin typeface="Cambria Math" panose="02040503050406030204" pitchFamily="18" charset="0"/>
                            </a:rPr>
                          </m:ctrlPr>
                        </m:naryPr>
                        <m:sub>
                          <m:r>
                            <m:rPr>
                              <m:brk m:alnAt="23"/>
                            </m:rPr>
                            <a:rPr lang="de-DE" sz="2000" b="0" i="1" smtClean="0">
                              <a:latin typeface="Cambria Math" panose="02040503050406030204" pitchFamily="18" charset="0"/>
                            </a:rPr>
                            <m:t>𝑖</m:t>
                          </m:r>
                          <m:r>
                            <a:rPr lang="de-DE" sz="2000" b="0" i="1" smtClean="0">
                              <a:latin typeface="Cambria Math" panose="02040503050406030204" pitchFamily="18" charset="0"/>
                            </a:rPr>
                            <m:t>=1</m:t>
                          </m:r>
                        </m:sub>
                        <m:sup>
                          <m:r>
                            <a:rPr lang="de-DE" sz="2000" b="0" i="1" smtClean="0">
                              <a:latin typeface="Cambria Math" panose="02040503050406030204" pitchFamily="18" charset="0"/>
                            </a:rPr>
                            <m:t>𝑛</m:t>
                          </m:r>
                        </m:sup>
                        <m:e>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m:t>
                              </m:r>
                              <m:sSub>
                                <m:sSubPr>
                                  <m:ctrlPr>
                                    <a:rPr lang="de-DE" sz="2000" b="0" i="1">
                                      <a:latin typeface="Cambria Math" panose="02040503050406030204" pitchFamily="18" charset="0"/>
                                    </a:rPr>
                                  </m:ctrlPr>
                                </m:sSubPr>
                                <m:e>
                                  <m:r>
                                    <a:rPr lang="de-DE" sz="2000" b="0" i="1">
                                      <a:latin typeface="Cambria Math" panose="02040503050406030204" pitchFamily="18" charset="0"/>
                                    </a:rPr>
                                    <m:t>𝑦</m:t>
                                  </m:r>
                                </m:e>
                                <m:sub>
                                  <m:r>
                                    <a:rPr lang="de-DE" sz="2000" b="0" i="1">
                                      <a:latin typeface="Cambria Math" panose="02040503050406030204" pitchFamily="18" charset="0"/>
                                    </a:rPr>
                                    <m:t>𝑖</m:t>
                                  </m:r>
                                </m:sub>
                              </m:sSub>
                              <m:r>
                                <a:rPr lang="de-DE" sz="2000" b="0" i="1">
                                  <a:latin typeface="Cambria Math" panose="02040503050406030204" pitchFamily="18" charset="0"/>
                                </a:rPr>
                                <m:t>−</m:t>
                              </m:r>
                              <m:r>
                                <a:rPr lang="de-DE" sz="2000" b="0" i="1" smtClean="0">
                                  <a:latin typeface="Cambria Math" panose="02040503050406030204" pitchFamily="18" charset="0"/>
                                </a:rPr>
                                <m:t>𝑀</m:t>
                              </m:r>
                              <m:r>
                                <a:rPr lang="de-DE" sz="2000" b="0" i="1">
                                  <a:latin typeface="Cambria Math" panose="02040503050406030204" pitchFamily="18" charset="0"/>
                                </a:rPr>
                                <m:t>(</m:t>
                              </m:r>
                              <m:sSub>
                                <m:sSubPr>
                                  <m:ctrlPr>
                                    <a:rPr lang="de-DE" sz="2000" b="0" i="1">
                                      <a:latin typeface="Cambria Math" panose="02040503050406030204" pitchFamily="18" charset="0"/>
                                    </a:rPr>
                                  </m:ctrlPr>
                                </m:sSubPr>
                                <m:e>
                                  <m:r>
                                    <a:rPr lang="de-DE" sz="2000" b="0" i="1">
                                      <a:latin typeface="Cambria Math" panose="02040503050406030204" pitchFamily="18" charset="0"/>
                                    </a:rPr>
                                    <m:t>𝑥</m:t>
                                  </m:r>
                                </m:e>
                                <m:sub>
                                  <m:r>
                                    <a:rPr lang="de-DE" sz="2000" b="0" i="1">
                                      <a:latin typeface="Cambria Math" panose="02040503050406030204" pitchFamily="18" charset="0"/>
                                    </a:rPr>
                                    <m:t>𝑖</m:t>
                                  </m:r>
                                </m:sub>
                              </m:sSub>
                              <m:r>
                                <a:rPr lang="de-DE" sz="2000" b="0" i="1">
                                  <a:latin typeface="Cambria Math" panose="02040503050406030204" pitchFamily="18" charset="0"/>
                                </a:rPr>
                                <m:t>)</m:t>
                              </m:r>
                              <m:r>
                                <a:rPr lang="de-DE" sz="2000" b="0" i="1" smtClean="0">
                                  <a:latin typeface="Cambria Math" panose="02040503050406030204" pitchFamily="18" charset="0"/>
                                </a:rPr>
                                <m:t>)</m:t>
                              </m:r>
                            </m:e>
                            <m:sup>
                              <m:r>
                                <a:rPr lang="de-DE" sz="2000" b="0" i="1" smtClean="0">
                                  <a:latin typeface="Cambria Math" panose="02040503050406030204" pitchFamily="18" charset="0"/>
                                </a:rPr>
                                <m:t>2</m:t>
                              </m:r>
                            </m:sup>
                          </m:sSup>
                        </m:e>
                      </m:nary>
                    </m:oMath>
                  </m:oMathPara>
                </a14:m>
                <a:endParaRPr lang="de-DE" dirty="0"/>
              </a:p>
              <a:p>
                <a:pPr marL="6350" indent="0">
                  <a:buNone/>
                </a:pPr>
                <a:endParaRPr lang="de-DE" dirty="0"/>
              </a:p>
              <a:p>
                <a:pPr marL="6350" indent="0">
                  <a:buNone/>
                </a:pPr>
                <a:r>
                  <a:rPr lang="de-DE" dirty="0"/>
                  <a:t>Where </a:t>
                </a:r>
                <a14:m>
                  <m:oMath xmlns:m="http://schemas.openxmlformats.org/officeDocument/2006/math">
                    <m:sSub>
                      <m:sSubPr>
                        <m:ctrlPr>
                          <a:rPr lang="de-DE" sz="2000" b="0" i="1">
                            <a:latin typeface="Cambria Math" panose="02040503050406030204" pitchFamily="18" charset="0"/>
                          </a:rPr>
                        </m:ctrlPr>
                      </m:sSubPr>
                      <m:e>
                        <m:r>
                          <a:rPr lang="de-DE" i="1">
                            <a:latin typeface="Cambria Math" panose="02040503050406030204" pitchFamily="18" charset="0"/>
                          </a:rPr>
                          <m:t>(</m:t>
                        </m:r>
                        <m:r>
                          <a:rPr lang="de-DE" sz="2000" b="0" i="1">
                            <a:latin typeface="Cambria Math" panose="02040503050406030204" pitchFamily="18" charset="0"/>
                          </a:rPr>
                          <m:t>𝑥</m:t>
                        </m:r>
                      </m:e>
                      <m:sub>
                        <m:r>
                          <a:rPr lang="de-DE" sz="2000" b="0" i="1">
                            <a:latin typeface="Cambria Math" panose="02040503050406030204" pitchFamily="18" charset="0"/>
                          </a:rPr>
                          <m:t>𝑖</m:t>
                        </m:r>
                      </m:sub>
                    </m:sSub>
                    <m:sSub>
                      <m:sSubPr>
                        <m:ctrlPr>
                          <a:rPr lang="de-DE" i="1">
                            <a:latin typeface="Cambria Math" panose="02040503050406030204" pitchFamily="18" charset="0"/>
                          </a:rPr>
                        </m:ctrlPr>
                      </m:sSubPr>
                      <m:e>
                        <m:r>
                          <a:rPr lang="de-DE" b="0" i="1" smtClean="0">
                            <a:latin typeface="Cambria Math" panose="02040503050406030204" pitchFamily="18" charset="0"/>
                          </a:rPr>
                          <m:t> ,</m:t>
                        </m:r>
                        <m:r>
                          <a:rPr lang="de-DE" i="1">
                            <a:latin typeface="Cambria Math" panose="02040503050406030204" pitchFamily="18" charset="0"/>
                          </a:rPr>
                          <m:t>𝑦</m:t>
                        </m:r>
                      </m:e>
                      <m:sub>
                        <m:r>
                          <a:rPr lang="de-DE" i="1">
                            <a:latin typeface="Cambria Math" panose="02040503050406030204" pitchFamily="18" charset="0"/>
                          </a:rPr>
                          <m:t>𝑖</m:t>
                        </m:r>
                      </m:sub>
                    </m:sSub>
                    <m:r>
                      <a:rPr lang="de-DE" i="1">
                        <a:latin typeface="Cambria Math" panose="02040503050406030204" pitchFamily="18" charset="0"/>
                      </a:rPr>
                      <m:t>)</m:t>
                    </m:r>
                  </m:oMath>
                </a14:m>
                <a:r>
                  <a:rPr lang="de-DE" dirty="0"/>
                  <a:t> are the </a:t>
                </a:r>
                <a14:m>
                  <m:oMath xmlns:m="http://schemas.openxmlformats.org/officeDocument/2006/math">
                    <m:r>
                      <a:rPr lang="de-DE" i="1" dirty="0" smtClean="0">
                        <a:latin typeface="Cambria Math" panose="02040503050406030204" pitchFamily="18" charset="0"/>
                      </a:rPr>
                      <m:t>𝑛</m:t>
                    </m:r>
                  </m:oMath>
                </a14:m>
                <a:r>
                  <a:rPr lang="de-DE" dirty="0"/>
                  <a:t> points in the dataset and </a:t>
                </a:r>
                <a14:m>
                  <m:oMath xmlns:m="http://schemas.openxmlformats.org/officeDocument/2006/math">
                    <m:r>
                      <a:rPr lang="de-DE" i="1">
                        <a:latin typeface="Cambria Math" panose="02040503050406030204" pitchFamily="18" charset="0"/>
                      </a:rPr>
                      <m:t>𝑀</m:t>
                    </m:r>
                  </m:oMath>
                </a14:m>
                <a:r>
                  <a:rPr lang="de-DE" dirty="0"/>
                  <a:t> is the model.</a:t>
                </a:r>
              </a:p>
              <a:p>
                <a:pPr marL="6350" indent="0">
                  <a:buNone/>
                </a:pPr>
                <a:r>
                  <a:rPr lang="de-DE" dirty="0"/>
                  <a:t>Variations of MSE are also used as error fuctions to fit models.</a:t>
                </a:r>
              </a:p>
              <a:p>
                <a:pPr marL="6350" indent="0">
                  <a:buNone/>
                </a:pPr>
                <a:endParaRPr lang="de-DE" dirty="0"/>
              </a:p>
              <a:p>
                <a:pPr marL="6350" indent="0">
                  <a:buNone/>
                </a:pPr>
                <a:r>
                  <a:rPr lang="de-DE" dirty="0"/>
                  <a:t>Note that MSE and its variations work for model classes with numeric outputs.</a:t>
                </a:r>
              </a:p>
            </p:txBody>
          </p:sp>
        </mc:Choice>
        <mc:Fallback xmlns="">
          <p:sp>
            <p:nvSpPr>
              <p:cNvPr id="4" name="Text Placeholder 3">
                <a:extLst>
                  <a:ext uri="{FF2B5EF4-FFF2-40B4-BE49-F238E27FC236}">
                    <a16:creationId xmlns:a16="http://schemas.microsoft.com/office/drawing/2014/main" id="{644CB473-4271-4E6B-A1B8-C4E4DCADED08}"/>
                  </a:ext>
                </a:extLst>
              </p:cNvPr>
              <p:cNvSpPr>
                <a:spLocks noGrp="1" noRot="1" noChangeAspect="1" noMove="1" noResize="1" noEditPoints="1" noAdjustHandles="1" noChangeArrowheads="1" noChangeShapeType="1" noTextEdit="1"/>
              </p:cNvSpPr>
              <p:nvPr>
                <p:ph type="body" sz="quarter" idx="14"/>
              </p:nvPr>
            </p:nvSpPr>
            <p:spPr>
              <a:blipFill>
                <a:blip r:embed="rId2"/>
                <a:stretch>
                  <a:fillRect l="-1745" t="-1700"/>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BFE410D6-A1DF-47A4-881B-5036B636C9D8}"/>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2547332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95C8E-3930-4329-9C3C-783F88ADCD1E}"/>
              </a:ext>
            </a:extLst>
          </p:cNvPr>
          <p:cNvSpPr>
            <a:spLocks noGrp="1"/>
          </p:cNvSpPr>
          <p:nvPr>
            <p:ph type="title"/>
          </p:nvPr>
        </p:nvSpPr>
        <p:spPr/>
        <p:txBody>
          <a:bodyPr/>
          <a:lstStyle/>
          <a:p>
            <a:r>
              <a:rPr lang="de-DE" dirty="0"/>
              <a:t>Cost Matrix</a:t>
            </a:r>
            <a:endParaRPr lang="en-GB" dirty="0"/>
          </a:p>
        </p:txBody>
      </p:sp>
      <p:sp>
        <p:nvSpPr>
          <p:cNvPr id="3" name="Slide Number Placeholder 2">
            <a:extLst>
              <a:ext uri="{FF2B5EF4-FFF2-40B4-BE49-F238E27FC236}">
                <a16:creationId xmlns:a16="http://schemas.microsoft.com/office/drawing/2014/main" id="{FB2DF721-3F53-4600-9E9A-2CE7C63DAAFF}"/>
              </a:ext>
            </a:extLst>
          </p:cNvPr>
          <p:cNvSpPr>
            <a:spLocks noGrp="1"/>
          </p:cNvSpPr>
          <p:nvPr>
            <p:ph type="sldNum" sz="quarter" idx="13"/>
          </p:nvPr>
        </p:nvSpPr>
        <p:spPr/>
        <p:txBody>
          <a:bodyPr/>
          <a:lstStyle/>
          <a:p>
            <a:fld id="{15C29056-5AFA-7949-831A-3EC086771171}" type="slidenum">
              <a:rPr lang="de-DE" smtClean="0"/>
              <a:pPr/>
              <a:t>14</a:t>
            </a:fld>
            <a:endParaRPr lang="de-DE" dirty="0"/>
          </a:p>
        </p:txBody>
      </p:sp>
      <p:sp>
        <p:nvSpPr>
          <p:cNvPr id="4" name="Text Placeholder 3">
            <a:extLst>
              <a:ext uri="{FF2B5EF4-FFF2-40B4-BE49-F238E27FC236}">
                <a16:creationId xmlns:a16="http://schemas.microsoft.com/office/drawing/2014/main" id="{7F46D2D9-0CA2-46BF-B499-E206BEA8CFE9}"/>
              </a:ext>
            </a:extLst>
          </p:cNvPr>
          <p:cNvSpPr>
            <a:spLocks noGrp="1"/>
          </p:cNvSpPr>
          <p:nvPr>
            <p:ph type="body" sz="quarter" idx="14"/>
          </p:nvPr>
        </p:nvSpPr>
        <p:spPr>
          <a:xfrm>
            <a:off x="360000" y="900000"/>
            <a:ext cx="8378825" cy="1483361"/>
          </a:xfrm>
        </p:spPr>
        <p:txBody>
          <a:bodyPr/>
          <a:lstStyle/>
          <a:p>
            <a:pPr algn="l"/>
            <a:r>
              <a:rPr lang="de-DE" sz="1800" dirty="0"/>
              <a:t>Classic Error function for classification is the </a:t>
            </a:r>
            <a:r>
              <a:rPr lang="de-DE" sz="1800" b="1" dirty="0"/>
              <a:t>misclassification rate</a:t>
            </a:r>
            <a:r>
              <a:rPr lang="de-DE" sz="1800" dirty="0"/>
              <a:t>.</a:t>
            </a:r>
          </a:p>
          <a:p>
            <a:pPr algn="l"/>
            <a:r>
              <a:rPr lang="en-GB" sz="1800" i="0" u="none" strike="noStrike" baseline="0" dirty="0"/>
              <a:t>Misclassification rate is the proportion of records wrongly assigned to a class.</a:t>
            </a:r>
          </a:p>
          <a:p>
            <a:pPr algn="l"/>
            <a:r>
              <a:rPr lang="en-GB" sz="1800" b="0" i="0" u="none" strike="noStrike" baseline="0" dirty="0"/>
              <a:t>Misclassification rate can be associated to a </a:t>
            </a:r>
            <a:r>
              <a:rPr lang="en-GB" sz="1800" b="1" i="0" u="none" strike="noStrike" baseline="0" dirty="0"/>
              <a:t>cost matrix</a:t>
            </a:r>
            <a:endParaRPr lang="en-GB" sz="1800" dirty="0"/>
          </a:p>
          <a:p>
            <a:pPr algn="l"/>
            <a:endParaRPr lang="en-GB" dirty="0"/>
          </a:p>
        </p:txBody>
      </p:sp>
      <p:sp>
        <p:nvSpPr>
          <p:cNvPr id="5" name="Footer Placeholder 4">
            <a:extLst>
              <a:ext uri="{FF2B5EF4-FFF2-40B4-BE49-F238E27FC236}">
                <a16:creationId xmlns:a16="http://schemas.microsoft.com/office/drawing/2014/main" id="{1D37B97D-BF00-4F96-ADA4-62D84F40BD99}"/>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graphicFrame>
        <p:nvGraphicFramePr>
          <p:cNvPr id="7" name="Table 6">
            <a:extLst>
              <a:ext uri="{FF2B5EF4-FFF2-40B4-BE49-F238E27FC236}">
                <a16:creationId xmlns:a16="http://schemas.microsoft.com/office/drawing/2014/main" id="{1535F1F4-5684-44BF-B66A-1047D4869DD0}"/>
              </a:ext>
            </a:extLst>
          </p:cNvPr>
          <p:cNvGraphicFramePr>
            <a:graphicFrameLocks noGrp="1"/>
          </p:cNvGraphicFramePr>
          <p:nvPr>
            <p:extLst>
              <p:ext uri="{D42A27DB-BD31-4B8C-83A1-F6EECF244321}">
                <p14:modId xmlns:p14="http://schemas.microsoft.com/office/powerpoint/2010/main" val="2056358314"/>
              </p:ext>
            </p:extLst>
          </p:nvPr>
        </p:nvGraphicFramePr>
        <p:xfrm>
          <a:off x="737941" y="3016936"/>
          <a:ext cx="2666922" cy="1483360"/>
        </p:xfrm>
        <a:graphic>
          <a:graphicData uri="http://schemas.openxmlformats.org/drawingml/2006/table">
            <a:tbl>
              <a:tblPr firstRow="1" bandRow="1">
                <a:tableStyleId>{5C22544A-7EE6-4342-B048-85BDC9FD1C3A}</a:tableStyleId>
              </a:tblPr>
              <a:tblGrid>
                <a:gridCol w="888974">
                  <a:extLst>
                    <a:ext uri="{9D8B030D-6E8A-4147-A177-3AD203B41FA5}">
                      <a16:colId xmlns:a16="http://schemas.microsoft.com/office/drawing/2014/main" val="2521256269"/>
                    </a:ext>
                  </a:extLst>
                </a:gridCol>
                <a:gridCol w="888974">
                  <a:extLst>
                    <a:ext uri="{9D8B030D-6E8A-4147-A177-3AD203B41FA5}">
                      <a16:colId xmlns:a16="http://schemas.microsoft.com/office/drawing/2014/main" val="2776123958"/>
                    </a:ext>
                  </a:extLst>
                </a:gridCol>
                <a:gridCol w="888974">
                  <a:extLst>
                    <a:ext uri="{9D8B030D-6E8A-4147-A177-3AD203B41FA5}">
                      <a16:colId xmlns:a16="http://schemas.microsoft.com/office/drawing/2014/main" val="3568835804"/>
                    </a:ext>
                  </a:extLst>
                </a:gridCol>
              </a:tblGrid>
              <a:tr h="370840">
                <a:tc rowSpan="2">
                  <a:txBody>
                    <a:bodyPr/>
                    <a:lstStyle/>
                    <a:p>
                      <a:endParaRPr lang="en-US" dirty="0"/>
                    </a:p>
                    <a:p>
                      <a:r>
                        <a:rPr lang="en-US" dirty="0"/>
                        <a:t>True class</a:t>
                      </a:r>
                    </a:p>
                  </a:txBody>
                  <a:tcPr/>
                </a:tc>
                <a:tc gridSpan="2">
                  <a:txBody>
                    <a:bodyPr/>
                    <a:lstStyle/>
                    <a:p>
                      <a:pPr algn="ctr"/>
                      <a:r>
                        <a:rPr lang="en-US" dirty="0"/>
                        <a:t>Predicted class</a:t>
                      </a:r>
                    </a:p>
                  </a:txBody>
                  <a:tcPr/>
                </a:tc>
                <a:tc hMerge="1">
                  <a:txBody>
                    <a:bodyPr/>
                    <a:lstStyle/>
                    <a:p>
                      <a:pPr algn="ctr"/>
                      <a:endParaRPr lang="en-US" dirty="0"/>
                    </a:p>
                  </a:txBody>
                  <a:tcPr/>
                </a:tc>
                <a:extLst>
                  <a:ext uri="{0D108BD9-81ED-4DB2-BD59-A6C34878D82A}">
                    <a16:rowId xmlns:a16="http://schemas.microsoft.com/office/drawing/2014/main" val="3126902946"/>
                  </a:ext>
                </a:extLst>
              </a:tr>
              <a:tr h="370840">
                <a:tc vMerge="1">
                  <a:txBody>
                    <a:bodyPr/>
                    <a:lstStyle/>
                    <a:p>
                      <a:endParaRPr lang="en-US" dirty="0"/>
                    </a:p>
                  </a:txBody>
                  <a:tcPr/>
                </a:tc>
                <a:tc>
                  <a:txBody>
                    <a:bodyPr/>
                    <a:lstStyle/>
                    <a:p>
                      <a:pPr algn="ctr"/>
                      <a:r>
                        <a:rPr lang="en-US" dirty="0"/>
                        <a:t>OK</a:t>
                      </a:r>
                    </a:p>
                  </a:txBody>
                  <a:tcPr/>
                </a:tc>
                <a:tc>
                  <a:txBody>
                    <a:bodyPr/>
                    <a:lstStyle/>
                    <a:p>
                      <a:pPr algn="ctr"/>
                      <a:r>
                        <a:rPr lang="en-US" dirty="0"/>
                        <a:t>broken</a:t>
                      </a:r>
                    </a:p>
                  </a:txBody>
                  <a:tcPr/>
                </a:tc>
                <a:extLst>
                  <a:ext uri="{0D108BD9-81ED-4DB2-BD59-A6C34878D82A}">
                    <a16:rowId xmlns:a16="http://schemas.microsoft.com/office/drawing/2014/main" val="2207853635"/>
                  </a:ext>
                </a:extLst>
              </a:tr>
              <a:tr h="370840">
                <a:tc>
                  <a:txBody>
                    <a:bodyPr/>
                    <a:lstStyle/>
                    <a:p>
                      <a:r>
                        <a:rPr lang="en-US" dirty="0"/>
                        <a:t>OK</a:t>
                      </a:r>
                    </a:p>
                  </a:txBody>
                  <a:tcPr/>
                </a:tc>
                <a:tc>
                  <a:txBody>
                    <a:bodyPr/>
                    <a:lstStyle/>
                    <a:p>
                      <a:pPr algn="r"/>
                      <a:r>
                        <a:rPr lang="en-US" dirty="0"/>
                        <a:t>0</a:t>
                      </a:r>
                    </a:p>
                  </a:txBody>
                  <a:tcPr/>
                </a:tc>
                <a:tc>
                  <a:txBody>
                    <a:bodyPr/>
                    <a:lstStyle/>
                    <a:p>
                      <a:pPr algn="r"/>
                      <a:r>
                        <a:rPr lang="en-US" dirty="0"/>
                        <a:t>c1</a:t>
                      </a:r>
                    </a:p>
                  </a:txBody>
                  <a:tcPr/>
                </a:tc>
                <a:extLst>
                  <a:ext uri="{0D108BD9-81ED-4DB2-BD59-A6C34878D82A}">
                    <a16:rowId xmlns:a16="http://schemas.microsoft.com/office/drawing/2014/main" val="3930496870"/>
                  </a:ext>
                </a:extLst>
              </a:tr>
              <a:tr h="370840">
                <a:tc>
                  <a:txBody>
                    <a:bodyPr/>
                    <a:lstStyle/>
                    <a:p>
                      <a:r>
                        <a:rPr lang="en-US" dirty="0"/>
                        <a:t>broken</a:t>
                      </a:r>
                    </a:p>
                  </a:txBody>
                  <a:tcPr/>
                </a:tc>
                <a:tc>
                  <a:txBody>
                    <a:bodyPr/>
                    <a:lstStyle/>
                    <a:p>
                      <a:pPr algn="r"/>
                      <a:r>
                        <a:rPr lang="en-US" dirty="0"/>
                        <a:t>c2</a:t>
                      </a:r>
                    </a:p>
                  </a:txBody>
                  <a:tcPr/>
                </a:tc>
                <a:tc>
                  <a:txBody>
                    <a:bodyPr/>
                    <a:lstStyle/>
                    <a:p>
                      <a:pPr algn="r"/>
                      <a:r>
                        <a:rPr lang="en-US" dirty="0"/>
                        <a:t>0</a:t>
                      </a:r>
                    </a:p>
                  </a:txBody>
                  <a:tcPr/>
                </a:tc>
                <a:extLst>
                  <a:ext uri="{0D108BD9-81ED-4DB2-BD59-A6C34878D82A}">
                    <a16:rowId xmlns:a16="http://schemas.microsoft.com/office/drawing/2014/main" val="3110047474"/>
                  </a:ext>
                </a:extLst>
              </a:tr>
            </a:tbl>
          </a:graphicData>
        </a:graphic>
      </p:graphicFrame>
      <p:sp>
        <p:nvSpPr>
          <p:cNvPr id="8" name="Text Placeholder 3">
            <a:extLst>
              <a:ext uri="{FF2B5EF4-FFF2-40B4-BE49-F238E27FC236}">
                <a16:creationId xmlns:a16="http://schemas.microsoft.com/office/drawing/2014/main" id="{97835B39-33B3-4FA2-B885-0028E19DB640}"/>
              </a:ext>
            </a:extLst>
          </p:cNvPr>
          <p:cNvSpPr txBox="1">
            <a:spLocks/>
          </p:cNvSpPr>
          <p:nvPr/>
        </p:nvSpPr>
        <p:spPr>
          <a:xfrm>
            <a:off x="4127175" y="2394212"/>
            <a:ext cx="4124243" cy="2382726"/>
          </a:xfrm>
          <a:prstGeom prst="rect">
            <a:avLst/>
          </a:prstGeom>
        </p:spPr>
        <p:txBody>
          <a:bodyPr vert="horz" lIns="0" tIns="0" rIns="0" bIns="0" rtlCol="0">
            <a:noAutofit/>
          </a:bodyPr>
          <a:lstStyle>
            <a:lvl1pPr marL="266700" indent="-260350"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0" indent="0">
              <a:buNone/>
            </a:pPr>
            <a:r>
              <a:rPr lang="en-GB" sz="1800" dirty="0"/>
              <a:t>Tea cup misclassification cost matrix:</a:t>
            </a:r>
          </a:p>
          <a:p>
            <a:pPr marL="6350" indent="0">
              <a:buNone/>
            </a:pPr>
            <a:endParaRPr lang="en-GB" sz="1800" dirty="0"/>
          </a:p>
          <a:p>
            <a:r>
              <a:rPr lang="de-DE" sz="1800" dirty="0"/>
              <a:t>c1 = cost of misclassification of good cup for broken cup, i.e. cost of cup to be trashed </a:t>
            </a:r>
          </a:p>
          <a:p>
            <a:r>
              <a:rPr lang="de-DE" sz="1800" dirty="0"/>
              <a:t>c2 = cost of misclassification of broken cup for good cup, i.e. new cup + unhappy customer  </a:t>
            </a:r>
          </a:p>
          <a:p>
            <a:endParaRPr lang="en-GB" sz="1800" dirty="0">
              <a:latin typeface="Times-Roman"/>
            </a:endParaRPr>
          </a:p>
          <a:p>
            <a:endParaRPr lang="en-GB" dirty="0"/>
          </a:p>
        </p:txBody>
      </p:sp>
    </p:spTree>
    <p:extLst>
      <p:ext uri="{BB962C8B-B14F-4D97-AF65-F5344CB8AC3E}">
        <p14:creationId xmlns:p14="http://schemas.microsoft.com/office/powerpoint/2010/main" val="1030555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56D9F-16C0-49A0-B753-F2DF5CEC69F2}"/>
              </a:ext>
            </a:extLst>
          </p:cNvPr>
          <p:cNvSpPr>
            <a:spLocks noGrp="1"/>
          </p:cNvSpPr>
          <p:nvPr>
            <p:ph type="title"/>
          </p:nvPr>
        </p:nvSpPr>
        <p:spPr/>
        <p:txBody>
          <a:bodyPr/>
          <a:lstStyle/>
          <a:p>
            <a:r>
              <a:rPr lang="de-DE" dirty="0"/>
              <a:t>Loss Functions for Classification</a:t>
            </a:r>
            <a:endParaRPr lang="en-GB" dirty="0"/>
          </a:p>
        </p:txBody>
      </p:sp>
      <p:sp>
        <p:nvSpPr>
          <p:cNvPr id="3" name="Slide Number Placeholder 2">
            <a:extLst>
              <a:ext uri="{FF2B5EF4-FFF2-40B4-BE49-F238E27FC236}">
                <a16:creationId xmlns:a16="http://schemas.microsoft.com/office/drawing/2014/main" id="{B7C11C42-2DA5-42AD-BBF2-50CABE3FEE5A}"/>
              </a:ext>
            </a:extLst>
          </p:cNvPr>
          <p:cNvSpPr>
            <a:spLocks noGrp="1"/>
          </p:cNvSpPr>
          <p:nvPr>
            <p:ph type="sldNum" sz="quarter" idx="13"/>
          </p:nvPr>
        </p:nvSpPr>
        <p:spPr/>
        <p:txBody>
          <a:bodyPr/>
          <a:lstStyle/>
          <a:p>
            <a:fld id="{15C29056-5AFA-7949-831A-3EC086771171}" type="slidenum">
              <a:rPr lang="de-DE" smtClean="0"/>
              <a:pPr/>
              <a:t>15</a:t>
            </a:fld>
            <a:endParaRPr lang="de-DE" dirty="0"/>
          </a:p>
        </p:txBody>
      </p:sp>
      <p:sp>
        <p:nvSpPr>
          <p:cNvPr id="4" name="Text Placeholder 3">
            <a:extLst>
              <a:ext uri="{FF2B5EF4-FFF2-40B4-BE49-F238E27FC236}">
                <a16:creationId xmlns:a16="http://schemas.microsoft.com/office/drawing/2014/main" id="{F9E6DE5C-EF50-4647-9055-2F11530CDC9B}"/>
              </a:ext>
            </a:extLst>
          </p:cNvPr>
          <p:cNvSpPr>
            <a:spLocks noGrp="1"/>
          </p:cNvSpPr>
          <p:nvPr>
            <p:ph type="body" sz="quarter" idx="14"/>
          </p:nvPr>
        </p:nvSpPr>
        <p:spPr/>
        <p:txBody>
          <a:bodyPr/>
          <a:lstStyle/>
          <a:p>
            <a:pPr marL="6350" indent="0" algn="l">
              <a:buNone/>
            </a:pPr>
            <a:r>
              <a:rPr lang="de-DE" dirty="0"/>
              <a:t>Classic loss function for classification:</a:t>
            </a:r>
            <a:endParaRPr lang="en-GB" dirty="0"/>
          </a:p>
        </p:txBody>
      </p:sp>
      <p:sp>
        <p:nvSpPr>
          <p:cNvPr id="5" name="Footer Placeholder 4">
            <a:extLst>
              <a:ext uri="{FF2B5EF4-FFF2-40B4-BE49-F238E27FC236}">
                <a16:creationId xmlns:a16="http://schemas.microsoft.com/office/drawing/2014/main" id="{62BD14E4-F3BA-45B7-8928-94487B00B58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B46DA2D-F180-45E9-BD71-75B797741B52}"/>
                  </a:ext>
                </a:extLst>
              </p:cNvPr>
              <p:cNvSpPr txBox="1"/>
              <p:nvPr/>
            </p:nvSpPr>
            <p:spPr>
              <a:xfrm>
                <a:off x="1297641" y="1344634"/>
                <a:ext cx="5620871" cy="87985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de-DE" sz="1800" b="0" i="1" smtClean="0">
                          <a:latin typeface="Cambria Math" panose="02040503050406030204" pitchFamily="18" charset="0"/>
                        </a:rPr>
                        <m:t>𝐿𝑜𝑠𝑠</m:t>
                      </m:r>
                      <m:d>
                        <m:dPr>
                          <m:ctrlPr>
                            <a:rPr lang="de-DE" i="1">
                              <a:latin typeface="Cambria Math" panose="02040503050406030204" pitchFamily="18" charset="0"/>
                            </a:rPr>
                          </m:ctrlPr>
                        </m:dPr>
                        <m:e>
                          <m:sSub>
                            <m:sSubPr>
                              <m:ctrlPr>
                                <a:rPr lang="de-DE" i="1">
                                  <a:latin typeface="Cambria Math" panose="02040503050406030204" pitchFamily="18" charset="0"/>
                                </a:rPr>
                              </m:ctrlPr>
                            </m:sSubPr>
                            <m:e>
                              <m:r>
                                <a:rPr lang="de-DE" i="1">
                                  <a:latin typeface="Cambria Math" panose="02040503050406030204" pitchFamily="18" charset="0"/>
                                </a:rPr>
                                <m:t>𝑐</m:t>
                              </m:r>
                            </m:e>
                            <m:sub>
                              <m:r>
                                <a:rPr lang="de-DE" i="1">
                                  <a:latin typeface="Cambria Math" panose="02040503050406030204" pitchFamily="18" charset="0"/>
                                </a:rPr>
                                <m:t>𝑗</m:t>
                              </m:r>
                            </m:sub>
                          </m:sSub>
                          <m:r>
                            <a:rPr lang="de-DE" i="1">
                              <a:latin typeface="Cambria Math" panose="02040503050406030204" pitchFamily="18" charset="0"/>
                            </a:rPr>
                            <m:t> </m:t>
                          </m:r>
                        </m:e>
                        <m:e>
                          <m:r>
                            <a:rPr lang="de-DE" b="1" i="1">
                              <a:latin typeface="Cambria Math" panose="02040503050406030204" pitchFamily="18" charset="0"/>
                            </a:rPr>
                            <m:t> </m:t>
                          </m:r>
                          <m:r>
                            <a:rPr lang="de-DE" b="1" i="1">
                              <a:latin typeface="Cambria Math" panose="02040503050406030204" pitchFamily="18" charset="0"/>
                            </a:rPr>
                            <m:t>𝒙</m:t>
                          </m:r>
                        </m:e>
                      </m:d>
                      <m:r>
                        <a:rPr lang="de-DE" sz="1800" b="0" i="1" smtClean="0">
                          <a:latin typeface="Cambria Math" panose="02040503050406030204" pitchFamily="18" charset="0"/>
                        </a:rPr>
                        <m:t>=</m:t>
                      </m:r>
                      <m:nary>
                        <m:naryPr>
                          <m:chr m:val="∑"/>
                          <m:ctrlPr>
                            <a:rPr lang="de-DE" i="1">
                              <a:solidFill>
                                <a:srgbClr val="00386C"/>
                              </a:solidFill>
                              <a:latin typeface="Cambria Math" panose="02040503050406030204" pitchFamily="18" charset="0"/>
                            </a:rPr>
                          </m:ctrlPr>
                        </m:naryPr>
                        <m:sub>
                          <m:r>
                            <a:rPr lang="de-DE" i="1">
                              <a:solidFill>
                                <a:srgbClr val="00386C"/>
                              </a:solidFill>
                              <a:latin typeface="Cambria Math" panose="02040503050406030204" pitchFamily="18" charset="0"/>
                            </a:rPr>
                            <m:t>𝑗</m:t>
                          </m:r>
                          <m:r>
                            <a:rPr lang="de-DE" i="1">
                              <a:solidFill>
                                <a:srgbClr val="00386C"/>
                              </a:solidFill>
                              <a:latin typeface="Cambria Math" panose="02040503050406030204" pitchFamily="18" charset="0"/>
                            </a:rPr>
                            <m:t>=1</m:t>
                          </m:r>
                        </m:sub>
                        <m:sup>
                          <m:r>
                            <a:rPr lang="de-DE" i="1">
                              <a:solidFill>
                                <a:srgbClr val="00386C"/>
                              </a:solidFill>
                              <a:latin typeface="Cambria Math" panose="02040503050406030204" pitchFamily="18" charset="0"/>
                            </a:rPr>
                            <m:t>𝑚</m:t>
                          </m:r>
                        </m:sup>
                        <m:e>
                          <m:r>
                            <a:rPr lang="de-DE" i="1">
                              <a:solidFill>
                                <a:srgbClr val="00386C"/>
                              </a:solidFill>
                              <a:latin typeface="Cambria Math" panose="02040503050406030204" pitchFamily="18" charset="0"/>
                            </a:rPr>
                            <m:t>𝑃</m:t>
                          </m:r>
                          <m:sSub>
                            <m:sSubPr>
                              <m:ctrlPr>
                                <a:rPr lang="de-DE" i="1">
                                  <a:solidFill>
                                    <a:srgbClr val="00386C"/>
                                  </a:solidFill>
                                  <a:latin typeface="Cambria Math" panose="02040503050406030204" pitchFamily="18" charset="0"/>
                                </a:rPr>
                              </m:ctrlPr>
                            </m:sSubPr>
                            <m:e>
                              <m:d>
                                <m:dPr>
                                  <m:ctrlPr>
                                    <a:rPr lang="de-DE" i="1">
                                      <a:solidFill>
                                        <a:srgbClr val="00386C"/>
                                      </a:solidFill>
                                      <a:latin typeface="Cambria Math" panose="02040503050406030204" pitchFamily="18" charset="0"/>
                                    </a:rPr>
                                  </m:ctrlPr>
                                </m:dPr>
                                <m:e>
                                  <m:sSub>
                                    <m:sSubPr>
                                      <m:ctrlPr>
                                        <a:rPr lang="de-DE" i="1">
                                          <a:solidFill>
                                            <a:srgbClr val="00386C"/>
                                          </a:solidFill>
                                          <a:latin typeface="Cambria Math" panose="02040503050406030204" pitchFamily="18" charset="0"/>
                                        </a:rPr>
                                      </m:ctrlPr>
                                    </m:sSubPr>
                                    <m:e>
                                      <m:r>
                                        <a:rPr lang="de-DE" i="1">
                                          <a:solidFill>
                                            <a:srgbClr val="00386C"/>
                                          </a:solidFill>
                                          <a:latin typeface="Cambria Math" panose="02040503050406030204" pitchFamily="18" charset="0"/>
                                        </a:rPr>
                                        <m:t>𝑐</m:t>
                                      </m:r>
                                    </m:e>
                                    <m:sub>
                                      <m:r>
                                        <a:rPr lang="de-DE" i="1">
                                          <a:solidFill>
                                            <a:srgbClr val="00386C"/>
                                          </a:solidFill>
                                          <a:latin typeface="Cambria Math" panose="02040503050406030204" pitchFamily="18" charset="0"/>
                                        </a:rPr>
                                        <m:t>𝑗</m:t>
                                      </m:r>
                                    </m:sub>
                                  </m:sSub>
                                  <m:r>
                                    <a:rPr lang="de-DE" i="1">
                                      <a:solidFill>
                                        <a:srgbClr val="00386C"/>
                                      </a:solidFill>
                                      <a:latin typeface="Cambria Math" panose="02040503050406030204" pitchFamily="18" charset="0"/>
                                    </a:rPr>
                                    <m:t> </m:t>
                                  </m:r>
                                </m:e>
                                <m:e>
                                  <m:r>
                                    <a:rPr lang="de-DE" b="1" i="1">
                                      <a:solidFill>
                                        <a:srgbClr val="00386C"/>
                                      </a:solidFill>
                                      <a:latin typeface="Cambria Math" panose="02040503050406030204" pitchFamily="18" charset="0"/>
                                    </a:rPr>
                                    <m:t> </m:t>
                                  </m:r>
                                  <m:r>
                                    <a:rPr lang="de-DE" b="1" i="1">
                                      <a:solidFill>
                                        <a:srgbClr val="00386C"/>
                                      </a:solidFill>
                                      <a:latin typeface="Cambria Math" panose="02040503050406030204" pitchFamily="18" charset="0"/>
                                    </a:rPr>
                                    <m:t>𝒙</m:t>
                                  </m:r>
                                </m:e>
                              </m:d>
                              <m:r>
                                <a:rPr lang="de-DE" i="1">
                                  <a:solidFill>
                                    <a:srgbClr val="00386C"/>
                                  </a:solidFill>
                                  <a:latin typeface="Cambria Math" panose="02040503050406030204" pitchFamily="18" charset="0"/>
                                </a:rPr>
                                <m:t> </m:t>
                              </m:r>
                              <m:r>
                                <a:rPr lang="de-DE" i="1">
                                  <a:solidFill>
                                    <a:srgbClr val="00386C"/>
                                  </a:solidFill>
                                  <a:latin typeface="Cambria Math" panose="02040503050406030204" pitchFamily="18" charset="0"/>
                                </a:rPr>
                                <m:t>𝑐</m:t>
                              </m:r>
                            </m:e>
                            <m:sub>
                              <m:r>
                                <a:rPr lang="de-DE" i="1">
                                  <a:solidFill>
                                    <a:srgbClr val="00386C"/>
                                  </a:solidFill>
                                  <a:latin typeface="Cambria Math" panose="02040503050406030204" pitchFamily="18" charset="0"/>
                                </a:rPr>
                                <m:t>𝑗𝑖</m:t>
                              </m:r>
                            </m:sub>
                          </m:sSub>
                        </m:e>
                      </m:nary>
                    </m:oMath>
                  </m:oMathPara>
                </a14:m>
                <a:endParaRPr lang="en-GB" dirty="0"/>
              </a:p>
            </p:txBody>
          </p:sp>
        </mc:Choice>
        <mc:Fallback xmlns="">
          <p:sp>
            <p:nvSpPr>
              <p:cNvPr id="7" name="TextBox 6">
                <a:extLst>
                  <a:ext uri="{FF2B5EF4-FFF2-40B4-BE49-F238E27FC236}">
                    <a16:creationId xmlns:a16="http://schemas.microsoft.com/office/drawing/2014/main" id="{2B46DA2D-F180-45E9-BD71-75B797741B52}"/>
                  </a:ext>
                </a:extLst>
              </p:cNvPr>
              <p:cNvSpPr txBox="1">
                <a:spLocks noRot="1" noChangeAspect="1" noMove="1" noResize="1" noEditPoints="1" noAdjustHandles="1" noChangeArrowheads="1" noChangeShapeType="1" noTextEdit="1"/>
              </p:cNvSpPr>
              <p:nvPr/>
            </p:nvSpPr>
            <p:spPr>
              <a:xfrm>
                <a:off x="1297641" y="1344634"/>
                <a:ext cx="5620871" cy="879856"/>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8019EC1-A325-47F9-A480-5BF8DEE0E9B9}"/>
                  </a:ext>
                </a:extLst>
              </p:cNvPr>
              <p:cNvSpPr txBox="1"/>
              <p:nvPr/>
            </p:nvSpPr>
            <p:spPr>
              <a:xfrm>
                <a:off x="359999" y="2416673"/>
                <a:ext cx="8562125" cy="2983189"/>
              </a:xfrm>
              <a:prstGeom prst="rect">
                <a:avLst/>
              </a:prstGeom>
              <a:solidFill>
                <a:schemeClr val="bg1"/>
              </a:solidFill>
            </p:spPr>
            <p:txBody>
              <a:bodyPr wrap="square">
                <a:spAutoFit/>
              </a:bodyPr>
              <a:lstStyle/>
              <a:p>
                <a:pPr marL="6350" indent="0">
                  <a:buNone/>
                </a:pPr>
                <a:r>
                  <a:rPr lang="de-DE" sz="2000" dirty="0"/>
                  <a:t>Where:</a:t>
                </a:r>
              </a:p>
              <a:p>
                <a:pPr marL="349250" indent="-342900">
                  <a:buFont typeface="Arial" panose="020B0604020202020204" pitchFamily="34" charset="0"/>
                  <a:buChar char="•"/>
                </a:pPr>
                <a14:m>
                  <m:oMath xmlns:m="http://schemas.openxmlformats.org/officeDocument/2006/math">
                    <m:r>
                      <a:rPr lang="de-DE" sz="2000" b="0" i="1" smtClean="0">
                        <a:latin typeface="Cambria Math" panose="02040503050406030204" pitchFamily="18" charset="0"/>
                      </a:rPr>
                      <m:t>(</m:t>
                    </m:r>
                    <m:r>
                      <a:rPr lang="de-DE" sz="2000" b="1" i="1" smtClean="0">
                        <a:latin typeface="Cambria Math" panose="02040503050406030204" pitchFamily="18" charset="0"/>
                      </a:rPr>
                      <m:t>𝒙</m:t>
                    </m:r>
                    <m:sSub>
                      <m:sSubPr>
                        <m:ctrlPr>
                          <a:rPr lang="de-DE" sz="2000" i="1">
                            <a:latin typeface="Cambria Math" panose="02040503050406030204" pitchFamily="18" charset="0"/>
                          </a:rPr>
                        </m:ctrlPr>
                      </m:sSubPr>
                      <m:e>
                        <m:r>
                          <a:rPr lang="de-DE" sz="2000" b="0" i="1" smtClean="0">
                            <a:latin typeface="Cambria Math" panose="02040503050406030204" pitchFamily="18" charset="0"/>
                          </a:rPr>
                          <m:t> ,</m:t>
                        </m:r>
                        <m:r>
                          <a:rPr lang="de-DE" sz="2000" b="0" i="1" smtClean="0">
                            <a:latin typeface="Cambria Math" panose="02040503050406030204" pitchFamily="18" charset="0"/>
                          </a:rPr>
                          <m:t>𝑐</m:t>
                        </m:r>
                      </m:e>
                      <m:sub>
                        <m:r>
                          <a:rPr lang="de-DE" sz="2000" b="0" i="1" smtClean="0">
                            <a:latin typeface="Cambria Math" panose="02040503050406030204" pitchFamily="18" charset="0"/>
                          </a:rPr>
                          <m:t>𝑘</m:t>
                        </m:r>
                      </m:sub>
                    </m:sSub>
                    <m:r>
                      <a:rPr lang="de-DE" sz="2000" i="1">
                        <a:latin typeface="Cambria Math" panose="02040503050406030204" pitchFamily="18" charset="0"/>
                      </a:rPr>
                      <m:t>)</m:t>
                    </m:r>
                  </m:oMath>
                </a14:m>
                <a:r>
                  <a:rPr lang="de-DE" sz="2000" dirty="0"/>
                  <a:t> is a point in the dataset with input features </a:t>
                </a:r>
                <a14:m>
                  <m:oMath xmlns:m="http://schemas.openxmlformats.org/officeDocument/2006/math">
                    <m:r>
                      <a:rPr lang="de-DE" sz="2000" b="1" i="1">
                        <a:latin typeface="Cambria Math" panose="02040503050406030204" pitchFamily="18" charset="0"/>
                      </a:rPr>
                      <m:t>𝒙</m:t>
                    </m:r>
                  </m:oMath>
                </a14:m>
                <a:r>
                  <a:rPr lang="de-DE" sz="2000" dirty="0"/>
                  <a:t> and true class </a:t>
                </a:r>
                <a14:m>
                  <m:oMath xmlns:m="http://schemas.openxmlformats.org/officeDocument/2006/math">
                    <m:sSub>
                      <m:sSubPr>
                        <m:ctrlPr>
                          <a:rPr lang="de-DE" sz="2000" i="1">
                            <a:latin typeface="Cambria Math" panose="02040503050406030204" pitchFamily="18" charset="0"/>
                          </a:rPr>
                        </m:ctrlPr>
                      </m:sSubPr>
                      <m:e>
                        <m:r>
                          <a:rPr lang="de-DE" sz="2000" i="1">
                            <a:latin typeface="Cambria Math" panose="02040503050406030204" pitchFamily="18" charset="0"/>
                          </a:rPr>
                          <m:t>𝑐</m:t>
                        </m:r>
                      </m:e>
                      <m:sub>
                        <m:r>
                          <a:rPr lang="de-DE" sz="2000" b="0" i="1" smtClean="0">
                            <a:latin typeface="Cambria Math" panose="02040503050406030204" pitchFamily="18" charset="0"/>
                          </a:rPr>
                          <m:t>𝑘</m:t>
                        </m:r>
                      </m:sub>
                    </m:sSub>
                  </m:oMath>
                </a14:m>
                <a:endParaRPr lang="de-DE" sz="2000" dirty="0"/>
              </a:p>
              <a:p>
                <a:pPr marL="349250" indent="-342900">
                  <a:buFont typeface="Arial" panose="020B0604020202020204" pitchFamily="34" charset="0"/>
                  <a:buChar char="•"/>
                </a:pPr>
                <a:r>
                  <a:rPr lang="de-DE" sz="2000" dirty="0"/>
                  <a:t> </a:t>
                </a:r>
                <a14:m>
                  <m:oMath xmlns:m="http://schemas.openxmlformats.org/officeDocument/2006/math">
                    <m:r>
                      <a:rPr lang="de-DE" sz="2000" i="1" smtClean="0">
                        <a:latin typeface="Cambria Math" panose="02040503050406030204" pitchFamily="18" charset="0"/>
                      </a:rPr>
                      <m:t>𝑃</m:t>
                    </m:r>
                    <m:d>
                      <m:dPr>
                        <m:ctrlPr>
                          <a:rPr lang="de-DE" sz="2000" i="1">
                            <a:latin typeface="Cambria Math" panose="02040503050406030204" pitchFamily="18" charset="0"/>
                          </a:rPr>
                        </m:ctrlPr>
                      </m:dPr>
                      <m:e>
                        <m:sSub>
                          <m:sSubPr>
                            <m:ctrlPr>
                              <a:rPr lang="de-DE" sz="2000" i="1">
                                <a:latin typeface="Cambria Math" panose="02040503050406030204" pitchFamily="18" charset="0"/>
                              </a:rPr>
                            </m:ctrlPr>
                          </m:sSubPr>
                          <m:e>
                            <m:r>
                              <a:rPr lang="de-DE" sz="2000" i="1">
                                <a:latin typeface="Cambria Math" panose="02040503050406030204" pitchFamily="18" charset="0"/>
                              </a:rPr>
                              <m:t>𝑐</m:t>
                            </m:r>
                          </m:e>
                          <m:sub>
                            <m:r>
                              <a:rPr lang="de-DE" sz="2000" i="1">
                                <a:latin typeface="Cambria Math" panose="02040503050406030204" pitchFamily="18" charset="0"/>
                              </a:rPr>
                              <m:t>𝑗</m:t>
                            </m:r>
                          </m:sub>
                        </m:sSub>
                        <m:r>
                          <a:rPr lang="de-DE" sz="2000" i="1">
                            <a:latin typeface="Cambria Math" panose="02040503050406030204" pitchFamily="18" charset="0"/>
                          </a:rPr>
                          <m:t> </m:t>
                        </m:r>
                      </m:e>
                      <m:e>
                        <m:r>
                          <a:rPr lang="de-DE" sz="2000" b="1" i="1" smtClean="0">
                            <a:latin typeface="Cambria Math" panose="02040503050406030204" pitchFamily="18" charset="0"/>
                          </a:rPr>
                          <m:t> </m:t>
                        </m:r>
                        <m:r>
                          <a:rPr lang="de-DE" sz="2000" b="1" i="1" smtClean="0">
                            <a:latin typeface="Cambria Math" panose="02040503050406030204" pitchFamily="18" charset="0"/>
                          </a:rPr>
                          <m:t>𝒙</m:t>
                        </m:r>
                      </m:e>
                    </m:d>
                  </m:oMath>
                </a14:m>
                <a:r>
                  <a:rPr lang="de-DE" sz="2000" dirty="0"/>
                  <a:t> the probability of input vector </a:t>
                </a:r>
                <a14:m>
                  <m:oMath xmlns:m="http://schemas.openxmlformats.org/officeDocument/2006/math">
                    <m:r>
                      <a:rPr lang="de-DE" sz="2000" b="1" i="1">
                        <a:latin typeface="Cambria Math" panose="02040503050406030204" pitchFamily="18" charset="0"/>
                      </a:rPr>
                      <m:t>𝒙</m:t>
                    </m:r>
                  </m:oMath>
                </a14:m>
                <a:r>
                  <a:rPr lang="de-DE" sz="2000" dirty="0"/>
                  <a:t> to be assigned to class </a:t>
                </a:r>
                <a14:m>
                  <m:oMath xmlns:m="http://schemas.openxmlformats.org/officeDocument/2006/math">
                    <m:sSub>
                      <m:sSubPr>
                        <m:ctrlPr>
                          <a:rPr lang="de-DE" sz="2000" i="1">
                            <a:latin typeface="Cambria Math" panose="02040503050406030204" pitchFamily="18" charset="0"/>
                          </a:rPr>
                        </m:ctrlPr>
                      </m:sSubPr>
                      <m:e>
                        <m:r>
                          <a:rPr lang="de-DE" sz="2000" i="1">
                            <a:latin typeface="Cambria Math" panose="02040503050406030204" pitchFamily="18" charset="0"/>
                          </a:rPr>
                          <m:t>𝑐</m:t>
                        </m:r>
                      </m:e>
                      <m:sub>
                        <m:r>
                          <a:rPr lang="de-DE" sz="2000" i="1">
                            <a:latin typeface="Cambria Math" panose="02040503050406030204" pitchFamily="18" charset="0"/>
                          </a:rPr>
                          <m:t>𝑗</m:t>
                        </m:r>
                      </m:sub>
                    </m:sSub>
                  </m:oMath>
                </a14:m>
                <a:r>
                  <a:rPr lang="de-DE" sz="2000" dirty="0"/>
                  <a:t> </a:t>
                </a:r>
              </a:p>
              <a:p>
                <a:pPr marL="349250" indent="-342900">
                  <a:buFont typeface="Arial" panose="020B0604020202020204" pitchFamily="34" charset="0"/>
                  <a:buChar char="•"/>
                </a:pPr>
                <a14:m>
                  <m:oMath xmlns:m="http://schemas.openxmlformats.org/officeDocument/2006/math">
                    <m:sSub>
                      <m:sSubPr>
                        <m:ctrlPr>
                          <a:rPr lang="de-DE" sz="2000" i="1" smtClean="0">
                            <a:latin typeface="Cambria Math" panose="02040503050406030204" pitchFamily="18" charset="0"/>
                          </a:rPr>
                        </m:ctrlPr>
                      </m:sSubPr>
                      <m:e>
                        <m:r>
                          <a:rPr lang="de-DE" sz="2000" b="0" i="1" smtClean="0">
                            <a:latin typeface="Cambria Math" panose="02040503050406030204" pitchFamily="18" charset="0"/>
                          </a:rPr>
                          <m:t>𝑐</m:t>
                        </m:r>
                      </m:e>
                      <m:sub>
                        <m:r>
                          <a:rPr lang="de-DE" sz="2000" b="0" i="1" smtClean="0">
                            <a:latin typeface="Cambria Math" panose="02040503050406030204" pitchFamily="18" charset="0"/>
                          </a:rPr>
                          <m:t>𝑗𝑖</m:t>
                        </m:r>
                      </m:sub>
                    </m:sSub>
                  </m:oMath>
                </a14:m>
                <a:r>
                  <a:rPr lang="de-DE" sz="2000" dirty="0"/>
                  <a:t> the misclassification cost of assigning input vector </a:t>
                </a:r>
                <a14:m>
                  <m:oMath xmlns:m="http://schemas.openxmlformats.org/officeDocument/2006/math">
                    <m:r>
                      <a:rPr lang="de-DE" sz="2000" b="1" i="1">
                        <a:latin typeface="Cambria Math" panose="02040503050406030204" pitchFamily="18" charset="0"/>
                      </a:rPr>
                      <m:t>𝒙</m:t>
                    </m:r>
                    <m:r>
                      <a:rPr lang="de-DE" sz="2000" b="0" i="0" smtClean="0">
                        <a:latin typeface="Cambria Math" panose="02040503050406030204" pitchFamily="18" charset="0"/>
                      </a:rPr>
                      <m:t> </m:t>
                    </m:r>
                  </m:oMath>
                </a14:m>
                <a:r>
                  <a:rPr lang="de-DE" sz="2000" dirty="0"/>
                  <a:t>to class </a:t>
                </a:r>
                <a14:m>
                  <m:oMath xmlns:m="http://schemas.openxmlformats.org/officeDocument/2006/math">
                    <m:sSub>
                      <m:sSubPr>
                        <m:ctrlPr>
                          <a:rPr lang="de-DE" sz="2000" i="1" smtClean="0">
                            <a:latin typeface="Cambria Math" panose="02040503050406030204" pitchFamily="18" charset="0"/>
                          </a:rPr>
                        </m:ctrlPr>
                      </m:sSubPr>
                      <m:e>
                        <m:r>
                          <a:rPr lang="de-DE" sz="2000" i="1">
                            <a:latin typeface="Cambria Math" panose="02040503050406030204" pitchFamily="18" charset="0"/>
                          </a:rPr>
                          <m:t>𝑐</m:t>
                        </m:r>
                      </m:e>
                      <m:sub>
                        <m:r>
                          <a:rPr lang="de-DE" sz="2000" b="0" i="1" smtClean="0">
                            <a:latin typeface="Cambria Math" panose="02040503050406030204" pitchFamily="18" charset="0"/>
                          </a:rPr>
                          <m:t>𝑖</m:t>
                        </m:r>
                      </m:sub>
                    </m:sSub>
                  </m:oMath>
                </a14:m>
                <a:r>
                  <a:rPr lang="de-DE" sz="2000" dirty="0"/>
                  <a:t> instead of the correct class </a:t>
                </a:r>
                <a14:m>
                  <m:oMath xmlns:m="http://schemas.openxmlformats.org/officeDocument/2006/math">
                    <m:sSub>
                      <m:sSubPr>
                        <m:ctrlPr>
                          <a:rPr lang="de-DE" sz="2000" i="1">
                            <a:latin typeface="Cambria Math" panose="02040503050406030204" pitchFamily="18" charset="0"/>
                          </a:rPr>
                        </m:ctrlPr>
                      </m:sSubPr>
                      <m:e>
                        <m:r>
                          <a:rPr lang="de-DE" sz="2000" i="1">
                            <a:latin typeface="Cambria Math" panose="02040503050406030204" pitchFamily="18" charset="0"/>
                          </a:rPr>
                          <m:t>𝑐</m:t>
                        </m:r>
                      </m:e>
                      <m:sub>
                        <m:r>
                          <a:rPr lang="de-DE" sz="2000" i="1">
                            <a:latin typeface="Cambria Math" panose="02040503050406030204" pitchFamily="18" charset="0"/>
                          </a:rPr>
                          <m:t>𝑗</m:t>
                        </m:r>
                      </m:sub>
                    </m:sSub>
                  </m:oMath>
                </a14:m>
                <a:r>
                  <a:rPr lang="de-DE" sz="2000" dirty="0"/>
                  <a:t> </a:t>
                </a:r>
              </a:p>
              <a:p>
                <a:pPr marL="349250" indent="-342900">
                  <a:buFont typeface="Arial" panose="020B0604020202020204" pitchFamily="34" charset="0"/>
                  <a:buChar char="•"/>
                </a:pPr>
                <a14:m>
                  <m:oMath xmlns:m="http://schemas.openxmlformats.org/officeDocument/2006/math">
                    <m:r>
                      <a:rPr lang="de-DE" sz="2000" i="1" dirty="0" smtClean="0">
                        <a:latin typeface="Cambria Math" panose="02040503050406030204" pitchFamily="18" charset="0"/>
                      </a:rPr>
                      <m:t>𝑚</m:t>
                    </m:r>
                  </m:oMath>
                </a14:m>
                <a:r>
                  <a:rPr lang="de-DE" sz="2000" dirty="0"/>
                  <a:t> the number of classes</a:t>
                </a:r>
              </a:p>
              <a:p>
                <a:pPr marL="6350"/>
                <a:endParaRPr lang="de-DE" sz="2000" dirty="0"/>
              </a:p>
              <a:p>
                <a:pPr marL="6350"/>
                <a:r>
                  <a:rPr lang="de-DE" sz="2000" dirty="0"/>
                  <a:t>The loss function can be extended to the sum on all samples in the dataset</a:t>
                </a:r>
              </a:p>
              <a:p>
                <a:pPr marL="6350" indent="0">
                  <a:buNone/>
                </a:pPr>
                <a:endParaRPr lang="de-DE" sz="2000" dirty="0"/>
              </a:p>
            </p:txBody>
          </p:sp>
        </mc:Choice>
        <mc:Fallback>
          <p:sp>
            <p:nvSpPr>
              <p:cNvPr id="9" name="TextBox 8">
                <a:extLst>
                  <a:ext uri="{FF2B5EF4-FFF2-40B4-BE49-F238E27FC236}">
                    <a16:creationId xmlns:a16="http://schemas.microsoft.com/office/drawing/2014/main" id="{78019EC1-A325-47F9-A480-5BF8DEE0E9B9}"/>
                  </a:ext>
                </a:extLst>
              </p:cNvPr>
              <p:cNvSpPr txBox="1">
                <a:spLocks noRot="1" noChangeAspect="1" noMove="1" noResize="1" noEditPoints="1" noAdjustHandles="1" noChangeArrowheads="1" noChangeShapeType="1" noTextEdit="1"/>
              </p:cNvSpPr>
              <p:nvPr/>
            </p:nvSpPr>
            <p:spPr>
              <a:xfrm>
                <a:off x="359999" y="2416673"/>
                <a:ext cx="8562125" cy="2983189"/>
              </a:xfrm>
              <a:prstGeom prst="rect">
                <a:avLst/>
              </a:prstGeom>
              <a:blipFill>
                <a:blip r:embed="rId3"/>
                <a:stretch>
                  <a:fillRect l="-641" t="-1020"/>
                </a:stretch>
              </a:blipFill>
            </p:spPr>
            <p:txBody>
              <a:bodyPr/>
              <a:lstStyle/>
              <a:p>
                <a:r>
                  <a:rPr lang="en-GB">
                    <a:noFill/>
                  </a:rPr>
                  <a:t> </a:t>
                </a:r>
              </a:p>
            </p:txBody>
          </p:sp>
        </mc:Fallback>
      </mc:AlternateContent>
    </p:spTree>
    <p:extLst>
      <p:ext uri="{BB962C8B-B14F-4D97-AF65-F5344CB8AC3E}">
        <p14:creationId xmlns:p14="http://schemas.microsoft.com/office/powerpoint/2010/main" val="1611560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646331"/>
          </a:xfrm>
        </p:spPr>
        <p:txBody>
          <a:bodyPr/>
          <a:lstStyle/>
          <a:p>
            <a:r>
              <a:rPr lang="de-DE" dirty="0"/>
              <a:t>Algorithms for model fitting</a:t>
            </a:r>
          </a:p>
        </p:txBody>
      </p:sp>
      <p:sp>
        <p:nvSpPr>
          <p:cNvPr id="3" name="Foliennummernplatzhalter 2">
            <a:extLst>
              <a:ext uri="{FF2B5EF4-FFF2-40B4-BE49-F238E27FC236}">
                <a16:creationId xmlns:a16="http://schemas.microsoft.com/office/drawing/2014/main" id="{597C976E-80FB-8043-A2FA-70D3F515CA8F}"/>
              </a:ext>
            </a:extLst>
          </p:cNvPr>
          <p:cNvSpPr>
            <a:spLocks noGrp="1"/>
          </p:cNvSpPr>
          <p:nvPr>
            <p:ph type="sldNum" sz="quarter" idx="4"/>
          </p:nvPr>
        </p:nvSpPr>
        <p:spPr/>
        <p:txBody>
          <a:bodyPr/>
          <a:lstStyle/>
          <a:p>
            <a:fld id="{15C29056-5AFA-7949-831A-3EC086771171}" type="slidenum">
              <a:rPr lang="de-DE" smtClean="0"/>
              <a:pPr/>
              <a:t>16</a:t>
            </a:fld>
            <a:endParaRPr lang="de-DE" dirty="0"/>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2129442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C4B8-DD37-480E-BD04-ECC7C814CCAB}"/>
              </a:ext>
            </a:extLst>
          </p:cNvPr>
          <p:cNvSpPr>
            <a:spLocks noGrp="1"/>
          </p:cNvSpPr>
          <p:nvPr>
            <p:ph type="title"/>
          </p:nvPr>
        </p:nvSpPr>
        <p:spPr/>
        <p:txBody>
          <a:bodyPr/>
          <a:lstStyle/>
          <a:p>
            <a:r>
              <a:rPr lang="de-DE" dirty="0"/>
              <a:t>Algorithms for model fitting: closed-form solutions</a:t>
            </a:r>
            <a:endParaRPr lang="en-GB" dirty="0"/>
          </a:p>
        </p:txBody>
      </p:sp>
      <p:sp>
        <p:nvSpPr>
          <p:cNvPr id="3" name="Slide Number Placeholder 2">
            <a:extLst>
              <a:ext uri="{FF2B5EF4-FFF2-40B4-BE49-F238E27FC236}">
                <a16:creationId xmlns:a16="http://schemas.microsoft.com/office/drawing/2014/main" id="{211FBA1F-59D8-44D4-9A80-C176CA31D050}"/>
              </a:ext>
            </a:extLst>
          </p:cNvPr>
          <p:cNvSpPr>
            <a:spLocks noGrp="1"/>
          </p:cNvSpPr>
          <p:nvPr>
            <p:ph type="sldNum" sz="quarter" idx="13"/>
          </p:nvPr>
        </p:nvSpPr>
        <p:spPr/>
        <p:txBody>
          <a:bodyPr/>
          <a:lstStyle/>
          <a:p>
            <a:fld id="{15C29056-5AFA-7949-831A-3EC086771171}" type="slidenum">
              <a:rPr lang="de-DE" smtClean="0"/>
              <a:pPr/>
              <a:t>17</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B3F97C8F-A30E-41A5-8BE0-C95260D5E8D0}"/>
                  </a:ext>
                </a:extLst>
              </p:cNvPr>
              <p:cNvSpPr>
                <a:spLocks noGrp="1"/>
              </p:cNvSpPr>
              <p:nvPr>
                <p:ph type="body" sz="quarter" idx="14"/>
              </p:nvPr>
            </p:nvSpPr>
            <p:spPr/>
            <p:txBody>
              <a:bodyPr/>
              <a:lstStyle/>
              <a:p>
                <a:pPr marL="6350" indent="0">
                  <a:buNone/>
                </a:pPr>
                <a:r>
                  <a:rPr lang="en-GB" b="0" u="none" strike="noStrike" baseline="0" dirty="0"/>
                  <a:t>Fitting the model </a:t>
                </a:r>
                <a14:m>
                  <m:oMath xmlns:m="http://schemas.openxmlformats.org/officeDocument/2006/math">
                    <m:r>
                      <a:rPr lang="de-DE" b="0" i="1" u="none" strike="noStrike" baseline="0" smtClean="0">
                        <a:latin typeface="Cambria Math" panose="02040503050406030204" pitchFamily="18" charset="0"/>
                      </a:rPr>
                      <m:t>𝑀</m:t>
                    </m:r>
                    <m:r>
                      <a:rPr lang="de-DE" b="0" i="0" u="none" strike="noStrike" baseline="0" smtClean="0">
                        <a:latin typeface="Cambria Math" panose="02040503050406030204" pitchFamily="18" charset="0"/>
                      </a:rPr>
                      <m:t> </m:t>
                    </m:r>
                  </m:oMath>
                </a14:m>
                <a:r>
                  <a:rPr lang="en-GB" b="0" u="none" strike="noStrike" baseline="0" dirty="0"/>
                  <a:t>means to choose its parameters as to minimize the function f (</a:t>
                </a:r>
                <a:r>
                  <a:rPr lang="en-GB" b="1" u="none" strike="noStrike" baseline="0" dirty="0"/>
                  <a:t>error</a:t>
                </a:r>
                <a:r>
                  <a:rPr lang="en-GB" b="0" u="none" strike="noStrike" baseline="0" dirty="0"/>
                  <a:t>)</a:t>
                </a:r>
                <a:r>
                  <a:rPr lang="en-GB" b="0" u="none" strike="noStrike" dirty="0"/>
                  <a:t> or to maximize the function f (</a:t>
                </a:r>
                <a:r>
                  <a:rPr lang="en-GB" b="1" u="none" strike="noStrike" dirty="0"/>
                  <a:t>likelihood</a:t>
                </a:r>
                <a:r>
                  <a:rPr lang="en-GB" b="0" u="none" strike="noStrike" dirty="0"/>
                  <a:t>).</a:t>
                </a:r>
              </a:p>
              <a:p>
                <a:pPr algn="l"/>
                <a:endParaRPr lang="en-GB" sz="900" b="0" i="0" u="none" strike="noStrike" baseline="0" dirty="0">
                  <a:latin typeface="Times-Roman"/>
                </a:endParaRPr>
              </a:p>
              <a:p>
                <a:pPr marL="6350" indent="0" algn="l">
                  <a:spcAft>
                    <a:spcPts val="600"/>
                  </a:spcAft>
                  <a:buNone/>
                </a:pPr>
                <a:r>
                  <a:rPr lang="en-GB" b="0" i="0" u="none" strike="noStrike" baseline="0" dirty="0"/>
                  <a:t>In the best case, a closed-form solution </a:t>
                </a:r>
                <a14:m>
                  <m:oMath xmlns:m="http://schemas.openxmlformats.org/officeDocument/2006/math">
                    <m:sSup>
                      <m:sSupPr>
                        <m:ctrlPr>
                          <a:rPr lang="de-DE"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𝑃</m:t>
                        </m:r>
                      </m:e>
                      <m:sup>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 </m:t>
                    </m:r>
                  </m:oMath>
                </a14:m>
                <a:r>
                  <a:rPr lang="en-GB" b="0" i="0" u="none" strike="noStrike" baseline="0" dirty="0"/>
                  <a:t>for the optimization problem can be obtained directly from the system of equations:</a:t>
                </a:r>
                <a:endParaRPr lang="en-GB" sz="1800" dirty="0"/>
              </a:p>
              <a:p>
                <a:pPr marL="6350" indent="0" algn="l">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num>
                        <m:den>
                          <m:r>
                            <a:rPr lang="en-US"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𝑃</m:t>
                          </m:r>
                        </m:den>
                      </m:f>
                      <m:r>
                        <a:rPr lang="de-DE" b="0" i="1" smtClean="0">
                          <a:latin typeface="Cambria Math" panose="02040503050406030204" pitchFamily="18" charset="0"/>
                          <a:ea typeface="Cambria Math" panose="02040503050406030204" pitchFamily="18" charset="0"/>
                        </a:rPr>
                        <m:t>=0</m:t>
                      </m:r>
                    </m:oMath>
                  </m:oMathPara>
                </a14:m>
                <a:endParaRPr lang="en-GB" dirty="0"/>
              </a:p>
              <a:p>
                <a:pPr marL="6350" indent="0">
                  <a:buNone/>
                </a:pPr>
                <a:endParaRPr lang="en-GB" sz="900" dirty="0"/>
              </a:p>
              <a:p>
                <a:pPr marL="6350" indent="0">
                  <a:buNone/>
                </a:pPr>
                <a:r>
                  <a:rPr lang="en-GB" dirty="0"/>
                  <a:t>Where </a:t>
                </a:r>
                <a14:m>
                  <m:oMath xmlns:m="http://schemas.openxmlformats.org/officeDocument/2006/math">
                    <m:r>
                      <a:rPr lang="en-US" b="0" i="1" smtClean="0">
                        <a:latin typeface="Cambria Math" panose="02040503050406030204" pitchFamily="18" charset="0"/>
                        <a:ea typeface="Cambria Math" panose="02040503050406030204" pitchFamily="18" charset="0"/>
                      </a:rPr>
                      <m:t>𝐸</m:t>
                    </m:r>
                  </m:oMath>
                </a14:m>
                <a:r>
                  <a:rPr lang="en-GB" dirty="0"/>
                  <a:t> is the error function, </a:t>
                </a:r>
                <a14:m>
                  <m:oMath xmlns:m="http://schemas.openxmlformats.org/officeDocument/2006/math">
                    <m:r>
                      <a:rPr lang="de-DE" b="0" i="1" smtClean="0">
                        <a:latin typeface="Cambria Math" panose="02040503050406030204" pitchFamily="18" charset="0"/>
                        <a:ea typeface="Cambria Math" panose="02040503050406030204" pitchFamily="18" charset="0"/>
                      </a:rPr>
                      <m:t>𝑃</m:t>
                    </m:r>
                  </m:oMath>
                </a14:m>
                <a:r>
                  <a:rPr lang="en-GB" dirty="0"/>
                  <a:t> the parameter set of the model, and </a:t>
                </a:r>
                <a14:m>
                  <m:oMath xmlns:m="http://schemas.openxmlformats.org/officeDocument/2006/math">
                    <m:sSup>
                      <m:sSupPr>
                        <m:ctrlPr>
                          <a:rPr lang="de-DE" i="1">
                            <a:latin typeface="Cambria Math" panose="02040503050406030204" pitchFamily="18" charset="0"/>
                            <a:ea typeface="Cambria Math" panose="02040503050406030204" pitchFamily="18" charset="0"/>
                          </a:rPr>
                        </m:ctrlPr>
                      </m:sSupPr>
                      <m:e>
                        <m:r>
                          <a:rPr lang="de-DE" i="1">
                            <a:latin typeface="Cambria Math" panose="02040503050406030204" pitchFamily="18" charset="0"/>
                            <a:ea typeface="Cambria Math" panose="02040503050406030204" pitchFamily="18" charset="0"/>
                          </a:rPr>
                          <m:t>𝑃</m:t>
                        </m:r>
                      </m:e>
                      <m:sup>
                        <m:r>
                          <a:rPr lang="de-DE" i="1">
                            <a:latin typeface="Cambria Math" panose="02040503050406030204" pitchFamily="18" charset="0"/>
                            <a:ea typeface="Cambria Math" panose="02040503050406030204" pitchFamily="18" charset="0"/>
                          </a:rPr>
                          <m:t>∗</m:t>
                        </m:r>
                      </m:sup>
                    </m:sSup>
                    <m:r>
                      <a:rPr lang="de-DE" i="1">
                        <a:latin typeface="Cambria Math" panose="02040503050406030204" pitchFamily="18" charset="0"/>
                        <a:ea typeface="Cambria Math" panose="02040503050406030204" pitchFamily="18" charset="0"/>
                      </a:rPr>
                      <m:t> </m:t>
                    </m:r>
                  </m:oMath>
                </a14:m>
                <a:r>
                  <a:rPr lang="en-GB" dirty="0"/>
                  <a:t>the solution parameters for the equation above.</a:t>
                </a:r>
              </a:p>
              <a:p>
                <a:pPr marL="6350" indent="0">
                  <a:buNone/>
                </a:pPr>
                <a:r>
                  <a:rPr lang="en-GB" dirty="0"/>
                  <a:t>This is the case, for example, of linear regression for the MSE as error function.</a:t>
                </a:r>
              </a:p>
            </p:txBody>
          </p:sp>
        </mc:Choice>
        <mc:Fallback xmlns="">
          <p:sp>
            <p:nvSpPr>
              <p:cNvPr id="4" name="Text Placeholder 3">
                <a:extLst>
                  <a:ext uri="{FF2B5EF4-FFF2-40B4-BE49-F238E27FC236}">
                    <a16:creationId xmlns:a16="http://schemas.microsoft.com/office/drawing/2014/main" id="{B3F97C8F-A30E-41A5-8BE0-C95260D5E8D0}"/>
                  </a:ext>
                </a:extLst>
              </p:cNvPr>
              <p:cNvSpPr>
                <a:spLocks noGrp="1" noRot="1" noChangeAspect="1" noMove="1" noResize="1" noEditPoints="1" noAdjustHandles="1" noChangeArrowheads="1" noChangeShapeType="1" noTextEdit="1"/>
              </p:cNvSpPr>
              <p:nvPr>
                <p:ph type="body" sz="quarter" idx="14"/>
              </p:nvPr>
            </p:nvSpPr>
            <p:spPr>
              <a:blipFill>
                <a:blip r:embed="rId2"/>
                <a:stretch>
                  <a:fillRect l="-1745" t="-1700" r="-2473"/>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A5270961-FFA3-4691-9FE7-FFB7AEBD03A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1178325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C4B8-DD37-480E-BD04-ECC7C814CCAB}"/>
              </a:ext>
            </a:extLst>
          </p:cNvPr>
          <p:cNvSpPr>
            <a:spLocks noGrp="1"/>
          </p:cNvSpPr>
          <p:nvPr>
            <p:ph type="title"/>
          </p:nvPr>
        </p:nvSpPr>
        <p:spPr/>
        <p:txBody>
          <a:bodyPr/>
          <a:lstStyle/>
          <a:p>
            <a:r>
              <a:rPr lang="de-DE" dirty="0"/>
              <a:t>Algorithms for model fitting: gradient descent based solutions</a:t>
            </a:r>
            <a:endParaRPr lang="en-GB" dirty="0"/>
          </a:p>
        </p:txBody>
      </p:sp>
      <p:sp>
        <p:nvSpPr>
          <p:cNvPr id="3" name="Slide Number Placeholder 2">
            <a:extLst>
              <a:ext uri="{FF2B5EF4-FFF2-40B4-BE49-F238E27FC236}">
                <a16:creationId xmlns:a16="http://schemas.microsoft.com/office/drawing/2014/main" id="{211FBA1F-59D8-44D4-9A80-C176CA31D050}"/>
              </a:ext>
            </a:extLst>
          </p:cNvPr>
          <p:cNvSpPr>
            <a:spLocks noGrp="1"/>
          </p:cNvSpPr>
          <p:nvPr>
            <p:ph type="sldNum" sz="quarter" idx="13"/>
          </p:nvPr>
        </p:nvSpPr>
        <p:spPr/>
        <p:txBody>
          <a:bodyPr/>
          <a:lstStyle/>
          <a:p>
            <a:fld id="{15C29056-5AFA-7949-831A-3EC086771171}" type="slidenum">
              <a:rPr lang="de-DE" smtClean="0"/>
              <a:pPr/>
              <a:t>18</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B3F97C8F-A30E-41A5-8BE0-C95260D5E8D0}"/>
                  </a:ext>
                </a:extLst>
              </p:cNvPr>
              <p:cNvSpPr>
                <a:spLocks noGrp="1"/>
              </p:cNvSpPr>
              <p:nvPr>
                <p:ph type="body" sz="quarter" idx="14"/>
              </p:nvPr>
            </p:nvSpPr>
            <p:spPr>
              <a:xfrm>
                <a:off x="360000" y="900001"/>
                <a:ext cx="7835982" cy="2239888"/>
              </a:xfrm>
            </p:spPr>
            <p:txBody>
              <a:bodyPr/>
              <a:lstStyle/>
              <a:p>
                <a:pPr marL="6350" indent="0">
                  <a:buNone/>
                </a:pPr>
                <a:r>
                  <a:rPr lang="de-DE" dirty="0"/>
                  <a:t>It is not always possible to find a closed-form solution, due to:</a:t>
                </a:r>
              </a:p>
              <a:p>
                <a:r>
                  <a:rPr lang="de-DE" dirty="0"/>
                  <a:t>Many more model parameters (</a:t>
                </a:r>
                <a14:m>
                  <m:oMath xmlns:m="http://schemas.openxmlformats.org/officeDocument/2006/math">
                    <m:r>
                      <a:rPr lang="de-DE" i="1" dirty="0" smtClean="0">
                        <a:latin typeface="Cambria Math" panose="02040503050406030204" pitchFamily="18" charset="0"/>
                      </a:rPr>
                      <m:t>𝑘</m:t>
                    </m:r>
                    <m:r>
                      <a:rPr lang="de-DE" i="1" dirty="0" smtClean="0">
                        <a:latin typeface="Cambria Math" panose="02040503050406030204" pitchFamily="18" charset="0"/>
                      </a:rPr>
                      <m:t> &gt; 2</m:t>
                    </m:r>
                  </m:oMath>
                </a14:m>
                <a:r>
                  <a:rPr lang="de-DE" dirty="0"/>
                  <a:t>)</a:t>
                </a:r>
              </a:p>
              <a:p>
                <a:r>
                  <a:rPr lang="de-DE" dirty="0"/>
                  <a:t>More complex algorithms than the linear regression</a:t>
                </a:r>
              </a:p>
              <a:p>
                <a:r>
                  <a:rPr lang="de-DE" dirty="0"/>
                  <a:t>Presence of local minima in the error function</a:t>
                </a:r>
              </a:p>
              <a:p>
                <a14:m>
                  <m:oMath xmlns:m="http://schemas.openxmlformats.org/officeDocument/2006/math">
                    <m:r>
                      <a:rPr lang="de-DE" b="0" i="1" u="none" strike="noStrike" baseline="0" smtClean="0">
                        <a:latin typeface="Cambria Math" panose="02040503050406030204" pitchFamily="18" charset="0"/>
                      </a:rPr>
                      <m:t>𝑓</m:t>
                    </m:r>
                    <m:r>
                      <a:rPr lang="de-DE" b="0" i="1" u="none" strike="noStrike" baseline="0" smtClean="0">
                        <a:latin typeface="Cambria Math" panose="02040503050406030204" pitchFamily="18" charset="0"/>
                      </a:rPr>
                      <m:t>: </m:t>
                    </m:r>
                    <m:sSup>
                      <m:sSupPr>
                        <m:ctrlPr>
                          <a:rPr lang="de-DE" b="0" i="1" u="none" strike="noStrike" baseline="0" smtClean="0">
                            <a:latin typeface="Cambria Math" panose="02040503050406030204" pitchFamily="18" charset="0"/>
                          </a:rPr>
                        </m:ctrlPr>
                      </m:sSupPr>
                      <m:e>
                        <m:r>
                          <a:rPr lang="de-DE" b="0" i="1" u="none" strike="noStrike" baseline="0" smtClean="0">
                            <a:latin typeface="Cambria Math" panose="02040503050406030204" pitchFamily="18" charset="0"/>
                          </a:rPr>
                          <m:t>ℝ</m:t>
                        </m:r>
                      </m:e>
                      <m:sup>
                        <m:r>
                          <a:rPr lang="de-DE" b="0" i="1" u="none" strike="noStrike" baseline="0" smtClean="0">
                            <a:latin typeface="Cambria Math" panose="02040503050406030204" pitchFamily="18" charset="0"/>
                          </a:rPr>
                          <m:t>𝑘</m:t>
                        </m:r>
                      </m:sup>
                    </m:sSup>
                    <m:r>
                      <a:rPr lang="de-DE" i="1">
                        <a:latin typeface="Cambria Math" panose="02040503050406030204" pitchFamily="18" charset="0"/>
                      </a:rPr>
                      <m:t>→</m:t>
                    </m:r>
                    <m:r>
                      <a:rPr lang="de-DE" i="1">
                        <a:latin typeface="Cambria Math" panose="02040503050406030204" pitchFamily="18" charset="0"/>
                      </a:rPr>
                      <m:t>ℝ</m:t>
                    </m:r>
                  </m:oMath>
                </a14:m>
                <a:endParaRPr lang="de-DE" dirty="0"/>
              </a:p>
            </p:txBody>
          </p:sp>
        </mc:Choice>
        <mc:Fallback xmlns="">
          <p:sp>
            <p:nvSpPr>
              <p:cNvPr id="4" name="Text Placeholder 3">
                <a:extLst>
                  <a:ext uri="{FF2B5EF4-FFF2-40B4-BE49-F238E27FC236}">
                    <a16:creationId xmlns:a16="http://schemas.microsoft.com/office/drawing/2014/main" id="{B3F97C8F-A30E-41A5-8BE0-C95260D5E8D0}"/>
                  </a:ext>
                </a:extLst>
              </p:cNvPr>
              <p:cNvSpPr>
                <a:spLocks noGrp="1" noRot="1" noChangeAspect="1" noMove="1" noResize="1" noEditPoints="1" noAdjustHandles="1" noChangeArrowheads="1" noChangeShapeType="1" noTextEdit="1"/>
              </p:cNvSpPr>
              <p:nvPr>
                <p:ph type="body" sz="quarter" idx="14"/>
              </p:nvPr>
            </p:nvSpPr>
            <p:spPr>
              <a:xfrm>
                <a:off x="360000" y="900001"/>
                <a:ext cx="7835982" cy="2239888"/>
              </a:xfrm>
              <a:blipFill>
                <a:blip r:embed="rId2"/>
                <a:stretch>
                  <a:fillRect l="-1946" t="-3270"/>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A5270961-FFA3-4691-9FE7-FFB7AEBD03A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6" name="Picture 5">
            <a:extLst>
              <a:ext uri="{FF2B5EF4-FFF2-40B4-BE49-F238E27FC236}">
                <a16:creationId xmlns:a16="http://schemas.microsoft.com/office/drawing/2014/main" id="{F0635C57-D04B-4EAE-B48E-27576629D468}"/>
              </a:ext>
            </a:extLst>
          </p:cNvPr>
          <p:cNvPicPr>
            <a:picLocks noChangeAspect="1"/>
          </p:cNvPicPr>
          <p:nvPr/>
        </p:nvPicPr>
        <p:blipFill>
          <a:blip r:embed="rId3"/>
          <a:stretch>
            <a:fillRect/>
          </a:stretch>
        </p:blipFill>
        <p:spPr>
          <a:xfrm>
            <a:off x="5812933" y="2070275"/>
            <a:ext cx="3087257" cy="2896141"/>
          </a:xfrm>
          <a:prstGeom prst="rect">
            <a:avLst/>
          </a:prstGeom>
        </p:spPr>
      </p:pic>
      <p:sp>
        <p:nvSpPr>
          <p:cNvPr id="8" name="TextBox 7">
            <a:extLst>
              <a:ext uri="{FF2B5EF4-FFF2-40B4-BE49-F238E27FC236}">
                <a16:creationId xmlns:a16="http://schemas.microsoft.com/office/drawing/2014/main" id="{4E672422-5CA9-479C-97AC-A6DE0C59D427}"/>
              </a:ext>
            </a:extLst>
          </p:cNvPr>
          <p:cNvSpPr txBox="1"/>
          <p:nvPr/>
        </p:nvSpPr>
        <p:spPr>
          <a:xfrm>
            <a:off x="360000" y="4079954"/>
            <a:ext cx="5341553" cy="707886"/>
          </a:xfrm>
          <a:prstGeom prst="rect">
            <a:avLst/>
          </a:prstGeom>
          <a:solidFill>
            <a:schemeClr val="bg1"/>
          </a:solidFill>
          <a:ln>
            <a:solidFill>
              <a:schemeClr val="tx1">
                <a:lumMod val="75000"/>
              </a:schemeClr>
            </a:solidFill>
          </a:ln>
        </p:spPr>
        <p:txBody>
          <a:bodyPr wrap="square">
            <a:spAutoFit/>
          </a:bodyPr>
          <a:lstStyle/>
          <a:p>
            <a:pPr marL="6350" indent="0">
              <a:buNone/>
            </a:pPr>
            <a:r>
              <a:rPr lang="en-GB" sz="2000" b="0" i="0" u="none" strike="noStrike" baseline="0" dirty="0">
                <a:latin typeface="Arial" panose="020B0604020202020204" pitchFamily="34" charset="0"/>
                <a:cs typeface="Arial" panose="020B0604020202020204" pitchFamily="34" charset="0"/>
              </a:rPr>
              <a:t>When the objective function is differentiable, a </a:t>
            </a:r>
            <a:r>
              <a:rPr lang="en-GB" sz="2000" b="1" i="0" u="none" strike="noStrike" baseline="0" dirty="0">
                <a:latin typeface="Arial" panose="020B0604020202020204" pitchFamily="34" charset="0"/>
                <a:cs typeface="Arial" panose="020B0604020202020204" pitchFamily="34" charset="0"/>
              </a:rPr>
              <a:t>gradient method </a:t>
            </a:r>
            <a:r>
              <a:rPr lang="en-GB" sz="2000" b="0" i="0" u="none" strike="noStrike" baseline="0" dirty="0">
                <a:latin typeface="Arial" panose="020B0604020202020204" pitchFamily="34" charset="0"/>
                <a:cs typeface="Arial" panose="020B0604020202020204" pitchFamily="34" charset="0"/>
              </a:rPr>
              <a:t>can be applied.</a:t>
            </a:r>
            <a:endParaRPr lang="de-DE" sz="20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0721A99-FA7C-4F27-8973-80318EF386A0}"/>
              </a:ext>
            </a:extLst>
          </p:cNvPr>
          <p:cNvSpPr txBox="1"/>
          <p:nvPr/>
        </p:nvSpPr>
        <p:spPr>
          <a:xfrm>
            <a:off x="7214347" y="4881282"/>
            <a:ext cx="904094" cy="215444"/>
          </a:xfrm>
          <a:prstGeom prst="rect">
            <a:avLst/>
          </a:prstGeom>
          <a:solidFill>
            <a:schemeClr val="bg1"/>
          </a:solidFill>
        </p:spPr>
        <p:txBody>
          <a:bodyPr wrap="none" lIns="0" tIns="0" rIns="0" bIns="0" rtlCol="0">
            <a:spAutoFit/>
          </a:bodyPr>
          <a:lstStyle/>
          <a:p>
            <a:pPr algn="l">
              <a:lnSpc>
                <a:spcPct val="100000"/>
              </a:lnSpc>
            </a:pPr>
            <a:r>
              <a:rPr lang="de-DE"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parameters</a:t>
            </a:r>
            <a:endParaRPr lang="en-GB"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1" name="TextBox 10">
            <a:extLst>
              <a:ext uri="{FF2B5EF4-FFF2-40B4-BE49-F238E27FC236}">
                <a16:creationId xmlns:a16="http://schemas.microsoft.com/office/drawing/2014/main" id="{81B4A6F5-3FA6-4D76-9C1F-47AF52FB057C}"/>
              </a:ext>
            </a:extLst>
          </p:cNvPr>
          <p:cNvSpPr txBox="1"/>
          <p:nvPr/>
        </p:nvSpPr>
        <p:spPr>
          <a:xfrm rot="16200000">
            <a:off x="5383649" y="3304470"/>
            <a:ext cx="1074012" cy="215444"/>
          </a:xfrm>
          <a:prstGeom prst="rect">
            <a:avLst/>
          </a:prstGeom>
          <a:solidFill>
            <a:schemeClr val="bg1"/>
          </a:solidFill>
        </p:spPr>
        <p:txBody>
          <a:bodyPr wrap="none" lIns="0" tIns="0" rIns="0" bIns="0" rtlCol="0">
            <a:spAutoFit/>
          </a:bodyPr>
          <a:lstStyle/>
          <a:p>
            <a:pPr algn="l">
              <a:lnSpc>
                <a:spcPct val="100000"/>
              </a:lnSpc>
            </a:pPr>
            <a:r>
              <a:rPr lang="de-DE"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Error function</a:t>
            </a:r>
            <a:endParaRPr lang="en-GB"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Tree>
    <p:extLst>
      <p:ext uri="{BB962C8B-B14F-4D97-AF65-F5344CB8AC3E}">
        <p14:creationId xmlns:p14="http://schemas.microsoft.com/office/powerpoint/2010/main" val="672219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D417512-EA1D-451C-A804-47E24620624E}"/>
                  </a:ext>
                </a:extLst>
              </p:cNvPr>
              <p:cNvSpPr txBox="1"/>
              <p:nvPr/>
            </p:nvSpPr>
            <p:spPr>
              <a:xfrm>
                <a:off x="5192445" y="3901184"/>
                <a:ext cx="661712" cy="53828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de-DE" sz="1400" b="0" i="1" u="none" strike="noStrike" baseline="0" smtClean="0">
                              <a:latin typeface="Cambria Math" panose="02040503050406030204" pitchFamily="18" charset="0"/>
                            </a:rPr>
                          </m:ctrlPr>
                        </m:fPr>
                        <m:num>
                          <m:r>
                            <a:rPr lang="de-DE" sz="1400" b="0" i="1" u="none" strike="noStrike" baseline="0" smtClean="0">
                              <a:latin typeface="Cambria Math" panose="02040503050406030204" pitchFamily="18" charset="0"/>
                              <a:ea typeface="Cambria Math" panose="02040503050406030204" pitchFamily="18" charset="0"/>
                            </a:rPr>
                            <m:t>𝜕</m:t>
                          </m:r>
                          <m:r>
                            <a:rPr lang="de-DE" sz="1400" b="0" i="1" u="none" strike="noStrike" baseline="0" smtClean="0">
                              <a:latin typeface="Cambria Math" panose="02040503050406030204" pitchFamily="18" charset="0"/>
                              <a:ea typeface="Cambria Math" panose="02040503050406030204" pitchFamily="18" charset="0"/>
                            </a:rPr>
                            <m:t>𝑓</m:t>
                          </m:r>
                        </m:num>
                        <m:den>
                          <m:r>
                            <a:rPr lang="de-DE" sz="1400" b="0" i="1" u="none" strike="noStrike" baseline="0" smtClean="0">
                              <a:latin typeface="Cambria Math" panose="02040503050406030204" pitchFamily="18" charset="0"/>
                              <a:ea typeface="Cambria Math" panose="02040503050406030204" pitchFamily="18" charset="0"/>
                            </a:rPr>
                            <m:t>𝜕</m:t>
                          </m:r>
                          <m:r>
                            <a:rPr lang="de-DE" sz="1400" b="0" i="1" u="none" strike="noStrike" baseline="0" smtClean="0">
                              <a:latin typeface="Cambria Math" panose="02040503050406030204" pitchFamily="18" charset="0"/>
                              <a:ea typeface="Cambria Math" panose="02040503050406030204" pitchFamily="18" charset="0"/>
                            </a:rPr>
                            <m:t>𝑝</m:t>
                          </m:r>
                        </m:den>
                      </m:f>
                      <m:r>
                        <a:rPr lang="de-DE" sz="1400" b="0" i="1" u="none" strike="noStrike" baseline="0" smtClean="0">
                          <a:latin typeface="Cambria Math" panose="02040503050406030204" pitchFamily="18" charset="0"/>
                          <a:ea typeface="Cambria Math" panose="02040503050406030204" pitchFamily="18" charset="0"/>
                        </a:rPr>
                        <m:t>(</m:t>
                      </m:r>
                      <m:sSub>
                        <m:sSubPr>
                          <m:ctrlPr>
                            <a:rPr lang="de-DE" sz="1400" i="1">
                              <a:latin typeface="Cambria Math" panose="02040503050406030204" pitchFamily="18" charset="0"/>
                              <a:ea typeface="Cambria Math" panose="02040503050406030204" pitchFamily="18" charset="0"/>
                            </a:rPr>
                          </m:ctrlPr>
                        </m:sSubPr>
                        <m:e>
                          <m:r>
                            <a:rPr lang="de-DE" sz="1400" i="1">
                              <a:latin typeface="Cambria Math" panose="02040503050406030204" pitchFamily="18" charset="0"/>
                              <a:ea typeface="Cambria Math" panose="02040503050406030204" pitchFamily="18" charset="0"/>
                            </a:rPr>
                            <m:t>𝑝</m:t>
                          </m:r>
                        </m:e>
                        <m:sub>
                          <m:r>
                            <a:rPr lang="de-DE" sz="1400" i="1">
                              <a:latin typeface="Cambria Math" panose="02040503050406030204" pitchFamily="18" charset="0"/>
                              <a:ea typeface="Cambria Math" panose="02040503050406030204" pitchFamily="18" charset="0"/>
                            </a:rPr>
                            <m:t>0</m:t>
                          </m:r>
                        </m:sub>
                      </m:sSub>
                      <m:r>
                        <a:rPr lang="de-DE" sz="1400" b="0" i="1" u="none" strike="noStrike" baseline="0" smtClean="0">
                          <a:latin typeface="Cambria Math" panose="02040503050406030204" pitchFamily="18" charset="0"/>
                          <a:ea typeface="Cambria Math" panose="02040503050406030204" pitchFamily="18" charset="0"/>
                        </a:rPr>
                        <m:t>)</m:t>
                      </m:r>
                    </m:oMath>
                  </m:oMathPara>
                </a14:m>
                <a:endParaRPr lang="en-GB" sz="1400" dirty="0"/>
              </a:p>
            </p:txBody>
          </p:sp>
        </mc:Choice>
        <mc:Fallback xmlns="">
          <p:sp>
            <p:nvSpPr>
              <p:cNvPr id="31" name="TextBox 30">
                <a:extLst>
                  <a:ext uri="{FF2B5EF4-FFF2-40B4-BE49-F238E27FC236}">
                    <a16:creationId xmlns:a16="http://schemas.microsoft.com/office/drawing/2014/main" id="{0D417512-EA1D-451C-A804-47E24620624E}"/>
                  </a:ext>
                </a:extLst>
              </p:cNvPr>
              <p:cNvSpPr txBox="1">
                <a:spLocks noRot="1" noChangeAspect="1" noMove="1" noResize="1" noEditPoints="1" noAdjustHandles="1" noChangeArrowheads="1" noChangeShapeType="1" noTextEdit="1"/>
              </p:cNvSpPr>
              <p:nvPr/>
            </p:nvSpPr>
            <p:spPr>
              <a:xfrm>
                <a:off x="5192445" y="3901184"/>
                <a:ext cx="661712" cy="538289"/>
              </a:xfrm>
              <a:prstGeom prst="rect">
                <a:avLst/>
              </a:prstGeom>
              <a:blipFill>
                <a:blip r:embed="rId2"/>
                <a:stretch>
                  <a:fillRect r="-10185" b="-2273"/>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3B072DA5-D00E-4EA0-9C07-2AB7D3E6EBA9}"/>
                  </a:ext>
                </a:extLst>
              </p:cNvPr>
              <p:cNvSpPr txBox="1"/>
              <p:nvPr/>
            </p:nvSpPr>
            <p:spPr>
              <a:xfrm>
                <a:off x="4940138" y="5172655"/>
                <a:ext cx="450476"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smtClean="0">
                              <a:latin typeface="Cambria Math" panose="02040503050406030204" pitchFamily="18" charset="0"/>
                              <a:ea typeface="Cambria Math" panose="02040503050406030204" pitchFamily="18" charset="0"/>
                            </a:rPr>
                          </m:ctrlPr>
                        </m:sSubPr>
                        <m:e>
                          <m:r>
                            <a:rPr lang="de-DE" sz="1400" b="0" i="1" smtClean="0">
                              <a:latin typeface="Cambria Math" panose="02040503050406030204" pitchFamily="18" charset="0"/>
                              <a:ea typeface="Cambria Math" panose="02040503050406030204" pitchFamily="18" charset="0"/>
                            </a:rPr>
                            <m:t>𝑝</m:t>
                          </m:r>
                        </m:e>
                        <m:sub>
                          <m:r>
                            <a:rPr lang="de-DE" sz="1400" b="0" i="1" smtClean="0">
                              <a:latin typeface="Cambria Math" panose="02040503050406030204" pitchFamily="18" charset="0"/>
                              <a:ea typeface="Cambria Math" panose="02040503050406030204" pitchFamily="18" charset="0"/>
                            </a:rPr>
                            <m:t>0</m:t>
                          </m:r>
                        </m:sub>
                      </m:sSub>
                    </m:oMath>
                  </m:oMathPara>
                </a14:m>
                <a:endParaRPr lang="en-GB" sz="1400" dirty="0"/>
              </a:p>
            </p:txBody>
          </p:sp>
        </mc:Choice>
        <mc:Fallback>
          <p:sp>
            <p:nvSpPr>
              <p:cNvPr id="29" name="TextBox 28">
                <a:extLst>
                  <a:ext uri="{FF2B5EF4-FFF2-40B4-BE49-F238E27FC236}">
                    <a16:creationId xmlns:a16="http://schemas.microsoft.com/office/drawing/2014/main" id="{3B072DA5-D00E-4EA0-9C07-2AB7D3E6EBA9}"/>
                  </a:ext>
                </a:extLst>
              </p:cNvPr>
              <p:cNvSpPr txBox="1">
                <a:spLocks noRot="1" noChangeAspect="1" noMove="1" noResize="1" noEditPoints="1" noAdjustHandles="1" noChangeArrowheads="1" noChangeShapeType="1" noTextEdit="1"/>
              </p:cNvSpPr>
              <p:nvPr/>
            </p:nvSpPr>
            <p:spPr>
              <a:xfrm>
                <a:off x="4940138" y="5172655"/>
                <a:ext cx="450476" cy="307777"/>
              </a:xfrm>
              <a:prstGeom prst="rect">
                <a:avLst/>
              </a:prstGeom>
              <a:blipFill>
                <a:blip r:embed="rId3"/>
                <a:stretch>
                  <a:fillRect b="-2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BDC9FAB-F0F5-4B07-914F-7C8C8787CC01}"/>
                  </a:ext>
                </a:extLst>
              </p:cNvPr>
              <p:cNvSpPr txBox="1"/>
              <p:nvPr/>
            </p:nvSpPr>
            <p:spPr>
              <a:xfrm>
                <a:off x="2640281" y="3058110"/>
                <a:ext cx="450476"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de-DE" sz="1400" b="0" i="1" smtClean="0">
                          <a:latin typeface="Cambria Math" panose="02040503050406030204" pitchFamily="18" charset="0"/>
                          <a:ea typeface="Cambria Math" panose="02040503050406030204" pitchFamily="18" charset="0"/>
                        </a:rPr>
                        <m:t>𝑓</m:t>
                      </m:r>
                    </m:oMath>
                  </m:oMathPara>
                </a14:m>
                <a:endParaRPr lang="en-GB" sz="1400" dirty="0"/>
              </a:p>
            </p:txBody>
          </p:sp>
        </mc:Choice>
        <mc:Fallback xmlns="">
          <p:sp>
            <p:nvSpPr>
              <p:cNvPr id="27" name="TextBox 26">
                <a:extLst>
                  <a:ext uri="{FF2B5EF4-FFF2-40B4-BE49-F238E27FC236}">
                    <a16:creationId xmlns:a16="http://schemas.microsoft.com/office/drawing/2014/main" id="{FBDC9FAB-F0F5-4B07-914F-7C8C8787CC01}"/>
                  </a:ext>
                </a:extLst>
              </p:cNvPr>
              <p:cNvSpPr txBox="1">
                <a:spLocks noRot="1" noChangeAspect="1" noMove="1" noResize="1" noEditPoints="1" noAdjustHandles="1" noChangeArrowheads="1" noChangeShapeType="1" noTextEdit="1"/>
              </p:cNvSpPr>
              <p:nvPr/>
            </p:nvSpPr>
            <p:spPr>
              <a:xfrm>
                <a:off x="2640281" y="3058110"/>
                <a:ext cx="450476" cy="307777"/>
              </a:xfrm>
              <a:prstGeom prst="rect">
                <a:avLst/>
              </a:prstGeom>
              <a:blipFill>
                <a:blip r:embed="rId4"/>
                <a:stretch>
                  <a:fillRect b="-8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233A2E6-795E-45BF-94E3-53AAF2F135AC}"/>
                  </a:ext>
                </a:extLst>
              </p:cNvPr>
              <p:cNvSpPr txBox="1"/>
              <p:nvPr/>
            </p:nvSpPr>
            <p:spPr>
              <a:xfrm>
                <a:off x="5480615" y="5070687"/>
                <a:ext cx="450476"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de-DE" sz="1400" i="1" smtClean="0">
                          <a:latin typeface="Cambria Math" panose="02040503050406030204" pitchFamily="18" charset="0"/>
                          <a:ea typeface="Cambria Math" panose="02040503050406030204" pitchFamily="18" charset="0"/>
                        </a:rPr>
                        <m:t>𝑝</m:t>
                      </m:r>
                    </m:oMath>
                  </m:oMathPara>
                </a14:m>
                <a:endParaRPr lang="en-GB" sz="1400" dirty="0"/>
              </a:p>
            </p:txBody>
          </p:sp>
        </mc:Choice>
        <mc:Fallback xmlns="">
          <p:sp>
            <p:nvSpPr>
              <p:cNvPr id="25" name="TextBox 24">
                <a:extLst>
                  <a:ext uri="{FF2B5EF4-FFF2-40B4-BE49-F238E27FC236}">
                    <a16:creationId xmlns:a16="http://schemas.microsoft.com/office/drawing/2014/main" id="{9233A2E6-795E-45BF-94E3-53AAF2F135AC}"/>
                  </a:ext>
                </a:extLst>
              </p:cNvPr>
              <p:cNvSpPr txBox="1">
                <a:spLocks noRot="1" noChangeAspect="1" noMove="1" noResize="1" noEditPoints="1" noAdjustHandles="1" noChangeArrowheads="1" noChangeShapeType="1" noTextEdit="1"/>
              </p:cNvSpPr>
              <p:nvPr/>
            </p:nvSpPr>
            <p:spPr>
              <a:xfrm>
                <a:off x="5480615" y="5070687"/>
                <a:ext cx="450476" cy="307777"/>
              </a:xfrm>
              <a:prstGeom prst="rect">
                <a:avLst/>
              </a:prstGeom>
              <a:blipFill>
                <a:blip r:embed="rId5"/>
                <a:stretch>
                  <a:fillRect b="-2000"/>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0099C4B8-DD37-480E-BD04-ECC7C814CCAB}"/>
              </a:ext>
            </a:extLst>
          </p:cNvPr>
          <p:cNvSpPr>
            <a:spLocks noGrp="1"/>
          </p:cNvSpPr>
          <p:nvPr>
            <p:ph type="title"/>
          </p:nvPr>
        </p:nvSpPr>
        <p:spPr/>
        <p:txBody>
          <a:bodyPr/>
          <a:lstStyle/>
          <a:p>
            <a:r>
              <a:rPr lang="de-DE" dirty="0"/>
              <a:t>Algorithms for model fitting: gradient descent based solutions</a:t>
            </a:r>
            <a:endParaRPr lang="en-GB" dirty="0"/>
          </a:p>
        </p:txBody>
      </p:sp>
      <p:sp>
        <p:nvSpPr>
          <p:cNvPr id="3" name="Slide Number Placeholder 2">
            <a:extLst>
              <a:ext uri="{FF2B5EF4-FFF2-40B4-BE49-F238E27FC236}">
                <a16:creationId xmlns:a16="http://schemas.microsoft.com/office/drawing/2014/main" id="{211FBA1F-59D8-44D4-9A80-C176CA31D050}"/>
              </a:ext>
            </a:extLst>
          </p:cNvPr>
          <p:cNvSpPr>
            <a:spLocks noGrp="1"/>
          </p:cNvSpPr>
          <p:nvPr>
            <p:ph type="sldNum" sz="quarter" idx="13"/>
          </p:nvPr>
        </p:nvSpPr>
        <p:spPr/>
        <p:txBody>
          <a:bodyPr/>
          <a:lstStyle/>
          <a:p>
            <a:fld id="{15C29056-5AFA-7949-831A-3EC086771171}" type="slidenum">
              <a:rPr lang="de-DE" smtClean="0"/>
              <a:pPr/>
              <a:t>19</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B3F97C8F-A30E-41A5-8BE0-C95260D5E8D0}"/>
                  </a:ext>
                </a:extLst>
              </p:cNvPr>
              <p:cNvSpPr>
                <a:spLocks noGrp="1"/>
              </p:cNvSpPr>
              <p:nvPr>
                <p:ph type="body" sz="quarter" idx="14"/>
              </p:nvPr>
            </p:nvSpPr>
            <p:spPr>
              <a:xfrm>
                <a:off x="474300" y="931130"/>
                <a:ext cx="7835982" cy="1957500"/>
              </a:xfrm>
            </p:spPr>
            <p:txBody>
              <a:bodyPr/>
              <a:lstStyle/>
              <a:p>
                <a:pPr marL="6350" indent="0" algn="l">
                  <a:buNone/>
                </a:pPr>
                <a:r>
                  <a:rPr lang="en-GB" sz="1800" b="0" i="0" u="none" strike="noStrike" baseline="0" dirty="0"/>
                  <a:t>The gradient, i.e., the vector of partial derivatives of the objective function with respect to the model parameters, points in the direction of steepest ascend. </a:t>
                </a:r>
              </a:p>
              <a:p>
                <a:r>
                  <a:rPr lang="en-GB" sz="1600" b="0" i="0" u="none" strike="noStrike" baseline="0" dirty="0"/>
                  <a:t>The gradient is the vector of partial derivatives: </a:t>
                </a:r>
                <a14:m>
                  <m:oMath xmlns:m="http://schemas.openxmlformats.org/officeDocument/2006/math">
                    <m:r>
                      <a:rPr lang="de-DE" sz="1800" b="0" i="1" u="none" strike="noStrike" baseline="0" smtClean="0">
                        <a:latin typeface="Cambria Math" panose="02040503050406030204" pitchFamily="18" charset="0"/>
                      </a:rPr>
                      <m:t>[</m:t>
                    </m:r>
                    <m:f>
                      <m:fPr>
                        <m:ctrlPr>
                          <a:rPr lang="de-DE" sz="1800" b="0" i="1" u="none" strike="noStrike" baseline="0" smtClean="0">
                            <a:latin typeface="Cambria Math" panose="02040503050406030204" pitchFamily="18" charset="0"/>
                          </a:rPr>
                        </m:ctrlPr>
                      </m:fPr>
                      <m:num>
                        <m:r>
                          <a:rPr lang="de-DE" sz="1800" b="0" i="1" u="none" strike="noStrike" baseline="0" smtClean="0">
                            <a:latin typeface="Cambria Math" panose="02040503050406030204" pitchFamily="18" charset="0"/>
                            <a:ea typeface="Cambria Math" panose="02040503050406030204" pitchFamily="18" charset="0"/>
                          </a:rPr>
                          <m:t>𝜕</m:t>
                        </m:r>
                        <m:r>
                          <a:rPr lang="de-DE" sz="1800" b="0" i="1" u="none" strike="noStrike" baseline="0" smtClean="0">
                            <a:latin typeface="Cambria Math" panose="02040503050406030204" pitchFamily="18" charset="0"/>
                            <a:ea typeface="Cambria Math" panose="02040503050406030204" pitchFamily="18" charset="0"/>
                          </a:rPr>
                          <m:t>𝑓</m:t>
                        </m:r>
                      </m:num>
                      <m:den>
                        <m:r>
                          <a:rPr lang="de-DE" sz="1800" b="0" i="1" u="none" strike="noStrike" baseline="0" smtClean="0">
                            <a:latin typeface="Cambria Math" panose="02040503050406030204" pitchFamily="18" charset="0"/>
                            <a:ea typeface="Cambria Math" panose="02040503050406030204" pitchFamily="18" charset="0"/>
                          </a:rPr>
                          <m:t>𝜕</m:t>
                        </m:r>
                        <m:sSub>
                          <m:sSubPr>
                            <m:ctrlPr>
                              <a:rPr lang="de-DE" sz="1800" b="0" i="1" u="none" strike="noStrike" baseline="0" smtClean="0">
                                <a:latin typeface="Cambria Math" panose="02040503050406030204" pitchFamily="18" charset="0"/>
                                <a:ea typeface="Cambria Math" panose="02040503050406030204" pitchFamily="18" charset="0"/>
                              </a:rPr>
                            </m:ctrlPr>
                          </m:sSubPr>
                          <m:e>
                            <m:r>
                              <a:rPr lang="de-DE" sz="1800" b="0" i="1" u="none" strike="noStrike" baseline="0" smtClean="0">
                                <a:latin typeface="Cambria Math" panose="02040503050406030204" pitchFamily="18" charset="0"/>
                                <a:ea typeface="Cambria Math" panose="02040503050406030204" pitchFamily="18" charset="0"/>
                              </a:rPr>
                              <m:t>𝑝</m:t>
                            </m:r>
                          </m:e>
                          <m:sub>
                            <m:r>
                              <a:rPr lang="de-DE" sz="1800" b="0" i="1" u="none" strike="noStrike" baseline="0" smtClean="0">
                                <a:latin typeface="Cambria Math" panose="02040503050406030204" pitchFamily="18" charset="0"/>
                                <a:ea typeface="Cambria Math" panose="02040503050406030204" pitchFamily="18" charset="0"/>
                              </a:rPr>
                              <m:t>1</m:t>
                            </m:r>
                          </m:sub>
                        </m:sSub>
                      </m:den>
                    </m:f>
                    <m:r>
                      <a:rPr lang="de-DE" sz="1800" b="0" i="1" u="none" strike="noStrike" baseline="0" smtClean="0">
                        <a:latin typeface="Cambria Math" panose="02040503050406030204" pitchFamily="18" charset="0"/>
                      </a:rPr>
                      <m:t>,</m:t>
                    </m:r>
                    <m:f>
                      <m:fPr>
                        <m:ctrlPr>
                          <a:rPr lang="de-DE" sz="1800" i="1">
                            <a:latin typeface="Cambria Math" panose="02040503050406030204" pitchFamily="18" charset="0"/>
                          </a:rPr>
                        </m:ctrlPr>
                      </m:fPr>
                      <m:num>
                        <m:r>
                          <a:rPr lang="de-DE" sz="1800" i="1">
                            <a:latin typeface="Cambria Math" panose="02040503050406030204" pitchFamily="18" charset="0"/>
                            <a:ea typeface="Cambria Math" panose="02040503050406030204" pitchFamily="18" charset="0"/>
                          </a:rPr>
                          <m:t>𝜕</m:t>
                        </m:r>
                        <m:r>
                          <a:rPr lang="de-DE" sz="1800" i="1">
                            <a:latin typeface="Cambria Math" panose="02040503050406030204" pitchFamily="18" charset="0"/>
                            <a:ea typeface="Cambria Math" panose="02040503050406030204" pitchFamily="18" charset="0"/>
                          </a:rPr>
                          <m:t>𝑓</m:t>
                        </m:r>
                      </m:num>
                      <m:den>
                        <m:r>
                          <a:rPr lang="de-DE" sz="1800" i="1">
                            <a:latin typeface="Cambria Math" panose="02040503050406030204" pitchFamily="18" charset="0"/>
                            <a:ea typeface="Cambria Math" panose="02040503050406030204" pitchFamily="18" charset="0"/>
                          </a:rPr>
                          <m:t>𝜕</m:t>
                        </m:r>
                        <m:sSub>
                          <m:sSubPr>
                            <m:ctrlPr>
                              <a:rPr lang="de-DE" sz="1800" i="1">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𝑝</m:t>
                            </m:r>
                          </m:e>
                          <m:sub>
                            <m:r>
                              <a:rPr lang="de-DE" sz="1800" b="0" i="1" smtClean="0">
                                <a:latin typeface="Cambria Math" panose="02040503050406030204" pitchFamily="18" charset="0"/>
                                <a:ea typeface="Cambria Math" panose="02040503050406030204" pitchFamily="18" charset="0"/>
                              </a:rPr>
                              <m:t>2</m:t>
                            </m:r>
                          </m:sub>
                        </m:sSub>
                      </m:den>
                    </m:f>
                    <m:r>
                      <a:rPr lang="de-DE" sz="1800" b="0" i="1" smtClean="0">
                        <a:latin typeface="Cambria Math" panose="02040503050406030204" pitchFamily="18" charset="0"/>
                        <a:ea typeface="Cambria Math" panose="02040503050406030204" pitchFamily="18" charset="0"/>
                      </a:rPr>
                      <m:t>,</m:t>
                    </m:r>
                    <m:f>
                      <m:fPr>
                        <m:ctrlPr>
                          <a:rPr lang="de-DE" sz="1800" i="1">
                            <a:latin typeface="Cambria Math" panose="02040503050406030204" pitchFamily="18" charset="0"/>
                          </a:rPr>
                        </m:ctrlPr>
                      </m:fPr>
                      <m:num>
                        <m:r>
                          <a:rPr lang="de-DE" sz="1800" i="1">
                            <a:latin typeface="Cambria Math" panose="02040503050406030204" pitchFamily="18" charset="0"/>
                            <a:ea typeface="Cambria Math" panose="02040503050406030204" pitchFamily="18" charset="0"/>
                          </a:rPr>
                          <m:t>𝜕</m:t>
                        </m:r>
                        <m:r>
                          <a:rPr lang="de-DE" sz="1800" i="1">
                            <a:latin typeface="Cambria Math" panose="02040503050406030204" pitchFamily="18" charset="0"/>
                            <a:ea typeface="Cambria Math" panose="02040503050406030204" pitchFamily="18" charset="0"/>
                          </a:rPr>
                          <m:t>𝑓</m:t>
                        </m:r>
                      </m:num>
                      <m:den>
                        <m:r>
                          <a:rPr lang="de-DE" sz="1800" i="1">
                            <a:latin typeface="Cambria Math" panose="02040503050406030204" pitchFamily="18" charset="0"/>
                            <a:ea typeface="Cambria Math" panose="02040503050406030204" pitchFamily="18" charset="0"/>
                          </a:rPr>
                          <m:t>𝜕</m:t>
                        </m:r>
                        <m:sSub>
                          <m:sSubPr>
                            <m:ctrlPr>
                              <a:rPr lang="de-DE" sz="1800" i="1">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𝑝</m:t>
                            </m:r>
                          </m:e>
                          <m:sub>
                            <m:r>
                              <a:rPr lang="de-DE" sz="1800" b="0" i="1" smtClean="0">
                                <a:latin typeface="Cambria Math" panose="02040503050406030204" pitchFamily="18" charset="0"/>
                                <a:ea typeface="Cambria Math" panose="02040503050406030204" pitchFamily="18" charset="0"/>
                              </a:rPr>
                              <m:t>3</m:t>
                            </m:r>
                          </m:sub>
                        </m:sSub>
                      </m:den>
                    </m:f>
                    <m:r>
                      <a:rPr lang="de-DE" sz="1800" b="0" i="1" smtClean="0">
                        <a:latin typeface="Cambria Math" panose="02040503050406030204" pitchFamily="18" charset="0"/>
                        <a:ea typeface="Cambria Math" panose="02040503050406030204" pitchFamily="18" charset="0"/>
                      </a:rPr>
                      <m:t>, …,</m:t>
                    </m:r>
                    <m:f>
                      <m:fPr>
                        <m:ctrlPr>
                          <a:rPr lang="de-DE" sz="1800" i="1">
                            <a:latin typeface="Cambria Math" panose="02040503050406030204" pitchFamily="18" charset="0"/>
                          </a:rPr>
                        </m:ctrlPr>
                      </m:fPr>
                      <m:num>
                        <m:r>
                          <a:rPr lang="de-DE" sz="1800" i="1">
                            <a:latin typeface="Cambria Math" panose="02040503050406030204" pitchFamily="18" charset="0"/>
                            <a:ea typeface="Cambria Math" panose="02040503050406030204" pitchFamily="18" charset="0"/>
                          </a:rPr>
                          <m:t>𝜕</m:t>
                        </m:r>
                        <m:r>
                          <a:rPr lang="de-DE" sz="1800" i="1">
                            <a:latin typeface="Cambria Math" panose="02040503050406030204" pitchFamily="18" charset="0"/>
                            <a:ea typeface="Cambria Math" panose="02040503050406030204" pitchFamily="18" charset="0"/>
                          </a:rPr>
                          <m:t>𝑓</m:t>
                        </m:r>
                      </m:num>
                      <m:den>
                        <m:r>
                          <a:rPr lang="de-DE" sz="1800" i="1">
                            <a:latin typeface="Cambria Math" panose="02040503050406030204" pitchFamily="18" charset="0"/>
                            <a:ea typeface="Cambria Math" panose="02040503050406030204" pitchFamily="18" charset="0"/>
                          </a:rPr>
                          <m:t>𝜕</m:t>
                        </m:r>
                        <m:sSub>
                          <m:sSubPr>
                            <m:ctrlPr>
                              <a:rPr lang="de-DE" sz="1800" i="1">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𝑝</m:t>
                            </m:r>
                          </m:e>
                          <m:sub>
                            <m:r>
                              <a:rPr lang="de-DE" sz="1800" b="0" i="1" smtClean="0">
                                <a:latin typeface="Cambria Math" panose="02040503050406030204" pitchFamily="18" charset="0"/>
                                <a:ea typeface="Cambria Math" panose="02040503050406030204" pitchFamily="18" charset="0"/>
                              </a:rPr>
                              <m:t>𝑘</m:t>
                            </m:r>
                          </m:sub>
                        </m:sSub>
                      </m:den>
                    </m:f>
                    <m:r>
                      <a:rPr lang="de-DE" sz="1800" b="0" i="1" u="none" strike="noStrike" baseline="0" smtClean="0">
                        <a:latin typeface="Cambria Math" panose="02040503050406030204" pitchFamily="18" charset="0"/>
                      </a:rPr>
                      <m:t>]</m:t>
                    </m:r>
                  </m:oMath>
                </a14:m>
                <a:endParaRPr lang="en-GB" sz="1800" b="0" i="0" u="none" strike="noStrike" baseline="0" dirty="0">
                  <a:latin typeface="LMSans12-Regular"/>
                </a:endParaRPr>
              </a:p>
              <a:p>
                <a:r>
                  <a:rPr lang="en-GB" sz="1600" dirty="0"/>
                  <a:t>The gradient </a:t>
                </a:r>
                <a:r>
                  <a:rPr lang="en-GB" sz="1600" b="0" i="0" u="none" strike="noStrike" baseline="0" dirty="0"/>
                  <a:t>points in the direction of steepest ascend.</a:t>
                </a:r>
              </a:p>
            </p:txBody>
          </p:sp>
        </mc:Choice>
        <mc:Fallback xmlns="">
          <p:sp>
            <p:nvSpPr>
              <p:cNvPr id="4" name="Text Placeholder 3">
                <a:extLst>
                  <a:ext uri="{FF2B5EF4-FFF2-40B4-BE49-F238E27FC236}">
                    <a16:creationId xmlns:a16="http://schemas.microsoft.com/office/drawing/2014/main" id="{B3F97C8F-A30E-41A5-8BE0-C95260D5E8D0}"/>
                  </a:ext>
                </a:extLst>
              </p:cNvPr>
              <p:cNvSpPr>
                <a:spLocks noGrp="1" noRot="1" noChangeAspect="1" noMove="1" noResize="1" noEditPoints="1" noAdjustHandles="1" noChangeArrowheads="1" noChangeShapeType="1" noTextEdit="1"/>
              </p:cNvSpPr>
              <p:nvPr>
                <p:ph type="body" sz="quarter" idx="14"/>
              </p:nvPr>
            </p:nvSpPr>
            <p:spPr>
              <a:xfrm>
                <a:off x="474300" y="931130"/>
                <a:ext cx="7835982" cy="1957500"/>
              </a:xfrm>
              <a:blipFill>
                <a:blip r:embed="rId6"/>
                <a:stretch>
                  <a:fillRect l="-1790" t="-4050"/>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A5270961-FFA3-4691-9FE7-FFB7AEBD03A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7" name="Freeform: Shape 6">
            <a:extLst>
              <a:ext uri="{FF2B5EF4-FFF2-40B4-BE49-F238E27FC236}">
                <a16:creationId xmlns:a16="http://schemas.microsoft.com/office/drawing/2014/main" id="{30985505-00D7-41FA-AC30-21C9DCDC3948}"/>
              </a:ext>
            </a:extLst>
          </p:cNvPr>
          <p:cNvSpPr/>
          <p:nvPr/>
        </p:nvSpPr>
        <p:spPr>
          <a:xfrm>
            <a:off x="3234023" y="3149496"/>
            <a:ext cx="2111188" cy="1936377"/>
          </a:xfrm>
          <a:custGeom>
            <a:avLst/>
            <a:gdLst>
              <a:gd name="connsiteX0" fmla="*/ 0 w 2111188"/>
              <a:gd name="connsiteY0" fmla="*/ 73959 h 1472612"/>
              <a:gd name="connsiteX1" fmla="*/ 1479177 w 2111188"/>
              <a:gd name="connsiteY1" fmla="*/ 1472453 h 1472612"/>
              <a:gd name="connsiteX2" fmla="*/ 2111188 w 2111188"/>
              <a:gd name="connsiteY2" fmla="*/ 0 h 1472612"/>
            </a:gdLst>
            <a:ahLst/>
            <a:cxnLst>
              <a:cxn ang="0">
                <a:pos x="connsiteX0" y="connsiteY0"/>
              </a:cxn>
              <a:cxn ang="0">
                <a:pos x="connsiteX1" y="connsiteY1"/>
              </a:cxn>
              <a:cxn ang="0">
                <a:pos x="connsiteX2" y="connsiteY2"/>
              </a:cxn>
            </a:cxnLst>
            <a:rect l="l" t="t" r="r" b="b"/>
            <a:pathLst>
              <a:path w="2111188" h="1472612">
                <a:moveTo>
                  <a:pt x="0" y="73959"/>
                </a:moveTo>
                <a:cubicBezTo>
                  <a:pt x="563656" y="779369"/>
                  <a:pt x="1127312" y="1484779"/>
                  <a:pt x="1479177" y="1472453"/>
                </a:cubicBezTo>
                <a:cubicBezTo>
                  <a:pt x="1831042" y="1460127"/>
                  <a:pt x="1971115" y="730063"/>
                  <a:pt x="2111188" y="0"/>
                </a:cubicBezTo>
              </a:path>
            </a:pathLst>
          </a:cu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a:extLst>
              <a:ext uri="{FF2B5EF4-FFF2-40B4-BE49-F238E27FC236}">
                <a16:creationId xmlns:a16="http://schemas.microsoft.com/office/drawing/2014/main" id="{9093B22C-F9B1-40A2-A126-BDAFFE97F048}"/>
              </a:ext>
            </a:extLst>
          </p:cNvPr>
          <p:cNvCxnSpPr>
            <a:cxnSpLocks/>
          </p:cNvCxnSpPr>
          <p:nvPr/>
        </p:nvCxnSpPr>
        <p:spPr>
          <a:xfrm flipV="1">
            <a:off x="5109887" y="4054288"/>
            <a:ext cx="121023" cy="466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2861AEC0-7DE8-4D61-976C-80D145FFE1EA}"/>
              </a:ext>
            </a:extLst>
          </p:cNvPr>
          <p:cNvSpPr/>
          <p:nvPr/>
        </p:nvSpPr>
        <p:spPr>
          <a:xfrm flipV="1">
            <a:off x="5089715" y="4471153"/>
            <a:ext cx="65889" cy="53787"/>
          </a:xfrm>
          <a:prstGeom prst="ellipse">
            <a:avLst/>
          </a:prstGeom>
          <a:solidFill>
            <a:schemeClr val="accent2"/>
          </a:solid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Straight Arrow Connector 15">
            <a:extLst>
              <a:ext uri="{FF2B5EF4-FFF2-40B4-BE49-F238E27FC236}">
                <a16:creationId xmlns:a16="http://schemas.microsoft.com/office/drawing/2014/main" id="{9B8B8308-418F-4606-83A7-2626F75FE830}"/>
              </a:ext>
            </a:extLst>
          </p:cNvPr>
          <p:cNvCxnSpPr>
            <a:cxnSpLocks/>
          </p:cNvCxnSpPr>
          <p:nvPr/>
        </p:nvCxnSpPr>
        <p:spPr>
          <a:xfrm flipH="1" flipV="1">
            <a:off x="3113001" y="3149496"/>
            <a:ext cx="65888" cy="2101580"/>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0752652-EFCE-4391-A408-5E74FCAC06D1}"/>
              </a:ext>
            </a:extLst>
          </p:cNvPr>
          <p:cNvCxnSpPr>
            <a:cxnSpLocks/>
          </p:cNvCxnSpPr>
          <p:nvPr/>
        </p:nvCxnSpPr>
        <p:spPr>
          <a:xfrm>
            <a:off x="3102947" y="5255353"/>
            <a:ext cx="2512905" cy="0"/>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C47B44B-8612-4EC6-A362-5CC92D85C8C8}"/>
              </a:ext>
            </a:extLst>
          </p:cNvPr>
          <p:cNvCxnSpPr>
            <a:cxnSpLocks/>
          </p:cNvCxnSpPr>
          <p:nvPr/>
        </p:nvCxnSpPr>
        <p:spPr>
          <a:xfrm>
            <a:off x="5135961" y="4504964"/>
            <a:ext cx="10523" cy="734013"/>
          </a:xfrm>
          <a:prstGeom prst="line">
            <a:avLst/>
          </a:prstGeom>
          <a:ln w="19050" cap="rnd" cmpd="sng">
            <a:solidFill>
              <a:srgbClr val="92AEBC"/>
            </a:solidFill>
            <a:prstDash val="dash"/>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88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E71552-C389-BC42-9A18-D2A980D6955E}"/>
              </a:ext>
            </a:extLst>
          </p:cNvPr>
          <p:cNvSpPr>
            <a:spLocks noGrp="1"/>
          </p:cNvSpPr>
          <p:nvPr>
            <p:ph type="title"/>
          </p:nvPr>
        </p:nvSpPr>
        <p:spPr/>
        <p:txBody>
          <a:bodyPr/>
          <a:lstStyle/>
          <a:p>
            <a:r>
              <a:rPr lang="de-DE" dirty="0"/>
              <a:t>Summary of this lesson</a:t>
            </a:r>
          </a:p>
        </p:txBody>
      </p:sp>
      <p:sp>
        <p:nvSpPr>
          <p:cNvPr id="3" name="Foliennummernplatzhalter 2">
            <a:extLst>
              <a:ext uri="{FF2B5EF4-FFF2-40B4-BE49-F238E27FC236}">
                <a16:creationId xmlns:a16="http://schemas.microsoft.com/office/drawing/2014/main" id="{858E7BB0-40B7-144C-B3A3-85E2252B0F0F}"/>
              </a:ext>
            </a:extLst>
          </p:cNvPr>
          <p:cNvSpPr>
            <a:spLocks noGrp="1"/>
          </p:cNvSpPr>
          <p:nvPr>
            <p:ph type="sldNum" sz="quarter" idx="13"/>
          </p:nvPr>
        </p:nvSpPr>
        <p:spPr/>
        <p:txBody>
          <a:bodyPr/>
          <a:lstStyle/>
          <a:p>
            <a:fld id="{15C29056-5AFA-7949-831A-3EC086771171}" type="slidenum">
              <a:rPr lang="de-DE" smtClean="0"/>
              <a:pPr/>
              <a:t>2</a:t>
            </a:fld>
            <a:endParaRPr lang="de-DE" dirty="0"/>
          </a:p>
        </p:txBody>
      </p:sp>
      <p:sp>
        <p:nvSpPr>
          <p:cNvPr id="4" name="Textplatzhalter 3">
            <a:extLst>
              <a:ext uri="{FF2B5EF4-FFF2-40B4-BE49-F238E27FC236}">
                <a16:creationId xmlns:a16="http://schemas.microsoft.com/office/drawing/2014/main" id="{3AD08A6C-DCF9-6F49-A80A-91206B1C91E4}"/>
              </a:ext>
            </a:extLst>
          </p:cNvPr>
          <p:cNvSpPr>
            <a:spLocks noGrp="1"/>
          </p:cNvSpPr>
          <p:nvPr>
            <p:ph type="body" sz="quarter" idx="14"/>
          </p:nvPr>
        </p:nvSpPr>
        <p:spPr>
          <a:xfrm>
            <a:off x="360000" y="2278161"/>
            <a:ext cx="8378825" cy="2929517"/>
          </a:xfrm>
        </p:spPr>
        <p:txBody>
          <a:bodyPr/>
          <a:lstStyle/>
          <a:p>
            <a:pPr marL="6350" indent="0" algn="ctr">
              <a:buNone/>
            </a:pPr>
            <a:r>
              <a:rPr lang="de-DE" i="1" dirty="0"/>
              <a:t>„</a:t>
            </a:r>
            <a:r>
              <a:rPr lang="en-US" dirty="0"/>
              <a:t>Machine intelligence is the last invention that humanity will ever need to make</a:t>
            </a:r>
            <a:r>
              <a:rPr lang="de-DE" i="1" dirty="0"/>
              <a:t>“</a:t>
            </a:r>
          </a:p>
          <a:p>
            <a:pPr marL="6350" indent="0" algn="ctr">
              <a:buNone/>
            </a:pPr>
            <a:r>
              <a:rPr lang="de-DE" i="1" dirty="0"/>
              <a:t>-Nick Bostrom</a:t>
            </a:r>
            <a:endParaRPr lang="de-DE" dirty="0"/>
          </a:p>
          <a:p>
            <a:pPr marL="6350" indent="0" algn="ctr">
              <a:buNone/>
            </a:pPr>
            <a:endParaRPr lang="de-DE" dirty="0"/>
          </a:p>
          <a:p>
            <a:pPr marL="6350" indent="0" algn="ctr">
              <a:buNone/>
            </a:pPr>
            <a:r>
              <a:rPr lang="de-DE" dirty="0"/>
              <a:t>What are common aspects of every Machine Learning algorithm?</a:t>
            </a:r>
          </a:p>
        </p:txBody>
      </p:sp>
      <p:sp>
        <p:nvSpPr>
          <p:cNvPr id="5" name="Fußzeilenplatzhalter 4">
            <a:extLst>
              <a:ext uri="{FF2B5EF4-FFF2-40B4-BE49-F238E27FC236}">
                <a16:creationId xmlns:a16="http://schemas.microsoft.com/office/drawing/2014/main" id="{0AE5C79C-01AA-2749-A9B0-77BE58AF17F7}"/>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
        <p:nvSpPr>
          <p:cNvPr id="7" name="TextBox 6">
            <a:extLst>
              <a:ext uri="{FF2B5EF4-FFF2-40B4-BE49-F238E27FC236}">
                <a16:creationId xmlns:a16="http://schemas.microsoft.com/office/drawing/2014/main" id="{059CA40F-60A9-4013-BBCE-F1646B53AC98}"/>
              </a:ext>
            </a:extLst>
          </p:cNvPr>
          <p:cNvSpPr txBox="1"/>
          <p:nvPr/>
        </p:nvSpPr>
        <p:spPr>
          <a:xfrm>
            <a:off x="558052" y="4795554"/>
            <a:ext cx="8047172" cy="369332"/>
          </a:xfrm>
          <a:prstGeom prst="rect">
            <a:avLst/>
          </a:prstGeom>
          <a:solidFill>
            <a:schemeClr val="bg1"/>
          </a:solidFill>
        </p:spPr>
        <p:txBody>
          <a:bodyPr wrap="square">
            <a:spAutoFit/>
          </a:bodyPr>
          <a:lstStyle/>
          <a:p>
            <a:pPr algn="ctr"/>
            <a:r>
              <a:rPr lang="de-DE" i="1" dirty="0"/>
              <a:t>*This lesson refers to chapter 5 of the GIDS book</a:t>
            </a:r>
          </a:p>
        </p:txBody>
      </p:sp>
    </p:spTree>
    <p:extLst>
      <p:ext uri="{BB962C8B-B14F-4D97-AF65-F5344CB8AC3E}">
        <p14:creationId xmlns:p14="http://schemas.microsoft.com/office/powerpoint/2010/main" val="3988595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C4B8-DD37-480E-BD04-ECC7C814CCAB}"/>
              </a:ext>
            </a:extLst>
          </p:cNvPr>
          <p:cNvSpPr>
            <a:spLocks noGrp="1"/>
          </p:cNvSpPr>
          <p:nvPr>
            <p:ph type="title"/>
          </p:nvPr>
        </p:nvSpPr>
        <p:spPr/>
        <p:txBody>
          <a:bodyPr/>
          <a:lstStyle/>
          <a:p>
            <a:r>
              <a:rPr lang="de-DE" dirty="0"/>
              <a:t>Algorithms for model fitting: gradient descent based solutions</a:t>
            </a:r>
            <a:endParaRPr lang="en-GB" dirty="0"/>
          </a:p>
        </p:txBody>
      </p:sp>
      <p:sp>
        <p:nvSpPr>
          <p:cNvPr id="3" name="Slide Number Placeholder 2">
            <a:extLst>
              <a:ext uri="{FF2B5EF4-FFF2-40B4-BE49-F238E27FC236}">
                <a16:creationId xmlns:a16="http://schemas.microsoft.com/office/drawing/2014/main" id="{211FBA1F-59D8-44D4-9A80-C176CA31D050}"/>
              </a:ext>
            </a:extLst>
          </p:cNvPr>
          <p:cNvSpPr>
            <a:spLocks noGrp="1"/>
          </p:cNvSpPr>
          <p:nvPr>
            <p:ph type="sldNum" sz="quarter" idx="13"/>
          </p:nvPr>
        </p:nvSpPr>
        <p:spPr/>
        <p:txBody>
          <a:bodyPr/>
          <a:lstStyle/>
          <a:p>
            <a:fld id="{15C29056-5AFA-7949-831A-3EC086771171}" type="slidenum">
              <a:rPr lang="de-DE" smtClean="0"/>
              <a:pPr/>
              <a:t>20</a:t>
            </a:fld>
            <a:endParaRPr lang="de-DE" dirty="0"/>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B3F97C8F-A30E-41A5-8BE0-C95260D5E8D0}"/>
                  </a:ext>
                </a:extLst>
              </p:cNvPr>
              <p:cNvSpPr>
                <a:spLocks noGrp="1"/>
              </p:cNvSpPr>
              <p:nvPr>
                <p:ph type="body" sz="quarter" idx="14"/>
              </p:nvPr>
            </p:nvSpPr>
            <p:spPr>
              <a:xfrm>
                <a:off x="359999" y="900000"/>
                <a:ext cx="8508335" cy="4498993"/>
              </a:xfrm>
            </p:spPr>
            <p:txBody>
              <a:bodyPr/>
              <a:lstStyle/>
              <a:p>
                <a:pPr marL="6350" indent="0" algn="l">
                  <a:buNone/>
                </a:pPr>
                <a:r>
                  <a:rPr lang="en-GB" sz="1800" b="0" i="0" u="none" strike="noStrike" baseline="0" dirty="0"/>
                  <a:t>The gradient, i.e., the vector of partial derivatives of the error function with respect to the model parameters, points in the direction of steepest ascend. </a:t>
                </a:r>
              </a:p>
              <a:p>
                <a:pPr marL="6350" indent="0" algn="l">
                  <a:buNone/>
                </a:pPr>
                <a:endParaRPr lang="en-GB" sz="900" dirty="0"/>
              </a:p>
              <a:p>
                <a:pPr marL="349250" indent="-342900">
                  <a:buFont typeface="+mj-lt"/>
                  <a:buAutoNum type="arabicPeriod"/>
                </a:pPr>
                <a:r>
                  <a:rPr lang="en-GB" sz="1800" b="0" i="0" u="none" strike="noStrike" baseline="0" dirty="0"/>
                  <a:t>Start at a random point</a:t>
                </a:r>
                <a:r>
                  <a:rPr lang="de-DE" sz="1800" dirty="0">
                    <a:ea typeface="Cambria Math" panose="02040503050406030204" pitchFamily="18" charset="0"/>
                  </a:rPr>
                  <a:t> </a:t>
                </a:r>
                <a14:m>
                  <m:oMath xmlns:m="http://schemas.openxmlformats.org/officeDocument/2006/math">
                    <m:sSub>
                      <m:sSubPr>
                        <m:ctrlPr>
                          <a:rPr lang="de-DE" sz="1800" i="1" smtClean="0">
                            <a:latin typeface="Cambria Math" panose="02040503050406030204" pitchFamily="18" charset="0"/>
                            <a:ea typeface="Cambria Math" panose="02040503050406030204" pitchFamily="18" charset="0"/>
                          </a:rPr>
                        </m:ctrlPr>
                      </m:sSubPr>
                      <m:e>
                        <m:r>
                          <a:rPr lang="de-DE" sz="1800" b="0" i="1" smtClean="0">
                            <a:latin typeface="Cambria Math" panose="02040503050406030204" pitchFamily="18" charset="0"/>
                            <a:ea typeface="Cambria Math" panose="02040503050406030204" pitchFamily="18" charset="0"/>
                          </a:rPr>
                          <m:t>𝑝</m:t>
                        </m:r>
                      </m:e>
                      <m:sub>
                        <m:r>
                          <a:rPr lang="de-DE" sz="1800" b="0" i="1" smtClean="0">
                            <a:latin typeface="Cambria Math" panose="02040503050406030204" pitchFamily="18" charset="0"/>
                            <a:ea typeface="Cambria Math" panose="02040503050406030204" pitchFamily="18" charset="0"/>
                          </a:rPr>
                          <m:t>𝑖</m:t>
                        </m:r>
                        <m:r>
                          <a:rPr lang="de-DE" sz="1800" b="0" i="1" smtClean="0">
                            <a:latin typeface="Cambria Math" panose="02040503050406030204" pitchFamily="18" charset="0"/>
                            <a:ea typeface="Cambria Math" panose="02040503050406030204" pitchFamily="18" charset="0"/>
                          </a:rPr>
                          <m:t>=0</m:t>
                        </m:r>
                      </m:sub>
                    </m:sSub>
                  </m:oMath>
                </a14:m>
                <a:r>
                  <a:rPr lang="en-GB" sz="1800" b="0" i="0" u="none" strike="noStrike" baseline="0" dirty="0"/>
                  <a:t>, i.e. an arbitrary choice of the model parameters </a:t>
                </a:r>
              </a:p>
              <a:p>
                <a:pPr marL="349250" indent="-342900">
                  <a:buFont typeface="+mj-lt"/>
                  <a:buAutoNum type="arabicPeriod"/>
                </a:pPr>
                <a:r>
                  <a:rPr lang="en-GB" sz="1800" dirty="0"/>
                  <a:t>Calculate the gradient of the objective function </a:t>
                </a:r>
                <a14:m>
                  <m:oMath xmlns:m="http://schemas.openxmlformats.org/officeDocument/2006/math">
                    <m:r>
                      <a:rPr lang="de-DE" sz="1800" b="0" i="1" u="none" strike="noStrike" baseline="0" smtClean="0">
                        <a:latin typeface="Cambria Math" panose="02040503050406030204" pitchFamily="18" charset="0"/>
                      </a:rPr>
                      <m:t>[</m:t>
                    </m:r>
                    <m:f>
                      <m:fPr>
                        <m:ctrlPr>
                          <a:rPr lang="de-DE" sz="1800" b="0" i="1" u="none" strike="noStrike" baseline="0" smtClean="0">
                            <a:latin typeface="Cambria Math" panose="02040503050406030204" pitchFamily="18" charset="0"/>
                          </a:rPr>
                        </m:ctrlPr>
                      </m:fPr>
                      <m:num>
                        <m:r>
                          <a:rPr lang="de-DE" sz="1800" b="0" i="1" u="none" strike="noStrike" baseline="0" smtClean="0">
                            <a:latin typeface="Cambria Math" panose="02040503050406030204" pitchFamily="18" charset="0"/>
                            <a:ea typeface="Cambria Math" panose="02040503050406030204" pitchFamily="18" charset="0"/>
                          </a:rPr>
                          <m:t>𝜕</m:t>
                        </m:r>
                        <m:r>
                          <a:rPr lang="de-DE" sz="1800" b="0" i="1" u="none" strike="noStrike" baseline="0" smtClean="0">
                            <a:latin typeface="Cambria Math" panose="02040503050406030204" pitchFamily="18" charset="0"/>
                            <a:ea typeface="Cambria Math" panose="02040503050406030204" pitchFamily="18" charset="0"/>
                          </a:rPr>
                          <m:t>𝑓</m:t>
                        </m:r>
                      </m:num>
                      <m:den>
                        <m:r>
                          <a:rPr lang="de-DE" sz="1800" b="0" i="1" u="none" strike="noStrike" baseline="0" smtClean="0">
                            <a:latin typeface="Cambria Math" panose="02040503050406030204" pitchFamily="18" charset="0"/>
                            <a:ea typeface="Cambria Math" panose="02040503050406030204" pitchFamily="18" charset="0"/>
                          </a:rPr>
                          <m:t>𝜕</m:t>
                        </m:r>
                        <m:sSub>
                          <m:sSubPr>
                            <m:ctrlPr>
                              <a:rPr lang="de-DE" sz="1800" b="0" i="1" u="none" strike="noStrike" baseline="0" smtClean="0">
                                <a:latin typeface="Cambria Math" panose="02040503050406030204" pitchFamily="18" charset="0"/>
                                <a:ea typeface="Cambria Math" panose="02040503050406030204" pitchFamily="18" charset="0"/>
                              </a:rPr>
                            </m:ctrlPr>
                          </m:sSubPr>
                          <m:e>
                            <m:r>
                              <a:rPr lang="de-DE" sz="1800" b="0" i="1" u="none" strike="noStrike" baseline="0" smtClean="0">
                                <a:latin typeface="Cambria Math" panose="02040503050406030204" pitchFamily="18" charset="0"/>
                                <a:ea typeface="Cambria Math" panose="02040503050406030204" pitchFamily="18" charset="0"/>
                              </a:rPr>
                              <m:t>𝑝</m:t>
                            </m:r>
                          </m:e>
                          <m:sub>
                            <m:r>
                              <a:rPr lang="de-DE" sz="1800" b="0" i="1" u="none" strike="noStrike" baseline="0" smtClean="0">
                                <a:latin typeface="Cambria Math" panose="02040503050406030204" pitchFamily="18" charset="0"/>
                                <a:ea typeface="Cambria Math" panose="02040503050406030204" pitchFamily="18" charset="0"/>
                              </a:rPr>
                              <m:t>1</m:t>
                            </m:r>
                          </m:sub>
                        </m:sSub>
                      </m:den>
                    </m:f>
                    <m:r>
                      <a:rPr lang="de-DE" sz="1800" b="0" i="1" u="none" strike="noStrike" baseline="0" smtClean="0">
                        <a:latin typeface="Cambria Math" panose="02040503050406030204" pitchFamily="18" charset="0"/>
                      </a:rPr>
                      <m:t>,</m:t>
                    </m:r>
                    <m:f>
                      <m:fPr>
                        <m:ctrlPr>
                          <a:rPr lang="de-DE" sz="1800" i="1">
                            <a:latin typeface="Cambria Math" panose="02040503050406030204" pitchFamily="18" charset="0"/>
                          </a:rPr>
                        </m:ctrlPr>
                      </m:fPr>
                      <m:num>
                        <m:r>
                          <a:rPr lang="de-DE" sz="1800" i="1">
                            <a:latin typeface="Cambria Math" panose="02040503050406030204" pitchFamily="18" charset="0"/>
                            <a:ea typeface="Cambria Math" panose="02040503050406030204" pitchFamily="18" charset="0"/>
                          </a:rPr>
                          <m:t>𝜕</m:t>
                        </m:r>
                        <m:r>
                          <a:rPr lang="de-DE" sz="1800" i="1">
                            <a:latin typeface="Cambria Math" panose="02040503050406030204" pitchFamily="18" charset="0"/>
                            <a:ea typeface="Cambria Math" panose="02040503050406030204" pitchFamily="18" charset="0"/>
                          </a:rPr>
                          <m:t>𝑓</m:t>
                        </m:r>
                      </m:num>
                      <m:den>
                        <m:r>
                          <a:rPr lang="de-DE" sz="1800" i="1">
                            <a:latin typeface="Cambria Math" panose="02040503050406030204" pitchFamily="18" charset="0"/>
                            <a:ea typeface="Cambria Math" panose="02040503050406030204" pitchFamily="18" charset="0"/>
                          </a:rPr>
                          <m:t>𝜕</m:t>
                        </m:r>
                        <m:sSub>
                          <m:sSubPr>
                            <m:ctrlPr>
                              <a:rPr lang="de-DE" sz="1800" i="1" smtClean="0">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𝑝</m:t>
                            </m:r>
                          </m:e>
                          <m:sub>
                            <m:r>
                              <a:rPr lang="de-DE" sz="1800" b="0" i="1" smtClean="0">
                                <a:latin typeface="Cambria Math" panose="02040503050406030204" pitchFamily="18" charset="0"/>
                                <a:ea typeface="Cambria Math" panose="02040503050406030204" pitchFamily="18" charset="0"/>
                              </a:rPr>
                              <m:t>2</m:t>
                            </m:r>
                          </m:sub>
                        </m:sSub>
                      </m:den>
                    </m:f>
                    <m:r>
                      <a:rPr lang="de-DE" sz="1800" b="0" i="1" smtClean="0">
                        <a:latin typeface="Cambria Math" panose="02040503050406030204" pitchFamily="18" charset="0"/>
                        <a:ea typeface="Cambria Math" panose="02040503050406030204" pitchFamily="18" charset="0"/>
                      </a:rPr>
                      <m:t>,</m:t>
                    </m:r>
                    <m:f>
                      <m:fPr>
                        <m:ctrlPr>
                          <a:rPr lang="de-DE" sz="1800" i="1">
                            <a:latin typeface="Cambria Math" panose="02040503050406030204" pitchFamily="18" charset="0"/>
                          </a:rPr>
                        </m:ctrlPr>
                      </m:fPr>
                      <m:num>
                        <m:r>
                          <a:rPr lang="de-DE" sz="1800" i="1">
                            <a:latin typeface="Cambria Math" panose="02040503050406030204" pitchFamily="18" charset="0"/>
                            <a:ea typeface="Cambria Math" panose="02040503050406030204" pitchFamily="18" charset="0"/>
                          </a:rPr>
                          <m:t>𝜕</m:t>
                        </m:r>
                        <m:r>
                          <a:rPr lang="de-DE" sz="1800" i="1">
                            <a:latin typeface="Cambria Math" panose="02040503050406030204" pitchFamily="18" charset="0"/>
                            <a:ea typeface="Cambria Math" panose="02040503050406030204" pitchFamily="18" charset="0"/>
                          </a:rPr>
                          <m:t>𝑓</m:t>
                        </m:r>
                      </m:num>
                      <m:den>
                        <m:r>
                          <a:rPr lang="de-DE" sz="1800" i="1">
                            <a:latin typeface="Cambria Math" panose="02040503050406030204" pitchFamily="18" charset="0"/>
                            <a:ea typeface="Cambria Math" panose="02040503050406030204" pitchFamily="18" charset="0"/>
                          </a:rPr>
                          <m:t>𝜕</m:t>
                        </m:r>
                        <m:sSub>
                          <m:sSubPr>
                            <m:ctrlPr>
                              <a:rPr lang="de-DE" sz="1800" i="1">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𝑝</m:t>
                            </m:r>
                          </m:e>
                          <m:sub>
                            <m:r>
                              <a:rPr lang="de-DE" sz="1800" b="0" i="1" smtClean="0">
                                <a:latin typeface="Cambria Math" panose="02040503050406030204" pitchFamily="18" charset="0"/>
                                <a:ea typeface="Cambria Math" panose="02040503050406030204" pitchFamily="18" charset="0"/>
                              </a:rPr>
                              <m:t>3</m:t>
                            </m:r>
                          </m:sub>
                        </m:sSub>
                      </m:den>
                    </m:f>
                    <m:r>
                      <a:rPr lang="de-DE" sz="1800" b="0" i="1" smtClean="0">
                        <a:latin typeface="Cambria Math" panose="02040503050406030204" pitchFamily="18" charset="0"/>
                        <a:ea typeface="Cambria Math" panose="02040503050406030204" pitchFamily="18" charset="0"/>
                      </a:rPr>
                      <m:t>, …,</m:t>
                    </m:r>
                    <m:f>
                      <m:fPr>
                        <m:ctrlPr>
                          <a:rPr lang="de-DE" sz="1800" i="1">
                            <a:latin typeface="Cambria Math" panose="02040503050406030204" pitchFamily="18" charset="0"/>
                          </a:rPr>
                        </m:ctrlPr>
                      </m:fPr>
                      <m:num>
                        <m:r>
                          <a:rPr lang="de-DE" sz="1800" i="1">
                            <a:latin typeface="Cambria Math" panose="02040503050406030204" pitchFamily="18" charset="0"/>
                            <a:ea typeface="Cambria Math" panose="02040503050406030204" pitchFamily="18" charset="0"/>
                          </a:rPr>
                          <m:t>𝜕</m:t>
                        </m:r>
                        <m:r>
                          <a:rPr lang="de-DE" sz="1800" i="1">
                            <a:latin typeface="Cambria Math" panose="02040503050406030204" pitchFamily="18" charset="0"/>
                            <a:ea typeface="Cambria Math" panose="02040503050406030204" pitchFamily="18" charset="0"/>
                          </a:rPr>
                          <m:t>𝑓</m:t>
                        </m:r>
                      </m:num>
                      <m:den>
                        <m:r>
                          <a:rPr lang="de-DE" sz="1800" i="1">
                            <a:latin typeface="Cambria Math" panose="02040503050406030204" pitchFamily="18" charset="0"/>
                            <a:ea typeface="Cambria Math" panose="02040503050406030204" pitchFamily="18" charset="0"/>
                          </a:rPr>
                          <m:t>𝜕</m:t>
                        </m:r>
                        <m:sSub>
                          <m:sSubPr>
                            <m:ctrlPr>
                              <a:rPr lang="de-DE" sz="1800" i="1">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𝑝</m:t>
                            </m:r>
                          </m:e>
                          <m:sub>
                            <m:r>
                              <a:rPr lang="de-DE" sz="1800" b="0" i="1" smtClean="0">
                                <a:latin typeface="Cambria Math" panose="02040503050406030204" pitchFamily="18" charset="0"/>
                                <a:ea typeface="Cambria Math" panose="02040503050406030204" pitchFamily="18" charset="0"/>
                              </a:rPr>
                              <m:t>𝑘</m:t>
                            </m:r>
                          </m:sub>
                        </m:sSub>
                      </m:den>
                    </m:f>
                    <m:r>
                      <a:rPr lang="de-DE" sz="1800" b="0" i="1" u="none" strike="noStrike" baseline="0" smtClean="0">
                        <a:latin typeface="Cambria Math" panose="02040503050406030204" pitchFamily="18" charset="0"/>
                      </a:rPr>
                      <m:t>]</m:t>
                    </m:r>
                  </m:oMath>
                </a14:m>
                <a:r>
                  <a:rPr lang="en-GB" sz="1800" b="0" i="0" u="none" strike="noStrike" baseline="0" dirty="0">
                    <a:latin typeface="LMSans12-Regular"/>
                  </a:rPr>
                  <a:t> in </a:t>
                </a:r>
                <a14:m>
                  <m:oMath xmlns:m="http://schemas.openxmlformats.org/officeDocument/2006/math">
                    <m:sSub>
                      <m:sSubPr>
                        <m:ctrlPr>
                          <a:rPr lang="de-DE" sz="1800" i="1">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𝑝</m:t>
                        </m:r>
                      </m:e>
                      <m:sub>
                        <m:r>
                          <a:rPr lang="de-DE" sz="1800" i="1">
                            <a:latin typeface="Cambria Math" panose="02040503050406030204" pitchFamily="18" charset="0"/>
                            <a:ea typeface="Cambria Math" panose="02040503050406030204" pitchFamily="18" charset="0"/>
                          </a:rPr>
                          <m:t>𝑖</m:t>
                        </m:r>
                      </m:sub>
                    </m:sSub>
                  </m:oMath>
                </a14:m>
                <a:endParaRPr lang="en-GB" sz="1800" b="0" i="0" u="none" strike="noStrike" baseline="0" dirty="0">
                  <a:latin typeface="LMSans12-Regular"/>
                </a:endParaRPr>
              </a:p>
              <a:p>
                <a:pPr marL="349250" indent="-342900">
                  <a:buFont typeface="+mj-lt"/>
                  <a:buAutoNum type="arabicPeriod"/>
                </a:pPr>
                <a:r>
                  <a:rPr lang="en-GB" sz="1800" dirty="0"/>
                  <a:t>From </a:t>
                </a:r>
                <a14:m>
                  <m:oMath xmlns:m="http://schemas.openxmlformats.org/officeDocument/2006/math">
                    <m:sSub>
                      <m:sSubPr>
                        <m:ctrlPr>
                          <a:rPr lang="de-DE" sz="1800" i="1" smtClean="0">
                            <a:latin typeface="Cambria Math" panose="02040503050406030204" pitchFamily="18" charset="0"/>
                            <a:ea typeface="Cambria Math" panose="02040503050406030204" pitchFamily="18" charset="0"/>
                          </a:rPr>
                        </m:ctrlPr>
                      </m:sSubPr>
                      <m:e>
                        <m:r>
                          <a:rPr lang="de-DE" sz="1800" b="0" i="1" smtClean="0">
                            <a:latin typeface="Cambria Math" panose="02040503050406030204" pitchFamily="18" charset="0"/>
                            <a:ea typeface="Cambria Math" panose="02040503050406030204" pitchFamily="18" charset="0"/>
                          </a:rPr>
                          <m:t>𝑝</m:t>
                        </m:r>
                      </m:e>
                      <m:sub>
                        <m:r>
                          <a:rPr lang="de-DE" sz="1800" b="0" i="1" smtClean="0">
                            <a:latin typeface="Cambria Math" panose="02040503050406030204" pitchFamily="18" charset="0"/>
                            <a:ea typeface="Cambria Math" panose="02040503050406030204" pitchFamily="18" charset="0"/>
                          </a:rPr>
                          <m:t>𝑖</m:t>
                        </m:r>
                      </m:sub>
                    </m:sSub>
                  </m:oMath>
                </a14:m>
                <a:r>
                  <a:rPr lang="en-GB" sz="1800" dirty="0"/>
                  <a:t> move</a:t>
                </a:r>
                <a:r>
                  <a:rPr lang="en-GB" sz="1800" b="0" i="0" u="none" strike="noStrike" baseline="0" dirty="0"/>
                  <a:t> a certain step in the opposite direction of the gradient (for an error function to minimize) and reach point </a:t>
                </a:r>
                <a14:m>
                  <m:oMath xmlns:m="http://schemas.openxmlformats.org/officeDocument/2006/math">
                    <m:sSub>
                      <m:sSubPr>
                        <m:ctrlPr>
                          <a:rPr lang="de-DE" sz="1800" i="1">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𝑝</m:t>
                        </m:r>
                      </m:e>
                      <m:sub>
                        <m:r>
                          <a:rPr lang="de-DE" sz="1800" b="0" i="1" smtClean="0">
                            <a:latin typeface="Cambria Math" panose="02040503050406030204" pitchFamily="18" charset="0"/>
                            <a:ea typeface="Cambria Math" panose="02040503050406030204" pitchFamily="18" charset="0"/>
                          </a:rPr>
                          <m:t>𝑖</m:t>
                        </m:r>
                        <m:r>
                          <a:rPr lang="de-DE" sz="1800" b="0" i="1" smtClean="0">
                            <a:latin typeface="Cambria Math" panose="02040503050406030204" pitchFamily="18" charset="0"/>
                            <a:ea typeface="Cambria Math" panose="02040503050406030204" pitchFamily="18" charset="0"/>
                          </a:rPr>
                          <m:t>+1</m:t>
                        </m:r>
                      </m:sub>
                    </m:sSub>
                  </m:oMath>
                </a14:m>
                <a:r>
                  <a:rPr lang="en-GB" sz="1800" dirty="0"/>
                  <a:t> </a:t>
                </a:r>
                <a:endParaRPr lang="en-GB" sz="1800" b="0" i="0" u="none" strike="noStrike" baseline="0" dirty="0"/>
              </a:p>
              <a:p>
                <a:pPr marL="349250" indent="-342900">
                  <a:buFont typeface="+mj-lt"/>
                  <a:buAutoNum type="arabicPeriod"/>
                </a:pPr>
                <a:r>
                  <a:rPr lang="en-GB" sz="1800" dirty="0"/>
                  <a:t>Calculate the new value of the objective function in </a:t>
                </a:r>
                <a14:m>
                  <m:oMath xmlns:m="http://schemas.openxmlformats.org/officeDocument/2006/math">
                    <m:r>
                      <m:rPr>
                        <m:sty m:val="p"/>
                      </m:rPr>
                      <a:rPr lang="de-DE" sz="1800" b="0" i="0" smtClean="0">
                        <a:latin typeface="Cambria Math" panose="02040503050406030204" pitchFamily="18" charset="0"/>
                        <a:ea typeface="Cambria Math" panose="02040503050406030204" pitchFamily="18" charset="0"/>
                      </a:rPr>
                      <m:t>f</m:t>
                    </m:r>
                    <m:r>
                      <a:rPr lang="de-DE" sz="1800" b="0" i="0" smtClean="0">
                        <a:latin typeface="Cambria Math" panose="02040503050406030204" pitchFamily="18" charset="0"/>
                        <a:ea typeface="Cambria Math" panose="02040503050406030204" pitchFamily="18" charset="0"/>
                      </a:rPr>
                      <m:t>(</m:t>
                    </m:r>
                    <m:sSub>
                      <m:sSubPr>
                        <m:ctrlPr>
                          <a:rPr lang="de-DE" sz="1800" i="1" smtClean="0">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𝑝</m:t>
                        </m:r>
                      </m:e>
                      <m:sub>
                        <m:r>
                          <a:rPr lang="de-DE" sz="1800" b="0" i="1" smtClean="0">
                            <a:latin typeface="Cambria Math" panose="02040503050406030204" pitchFamily="18" charset="0"/>
                            <a:ea typeface="Cambria Math" panose="02040503050406030204" pitchFamily="18" charset="0"/>
                          </a:rPr>
                          <m:t>𝑖</m:t>
                        </m:r>
                        <m:r>
                          <a:rPr lang="de-DE" sz="1800" b="0" i="1" smtClean="0">
                            <a:latin typeface="Cambria Math" panose="02040503050406030204" pitchFamily="18" charset="0"/>
                            <a:ea typeface="Cambria Math" panose="02040503050406030204" pitchFamily="18" charset="0"/>
                          </a:rPr>
                          <m:t>+1</m:t>
                        </m:r>
                      </m:sub>
                    </m:sSub>
                    <m:r>
                      <a:rPr lang="de-DE" sz="1800" b="0" i="1" smtClean="0">
                        <a:latin typeface="Cambria Math" panose="02040503050406030204" pitchFamily="18" charset="0"/>
                        <a:ea typeface="Cambria Math" panose="02040503050406030204" pitchFamily="18" charset="0"/>
                      </a:rPr>
                      <m:t>)</m:t>
                    </m:r>
                  </m:oMath>
                </a14:m>
                <a:r>
                  <a:rPr lang="en-GB" sz="1800" dirty="0"/>
                  <a:t> </a:t>
                </a:r>
              </a:p>
              <a:p>
                <a:pPr marL="349250" indent="-342900" algn="l">
                  <a:buFont typeface="+mj-lt"/>
                  <a:buAutoNum type="arabicPeriod"/>
                </a:pPr>
                <a:r>
                  <a:rPr lang="en-GB" sz="1800" b="0" i="0" u="none" strike="noStrike" baseline="0" dirty="0"/>
                  <a:t>Repeat from 2.</a:t>
                </a:r>
              </a:p>
              <a:p>
                <a:pPr marL="6350" indent="0" algn="l">
                  <a:buNone/>
                </a:pPr>
                <a:endParaRPr lang="en-GB" sz="900" dirty="0"/>
              </a:p>
              <a:p>
                <a:pPr marL="6350" indent="0">
                  <a:buNone/>
                </a:pPr>
                <a:r>
                  <a:rPr lang="en-GB" sz="1800" dirty="0"/>
                  <a:t>Procedure continues </a:t>
                </a:r>
                <a:r>
                  <a:rPr lang="en-GB" sz="1800" b="0" i="0" u="none" strike="noStrike" baseline="0" dirty="0"/>
                  <a:t>until no more improvements on the objective function </a:t>
                </a:r>
                <a14:m>
                  <m:oMath xmlns:m="http://schemas.openxmlformats.org/officeDocument/2006/math">
                    <m:r>
                      <m:rPr>
                        <m:sty m:val="p"/>
                      </m:rPr>
                      <a:rPr lang="de-DE" sz="1800" b="0" i="0" smtClean="0">
                        <a:latin typeface="Cambria Math" panose="02040503050406030204" pitchFamily="18" charset="0"/>
                        <a:ea typeface="Cambria Math" panose="02040503050406030204" pitchFamily="18" charset="0"/>
                      </a:rPr>
                      <m:t>f</m:t>
                    </m:r>
                    <m:r>
                      <a:rPr lang="de-DE" sz="1800" b="0" i="0" smtClean="0">
                        <a:latin typeface="Cambria Math" panose="02040503050406030204" pitchFamily="18" charset="0"/>
                        <a:ea typeface="Cambria Math" panose="02040503050406030204" pitchFamily="18" charset="0"/>
                      </a:rPr>
                      <m:t>(</m:t>
                    </m:r>
                    <m:r>
                      <a:rPr lang="de-DE" sz="1800" b="0" i="1" smtClean="0">
                        <a:latin typeface="Cambria Math" panose="02040503050406030204" pitchFamily="18" charset="0"/>
                        <a:ea typeface="Cambria Math" panose="02040503050406030204" pitchFamily="18" charset="0"/>
                      </a:rPr>
                      <m:t>𝑝</m:t>
                    </m:r>
                    <m:r>
                      <a:rPr lang="de-DE" sz="1800" b="0" i="1" smtClean="0">
                        <a:latin typeface="Cambria Math" panose="02040503050406030204" pitchFamily="18" charset="0"/>
                        <a:ea typeface="Cambria Math" panose="02040503050406030204" pitchFamily="18" charset="0"/>
                      </a:rPr>
                      <m:t>)</m:t>
                    </m:r>
                  </m:oMath>
                </a14:m>
                <a:r>
                  <a:rPr lang="en-GB" sz="1800" dirty="0"/>
                  <a:t> </a:t>
                </a:r>
                <a:r>
                  <a:rPr lang="en-GB" sz="1800" b="0" i="0" u="none" strike="noStrike" baseline="0" dirty="0"/>
                  <a:t>can be achieved (step 4),</a:t>
                </a:r>
                <a:r>
                  <a:rPr lang="en-GB" sz="1800" b="0" i="0" u="none" strike="noStrike" dirty="0"/>
                  <a:t> </a:t>
                </a:r>
                <a:r>
                  <a:rPr lang="en-GB" sz="1800" b="0" i="0" u="none" strike="noStrike" baseline="0" dirty="0"/>
                  <a:t>a fixed number of gradient steps has been carried out, or </a:t>
                </a:r>
                <a14:m>
                  <m:oMath xmlns:m="http://schemas.openxmlformats.org/officeDocument/2006/math">
                    <m:sSub>
                      <m:sSubPr>
                        <m:ctrlPr>
                          <a:rPr lang="de-DE" sz="1800" i="1">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𝑝</m:t>
                        </m:r>
                      </m:e>
                      <m:sub>
                        <m:r>
                          <a:rPr lang="de-DE" sz="1800" i="1">
                            <a:latin typeface="Cambria Math" panose="02040503050406030204" pitchFamily="18" charset="0"/>
                            <a:ea typeface="Cambria Math" panose="02040503050406030204" pitchFamily="18" charset="0"/>
                          </a:rPr>
                          <m:t>𝑖</m:t>
                        </m:r>
                        <m:r>
                          <a:rPr lang="de-DE" sz="1800" i="1">
                            <a:latin typeface="Cambria Math" panose="02040503050406030204" pitchFamily="18" charset="0"/>
                            <a:ea typeface="Cambria Math" panose="02040503050406030204" pitchFamily="18" charset="0"/>
                          </a:rPr>
                          <m:t>+1</m:t>
                        </m:r>
                      </m:sub>
                    </m:sSub>
                  </m:oMath>
                </a14:m>
                <a:r>
                  <a:rPr lang="en-GB" sz="1800" b="0" i="0" u="none" strike="noStrike" baseline="0" dirty="0"/>
                  <a:t> is too close to </a:t>
                </a:r>
                <a14:m>
                  <m:oMath xmlns:m="http://schemas.openxmlformats.org/officeDocument/2006/math">
                    <m:sSub>
                      <m:sSubPr>
                        <m:ctrlPr>
                          <a:rPr lang="de-DE" sz="1800" i="1">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𝑝</m:t>
                        </m:r>
                      </m:e>
                      <m:sub>
                        <m:r>
                          <a:rPr lang="de-DE" sz="1800" i="1">
                            <a:latin typeface="Cambria Math" panose="02040503050406030204" pitchFamily="18" charset="0"/>
                            <a:ea typeface="Cambria Math" panose="02040503050406030204" pitchFamily="18" charset="0"/>
                          </a:rPr>
                          <m:t>𝑖</m:t>
                        </m:r>
                      </m:sub>
                    </m:sSub>
                  </m:oMath>
                </a14:m>
                <a:r>
                  <a:rPr lang="en-GB" sz="1800" b="0" i="0" u="none" strike="noStrike" baseline="0" dirty="0"/>
                  <a:t>.</a:t>
                </a:r>
                <a:endParaRPr lang="en-GB" b="0" i="0" u="none" strike="noStrike" baseline="0" dirty="0"/>
              </a:p>
              <a:p>
                <a:endParaRPr lang="en-GB" dirty="0"/>
              </a:p>
            </p:txBody>
          </p:sp>
        </mc:Choice>
        <mc:Fallback>
          <p:sp>
            <p:nvSpPr>
              <p:cNvPr id="4" name="Text Placeholder 3">
                <a:extLst>
                  <a:ext uri="{FF2B5EF4-FFF2-40B4-BE49-F238E27FC236}">
                    <a16:creationId xmlns:a16="http://schemas.microsoft.com/office/drawing/2014/main" id="{B3F97C8F-A30E-41A5-8BE0-C95260D5E8D0}"/>
                  </a:ext>
                </a:extLst>
              </p:cNvPr>
              <p:cNvSpPr>
                <a:spLocks noGrp="1" noRot="1" noChangeAspect="1" noMove="1" noResize="1" noEditPoints="1" noAdjustHandles="1" noChangeArrowheads="1" noChangeShapeType="1" noTextEdit="1"/>
              </p:cNvSpPr>
              <p:nvPr>
                <p:ph type="body" sz="quarter" idx="14"/>
              </p:nvPr>
            </p:nvSpPr>
            <p:spPr>
              <a:xfrm>
                <a:off x="359999" y="900000"/>
                <a:ext cx="8508335" cy="4498993"/>
              </a:xfrm>
              <a:blipFill>
                <a:blip r:embed="rId2"/>
                <a:stretch>
                  <a:fillRect l="-1576" t="-1762" r="-1934"/>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A5270961-FFA3-4691-9FE7-FFB7AEBD03A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3363612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1EFBD-A304-4EF5-84F7-0060E37713AA}"/>
              </a:ext>
            </a:extLst>
          </p:cNvPr>
          <p:cNvSpPr>
            <a:spLocks noGrp="1"/>
          </p:cNvSpPr>
          <p:nvPr>
            <p:ph type="title"/>
          </p:nvPr>
        </p:nvSpPr>
        <p:spPr/>
        <p:txBody>
          <a:bodyPr/>
          <a:lstStyle/>
          <a:p>
            <a:r>
              <a:rPr lang="de-DE" dirty="0"/>
              <a:t>Algorithms for model fitting: gradient descent based solutions</a:t>
            </a:r>
            <a:endParaRPr lang="en-GB" dirty="0"/>
          </a:p>
        </p:txBody>
      </p:sp>
      <p:sp>
        <p:nvSpPr>
          <p:cNvPr id="3" name="Slide Number Placeholder 2">
            <a:extLst>
              <a:ext uri="{FF2B5EF4-FFF2-40B4-BE49-F238E27FC236}">
                <a16:creationId xmlns:a16="http://schemas.microsoft.com/office/drawing/2014/main" id="{061B6785-09F9-4E0B-A7BB-3DF9F57B8C45}"/>
              </a:ext>
            </a:extLst>
          </p:cNvPr>
          <p:cNvSpPr>
            <a:spLocks noGrp="1"/>
          </p:cNvSpPr>
          <p:nvPr>
            <p:ph type="sldNum" sz="quarter" idx="13"/>
          </p:nvPr>
        </p:nvSpPr>
        <p:spPr/>
        <p:txBody>
          <a:bodyPr/>
          <a:lstStyle/>
          <a:p>
            <a:fld id="{15C29056-5AFA-7949-831A-3EC086771171}" type="slidenum">
              <a:rPr lang="de-DE" smtClean="0"/>
              <a:pPr/>
              <a:t>21</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51E70EB7-03AA-4D96-BDD0-CCB95071E386}"/>
                  </a:ext>
                </a:extLst>
              </p:cNvPr>
              <p:cNvSpPr>
                <a:spLocks noGrp="1"/>
              </p:cNvSpPr>
              <p:nvPr>
                <p:ph type="body" sz="quarter" idx="14"/>
              </p:nvPr>
            </p:nvSpPr>
            <p:spPr>
              <a:xfrm>
                <a:off x="360001" y="900000"/>
                <a:ext cx="5751688" cy="3033265"/>
              </a:xfrm>
            </p:spPr>
            <p:txBody>
              <a:bodyPr/>
              <a:lstStyle/>
              <a:p>
                <a:pPr marL="6350" indent="0">
                  <a:buNone/>
                </a:pPr>
                <a:r>
                  <a:rPr lang="de-DE" i="1" dirty="0">
                    <a:latin typeface="Cambria Math" panose="02040503050406030204" pitchFamily="18" charset="0"/>
                  </a:rPr>
                  <a:t>Notes:</a:t>
                </a:r>
              </a:p>
              <a:p>
                <a14:m>
                  <m:oMath xmlns:m="http://schemas.openxmlformats.org/officeDocument/2006/math">
                    <m:r>
                      <a:rPr lang="de-DE" i="1" dirty="0" smtClean="0">
                        <a:latin typeface="Cambria Math" panose="02040503050406030204" pitchFamily="18" charset="0"/>
                      </a:rPr>
                      <m:t>𝑓</m:t>
                    </m:r>
                  </m:oMath>
                </a14:m>
                <a:r>
                  <a:rPr lang="de-DE" dirty="0"/>
                  <a:t> must be differentiable</a:t>
                </a:r>
              </a:p>
              <a:p>
                <a:r>
                  <a:rPr lang="de-DE" dirty="0"/>
                  <a:t>The landscape of the objective function (</a:t>
                </a:r>
                <a14:m>
                  <m:oMath xmlns:m="http://schemas.openxmlformats.org/officeDocument/2006/math">
                    <m:r>
                      <a:rPr lang="de-DE" i="1" dirty="0" smtClean="0">
                        <a:latin typeface="Cambria Math" panose="02040503050406030204" pitchFamily="18" charset="0"/>
                      </a:rPr>
                      <m:t>𝑓</m:t>
                    </m:r>
                  </m:oMath>
                </a14:m>
                <a:r>
                  <a:rPr lang="de-DE" dirty="0"/>
                  <a:t> vs. </a:t>
                </a:r>
                <a14:m>
                  <m:oMath xmlns:m="http://schemas.openxmlformats.org/officeDocument/2006/math">
                    <m:r>
                      <a:rPr lang="de-DE" i="1" dirty="0" smtClean="0">
                        <a:latin typeface="Cambria Math" panose="02040503050406030204" pitchFamily="18" charset="0"/>
                      </a:rPr>
                      <m:t>𝑃</m:t>
                    </m:r>
                  </m:oMath>
                </a14:m>
                <a:r>
                  <a:rPr lang="de-DE" dirty="0"/>
                  <a:t>) cannot be plotted already for </a:t>
                </a:r>
                <a14:m>
                  <m:oMath xmlns:m="http://schemas.openxmlformats.org/officeDocument/2006/math">
                    <m:r>
                      <a:rPr lang="de-DE" i="1" dirty="0" smtClean="0">
                        <a:latin typeface="Cambria Math" panose="02040503050406030204" pitchFamily="18" charset="0"/>
                      </a:rPr>
                      <m:t>𝑘</m:t>
                    </m:r>
                    <m:r>
                      <a:rPr lang="de-DE" i="1" dirty="0" smtClean="0">
                        <a:latin typeface="Cambria Math" panose="02040503050406030204" pitchFamily="18" charset="0"/>
                      </a:rPr>
                      <m:t> &gt; 2 </m:t>
                    </m:r>
                  </m:oMath>
                </a14:m>
                <a:endParaRPr lang="en-GB" dirty="0"/>
              </a:p>
              <a:p>
                <a:r>
                  <a:rPr lang="en-GB" dirty="0"/>
                  <a:t>The gradient descent procedure moves in steps along the objective function</a:t>
                </a:r>
              </a:p>
              <a:p>
                <a:r>
                  <a:rPr lang="en-GB" dirty="0"/>
                  <a:t>The step size: constant or adaptive?</a:t>
                </a:r>
              </a:p>
              <a:p>
                <a:r>
                  <a:rPr lang="en-GB" dirty="0"/>
                  <a:t>Problem of the local minima (maxima)</a:t>
                </a:r>
              </a:p>
            </p:txBody>
          </p:sp>
        </mc:Choice>
        <mc:Fallback xmlns="">
          <p:sp>
            <p:nvSpPr>
              <p:cNvPr id="4" name="Text Placeholder 3">
                <a:extLst>
                  <a:ext uri="{FF2B5EF4-FFF2-40B4-BE49-F238E27FC236}">
                    <a16:creationId xmlns:a16="http://schemas.microsoft.com/office/drawing/2014/main" id="{51E70EB7-03AA-4D96-BDD0-CCB95071E386}"/>
                  </a:ext>
                </a:extLst>
              </p:cNvPr>
              <p:cNvSpPr>
                <a:spLocks noGrp="1" noRot="1" noChangeAspect="1" noMove="1" noResize="1" noEditPoints="1" noAdjustHandles="1" noChangeArrowheads="1" noChangeShapeType="1" noTextEdit="1"/>
              </p:cNvSpPr>
              <p:nvPr>
                <p:ph type="body" sz="quarter" idx="14"/>
              </p:nvPr>
            </p:nvSpPr>
            <p:spPr>
              <a:xfrm>
                <a:off x="360001" y="900000"/>
                <a:ext cx="5751688" cy="3033265"/>
              </a:xfrm>
              <a:blipFill>
                <a:blip r:embed="rId2"/>
                <a:stretch>
                  <a:fillRect l="-2648" t="-2616" r="-2754" b="-2414"/>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406F146C-8DF4-4BD7-A957-0D84765BCE4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6" name="Picture 5">
            <a:extLst>
              <a:ext uri="{FF2B5EF4-FFF2-40B4-BE49-F238E27FC236}">
                <a16:creationId xmlns:a16="http://schemas.microsoft.com/office/drawing/2014/main" id="{18AC524A-2EC8-4FB5-A7D2-18965944B5FE}"/>
              </a:ext>
            </a:extLst>
          </p:cNvPr>
          <p:cNvPicPr>
            <a:picLocks noChangeAspect="1"/>
          </p:cNvPicPr>
          <p:nvPr/>
        </p:nvPicPr>
        <p:blipFill>
          <a:blip r:embed="rId3"/>
          <a:stretch>
            <a:fillRect/>
          </a:stretch>
        </p:blipFill>
        <p:spPr>
          <a:xfrm>
            <a:off x="6322712" y="1169896"/>
            <a:ext cx="2462513" cy="3587308"/>
          </a:xfrm>
          <a:prstGeom prst="rect">
            <a:avLst/>
          </a:prstGeom>
        </p:spPr>
      </p:pic>
      <p:sp>
        <p:nvSpPr>
          <p:cNvPr id="8" name="TextBox 7">
            <a:extLst>
              <a:ext uri="{FF2B5EF4-FFF2-40B4-BE49-F238E27FC236}">
                <a16:creationId xmlns:a16="http://schemas.microsoft.com/office/drawing/2014/main" id="{4DB4685D-69ED-4907-87A2-5A62221C3734}"/>
              </a:ext>
            </a:extLst>
          </p:cNvPr>
          <p:cNvSpPr txBox="1"/>
          <p:nvPr/>
        </p:nvSpPr>
        <p:spPr>
          <a:xfrm>
            <a:off x="632012" y="4082666"/>
            <a:ext cx="4679576" cy="1200329"/>
          </a:xfrm>
          <a:prstGeom prst="rect">
            <a:avLst/>
          </a:prstGeom>
          <a:solidFill>
            <a:schemeClr val="bg1"/>
          </a:solidFill>
          <a:ln>
            <a:solidFill>
              <a:schemeClr val="tx1">
                <a:lumMod val="75000"/>
              </a:schemeClr>
            </a:solidFill>
          </a:ln>
        </p:spPr>
        <p:txBody>
          <a:bodyPr wrap="square">
            <a:spAutoFit/>
          </a:bodyPr>
          <a:lstStyle/>
          <a:p>
            <a:pPr marL="6350" indent="0" algn="l">
              <a:buNone/>
            </a:pPr>
            <a:r>
              <a:rPr lang="en-GB" sz="1800" b="0" i="0" u="none" strike="noStrike" baseline="0" dirty="0"/>
              <a:t>It is recommended to run a gradient method repeatedly, starting with different initial points to increase the chance to find the global or at least a good local optimum.</a:t>
            </a:r>
            <a:endParaRPr lang="en-GB" dirty="0"/>
          </a:p>
        </p:txBody>
      </p:sp>
    </p:spTree>
    <p:extLst>
      <p:ext uri="{BB962C8B-B14F-4D97-AF65-F5344CB8AC3E}">
        <p14:creationId xmlns:p14="http://schemas.microsoft.com/office/powerpoint/2010/main" val="131421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C4B8-DD37-480E-BD04-ECC7C814CCAB}"/>
              </a:ext>
            </a:extLst>
          </p:cNvPr>
          <p:cNvSpPr>
            <a:spLocks noGrp="1"/>
          </p:cNvSpPr>
          <p:nvPr>
            <p:ph type="title"/>
          </p:nvPr>
        </p:nvSpPr>
        <p:spPr/>
        <p:txBody>
          <a:bodyPr/>
          <a:lstStyle/>
          <a:p>
            <a:r>
              <a:rPr lang="de-DE" dirty="0"/>
              <a:t>Algorithms for model fitting: search strategies</a:t>
            </a:r>
            <a:endParaRPr lang="en-GB" dirty="0"/>
          </a:p>
        </p:txBody>
      </p:sp>
      <p:sp>
        <p:nvSpPr>
          <p:cNvPr id="3" name="Slide Number Placeholder 2">
            <a:extLst>
              <a:ext uri="{FF2B5EF4-FFF2-40B4-BE49-F238E27FC236}">
                <a16:creationId xmlns:a16="http://schemas.microsoft.com/office/drawing/2014/main" id="{211FBA1F-59D8-44D4-9A80-C176CA31D050}"/>
              </a:ext>
            </a:extLst>
          </p:cNvPr>
          <p:cNvSpPr>
            <a:spLocks noGrp="1"/>
          </p:cNvSpPr>
          <p:nvPr>
            <p:ph type="sldNum" sz="quarter" idx="13"/>
          </p:nvPr>
        </p:nvSpPr>
        <p:spPr/>
        <p:txBody>
          <a:bodyPr/>
          <a:lstStyle/>
          <a:p>
            <a:fld id="{15C29056-5AFA-7949-831A-3EC086771171}" type="slidenum">
              <a:rPr lang="de-DE" smtClean="0"/>
              <a:pPr/>
              <a:t>22</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B3F97C8F-A30E-41A5-8BE0-C95260D5E8D0}"/>
                  </a:ext>
                </a:extLst>
              </p:cNvPr>
              <p:cNvSpPr>
                <a:spLocks noGrp="1"/>
              </p:cNvSpPr>
              <p:nvPr>
                <p:ph type="body" sz="quarter" idx="14"/>
              </p:nvPr>
            </p:nvSpPr>
            <p:spPr/>
            <p:txBody>
              <a:bodyPr/>
              <a:lstStyle/>
              <a:p>
                <a:pPr marL="6350" indent="0">
                  <a:buNone/>
                </a:pPr>
                <a:r>
                  <a:rPr lang="de-DE" dirty="0"/>
                  <a:t>If objective function </a:t>
                </a:r>
                <a14:m>
                  <m:oMath xmlns:m="http://schemas.openxmlformats.org/officeDocument/2006/math">
                    <m:r>
                      <a:rPr lang="de-DE" i="1" dirty="0" smtClean="0">
                        <a:latin typeface="Cambria Math" panose="02040503050406030204" pitchFamily="18" charset="0"/>
                      </a:rPr>
                      <m:t>𝑓</m:t>
                    </m:r>
                  </m:oMath>
                </a14:m>
                <a:r>
                  <a:rPr lang="de-DE" dirty="0"/>
                  <a:t> is not differentiable, we can proceed through some search procedure for the best (good) parameter set.</a:t>
                </a:r>
              </a:p>
              <a:p>
                <a:r>
                  <a:rPr lang="de-DE" dirty="0"/>
                  <a:t>Grid search</a:t>
                </a:r>
              </a:p>
              <a:p>
                <a:r>
                  <a:rPr lang="de-DE" dirty="0"/>
                  <a:t>Random search</a:t>
                </a:r>
              </a:p>
              <a:p>
                <a:r>
                  <a:rPr lang="de-DE" dirty="0"/>
                  <a:t>Hill climbing</a:t>
                </a:r>
              </a:p>
              <a:p>
                <a:r>
                  <a:rPr lang="de-DE" dirty="0"/>
                  <a:t>Bayesian optimization</a:t>
                </a:r>
              </a:p>
              <a:p>
                <a:pPr marL="6350" indent="0">
                  <a:buNone/>
                </a:pPr>
                <a:endParaRPr lang="de-DE" dirty="0"/>
              </a:p>
              <a:p>
                <a:pPr marL="6350" indent="0">
                  <a:buNone/>
                </a:pPr>
                <a:r>
                  <a:rPr lang="de-DE" dirty="0"/>
                  <a:t>Example:  </a:t>
                </a:r>
              </a:p>
              <a:p>
                <a:pPr marL="6350" indent="0" algn="ctr">
                  <a:buNone/>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𝑓</m:t>
                      </m:r>
                      <m:d>
                        <m:dPr>
                          <m:ctrlPr>
                            <a:rPr lang="de-DE" b="0" i="1" smtClean="0">
                              <a:latin typeface="Cambria Math" panose="02040503050406030204" pitchFamily="18" charset="0"/>
                            </a:rPr>
                          </m:ctrlPr>
                        </m:dPr>
                        <m:e>
                          <m:r>
                            <a:rPr lang="de-DE" b="0" i="1" smtClean="0">
                              <a:latin typeface="Cambria Math" panose="02040503050406030204" pitchFamily="18" charset="0"/>
                            </a:rPr>
                            <m:t>𝑝</m:t>
                          </m:r>
                        </m:e>
                      </m:d>
                      <m:r>
                        <a:rPr lang="de-DE" b="0" i="1" smtClean="0">
                          <a:latin typeface="Cambria Math" panose="02040503050406030204" pitchFamily="18" charset="0"/>
                        </a:rPr>
                        <m:t>= </m:t>
                      </m:r>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sin</m:t>
                          </m:r>
                        </m:fName>
                        <m:e>
                          <m:d>
                            <m:dPr>
                              <m:ctrlPr>
                                <a:rPr lang="de-DE" b="0" i="1" smtClean="0">
                                  <a:latin typeface="Cambria Math" panose="02040503050406030204" pitchFamily="18" charset="0"/>
                                </a:rPr>
                              </m:ctrlPr>
                            </m:dPr>
                            <m:e>
                              <m:f>
                                <m:fPr>
                                  <m:ctrlPr>
                                    <a:rPr lang="de-DE" b="0" i="1" smtClean="0">
                                      <a:latin typeface="Cambria Math" panose="02040503050406030204" pitchFamily="18" charset="0"/>
                                    </a:rPr>
                                  </m:ctrlPr>
                                </m:fPr>
                                <m:num>
                                  <m:r>
                                    <a:rPr lang="de-DE" b="0" i="1" smtClean="0">
                                      <a:latin typeface="Cambria Math" panose="02040503050406030204" pitchFamily="18" charset="0"/>
                                    </a:rPr>
                                    <m:t>𝑝</m:t>
                                  </m:r>
                                </m:num>
                                <m:den>
                                  <m:r>
                                    <a:rPr lang="de-DE" b="0" i="1" smtClean="0">
                                      <a:latin typeface="Cambria Math" panose="02040503050406030204" pitchFamily="18" charset="0"/>
                                    </a:rPr>
                                    <m:t>2</m:t>
                                  </m:r>
                                </m:den>
                              </m:f>
                            </m:e>
                          </m:d>
                        </m:e>
                      </m:func>
                      <m:r>
                        <a:rPr lang="de-DE" b="0" i="1" smtClean="0">
                          <a:latin typeface="Cambria Math" panose="02040503050406030204" pitchFamily="18" charset="0"/>
                        </a:rPr>
                        <m:t>+0.5 </m:t>
                      </m:r>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sin</m:t>
                          </m:r>
                        </m:fName>
                        <m:e>
                          <m:d>
                            <m:dPr>
                              <m:ctrlPr>
                                <a:rPr lang="de-DE" b="0" i="1" smtClean="0">
                                  <a:latin typeface="Cambria Math" panose="02040503050406030204" pitchFamily="18" charset="0"/>
                                </a:rPr>
                              </m:ctrlPr>
                            </m:dPr>
                            <m:e>
                              <m:r>
                                <a:rPr lang="de-DE" b="0" i="1" smtClean="0">
                                  <a:latin typeface="Cambria Math" panose="02040503050406030204" pitchFamily="18" charset="0"/>
                                </a:rPr>
                                <m:t>2</m:t>
                              </m:r>
                              <m:r>
                                <a:rPr lang="de-DE" b="0" i="1" smtClean="0">
                                  <a:latin typeface="Cambria Math" panose="02040503050406030204" pitchFamily="18" charset="0"/>
                                </a:rPr>
                                <m:t>𝑝</m:t>
                              </m:r>
                            </m:e>
                          </m:d>
                          <m:r>
                            <a:rPr lang="de-DE" b="0" i="1" smtClean="0">
                              <a:latin typeface="Cambria Math" panose="02040503050406030204" pitchFamily="18" charset="0"/>
                            </a:rPr>
                            <m:t>+0.25</m:t>
                          </m:r>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cos</m:t>
                              </m:r>
                            </m:fName>
                            <m:e>
                              <m:d>
                                <m:dPr>
                                  <m:ctrlPr>
                                    <a:rPr lang="de-DE" b="0" i="1" smtClean="0">
                                      <a:latin typeface="Cambria Math" panose="02040503050406030204" pitchFamily="18" charset="0"/>
                                    </a:rPr>
                                  </m:ctrlPr>
                                </m:dPr>
                                <m:e>
                                  <m:r>
                                    <a:rPr lang="de-DE" b="0" i="1" smtClean="0">
                                      <a:latin typeface="Cambria Math" panose="02040503050406030204" pitchFamily="18" charset="0"/>
                                    </a:rPr>
                                    <m:t>4.5</m:t>
                                  </m:r>
                                  <m:r>
                                    <a:rPr lang="de-DE" b="0" i="1" smtClean="0">
                                      <a:latin typeface="Cambria Math" panose="02040503050406030204" pitchFamily="18" charset="0"/>
                                    </a:rPr>
                                    <m:t>𝑝</m:t>
                                  </m:r>
                                </m:e>
                              </m:d>
                            </m:e>
                          </m:func>
                        </m:e>
                      </m:func>
                    </m:oMath>
                  </m:oMathPara>
                </a14:m>
                <a:endParaRPr lang="de-DE" dirty="0"/>
              </a:p>
              <a:p>
                <a:pPr marL="6350" indent="0">
                  <a:buNone/>
                </a:pPr>
                <a:endParaRPr lang="de-DE" dirty="0"/>
              </a:p>
              <a:p>
                <a:pPr marL="6350" indent="0">
                  <a:buNone/>
                </a:pPr>
                <a:endParaRPr lang="en-GB" dirty="0"/>
              </a:p>
            </p:txBody>
          </p:sp>
        </mc:Choice>
        <mc:Fallback xmlns="">
          <p:sp>
            <p:nvSpPr>
              <p:cNvPr id="4" name="Text Placeholder 3">
                <a:extLst>
                  <a:ext uri="{FF2B5EF4-FFF2-40B4-BE49-F238E27FC236}">
                    <a16:creationId xmlns:a16="http://schemas.microsoft.com/office/drawing/2014/main" id="{B3F97C8F-A30E-41A5-8BE0-C95260D5E8D0}"/>
                  </a:ext>
                </a:extLst>
              </p:cNvPr>
              <p:cNvSpPr>
                <a:spLocks noGrp="1" noRot="1" noChangeAspect="1" noMove="1" noResize="1" noEditPoints="1" noAdjustHandles="1" noChangeArrowheads="1" noChangeShapeType="1" noTextEdit="1"/>
              </p:cNvSpPr>
              <p:nvPr>
                <p:ph type="body" sz="quarter" idx="14"/>
              </p:nvPr>
            </p:nvSpPr>
            <p:spPr>
              <a:blipFill>
                <a:blip r:embed="rId2"/>
                <a:stretch>
                  <a:fillRect l="-1818" t="-1700"/>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A5270961-FFA3-4691-9FE7-FFB7AEBD03A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2391118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7006-8052-479B-9B48-8D857949D2AF}"/>
              </a:ext>
            </a:extLst>
          </p:cNvPr>
          <p:cNvSpPr>
            <a:spLocks noGrp="1"/>
          </p:cNvSpPr>
          <p:nvPr>
            <p:ph type="title"/>
          </p:nvPr>
        </p:nvSpPr>
        <p:spPr/>
        <p:txBody>
          <a:bodyPr/>
          <a:lstStyle/>
          <a:p>
            <a:r>
              <a:rPr lang="de-DE" dirty="0"/>
              <a:t>Grid Search</a:t>
            </a:r>
            <a:endParaRPr lang="en-GB" dirty="0"/>
          </a:p>
        </p:txBody>
      </p:sp>
      <p:sp>
        <p:nvSpPr>
          <p:cNvPr id="3" name="Slide Number Placeholder 2">
            <a:extLst>
              <a:ext uri="{FF2B5EF4-FFF2-40B4-BE49-F238E27FC236}">
                <a16:creationId xmlns:a16="http://schemas.microsoft.com/office/drawing/2014/main" id="{2CABEF73-D8B7-419C-8731-D774E3FC6244}"/>
              </a:ext>
            </a:extLst>
          </p:cNvPr>
          <p:cNvSpPr>
            <a:spLocks noGrp="1"/>
          </p:cNvSpPr>
          <p:nvPr>
            <p:ph type="sldNum" sz="quarter" idx="13"/>
          </p:nvPr>
        </p:nvSpPr>
        <p:spPr/>
        <p:txBody>
          <a:bodyPr/>
          <a:lstStyle/>
          <a:p>
            <a:fld id="{15C29056-5AFA-7949-831A-3EC086771171}" type="slidenum">
              <a:rPr lang="de-DE" smtClean="0"/>
              <a:pPr/>
              <a:t>23</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CD878391-9164-44E0-B297-11FD14185EA0}"/>
                  </a:ext>
                </a:extLst>
              </p:cNvPr>
              <p:cNvSpPr>
                <a:spLocks noGrp="1"/>
              </p:cNvSpPr>
              <p:nvPr>
                <p:ph type="body" sz="quarter" idx="14"/>
              </p:nvPr>
            </p:nvSpPr>
            <p:spPr>
              <a:xfrm>
                <a:off x="5930153" y="900000"/>
                <a:ext cx="2808672" cy="4307679"/>
              </a:xfrm>
            </p:spPr>
            <p:txBody>
              <a:bodyPr/>
              <a:lstStyle/>
              <a:p>
                <a:r>
                  <a:rPr lang="de-DE" sz="1800" dirty="0"/>
                  <a:t>Brute-force strategy</a:t>
                </a:r>
              </a:p>
              <a:p>
                <a:r>
                  <a:rPr lang="de-DE" sz="1800" dirty="0"/>
                  <a:t>If we do not know which value, we try them all</a:t>
                </a:r>
              </a:p>
              <a:p>
                <a:r>
                  <a:rPr lang="de-DE" sz="1800" dirty="0"/>
                  <a:t>At the end we find the optimum</a:t>
                </a:r>
              </a:p>
              <a:p>
                <a:r>
                  <a:rPr lang="de-DE" sz="1800" dirty="0"/>
                  <a:t>In figure:</a:t>
                </a:r>
              </a:p>
              <a:p>
                <a:pPr lvl="1"/>
                <a:r>
                  <a:rPr lang="de-DE" dirty="0"/>
                  <a:t>range [0,10] </a:t>
                </a:r>
              </a:p>
              <a:p>
                <a:pPr lvl="1"/>
                <a:r>
                  <a:rPr lang="de-DE" dirty="0"/>
                  <a:t>step size 0.1 </a:t>
                </a:r>
              </a:p>
              <a:p>
                <a:pPr lvl="1"/>
                <a:r>
                  <a:rPr lang="de-DE" dirty="0"/>
                  <a:t>Start point 0</a:t>
                </a:r>
              </a:p>
              <a:p>
                <a:pPr lvl="1"/>
                <a:r>
                  <a:rPr lang="de-DE" dirty="0"/>
                  <a:t>Whiter points generated earlier</a:t>
                </a:r>
              </a:p>
              <a:p>
                <a:pPr lvl="1"/>
                <a:r>
                  <a:rPr lang="de-DE" dirty="0"/>
                  <a:t>Global optimum at </a:t>
                </a:r>
                <a14:m>
                  <m:oMath xmlns:m="http://schemas.openxmlformats.org/officeDocument/2006/math">
                    <m:r>
                      <a:rPr lang="de-DE" i="1" dirty="0" smtClean="0">
                        <a:latin typeface="Cambria Math" panose="02040503050406030204" pitchFamily="18" charset="0"/>
                      </a:rPr>
                      <m:t>𝑝</m:t>
                    </m:r>
                    <m:r>
                      <a:rPr lang="de-DE" i="1" dirty="0" smtClean="0">
                        <a:latin typeface="Cambria Math" panose="02040503050406030204" pitchFamily="18" charset="0"/>
                      </a:rPr>
                      <m:t>=4.1</m:t>
                    </m:r>
                  </m:oMath>
                </a14:m>
                <a:endParaRPr lang="de-DE" dirty="0"/>
              </a:p>
              <a:p>
                <a:pPr lvl="1"/>
                <a:endParaRPr lang="en-GB" dirty="0"/>
              </a:p>
            </p:txBody>
          </p:sp>
        </mc:Choice>
        <mc:Fallback xmlns="">
          <p:sp>
            <p:nvSpPr>
              <p:cNvPr id="4" name="Text Placeholder 3">
                <a:extLst>
                  <a:ext uri="{FF2B5EF4-FFF2-40B4-BE49-F238E27FC236}">
                    <a16:creationId xmlns:a16="http://schemas.microsoft.com/office/drawing/2014/main" id="{CD878391-9164-44E0-B297-11FD14185EA0}"/>
                  </a:ext>
                </a:extLst>
              </p:cNvPr>
              <p:cNvSpPr>
                <a:spLocks noGrp="1" noRot="1" noChangeAspect="1" noMove="1" noResize="1" noEditPoints="1" noAdjustHandles="1" noChangeArrowheads="1" noChangeShapeType="1" noTextEdit="1"/>
              </p:cNvSpPr>
              <p:nvPr>
                <p:ph type="body" sz="quarter" idx="14"/>
              </p:nvPr>
            </p:nvSpPr>
            <p:spPr>
              <a:xfrm>
                <a:off x="5930153" y="900000"/>
                <a:ext cx="2808672" cy="4307679"/>
              </a:xfrm>
              <a:blipFill>
                <a:blip r:embed="rId2"/>
                <a:stretch>
                  <a:fillRect l="-4989" t="-1983" r="-1085"/>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5CB4715D-621A-43D1-8801-E6F0647DD376}"/>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7" name="Picture 6" descr="A close up of a map&#10;&#10;Description automatically generated">
            <a:extLst>
              <a:ext uri="{FF2B5EF4-FFF2-40B4-BE49-F238E27FC236}">
                <a16:creationId xmlns:a16="http://schemas.microsoft.com/office/drawing/2014/main" id="{3332D432-F0DB-4771-AF73-E2B032F1B6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720" y="900000"/>
            <a:ext cx="5617643" cy="4213234"/>
          </a:xfrm>
          <a:prstGeom prst="rect">
            <a:avLst/>
          </a:prstGeom>
          <a:ln>
            <a:solidFill>
              <a:schemeClr val="bg1">
                <a:lumMod val="65000"/>
              </a:schemeClr>
            </a:solidFill>
          </a:ln>
        </p:spPr>
      </p:pic>
      <p:sp>
        <p:nvSpPr>
          <p:cNvPr id="9" name="TextBox 8">
            <a:extLst>
              <a:ext uri="{FF2B5EF4-FFF2-40B4-BE49-F238E27FC236}">
                <a16:creationId xmlns:a16="http://schemas.microsoft.com/office/drawing/2014/main" id="{BDF9120E-AF25-4241-A892-6B21FB33AB3D}"/>
              </a:ext>
            </a:extLst>
          </p:cNvPr>
          <p:cNvSpPr txBox="1"/>
          <p:nvPr/>
        </p:nvSpPr>
        <p:spPr>
          <a:xfrm>
            <a:off x="3947648" y="1419687"/>
            <a:ext cx="492443" cy="300082"/>
          </a:xfrm>
          <a:prstGeom prst="rect">
            <a:avLst/>
          </a:prstGeom>
          <a:noFill/>
        </p:spPr>
        <p:txBody>
          <a:bodyPr wrap="none" rtlCol="0">
            <a:spAutoFit/>
          </a:bodyPr>
          <a:lstStyle/>
          <a:p>
            <a:r>
              <a:rPr lang="de-DE" sz="1350" b="1" dirty="0">
                <a:solidFill>
                  <a:schemeClr val="bg1">
                    <a:lumMod val="50000"/>
                  </a:schemeClr>
                </a:solidFill>
              </a:rPr>
              <a:t>Grid</a:t>
            </a:r>
            <a:endParaRPr lang="en-GB" sz="1350" b="1" dirty="0">
              <a:solidFill>
                <a:schemeClr val="bg1">
                  <a:lumMod val="50000"/>
                </a:schemeClr>
              </a:solidFill>
            </a:endParaRPr>
          </a:p>
        </p:txBody>
      </p:sp>
    </p:spTree>
    <p:extLst>
      <p:ext uri="{BB962C8B-B14F-4D97-AF65-F5344CB8AC3E}">
        <p14:creationId xmlns:p14="http://schemas.microsoft.com/office/powerpoint/2010/main" val="147584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D0D88-13D9-4DEC-9C95-E6E7EBEB904D}"/>
              </a:ext>
            </a:extLst>
          </p:cNvPr>
          <p:cNvSpPr>
            <a:spLocks noGrp="1"/>
          </p:cNvSpPr>
          <p:nvPr>
            <p:ph type="title"/>
          </p:nvPr>
        </p:nvSpPr>
        <p:spPr/>
        <p:txBody>
          <a:bodyPr/>
          <a:lstStyle/>
          <a:p>
            <a:r>
              <a:rPr lang="de-DE" dirty="0"/>
              <a:t>Random Search</a:t>
            </a:r>
            <a:endParaRPr lang="en-GB" dirty="0"/>
          </a:p>
        </p:txBody>
      </p:sp>
      <p:sp>
        <p:nvSpPr>
          <p:cNvPr id="3" name="Slide Number Placeholder 2">
            <a:extLst>
              <a:ext uri="{FF2B5EF4-FFF2-40B4-BE49-F238E27FC236}">
                <a16:creationId xmlns:a16="http://schemas.microsoft.com/office/drawing/2014/main" id="{17CCF75D-CE13-40DD-977C-8CC59E4BE958}"/>
              </a:ext>
            </a:extLst>
          </p:cNvPr>
          <p:cNvSpPr>
            <a:spLocks noGrp="1"/>
          </p:cNvSpPr>
          <p:nvPr>
            <p:ph type="sldNum" sz="quarter" idx="13"/>
          </p:nvPr>
        </p:nvSpPr>
        <p:spPr/>
        <p:txBody>
          <a:bodyPr/>
          <a:lstStyle/>
          <a:p>
            <a:fld id="{15C29056-5AFA-7949-831A-3EC086771171}" type="slidenum">
              <a:rPr lang="de-DE" smtClean="0"/>
              <a:pPr/>
              <a:t>24</a:t>
            </a:fld>
            <a:endParaRPr lang="de-DE" dirty="0"/>
          </a:p>
        </p:txBody>
      </p:sp>
      <p:sp>
        <p:nvSpPr>
          <p:cNvPr id="5" name="Footer Placeholder 4">
            <a:extLst>
              <a:ext uri="{FF2B5EF4-FFF2-40B4-BE49-F238E27FC236}">
                <a16:creationId xmlns:a16="http://schemas.microsoft.com/office/drawing/2014/main" id="{FEE6C90C-9938-45F7-8ED7-7C8A61912FC5}"/>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7" name="Picture 6" descr="A close up of a map&#10;&#10;Description automatically generated">
            <a:extLst>
              <a:ext uri="{FF2B5EF4-FFF2-40B4-BE49-F238E27FC236}">
                <a16:creationId xmlns:a16="http://schemas.microsoft.com/office/drawing/2014/main" id="{63B79C26-1EEF-418C-BB86-8594D1CD1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665" y="900000"/>
            <a:ext cx="5561815" cy="4171361"/>
          </a:xfrm>
          <a:prstGeom prst="rect">
            <a:avLst/>
          </a:prstGeom>
          <a:ln>
            <a:solidFill>
              <a:schemeClr val="bg1">
                <a:lumMod val="65000"/>
              </a:schemeClr>
            </a:solidFill>
          </a:ln>
        </p:spPr>
      </p:pic>
      <p:sp>
        <p:nvSpPr>
          <p:cNvPr id="9" name="TextBox 8">
            <a:extLst>
              <a:ext uri="{FF2B5EF4-FFF2-40B4-BE49-F238E27FC236}">
                <a16:creationId xmlns:a16="http://schemas.microsoft.com/office/drawing/2014/main" id="{BDE45F9B-2F91-44E4-93E5-1B69BB615895}"/>
              </a:ext>
            </a:extLst>
          </p:cNvPr>
          <p:cNvSpPr txBox="1"/>
          <p:nvPr/>
        </p:nvSpPr>
        <p:spPr>
          <a:xfrm>
            <a:off x="4243785" y="1578930"/>
            <a:ext cx="787395" cy="300082"/>
          </a:xfrm>
          <a:prstGeom prst="rect">
            <a:avLst/>
          </a:prstGeom>
          <a:noFill/>
        </p:spPr>
        <p:txBody>
          <a:bodyPr wrap="none" rtlCol="0">
            <a:spAutoFit/>
          </a:bodyPr>
          <a:lstStyle/>
          <a:p>
            <a:r>
              <a:rPr lang="de-DE" sz="1350" b="1" dirty="0">
                <a:solidFill>
                  <a:schemeClr val="bg1">
                    <a:lumMod val="50000"/>
                  </a:schemeClr>
                </a:solidFill>
              </a:rPr>
              <a:t>Random</a:t>
            </a:r>
            <a:endParaRPr lang="en-GB" sz="1350" b="1" dirty="0">
              <a:solidFill>
                <a:schemeClr val="bg1">
                  <a:lumMod val="50000"/>
                </a:schemeClr>
              </a:solidFill>
            </a:endParaRPr>
          </a:p>
        </p:txBody>
      </p:sp>
      <mc:AlternateContent xmlns:mc="http://schemas.openxmlformats.org/markup-compatibility/2006" xmlns:a14="http://schemas.microsoft.com/office/drawing/2010/main">
        <mc:Choice Requires="a14">
          <p:sp>
            <p:nvSpPr>
              <p:cNvPr id="10" name="Text Placeholder 3">
                <a:extLst>
                  <a:ext uri="{FF2B5EF4-FFF2-40B4-BE49-F238E27FC236}">
                    <a16:creationId xmlns:a16="http://schemas.microsoft.com/office/drawing/2014/main" id="{D372A736-09BB-49D4-9742-9E27E6BB43E3}"/>
                  </a:ext>
                </a:extLst>
              </p:cNvPr>
              <p:cNvSpPr txBox="1">
                <a:spLocks/>
              </p:cNvSpPr>
              <p:nvPr/>
            </p:nvSpPr>
            <p:spPr>
              <a:xfrm>
                <a:off x="5930153" y="900000"/>
                <a:ext cx="2808672" cy="4307679"/>
              </a:xfrm>
              <a:prstGeom prst="rect">
                <a:avLst/>
              </a:prstGeom>
            </p:spPr>
            <p:txBody>
              <a:bodyPr vert="horz" lIns="0" tIns="0" rIns="0" bIns="0" rtlCol="0">
                <a:noAutofit/>
              </a:bodyPr>
              <a:lstStyle>
                <a:lvl1pPr marL="266700" indent="-260350"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de-DE" sz="1800" dirty="0"/>
                  <a:t>If we do not know which value, we try </a:t>
                </a:r>
                <a14:m>
                  <m:oMath xmlns:m="http://schemas.openxmlformats.org/officeDocument/2006/math">
                    <m:r>
                      <a:rPr lang="de-DE" sz="1800" i="1" dirty="0" smtClean="0">
                        <a:latin typeface="Cambria Math" panose="02040503050406030204" pitchFamily="18" charset="0"/>
                      </a:rPr>
                      <m:t>𝑁</m:t>
                    </m:r>
                  </m:oMath>
                </a14:m>
                <a:r>
                  <a:rPr lang="de-DE" sz="1800" dirty="0"/>
                  <a:t> points at random</a:t>
                </a:r>
              </a:p>
              <a:p>
                <a:r>
                  <a:rPr lang="de-DE" sz="1800" dirty="0"/>
                  <a:t>At the end we find the optimum</a:t>
                </a:r>
              </a:p>
              <a:p>
                <a:r>
                  <a:rPr lang="en-GB" sz="1800" dirty="0"/>
                  <a:t>Faster, esp. on many parameters</a:t>
                </a:r>
              </a:p>
              <a:p>
                <a:r>
                  <a:rPr lang="de-DE" sz="1800" dirty="0"/>
                  <a:t>In figure:</a:t>
                </a:r>
              </a:p>
              <a:p>
                <a:pPr lvl="1"/>
                <a:r>
                  <a:rPr lang="de-DE" dirty="0"/>
                  <a:t>range [0,10] </a:t>
                </a:r>
              </a:p>
              <a:p>
                <a:pPr lvl="1"/>
                <a:r>
                  <a:rPr lang="de-DE" dirty="0"/>
                  <a:t>Start point 5.0</a:t>
                </a:r>
              </a:p>
              <a:p>
                <a:pPr lvl="1"/>
                <a:r>
                  <a:rPr lang="de-DE" dirty="0"/>
                  <a:t>Whiter points generated earlier</a:t>
                </a:r>
              </a:p>
              <a:p>
                <a:pPr lvl="1"/>
                <a:r>
                  <a:rPr lang="de-DE" dirty="0"/>
                  <a:t>Optimum at </a:t>
                </a:r>
                <a14:m>
                  <m:oMath xmlns:m="http://schemas.openxmlformats.org/officeDocument/2006/math">
                    <m:r>
                      <a:rPr lang="de-DE" i="1" dirty="0" smtClean="0">
                        <a:latin typeface="Cambria Math" panose="02040503050406030204" pitchFamily="18" charset="0"/>
                      </a:rPr>
                      <m:t>𝑝</m:t>
                    </m:r>
                    <m:r>
                      <a:rPr lang="de-DE" b="0" i="1" dirty="0" smtClean="0">
                        <a:latin typeface="Cambria Math" panose="02040503050406030204" pitchFamily="18" charset="0"/>
                        <a:ea typeface="Cambria Math" panose="02040503050406030204" pitchFamily="18" charset="0"/>
                      </a:rPr>
                      <m:t>= </m:t>
                    </m:r>
                    <m:r>
                      <a:rPr lang="de-DE" b="0" i="1" dirty="0" smtClean="0">
                        <a:latin typeface="Cambria Math" panose="02040503050406030204" pitchFamily="18" charset="0"/>
                      </a:rPr>
                      <m:t>4.3</m:t>
                    </m:r>
                  </m:oMath>
                </a14:m>
                <a:endParaRPr lang="de-DE" dirty="0"/>
              </a:p>
            </p:txBody>
          </p:sp>
        </mc:Choice>
        <mc:Fallback xmlns="">
          <p:sp>
            <p:nvSpPr>
              <p:cNvPr id="10" name="Text Placeholder 3">
                <a:extLst>
                  <a:ext uri="{FF2B5EF4-FFF2-40B4-BE49-F238E27FC236}">
                    <a16:creationId xmlns:a16="http://schemas.microsoft.com/office/drawing/2014/main" id="{D372A736-09BB-49D4-9742-9E27E6BB43E3}"/>
                  </a:ext>
                </a:extLst>
              </p:cNvPr>
              <p:cNvSpPr txBox="1">
                <a:spLocks noRot="1" noChangeAspect="1" noMove="1" noResize="1" noEditPoints="1" noAdjustHandles="1" noChangeArrowheads="1" noChangeShapeType="1" noTextEdit="1"/>
              </p:cNvSpPr>
              <p:nvPr/>
            </p:nvSpPr>
            <p:spPr>
              <a:xfrm>
                <a:off x="5930153" y="900000"/>
                <a:ext cx="2808672" cy="4307679"/>
              </a:xfrm>
              <a:prstGeom prst="rect">
                <a:avLst/>
              </a:prstGeom>
              <a:blipFill>
                <a:blip r:embed="rId3"/>
                <a:stretch>
                  <a:fillRect l="-4989" t="-1983" r="-3688"/>
                </a:stretch>
              </a:blipFill>
            </p:spPr>
            <p:txBody>
              <a:bodyPr/>
              <a:lstStyle/>
              <a:p>
                <a:r>
                  <a:rPr lang="en-GB">
                    <a:noFill/>
                  </a:rPr>
                  <a:t> </a:t>
                </a:r>
              </a:p>
            </p:txBody>
          </p:sp>
        </mc:Fallback>
      </mc:AlternateContent>
    </p:spTree>
    <p:extLst>
      <p:ext uri="{BB962C8B-B14F-4D97-AF65-F5344CB8AC3E}">
        <p14:creationId xmlns:p14="http://schemas.microsoft.com/office/powerpoint/2010/main" val="2650803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577C-1DD0-4092-B6FC-19C6BC0508AA}"/>
              </a:ext>
            </a:extLst>
          </p:cNvPr>
          <p:cNvSpPr>
            <a:spLocks noGrp="1"/>
          </p:cNvSpPr>
          <p:nvPr>
            <p:ph type="title"/>
          </p:nvPr>
        </p:nvSpPr>
        <p:spPr/>
        <p:txBody>
          <a:bodyPr/>
          <a:lstStyle/>
          <a:p>
            <a:r>
              <a:rPr lang="de-DE" dirty="0"/>
              <a:t>Hill Climbing</a:t>
            </a:r>
            <a:endParaRPr lang="en-GB" dirty="0"/>
          </a:p>
        </p:txBody>
      </p:sp>
      <p:sp>
        <p:nvSpPr>
          <p:cNvPr id="3" name="Slide Number Placeholder 2">
            <a:extLst>
              <a:ext uri="{FF2B5EF4-FFF2-40B4-BE49-F238E27FC236}">
                <a16:creationId xmlns:a16="http://schemas.microsoft.com/office/drawing/2014/main" id="{AAA241E8-4A2A-48B1-9E65-598F490D59F9}"/>
              </a:ext>
            </a:extLst>
          </p:cNvPr>
          <p:cNvSpPr>
            <a:spLocks noGrp="1"/>
          </p:cNvSpPr>
          <p:nvPr>
            <p:ph type="sldNum" sz="quarter" idx="13"/>
          </p:nvPr>
        </p:nvSpPr>
        <p:spPr/>
        <p:txBody>
          <a:bodyPr/>
          <a:lstStyle/>
          <a:p>
            <a:fld id="{15C29056-5AFA-7949-831A-3EC086771171}" type="slidenum">
              <a:rPr lang="de-DE" smtClean="0"/>
              <a:pPr/>
              <a:t>25</a:t>
            </a:fld>
            <a:endParaRPr lang="de-DE" dirty="0"/>
          </a:p>
        </p:txBody>
      </p:sp>
      <p:sp>
        <p:nvSpPr>
          <p:cNvPr id="5" name="Footer Placeholder 4">
            <a:extLst>
              <a:ext uri="{FF2B5EF4-FFF2-40B4-BE49-F238E27FC236}">
                <a16:creationId xmlns:a16="http://schemas.microsoft.com/office/drawing/2014/main" id="{AD10EB01-A522-46FD-B4D9-259D0BE205CE}"/>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7" name="Picture 6" descr="A close up of a piece of paper&#10;&#10;Description automatically generated">
            <a:extLst>
              <a:ext uri="{FF2B5EF4-FFF2-40B4-BE49-F238E27FC236}">
                <a16:creationId xmlns:a16="http://schemas.microsoft.com/office/drawing/2014/main" id="{FA7F50F0-5004-4860-9C0A-455D56073B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386" y="900001"/>
            <a:ext cx="5597255" cy="4261606"/>
          </a:xfrm>
          <a:prstGeom prst="rect">
            <a:avLst/>
          </a:prstGeom>
          <a:ln>
            <a:solidFill>
              <a:schemeClr val="bg1">
                <a:lumMod val="65000"/>
              </a:schemeClr>
            </a:solidFill>
          </a:ln>
        </p:spPr>
      </p:pic>
      <p:sp>
        <p:nvSpPr>
          <p:cNvPr id="9" name="TextBox 8">
            <a:extLst>
              <a:ext uri="{FF2B5EF4-FFF2-40B4-BE49-F238E27FC236}">
                <a16:creationId xmlns:a16="http://schemas.microsoft.com/office/drawing/2014/main" id="{FA2194D3-64B9-4C6A-9DD1-47C93C0780C1}"/>
              </a:ext>
            </a:extLst>
          </p:cNvPr>
          <p:cNvSpPr txBox="1"/>
          <p:nvPr/>
        </p:nvSpPr>
        <p:spPr>
          <a:xfrm>
            <a:off x="3366111" y="1526087"/>
            <a:ext cx="1091966" cy="300082"/>
          </a:xfrm>
          <a:prstGeom prst="rect">
            <a:avLst/>
          </a:prstGeom>
          <a:noFill/>
        </p:spPr>
        <p:txBody>
          <a:bodyPr wrap="none" rtlCol="0">
            <a:spAutoFit/>
          </a:bodyPr>
          <a:lstStyle/>
          <a:p>
            <a:r>
              <a:rPr lang="de-DE" sz="1350" b="1" dirty="0">
                <a:solidFill>
                  <a:schemeClr val="bg1">
                    <a:lumMod val="50000"/>
                  </a:schemeClr>
                </a:solidFill>
              </a:rPr>
              <a:t>Hill Climbing</a:t>
            </a:r>
            <a:endParaRPr lang="en-GB" sz="1350" b="1" dirty="0">
              <a:solidFill>
                <a:schemeClr val="bg1">
                  <a:lumMod val="50000"/>
                </a:schemeClr>
              </a:solidFill>
            </a:endParaRPr>
          </a:p>
        </p:txBody>
      </p:sp>
      <mc:AlternateContent xmlns:mc="http://schemas.openxmlformats.org/markup-compatibility/2006" xmlns:a14="http://schemas.microsoft.com/office/drawing/2010/main">
        <mc:Choice Requires="a14">
          <p:sp>
            <p:nvSpPr>
              <p:cNvPr id="11" name="Text Placeholder 3">
                <a:extLst>
                  <a:ext uri="{FF2B5EF4-FFF2-40B4-BE49-F238E27FC236}">
                    <a16:creationId xmlns:a16="http://schemas.microsoft.com/office/drawing/2014/main" id="{6B32F139-6519-485D-8C03-80C15442E97E}"/>
                  </a:ext>
                </a:extLst>
              </p:cNvPr>
              <p:cNvSpPr txBox="1">
                <a:spLocks/>
              </p:cNvSpPr>
              <p:nvPr/>
            </p:nvSpPr>
            <p:spPr>
              <a:xfrm>
                <a:off x="5930153" y="900000"/>
                <a:ext cx="2808672" cy="4307679"/>
              </a:xfrm>
              <a:prstGeom prst="rect">
                <a:avLst/>
              </a:prstGeom>
            </p:spPr>
            <p:txBody>
              <a:bodyPr vert="horz" lIns="0" tIns="0" rIns="0" bIns="0" rtlCol="0">
                <a:noAutofit/>
              </a:bodyPr>
              <a:lstStyle>
                <a:lvl1pPr marL="266700" indent="-260350"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de-DE" sz="1800" dirty="0"/>
                  <a:t>Greedy Strategy</a:t>
                </a:r>
              </a:p>
              <a:p>
                <a:r>
                  <a:rPr lang="de-DE" sz="1800" dirty="0"/>
                  <a:t>We try points in the neighborhood</a:t>
                </a:r>
              </a:p>
              <a:p>
                <a:r>
                  <a:rPr lang="de-DE" sz="1800" dirty="0"/>
                  <a:t>If no points in the neighborhood do better, we stop</a:t>
                </a:r>
              </a:p>
              <a:p>
                <a:r>
                  <a:rPr lang="de-DE" sz="1800" dirty="0"/>
                  <a:t>Faster but local optima</a:t>
                </a:r>
              </a:p>
              <a:p>
                <a:r>
                  <a:rPr lang="de-DE" sz="1800" dirty="0"/>
                  <a:t>In figure:</a:t>
                </a:r>
              </a:p>
              <a:p>
                <a:pPr lvl="1"/>
                <a:r>
                  <a:rPr lang="de-DE" dirty="0"/>
                  <a:t>range [0,10] </a:t>
                </a:r>
              </a:p>
              <a:p>
                <a:pPr lvl="1"/>
                <a:r>
                  <a:rPr lang="de-DE" dirty="0"/>
                  <a:t>Start point 8.5</a:t>
                </a:r>
              </a:p>
              <a:p>
                <a:pPr lvl="1"/>
                <a:r>
                  <a:rPr lang="de-DE" dirty="0"/>
                  <a:t>Whiter points generated earlier</a:t>
                </a:r>
              </a:p>
              <a:p>
                <a:pPr lvl="1"/>
                <a:r>
                  <a:rPr lang="de-DE" dirty="0"/>
                  <a:t>Converging to optimum at </a:t>
                </a:r>
                <a14:m>
                  <m:oMath xmlns:m="http://schemas.openxmlformats.org/officeDocument/2006/math">
                    <m:r>
                      <a:rPr lang="de-DE" i="1" dirty="0" smtClean="0">
                        <a:latin typeface="Cambria Math" panose="02040503050406030204" pitchFamily="18" charset="0"/>
                      </a:rPr>
                      <m:t>𝑝</m:t>
                    </m:r>
                    <m:r>
                      <a:rPr lang="de-DE" b="0" i="1" dirty="0" smtClean="0">
                        <a:latin typeface="Cambria Math" panose="02040503050406030204" pitchFamily="18" charset="0"/>
                      </a:rPr>
                      <m:t> </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 </m:t>
                    </m:r>
                    <m:r>
                      <a:rPr lang="de-DE" b="0" i="1" dirty="0" smtClean="0">
                        <a:latin typeface="Cambria Math" panose="02040503050406030204" pitchFamily="18" charset="0"/>
                      </a:rPr>
                      <m:t>7</m:t>
                    </m:r>
                    <m:r>
                      <a:rPr lang="de-DE" i="1" dirty="0" smtClean="0">
                        <a:latin typeface="Cambria Math" panose="02040503050406030204" pitchFamily="18" charset="0"/>
                      </a:rPr>
                      <m:t>.0</m:t>
                    </m:r>
                  </m:oMath>
                </a14:m>
                <a:endParaRPr lang="de-DE" dirty="0"/>
              </a:p>
            </p:txBody>
          </p:sp>
        </mc:Choice>
        <mc:Fallback xmlns="">
          <p:sp>
            <p:nvSpPr>
              <p:cNvPr id="11" name="Text Placeholder 3">
                <a:extLst>
                  <a:ext uri="{FF2B5EF4-FFF2-40B4-BE49-F238E27FC236}">
                    <a16:creationId xmlns:a16="http://schemas.microsoft.com/office/drawing/2014/main" id="{6B32F139-6519-485D-8C03-80C15442E97E}"/>
                  </a:ext>
                </a:extLst>
              </p:cNvPr>
              <p:cNvSpPr txBox="1">
                <a:spLocks noRot="1" noChangeAspect="1" noMove="1" noResize="1" noEditPoints="1" noAdjustHandles="1" noChangeArrowheads="1" noChangeShapeType="1" noTextEdit="1"/>
              </p:cNvSpPr>
              <p:nvPr/>
            </p:nvSpPr>
            <p:spPr>
              <a:xfrm>
                <a:off x="5930153" y="900000"/>
                <a:ext cx="2808672" cy="4307679"/>
              </a:xfrm>
              <a:prstGeom prst="rect">
                <a:avLst/>
              </a:prstGeom>
              <a:blipFill>
                <a:blip r:embed="rId3"/>
                <a:stretch>
                  <a:fillRect l="-4989" t="-1983" r="-2603"/>
                </a:stretch>
              </a:blipFill>
            </p:spPr>
            <p:txBody>
              <a:bodyPr/>
              <a:lstStyle/>
              <a:p>
                <a:r>
                  <a:rPr lang="en-GB">
                    <a:noFill/>
                  </a:rPr>
                  <a:t> </a:t>
                </a:r>
              </a:p>
            </p:txBody>
          </p:sp>
        </mc:Fallback>
      </mc:AlternateContent>
    </p:spTree>
    <p:extLst>
      <p:ext uri="{BB962C8B-B14F-4D97-AF65-F5344CB8AC3E}">
        <p14:creationId xmlns:p14="http://schemas.microsoft.com/office/powerpoint/2010/main" val="1471302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C7401-9257-4A84-BA30-8F398AB48314}"/>
              </a:ext>
            </a:extLst>
          </p:cNvPr>
          <p:cNvSpPr>
            <a:spLocks noGrp="1"/>
          </p:cNvSpPr>
          <p:nvPr>
            <p:ph type="title"/>
          </p:nvPr>
        </p:nvSpPr>
        <p:spPr/>
        <p:txBody>
          <a:bodyPr/>
          <a:lstStyle/>
          <a:p>
            <a:r>
              <a:rPr lang="de-DE" dirty="0"/>
              <a:t>Bayesian Optimization</a:t>
            </a:r>
            <a:endParaRPr lang="en-GB" dirty="0"/>
          </a:p>
        </p:txBody>
      </p:sp>
      <p:sp>
        <p:nvSpPr>
          <p:cNvPr id="3" name="Slide Number Placeholder 2">
            <a:extLst>
              <a:ext uri="{FF2B5EF4-FFF2-40B4-BE49-F238E27FC236}">
                <a16:creationId xmlns:a16="http://schemas.microsoft.com/office/drawing/2014/main" id="{5D7E9DBF-B052-4A6D-8A45-C7C1E92AF277}"/>
              </a:ext>
            </a:extLst>
          </p:cNvPr>
          <p:cNvSpPr>
            <a:spLocks noGrp="1"/>
          </p:cNvSpPr>
          <p:nvPr>
            <p:ph type="sldNum" sz="quarter" idx="13"/>
          </p:nvPr>
        </p:nvSpPr>
        <p:spPr/>
        <p:txBody>
          <a:bodyPr/>
          <a:lstStyle/>
          <a:p>
            <a:fld id="{15C29056-5AFA-7949-831A-3EC086771171}" type="slidenum">
              <a:rPr lang="de-DE" smtClean="0"/>
              <a:pPr/>
              <a:t>26</a:t>
            </a:fld>
            <a:endParaRPr lang="de-DE" dirty="0"/>
          </a:p>
        </p:txBody>
      </p:sp>
      <p:sp>
        <p:nvSpPr>
          <p:cNvPr id="4" name="Text Placeholder 3">
            <a:extLst>
              <a:ext uri="{FF2B5EF4-FFF2-40B4-BE49-F238E27FC236}">
                <a16:creationId xmlns:a16="http://schemas.microsoft.com/office/drawing/2014/main" id="{E5FDDA37-9731-4DF4-B960-0C50FC2430B1}"/>
              </a:ext>
            </a:extLst>
          </p:cNvPr>
          <p:cNvSpPr>
            <a:spLocks noGrp="1"/>
          </p:cNvSpPr>
          <p:nvPr>
            <p:ph type="body" sz="quarter" idx="14"/>
          </p:nvPr>
        </p:nvSpPr>
        <p:spPr/>
        <p:txBody>
          <a:bodyPr/>
          <a:lstStyle/>
          <a:p>
            <a:endParaRPr lang="en-GB" dirty="0"/>
          </a:p>
        </p:txBody>
      </p:sp>
      <p:sp>
        <p:nvSpPr>
          <p:cNvPr id="5" name="Footer Placeholder 4">
            <a:extLst>
              <a:ext uri="{FF2B5EF4-FFF2-40B4-BE49-F238E27FC236}">
                <a16:creationId xmlns:a16="http://schemas.microsoft.com/office/drawing/2014/main" id="{7ED9EC53-DA4B-4706-AC62-AF350C90B76B}"/>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7" name="Picture 6" descr="A close up of a map&#10;&#10;Description automatically generated">
            <a:extLst>
              <a:ext uri="{FF2B5EF4-FFF2-40B4-BE49-F238E27FC236}">
                <a16:creationId xmlns:a16="http://schemas.microsoft.com/office/drawing/2014/main" id="{491D0915-1C0A-4CD9-BC3A-E7189E0699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124" y="946664"/>
            <a:ext cx="5605936" cy="4147849"/>
          </a:xfrm>
          <a:prstGeom prst="rect">
            <a:avLst/>
          </a:prstGeom>
          <a:ln>
            <a:solidFill>
              <a:schemeClr val="bg1">
                <a:lumMod val="65000"/>
              </a:schemeClr>
            </a:solidFill>
          </a:ln>
        </p:spPr>
      </p:pic>
      <p:sp>
        <p:nvSpPr>
          <p:cNvPr id="9" name="TextBox 8">
            <a:extLst>
              <a:ext uri="{FF2B5EF4-FFF2-40B4-BE49-F238E27FC236}">
                <a16:creationId xmlns:a16="http://schemas.microsoft.com/office/drawing/2014/main" id="{D5B0898C-B1A0-4EC5-B55B-BC3B3F2EE81A}"/>
              </a:ext>
            </a:extLst>
          </p:cNvPr>
          <p:cNvSpPr txBox="1"/>
          <p:nvPr/>
        </p:nvSpPr>
        <p:spPr>
          <a:xfrm>
            <a:off x="4928984" y="1275091"/>
            <a:ext cx="820802" cy="300082"/>
          </a:xfrm>
          <a:prstGeom prst="rect">
            <a:avLst/>
          </a:prstGeom>
          <a:noFill/>
        </p:spPr>
        <p:txBody>
          <a:bodyPr wrap="none" rtlCol="0">
            <a:spAutoFit/>
          </a:bodyPr>
          <a:lstStyle/>
          <a:p>
            <a:r>
              <a:rPr lang="de-DE" sz="1350" b="1" dirty="0">
                <a:solidFill>
                  <a:schemeClr val="bg1">
                    <a:lumMod val="50000"/>
                  </a:schemeClr>
                </a:solidFill>
              </a:rPr>
              <a:t>Bayesian</a:t>
            </a:r>
            <a:endParaRPr lang="en-GB" sz="1350" b="1" dirty="0">
              <a:solidFill>
                <a:schemeClr val="bg1">
                  <a:lumMod val="50000"/>
                </a:schemeClr>
              </a:solidFill>
            </a:endParaRPr>
          </a:p>
        </p:txBody>
      </p:sp>
      <mc:AlternateContent xmlns:mc="http://schemas.openxmlformats.org/markup-compatibility/2006" xmlns:a14="http://schemas.microsoft.com/office/drawing/2010/main">
        <mc:Choice Requires="a14">
          <p:sp>
            <p:nvSpPr>
              <p:cNvPr id="11" name="Text Placeholder 3">
                <a:extLst>
                  <a:ext uri="{FF2B5EF4-FFF2-40B4-BE49-F238E27FC236}">
                    <a16:creationId xmlns:a16="http://schemas.microsoft.com/office/drawing/2014/main" id="{4B5E50FF-C769-43E7-913E-A2B3E8BAEBC8}"/>
                  </a:ext>
                </a:extLst>
              </p:cNvPr>
              <p:cNvSpPr txBox="1">
                <a:spLocks/>
              </p:cNvSpPr>
              <p:nvPr/>
            </p:nvSpPr>
            <p:spPr>
              <a:xfrm>
                <a:off x="5930153" y="900000"/>
                <a:ext cx="2808672" cy="4307679"/>
              </a:xfrm>
              <a:prstGeom prst="rect">
                <a:avLst/>
              </a:prstGeom>
            </p:spPr>
            <p:txBody>
              <a:bodyPr vert="horz" lIns="0" tIns="0" rIns="0" bIns="0" rtlCol="0">
                <a:noAutofit/>
              </a:bodyPr>
              <a:lstStyle>
                <a:lvl1pPr marL="266700" indent="-260350"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de-DE" sz="1800" dirty="0"/>
                  <a:t>Phase 1 (warm up): Random points</a:t>
                </a:r>
              </a:p>
              <a:p>
                <a:r>
                  <a:rPr lang="de-DE" sz="1800" dirty="0"/>
                  <a:t>Phase 2: surrogate model from random points </a:t>
                </a:r>
                <a14:m>
                  <m:oMath xmlns:m="http://schemas.openxmlformats.org/officeDocument/2006/math">
                    <m:r>
                      <a:rPr lang="de-DE" sz="1800" i="1" dirty="0" smtClean="0">
                        <a:latin typeface="Cambria Math" panose="02040503050406030204" pitchFamily="18" charset="0"/>
                      </a:rPr>
                      <m:t>𝑃</m:t>
                    </m:r>
                    <m:r>
                      <a:rPr lang="de-DE" sz="1800" i="1" dirty="0" smtClean="0">
                        <a:latin typeface="Cambria Math" panose="02040503050406030204" pitchFamily="18" charset="0"/>
                      </a:rPr>
                      <m:t>(</m:t>
                    </m:r>
                    <m:r>
                      <a:rPr lang="de-DE" sz="1800" i="1" dirty="0" smtClean="0">
                        <a:latin typeface="Cambria Math" panose="02040503050406030204" pitchFamily="18" charset="0"/>
                      </a:rPr>
                      <m:t>𝑜𝑢𝑡𝑝𝑢𝑡</m:t>
                    </m:r>
                    <m:r>
                      <a:rPr lang="de-DE" sz="1800" i="1" dirty="0" smtClean="0">
                        <a:latin typeface="Cambria Math" panose="02040503050406030204" pitchFamily="18" charset="0"/>
                      </a:rPr>
                      <m:t>| </m:t>
                    </m:r>
                    <m:r>
                      <a:rPr lang="de-DE" sz="1800" i="1" dirty="0" smtClean="0">
                        <a:latin typeface="Cambria Math" panose="02040503050406030204" pitchFamily="18" charset="0"/>
                      </a:rPr>
                      <m:t>𝑝𝑎𝑠𝑡</m:t>
                    </m:r>
                    <m:r>
                      <a:rPr lang="de-DE" sz="1800" i="1" dirty="0" smtClean="0">
                        <a:latin typeface="Cambria Math" panose="02040503050406030204" pitchFamily="18" charset="0"/>
                      </a:rPr>
                      <m:t> </m:t>
                    </m:r>
                    <m:r>
                      <a:rPr lang="de-DE" sz="1800" b="0" i="1" dirty="0" smtClean="0">
                        <a:latin typeface="Cambria Math" panose="02040503050406030204" pitchFamily="18" charset="0"/>
                      </a:rPr>
                      <m:t>𝑝𝑜𝑖𝑛𝑡</m:t>
                    </m:r>
                    <m:r>
                      <a:rPr lang="de-DE" sz="1800" i="1" dirty="0" smtClean="0">
                        <a:latin typeface="Cambria Math" panose="02040503050406030204" pitchFamily="18" charset="0"/>
                      </a:rPr>
                      <m:t>𝑠</m:t>
                    </m:r>
                    <m:r>
                      <a:rPr lang="de-DE" sz="1800" i="1" dirty="0" smtClean="0">
                        <a:latin typeface="Cambria Math" panose="02040503050406030204" pitchFamily="18" charset="0"/>
                      </a:rPr>
                      <m:t>)</m:t>
                    </m:r>
                  </m:oMath>
                </a14:m>
                <a:endParaRPr lang="de-DE" sz="1800" dirty="0"/>
              </a:p>
              <a:p>
                <a:r>
                  <a:rPr lang="de-DE" sz="1800" dirty="0"/>
                  <a:t>Optimize surrogate model</a:t>
                </a:r>
              </a:p>
              <a:p>
                <a:r>
                  <a:rPr lang="de-DE" sz="1800" dirty="0"/>
                  <a:t>In figure:</a:t>
                </a:r>
              </a:p>
              <a:p>
                <a:pPr lvl="1"/>
                <a:r>
                  <a:rPr lang="de-DE" dirty="0"/>
                  <a:t>range [0,10] </a:t>
                </a:r>
              </a:p>
              <a:p>
                <a:pPr lvl="1"/>
                <a:r>
                  <a:rPr lang="de-DE" dirty="0"/>
                  <a:t>Gray points in warm up phase</a:t>
                </a:r>
              </a:p>
              <a:p>
                <a:pPr lvl="1"/>
                <a:r>
                  <a:rPr lang="de-DE" dirty="0"/>
                  <a:t>Whiter points generated earlier</a:t>
                </a:r>
              </a:p>
              <a:p>
                <a:pPr lvl="1"/>
                <a:r>
                  <a:rPr lang="de-DE" dirty="0"/>
                  <a:t>Converging to optimum at </a:t>
                </a:r>
                <a14:m>
                  <m:oMath xmlns:m="http://schemas.openxmlformats.org/officeDocument/2006/math">
                    <m:r>
                      <a:rPr lang="de-DE" i="1" dirty="0" smtClean="0">
                        <a:latin typeface="Cambria Math" panose="02040503050406030204" pitchFamily="18" charset="0"/>
                      </a:rPr>
                      <m:t>𝑝</m:t>
                    </m:r>
                    <m:r>
                      <a:rPr lang="de-DE" b="0" i="1" dirty="0" smtClean="0">
                        <a:latin typeface="Cambria Math" panose="02040503050406030204" pitchFamily="18" charset="0"/>
                      </a:rPr>
                      <m:t> </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 </m:t>
                    </m:r>
                    <m:r>
                      <a:rPr lang="de-DE" b="0" i="1" dirty="0" smtClean="0">
                        <a:latin typeface="Cambria Math" panose="02040503050406030204" pitchFamily="18" charset="0"/>
                      </a:rPr>
                      <m:t>4</m:t>
                    </m:r>
                    <m:r>
                      <a:rPr lang="de-DE" i="1" dirty="0" smtClean="0">
                        <a:latin typeface="Cambria Math" panose="02040503050406030204" pitchFamily="18" charset="0"/>
                      </a:rPr>
                      <m:t>.0</m:t>
                    </m:r>
                  </m:oMath>
                </a14:m>
                <a:endParaRPr lang="de-DE" dirty="0"/>
              </a:p>
            </p:txBody>
          </p:sp>
        </mc:Choice>
        <mc:Fallback xmlns="">
          <p:sp>
            <p:nvSpPr>
              <p:cNvPr id="11" name="Text Placeholder 3">
                <a:extLst>
                  <a:ext uri="{FF2B5EF4-FFF2-40B4-BE49-F238E27FC236}">
                    <a16:creationId xmlns:a16="http://schemas.microsoft.com/office/drawing/2014/main" id="{4B5E50FF-C769-43E7-913E-A2B3E8BAEBC8}"/>
                  </a:ext>
                </a:extLst>
              </p:cNvPr>
              <p:cNvSpPr txBox="1">
                <a:spLocks noRot="1" noChangeAspect="1" noMove="1" noResize="1" noEditPoints="1" noAdjustHandles="1" noChangeArrowheads="1" noChangeShapeType="1" noTextEdit="1"/>
              </p:cNvSpPr>
              <p:nvPr/>
            </p:nvSpPr>
            <p:spPr>
              <a:xfrm>
                <a:off x="5930153" y="900000"/>
                <a:ext cx="2808672" cy="4307679"/>
              </a:xfrm>
              <a:prstGeom prst="rect">
                <a:avLst/>
              </a:prstGeom>
              <a:blipFill>
                <a:blip r:embed="rId3"/>
                <a:stretch>
                  <a:fillRect l="-4989" t="-1983" b="-5241"/>
                </a:stretch>
              </a:blipFill>
            </p:spPr>
            <p:txBody>
              <a:bodyPr/>
              <a:lstStyle/>
              <a:p>
                <a:r>
                  <a:rPr lang="en-GB">
                    <a:noFill/>
                  </a:rPr>
                  <a:t> </a:t>
                </a:r>
              </a:p>
            </p:txBody>
          </p:sp>
        </mc:Fallback>
      </mc:AlternateContent>
    </p:spTree>
    <p:extLst>
      <p:ext uri="{BB962C8B-B14F-4D97-AF65-F5344CB8AC3E}">
        <p14:creationId xmlns:p14="http://schemas.microsoft.com/office/powerpoint/2010/main" val="4293520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646331"/>
          </a:xfrm>
        </p:spPr>
        <p:txBody>
          <a:bodyPr/>
          <a:lstStyle/>
          <a:p>
            <a:r>
              <a:rPr lang="de-DE" dirty="0"/>
              <a:t>Validate Results: Errors</a:t>
            </a:r>
          </a:p>
        </p:txBody>
      </p:sp>
      <p:sp>
        <p:nvSpPr>
          <p:cNvPr id="3" name="Foliennummernplatzhalter 2">
            <a:extLst>
              <a:ext uri="{FF2B5EF4-FFF2-40B4-BE49-F238E27FC236}">
                <a16:creationId xmlns:a16="http://schemas.microsoft.com/office/drawing/2014/main" id="{597C976E-80FB-8043-A2FA-70D3F515CA8F}"/>
              </a:ext>
            </a:extLst>
          </p:cNvPr>
          <p:cNvSpPr>
            <a:spLocks noGrp="1"/>
          </p:cNvSpPr>
          <p:nvPr>
            <p:ph type="sldNum" sz="quarter" idx="4"/>
          </p:nvPr>
        </p:nvSpPr>
        <p:spPr/>
        <p:txBody>
          <a:bodyPr/>
          <a:lstStyle/>
          <a:p>
            <a:fld id="{15C29056-5AFA-7949-831A-3EC086771171}" type="slidenum">
              <a:rPr lang="de-DE" smtClean="0"/>
              <a:pPr/>
              <a:t>27</a:t>
            </a:fld>
            <a:endParaRPr lang="de-DE" dirty="0"/>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1576388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C4B8-DD37-480E-BD04-ECC7C814CCAB}"/>
              </a:ext>
            </a:extLst>
          </p:cNvPr>
          <p:cNvSpPr>
            <a:spLocks noGrp="1"/>
          </p:cNvSpPr>
          <p:nvPr>
            <p:ph type="title"/>
          </p:nvPr>
        </p:nvSpPr>
        <p:spPr/>
        <p:txBody>
          <a:bodyPr/>
          <a:lstStyle/>
          <a:p>
            <a:r>
              <a:rPr lang="de-DE" dirty="0"/>
              <a:t>Types of Errors</a:t>
            </a:r>
            <a:endParaRPr lang="en-GB" dirty="0"/>
          </a:p>
        </p:txBody>
      </p:sp>
      <p:sp>
        <p:nvSpPr>
          <p:cNvPr id="3" name="Slide Number Placeholder 2">
            <a:extLst>
              <a:ext uri="{FF2B5EF4-FFF2-40B4-BE49-F238E27FC236}">
                <a16:creationId xmlns:a16="http://schemas.microsoft.com/office/drawing/2014/main" id="{211FBA1F-59D8-44D4-9A80-C176CA31D050}"/>
              </a:ext>
            </a:extLst>
          </p:cNvPr>
          <p:cNvSpPr>
            <a:spLocks noGrp="1"/>
          </p:cNvSpPr>
          <p:nvPr>
            <p:ph type="sldNum" sz="quarter" idx="13"/>
          </p:nvPr>
        </p:nvSpPr>
        <p:spPr/>
        <p:txBody>
          <a:bodyPr/>
          <a:lstStyle/>
          <a:p>
            <a:fld id="{15C29056-5AFA-7949-831A-3EC086771171}" type="slidenum">
              <a:rPr lang="de-DE" smtClean="0"/>
              <a:pPr/>
              <a:t>28</a:t>
            </a:fld>
            <a:endParaRPr lang="de-DE" dirty="0"/>
          </a:p>
        </p:txBody>
      </p:sp>
      <p:sp>
        <p:nvSpPr>
          <p:cNvPr id="4" name="Text Placeholder 3">
            <a:extLst>
              <a:ext uri="{FF2B5EF4-FFF2-40B4-BE49-F238E27FC236}">
                <a16:creationId xmlns:a16="http://schemas.microsoft.com/office/drawing/2014/main" id="{B3F97C8F-A30E-41A5-8BE0-C95260D5E8D0}"/>
              </a:ext>
            </a:extLst>
          </p:cNvPr>
          <p:cNvSpPr>
            <a:spLocks noGrp="1"/>
          </p:cNvSpPr>
          <p:nvPr>
            <p:ph type="body" sz="quarter" idx="14"/>
          </p:nvPr>
        </p:nvSpPr>
        <p:spPr>
          <a:xfrm>
            <a:off x="358775" y="860865"/>
            <a:ext cx="8378825" cy="4542850"/>
          </a:xfrm>
        </p:spPr>
        <p:txBody>
          <a:bodyPr/>
          <a:lstStyle/>
          <a:p>
            <a:r>
              <a:rPr lang="de-DE" dirty="0"/>
              <a:t>Pure / Experimental / Intrinsic Error (Bayes Error)</a:t>
            </a:r>
          </a:p>
          <a:p>
            <a:pPr marL="228600" lvl="1" indent="0">
              <a:buNone/>
            </a:pPr>
            <a:r>
              <a:rPr lang="en-GB" sz="1600" b="0" i="0" u="none" strike="noStrike" baseline="0" dirty="0"/>
              <a:t>The </a:t>
            </a:r>
            <a:r>
              <a:rPr lang="en-GB" sz="1600" b="1" i="0" u="none" strike="noStrike" baseline="0" dirty="0"/>
              <a:t>pure error </a:t>
            </a:r>
            <a:r>
              <a:rPr lang="en-GB" sz="1600" b="0" i="0" u="none" strike="noStrike" baseline="0" dirty="0"/>
              <a:t>or </a:t>
            </a:r>
            <a:r>
              <a:rPr lang="en-GB" sz="1600" b="1" i="0" u="none" strike="noStrike" baseline="0" dirty="0"/>
              <a:t>experimental error </a:t>
            </a:r>
            <a:r>
              <a:rPr lang="en-GB" sz="1600" b="0" i="0" u="none" strike="noStrike" baseline="0" dirty="0"/>
              <a:t>is inherent in the data and is due to noise, random variations, imprecise measurements, or the influence of hidden variables that cannot be observed.</a:t>
            </a:r>
            <a:endParaRPr lang="de-DE" sz="1600" dirty="0"/>
          </a:p>
          <a:p>
            <a:r>
              <a:rPr lang="de-DE" dirty="0"/>
              <a:t>Sample Error</a:t>
            </a:r>
          </a:p>
          <a:p>
            <a:pPr marL="228600" lvl="1" indent="0">
              <a:buNone/>
            </a:pPr>
            <a:r>
              <a:rPr lang="en-GB" sz="1600" b="0" i="0" u="none" strike="noStrike" baseline="0" dirty="0"/>
              <a:t>The </a:t>
            </a:r>
            <a:r>
              <a:rPr lang="en-GB" sz="1600" b="1" i="0" u="none" strike="noStrike" baseline="0" dirty="0"/>
              <a:t>sample error </a:t>
            </a:r>
            <a:r>
              <a:rPr lang="en-GB" sz="1600" b="0" i="0" u="none" strike="noStrike" baseline="0" dirty="0"/>
              <a:t>is caused by the fact that a finite sample, especially when its size is quite small, will seldom exactly reflect the true distribution of the probability distribution generating the data (example of throwing a dice).</a:t>
            </a:r>
            <a:endParaRPr lang="de-DE" sz="1600" dirty="0"/>
          </a:p>
          <a:p>
            <a:r>
              <a:rPr lang="de-DE" dirty="0"/>
              <a:t>Model Error</a:t>
            </a:r>
          </a:p>
          <a:p>
            <a:pPr marL="228600" lvl="1" indent="0">
              <a:buNone/>
            </a:pPr>
            <a:r>
              <a:rPr lang="en-GB" sz="1600" b="0" i="0" u="none" strike="noStrike" baseline="0" dirty="0"/>
              <a:t>A large error may be caused by a </a:t>
            </a:r>
            <a:r>
              <a:rPr lang="en-GB" sz="1600" b="1" i="0" u="none" strike="noStrike" baseline="0" dirty="0"/>
              <a:t>lack of fit</a:t>
            </a:r>
            <a:r>
              <a:rPr lang="en-GB" sz="1600" b="0" i="0" u="none" strike="noStrike" baseline="0" dirty="0"/>
              <a:t>. When the set of considered models is too simple for the structure inherent in the data, no model will yield a small error. Too complex models might run into overfitting.</a:t>
            </a:r>
            <a:endParaRPr lang="de-DE" sz="1600" dirty="0"/>
          </a:p>
          <a:p>
            <a:r>
              <a:rPr lang="de-DE" dirty="0"/>
              <a:t>Algorithmic Error</a:t>
            </a:r>
          </a:p>
          <a:p>
            <a:pPr marL="228600" lvl="1" indent="0">
              <a:buNone/>
            </a:pPr>
            <a:r>
              <a:rPr lang="en-GB" sz="1600" b="0" i="0" u="none" strike="noStrike" baseline="0" dirty="0"/>
              <a:t>The </a:t>
            </a:r>
            <a:r>
              <a:rPr lang="en-GB" sz="1600" b="1" i="0" u="none" strike="noStrike" baseline="0" dirty="0"/>
              <a:t>algorithmic error </a:t>
            </a:r>
            <a:r>
              <a:rPr lang="en-GB" sz="1600" i="0" u="none" strike="noStrike" baseline="0" dirty="0"/>
              <a:t>is</a:t>
            </a:r>
            <a:r>
              <a:rPr lang="en-GB" sz="1600" b="1" i="0" u="none" strike="noStrike" baseline="0" dirty="0"/>
              <a:t> </a:t>
            </a:r>
            <a:r>
              <a:rPr lang="en-GB" sz="1600" b="0" i="0" u="none" strike="noStrike" baseline="0" dirty="0"/>
              <a:t>caused by the method that is used to fit the model. Usually this is ignored.</a:t>
            </a:r>
            <a:endParaRPr lang="de-DE" sz="1600" dirty="0"/>
          </a:p>
        </p:txBody>
      </p:sp>
      <p:sp>
        <p:nvSpPr>
          <p:cNvPr id="5" name="Footer Placeholder 4">
            <a:extLst>
              <a:ext uri="{FF2B5EF4-FFF2-40B4-BE49-F238E27FC236}">
                <a16:creationId xmlns:a16="http://schemas.microsoft.com/office/drawing/2014/main" id="{A5270961-FFA3-4691-9FE7-FFB7AEBD03A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4230621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C4B8-DD37-480E-BD04-ECC7C814CCAB}"/>
              </a:ext>
            </a:extLst>
          </p:cNvPr>
          <p:cNvSpPr>
            <a:spLocks noGrp="1"/>
          </p:cNvSpPr>
          <p:nvPr>
            <p:ph type="title"/>
          </p:nvPr>
        </p:nvSpPr>
        <p:spPr/>
        <p:txBody>
          <a:bodyPr/>
          <a:lstStyle/>
          <a:p>
            <a:r>
              <a:rPr lang="de-DE" dirty="0"/>
              <a:t>Machine Learning: Bias and Variance</a:t>
            </a:r>
            <a:endParaRPr lang="en-GB" dirty="0"/>
          </a:p>
        </p:txBody>
      </p:sp>
      <p:sp>
        <p:nvSpPr>
          <p:cNvPr id="3" name="Slide Number Placeholder 2">
            <a:extLst>
              <a:ext uri="{FF2B5EF4-FFF2-40B4-BE49-F238E27FC236}">
                <a16:creationId xmlns:a16="http://schemas.microsoft.com/office/drawing/2014/main" id="{211FBA1F-59D8-44D4-9A80-C176CA31D050}"/>
              </a:ext>
            </a:extLst>
          </p:cNvPr>
          <p:cNvSpPr>
            <a:spLocks noGrp="1"/>
          </p:cNvSpPr>
          <p:nvPr>
            <p:ph type="sldNum" sz="quarter" idx="13"/>
          </p:nvPr>
        </p:nvSpPr>
        <p:spPr/>
        <p:txBody>
          <a:bodyPr/>
          <a:lstStyle/>
          <a:p>
            <a:fld id="{15C29056-5AFA-7949-831A-3EC086771171}" type="slidenum">
              <a:rPr lang="de-DE" smtClean="0"/>
              <a:pPr/>
              <a:t>29</a:t>
            </a:fld>
            <a:endParaRPr lang="de-DE" dirty="0"/>
          </a:p>
        </p:txBody>
      </p:sp>
      <p:sp>
        <p:nvSpPr>
          <p:cNvPr id="4" name="Text Placeholder 3">
            <a:extLst>
              <a:ext uri="{FF2B5EF4-FFF2-40B4-BE49-F238E27FC236}">
                <a16:creationId xmlns:a16="http://schemas.microsoft.com/office/drawing/2014/main" id="{B3F97C8F-A30E-41A5-8BE0-C95260D5E8D0}"/>
              </a:ext>
            </a:extLst>
          </p:cNvPr>
          <p:cNvSpPr>
            <a:spLocks noGrp="1"/>
          </p:cNvSpPr>
          <p:nvPr>
            <p:ph type="body" sz="quarter" idx="14"/>
          </p:nvPr>
        </p:nvSpPr>
        <p:spPr>
          <a:xfrm>
            <a:off x="360000" y="900000"/>
            <a:ext cx="8378825" cy="4489123"/>
          </a:xfrm>
        </p:spPr>
        <p:txBody>
          <a:bodyPr/>
          <a:lstStyle/>
          <a:p>
            <a:r>
              <a:rPr lang="de-DE" dirty="0"/>
              <a:t>Pure / Experimental / Intrinsic Error (Bayes Error)</a:t>
            </a:r>
          </a:p>
          <a:p>
            <a:pPr marL="228600" lvl="1" indent="0">
              <a:buNone/>
            </a:pPr>
            <a:r>
              <a:rPr lang="en-GB" sz="1600" b="0" i="0" u="none" strike="noStrike" baseline="0" dirty="0"/>
              <a:t>The </a:t>
            </a:r>
            <a:r>
              <a:rPr lang="en-GB" sz="1600" b="1" i="0" u="none" strike="noStrike" baseline="0" dirty="0"/>
              <a:t>pure error </a:t>
            </a:r>
            <a:r>
              <a:rPr lang="en-GB" sz="1600" b="0" i="0" u="none" strike="noStrike" baseline="0" dirty="0"/>
              <a:t>or </a:t>
            </a:r>
            <a:r>
              <a:rPr lang="en-GB" sz="1600" b="1" i="0" u="none" strike="noStrike" baseline="0" dirty="0"/>
              <a:t>experimental error </a:t>
            </a:r>
            <a:r>
              <a:rPr lang="en-GB" sz="1600" b="0" i="0" u="none" strike="noStrike" baseline="0" dirty="0"/>
              <a:t>is inherent in the data and is due to noise, random variations, imprecise measurements, or the influence of hidden variables that cannot be observed.</a:t>
            </a:r>
            <a:endParaRPr lang="de-DE" sz="1600" dirty="0"/>
          </a:p>
          <a:p>
            <a:r>
              <a:rPr lang="de-DE" dirty="0"/>
              <a:t>Sample Error</a:t>
            </a:r>
          </a:p>
          <a:p>
            <a:pPr marL="228600" lvl="1" indent="0">
              <a:buNone/>
            </a:pPr>
            <a:r>
              <a:rPr lang="en-GB" sz="1600" b="0" i="0" u="none" strike="noStrike" baseline="0" dirty="0"/>
              <a:t>The </a:t>
            </a:r>
            <a:r>
              <a:rPr lang="en-GB" sz="1600" b="1" i="0" u="none" strike="noStrike" baseline="0" dirty="0"/>
              <a:t>sample error </a:t>
            </a:r>
            <a:r>
              <a:rPr lang="en-GB" sz="1600" b="0" i="0" u="none" strike="noStrike" baseline="0" dirty="0"/>
              <a:t>is caused by the fact that a finite sample, especially when its size is quite small, will seldom exactly reflect the true distribution of the probability distribution generating the data (example of throwing </a:t>
            </a:r>
            <a:r>
              <a:rPr lang="en-GB" sz="1600" b="0" i="0" u="none" strike="noStrike" baseline="0"/>
              <a:t>a dice).</a:t>
            </a:r>
            <a:endParaRPr lang="de-DE" sz="1600" dirty="0"/>
          </a:p>
          <a:p>
            <a:r>
              <a:rPr lang="de-DE" dirty="0"/>
              <a:t>Model Error</a:t>
            </a:r>
          </a:p>
          <a:p>
            <a:pPr marL="228600" lvl="1" indent="0">
              <a:buNone/>
            </a:pPr>
            <a:r>
              <a:rPr lang="en-GB" sz="1600" b="0" i="0" u="none" strike="noStrike" baseline="0" dirty="0"/>
              <a:t>A large error may be caused by a </a:t>
            </a:r>
            <a:r>
              <a:rPr lang="en-GB" sz="1600" b="1" i="0" u="none" strike="noStrike" baseline="0" dirty="0"/>
              <a:t>lack of fit</a:t>
            </a:r>
            <a:r>
              <a:rPr lang="en-GB" sz="1600" b="0" i="0" u="none" strike="noStrike" baseline="0" dirty="0"/>
              <a:t>. When the set of considered models is too simple for the structure inherent in the data, no model will yield a small error. Too complex models might run into overfitting.</a:t>
            </a:r>
            <a:endParaRPr lang="de-DE" sz="1600" dirty="0"/>
          </a:p>
          <a:p>
            <a:r>
              <a:rPr lang="de-DE" dirty="0"/>
              <a:t>Algorithmic Error</a:t>
            </a:r>
          </a:p>
          <a:p>
            <a:pPr marL="228600" lvl="1" indent="0">
              <a:buNone/>
            </a:pPr>
            <a:r>
              <a:rPr lang="en-GB" sz="1600" b="0" i="0" u="none" strike="noStrike" baseline="0" dirty="0"/>
              <a:t>The </a:t>
            </a:r>
            <a:r>
              <a:rPr lang="en-GB" sz="1600" b="1" i="0" u="none" strike="noStrike" baseline="0" dirty="0"/>
              <a:t>algorithmic error </a:t>
            </a:r>
            <a:r>
              <a:rPr lang="en-GB" sz="1600" i="0" u="none" strike="noStrike" baseline="0" dirty="0"/>
              <a:t>is</a:t>
            </a:r>
            <a:r>
              <a:rPr lang="en-GB" sz="1600" b="1" i="0" u="none" strike="noStrike" baseline="0" dirty="0"/>
              <a:t> </a:t>
            </a:r>
            <a:r>
              <a:rPr lang="en-GB" sz="1600" b="0" i="0" u="none" strike="noStrike" baseline="0" dirty="0"/>
              <a:t>caused by the method that is used to fit the model. Usually this is ignored.</a:t>
            </a:r>
            <a:endParaRPr lang="de-DE" sz="1600" dirty="0"/>
          </a:p>
        </p:txBody>
      </p:sp>
      <p:sp>
        <p:nvSpPr>
          <p:cNvPr id="5" name="Footer Placeholder 4">
            <a:extLst>
              <a:ext uri="{FF2B5EF4-FFF2-40B4-BE49-F238E27FC236}">
                <a16:creationId xmlns:a16="http://schemas.microsoft.com/office/drawing/2014/main" id="{A5270961-FFA3-4691-9FE7-FFB7AEBD03A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8" name="Speech Bubble: Rectangle with Corners Rounded 7">
            <a:extLst>
              <a:ext uri="{FF2B5EF4-FFF2-40B4-BE49-F238E27FC236}">
                <a16:creationId xmlns:a16="http://schemas.microsoft.com/office/drawing/2014/main" id="{C8AA25DF-33DB-4579-817E-A7FBB385B345}"/>
              </a:ext>
            </a:extLst>
          </p:cNvPr>
          <p:cNvSpPr/>
          <p:nvPr/>
        </p:nvSpPr>
        <p:spPr>
          <a:xfrm>
            <a:off x="3324147" y="4216940"/>
            <a:ext cx="2429764" cy="405818"/>
          </a:xfrm>
          <a:prstGeom prst="wedgeRoundRectCallout">
            <a:avLst>
              <a:gd name="adj1" fmla="val -67641"/>
              <a:gd name="adj2" fmla="val -32060"/>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ED1846"/>
                </a:solidFill>
              </a:rPr>
              <a:t>Machine Learning Bias</a:t>
            </a:r>
            <a:endParaRPr lang="en-GB" dirty="0">
              <a:solidFill>
                <a:srgbClr val="ED1846"/>
              </a:solidFill>
            </a:endParaRPr>
          </a:p>
        </p:txBody>
      </p:sp>
      <p:sp>
        <p:nvSpPr>
          <p:cNvPr id="10" name="Left Brace 9">
            <a:extLst>
              <a:ext uri="{FF2B5EF4-FFF2-40B4-BE49-F238E27FC236}">
                <a16:creationId xmlns:a16="http://schemas.microsoft.com/office/drawing/2014/main" id="{3F63A5A6-7F9B-4546-9895-C5246886D987}"/>
              </a:ext>
            </a:extLst>
          </p:cNvPr>
          <p:cNvSpPr/>
          <p:nvPr/>
        </p:nvSpPr>
        <p:spPr>
          <a:xfrm rot="10800000">
            <a:off x="2607060" y="3326859"/>
            <a:ext cx="155448" cy="1880819"/>
          </a:xfrm>
          <a:prstGeom prst="leftBrace">
            <a:avLst/>
          </a:prstGeom>
          <a:ln w="57150" cap="rnd" cmpd="sng">
            <a:solidFill>
              <a:srgbClr val="ED1846"/>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Speech Bubble: Rectangle with Corners Rounded 11">
            <a:extLst>
              <a:ext uri="{FF2B5EF4-FFF2-40B4-BE49-F238E27FC236}">
                <a16:creationId xmlns:a16="http://schemas.microsoft.com/office/drawing/2014/main" id="{76E42D8D-F425-4ED3-AB79-07CD8CA7D22E}"/>
              </a:ext>
            </a:extLst>
          </p:cNvPr>
          <p:cNvSpPr/>
          <p:nvPr/>
        </p:nvSpPr>
        <p:spPr>
          <a:xfrm>
            <a:off x="7007688" y="1821292"/>
            <a:ext cx="1337132" cy="541928"/>
          </a:xfrm>
          <a:prstGeom prst="wedgeRoundRectCallout">
            <a:avLst>
              <a:gd name="adj1" fmla="val -76600"/>
              <a:gd name="adj2" fmla="val 3957"/>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ED1846"/>
                </a:solidFill>
              </a:rPr>
              <a:t>Variance</a:t>
            </a:r>
            <a:endParaRPr lang="en-GB" dirty="0">
              <a:solidFill>
                <a:srgbClr val="ED1846"/>
              </a:solidFill>
            </a:endParaRPr>
          </a:p>
        </p:txBody>
      </p:sp>
      <p:sp>
        <p:nvSpPr>
          <p:cNvPr id="14" name="Left Brace 13">
            <a:extLst>
              <a:ext uri="{FF2B5EF4-FFF2-40B4-BE49-F238E27FC236}">
                <a16:creationId xmlns:a16="http://schemas.microsoft.com/office/drawing/2014/main" id="{6A1CEC72-3E37-44CE-85ED-92153739B8E1}"/>
              </a:ext>
            </a:extLst>
          </p:cNvPr>
          <p:cNvSpPr/>
          <p:nvPr/>
        </p:nvSpPr>
        <p:spPr>
          <a:xfrm rot="10800000">
            <a:off x="6339239" y="1013296"/>
            <a:ext cx="192884" cy="2157920"/>
          </a:xfrm>
          <a:prstGeom prst="leftBrace">
            <a:avLst/>
          </a:prstGeom>
          <a:ln w="57150" cap="rnd" cmpd="sng">
            <a:solidFill>
              <a:srgbClr val="ED1846"/>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121295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858E7BB0-40B7-144C-B3A3-85E2252B0F0F}"/>
              </a:ext>
            </a:extLst>
          </p:cNvPr>
          <p:cNvSpPr>
            <a:spLocks noGrp="1"/>
          </p:cNvSpPr>
          <p:nvPr>
            <p:ph type="sldNum" sz="quarter" idx="15"/>
          </p:nvPr>
        </p:nvSpPr>
        <p:spPr/>
        <p:txBody>
          <a:bodyPr/>
          <a:lstStyle/>
          <a:p>
            <a:fld id="{15C29056-5AFA-7949-831A-3EC086771171}" type="slidenum">
              <a:rPr lang="de-DE" smtClean="0"/>
              <a:pPr/>
              <a:t>3</a:t>
            </a:fld>
            <a:endParaRPr lang="de-DE" dirty="0"/>
          </a:p>
        </p:txBody>
      </p:sp>
      <p:sp>
        <p:nvSpPr>
          <p:cNvPr id="2" name="Titel 1">
            <a:extLst>
              <a:ext uri="{FF2B5EF4-FFF2-40B4-BE49-F238E27FC236}">
                <a16:creationId xmlns:a16="http://schemas.microsoft.com/office/drawing/2014/main" id="{00E71552-C389-BC42-9A18-D2A980D6955E}"/>
              </a:ext>
            </a:extLst>
          </p:cNvPr>
          <p:cNvSpPr>
            <a:spLocks noGrp="1"/>
          </p:cNvSpPr>
          <p:nvPr>
            <p:ph type="title"/>
          </p:nvPr>
        </p:nvSpPr>
        <p:spPr/>
        <p:txBody>
          <a:bodyPr/>
          <a:lstStyle/>
          <a:p>
            <a:r>
              <a:rPr lang="de-DE" dirty="0"/>
              <a:t>Content of this lesson</a:t>
            </a:r>
          </a:p>
        </p:txBody>
      </p:sp>
      <p:sp>
        <p:nvSpPr>
          <p:cNvPr id="4" name="Textplatzhalter 3">
            <a:extLst>
              <a:ext uri="{FF2B5EF4-FFF2-40B4-BE49-F238E27FC236}">
                <a16:creationId xmlns:a16="http://schemas.microsoft.com/office/drawing/2014/main" id="{3AD08A6C-DCF9-6F49-A80A-91206B1C91E4}"/>
              </a:ext>
            </a:extLst>
          </p:cNvPr>
          <p:cNvSpPr>
            <a:spLocks noGrp="1"/>
          </p:cNvSpPr>
          <p:nvPr>
            <p:ph type="body" sz="quarter" idx="17"/>
          </p:nvPr>
        </p:nvSpPr>
        <p:spPr/>
        <p:txBody>
          <a:bodyPr/>
          <a:lstStyle/>
          <a:p>
            <a:r>
              <a:rPr lang="de-DE" dirty="0"/>
              <a:t>Basic strategies for ML algorithms</a:t>
            </a:r>
          </a:p>
          <a:p>
            <a:pPr lvl="1"/>
            <a:r>
              <a:rPr lang="de-DE" dirty="0"/>
              <a:t>Close form solutions</a:t>
            </a:r>
          </a:p>
          <a:p>
            <a:pPr lvl="1"/>
            <a:r>
              <a:rPr lang="de-DE" dirty="0"/>
              <a:t>Gradient descent</a:t>
            </a:r>
          </a:p>
          <a:p>
            <a:pPr lvl="1"/>
            <a:r>
              <a:rPr lang="de-DE" dirty="0"/>
              <a:t>Search strategies</a:t>
            </a:r>
          </a:p>
          <a:p>
            <a:pPr lvl="1"/>
            <a:endParaRPr lang="de-DE" dirty="0"/>
          </a:p>
          <a:p>
            <a:r>
              <a:rPr lang="de-DE" dirty="0"/>
              <a:t>Error measures to validate models</a:t>
            </a:r>
          </a:p>
          <a:p>
            <a:pPr lvl="1"/>
            <a:r>
              <a:rPr lang="de-DE" dirty="0"/>
              <a:t>Confusion matrix</a:t>
            </a:r>
          </a:p>
          <a:p>
            <a:pPr lvl="1"/>
            <a:r>
              <a:rPr lang="de-DE" dirty="0"/>
              <a:t>Class statistics measures</a:t>
            </a:r>
          </a:p>
          <a:p>
            <a:pPr lvl="1"/>
            <a:r>
              <a:rPr lang="de-DE" dirty="0"/>
              <a:t>Accuracy measures</a:t>
            </a:r>
          </a:p>
          <a:p>
            <a:pPr lvl="1"/>
            <a:r>
              <a:rPr lang="de-DE" dirty="0"/>
              <a:t>ROC curves</a:t>
            </a:r>
          </a:p>
          <a:p>
            <a:pPr lvl="1"/>
            <a:r>
              <a:rPr lang="de-DE" dirty="0"/>
              <a:t>Cohen‘s kappa</a:t>
            </a:r>
          </a:p>
          <a:p>
            <a:pPr lvl="1"/>
            <a:r>
              <a:rPr lang="de-DE" dirty="0"/>
              <a:t>Numeric error measures</a:t>
            </a:r>
          </a:p>
          <a:p>
            <a:pPr lvl="1"/>
            <a:endParaRPr lang="de-DE" sz="1000" dirty="0"/>
          </a:p>
        </p:txBody>
      </p:sp>
      <p:sp>
        <p:nvSpPr>
          <p:cNvPr id="6" name="Text Placeholder 5">
            <a:extLst>
              <a:ext uri="{FF2B5EF4-FFF2-40B4-BE49-F238E27FC236}">
                <a16:creationId xmlns:a16="http://schemas.microsoft.com/office/drawing/2014/main" id="{63EF124C-89F8-4B69-B068-C55DD5EB32DB}"/>
              </a:ext>
            </a:extLst>
          </p:cNvPr>
          <p:cNvSpPr>
            <a:spLocks noGrp="1"/>
          </p:cNvSpPr>
          <p:nvPr>
            <p:ph type="body" sz="quarter" idx="18"/>
          </p:nvPr>
        </p:nvSpPr>
        <p:spPr/>
        <p:txBody>
          <a:bodyPr/>
          <a:lstStyle/>
          <a:p>
            <a:r>
              <a:rPr lang="de-DE" dirty="0"/>
              <a:t>Model validation</a:t>
            </a:r>
          </a:p>
          <a:p>
            <a:pPr lvl="1"/>
            <a:r>
              <a:rPr lang="de-DE" dirty="0"/>
              <a:t>Types of model errors</a:t>
            </a:r>
          </a:p>
          <a:p>
            <a:pPr lvl="1"/>
            <a:r>
              <a:rPr lang="de-DE" dirty="0"/>
              <a:t>Strategies for more reliable model evaluation </a:t>
            </a:r>
          </a:p>
          <a:p>
            <a:pPr lvl="2"/>
            <a:r>
              <a:rPr lang="de-DE" dirty="0"/>
              <a:t>Cross-validation </a:t>
            </a:r>
          </a:p>
          <a:p>
            <a:pPr lvl="2"/>
            <a:r>
              <a:rPr lang="de-DE" dirty="0"/>
              <a:t>Bootstrapping</a:t>
            </a:r>
          </a:p>
          <a:p>
            <a:pPr lvl="2"/>
            <a:r>
              <a:rPr lang="de-DE" dirty="0"/>
              <a:t>Coping with unbalanced datasets</a:t>
            </a:r>
          </a:p>
          <a:p>
            <a:pPr lvl="2"/>
            <a:r>
              <a:rPr lang="de-DE" dirty="0"/>
              <a:t>Measures for model complexity</a:t>
            </a:r>
          </a:p>
          <a:p>
            <a:pPr lvl="2"/>
            <a:endParaRPr lang="de-DE" sz="1000" dirty="0"/>
          </a:p>
          <a:p>
            <a:pPr lvl="1"/>
            <a:endParaRPr lang="de-DE" sz="1000" dirty="0"/>
          </a:p>
          <a:p>
            <a:endParaRPr lang="en-GB" dirty="0"/>
          </a:p>
        </p:txBody>
      </p:sp>
      <p:sp>
        <p:nvSpPr>
          <p:cNvPr id="5" name="Fußzeilenplatzhalter 4">
            <a:extLst>
              <a:ext uri="{FF2B5EF4-FFF2-40B4-BE49-F238E27FC236}">
                <a16:creationId xmlns:a16="http://schemas.microsoft.com/office/drawing/2014/main" id="{0AE5C79C-01AA-2749-A9B0-77BE58AF17F7}"/>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2074309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E2C6A-F81F-4264-ABAC-B1094554F247}"/>
              </a:ext>
            </a:extLst>
          </p:cNvPr>
          <p:cNvSpPr>
            <a:spLocks noGrp="1"/>
          </p:cNvSpPr>
          <p:nvPr>
            <p:ph type="title"/>
          </p:nvPr>
        </p:nvSpPr>
        <p:spPr/>
        <p:txBody>
          <a:bodyPr/>
          <a:lstStyle/>
          <a:p>
            <a:r>
              <a:rPr lang="de-DE" dirty="0"/>
              <a:t>Confusion Matrix for Classification</a:t>
            </a:r>
            <a:endParaRPr lang="en-GB" dirty="0"/>
          </a:p>
        </p:txBody>
      </p:sp>
      <p:sp>
        <p:nvSpPr>
          <p:cNvPr id="3" name="Slide Number Placeholder 2">
            <a:extLst>
              <a:ext uri="{FF2B5EF4-FFF2-40B4-BE49-F238E27FC236}">
                <a16:creationId xmlns:a16="http://schemas.microsoft.com/office/drawing/2014/main" id="{F003779F-2ACF-4619-839B-E0DB48D18BC6}"/>
              </a:ext>
            </a:extLst>
          </p:cNvPr>
          <p:cNvSpPr>
            <a:spLocks noGrp="1"/>
          </p:cNvSpPr>
          <p:nvPr>
            <p:ph type="sldNum" sz="quarter" idx="13"/>
          </p:nvPr>
        </p:nvSpPr>
        <p:spPr/>
        <p:txBody>
          <a:bodyPr/>
          <a:lstStyle/>
          <a:p>
            <a:fld id="{15C29056-5AFA-7949-831A-3EC086771171}" type="slidenum">
              <a:rPr lang="de-DE" smtClean="0"/>
              <a:pPr/>
              <a:t>30</a:t>
            </a:fld>
            <a:endParaRPr lang="de-DE" dirty="0"/>
          </a:p>
        </p:txBody>
      </p:sp>
      <p:sp>
        <p:nvSpPr>
          <p:cNvPr id="4" name="Text Placeholder 3">
            <a:extLst>
              <a:ext uri="{FF2B5EF4-FFF2-40B4-BE49-F238E27FC236}">
                <a16:creationId xmlns:a16="http://schemas.microsoft.com/office/drawing/2014/main" id="{E9C1DD10-D363-448A-8E53-428E8E4E7D56}"/>
              </a:ext>
            </a:extLst>
          </p:cNvPr>
          <p:cNvSpPr>
            <a:spLocks noGrp="1"/>
          </p:cNvSpPr>
          <p:nvPr>
            <p:ph type="body" sz="quarter" idx="14"/>
          </p:nvPr>
        </p:nvSpPr>
        <p:spPr/>
        <p:txBody>
          <a:bodyPr/>
          <a:lstStyle/>
          <a:p>
            <a:r>
              <a:rPr lang="de-DE" dirty="0"/>
              <a:t>Confusion matrix is a matrix-like representation of the correctness of the classification model</a:t>
            </a:r>
          </a:p>
          <a:p>
            <a:r>
              <a:rPr lang="de-DE" dirty="0"/>
              <a:t>A binary classification problem: yes / no classes</a:t>
            </a:r>
          </a:p>
          <a:p>
            <a:r>
              <a:rPr lang="de-DE" dirty="0"/>
              <a:t>The matrix below summarizes the model predictions</a:t>
            </a:r>
            <a:endParaRPr lang="en-GB" dirty="0"/>
          </a:p>
        </p:txBody>
      </p:sp>
      <p:sp>
        <p:nvSpPr>
          <p:cNvPr id="5" name="Footer Placeholder 4">
            <a:extLst>
              <a:ext uri="{FF2B5EF4-FFF2-40B4-BE49-F238E27FC236}">
                <a16:creationId xmlns:a16="http://schemas.microsoft.com/office/drawing/2014/main" id="{876E4720-0C0A-4CB6-95A5-6D383EF3602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graphicFrame>
        <p:nvGraphicFramePr>
          <p:cNvPr id="9" name="Table 8">
            <a:extLst>
              <a:ext uri="{FF2B5EF4-FFF2-40B4-BE49-F238E27FC236}">
                <a16:creationId xmlns:a16="http://schemas.microsoft.com/office/drawing/2014/main" id="{963C6A23-8A8C-4B90-B05E-6C9B03B6E239}"/>
              </a:ext>
            </a:extLst>
          </p:cNvPr>
          <p:cNvGraphicFramePr>
            <a:graphicFrameLocks noGrp="1"/>
          </p:cNvGraphicFramePr>
          <p:nvPr>
            <p:extLst>
              <p:ext uri="{D42A27DB-BD31-4B8C-83A1-F6EECF244321}">
                <p14:modId xmlns:p14="http://schemas.microsoft.com/office/powerpoint/2010/main" val="905122523"/>
              </p:ext>
            </p:extLst>
          </p:nvPr>
        </p:nvGraphicFramePr>
        <p:xfrm>
          <a:off x="3318182" y="2933598"/>
          <a:ext cx="2462459" cy="1483360"/>
        </p:xfrm>
        <a:graphic>
          <a:graphicData uri="http://schemas.openxmlformats.org/drawingml/2006/table">
            <a:tbl>
              <a:tblPr firstRow="1" bandRow="1">
                <a:tableStyleId>{5C22544A-7EE6-4342-B048-85BDC9FD1C3A}</a:tableStyleId>
              </a:tblPr>
              <a:tblGrid>
                <a:gridCol w="620212">
                  <a:extLst>
                    <a:ext uri="{9D8B030D-6E8A-4147-A177-3AD203B41FA5}">
                      <a16:colId xmlns:a16="http://schemas.microsoft.com/office/drawing/2014/main" val="2521256269"/>
                    </a:ext>
                  </a:extLst>
                </a:gridCol>
                <a:gridCol w="921123">
                  <a:extLst>
                    <a:ext uri="{9D8B030D-6E8A-4147-A177-3AD203B41FA5}">
                      <a16:colId xmlns:a16="http://schemas.microsoft.com/office/drawing/2014/main" val="2776123958"/>
                    </a:ext>
                  </a:extLst>
                </a:gridCol>
                <a:gridCol w="921124">
                  <a:extLst>
                    <a:ext uri="{9D8B030D-6E8A-4147-A177-3AD203B41FA5}">
                      <a16:colId xmlns:a16="http://schemas.microsoft.com/office/drawing/2014/main" val="3568835804"/>
                    </a:ext>
                  </a:extLst>
                </a:gridCol>
              </a:tblGrid>
              <a:tr h="370840">
                <a:tc rowSpan="2">
                  <a:txBody>
                    <a:bodyPr/>
                    <a:lstStyle/>
                    <a:p>
                      <a:endParaRPr lang="en-US" dirty="0"/>
                    </a:p>
                    <a:p>
                      <a:r>
                        <a:rPr lang="en-US" dirty="0"/>
                        <a:t>True class</a:t>
                      </a:r>
                    </a:p>
                  </a:txBody>
                  <a:tcPr/>
                </a:tc>
                <a:tc gridSpan="2">
                  <a:txBody>
                    <a:bodyPr/>
                    <a:lstStyle/>
                    <a:p>
                      <a:pPr algn="ctr"/>
                      <a:r>
                        <a:rPr lang="en-US" dirty="0"/>
                        <a:t>Predicted class</a:t>
                      </a:r>
                    </a:p>
                  </a:txBody>
                  <a:tcPr/>
                </a:tc>
                <a:tc hMerge="1">
                  <a:txBody>
                    <a:bodyPr/>
                    <a:lstStyle/>
                    <a:p>
                      <a:pPr algn="ctr"/>
                      <a:endParaRPr lang="en-US" dirty="0"/>
                    </a:p>
                  </a:txBody>
                  <a:tcPr/>
                </a:tc>
                <a:extLst>
                  <a:ext uri="{0D108BD9-81ED-4DB2-BD59-A6C34878D82A}">
                    <a16:rowId xmlns:a16="http://schemas.microsoft.com/office/drawing/2014/main" val="3126902946"/>
                  </a:ext>
                </a:extLst>
              </a:tr>
              <a:tr h="370840">
                <a:tc vMerge="1">
                  <a:txBody>
                    <a:bodyPr/>
                    <a:lstStyle/>
                    <a:p>
                      <a:endParaRPr lang="en-US" dirty="0"/>
                    </a:p>
                  </a:txBody>
                  <a:tcPr/>
                </a:tc>
                <a:tc>
                  <a:txBody>
                    <a:bodyPr/>
                    <a:lstStyle/>
                    <a:p>
                      <a:pPr algn="ctr"/>
                      <a:r>
                        <a:rPr lang="en-US" b="1" dirty="0"/>
                        <a:t>yes</a:t>
                      </a:r>
                    </a:p>
                  </a:txBody>
                  <a:tcPr/>
                </a:tc>
                <a:tc>
                  <a:txBody>
                    <a:bodyPr/>
                    <a:lstStyle/>
                    <a:p>
                      <a:pPr algn="ctr"/>
                      <a:r>
                        <a:rPr lang="en-US" b="1" dirty="0"/>
                        <a:t>no</a:t>
                      </a:r>
                    </a:p>
                  </a:txBody>
                  <a:tcPr/>
                </a:tc>
                <a:extLst>
                  <a:ext uri="{0D108BD9-81ED-4DB2-BD59-A6C34878D82A}">
                    <a16:rowId xmlns:a16="http://schemas.microsoft.com/office/drawing/2014/main" val="2207853635"/>
                  </a:ext>
                </a:extLst>
              </a:tr>
              <a:tr h="370840">
                <a:tc>
                  <a:txBody>
                    <a:bodyPr/>
                    <a:lstStyle/>
                    <a:p>
                      <a:r>
                        <a:rPr lang="en-US" b="1" dirty="0"/>
                        <a:t>yes</a:t>
                      </a:r>
                    </a:p>
                  </a:txBody>
                  <a:tcPr/>
                </a:tc>
                <a:tc>
                  <a:txBody>
                    <a:bodyPr/>
                    <a:lstStyle/>
                    <a:p>
                      <a:pPr algn="r"/>
                      <a:r>
                        <a:rPr lang="en-US" dirty="0"/>
                        <a:t>22</a:t>
                      </a:r>
                    </a:p>
                  </a:txBody>
                  <a:tcPr/>
                </a:tc>
                <a:tc>
                  <a:txBody>
                    <a:bodyPr/>
                    <a:lstStyle/>
                    <a:p>
                      <a:pPr algn="r"/>
                      <a:r>
                        <a:rPr lang="en-US" dirty="0"/>
                        <a:t>3</a:t>
                      </a:r>
                    </a:p>
                  </a:txBody>
                  <a:tcPr/>
                </a:tc>
                <a:extLst>
                  <a:ext uri="{0D108BD9-81ED-4DB2-BD59-A6C34878D82A}">
                    <a16:rowId xmlns:a16="http://schemas.microsoft.com/office/drawing/2014/main" val="3930496870"/>
                  </a:ext>
                </a:extLst>
              </a:tr>
              <a:tr h="370840">
                <a:tc>
                  <a:txBody>
                    <a:bodyPr/>
                    <a:lstStyle/>
                    <a:p>
                      <a:r>
                        <a:rPr lang="en-US" b="1" dirty="0"/>
                        <a:t>no</a:t>
                      </a:r>
                    </a:p>
                  </a:txBody>
                  <a:tcPr/>
                </a:tc>
                <a:tc>
                  <a:txBody>
                    <a:bodyPr/>
                    <a:lstStyle/>
                    <a:p>
                      <a:pPr algn="r"/>
                      <a:r>
                        <a:rPr lang="en-US" dirty="0"/>
                        <a:t>12</a:t>
                      </a:r>
                    </a:p>
                  </a:txBody>
                  <a:tcPr/>
                </a:tc>
                <a:tc>
                  <a:txBody>
                    <a:bodyPr/>
                    <a:lstStyle/>
                    <a:p>
                      <a:pPr algn="r"/>
                      <a:r>
                        <a:rPr lang="en-US" dirty="0"/>
                        <a:t>328</a:t>
                      </a:r>
                    </a:p>
                  </a:txBody>
                  <a:tcPr/>
                </a:tc>
                <a:extLst>
                  <a:ext uri="{0D108BD9-81ED-4DB2-BD59-A6C34878D82A}">
                    <a16:rowId xmlns:a16="http://schemas.microsoft.com/office/drawing/2014/main" val="3110047474"/>
                  </a:ext>
                </a:extLst>
              </a:tr>
            </a:tbl>
          </a:graphicData>
        </a:graphic>
      </p:graphicFrame>
      <p:sp>
        <p:nvSpPr>
          <p:cNvPr id="10" name="Oval 9">
            <a:extLst>
              <a:ext uri="{FF2B5EF4-FFF2-40B4-BE49-F238E27FC236}">
                <a16:creationId xmlns:a16="http://schemas.microsoft.com/office/drawing/2014/main" id="{54FB8221-F6BB-4378-951A-69F81F32AB74}"/>
              </a:ext>
            </a:extLst>
          </p:cNvPr>
          <p:cNvSpPr/>
          <p:nvPr/>
        </p:nvSpPr>
        <p:spPr>
          <a:xfrm>
            <a:off x="4369981" y="3675278"/>
            <a:ext cx="511301" cy="331946"/>
          </a:xfrm>
          <a:prstGeom prst="ellipse">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3083B3E4-0E27-4ADA-9538-F98CE461672B}"/>
              </a:ext>
            </a:extLst>
          </p:cNvPr>
          <p:cNvSpPr/>
          <p:nvPr/>
        </p:nvSpPr>
        <p:spPr>
          <a:xfrm>
            <a:off x="5269340" y="4060912"/>
            <a:ext cx="511301" cy="331946"/>
          </a:xfrm>
          <a:prstGeom prst="ellipse">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Arrow Connector 13">
            <a:extLst>
              <a:ext uri="{FF2B5EF4-FFF2-40B4-BE49-F238E27FC236}">
                <a16:creationId xmlns:a16="http://schemas.microsoft.com/office/drawing/2014/main" id="{66945444-48A9-4BBA-8879-353DC68BB921}"/>
              </a:ext>
            </a:extLst>
          </p:cNvPr>
          <p:cNvCxnSpPr>
            <a:cxnSpLocks/>
          </p:cNvCxnSpPr>
          <p:nvPr/>
        </p:nvCxnSpPr>
        <p:spPr>
          <a:xfrm flipH="1">
            <a:off x="5701553" y="3516406"/>
            <a:ext cx="477371" cy="632012"/>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7C0202E-FBAD-46BE-A342-5AF06BEA1E6D}"/>
              </a:ext>
            </a:extLst>
          </p:cNvPr>
          <p:cNvCxnSpPr>
            <a:cxnSpLocks/>
            <a:endCxn id="10" idx="6"/>
          </p:cNvCxnSpPr>
          <p:nvPr/>
        </p:nvCxnSpPr>
        <p:spPr>
          <a:xfrm flipH="1">
            <a:off x="4881282" y="3516406"/>
            <a:ext cx="1297642" cy="324845"/>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4022C2D-5A7F-463C-9B04-47221AD9B8AB}"/>
              </a:ext>
            </a:extLst>
          </p:cNvPr>
          <p:cNvSpPr txBox="1"/>
          <p:nvPr/>
        </p:nvSpPr>
        <p:spPr>
          <a:xfrm>
            <a:off x="6251914" y="3307977"/>
            <a:ext cx="2151230" cy="307777"/>
          </a:xfrm>
          <a:prstGeom prst="rect">
            <a:avLst/>
          </a:prstGeom>
          <a:solidFill>
            <a:schemeClr val="bg1"/>
          </a:solidFill>
        </p:spPr>
        <p:txBody>
          <a:bodyPr wrap="none" lIns="0" tIns="0" rIns="0" bIns="0" rtlCol="0">
            <a:spAutoFit/>
          </a:bodyPr>
          <a:lstStyle/>
          <a:p>
            <a:pPr algn="l">
              <a:lnSpc>
                <a:spcPct val="100000"/>
              </a:lnSpc>
            </a:pPr>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Correct predictions</a:t>
            </a: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Tree>
    <p:extLst>
      <p:ext uri="{BB962C8B-B14F-4D97-AF65-F5344CB8AC3E}">
        <p14:creationId xmlns:p14="http://schemas.microsoft.com/office/powerpoint/2010/main" val="1565662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E2C6A-F81F-4264-ABAC-B1094554F247}"/>
              </a:ext>
            </a:extLst>
          </p:cNvPr>
          <p:cNvSpPr>
            <a:spLocks noGrp="1"/>
          </p:cNvSpPr>
          <p:nvPr>
            <p:ph type="title"/>
          </p:nvPr>
        </p:nvSpPr>
        <p:spPr/>
        <p:txBody>
          <a:bodyPr/>
          <a:lstStyle/>
          <a:p>
            <a:r>
              <a:rPr lang="de-DE" dirty="0"/>
              <a:t>Confusion Matrix for Classification</a:t>
            </a:r>
            <a:endParaRPr lang="en-GB" dirty="0"/>
          </a:p>
        </p:txBody>
      </p:sp>
      <p:sp>
        <p:nvSpPr>
          <p:cNvPr id="3" name="Slide Number Placeholder 2">
            <a:extLst>
              <a:ext uri="{FF2B5EF4-FFF2-40B4-BE49-F238E27FC236}">
                <a16:creationId xmlns:a16="http://schemas.microsoft.com/office/drawing/2014/main" id="{F003779F-2ACF-4619-839B-E0DB48D18BC6}"/>
              </a:ext>
            </a:extLst>
          </p:cNvPr>
          <p:cNvSpPr>
            <a:spLocks noGrp="1"/>
          </p:cNvSpPr>
          <p:nvPr>
            <p:ph type="sldNum" sz="quarter" idx="13"/>
          </p:nvPr>
        </p:nvSpPr>
        <p:spPr/>
        <p:txBody>
          <a:bodyPr/>
          <a:lstStyle/>
          <a:p>
            <a:fld id="{15C29056-5AFA-7949-831A-3EC086771171}" type="slidenum">
              <a:rPr lang="de-DE" smtClean="0"/>
              <a:pPr/>
              <a:t>31</a:t>
            </a:fld>
            <a:endParaRPr lang="de-DE" dirty="0"/>
          </a:p>
        </p:txBody>
      </p:sp>
      <p:sp>
        <p:nvSpPr>
          <p:cNvPr id="4" name="Text Placeholder 3">
            <a:extLst>
              <a:ext uri="{FF2B5EF4-FFF2-40B4-BE49-F238E27FC236}">
                <a16:creationId xmlns:a16="http://schemas.microsoft.com/office/drawing/2014/main" id="{E9C1DD10-D363-448A-8E53-428E8E4E7D56}"/>
              </a:ext>
            </a:extLst>
          </p:cNvPr>
          <p:cNvSpPr>
            <a:spLocks noGrp="1"/>
          </p:cNvSpPr>
          <p:nvPr>
            <p:ph type="body" sz="quarter" idx="14"/>
          </p:nvPr>
        </p:nvSpPr>
        <p:spPr>
          <a:xfrm>
            <a:off x="360000" y="900000"/>
            <a:ext cx="8378825" cy="754389"/>
          </a:xfrm>
        </p:spPr>
        <p:txBody>
          <a:bodyPr/>
          <a:lstStyle/>
          <a:p>
            <a:pPr marL="6350" indent="0">
              <a:buNone/>
            </a:pPr>
            <a:r>
              <a:rPr lang="de-DE" dirty="0"/>
              <a:t>Arbitrarely we take one class as the </a:t>
            </a:r>
            <a:r>
              <a:rPr lang="de-DE" b="1" dirty="0"/>
              <a:t>POSITIVE</a:t>
            </a:r>
            <a:r>
              <a:rPr lang="de-DE" dirty="0"/>
              <a:t> class and the remaining class as the </a:t>
            </a:r>
            <a:r>
              <a:rPr lang="de-DE" b="1" dirty="0"/>
              <a:t>NEGATIVE</a:t>
            </a:r>
            <a:r>
              <a:rPr lang="de-DE" dirty="0"/>
              <a:t> class, then:</a:t>
            </a:r>
            <a:endParaRPr lang="en-GB" dirty="0"/>
          </a:p>
        </p:txBody>
      </p:sp>
      <p:sp>
        <p:nvSpPr>
          <p:cNvPr id="5" name="Footer Placeholder 4">
            <a:extLst>
              <a:ext uri="{FF2B5EF4-FFF2-40B4-BE49-F238E27FC236}">
                <a16:creationId xmlns:a16="http://schemas.microsoft.com/office/drawing/2014/main" id="{876E4720-0C0A-4CB6-95A5-6D383EF3602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graphicFrame>
        <p:nvGraphicFramePr>
          <p:cNvPr id="9" name="Table 8">
            <a:extLst>
              <a:ext uri="{FF2B5EF4-FFF2-40B4-BE49-F238E27FC236}">
                <a16:creationId xmlns:a16="http://schemas.microsoft.com/office/drawing/2014/main" id="{963C6A23-8A8C-4B90-B05E-6C9B03B6E239}"/>
              </a:ext>
            </a:extLst>
          </p:cNvPr>
          <p:cNvGraphicFramePr>
            <a:graphicFrameLocks noGrp="1"/>
          </p:cNvGraphicFramePr>
          <p:nvPr>
            <p:extLst>
              <p:ext uri="{D42A27DB-BD31-4B8C-83A1-F6EECF244321}">
                <p14:modId xmlns:p14="http://schemas.microsoft.com/office/powerpoint/2010/main" val="2715256334"/>
              </p:ext>
            </p:extLst>
          </p:nvPr>
        </p:nvGraphicFramePr>
        <p:xfrm>
          <a:off x="3830223" y="1925063"/>
          <a:ext cx="4200611" cy="1483360"/>
        </p:xfrm>
        <a:graphic>
          <a:graphicData uri="http://schemas.openxmlformats.org/drawingml/2006/table">
            <a:tbl>
              <a:tblPr firstRow="1" bandRow="1">
                <a:tableStyleId>{5C22544A-7EE6-4342-B048-85BDC9FD1C3A}</a:tableStyleId>
              </a:tblPr>
              <a:tblGrid>
                <a:gridCol w="1178787">
                  <a:extLst>
                    <a:ext uri="{9D8B030D-6E8A-4147-A177-3AD203B41FA5}">
                      <a16:colId xmlns:a16="http://schemas.microsoft.com/office/drawing/2014/main" val="2521256269"/>
                    </a:ext>
                  </a:extLst>
                </a:gridCol>
                <a:gridCol w="1450515">
                  <a:extLst>
                    <a:ext uri="{9D8B030D-6E8A-4147-A177-3AD203B41FA5}">
                      <a16:colId xmlns:a16="http://schemas.microsoft.com/office/drawing/2014/main" val="2776123958"/>
                    </a:ext>
                  </a:extLst>
                </a:gridCol>
                <a:gridCol w="1571309">
                  <a:extLst>
                    <a:ext uri="{9D8B030D-6E8A-4147-A177-3AD203B41FA5}">
                      <a16:colId xmlns:a16="http://schemas.microsoft.com/office/drawing/2014/main" val="3568835804"/>
                    </a:ext>
                  </a:extLst>
                </a:gridCol>
              </a:tblGrid>
              <a:tr h="370840">
                <a:tc rowSpan="2">
                  <a:txBody>
                    <a:bodyPr/>
                    <a:lstStyle/>
                    <a:p>
                      <a:endParaRPr lang="en-US" dirty="0"/>
                    </a:p>
                    <a:p>
                      <a:r>
                        <a:rPr lang="en-US" dirty="0"/>
                        <a:t>True class</a:t>
                      </a:r>
                    </a:p>
                  </a:txBody>
                  <a:tcPr/>
                </a:tc>
                <a:tc gridSpan="2">
                  <a:txBody>
                    <a:bodyPr/>
                    <a:lstStyle/>
                    <a:p>
                      <a:pPr algn="ctr"/>
                      <a:r>
                        <a:rPr lang="en-US" dirty="0"/>
                        <a:t>Predicted class</a:t>
                      </a:r>
                    </a:p>
                  </a:txBody>
                  <a:tcPr/>
                </a:tc>
                <a:tc hMerge="1">
                  <a:txBody>
                    <a:bodyPr/>
                    <a:lstStyle/>
                    <a:p>
                      <a:pPr algn="ctr"/>
                      <a:endParaRPr lang="en-US" dirty="0"/>
                    </a:p>
                  </a:txBody>
                  <a:tcPr/>
                </a:tc>
                <a:extLst>
                  <a:ext uri="{0D108BD9-81ED-4DB2-BD59-A6C34878D82A}">
                    <a16:rowId xmlns:a16="http://schemas.microsoft.com/office/drawing/2014/main" val="3126902946"/>
                  </a:ext>
                </a:extLst>
              </a:tr>
              <a:tr h="370840">
                <a:tc vMerge="1">
                  <a:txBody>
                    <a:bodyPr/>
                    <a:lstStyle/>
                    <a:p>
                      <a:endParaRPr lang="en-US" dirty="0"/>
                    </a:p>
                  </a:txBody>
                  <a:tcPr/>
                </a:tc>
                <a:tc>
                  <a:txBody>
                    <a:bodyPr/>
                    <a:lstStyle/>
                    <a:p>
                      <a:pPr algn="ctr"/>
                      <a:r>
                        <a:rPr lang="en-US" b="1" dirty="0"/>
                        <a:t>POSITIVE</a:t>
                      </a:r>
                    </a:p>
                  </a:txBody>
                  <a:tcPr/>
                </a:tc>
                <a:tc>
                  <a:txBody>
                    <a:bodyPr/>
                    <a:lstStyle/>
                    <a:p>
                      <a:pPr algn="ctr"/>
                      <a:r>
                        <a:rPr lang="en-US" b="1" dirty="0"/>
                        <a:t>NEGATIVE</a:t>
                      </a:r>
                    </a:p>
                  </a:txBody>
                  <a:tcPr/>
                </a:tc>
                <a:extLst>
                  <a:ext uri="{0D108BD9-81ED-4DB2-BD59-A6C34878D82A}">
                    <a16:rowId xmlns:a16="http://schemas.microsoft.com/office/drawing/2014/main" val="2207853635"/>
                  </a:ext>
                </a:extLst>
              </a:tr>
              <a:tr h="370840">
                <a:tc>
                  <a:txBody>
                    <a:bodyPr/>
                    <a:lstStyle/>
                    <a:p>
                      <a:r>
                        <a:rPr lang="en-US" b="1" dirty="0"/>
                        <a:t>POSITIVE</a:t>
                      </a:r>
                    </a:p>
                  </a:txBody>
                  <a:tcPr/>
                </a:tc>
                <a:tc>
                  <a:txBody>
                    <a:bodyPr/>
                    <a:lstStyle/>
                    <a:p>
                      <a:pPr algn="r"/>
                      <a:r>
                        <a:rPr lang="en-US" dirty="0"/>
                        <a:t>TRUE POSITIVES</a:t>
                      </a:r>
                    </a:p>
                  </a:txBody>
                  <a:tcPr/>
                </a:tc>
                <a:tc>
                  <a:txBody>
                    <a:bodyPr/>
                    <a:lstStyle/>
                    <a:p>
                      <a:pPr algn="r"/>
                      <a:r>
                        <a:rPr lang="en-US" dirty="0"/>
                        <a:t>FALSE NEGATIVES</a:t>
                      </a:r>
                    </a:p>
                  </a:txBody>
                  <a:tcPr/>
                </a:tc>
                <a:extLst>
                  <a:ext uri="{0D108BD9-81ED-4DB2-BD59-A6C34878D82A}">
                    <a16:rowId xmlns:a16="http://schemas.microsoft.com/office/drawing/2014/main" val="3930496870"/>
                  </a:ext>
                </a:extLst>
              </a:tr>
              <a:tr h="370840">
                <a:tc>
                  <a:txBody>
                    <a:bodyPr/>
                    <a:lstStyle/>
                    <a:p>
                      <a:r>
                        <a:rPr lang="en-US" b="1" dirty="0"/>
                        <a:t>NEGATIVE</a:t>
                      </a:r>
                    </a:p>
                  </a:txBody>
                  <a:tcPr/>
                </a:tc>
                <a:tc>
                  <a:txBody>
                    <a:bodyPr/>
                    <a:lstStyle/>
                    <a:p>
                      <a:pPr algn="r"/>
                      <a:r>
                        <a:rPr lang="en-US" dirty="0"/>
                        <a:t>FALSE POSITIVES</a:t>
                      </a:r>
                    </a:p>
                  </a:txBody>
                  <a:tcPr/>
                </a:tc>
                <a:tc>
                  <a:txBody>
                    <a:bodyPr/>
                    <a:lstStyle/>
                    <a:p>
                      <a:pPr algn="r"/>
                      <a:r>
                        <a:rPr lang="en-US" dirty="0"/>
                        <a:t>TRUE NEGATIVES</a:t>
                      </a:r>
                    </a:p>
                  </a:txBody>
                  <a:tcPr/>
                </a:tc>
                <a:extLst>
                  <a:ext uri="{0D108BD9-81ED-4DB2-BD59-A6C34878D82A}">
                    <a16:rowId xmlns:a16="http://schemas.microsoft.com/office/drawing/2014/main" val="3110047474"/>
                  </a:ext>
                </a:extLst>
              </a:tr>
            </a:tbl>
          </a:graphicData>
        </a:graphic>
      </p:graphicFrame>
      <p:sp>
        <p:nvSpPr>
          <p:cNvPr id="10" name="Oval 9">
            <a:extLst>
              <a:ext uri="{FF2B5EF4-FFF2-40B4-BE49-F238E27FC236}">
                <a16:creationId xmlns:a16="http://schemas.microsoft.com/office/drawing/2014/main" id="{54FB8221-F6BB-4378-951A-69F81F32AB74}"/>
              </a:ext>
            </a:extLst>
          </p:cNvPr>
          <p:cNvSpPr/>
          <p:nvPr/>
        </p:nvSpPr>
        <p:spPr>
          <a:xfrm>
            <a:off x="5247294" y="2666743"/>
            <a:ext cx="1163171" cy="331946"/>
          </a:xfrm>
          <a:prstGeom prst="ellipse">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3083B3E4-0E27-4ADA-9538-F98CE461672B}"/>
              </a:ext>
            </a:extLst>
          </p:cNvPr>
          <p:cNvSpPr/>
          <p:nvPr/>
        </p:nvSpPr>
        <p:spPr>
          <a:xfrm>
            <a:off x="6719748" y="3044774"/>
            <a:ext cx="1311085" cy="331946"/>
          </a:xfrm>
          <a:prstGeom prst="ellipse">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4" name="Straight Arrow Connector 13">
            <a:extLst>
              <a:ext uri="{FF2B5EF4-FFF2-40B4-BE49-F238E27FC236}">
                <a16:creationId xmlns:a16="http://schemas.microsoft.com/office/drawing/2014/main" id="{66945444-48A9-4BBA-8879-353DC68BB921}"/>
              </a:ext>
            </a:extLst>
          </p:cNvPr>
          <p:cNvCxnSpPr>
            <a:cxnSpLocks/>
            <a:endCxn id="12" idx="0"/>
          </p:cNvCxnSpPr>
          <p:nvPr/>
        </p:nvCxnSpPr>
        <p:spPr>
          <a:xfrm flipH="1">
            <a:off x="7375291" y="1675377"/>
            <a:ext cx="588880" cy="1369397"/>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7C0202E-FBAD-46BE-A342-5AF06BEA1E6D}"/>
              </a:ext>
            </a:extLst>
          </p:cNvPr>
          <p:cNvCxnSpPr>
            <a:cxnSpLocks/>
            <a:endCxn id="10" idx="6"/>
          </p:cNvCxnSpPr>
          <p:nvPr/>
        </p:nvCxnSpPr>
        <p:spPr>
          <a:xfrm flipH="1">
            <a:off x="6410465" y="1696365"/>
            <a:ext cx="1553706" cy="1136351"/>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4022C2D-5A7F-463C-9B04-47221AD9B8AB}"/>
              </a:ext>
            </a:extLst>
          </p:cNvPr>
          <p:cNvSpPr txBox="1"/>
          <p:nvPr/>
        </p:nvSpPr>
        <p:spPr>
          <a:xfrm>
            <a:off x="6883599" y="1429156"/>
            <a:ext cx="1721625"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Correct predictions</a:t>
            </a:r>
            <a:endPar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6" name="Rectangle 15">
            <a:extLst>
              <a:ext uri="{FF2B5EF4-FFF2-40B4-BE49-F238E27FC236}">
                <a16:creationId xmlns:a16="http://schemas.microsoft.com/office/drawing/2014/main" id="{088B047C-8475-49BE-AD2E-2EB24EEAA36F}"/>
              </a:ext>
            </a:extLst>
          </p:cNvPr>
          <p:cNvSpPr/>
          <p:nvPr/>
        </p:nvSpPr>
        <p:spPr>
          <a:xfrm>
            <a:off x="376200" y="1925063"/>
            <a:ext cx="3162763" cy="2739211"/>
          </a:xfrm>
          <a:prstGeom prst="rect">
            <a:avLst/>
          </a:prstGeom>
        </p:spPr>
        <p:txBody>
          <a:bodyPr wrap="square">
            <a:spAutoFit/>
          </a:bodyPr>
          <a:lstStyle/>
          <a:p>
            <a:r>
              <a:rPr lang="de-DE" sz="1400" dirty="0">
                <a:latin typeface="Arial" panose="020B0604020202020204" pitchFamily="34" charset="0"/>
                <a:cs typeface="Arial" panose="020B0604020202020204" pitchFamily="34" charset="0"/>
              </a:rPr>
              <a:t>TRUE POSITIVES (</a:t>
            </a:r>
            <a:r>
              <a:rPr lang="de-DE" sz="1400" b="1" dirty="0">
                <a:solidFill>
                  <a:schemeClr val="tx2"/>
                </a:solidFill>
                <a:latin typeface="Arial" panose="020B0604020202020204" pitchFamily="34" charset="0"/>
                <a:cs typeface="Arial" panose="020B0604020202020204" pitchFamily="34" charset="0"/>
              </a:rPr>
              <a:t>TP</a:t>
            </a:r>
            <a:r>
              <a:rPr lang="de-DE" sz="1400" dirty="0">
                <a:latin typeface="Arial" panose="020B0604020202020204" pitchFamily="34" charset="0"/>
                <a:cs typeface="Arial" panose="020B0604020202020204" pitchFamily="34" charset="0"/>
              </a:rPr>
              <a:t>): True and predicted class is positive</a:t>
            </a:r>
          </a:p>
          <a:p>
            <a:endParaRPr lang="de-DE" sz="1400" dirty="0">
              <a:latin typeface="Arial" panose="020B0604020202020204" pitchFamily="34" charset="0"/>
              <a:cs typeface="Arial" panose="020B0604020202020204" pitchFamily="34" charset="0"/>
            </a:endParaRPr>
          </a:p>
          <a:p>
            <a:r>
              <a:rPr lang="de-DE" sz="1400" dirty="0">
                <a:latin typeface="Arial" panose="020B0604020202020204" pitchFamily="34" charset="0"/>
                <a:cs typeface="Arial" panose="020B0604020202020204" pitchFamily="34" charset="0"/>
              </a:rPr>
              <a:t>TRUE NEGATIVES (</a:t>
            </a:r>
            <a:r>
              <a:rPr lang="de-DE" sz="1400" b="1" dirty="0">
                <a:solidFill>
                  <a:schemeClr val="tx2"/>
                </a:solidFill>
                <a:latin typeface="Arial" panose="020B0604020202020204" pitchFamily="34" charset="0"/>
                <a:cs typeface="Arial" panose="020B0604020202020204" pitchFamily="34" charset="0"/>
              </a:rPr>
              <a:t>TN</a:t>
            </a:r>
            <a:r>
              <a:rPr lang="de-DE" sz="1400" dirty="0">
                <a:latin typeface="Arial" panose="020B0604020202020204" pitchFamily="34" charset="0"/>
                <a:cs typeface="Arial" panose="020B0604020202020204" pitchFamily="34" charset="0"/>
              </a:rPr>
              <a:t>): True and predicted class is negative</a:t>
            </a:r>
          </a:p>
          <a:p>
            <a:endParaRPr lang="de-DE" sz="1400" dirty="0">
              <a:latin typeface="Arial" panose="020B0604020202020204" pitchFamily="34" charset="0"/>
              <a:cs typeface="Arial" panose="020B0604020202020204" pitchFamily="34" charset="0"/>
            </a:endParaRPr>
          </a:p>
          <a:p>
            <a:r>
              <a:rPr lang="de-DE" sz="1400" dirty="0">
                <a:latin typeface="Arial" panose="020B0604020202020204" pitchFamily="34" charset="0"/>
                <a:cs typeface="Arial" panose="020B0604020202020204" pitchFamily="34" charset="0"/>
              </a:rPr>
              <a:t>FALSE NEGATIVES (</a:t>
            </a:r>
            <a:r>
              <a:rPr lang="de-DE" sz="1400" b="1" dirty="0">
                <a:solidFill>
                  <a:schemeClr val="tx2"/>
                </a:solidFill>
                <a:latin typeface="Arial" panose="020B0604020202020204" pitchFamily="34" charset="0"/>
                <a:cs typeface="Arial" panose="020B0604020202020204" pitchFamily="34" charset="0"/>
              </a:rPr>
              <a:t>FN</a:t>
            </a:r>
            <a:r>
              <a:rPr lang="de-DE" sz="1400" dirty="0">
                <a:latin typeface="Arial" panose="020B0604020202020204" pitchFamily="34" charset="0"/>
                <a:cs typeface="Arial" panose="020B0604020202020204" pitchFamily="34" charset="0"/>
              </a:rPr>
              <a:t>): True class is positive and predicted negative</a:t>
            </a:r>
          </a:p>
          <a:p>
            <a:endParaRPr lang="de-DE" sz="1400" dirty="0">
              <a:latin typeface="Arial" panose="020B0604020202020204" pitchFamily="34" charset="0"/>
              <a:cs typeface="Arial" panose="020B0604020202020204" pitchFamily="34" charset="0"/>
            </a:endParaRPr>
          </a:p>
          <a:p>
            <a:r>
              <a:rPr lang="de-DE" sz="1400" dirty="0">
                <a:latin typeface="Arial" panose="020B0604020202020204" pitchFamily="34" charset="0"/>
                <a:cs typeface="Arial" panose="020B0604020202020204" pitchFamily="34" charset="0"/>
              </a:rPr>
              <a:t>FALSE POSITIVES (</a:t>
            </a:r>
            <a:r>
              <a:rPr lang="de-DE" sz="1400" b="1" dirty="0">
                <a:solidFill>
                  <a:schemeClr val="tx2"/>
                </a:solidFill>
                <a:latin typeface="Arial" panose="020B0604020202020204" pitchFamily="34" charset="0"/>
                <a:cs typeface="Arial" panose="020B0604020202020204" pitchFamily="34" charset="0"/>
              </a:rPr>
              <a:t>FP</a:t>
            </a:r>
            <a:r>
              <a:rPr lang="de-DE" sz="1400" dirty="0">
                <a:latin typeface="Arial" panose="020B0604020202020204" pitchFamily="34" charset="0"/>
                <a:cs typeface="Arial" panose="020B0604020202020204" pitchFamily="34" charset="0"/>
              </a:rPr>
              <a:t>): True class is negative and predicted positive</a:t>
            </a:r>
          </a:p>
          <a:p>
            <a:endParaRPr lang="de-DE" dirty="0"/>
          </a:p>
        </p:txBody>
      </p:sp>
      <p:sp>
        <p:nvSpPr>
          <p:cNvPr id="22" name="Text Placeholder 3">
            <a:extLst>
              <a:ext uri="{FF2B5EF4-FFF2-40B4-BE49-F238E27FC236}">
                <a16:creationId xmlns:a16="http://schemas.microsoft.com/office/drawing/2014/main" id="{E5092D34-C911-4C77-8440-D64E9907228E}"/>
              </a:ext>
            </a:extLst>
          </p:cNvPr>
          <p:cNvSpPr txBox="1">
            <a:spLocks/>
          </p:cNvSpPr>
          <p:nvPr/>
        </p:nvSpPr>
        <p:spPr>
          <a:xfrm>
            <a:off x="3830223" y="4315319"/>
            <a:ext cx="4200611" cy="766371"/>
          </a:xfrm>
          <a:prstGeom prst="rect">
            <a:avLst/>
          </a:prstGeom>
          <a:ln>
            <a:solidFill>
              <a:schemeClr val="tx1">
                <a:lumMod val="75000"/>
              </a:schemeClr>
            </a:solidFill>
          </a:ln>
        </p:spPr>
        <p:txBody>
          <a:bodyPr vert="horz" lIns="0" tIns="0" rIns="0" bIns="0" rtlCol="0">
            <a:noAutofit/>
          </a:bodyPr>
          <a:lstStyle>
            <a:lvl1pPr marL="266700" indent="-260350"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0" indent="0" algn="ctr">
              <a:buNone/>
            </a:pPr>
            <a:r>
              <a:rPr lang="de-DE" i="1" dirty="0"/>
              <a:t>Most evaluation metrics are based on the confusion matrix</a:t>
            </a:r>
            <a:endParaRPr lang="en-GB" i="1" dirty="0"/>
          </a:p>
        </p:txBody>
      </p:sp>
    </p:spTree>
    <p:extLst>
      <p:ext uri="{BB962C8B-B14F-4D97-AF65-F5344CB8AC3E}">
        <p14:creationId xmlns:p14="http://schemas.microsoft.com/office/powerpoint/2010/main" val="3003872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E71552-C389-BC42-9A18-D2A980D6955E}"/>
              </a:ext>
            </a:extLst>
          </p:cNvPr>
          <p:cNvSpPr>
            <a:spLocks noGrp="1"/>
          </p:cNvSpPr>
          <p:nvPr>
            <p:ph type="title"/>
          </p:nvPr>
        </p:nvSpPr>
        <p:spPr/>
        <p:txBody>
          <a:bodyPr/>
          <a:lstStyle/>
          <a:p>
            <a:r>
              <a:rPr lang="de-DE" dirty="0"/>
              <a:t>Class Statistics</a:t>
            </a:r>
          </a:p>
        </p:txBody>
      </p:sp>
      <p:sp>
        <p:nvSpPr>
          <p:cNvPr id="3" name="Foliennummernplatzhalter 2">
            <a:extLst>
              <a:ext uri="{FF2B5EF4-FFF2-40B4-BE49-F238E27FC236}">
                <a16:creationId xmlns:a16="http://schemas.microsoft.com/office/drawing/2014/main" id="{858E7BB0-40B7-144C-B3A3-85E2252B0F0F}"/>
              </a:ext>
            </a:extLst>
          </p:cNvPr>
          <p:cNvSpPr>
            <a:spLocks noGrp="1"/>
          </p:cNvSpPr>
          <p:nvPr>
            <p:ph type="sldNum" sz="quarter" idx="13"/>
          </p:nvPr>
        </p:nvSpPr>
        <p:spPr/>
        <p:txBody>
          <a:bodyPr/>
          <a:lstStyle/>
          <a:p>
            <a:fld id="{15C29056-5AFA-7949-831A-3EC086771171}" type="slidenum">
              <a:rPr lang="de-DE" smtClean="0"/>
              <a:pPr/>
              <a:t>32</a:t>
            </a:fld>
            <a:endParaRPr lang="de-DE" dirty="0"/>
          </a:p>
        </p:txBody>
      </p:sp>
      <mc:AlternateContent xmlns:mc="http://schemas.openxmlformats.org/markup-compatibility/2006" xmlns:a14="http://schemas.microsoft.com/office/drawing/2010/main">
        <mc:Choice Requires="a14">
          <p:sp>
            <p:nvSpPr>
              <p:cNvPr id="4" name="Textplatzhalter 3">
                <a:extLst>
                  <a:ext uri="{FF2B5EF4-FFF2-40B4-BE49-F238E27FC236}">
                    <a16:creationId xmlns:a16="http://schemas.microsoft.com/office/drawing/2014/main" id="{3AD08A6C-DCF9-6F49-A80A-91206B1C91E4}"/>
                  </a:ext>
                </a:extLst>
              </p:cNvPr>
              <p:cNvSpPr>
                <a:spLocks noGrp="1"/>
              </p:cNvSpPr>
              <p:nvPr>
                <p:ph type="body" sz="quarter" idx="14"/>
              </p:nvPr>
            </p:nvSpPr>
            <p:spPr/>
            <p:txBody>
              <a:bodyPr/>
              <a:lstStyle/>
              <a:p>
                <a:r>
                  <a:rPr lang="de-DE" dirty="0"/>
                  <a:t>Sensitivity vs. Specificity</a:t>
                </a:r>
              </a:p>
              <a:p>
                <a:pPr marL="6350" indent="0" algn="ctr">
                  <a:buNone/>
                </a:pPr>
                <a14:m>
                  <m:oMath xmlns:m="http://schemas.openxmlformats.org/officeDocument/2006/math">
                    <m:r>
                      <a:rPr lang="de-DE" b="0" i="1" smtClean="0">
                        <a:latin typeface="Cambria Math" panose="02040503050406030204" pitchFamily="18" charset="0"/>
                      </a:rPr>
                      <m:t>𝑠𝑒𝑛𝑠𝑖𝑡𝑖𝑣𝑖𝑡𝑦</m:t>
                    </m:r>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𝑇𝑃</m:t>
                        </m:r>
                      </m:num>
                      <m:den>
                        <m:r>
                          <a:rPr lang="de-DE" b="0" i="1" smtClean="0">
                            <a:latin typeface="Cambria Math" panose="02040503050406030204" pitchFamily="18" charset="0"/>
                          </a:rPr>
                          <m:t>𝑇𝑃</m:t>
                        </m:r>
                        <m:r>
                          <a:rPr lang="de-DE" b="0" i="1" smtClean="0">
                            <a:latin typeface="Cambria Math" panose="02040503050406030204" pitchFamily="18" charset="0"/>
                          </a:rPr>
                          <m:t>+</m:t>
                        </m:r>
                        <m:r>
                          <a:rPr lang="de-DE" b="0" i="1" smtClean="0">
                            <a:latin typeface="Cambria Math" panose="02040503050406030204" pitchFamily="18" charset="0"/>
                          </a:rPr>
                          <m:t>𝐹𝑁</m:t>
                        </m:r>
                      </m:den>
                    </m:f>
                  </m:oMath>
                </a14:m>
                <a:r>
                  <a:rPr lang="de-DE" dirty="0"/>
                  <a:t>             </a:t>
                </a:r>
                <a14:m>
                  <m:oMath xmlns:m="http://schemas.openxmlformats.org/officeDocument/2006/math">
                    <m:r>
                      <a:rPr lang="de-DE" b="0" i="1" dirty="0" smtClean="0">
                        <a:latin typeface="Cambria Math" panose="02040503050406030204" pitchFamily="18" charset="0"/>
                      </a:rPr>
                      <m:t>𝑠𝑝𝑒𝑐𝑖𝑓𝑖𝑐𝑖𝑡𝑦</m:t>
                    </m:r>
                    <m:r>
                      <a:rPr lang="de-DE" b="0" i="1" dirty="0" smtClean="0">
                        <a:latin typeface="Cambria Math" panose="02040503050406030204" pitchFamily="18" charset="0"/>
                      </a:rPr>
                      <m:t>= </m:t>
                    </m:r>
                    <m:f>
                      <m:fPr>
                        <m:ctrlPr>
                          <a:rPr lang="de-DE" b="0" i="1" dirty="0" smtClean="0">
                            <a:latin typeface="Cambria Math" panose="02040503050406030204" pitchFamily="18" charset="0"/>
                          </a:rPr>
                        </m:ctrlPr>
                      </m:fPr>
                      <m:num>
                        <m:r>
                          <a:rPr lang="de-DE" b="0" i="1" dirty="0" smtClean="0">
                            <a:latin typeface="Cambria Math" panose="02040503050406030204" pitchFamily="18" charset="0"/>
                          </a:rPr>
                          <m:t>𝑇𝑁</m:t>
                        </m:r>
                      </m:num>
                      <m:den>
                        <m:r>
                          <a:rPr lang="de-DE" b="0" i="1" dirty="0" smtClean="0">
                            <a:latin typeface="Cambria Math" panose="02040503050406030204" pitchFamily="18" charset="0"/>
                          </a:rPr>
                          <m:t>𝑇𝑁</m:t>
                        </m:r>
                        <m:r>
                          <a:rPr lang="de-DE" b="0" i="1" dirty="0" smtClean="0">
                            <a:latin typeface="Cambria Math" panose="02040503050406030204" pitchFamily="18" charset="0"/>
                          </a:rPr>
                          <m:t>+</m:t>
                        </m:r>
                        <m:r>
                          <a:rPr lang="de-DE" b="0" i="1" dirty="0" smtClean="0">
                            <a:latin typeface="Cambria Math" panose="02040503050406030204" pitchFamily="18" charset="0"/>
                          </a:rPr>
                          <m:t>𝐹𝑃</m:t>
                        </m:r>
                      </m:den>
                    </m:f>
                  </m:oMath>
                </a14:m>
                <a:endParaRPr lang="de-DE" dirty="0"/>
              </a:p>
              <a:p>
                <a:endParaRPr lang="de-DE" dirty="0"/>
              </a:p>
              <a:p>
                <a:endParaRPr lang="de-DE" dirty="0"/>
              </a:p>
              <a:p>
                <a:endParaRPr lang="de-DE" dirty="0"/>
              </a:p>
              <a:p>
                <a:r>
                  <a:rPr lang="de-DE" dirty="0"/>
                  <a:t>Precision vs. Recall</a:t>
                </a:r>
              </a:p>
              <a:p>
                <a:pPr marL="6350" indent="0" algn="ctr">
                  <a:buNone/>
                </a:pPr>
                <a14:m>
                  <m:oMathPara xmlns:m="http://schemas.openxmlformats.org/officeDocument/2006/math">
                    <m:oMathParaPr>
                      <m:jc m:val="centerGroup"/>
                    </m:oMathParaPr>
                    <m:oMath xmlns:m="http://schemas.openxmlformats.org/officeDocument/2006/math">
                      <m:r>
                        <a:rPr lang="de-DE" sz="1800" i="1" dirty="0">
                          <a:latin typeface="Cambria Math" panose="02040503050406030204" pitchFamily="18" charset="0"/>
                        </a:rPr>
                        <m:t>𝑟𝑒𝑐𝑎𝑙𝑙</m:t>
                      </m:r>
                      <m:r>
                        <a:rPr lang="de-DE" sz="1800" i="1" dirty="0">
                          <a:latin typeface="Cambria Math" panose="02040503050406030204" pitchFamily="18" charset="0"/>
                        </a:rPr>
                        <m:t>=</m:t>
                      </m:r>
                      <m:f>
                        <m:fPr>
                          <m:ctrlPr>
                            <a:rPr lang="de-DE" sz="1800" i="1">
                              <a:latin typeface="Cambria Math" panose="02040503050406030204" pitchFamily="18" charset="0"/>
                            </a:rPr>
                          </m:ctrlPr>
                        </m:fPr>
                        <m:num>
                          <m:r>
                            <a:rPr lang="de-DE" sz="1800" i="1">
                              <a:latin typeface="Cambria Math" panose="02040503050406030204" pitchFamily="18" charset="0"/>
                            </a:rPr>
                            <m:t>𝑇𝑃</m:t>
                          </m:r>
                        </m:num>
                        <m:den>
                          <m:r>
                            <a:rPr lang="de-DE" sz="1800" i="1">
                              <a:latin typeface="Cambria Math" panose="02040503050406030204" pitchFamily="18" charset="0"/>
                            </a:rPr>
                            <m:t>𝑇𝑃</m:t>
                          </m:r>
                          <m:r>
                            <a:rPr lang="de-DE" sz="1800" i="1">
                              <a:latin typeface="Cambria Math" panose="02040503050406030204" pitchFamily="18" charset="0"/>
                            </a:rPr>
                            <m:t>+</m:t>
                          </m:r>
                          <m:r>
                            <a:rPr lang="de-DE" sz="1800" i="1">
                              <a:latin typeface="Cambria Math" panose="02040503050406030204" pitchFamily="18" charset="0"/>
                            </a:rPr>
                            <m:t>𝐹𝑁</m:t>
                          </m:r>
                        </m:den>
                      </m:f>
                      <m:r>
                        <a:rPr lang="de-DE" sz="1800" b="0" i="1" smtClean="0">
                          <a:latin typeface="Cambria Math" panose="02040503050406030204" pitchFamily="18" charset="0"/>
                        </a:rPr>
                        <m:t>                    </m:t>
                      </m:r>
                      <m:r>
                        <a:rPr lang="de-DE" sz="1800" b="0" i="1" smtClean="0">
                          <a:latin typeface="Cambria Math" panose="02040503050406030204" pitchFamily="18" charset="0"/>
                        </a:rPr>
                        <m:t>𝑝𝑟𝑒𝑐𝑖𝑠𝑖𝑜𝑛</m:t>
                      </m:r>
                      <m:r>
                        <a:rPr lang="de-DE" sz="1800" b="0" i="1" smtClean="0">
                          <a:latin typeface="Cambria Math" panose="02040503050406030204" pitchFamily="18" charset="0"/>
                        </a:rPr>
                        <m:t>= </m:t>
                      </m:r>
                      <m:f>
                        <m:fPr>
                          <m:ctrlPr>
                            <a:rPr lang="de-DE" sz="1800" b="0" i="1" smtClean="0">
                              <a:latin typeface="Cambria Math" panose="02040503050406030204" pitchFamily="18" charset="0"/>
                            </a:rPr>
                          </m:ctrlPr>
                        </m:fPr>
                        <m:num>
                          <m:r>
                            <a:rPr lang="de-DE" sz="1800" b="0" i="1" smtClean="0">
                              <a:latin typeface="Cambria Math" panose="02040503050406030204" pitchFamily="18" charset="0"/>
                            </a:rPr>
                            <m:t>𝑇𝑃</m:t>
                          </m:r>
                        </m:num>
                        <m:den>
                          <m:r>
                            <a:rPr lang="de-DE" sz="1800" b="0" i="1" smtClean="0">
                              <a:latin typeface="Cambria Math" panose="02040503050406030204" pitchFamily="18" charset="0"/>
                            </a:rPr>
                            <m:t>𝑇𝑃</m:t>
                          </m:r>
                          <m:r>
                            <a:rPr lang="de-DE" sz="1800" b="0" i="1" smtClean="0">
                              <a:latin typeface="Cambria Math" panose="02040503050406030204" pitchFamily="18" charset="0"/>
                            </a:rPr>
                            <m:t>+</m:t>
                          </m:r>
                          <m:r>
                            <a:rPr lang="de-DE" sz="1800" b="0" i="1" smtClean="0">
                              <a:latin typeface="Cambria Math" panose="02040503050406030204" pitchFamily="18" charset="0"/>
                            </a:rPr>
                            <m:t>𝐹𝑃</m:t>
                          </m:r>
                        </m:den>
                      </m:f>
                    </m:oMath>
                  </m:oMathPara>
                </a14:m>
                <a:endParaRPr lang="de-DE" dirty="0"/>
              </a:p>
            </p:txBody>
          </p:sp>
        </mc:Choice>
        <mc:Fallback xmlns="">
          <p:sp>
            <p:nvSpPr>
              <p:cNvPr id="4" name="Textplatzhalter 3">
                <a:extLst>
                  <a:ext uri="{FF2B5EF4-FFF2-40B4-BE49-F238E27FC236}">
                    <a16:creationId xmlns:a16="http://schemas.microsoft.com/office/drawing/2014/main" id="{3AD08A6C-DCF9-6F49-A80A-91206B1C91E4}"/>
                  </a:ext>
                </a:extLst>
              </p:cNvPr>
              <p:cNvSpPr>
                <a:spLocks noGrp="1" noRot="1" noChangeAspect="1" noMove="1" noResize="1" noEditPoints="1" noAdjustHandles="1" noChangeArrowheads="1" noChangeShapeType="1" noTextEdit="1"/>
              </p:cNvSpPr>
              <p:nvPr>
                <p:ph type="body" sz="quarter" idx="14"/>
              </p:nvPr>
            </p:nvSpPr>
            <p:spPr>
              <a:blipFill>
                <a:blip r:embed="rId2"/>
                <a:stretch>
                  <a:fillRect l="-1818" t="-2125"/>
                </a:stretch>
              </a:blipFill>
            </p:spPr>
            <p:txBody>
              <a:bodyPr/>
              <a:lstStyle/>
              <a:p>
                <a:r>
                  <a:rPr lang="en-GB">
                    <a:noFill/>
                  </a:rPr>
                  <a:t> </a:t>
                </a:r>
              </a:p>
            </p:txBody>
          </p:sp>
        </mc:Fallback>
      </mc:AlternateContent>
      <p:sp>
        <p:nvSpPr>
          <p:cNvPr id="5" name="Fußzeilenplatzhalter 4">
            <a:extLst>
              <a:ext uri="{FF2B5EF4-FFF2-40B4-BE49-F238E27FC236}">
                <a16:creationId xmlns:a16="http://schemas.microsoft.com/office/drawing/2014/main" id="{0AE5C79C-01AA-2749-A9B0-77BE58AF17F7}"/>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
        <p:nvSpPr>
          <p:cNvPr id="6" name="Speech Bubble: Rectangle with Corners Rounded 5">
            <a:extLst>
              <a:ext uri="{FF2B5EF4-FFF2-40B4-BE49-F238E27FC236}">
                <a16:creationId xmlns:a16="http://schemas.microsoft.com/office/drawing/2014/main" id="{4FDCACD8-8113-4243-87A1-1103ED9A0BBA}"/>
              </a:ext>
            </a:extLst>
          </p:cNvPr>
          <p:cNvSpPr/>
          <p:nvPr/>
        </p:nvSpPr>
        <p:spPr>
          <a:xfrm>
            <a:off x="7261132" y="1871932"/>
            <a:ext cx="1409034" cy="787938"/>
          </a:xfrm>
          <a:prstGeom prst="wedgeRoundRectCallout">
            <a:avLst>
              <a:gd name="adj1" fmla="val -42223"/>
              <a:gd name="adj2" fmla="val -79472"/>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Ratio of samples in the negative class correctly classified</a:t>
            </a:r>
            <a:endParaRPr lang="en-GB" sz="1200" dirty="0">
              <a:solidFill>
                <a:schemeClr val="tx1"/>
              </a:solidFill>
            </a:endParaRPr>
          </a:p>
        </p:txBody>
      </p:sp>
      <p:sp>
        <p:nvSpPr>
          <p:cNvPr id="8" name="Speech Bubble: Rectangle with Corners Rounded 7">
            <a:extLst>
              <a:ext uri="{FF2B5EF4-FFF2-40B4-BE49-F238E27FC236}">
                <a16:creationId xmlns:a16="http://schemas.microsoft.com/office/drawing/2014/main" id="{F9C1B53E-FD4A-4ED4-B276-8A628195AC6E}"/>
              </a:ext>
            </a:extLst>
          </p:cNvPr>
          <p:cNvSpPr/>
          <p:nvPr/>
        </p:nvSpPr>
        <p:spPr>
          <a:xfrm>
            <a:off x="1893650" y="1930298"/>
            <a:ext cx="1409034" cy="787938"/>
          </a:xfrm>
          <a:prstGeom prst="wedgeRoundRectCallout">
            <a:avLst>
              <a:gd name="adj1" fmla="val 24400"/>
              <a:gd name="adj2" fmla="val -74535"/>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Ratio of samples in the positive class correctly classified</a:t>
            </a:r>
            <a:endParaRPr lang="en-GB" sz="1200" dirty="0">
              <a:solidFill>
                <a:schemeClr val="tx1"/>
              </a:solidFill>
            </a:endParaRPr>
          </a:p>
        </p:txBody>
      </p:sp>
      <p:sp>
        <p:nvSpPr>
          <p:cNvPr id="10" name="Speech Bubble: Rectangle with Corners Rounded 9">
            <a:extLst>
              <a:ext uri="{FF2B5EF4-FFF2-40B4-BE49-F238E27FC236}">
                <a16:creationId xmlns:a16="http://schemas.microsoft.com/office/drawing/2014/main" id="{9F760D60-BF93-4F94-89EC-D276702DA150}"/>
              </a:ext>
            </a:extLst>
          </p:cNvPr>
          <p:cNvSpPr/>
          <p:nvPr/>
        </p:nvSpPr>
        <p:spPr>
          <a:xfrm>
            <a:off x="6954568" y="4167645"/>
            <a:ext cx="1715598" cy="787938"/>
          </a:xfrm>
          <a:prstGeom prst="wedgeRoundRectCallout">
            <a:avLst>
              <a:gd name="adj1" fmla="val -39620"/>
              <a:gd name="adj2" fmla="val -87497"/>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Ratio of samples correctly classified among those assigned to the positive class</a:t>
            </a:r>
            <a:endParaRPr lang="en-GB" sz="1200" dirty="0">
              <a:solidFill>
                <a:schemeClr val="tx1"/>
              </a:solidFill>
            </a:endParaRPr>
          </a:p>
        </p:txBody>
      </p:sp>
      <p:sp>
        <p:nvSpPr>
          <p:cNvPr id="14" name="Speech Bubble: Rectangle with Corners Rounded 13">
            <a:extLst>
              <a:ext uri="{FF2B5EF4-FFF2-40B4-BE49-F238E27FC236}">
                <a16:creationId xmlns:a16="http://schemas.microsoft.com/office/drawing/2014/main" id="{B9D71788-A7A1-4DD6-8A90-B089DC98DB9D}"/>
              </a:ext>
            </a:extLst>
          </p:cNvPr>
          <p:cNvSpPr/>
          <p:nvPr/>
        </p:nvSpPr>
        <p:spPr>
          <a:xfrm>
            <a:off x="955344" y="4113296"/>
            <a:ext cx="1409034" cy="787938"/>
          </a:xfrm>
          <a:prstGeom prst="wedgeRoundRectCallout">
            <a:avLst>
              <a:gd name="adj1" fmla="val 44420"/>
              <a:gd name="adj2" fmla="val -87498"/>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Same as sensitivity</a:t>
            </a:r>
            <a:endParaRPr lang="en-GB" sz="1200" dirty="0">
              <a:solidFill>
                <a:schemeClr val="tx1"/>
              </a:solidFill>
            </a:endParaRPr>
          </a:p>
        </p:txBody>
      </p:sp>
      <p:sp>
        <p:nvSpPr>
          <p:cNvPr id="15" name="TextBox 14">
            <a:extLst>
              <a:ext uri="{FF2B5EF4-FFF2-40B4-BE49-F238E27FC236}">
                <a16:creationId xmlns:a16="http://schemas.microsoft.com/office/drawing/2014/main" id="{7669D89F-3E55-4FDC-AAD8-4A55F0305589}"/>
              </a:ext>
            </a:extLst>
          </p:cNvPr>
          <p:cNvSpPr txBox="1"/>
          <p:nvPr/>
        </p:nvSpPr>
        <p:spPr>
          <a:xfrm>
            <a:off x="3122579" y="4661111"/>
            <a:ext cx="3331040" cy="307777"/>
          </a:xfrm>
          <a:prstGeom prst="rect">
            <a:avLst/>
          </a:prstGeom>
          <a:solidFill>
            <a:schemeClr val="bg1"/>
          </a:solidFill>
          <a:ln>
            <a:solidFill>
              <a:schemeClr val="tx1">
                <a:lumMod val="75000"/>
              </a:schemeClr>
            </a:solidFill>
          </a:ln>
        </p:spPr>
        <p:txBody>
          <a:bodyPr wrap="none" lIns="0" tIns="0" rIns="0" bIns="0" rtlCol="0">
            <a:spAutoFit/>
          </a:bodyPr>
          <a:lstStyle/>
          <a:p>
            <a:pPr algn="l">
              <a:lnSpc>
                <a:spcPct val="100000"/>
              </a:lnSpc>
            </a:pPr>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Both measures must be high!</a:t>
            </a: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Tree>
    <p:extLst>
      <p:ext uri="{BB962C8B-B14F-4D97-AF65-F5344CB8AC3E}">
        <p14:creationId xmlns:p14="http://schemas.microsoft.com/office/powerpoint/2010/main" val="15468972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8C470-F05A-4A25-9B91-23D72BAA1220}"/>
              </a:ext>
            </a:extLst>
          </p:cNvPr>
          <p:cNvSpPr>
            <a:spLocks noGrp="1"/>
          </p:cNvSpPr>
          <p:nvPr>
            <p:ph type="title"/>
          </p:nvPr>
        </p:nvSpPr>
        <p:spPr/>
        <p:txBody>
          <a:bodyPr/>
          <a:lstStyle/>
          <a:p>
            <a:r>
              <a:rPr lang="de-DE" dirty="0"/>
              <a:t>Accuracy Measures</a:t>
            </a:r>
            <a:endParaRPr lang="en-GB" dirty="0"/>
          </a:p>
        </p:txBody>
      </p:sp>
      <p:sp>
        <p:nvSpPr>
          <p:cNvPr id="3" name="Slide Number Placeholder 2">
            <a:extLst>
              <a:ext uri="{FF2B5EF4-FFF2-40B4-BE49-F238E27FC236}">
                <a16:creationId xmlns:a16="http://schemas.microsoft.com/office/drawing/2014/main" id="{18C7443C-0B87-4DFC-B658-1FFB78086295}"/>
              </a:ext>
            </a:extLst>
          </p:cNvPr>
          <p:cNvSpPr>
            <a:spLocks noGrp="1"/>
          </p:cNvSpPr>
          <p:nvPr>
            <p:ph type="sldNum" sz="quarter" idx="13"/>
          </p:nvPr>
        </p:nvSpPr>
        <p:spPr/>
        <p:txBody>
          <a:bodyPr/>
          <a:lstStyle/>
          <a:p>
            <a:fld id="{15C29056-5AFA-7949-831A-3EC086771171}" type="slidenum">
              <a:rPr lang="de-DE" smtClean="0"/>
              <a:pPr/>
              <a:t>33</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AEB32612-A419-43CA-A3E4-EFBDD3A06DAD}"/>
                  </a:ext>
                </a:extLst>
              </p:cNvPr>
              <p:cNvSpPr>
                <a:spLocks noGrp="1"/>
              </p:cNvSpPr>
              <p:nvPr>
                <p:ph type="body" sz="quarter" idx="14"/>
              </p:nvPr>
            </p:nvSpPr>
            <p:spPr/>
            <p:txBody>
              <a:bodyPr/>
              <a:lstStyle/>
              <a:p>
                <a:r>
                  <a:rPr lang="de-DE" dirty="0"/>
                  <a:t>F-Measure</a:t>
                </a:r>
              </a:p>
              <a:p>
                <a:pPr marL="6350" indent="0">
                  <a:buNone/>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𝐹</m:t>
                      </m:r>
                      <m:r>
                        <a:rPr lang="de-DE" b="0" i="1" smtClean="0">
                          <a:latin typeface="Cambria Math" panose="02040503050406030204" pitchFamily="18" charset="0"/>
                        </a:rPr>
                        <m:t>=2</m:t>
                      </m:r>
                      <m:f>
                        <m:fPr>
                          <m:ctrlPr>
                            <a:rPr lang="de-DE" b="0" i="1" smtClean="0">
                              <a:latin typeface="Cambria Math" panose="02040503050406030204" pitchFamily="18" charset="0"/>
                            </a:rPr>
                          </m:ctrlPr>
                        </m:fPr>
                        <m:num>
                          <m:r>
                            <a:rPr lang="de-DE" b="0" i="1" smtClean="0">
                              <a:latin typeface="Cambria Math" panose="02040503050406030204" pitchFamily="18" charset="0"/>
                            </a:rPr>
                            <m:t>𝑝𝑟𝑒𝑐𝑖𝑠𝑖𝑜𝑛</m:t>
                          </m:r>
                          <m:r>
                            <a:rPr lang="de-DE" b="0" i="1" smtClean="0">
                              <a:latin typeface="Cambria Math" panose="02040503050406030204" pitchFamily="18" charset="0"/>
                            </a:rPr>
                            <m:t> ∙</m:t>
                          </m:r>
                          <m:r>
                            <a:rPr lang="de-DE" b="0" i="1" smtClean="0">
                              <a:latin typeface="Cambria Math" panose="02040503050406030204" pitchFamily="18" charset="0"/>
                            </a:rPr>
                            <m:t>𝑟𝑒𝑐𝑎𝑙𝑙</m:t>
                          </m:r>
                        </m:num>
                        <m:den>
                          <m:r>
                            <a:rPr lang="de-DE" b="0" i="1" smtClean="0">
                              <a:latin typeface="Cambria Math" panose="02040503050406030204" pitchFamily="18" charset="0"/>
                            </a:rPr>
                            <m:t>𝑝𝑟𝑒𝑐𝑖𝑠𝑖𝑜𝑛</m:t>
                          </m:r>
                          <m:r>
                            <a:rPr lang="de-DE" b="0" i="1" smtClean="0">
                              <a:latin typeface="Cambria Math" panose="02040503050406030204" pitchFamily="18" charset="0"/>
                            </a:rPr>
                            <m:t>+</m:t>
                          </m:r>
                          <m:r>
                            <a:rPr lang="de-DE" b="0" i="1" smtClean="0">
                              <a:latin typeface="Cambria Math" panose="02040503050406030204" pitchFamily="18" charset="0"/>
                            </a:rPr>
                            <m:t>𝑟𝑒𝑐𝑎𝑙𝑙</m:t>
                          </m:r>
                        </m:den>
                      </m:f>
                    </m:oMath>
                  </m:oMathPara>
                </a14:m>
                <a:endParaRPr lang="de-DE" dirty="0"/>
              </a:p>
              <a:p>
                <a:endParaRPr lang="de-DE" dirty="0"/>
              </a:p>
              <a:p>
                <a:r>
                  <a:rPr lang="de-DE" dirty="0"/>
                  <a:t>Overall Accuracy</a:t>
                </a:r>
              </a:p>
              <a:p>
                <a:pPr marL="6350" indent="0">
                  <a:buNone/>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𝑎𝑐𝑐𝑢𝑟𝑎𝑐𝑦</m:t>
                      </m:r>
                      <m:r>
                        <a:rPr lang="de-DE" b="0" i="1" smtClean="0">
                          <a:latin typeface="Cambria Math" panose="02040503050406030204" pitchFamily="18" charset="0"/>
                        </a:rPr>
                        <m:t>=</m:t>
                      </m:r>
                      <m:f>
                        <m:fPr>
                          <m:ctrlPr>
                            <a:rPr lang="de-DE" b="0" i="1" smtClean="0">
                              <a:latin typeface="Cambria Math" panose="02040503050406030204" pitchFamily="18" charset="0"/>
                            </a:rPr>
                          </m:ctrlPr>
                        </m:fPr>
                        <m:num>
                          <m:r>
                            <a:rPr lang="de-DE" b="0" i="1" smtClean="0">
                              <a:latin typeface="Cambria Math" panose="02040503050406030204" pitchFamily="18" charset="0"/>
                            </a:rPr>
                            <m:t>𝑇𝑃</m:t>
                          </m:r>
                          <m:r>
                            <a:rPr lang="de-DE" b="0" i="1" smtClean="0">
                              <a:latin typeface="Cambria Math" panose="02040503050406030204" pitchFamily="18" charset="0"/>
                            </a:rPr>
                            <m:t>+</m:t>
                          </m:r>
                          <m:r>
                            <a:rPr lang="de-DE" b="0" i="1" smtClean="0">
                              <a:latin typeface="Cambria Math" panose="02040503050406030204" pitchFamily="18" charset="0"/>
                            </a:rPr>
                            <m:t>𝑇𝑁</m:t>
                          </m:r>
                        </m:num>
                        <m:den>
                          <m:r>
                            <a:rPr lang="de-DE" b="0" i="1" smtClean="0">
                              <a:latin typeface="Cambria Math" panose="02040503050406030204" pitchFamily="18" charset="0"/>
                            </a:rPr>
                            <m:t>𝑇𝑃</m:t>
                          </m:r>
                          <m:r>
                            <a:rPr lang="de-DE" b="0" i="1" smtClean="0">
                              <a:latin typeface="Cambria Math" panose="02040503050406030204" pitchFamily="18" charset="0"/>
                            </a:rPr>
                            <m:t>+</m:t>
                          </m:r>
                          <m:r>
                            <a:rPr lang="de-DE" b="0" i="1" smtClean="0">
                              <a:latin typeface="Cambria Math" panose="02040503050406030204" pitchFamily="18" charset="0"/>
                            </a:rPr>
                            <m:t>𝑇𝑁</m:t>
                          </m:r>
                          <m:r>
                            <a:rPr lang="de-DE" b="0" i="1" smtClean="0">
                              <a:latin typeface="Cambria Math" panose="02040503050406030204" pitchFamily="18" charset="0"/>
                            </a:rPr>
                            <m:t>+</m:t>
                          </m:r>
                          <m:r>
                            <a:rPr lang="de-DE" b="0" i="1" smtClean="0">
                              <a:latin typeface="Cambria Math" panose="02040503050406030204" pitchFamily="18" charset="0"/>
                            </a:rPr>
                            <m:t>𝐹𝑃</m:t>
                          </m:r>
                          <m:r>
                            <a:rPr lang="de-DE" b="0" i="1" smtClean="0">
                              <a:latin typeface="Cambria Math" panose="02040503050406030204" pitchFamily="18" charset="0"/>
                            </a:rPr>
                            <m:t>+</m:t>
                          </m:r>
                          <m:r>
                            <a:rPr lang="de-DE" b="0" i="1" smtClean="0">
                              <a:latin typeface="Cambria Math" panose="02040503050406030204" pitchFamily="18" charset="0"/>
                            </a:rPr>
                            <m:t>𝐹𝑁</m:t>
                          </m:r>
                        </m:den>
                      </m:f>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𝑇𝑃</m:t>
                          </m:r>
                          <m:r>
                            <a:rPr lang="de-DE" b="0" i="1" smtClean="0">
                              <a:latin typeface="Cambria Math" panose="02040503050406030204" pitchFamily="18" charset="0"/>
                            </a:rPr>
                            <m:t>+</m:t>
                          </m:r>
                          <m:r>
                            <a:rPr lang="de-DE" b="0" i="1" smtClean="0">
                              <a:latin typeface="Cambria Math" panose="02040503050406030204" pitchFamily="18" charset="0"/>
                            </a:rPr>
                            <m:t>𝑇𝑁</m:t>
                          </m:r>
                        </m:num>
                        <m:den>
                          <m:r>
                            <a:rPr lang="de-DE" b="0" i="1" smtClean="0">
                              <a:latin typeface="Cambria Math" panose="02040503050406030204" pitchFamily="18" charset="0"/>
                            </a:rPr>
                            <m:t>𝑛</m:t>
                          </m:r>
                        </m:den>
                      </m:f>
                    </m:oMath>
                  </m:oMathPara>
                </a14:m>
                <a:endParaRPr lang="de-DE" dirty="0"/>
              </a:p>
              <a:p>
                <a:endParaRPr lang="de-DE" dirty="0"/>
              </a:p>
              <a:p>
                <a:endParaRPr lang="de-DE" dirty="0"/>
              </a:p>
              <a:p>
                <a:r>
                  <a:rPr lang="de-DE" dirty="0"/>
                  <a:t>Cohen‘s Kappa</a:t>
                </a:r>
              </a:p>
              <a:p>
                <a:pPr marL="6350" indent="0">
                  <a:buNone/>
                </a:pPr>
                <a14:m>
                  <m:oMathPara xmlns:m="http://schemas.openxmlformats.org/officeDocument/2006/math">
                    <m:oMathParaPr>
                      <m:jc m:val="centerGroup"/>
                    </m:oMathParaPr>
                    <m:oMath xmlns:m="http://schemas.openxmlformats.org/officeDocument/2006/math">
                      <m:r>
                        <m:rPr>
                          <m:nor/>
                        </m:rPr>
                        <a:rPr lang="el-GR" dirty="0">
                          <a:latin typeface="Segoe UI Symbol" panose="020B0502040204020203" pitchFamily="34" charset="0"/>
                          <a:ea typeface="Segoe UI Symbol" panose="020B0502040204020203" pitchFamily="34" charset="0"/>
                        </a:rPr>
                        <m:t>κ</m:t>
                      </m:r>
                      <m:r>
                        <a:rPr lang="de-DE" b="0" i="1" smtClean="0">
                          <a:latin typeface="Cambria Math" panose="02040503050406030204" pitchFamily="18" charset="0"/>
                        </a:rPr>
                        <m:t>=</m:t>
                      </m:r>
                      <m:f>
                        <m:fPr>
                          <m:ctrlPr>
                            <a:rPr lang="de-DE" b="0" i="1" smtClean="0">
                              <a:latin typeface="Cambria Math" panose="02040503050406030204" pitchFamily="18" charset="0"/>
                            </a:rPr>
                          </m:ctrlPr>
                        </m:fPr>
                        <m:num>
                          <m:sSub>
                            <m:sSubPr>
                              <m:ctrlPr>
                                <a:rPr lang="de-DE" b="0" i="1" smtClean="0">
                                  <a:latin typeface="Cambria Math" panose="02040503050406030204" pitchFamily="18" charset="0"/>
                                </a:rPr>
                              </m:ctrlPr>
                            </m:sSubPr>
                            <m:e>
                              <m:r>
                                <a:rPr lang="de-DE" b="0" i="1" smtClean="0">
                                  <a:latin typeface="Cambria Math" panose="02040503050406030204" pitchFamily="18" charset="0"/>
                                </a:rPr>
                                <m:t>𝑝</m:t>
                              </m:r>
                            </m:e>
                            <m:sub>
                              <m:r>
                                <a:rPr lang="de-DE" b="0" i="1" smtClean="0">
                                  <a:latin typeface="Cambria Math" panose="02040503050406030204" pitchFamily="18" charset="0"/>
                                </a:rPr>
                                <m:t>𝑜</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𝑝</m:t>
                              </m:r>
                            </m:e>
                            <m:sub>
                              <m:r>
                                <a:rPr lang="de-DE" b="0" i="1" smtClean="0">
                                  <a:latin typeface="Cambria Math" panose="02040503050406030204" pitchFamily="18" charset="0"/>
                                </a:rPr>
                                <m:t>𝑒</m:t>
                              </m:r>
                            </m:sub>
                          </m:sSub>
                        </m:num>
                        <m:den>
                          <m:r>
                            <a:rPr lang="de-DE" b="0" i="1" smtClean="0">
                              <a:latin typeface="Cambria Math" panose="02040503050406030204" pitchFamily="18" charset="0"/>
                            </a:rPr>
                            <m:t>1−</m:t>
                          </m:r>
                          <m:sSub>
                            <m:sSubPr>
                              <m:ctrlPr>
                                <a:rPr lang="de-DE" i="1">
                                  <a:latin typeface="Cambria Math" panose="02040503050406030204" pitchFamily="18" charset="0"/>
                                </a:rPr>
                              </m:ctrlPr>
                            </m:sSubPr>
                            <m:e>
                              <m:r>
                                <a:rPr lang="de-DE" i="1">
                                  <a:latin typeface="Cambria Math" panose="02040503050406030204" pitchFamily="18" charset="0"/>
                                </a:rPr>
                                <m:t>𝑝</m:t>
                              </m:r>
                            </m:e>
                            <m:sub>
                              <m:r>
                                <a:rPr lang="de-DE" i="1">
                                  <a:latin typeface="Cambria Math" panose="02040503050406030204" pitchFamily="18" charset="0"/>
                                </a:rPr>
                                <m:t>𝑒</m:t>
                              </m:r>
                            </m:sub>
                          </m:sSub>
                        </m:den>
                      </m:f>
                    </m:oMath>
                  </m:oMathPara>
                </a14:m>
                <a:endParaRPr lang="en-GB" dirty="0"/>
              </a:p>
            </p:txBody>
          </p:sp>
        </mc:Choice>
        <mc:Fallback xmlns="">
          <p:sp>
            <p:nvSpPr>
              <p:cNvPr id="4" name="Text Placeholder 3">
                <a:extLst>
                  <a:ext uri="{FF2B5EF4-FFF2-40B4-BE49-F238E27FC236}">
                    <a16:creationId xmlns:a16="http://schemas.microsoft.com/office/drawing/2014/main" id="{AEB32612-A419-43CA-A3E4-EFBDD3A06DAD}"/>
                  </a:ext>
                </a:extLst>
              </p:cNvPr>
              <p:cNvSpPr>
                <a:spLocks noGrp="1" noRot="1" noChangeAspect="1" noMove="1" noResize="1" noEditPoints="1" noAdjustHandles="1" noChangeArrowheads="1" noChangeShapeType="1" noTextEdit="1"/>
              </p:cNvSpPr>
              <p:nvPr>
                <p:ph type="body" sz="quarter" idx="14"/>
              </p:nvPr>
            </p:nvSpPr>
            <p:spPr>
              <a:blipFill>
                <a:blip r:embed="rId2"/>
                <a:stretch>
                  <a:fillRect l="-1818" t="-2125"/>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CDFE7343-A0F9-4BF9-B40C-387DD112A7F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7" name="Speech Bubble: Rectangle with Corners Rounded 6">
            <a:extLst>
              <a:ext uri="{FF2B5EF4-FFF2-40B4-BE49-F238E27FC236}">
                <a16:creationId xmlns:a16="http://schemas.microsoft.com/office/drawing/2014/main" id="{CBC81C7C-B0B2-4DDE-8C32-19CB5FE7A652}"/>
              </a:ext>
            </a:extLst>
          </p:cNvPr>
          <p:cNvSpPr/>
          <p:nvPr/>
        </p:nvSpPr>
        <p:spPr>
          <a:xfrm>
            <a:off x="4877854" y="3658953"/>
            <a:ext cx="987924" cy="277880"/>
          </a:xfrm>
          <a:prstGeom prst="wedgeRoundRectCallout">
            <a:avLst>
              <a:gd name="adj1" fmla="val -40019"/>
              <a:gd name="adj2" fmla="val -110871"/>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All samples</a:t>
            </a:r>
            <a:endParaRPr lang="en-GB" sz="1200" dirty="0">
              <a:solidFill>
                <a:schemeClr val="tx1"/>
              </a:solidFill>
            </a:endParaRPr>
          </a:p>
        </p:txBody>
      </p:sp>
      <p:sp>
        <p:nvSpPr>
          <p:cNvPr id="9" name="Speech Bubble: Rectangle with Corners Rounded 8">
            <a:extLst>
              <a:ext uri="{FF2B5EF4-FFF2-40B4-BE49-F238E27FC236}">
                <a16:creationId xmlns:a16="http://schemas.microsoft.com/office/drawing/2014/main" id="{0552987E-3DBC-4188-90D4-F05C9DF88152}"/>
              </a:ext>
            </a:extLst>
          </p:cNvPr>
          <p:cNvSpPr/>
          <p:nvPr/>
        </p:nvSpPr>
        <p:spPr>
          <a:xfrm>
            <a:off x="6538042" y="2007405"/>
            <a:ext cx="1338120" cy="409203"/>
          </a:xfrm>
          <a:prstGeom prst="wedgeRoundRectCallout">
            <a:avLst>
              <a:gd name="adj1" fmla="val -45002"/>
              <a:gd name="adj2" fmla="val 88489"/>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All correctly classified samples</a:t>
            </a:r>
            <a:endParaRPr lang="en-GB" sz="1200" dirty="0">
              <a:solidFill>
                <a:schemeClr val="tx1"/>
              </a:solidFill>
            </a:endParaRPr>
          </a:p>
        </p:txBody>
      </p:sp>
      <p:sp>
        <p:nvSpPr>
          <p:cNvPr id="12" name="Left Brace 11">
            <a:extLst>
              <a:ext uri="{FF2B5EF4-FFF2-40B4-BE49-F238E27FC236}">
                <a16:creationId xmlns:a16="http://schemas.microsoft.com/office/drawing/2014/main" id="{9FDE81AB-DAF5-4009-BC83-8ECE9ED7CD80}"/>
              </a:ext>
            </a:extLst>
          </p:cNvPr>
          <p:cNvSpPr/>
          <p:nvPr/>
        </p:nvSpPr>
        <p:spPr>
          <a:xfrm rot="16200000">
            <a:off x="4460180" y="2251904"/>
            <a:ext cx="155448" cy="2256915"/>
          </a:xfrm>
          <a:prstGeom prst="leftBrace">
            <a:avLst/>
          </a:prstGeom>
          <a:ln w="19050" cap="rnd" cmpd="sng">
            <a:solidFill>
              <a:srgbClr val="92AEBC"/>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2874622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9E15C-B83E-43ED-85EF-9F2C65F1B2A3}"/>
              </a:ext>
            </a:extLst>
          </p:cNvPr>
          <p:cNvSpPr>
            <a:spLocks noGrp="1"/>
          </p:cNvSpPr>
          <p:nvPr>
            <p:ph type="title"/>
          </p:nvPr>
        </p:nvSpPr>
        <p:spPr/>
        <p:txBody>
          <a:bodyPr/>
          <a:lstStyle/>
          <a:p>
            <a:r>
              <a:rPr lang="de-DE" dirty="0"/>
              <a:t>Cohen‘s Kappa</a:t>
            </a:r>
            <a:endParaRPr lang="en-GB" dirty="0"/>
          </a:p>
        </p:txBody>
      </p:sp>
      <p:sp>
        <p:nvSpPr>
          <p:cNvPr id="3" name="Slide Number Placeholder 2">
            <a:extLst>
              <a:ext uri="{FF2B5EF4-FFF2-40B4-BE49-F238E27FC236}">
                <a16:creationId xmlns:a16="http://schemas.microsoft.com/office/drawing/2014/main" id="{12874771-A68C-4862-A439-5DD386C00205}"/>
              </a:ext>
            </a:extLst>
          </p:cNvPr>
          <p:cNvSpPr>
            <a:spLocks noGrp="1"/>
          </p:cNvSpPr>
          <p:nvPr>
            <p:ph type="sldNum" sz="quarter" idx="13"/>
          </p:nvPr>
        </p:nvSpPr>
        <p:spPr/>
        <p:txBody>
          <a:bodyPr/>
          <a:lstStyle/>
          <a:p>
            <a:fld id="{15C29056-5AFA-7949-831A-3EC086771171}" type="slidenum">
              <a:rPr lang="de-DE" smtClean="0"/>
              <a:pPr/>
              <a:t>34</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ED3EC38A-3A11-4F65-B131-0F751444E109}"/>
                  </a:ext>
                </a:extLst>
              </p:cNvPr>
              <p:cNvSpPr>
                <a:spLocks noGrp="1"/>
              </p:cNvSpPr>
              <p:nvPr>
                <p:ph type="body" sz="quarter" idx="14"/>
              </p:nvPr>
            </p:nvSpPr>
            <p:spPr/>
            <p:txBody>
              <a:bodyPr/>
              <a:lstStyle/>
              <a:p>
                <a:pPr marL="6350" indent="0">
                  <a:buNone/>
                </a:pPr>
                <a14:m>
                  <m:oMathPara xmlns:m="http://schemas.openxmlformats.org/officeDocument/2006/math">
                    <m:oMathParaPr>
                      <m:jc m:val="centerGroup"/>
                    </m:oMathParaPr>
                    <m:oMath xmlns:m="http://schemas.openxmlformats.org/officeDocument/2006/math">
                      <m:r>
                        <m:rPr>
                          <m:nor/>
                        </m:rPr>
                        <a:rPr lang="el-GR" dirty="0">
                          <a:latin typeface="Segoe UI Symbol" panose="020B0502040204020203" pitchFamily="34" charset="0"/>
                          <a:ea typeface="Segoe UI Symbol" panose="020B0502040204020203" pitchFamily="34" charset="0"/>
                        </a:rPr>
                        <m:t>κ</m:t>
                      </m:r>
                      <m:r>
                        <a:rPr lang="de-DE" b="0" i="1" smtClean="0">
                          <a:latin typeface="Cambria Math" panose="02040503050406030204" pitchFamily="18" charset="0"/>
                        </a:rPr>
                        <m:t>=</m:t>
                      </m:r>
                      <m:f>
                        <m:fPr>
                          <m:ctrlPr>
                            <a:rPr lang="de-DE" b="0" i="1" smtClean="0">
                              <a:latin typeface="Cambria Math" panose="02040503050406030204" pitchFamily="18" charset="0"/>
                            </a:rPr>
                          </m:ctrlPr>
                        </m:fPr>
                        <m:num>
                          <m:sSub>
                            <m:sSubPr>
                              <m:ctrlPr>
                                <a:rPr lang="de-DE" b="0" i="1" smtClean="0">
                                  <a:latin typeface="Cambria Math" panose="02040503050406030204" pitchFamily="18" charset="0"/>
                                </a:rPr>
                              </m:ctrlPr>
                            </m:sSubPr>
                            <m:e>
                              <m:r>
                                <a:rPr lang="de-DE" b="0" i="1" smtClean="0">
                                  <a:latin typeface="Cambria Math" panose="02040503050406030204" pitchFamily="18" charset="0"/>
                                </a:rPr>
                                <m:t>𝑝</m:t>
                              </m:r>
                            </m:e>
                            <m:sub>
                              <m:r>
                                <a:rPr lang="de-DE" b="0" i="1" smtClean="0">
                                  <a:latin typeface="Cambria Math" panose="02040503050406030204" pitchFamily="18" charset="0"/>
                                </a:rPr>
                                <m:t>𝑜</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𝑝</m:t>
                              </m:r>
                            </m:e>
                            <m:sub>
                              <m:r>
                                <a:rPr lang="de-DE" b="0" i="1" smtClean="0">
                                  <a:latin typeface="Cambria Math" panose="02040503050406030204" pitchFamily="18" charset="0"/>
                                </a:rPr>
                                <m:t>𝑒</m:t>
                              </m:r>
                            </m:sub>
                          </m:sSub>
                        </m:num>
                        <m:den>
                          <m:r>
                            <a:rPr lang="de-DE" b="0" i="1" smtClean="0">
                              <a:latin typeface="Cambria Math" panose="02040503050406030204" pitchFamily="18" charset="0"/>
                            </a:rPr>
                            <m:t>1−</m:t>
                          </m:r>
                          <m:sSub>
                            <m:sSubPr>
                              <m:ctrlPr>
                                <a:rPr lang="de-DE" i="1">
                                  <a:latin typeface="Cambria Math" panose="02040503050406030204" pitchFamily="18" charset="0"/>
                                </a:rPr>
                              </m:ctrlPr>
                            </m:sSubPr>
                            <m:e>
                              <m:r>
                                <a:rPr lang="de-DE" i="1">
                                  <a:latin typeface="Cambria Math" panose="02040503050406030204" pitchFamily="18" charset="0"/>
                                </a:rPr>
                                <m:t>𝑝</m:t>
                              </m:r>
                            </m:e>
                            <m:sub>
                              <m:r>
                                <a:rPr lang="de-DE" i="1">
                                  <a:latin typeface="Cambria Math" panose="02040503050406030204" pitchFamily="18" charset="0"/>
                                </a:rPr>
                                <m:t>𝑒</m:t>
                              </m:r>
                            </m:sub>
                          </m:sSub>
                        </m:den>
                      </m:f>
                    </m:oMath>
                  </m:oMathPara>
                </a14:m>
                <a:endParaRPr lang="en-GB" dirty="0"/>
              </a:p>
              <a:p>
                <a:pPr marL="6350" indent="0">
                  <a:buNone/>
                </a:pPr>
                <a:endParaRPr lang="en-GB" dirty="0"/>
              </a:p>
              <a:p>
                <a:pPr marL="6350" indent="0">
                  <a:buNone/>
                </a:pPr>
                <a14:m>
                  <m:oMathPara xmlns:m="http://schemas.openxmlformats.org/officeDocument/2006/math">
                    <m:oMathParaPr>
                      <m:jc m:val="centerGroup"/>
                    </m:oMathParaPr>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𝑝</m:t>
                          </m:r>
                        </m:e>
                        <m:sub>
                          <m:r>
                            <a:rPr lang="de-DE" b="0" i="1" smtClean="0">
                              <a:latin typeface="Cambria Math" panose="02040503050406030204" pitchFamily="18" charset="0"/>
                            </a:rPr>
                            <m:t>𝑒</m:t>
                          </m:r>
                        </m:sub>
                      </m:sSub>
                      <m:r>
                        <a:rPr lang="de-DE" b="0" i="1" smtClean="0">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𝑝</m:t>
                          </m:r>
                        </m:e>
                        <m:sub>
                          <m:r>
                            <a:rPr lang="de-DE" b="0" i="1" smtClean="0">
                              <a:latin typeface="Cambria Math" panose="02040503050406030204" pitchFamily="18" charset="0"/>
                            </a:rPr>
                            <m:t>𝑝𝑜𝑠</m:t>
                          </m:r>
                        </m:sub>
                      </m:sSub>
                      <m:r>
                        <a:rPr lang="de-DE" b="0" i="1" smtClean="0">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𝑝</m:t>
                          </m:r>
                        </m:e>
                        <m:sub>
                          <m:r>
                            <a:rPr lang="de-DE" b="0" i="1" smtClean="0">
                              <a:latin typeface="Cambria Math" panose="02040503050406030204" pitchFamily="18" charset="0"/>
                            </a:rPr>
                            <m:t>𝑛𝑒𝑔</m:t>
                          </m:r>
                        </m:sub>
                      </m:sSub>
                    </m:oMath>
                  </m:oMathPara>
                </a14:m>
                <a:endParaRPr lang="en-GB" dirty="0"/>
              </a:p>
              <a:p>
                <a:pPr marL="6350" indent="0">
                  <a:buNone/>
                </a:pPr>
                <a:endParaRPr lang="en-GB" dirty="0"/>
              </a:p>
              <a:p>
                <a:pPr marL="6350" indent="0">
                  <a:buNone/>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i="1">
                              <a:latin typeface="Cambria Math" panose="02040503050406030204" pitchFamily="18" charset="0"/>
                            </a:rPr>
                            <m:t>𝑝</m:t>
                          </m:r>
                        </m:e>
                        <m:sub>
                          <m:r>
                            <a:rPr lang="de-DE" b="0" i="1" smtClean="0">
                              <a:latin typeface="Cambria Math" panose="02040503050406030204" pitchFamily="18" charset="0"/>
                            </a:rPr>
                            <m:t>𝑝𝑜𝑠</m:t>
                          </m:r>
                        </m:sub>
                      </m:sSub>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𝑇𝑃</m:t>
                          </m:r>
                          <m:r>
                            <a:rPr lang="de-DE" b="0" i="1" smtClean="0">
                              <a:latin typeface="Cambria Math" panose="02040503050406030204" pitchFamily="18" charset="0"/>
                            </a:rPr>
                            <m:t>+</m:t>
                          </m:r>
                          <m:r>
                            <a:rPr lang="de-DE" b="0" i="1" smtClean="0">
                              <a:latin typeface="Cambria Math" panose="02040503050406030204" pitchFamily="18" charset="0"/>
                            </a:rPr>
                            <m:t>𝐹𝑁</m:t>
                          </m:r>
                        </m:num>
                        <m:den>
                          <m:r>
                            <a:rPr lang="de-DE" b="0" i="1" smtClean="0">
                              <a:latin typeface="Cambria Math" panose="02040503050406030204" pitchFamily="18" charset="0"/>
                            </a:rPr>
                            <m:t>𝑛</m:t>
                          </m:r>
                        </m:den>
                      </m:f>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m:t>
                      </m:r>
                      <m:f>
                        <m:fPr>
                          <m:ctrlPr>
                            <a:rPr lang="de-DE" b="0" i="1" smtClean="0">
                              <a:latin typeface="Cambria Math" panose="02040503050406030204" pitchFamily="18" charset="0"/>
                              <a:ea typeface="Cambria Math" panose="02040503050406030204" pitchFamily="18" charset="0"/>
                            </a:rPr>
                          </m:ctrlPr>
                        </m:fPr>
                        <m:num>
                          <m:r>
                            <a:rPr lang="de-DE" b="0" i="1" smtClean="0">
                              <a:latin typeface="Cambria Math" panose="02040503050406030204" pitchFamily="18" charset="0"/>
                              <a:ea typeface="Cambria Math" panose="02040503050406030204" pitchFamily="18" charset="0"/>
                            </a:rPr>
                            <m:t>𝑇𝑃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𝐹𝑃</m:t>
                          </m:r>
                        </m:num>
                        <m:den>
                          <m:r>
                            <a:rPr lang="de-DE" b="0" i="1" smtClean="0">
                              <a:latin typeface="Cambria Math" panose="02040503050406030204" pitchFamily="18" charset="0"/>
                              <a:ea typeface="Cambria Math" panose="02040503050406030204" pitchFamily="18" charset="0"/>
                            </a:rPr>
                            <m:t>𝑛</m:t>
                          </m:r>
                        </m:den>
                      </m:f>
                    </m:oMath>
                  </m:oMathPara>
                </a14:m>
                <a:endParaRPr lang="en-GB" dirty="0"/>
              </a:p>
              <a:p>
                <a:pPr marL="6350" indent="0">
                  <a:buNone/>
                </a:pPr>
                <a:endParaRPr lang="en-GB" dirty="0"/>
              </a:p>
              <a:p>
                <a:pPr marL="6350" indent="0">
                  <a:buNone/>
                </a:pPr>
                <a14:m>
                  <m:oMathPara xmlns:m="http://schemas.openxmlformats.org/officeDocument/2006/math">
                    <m:oMathParaPr>
                      <m:jc m:val="centerGroup"/>
                    </m:oMathParaPr>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𝑝</m:t>
                          </m:r>
                        </m:e>
                        <m:sub>
                          <m:r>
                            <a:rPr lang="de-DE" b="0" i="1" smtClean="0">
                              <a:latin typeface="Cambria Math" panose="02040503050406030204" pitchFamily="18" charset="0"/>
                            </a:rPr>
                            <m:t>𝑛𝑒𝑔</m:t>
                          </m:r>
                        </m:sub>
                      </m:sSub>
                      <m:r>
                        <a:rPr lang="de-DE" b="0" i="1" smtClean="0">
                          <a:latin typeface="Cambria Math" panose="02040503050406030204" pitchFamily="18" charset="0"/>
                        </a:rPr>
                        <m:t>=</m:t>
                      </m:r>
                      <m:f>
                        <m:fPr>
                          <m:ctrlPr>
                            <a:rPr lang="de-DE" i="1">
                              <a:latin typeface="Cambria Math" panose="02040503050406030204" pitchFamily="18" charset="0"/>
                            </a:rPr>
                          </m:ctrlPr>
                        </m:fPr>
                        <m:num>
                          <m:r>
                            <a:rPr lang="de-DE" i="1">
                              <a:latin typeface="Cambria Math" panose="02040503050406030204" pitchFamily="18" charset="0"/>
                            </a:rPr>
                            <m:t>𝑇</m:t>
                          </m:r>
                          <m:r>
                            <a:rPr lang="de-DE" b="0" i="1" smtClean="0">
                              <a:latin typeface="Cambria Math" panose="02040503050406030204" pitchFamily="18" charset="0"/>
                            </a:rPr>
                            <m:t>𝑁</m:t>
                          </m:r>
                          <m:r>
                            <a:rPr lang="de-DE" i="1">
                              <a:latin typeface="Cambria Math" panose="02040503050406030204" pitchFamily="18" charset="0"/>
                            </a:rPr>
                            <m:t>+</m:t>
                          </m:r>
                          <m:r>
                            <a:rPr lang="de-DE" i="1">
                              <a:latin typeface="Cambria Math" panose="02040503050406030204" pitchFamily="18" charset="0"/>
                            </a:rPr>
                            <m:t>𝐹𝑃</m:t>
                          </m:r>
                        </m:num>
                        <m:den>
                          <m:r>
                            <a:rPr lang="de-DE" i="1">
                              <a:latin typeface="Cambria Math" panose="02040503050406030204" pitchFamily="18" charset="0"/>
                            </a:rPr>
                            <m:t>𝑛</m:t>
                          </m:r>
                        </m:den>
                      </m:f>
                      <m:r>
                        <a:rPr lang="de-DE" i="1">
                          <a:latin typeface="Cambria Math" panose="02040503050406030204" pitchFamily="18" charset="0"/>
                        </a:rPr>
                        <m:t> </m:t>
                      </m:r>
                      <m:r>
                        <a:rPr lang="de-DE" i="1">
                          <a:latin typeface="Cambria Math" panose="02040503050406030204" pitchFamily="18" charset="0"/>
                          <a:ea typeface="Cambria Math" panose="02040503050406030204" pitchFamily="18" charset="0"/>
                        </a:rPr>
                        <m:t>∙</m:t>
                      </m:r>
                      <m:f>
                        <m:fPr>
                          <m:ctrlPr>
                            <a:rPr lang="de-DE" i="1">
                              <a:latin typeface="Cambria Math" panose="02040503050406030204" pitchFamily="18" charset="0"/>
                              <a:ea typeface="Cambria Math" panose="02040503050406030204" pitchFamily="18" charset="0"/>
                            </a:rPr>
                          </m:ctrlPr>
                        </m:fPr>
                        <m:num>
                          <m:r>
                            <a:rPr lang="de-DE" i="1">
                              <a:latin typeface="Cambria Math" panose="02040503050406030204" pitchFamily="18" charset="0"/>
                              <a:ea typeface="Cambria Math" panose="02040503050406030204" pitchFamily="18" charset="0"/>
                            </a:rPr>
                            <m:t>𝑇</m:t>
                          </m:r>
                          <m:r>
                            <a:rPr lang="de-DE" b="0" i="1" smtClean="0">
                              <a:latin typeface="Cambria Math" panose="02040503050406030204" pitchFamily="18" charset="0"/>
                              <a:ea typeface="Cambria Math" panose="02040503050406030204" pitchFamily="18" charset="0"/>
                            </a:rPr>
                            <m:t>𝑁</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𝐹𝑁</m:t>
                          </m:r>
                        </m:num>
                        <m:den>
                          <m:r>
                            <a:rPr lang="de-DE" i="1">
                              <a:latin typeface="Cambria Math" panose="02040503050406030204" pitchFamily="18" charset="0"/>
                              <a:ea typeface="Cambria Math" panose="02040503050406030204" pitchFamily="18" charset="0"/>
                            </a:rPr>
                            <m:t>𝑛</m:t>
                          </m:r>
                        </m:den>
                      </m:f>
                    </m:oMath>
                  </m:oMathPara>
                </a14:m>
                <a:endParaRPr lang="en-GB" dirty="0"/>
              </a:p>
            </p:txBody>
          </p:sp>
        </mc:Choice>
        <mc:Fallback xmlns="">
          <p:sp>
            <p:nvSpPr>
              <p:cNvPr id="4" name="Text Placeholder 3">
                <a:extLst>
                  <a:ext uri="{FF2B5EF4-FFF2-40B4-BE49-F238E27FC236}">
                    <a16:creationId xmlns:a16="http://schemas.microsoft.com/office/drawing/2014/main" id="{ED3EC38A-3A11-4F65-B131-0F751444E109}"/>
                  </a:ext>
                </a:extLst>
              </p:cNvPr>
              <p:cNvSpPr>
                <a:spLocks noGrp="1" noRot="1" noChangeAspect="1" noMove="1" noResize="1" noEditPoints="1" noAdjustHandles="1" noChangeArrowheads="1" noChangeShapeType="1" noTextEdit="1"/>
              </p:cNvSpPr>
              <p:nvPr>
                <p:ph type="body" sz="quarter" idx="14"/>
              </p:nvPr>
            </p:nvSpPr>
            <p:spPr>
              <a:blipFill>
                <a:blip r:embed="rId2"/>
                <a:stretch>
                  <a:fillRect/>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59A5C204-B360-40D4-AE1A-63332104AAF1}"/>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9" name="Speech Bubble: Rectangle with Corners Rounded 8">
            <a:extLst>
              <a:ext uri="{FF2B5EF4-FFF2-40B4-BE49-F238E27FC236}">
                <a16:creationId xmlns:a16="http://schemas.microsoft.com/office/drawing/2014/main" id="{10F3CD02-0627-4574-AE9C-0C1DE2A3D424}"/>
              </a:ext>
            </a:extLst>
          </p:cNvPr>
          <p:cNvSpPr/>
          <p:nvPr/>
        </p:nvSpPr>
        <p:spPr>
          <a:xfrm>
            <a:off x="6599508" y="2021496"/>
            <a:ext cx="1715598" cy="623228"/>
          </a:xfrm>
          <a:prstGeom prst="wedgeRoundRectCallout">
            <a:avLst>
              <a:gd name="adj1" fmla="val -78176"/>
              <a:gd name="adj2" fmla="val 51017"/>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All samples assigned to the positive class</a:t>
            </a:r>
            <a:endParaRPr lang="en-GB" sz="1200" dirty="0">
              <a:solidFill>
                <a:schemeClr val="tx1"/>
              </a:solidFill>
            </a:endParaRPr>
          </a:p>
        </p:txBody>
      </p:sp>
      <p:sp>
        <p:nvSpPr>
          <p:cNvPr id="11" name="Speech Bubble: Rectangle with Corners Rounded 10">
            <a:extLst>
              <a:ext uri="{FF2B5EF4-FFF2-40B4-BE49-F238E27FC236}">
                <a16:creationId xmlns:a16="http://schemas.microsoft.com/office/drawing/2014/main" id="{4620DD2F-8176-47CF-B4DB-CBD260993AC9}"/>
              </a:ext>
            </a:extLst>
          </p:cNvPr>
          <p:cNvSpPr/>
          <p:nvPr/>
        </p:nvSpPr>
        <p:spPr>
          <a:xfrm>
            <a:off x="1994171" y="2091211"/>
            <a:ext cx="1337132" cy="623228"/>
          </a:xfrm>
          <a:prstGeom prst="wedgeRoundRectCallout">
            <a:avLst>
              <a:gd name="adj1" fmla="val 77630"/>
              <a:gd name="adj2" fmla="val 41652"/>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All samples in the positive class</a:t>
            </a:r>
            <a:endParaRPr lang="en-GB" sz="1200" dirty="0">
              <a:solidFill>
                <a:schemeClr val="tx1"/>
              </a:solidFill>
            </a:endParaRPr>
          </a:p>
        </p:txBody>
      </p:sp>
      <p:sp>
        <p:nvSpPr>
          <p:cNvPr id="13" name="Speech Bubble: Rectangle with Corners Rounded 12">
            <a:extLst>
              <a:ext uri="{FF2B5EF4-FFF2-40B4-BE49-F238E27FC236}">
                <a16:creationId xmlns:a16="http://schemas.microsoft.com/office/drawing/2014/main" id="{9FB7DB59-10AA-42FF-A097-DA54C76ED8D7}"/>
              </a:ext>
            </a:extLst>
          </p:cNvPr>
          <p:cNvSpPr/>
          <p:nvPr/>
        </p:nvSpPr>
        <p:spPr>
          <a:xfrm>
            <a:off x="6683814" y="3832462"/>
            <a:ext cx="1715598" cy="623228"/>
          </a:xfrm>
          <a:prstGeom prst="wedgeRoundRectCallout">
            <a:avLst>
              <a:gd name="adj1" fmla="val -79026"/>
              <a:gd name="adj2" fmla="val -41073"/>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All samples assigned to the negative class</a:t>
            </a:r>
            <a:endParaRPr lang="en-GB" sz="1200" dirty="0">
              <a:solidFill>
                <a:schemeClr val="tx1"/>
              </a:solidFill>
            </a:endParaRPr>
          </a:p>
        </p:txBody>
      </p:sp>
      <p:sp>
        <p:nvSpPr>
          <p:cNvPr id="15" name="Speech Bubble: Rectangle with Corners Rounded 14">
            <a:extLst>
              <a:ext uri="{FF2B5EF4-FFF2-40B4-BE49-F238E27FC236}">
                <a16:creationId xmlns:a16="http://schemas.microsoft.com/office/drawing/2014/main" id="{33EAD569-B6B0-4BEF-A878-EBA43E752A41}"/>
              </a:ext>
            </a:extLst>
          </p:cNvPr>
          <p:cNvSpPr/>
          <p:nvPr/>
        </p:nvSpPr>
        <p:spPr>
          <a:xfrm>
            <a:off x="1967210" y="3234447"/>
            <a:ext cx="1337132" cy="541928"/>
          </a:xfrm>
          <a:prstGeom prst="wedgeRoundRectCallout">
            <a:avLst>
              <a:gd name="adj1" fmla="val 78721"/>
              <a:gd name="adj2" fmla="val 32677"/>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All samples in the negative class</a:t>
            </a:r>
            <a:endParaRPr lang="en-GB" sz="1200" dirty="0">
              <a:solidFill>
                <a:schemeClr val="tx1"/>
              </a:solidFill>
            </a:endParaRPr>
          </a:p>
        </p:txBody>
      </p:sp>
      <p:sp>
        <p:nvSpPr>
          <p:cNvPr id="18" name="TextBox 17">
            <a:extLst>
              <a:ext uri="{FF2B5EF4-FFF2-40B4-BE49-F238E27FC236}">
                <a16:creationId xmlns:a16="http://schemas.microsoft.com/office/drawing/2014/main" id="{3816E302-A323-45F7-83F2-6F046E02A75E}"/>
              </a:ext>
            </a:extLst>
          </p:cNvPr>
          <p:cNvSpPr txBox="1"/>
          <p:nvPr/>
        </p:nvSpPr>
        <p:spPr>
          <a:xfrm>
            <a:off x="838795" y="4644924"/>
            <a:ext cx="3270126" cy="492443"/>
          </a:xfrm>
          <a:prstGeom prst="rect">
            <a:avLst/>
          </a:prstGeom>
          <a:solidFill>
            <a:schemeClr val="bg1"/>
          </a:solidFill>
          <a:ln>
            <a:solidFill>
              <a:schemeClr val="tx1">
                <a:lumMod val="75000"/>
              </a:schemeClr>
            </a:solidFill>
          </a:ln>
        </p:spPr>
        <p:txBody>
          <a:bodyPr wrap="none" lIns="0" tIns="0" rIns="0" bIns="0" rtlCol="0">
            <a:spAutoFit/>
          </a:bodyPr>
          <a:lstStyle/>
          <a:p>
            <a:pPr algn="l">
              <a:lnSpc>
                <a:spcPct val="100000"/>
              </a:lnSpc>
            </a:pP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Perfectly correct classification </a:t>
            </a:r>
            <a:r>
              <a:rPr lang="el-GR" sz="1600" dirty="0">
                <a:latin typeface="Segoe UI Symbol" panose="020B0502040204020203" pitchFamily="34" charset="0"/>
                <a:ea typeface="Segoe UI Symbol" panose="020B0502040204020203" pitchFamily="34" charset="0"/>
              </a:rPr>
              <a:t>κ</a:t>
            </a: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 = 1 </a:t>
            </a:r>
          </a:p>
          <a:p>
            <a:pPr algn="l">
              <a:lnSpc>
                <a:spcPct val="100000"/>
              </a:lnSpc>
            </a:pPr>
            <a:r>
              <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Perfectly  wrong classification </a:t>
            </a:r>
            <a:r>
              <a:rPr lang="el-GR" sz="1600" dirty="0">
                <a:latin typeface="Segoe UI Symbol" panose="020B0502040204020203" pitchFamily="34" charset="0"/>
                <a:ea typeface="Segoe UI Symbol" panose="020B0502040204020203" pitchFamily="34" charset="0"/>
              </a:rPr>
              <a:t>κ</a:t>
            </a:r>
            <a:r>
              <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 = 0</a:t>
            </a:r>
          </a:p>
        </p:txBody>
      </p:sp>
      <p:sp>
        <p:nvSpPr>
          <p:cNvPr id="20" name="Speech Bubble: Rectangle with Corners Rounded 19">
            <a:extLst>
              <a:ext uri="{FF2B5EF4-FFF2-40B4-BE49-F238E27FC236}">
                <a16:creationId xmlns:a16="http://schemas.microsoft.com/office/drawing/2014/main" id="{D989FA9E-D416-4D69-A5BF-2A67CAC21EA6}"/>
              </a:ext>
            </a:extLst>
          </p:cNvPr>
          <p:cNvSpPr/>
          <p:nvPr/>
        </p:nvSpPr>
        <p:spPr>
          <a:xfrm>
            <a:off x="2714016" y="704998"/>
            <a:ext cx="899387" cy="410867"/>
          </a:xfrm>
          <a:prstGeom prst="wedgeRoundRectCallout">
            <a:avLst>
              <a:gd name="adj1" fmla="val 118501"/>
              <a:gd name="adj2" fmla="val 14539"/>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Overall accuracy</a:t>
            </a:r>
            <a:endParaRPr lang="en-GB" sz="1200" dirty="0">
              <a:solidFill>
                <a:schemeClr val="tx1"/>
              </a:solidFill>
            </a:endParaRPr>
          </a:p>
        </p:txBody>
      </p:sp>
      <p:sp>
        <p:nvSpPr>
          <p:cNvPr id="21" name="Oval 20">
            <a:extLst>
              <a:ext uri="{FF2B5EF4-FFF2-40B4-BE49-F238E27FC236}">
                <a16:creationId xmlns:a16="http://schemas.microsoft.com/office/drawing/2014/main" id="{FBBDCA67-C914-4D89-8CCB-843EB7CE1CE2}"/>
              </a:ext>
            </a:extLst>
          </p:cNvPr>
          <p:cNvSpPr/>
          <p:nvPr/>
        </p:nvSpPr>
        <p:spPr>
          <a:xfrm>
            <a:off x="4323945" y="866955"/>
            <a:ext cx="359923" cy="317646"/>
          </a:xfrm>
          <a:prstGeom prst="ellipse">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B3728441-C330-4CB5-B39B-083111914FBC}"/>
              </a:ext>
            </a:extLst>
          </p:cNvPr>
          <p:cNvSpPr txBox="1"/>
          <p:nvPr/>
        </p:nvSpPr>
        <p:spPr>
          <a:xfrm>
            <a:off x="549613" y="2986391"/>
            <a:ext cx="65" cy="307777"/>
          </a:xfrm>
          <a:prstGeom prst="rect">
            <a:avLst/>
          </a:prstGeom>
          <a:solidFill>
            <a:schemeClr val="bg1"/>
          </a:solidFill>
        </p:spPr>
        <p:txBody>
          <a:bodyPr wrap="none" lIns="0" tIns="0" rIns="0" bIns="0" rtlCol="0">
            <a:spAutoFit/>
          </a:bodyPr>
          <a:lstStyle/>
          <a:p>
            <a:pPr algn="l">
              <a:lnSpc>
                <a:spcPct val="100000"/>
              </a:lnSpc>
            </a:pP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1" name="Speech Bubble: Rectangle with Corners Rounded 30">
            <a:extLst>
              <a:ext uri="{FF2B5EF4-FFF2-40B4-BE49-F238E27FC236}">
                <a16:creationId xmlns:a16="http://schemas.microsoft.com/office/drawing/2014/main" id="{1DD6177C-FD0E-4B8E-A38D-F2365F19B22B}"/>
              </a:ext>
            </a:extLst>
          </p:cNvPr>
          <p:cNvSpPr/>
          <p:nvPr/>
        </p:nvSpPr>
        <p:spPr>
          <a:xfrm>
            <a:off x="1760705" y="1331527"/>
            <a:ext cx="1403003" cy="541928"/>
          </a:xfrm>
          <a:prstGeom prst="wedgeRoundRectCallout">
            <a:avLst>
              <a:gd name="adj1" fmla="val 74905"/>
              <a:gd name="adj2" fmla="val 66782"/>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Introduces the a priori probabilities of the classes</a:t>
            </a:r>
            <a:endParaRPr lang="en-GB" sz="1200" dirty="0">
              <a:solidFill>
                <a:schemeClr val="tx1"/>
              </a:solidFill>
            </a:endParaRPr>
          </a:p>
        </p:txBody>
      </p:sp>
    </p:spTree>
    <p:extLst>
      <p:ext uri="{BB962C8B-B14F-4D97-AF65-F5344CB8AC3E}">
        <p14:creationId xmlns:p14="http://schemas.microsoft.com/office/powerpoint/2010/main" val="3480270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084F-99F3-430A-813E-84B0EC7E33E1}"/>
              </a:ext>
            </a:extLst>
          </p:cNvPr>
          <p:cNvSpPr>
            <a:spLocks noGrp="1"/>
          </p:cNvSpPr>
          <p:nvPr>
            <p:ph type="title"/>
          </p:nvPr>
        </p:nvSpPr>
        <p:spPr/>
        <p:txBody>
          <a:bodyPr/>
          <a:lstStyle/>
          <a:p>
            <a:r>
              <a:rPr lang="de-DE" dirty="0"/>
              <a:t>Cohen‘s Kappa (</a:t>
            </a:r>
            <a:r>
              <a:rPr lang="el-GR" dirty="0">
                <a:latin typeface="Segoe UI Symbol" panose="020B0502040204020203" pitchFamily="34" charset="0"/>
                <a:ea typeface="Segoe UI Symbol" panose="020B0502040204020203" pitchFamily="34" charset="0"/>
              </a:rPr>
              <a:t>κ</a:t>
            </a:r>
            <a:r>
              <a:rPr lang="de-DE" dirty="0"/>
              <a:t>) vs. Overall accuracy</a:t>
            </a:r>
            <a:endParaRPr lang="en-US" dirty="0"/>
          </a:p>
        </p:txBody>
      </p:sp>
      <p:sp>
        <p:nvSpPr>
          <p:cNvPr id="3" name="Content Placeholder 2">
            <a:extLst>
              <a:ext uri="{FF2B5EF4-FFF2-40B4-BE49-F238E27FC236}">
                <a16:creationId xmlns:a16="http://schemas.microsoft.com/office/drawing/2014/main" id="{DD6ABD06-5BDD-4DC4-B9D1-C098199F2FBE}"/>
              </a:ext>
            </a:extLst>
          </p:cNvPr>
          <p:cNvSpPr>
            <a:spLocks noGrp="1"/>
          </p:cNvSpPr>
          <p:nvPr>
            <p:ph idx="1"/>
          </p:nvPr>
        </p:nvSpPr>
        <p:spPr/>
        <p:txBody>
          <a:bodyPr/>
          <a:lstStyle/>
          <a:p>
            <a:pPr marL="0" indent="0">
              <a:buNone/>
            </a:pPr>
            <a:r>
              <a:rPr lang="de-DE" dirty="0"/>
              <a:t>	</a:t>
            </a:r>
          </a:p>
          <a:p>
            <a:endParaRPr lang="de-DE" dirty="0"/>
          </a:p>
          <a:p>
            <a:pPr marL="0" indent="0">
              <a:buNone/>
            </a:pPr>
            <a:endParaRPr lang="en-US" dirty="0"/>
          </a:p>
        </p:txBody>
      </p:sp>
      <p:sp>
        <p:nvSpPr>
          <p:cNvPr id="4" name="Rectangle 3">
            <a:extLst>
              <a:ext uri="{FF2B5EF4-FFF2-40B4-BE49-F238E27FC236}">
                <a16:creationId xmlns:a16="http://schemas.microsoft.com/office/drawing/2014/main" id="{0F0B392F-3247-416D-8871-6B220FA80CA8}"/>
              </a:ext>
            </a:extLst>
          </p:cNvPr>
          <p:cNvSpPr/>
          <p:nvPr/>
        </p:nvSpPr>
        <p:spPr>
          <a:xfrm>
            <a:off x="4114800" y="2995330"/>
            <a:ext cx="1036543" cy="716420"/>
          </a:xfrm>
          <a:prstGeom prst="rect">
            <a:avLst/>
          </a:prstGeom>
          <a:noFill/>
          <a:ln>
            <a:solidFill>
              <a:srgbClr val="ED18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4B4C70E5-3258-467B-9B03-7252BF40042E}"/>
              </a:ext>
            </a:extLst>
          </p:cNvPr>
          <p:cNvSpPr txBox="1"/>
          <p:nvPr/>
        </p:nvSpPr>
        <p:spPr>
          <a:xfrm>
            <a:off x="4114800" y="2989220"/>
            <a:ext cx="1036543" cy="646331"/>
          </a:xfrm>
          <a:prstGeom prst="rect">
            <a:avLst/>
          </a:prstGeom>
          <a:noFill/>
        </p:spPr>
        <p:txBody>
          <a:bodyPr wrap="square" rtlCol="0">
            <a:spAutoFit/>
          </a:bodyPr>
          <a:lstStyle/>
          <a:p>
            <a:r>
              <a:rPr lang="de-DE" dirty="0"/>
              <a:t>Overall accuracy</a:t>
            </a:r>
            <a:endParaRPr lang="en-US" dirty="0"/>
          </a:p>
        </p:txBody>
      </p:sp>
      <p:cxnSp>
        <p:nvCxnSpPr>
          <p:cNvPr id="7" name="Straight Arrow Connector 6">
            <a:extLst>
              <a:ext uri="{FF2B5EF4-FFF2-40B4-BE49-F238E27FC236}">
                <a16:creationId xmlns:a16="http://schemas.microsoft.com/office/drawing/2014/main" id="{12E38996-626A-4D8A-BE32-AA0A3014E067}"/>
              </a:ext>
            </a:extLst>
          </p:cNvPr>
          <p:cNvCxnSpPr>
            <a:cxnSpLocks/>
            <a:stCxn id="5" idx="1"/>
          </p:cNvCxnSpPr>
          <p:nvPr/>
        </p:nvCxnSpPr>
        <p:spPr>
          <a:xfrm flipH="1">
            <a:off x="2771800" y="3312386"/>
            <a:ext cx="1343000" cy="582780"/>
          </a:xfrm>
          <a:prstGeom prst="straightConnector1">
            <a:avLst/>
          </a:prstGeom>
          <a:ln>
            <a:solidFill>
              <a:srgbClr val="ED184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7810AD2-89DD-48BB-86A6-CAD3CED85C88}"/>
                  </a:ext>
                </a:extLst>
              </p:cNvPr>
              <p:cNvSpPr txBox="1"/>
              <p:nvPr/>
            </p:nvSpPr>
            <p:spPr>
              <a:xfrm>
                <a:off x="622091" y="2081562"/>
                <a:ext cx="3048000" cy="28015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300" i="1" smtClean="0">
                              <a:latin typeface="Cambria Math" panose="02040503050406030204" pitchFamily="18" charset="0"/>
                            </a:rPr>
                          </m:ctrlPr>
                        </m:sSubPr>
                        <m:e>
                          <m:r>
                            <a:rPr lang="de-DE" sz="1300" b="0" i="1" smtClean="0">
                              <a:latin typeface="Cambria Math" panose="02040503050406030204" pitchFamily="18" charset="0"/>
                            </a:rPr>
                            <m:t>𝑝</m:t>
                          </m:r>
                        </m:e>
                        <m:sub>
                          <m:r>
                            <a:rPr lang="de-DE" sz="1300" b="0" i="1" smtClean="0">
                              <a:latin typeface="Cambria Math" panose="02040503050406030204" pitchFamily="18" charset="0"/>
                            </a:rPr>
                            <m:t>𝑒</m:t>
                          </m:r>
                          <m:r>
                            <a:rPr lang="de-DE" sz="1300" b="0" i="1" smtClean="0">
                              <a:latin typeface="Cambria Math" panose="02040503050406030204" pitchFamily="18" charset="0"/>
                            </a:rPr>
                            <m:t>1</m:t>
                          </m:r>
                        </m:sub>
                      </m:sSub>
                      <m:r>
                        <a:rPr lang="de-DE" sz="1300" b="0" i="1" smtClean="0">
                          <a:latin typeface="Cambria Math" panose="02040503050406030204" pitchFamily="18" charset="0"/>
                        </a:rPr>
                        <m:t>=</m:t>
                      </m:r>
                      <m:f>
                        <m:fPr>
                          <m:ctrlPr>
                            <a:rPr lang="de-DE" sz="1300" b="0" i="1" smtClean="0">
                              <a:latin typeface="Cambria Math" panose="02040503050406030204" pitchFamily="18" charset="0"/>
                            </a:rPr>
                          </m:ctrlPr>
                        </m:fPr>
                        <m:num>
                          <m:r>
                            <a:rPr lang="de-DE" sz="1300" b="0" i="1" smtClean="0">
                              <a:latin typeface="Cambria Math" panose="02040503050406030204" pitchFamily="18" charset="0"/>
                            </a:rPr>
                            <m:t>19</m:t>
                          </m:r>
                        </m:num>
                        <m:den>
                          <m:r>
                            <a:rPr lang="de-DE" sz="1300" b="0" i="1" smtClean="0">
                              <a:latin typeface="Cambria Math" panose="02040503050406030204" pitchFamily="18" charset="0"/>
                            </a:rPr>
                            <m:t>100</m:t>
                          </m:r>
                        </m:den>
                      </m:f>
                      <m:r>
                        <a:rPr lang="de-DE" sz="1300" b="0" i="1" smtClean="0">
                          <a:latin typeface="Cambria Math" panose="02040503050406030204" pitchFamily="18" charset="0"/>
                          <a:ea typeface="Cambria Math" panose="02040503050406030204" pitchFamily="18" charset="0"/>
                        </a:rPr>
                        <m:t>×</m:t>
                      </m:r>
                      <m:f>
                        <m:fPr>
                          <m:ctrlPr>
                            <a:rPr lang="de-DE" sz="1300" b="0" i="1" smtClean="0">
                              <a:latin typeface="Cambria Math" panose="02040503050406030204" pitchFamily="18" charset="0"/>
                              <a:ea typeface="Cambria Math" panose="02040503050406030204" pitchFamily="18" charset="0"/>
                            </a:rPr>
                          </m:ctrlPr>
                        </m:fPr>
                        <m:num>
                          <m:r>
                            <a:rPr lang="de-DE" sz="1300" b="0" i="1" smtClean="0">
                              <a:latin typeface="Cambria Math" panose="02040503050406030204" pitchFamily="18" charset="0"/>
                              <a:ea typeface="Cambria Math" panose="02040503050406030204" pitchFamily="18" charset="0"/>
                            </a:rPr>
                            <m:t>20</m:t>
                          </m:r>
                        </m:num>
                        <m:den>
                          <m:r>
                            <a:rPr lang="de-DE" sz="1300" b="0" i="1" smtClean="0">
                              <a:latin typeface="Cambria Math" panose="02040503050406030204" pitchFamily="18" charset="0"/>
                              <a:ea typeface="Cambria Math" panose="02040503050406030204" pitchFamily="18" charset="0"/>
                            </a:rPr>
                            <m:t>100</m:t>
                          </m:r>
                        </m:den>
                      </m:f>
                    </m:oMath>
                  </m:oMathPara>
                </a14:m>
                <a:endParaRPr lang="de-DE" sz="1300" b="0" dirty="0">
                  <a:ea typeface="Cambria Math" panose="02040503050406030204" pitchFamily="18" charset="0"/>
                </a:endParaRPr>
              </a:p>
              <a:p>
                <a:endParaRPr lang="de-DE" sz="13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1300" i="1">
                              <a:latin typeface="Cambria Math" panose="02040503050406030204" pitchFamily="18" charset="0"/>
                            </a:rPr>
                          </m:ctrlPr>
                        </m:sSubPr>
                        <m:e>
                          <m:r>
                            <a:rPr lang="de-DE" sz="1300" i="1">
                              <a:latin typeface="Cambria Math" panose="02040503050406030204" pitchFamily="18" charset="0"/>
                            </a:rPr>
                            <m:t>𝑝</m:t>
                          </m:r>
                        </m:e>
                        <m:sub>
                          <m:r>
                            <a:rPr lang="de-DE" sz="1300" i="1">
                              <a:latin typeface="Cambria Math" panose="02040503050406030204" pitchFamily="18" charset="0"/>
                            </a:rPr>
                            <m:t>𝑒</m:t>
                          </m:r>
                          <m:r>
                            <a:rPr lang="de-DE" sz="1300" b="0" i="1" smtClean="0">
                              <a:latin typeface="Cambria Math" panose="02040503050406030204" pitchFamily="18" charset="0"/>
                            </a:rPr>
                            <m:t>2</m:t>
                          </m:r>
                        </m:sub>
                      </m:sSub>
                      <m:r>
                        <a:rPr lang="de-DE" sz="1300" i="1">
                          <a:latin typeface="Cambria Math" panose="02040503050406030204" pitchFamily="18" charset="0"/>
                        </a:rPr>
                        <m:t>=</m:t>
                      </m:r>
                      <m:f>
                        <m:fPr>
                          <m:ctrlPr>
                            <a:rPr lang="de-DE" sz="1300" i="1">
                              <a:latin typeface="Cambria Math" panose="02040503050406030204" pitchFamily="18" charset="0"/>
                            </a:rPr>
                          </m:ctrlPr>
                        </m:fPr>
                        <m:num>
                          <m:r>
                            <a:rPr lang="de-DE" sz="1300" b="0" i="1" smtClean="0">
                              <a:latin typeface="Cambria Math" panose="02040503050406030204" pitchFamily="18" charset="0"/>
                            </a:rPr>
                            <m:t>81</m:t>
                          </m:r>
                        </m:num>
                        <m:den>
                          <m:r>
                            <a:rPr lang="de-DE" sz="1300" b="0" i="1" smtClean="0">
                              <a:latin typeface="Cambria Math" panose="02040503050406030204" pitchFamily="18" charset="0"/>
                            </a:rPr>
                            <m:t>100</m:t>
                          </m:r>
                        </m:den>
                      </m:f>
                      <m:r>
                        <a:rPr lang="de-DE" sz="1300" i="1">
                          <a:latin typeface="Cambria Math" panose="02040503050406030204" pitchFamily="18" charset="0"/>
                          <a:ea typeface="Cambria Math" panose="02040503050406030204" pitchFamily="18" charset="0"/>
                        </a:rPr>
                        <m:t>×</m:t>
                      </m:r>
                      <m:f>
                        <m:fPr>
                          <m:ctrlPr>
                            <a:rPr lang="de-DE" sz="1300" i="1">
                              <a:latin typeface="Cambria Math" panose="02040503050406030204" pitchFamily="18" charset="0"/>
                              <a:ea typeface="Cambria Math" panose="02040503050406030204" pitchFamily="18" charset="0"/>
                            </a:rPr>
                          </m:ctrlPr>
                        </m:fPr>
                        <m:num>
                          <m:r>
                            <a:rPr lang="de-DE" sz="1300" b="0" i="1" smtClean="0">
                              <a:latin typeface="Cambria Math" panose="02040503050406030204" pitchFamily="18" charset="0"/>
                              <a:ea typeface="Cambria Math" panose="02040503050406030204" pitchFamily="18" charset="0"/>
                            </a:rPr>
                            <m:t>80</m:t>
                          </m:r>
                        </m:num>
                        <m:den>
                          <m:r>
                            <a:rPr lang="de-DE" sz="1300" b="0" i="1" smtClean="0">
                              <a:latin typeface="Cambria Math" panose="02040503050406030204" pitchFamily="18" charset="0"/>
                              <a:ea typeface="Cambria Math" panose="02040503050406030204" pitchFamily="18" charset="0"/>
                            </a:rPr>
                            <m:t>100</m:t>
                          </m:r>
                        </m:den>
                      </m:f>
                    </m:oMath>
                  </m:oMathPara>
                </a14:m>
                <a:endParaRPr lang="de-DE" sz="1300" b="0" dirty="0">
                  <a:ea typeface="Cambria Math" panose="02040503050406030204" pitchFamily="18" charset="0"/>
                </a:endParaRPr>
              </a:p>
              <a:p>
                <a:endParaRPr lang="de-DE"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de-DE" sz="1300" b="0" i="1" smtClean="0">
                              <a:latin typeface="Cambria Math" panose="02040503050406030204" pitchFamily="18" charset="0"/>
                              <a:ea typeface="Cambria Math" panose="02040503050406030204" pitchFamily="18" charset="0"/>
                            </a:rPr>
                          </m:ctrlPr>
                        </m:sSubPr>
                        <m:e>
                          <m:r>
                            <a:rPr lang="de-DE" sz="1300" b="0" i="1" smtClean="0">
                              <a:latin typeface="Cambria Math" panose="02040503050406030204" pitchFamily="18" charset="0"/>
                              <a:ea typeface="Cambria Math" panose="02040503050406030204" pitchFamily="18" charset="0"/>
                            </a:rPr>
                            <m:t>𝑝</m:t>
                          </m:r>
                        </m:e>
                        <m:sub>
                          <m:r>
                            <a:rPr lang="de-DE" sz="1300" b="0" i="1" smtClean="0">
                              <a:latin typeface="Cambria Math" panose="02040503050406030204" pitchFamily="18" charset="0"/>
                              <a:ea typeface="Cambria Math" panose="02040503050406030204" pitchFamily="18" charset="0"/>
                            </a:rPr>
                            <m:t>𝑒</m:t>
                          </m:r>
                        </m:sub>
                      </m:sSub>
                      <m:r>
                        <a:rPr lang="de-DE" sz="1300" b="0" i="1" smtClean="0">
                          <a:latin typeface="Cambria Math" panose="02040503050406030204" pitchFamily="18" charset="0"/>
                          <a:ea typeface="Cambria Math" panose="02040503050406030204" pitchFamily="18" charset="0"/>
                        </a:rPr>
                        <m:t>=</m:t>
                      </m:r>
                      <m:sSub>
                        <m:sSubPr>
                          <m:ctrlPr>
                            <a:rPr lang="en-US" sz="1300" i="1">
                              <a:latin typeface="Cambria Math" panose="02040503050406030204" pitchFamily="18" charset="0"/>
                            </a:rPr>
                          </m:ctrlPr>
                        </m:sSubPr>
                        <m:e>
                          <m:r>
                            <a:rPr lang="de-DE" sz="1300" i="1">
                              <a:latin typeface="Cambria Math" panose="02040503050406030204" pitchFamily="18" charset="0"/>
                            </a:rPr>
                            <m:t>𝑝</m:t>
                          </m:r>
                        </m:e>
                        <m:sub>
                          <m:r>
                            <a:rPr lang="de-DE" sz="1300" i="1">
                              <a:latin typeface="Cambria Math" panose="02040503050406030204" pitchFamily="18" charset="0"/>
                            </a:rPr>
                            <m:t>𝑒</m:t>
                          </m:r>
                          <m:r>
                            <a:rPr lang="de-DE" sz="1300" i="1">
                              <a:latin typeface="Cambria Math" panose="02040503050406030204" pitchFamily="18" charset="0"/>
                            </a:rPr>
                            <m:t>1</m:t>
                          </m:r>
                        </m:sub>
                      </m:sSub>
                      <m:r>
                        <a:rPr lang="de-DE" sz="1300" b="0" i="0" smtClean="0">
                          <a:latin typeface="Cambria Math" panose="02040503050406030204" pitchFamily="18" charset="0"/>
                        </a:rPr>
                        <m:t>+</m:t>
                      </m:r>
                      <m:sSub>
                        <m:sSubPr>
                          <m:ctrlPr>
                            <a:rPr lang="en-US" sz="1300" i="1">
                              <a:latin typeface="Cambria Math" panose="02040503050406030204" pitchFamily="18" charset="0"/>
                            </a:rPr>
                          </m:ctrlPr>
                        </m:sSubPr>
                        <m:e>
                          <m:r>
                            <a:rPr lang="de-DE" sz="1300" i="1">
                              <a:latin typeface="Cambria Math" panose="02040503050406030204" pitchFamily="18" charset="0"/>
                            </a:rPr>
                            <m:t>𝑝</m:t>
                          </m:r>
                        </m:e>
                        <m:sub>
                          <m:r>
                            <a:rPr lang="de-DE" sz="1300" i="1">
                              <a:latin typeface="Cambria Math" panose="02040503050406030204" pitchFamily="18" charset="0"/>
                            </a:rPr>
                            <m:t>𝑒</m:t>
                          </m:r>
                          <m:r>
                            <a:rPr lang="de-DE" sz="1300" b="0" i="1" smtClean="0">
                              <a:latin typeface="Cambria Math" panose="02040503050406030204" pitchFamily="18" charset="0"/>
                            </a:rPr>
                            <m:t>2</m:t>
                          </m:r>
                        </m:sub>
                      </m:sSub>
                      <m:r>
                        <a:rPr lang="de-DE" sz="1300" b="0" i="1" smtClean="0">
                          <a:latin typeface="Cambria Math" panose="02040503050406030204" pitchFamily="18" charset="0"/>
                        </a:rPr>
                        <m:t>=0.686</m:t>
                      </m:r>
                    </m:oMath>
                  </m:oMathPara>
                </a14:m>
                <a:endParaRPr lang="en-US" sz="1300" dirty="0"/>
              </a:p>
              <a:p>
                <a:endParaRPr lang="en-US" sz="1300" dirty="0"/>
              </a:p>
              <a:p>
                <a:pPr/>
                <a14:m>
                  <m:oMathPara xmlns:m="http://schemas.openxmlformats.org/officeDocument/2006/math">
                    <m:oMathParaPr>
                      <m:jc m:val="centerGroup"/>
                    </m:oMathParaPr>
                    <m:oMath xmlns:m="http://schemas.openxmlformats.org/officeDocument/2006/math">
                      <m:sSub>
                        <m:sSubPr>
                          <m:ctrlPr>
                            <a:rPr lang="en-US" sz="1300" i="1" smtClean="0">
                              <a:latin typeface="Cambria Math" panose="02040503050406030204" pitchFamily="18" charset="0"/>
                            </a:rPr>
                          </m:ctrlPr>
                        </m:sSubPr>
                        <m:e>
                          <m:r>
                            <a:rPr lang="de-DE" sz="1300" b="0" i="1" smtClean="0">
                              <a:latin typeface="Cambria Math" panose="02040503050406030204" pitchFamily="18" charset="0"/>
                            </a:rPr>
                            <m:t>𝑝</m:t>
                          </m:r>
                        </m:e>
                        <m:sub>
                          <m:r>
                            <a:rPr lang="de-DE" sz="1300" b="0" i="1" smtClean="0">
                              <a:latin typeface="Cambria Math" panose="02040503050406030204" pitchFamily="18" charset="0"/>
                            </a:rPr>
                            <m:t>0</m:t>
                          </m:r>
                        </m:sub>
                      </m:sSub>
                      <m:r>
                        <a:rPr lang="de-DE" sz="1300" b="0" i="1" smtClean="0">
                          <a:latin typeface="Cambria Math" panose="02040503050406030204" pitchFamily="18" charset="0"/>
                        </a:rPr>
                        <m:t>=</m:t>
                      </m:r>
                      <m:f>
                        <m:fPr>
                          <m:ctrlPr>
                            <a:rPr lang="de-DE" sz="1300" b="0" i="1" smtClean="0">
                              <a:latin typeface="Cambria Math" panose="02040503050406030204" pitchFamily="18" charset="0"/>
                            </a:rPr>
                          </m:ctrlPr>
                        </m:fPr>
                        <m:num>
                          <m:r>
                            <a:rPr lang="de-DE" sz="1300" b="0" i="1" smtClean="0">
                              <a:latin typeface="Cambria Math" panose="02040503050406030204" pitchFamily="18" charset="0"/>
                            </a:rPr>
                            <m:t>89</m:t>
                          </m:r>
                        </m:num>
                        <m:den>
                          <m:r>
                            <a:rPr lang="de-DE" sz="1300" b="0" i="1" smtClean="0">
                              <a:latin typeface="Cambria Math" panose="02040503050406030204" pitchFamily="18" charset="0"/>
                            </a:rPr>
                            <m:t>100</m:t>
                          </m:r>
                        </m:den>
                      </m:f>
                      <m:r>
                        <a:rPr lang="de-DE" sz="1300" b="0" i="1" smtClean="0">
                          <a:latin typeface="Cambria Math" panose="02040503050406030204" pitchFamily="18" charset="0"/>
                        </a:rPr>
                        <m:t>=0.89</m:t>
                      </m:r>
                    </m:oMath>
                  </m:oMathPara>
                </a14:m>
                <a:endParaRPr lang="de-DE" sz="1300" b="0" dirty="0"/>
              </a:p>
              <a:p>
                <a:endParaRPr lang="de-DE" b="0" dirty="0"/>
              </a:p>
              <a:p>
                <a14:m>
                  <m:oMath xmlns:m="http://schemas.openxmlformats.org/officeDocument/2006/math">
                    <m:r>
                      <a:rPr lang="en-US" i="1" smtClean="0">
                        <a:latin typeface="Cambria Math" panose="02040503050406030204" pitchFamily="18" charset="0"/>
                        <a:ea typeface="Cambria Math" panose="02040503050406030204" pitchFamily="18" charset="0"/>
                      </a:rPr>
                      <m:t>𝜅</m:t>
                    </m:r>
                    <m:r>
                      <a:rPr lang="de-DE" b="0" i="1" smtClean="0">
                        <a:latin typeface="Cambria Math" panose="02040503050406030204" pitchFamily="18" charset="0"/>
                        <a:ea typeface="Cambria Math" panose="02040503050406030204" pitchFamily="18" charset="0"/>
                      </a:rPr>
                      <m:t>=</m:t>
                    </m:r>
                    <m:f>
                      <m:fPr>
                        <m:ctrlPr>
                          <a:rPr lang="de-DE" b="0" i="1" smtClean="0">
                            <a:latin typeface="Cambria Math" panose="02040503050406030204" pitchFamily="18" charset="0"/>
                            <a:ea typeface="Cambria Math" panose="02040503050406030204" pitchFamily="18" charset="0"/>
                          </a:rPr>
                        </m:ctrlPr>
                      </m:fPr>
                      <m:num>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𝑝</m:t>
                            </m:r>
                          </m:e>
                          <m:sub>
                            <m:r>
                              <a:rPr lang="de-DE" b="0" i="1" smtClean="0">
                                <a:latin typeface="Cambria Math" panose="02040503050406030204" pitchFamily="18" charset="0"/>
                                <a:ea typeface="Cambria Math" panose="02040503050406030204" pitchFamily="18" charset="0"/>
                              </a:rPr>
                              <m:t>0</m:t>
                            </m:r>
                          </m:sub>
                        </m:sSub>
                        <m:r>
                          <a:rPr lang="de-DE" b="0" i="1" smtClean="0">
                            <a:latin typeface="Cambria Math" panose="02040503050406030204" pitchFamily="18" charset="0"/>
                            <a:ea typeface="Cambria Math" panose="02040503050406030204" pitchFamily="18" charset="0"/>
                          </a:rPr>
                          <m:t>−</m:t>
                        </m:r>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𝑝</m:t>
                            </m:r>
                          </m:e>
                          <m:sub>
                            <m:r>
                              <a:rPr lang="de-DE" b="0" i="1" smtClean="0">
                                <a:latin typeface="Cambria Math" panose="02040503050406030204" pitchFamily="18" charset="0"/>
                                <a:ea typeface="Cambria Math" panose="02040503050406030204" pitchFamily="18" charset="0"/>
                              </a:rPr>
                              <m:t>𝑒</m:t>
                            </m:r>
                          </m:sub>
                        </m:sSub>
                      </m:num>
                      <m:den>
                        <m:r>
                          <a:rPr lang="de-DE" b="0" i="1" smtClean="0">
                            <a:latin typeface="Cambria Math" panose="02040503050406030204" pitchFamily="18" charset="0"/>
                            <a:ea typeface="Cambria Math" panose="02040503050406030204" pitchFamily="18" charset="0"/>
                          </a:rPr>
                          <m:t>1−</m:t>
                        </m:r>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𝑝</m:t>
                            </m:r>
                          </m:e>
                          <m:sub>
                            <m:r>
                              <a:rPr lang="de-DE" b="0" i="1" smtClean="0">
                                <a:latin typeface="Cambria Math" panose="02040503050406030204" pitchFamily="18" charset="0"/>
                                <a:ea typeface="Cambria Math" panose="02040503050406030204" pitchFamily="18" charset="0"/>
                              </a:rPr>
                              <m:t>𝑒</m:t>
                            </m:r>
                          </m:sub>
                        </m:sSub>
                      </m:den>
                    </m:f>
                    <m:r>
                      <a:rPr lang="de-DE" b="0" i="0" smtClean="0">
                        <a:latin typeface="Cambria Math" panose="02040503050406030204" pitchFamily="18" charset="0"/>
                        <a:ea typeface="Cambria Math" panose="02040503050406030204" pitchFamily="18" charset="0"/>
                      </a:rPr>
                      <m:t>=</m:t>
                    </m:r>
                    <m:f>
                      <m:fPr>
                        <m:ctrlPr>
                          <a:rPr lang="de-DE" b="0" i="1" smtClean="0">
                            <a:latin typeface="Cambria Math" panose="02040503050406030204" pitchFamily="18" charset="0"/>
                            <a:ea typeface="Cambria Math" panose="02040503050406030204" pitchFamily="18" charset="0"/>
                          </a:rPr>
                        </m:ctrlPr>
                      </m:fPr>
                      <m:num>
                        <m:r>
                          <a:rPr lang="de-DE" b="0" i="1" smtClean="0">
                            <a:latin typeface="Cambria Math" panose="02040503050406030204" pitchFamily="18" charset="0"/>
                            <a:ea typeface="Cambria Math" panose="02040503050406030204" pitchFamily="18" charset="0"/>
                          </a:rPr>
                          <m:t>0.204</m:t>
                        </m:r>
                      </m:num>
                      <m:den>
                        <m:r>
                          <a:rPr lang="de-DE" b="0" i="1" smtClean="0">
                            <a:latin typeface="Cambria Math" panose="02040503050406030204" pitchFamily="18" charset="0"/>
                            <a:ea typeface="Cambria Math" panose="02040503050406030204" pitchFamily="18" charset="0"/>
                          </a:rPr>
                          <m:t>0.314</m:t>
                        </m:r>
                      </m:den>
                    </m:f>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0.65</m:t>
                    </m:r>
                  </m:oMath>
                </a14:m>
                <a:r>
                  <a:rPr lang="en-US" dirty="0"/>
                  <a:t> </a:t>
                </a:r>
              </a:p>
            </p:txBody>
          </p:sp>
        </mc:Choice>
        <mc:Fallback xmlns="">
          <p:sp>
            <p:nvSpPr>
              <p:cNvPr id="15" name="TextBox 14">
                <a:extLst>
                  <a:ext uri="{FF2B5EF4-FFF2-40B4-BE49-F238E27FC236}">
                    <a16:creationId xmlns:a16="http://schemas.microsoft.com/office/drawing/2014/main" id="{C7810AD2-89DD-48BB-86A6-CAD3CED85C88}"/>
                  </a:ext>
                </a:extLst>
              </p:cNvPr>
              <p:cNvSpPr txBox="1">
                <a:spLocks noRot="1" noChangeAspect="1" noMove="1" noResize="1" noEditPoints="1" noAdjustHandles="1" noChangeArrowheads="1" noChangeShapeType="1" noTextEdit="1"/>
              </p:cNvSpPr>
              <p:nvPr/>
            </p:nvSpPr>
            <p:spPr>
              <a:xfrm>
                <a:off x="622091" y="2081562"/>
                <a:ext cx="3048000" cy="280153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31ECDE5-836D-459B-9D5A-6A7ADD964661}"/>
                  </a:ext>
                </a:extLst>
              </p:cNvPr>
              <p:cNvSpPr txBox="1"/>
              <p:nvPr/>
            </p:nvSpPr>
            <p:spPr>
              <a:xfrm>
                <a:off x="5723327" y="2141375"/>
                <a:ext cx="3048000" cy="28015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300" i="1" smtClean="0">
                              <a:latin typeface="Cambria Math" panose="02040503050406030204" pitchFamily="18" charset="0"/>
                            </a:rPr>
                          </m:ctrlPr>
                        </m:sSubPr>
                        <m:e>
                          <m:r>
                            <a:rPr lang="de-DE" sz="1300" b="0" i="1" smtClean="0">
                              <a:latin typeface="Cambria Math" panose="02040503050406030204" pitchFamily="18" charset="0"/>
                            </a:rPr>
                            <m:t>𝑝</m:t>
                          </m:r>
                        </m:e>
                        <m:sub>
                          <m:r>
                            <a:rPr lang="de-DE" sz="1300" b="0" i="1" smtClean="0">
                              <a:latin typeface="Cambria Math" panose="02040503050406030204" pitchFamily="18" charset="0"/>
                            </a:rPr>
                            <m:t>𝑒</m:t>
                          </m:r>
                          <m:r>
                            <a:rPr lang="de-DE" sz="1300" b="0" i="1" smtClean="0">
                              <a:latin typeface="Cambria Math" panose="02040503050406030204" pitchFamily="18" charset="0"/>
                            </a:rPr>
                            <m:t>1</m:t>
                          </m:r>
                        </m:sub>
                      </m:sSub>
                      <m:r>
                        <a:rPr lang="de-DE" sz="1300" b="0" i="1" smtClean="0">
                          <a:latin typeface="Cambria Math" panose="02040503050406030204" pitchFamily="18" charset="0"/>
                        </a:rPr>
                        <m:t>=</m:t>
                      </m:r>
                      <m:f>
                        <m:fPr>
                          <m:ctrlPr>
                            <a:rPr lang="de-DE" sz="1300" b="0" i="1" smtClean="0">
                              <a:latin typeface="Cambria Math" panose="02040503050406030204" pitchFamily="18" charset="0"/>
                            </a:rPr>
                          </m:ctrlPr>
                        </m:fPr>
                        <m:num>
                          <m:r>
                            <a:rPr lang="de-DE" sz="1300" b="0" i="1" smtClean="0">
                              <a:latin typeface="Cambria Math" panose="02040503050406030204" pitchFamily="18" charset="0"/>
                            </a:rPr>
                            <m:t>11</m:t>
                          </m:r>
                        </m:num>
                        <m:den>
                          <m:r>
                            <a:rPr lang="de-DE" sz="1300" b="0" i="1" smtClean="0">
                              <a:latin typeface="Cambria Math" panose="02040503050406030204" pitchFamily="18" charset="0"/>
                            </a:rPr>
                            <m:t>100</m:t>
                          </m:r>
                        </m:den>
                      </m:f>
                      <m:r>
                        <a:rPr lang="de-DE" sz="1300" b="0" i="1" smtClean="0">
                          <a:latin typeface="Cambria Math" panose="02040503050406030204" pitchFamily="18" charset="0"/>
                          <a:ea typeface="Cambria Math" panose="02040503050406030204" pitchFamily="18" charset="0"/>
                        </a:rPr>
                        <m:t>×</m:t>
                      </m:r>
                      <m:f>
                        <m:fPr>
                          <m:ctrlPr>
                            <a:rPr lang="de-DE" sz="1300" b="0" i="1" smtClean="0">
                              <a:latin typeface="Cambria Math" panose="02040503050406030204" pitchFamily="18" charset="0"/>
                              <a:ea typeface="Cambria Math" panose="02040503050406030204" pitchFamily="18" charset="0"/>
                            </a:rPr>
                          </m:ctrlPr>
                        </m:fPr>
                        <m:num>
                          <m:r>
                            <a:rPr lang="de-DE" sz="1300" b="0" i="1" smtClean="0">
                              <a:latin typeface="Cambria Math" panose="02040503050406030204" pitchFamily="18" charset="0"/>
                              <a:ea typeface="Cambria Math" panose="02040503050406030204" pitchFamily="18" charset="0"/>
                            </a:rPr>
                            <m:t>20</m:t>
                          </m:r>
                        </m:num>
                        <m:den>
                          <m:r>
                            <a:rPr lang="de-DE" sz="1300" b="0" i="1" smtClean="0">
                              <a:latin typeface="Cambria Math" panose="02040503050406030204" pitchFamily="18" charset="0"/>
                              <a:ea typeface="Cambria Math" panose="02040503050406030204" pitchFamily="18" charset="0"/>
                            </a:rPr>
                            <m:t>100</m:t>
                          </m:r>
                        </m:den>
                      </m:f>
                    </m:oMath>
                  </m:oMathPara>
                </a14:m>
                <a:endParaRPr lang="de-DE" sz="1300" b="0" dirty="0">
                  <a:ea typeface="Cambria Math" panose="02040503050406030204" pitchFamily="18" charset="0"/>
                </a:endParaRPr>
              </a:p>
              <a:p>
                <a:endParaRPr lang="de-DE" sz="13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1300" i="1">
                              <a:latin typeface="Cambria Math" panose="02040503050406030204" pitchFamily="18" charset="0"/>
                            </a:rPr>
                          </m:ctrlPr>
                        </m:sSubPr>
                        <m:e>
                          <m:r>
                            <a:rPr lang="de-DE" sz="1300" i="1">
                              <a:latin typeface="Cambria Math" panose="02040503050406030204" pitchFamily="18" charset="0"/>
                            </a:rPr>
                            <m:t>𝑝</m:t>
                          </m:r>
                        </m:e>
                        <m:sub>
                          <m:r>
                            <a:rPr lang="de-DE" sz="1300" i="1">
                              <a:latin typeface="Cambria Math" panose="02040503050406030204" pitchFamily="18" charset="0"/>
                            </a:rPr>
                            <m:t>𝑒</m:t>
                          </m:r>
                          <m:r>
                            <a:rPr lang="de-DE" sz="1300" b="0" i="1" smtClean="0">
                              <a:latin typeface="Cambria Math" panose="02040503050406030204" pitchFamily="18" charset="0"/>
                            </a:rPr>
                            <m:t>2</m:t>
                          </m:r>
                        </m:sub>
                      </m:sSub>
                      <m:r>
                        <a:rPr lang="de-DE" sz="1300" i="1">
                          <a:latin typeface="Cambria Math" panose="02040503050406030204" pitchFamily="18" charset="0"/>
                        </a:rPr>
                        <m:t>=</m:t>
                      </m:r>
                      <m:f>
                        <m:fPr>
                          <m:ctrlPr>
                            <a:rPr lang="de-DE" sz="1300" i="1">
                              <a:latin typeface="Cambria Math" panose="02040503050406030204" pitchFamily="18" charset="0"/>
                            </a:rPr>
                          </m:ctrlPr>
                        </m:fPr>
                        <m:num>
                          <m:r>
                            <a:rPr lang="de-DE" sz="1300" b="0" i="1" smtClean="0">
                              <a:latin typeface="Cambria Math" panose="02040503050406030204" pitchFamily="18" charset="0"/>
                            </a:rPr>
                            <m:t>89</m:t>
                          </m:r>
                        </m:num>
                        <m:den>
                          <m:r>
                            <a:rPr lang="de-DE" sz="1300" b="0" i="1" smtClean="0">
                              <a:latin typeface="Cambria Math" panose="02040503050406030204" pitchFamily="18" charset="0"/>
                            </a:rPr>
                            <m:t>100</m:t>
                          </m:r>
                        </m:den>
                      </m:f>
                      <m:r>
                        <a:rPr lang="de-DE" sz="1300" i="1">
                          <a:latin typeface="Cambria Math" panose="02040503050406030204" pitchFamily="18" charset="0"/>
                          <a:ea typeface="Cambria Math" panose="02040503050406030204" pitchFamily="18" charset="0"/>
                        </a:rPr>
                        <m:t>×</m:t>
                      </m:r>
                      <m:f>
                        <m:fPr>
                          <m:ctrlPr>
                            <a:rPr lang="de-DE" sz="1300" i="1">
                              <a:latin typeface="Cambria Math" panose="02040503050406030204" pitchFamily="18" charset="0"/>
                              <a:ea typeface="Cambria Math" panose="02040503050406030204" pitchFamily="18" charset="0"/>
                            </a:rPr>
                          </m:ctrlPr>
                        </m:fPr>
                        <m:num>
                          <m:r>
                            <a:rPr lang="de-DE" sz="1300" b="0" i="1" smtClean="0">
                              <a:latin typeface="Cambria Math" panose="02040503050406030204" pitchFamily="18" charset="0"/>
                              <a:ea typeface="Cambria Math" panose="02040503050406030204" pitchFamily="18" charset="0"/>
                            </a:rPr>
                            <m:t>80</m:t>
                          </m:r>
                        </m:num>
                        <m:den>
                          <m:r>
                            <a:rPr lang="de-DE" sz="1300" b="0" i="1" smtClean="0">
                              <a:latin typeface="Cambria Math" panose="02040503050406030204" pitchFamily="18" charset="0"/>
                              <a:ea typeface="Cambria Math" panose="02040503050406030204" pitchFamily="18" charset="0"/>
                            </a:rPr>
                            <m:t>100</m:t>
                          </m:r>
                        </m:den>
                      </m:f>
                    </m:oMath>
                  </m:oMathPara>
                </a14:m>
                <a:endParaRPr lang="de-DE" sz="1300" b="0" dirty="0">
                  <a:ea typeface="Cambria Math" panose="02040503050406030204" pitchFamily="18" charset="0"/>
                </a:endParaRPr>
              </a:p>
              <a:p>
                <a:endParaRPr lang="de-DE"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de-DE" sz="1300" b="0" i="1" smtClean="0">
                              <a:latin typeface="Cambria Math" panose="02040503050406030204" pitchFamily="18" charset="0"/>
                              <a:ea typeface="Cambria Math" panose="02040503050406030204" pitchFamily="18" charset="0"/>
                            </a:rPr>
                          </m:ctrlPr>
                        </m:sSubPr>
                        <m:e>
                          <m:r>
                            <a:rPr lang="de-DE" sz="1300" b="0" i="1" smtClean="0">
                              <a:latin typeface="Cambria Math" panose="02040503050406030204" pitchFamily="18" charset="0"/>
                              <a:ea typeface="Cambria Math" panose="02040503050406030204" pitchFamily="18" charset="0"/>
                            </a:rPr>
                            <m:t>𝑝</m:t>
                          </m:r>
                        </m:e>
                        <m:sub>
                          <m:r>
                            <a:rPr lang="de-DE" sz="1300" b="0" i="1" smtClean="0">
                              <a:latin typeface="Cambria Math" panose="02040503050406030204" pitchFamily="18" charset="0"/>
                              <a:ea typeface="Cambria Math" panose="02040503050406030204" pitchFamily="18" charset="0"/>
                            </a:rPr>
                            <m:t>𝑒</m:t>
                          </m:r>
                        </m:sub>
                      </m:sSub>
                      <m:r>
                        <a:rPr lang="de-DE" sz="1300" b="0" i="1" smtClean="0">
                          <a:latin typeface="Cambria Math" panose="02040503050406030204" pitchFamily="18" charset="0"/>
                          <a:ea typeface="Cambria Math" panose="02040503050406030204" pitchFamily="18" charset="0"/>
                        </a:rPr>
                        <m:t>=</m:t>
                      </m:r>
                      <m:sSub>
                        <m:sSubPr>
                          <m:ctrlPr>
                            <a:rPr lang="en-US" sz="1300" i="1">
                              <a:latin typeface="Cambria Math" panose="02040503050406030204" pitchFamily="18" charset="0"/>
                            </a:rPr>
                          </m:ctrlPr>
                        </m:sSubPr>
                        <m:e>
                          <m:r>
                            <a:rPr lang="de-DE" sz="1300" i="1">
                              <a:latin typeface="Cambria Math" panose="02040503050406030204" pitchFamily="18" charset="0"/>
                            </a:rPr>
                            <m:t>𝑝</m:t>
                          </m:r>
                        </m:e>
                        <m:sub>
                          <m:r>
                            <a:rPr lang="de-DE" sz="1300" i="1">
                              <a:latin typeface="Cambria Math" panose="02040503050406030204" pitchFamily="18" charset="0"/>
                            </a:rPr>
                            <m:t>𝑒</m:t>
                          </m:r>
                          <m:r>
                            <a:rPr lang="de-DE" sz="1300" i="1">
                              <a:latin typeface="Cambria Math" panose="02040503050406030204" pitchFamily="18" charset="0"/>
                            </a:rPr>
                            <m:t>1</m:t>
                          </m:r>
                        </m:sub>
                      </m:sSub>
                      <m:r>
                        <a:rPr lang="de-DE" sz="1300" b="0" i="0" smtClean="0">
                          <a:latin typeface="Cambria Math" panose="02040503050406030204" pitchFamily="18" charset="0"/>
                        </a:rPr>
                        <m:t>+</m:t>
                      </m:r>
                      <m:sSub>
                        <m:sSubPr>
                          <m:ctrlPr>
                            <a:rPr lang="en-US" sz="1300" i="1">
                              <a:latin typeface="Cambria Math" panose="02040503050406030204" pitchFamily="18" charset="0"/>
                            </a:rPr>
                          </m:ctrlPr>
                        </m:sSubPr>
                        <m:e>
                          <m:r>
                            <a:rPr lang="de-DE" sz="1300" i="1">
                              <a:latin typeface="Cambria Math" panose="02040503050406030204" pitchFamily="18" charset="0"/>
                            </a:rPr>
                            <m:t>𝑝</m:t>
                          </m:r>
                        </m:e>
                        <m:sub>
                          <m:r>
                            <a:rPr lang="de-DE" sz="1300" i="1">
                              <a:latin typeface="Cambria Math" panose="02040503050406030204" pitchFamily="18" charset="0"/>
                            </a:rPr>
                            <m:t>𝑒</m:t>
                          </m:r>
                          <m:r>
                            <a:rPr lang="de-DE" sz="1300" b="0" i="1" smtClean="0">
                              <a:latin typeface="Cambria Math" panose="02040503050406030204" pitchFamily="18" charset="0"/>
                            </a:rPr>
                            <m:t>2</m:t>
                          </m:r>
                        </m:sub>
                      </m:sSub>
                      <m:r>
                        <a:rPr lang="de-DE" sz="1300" b="0" i="1" smtClean="0">
                          <a:latin typeface="Cambria Math" panose="02040503050406030204" pitchFamily="18" charset="0"/>
                        </a:rPr>
                        <m:t>=0.734</m:t>
                      </m:r>
                    </m:oMath>
                  </m:oMathPara>
                </a14:m>
                <a:endParaRPr lang="en-US" sz="1300" dirty="0"/>
              </a:p>
              <a:p>
                <a:endParaRPr lang="en-US" sz="1300" dirty="0"/>
              </a:p>
              <a:p>
                <a:pPr/>
                <a14:m>
                  <m:oMathPara xmlns:m="http://schemas.openxmlformats.org/officeDocument/2006/math">
                    <m:oMathParaPr>
                      <m:jc m:val="centerGroup"/>
                    </m:oMathParaPr>
                    <m:oMath xmlns:m="http://schemas.openxmlformats.org/officeDocument/2006/math">
                      <m:sSub>
                        <m:sSubPr>
                          <m:ctrlPr>
                            <a:rPr lang="en-US" sz="1300" i="1" smtClean="0">
                              <a:latin typeface="Cambria Math" panose="02040503050406030204" pitchFamily="18" charset="0"/>
                            </a:rPr>
                          </m:ctrlPr>
                        </m:sSubPr>
                        <m:e>
                          <m:r>
                            <a:rPr lang="de-DE" sz="1300" b="0" i="1" smtClean="0">
                              <a:latin typeface="Cambria Math" panose="02040503050406030204" pitchFamily="18" charset="0"/>
                            </a:rPr>
                            <m:t>𝑝</m:t>
                          </m:r>
                        </m:e>
                        <m:sub>
                          <m:r>
                            <a:rPr lang="de-DE" sz="1300" b="0" i="1" smtClean="0">
                              <a:latin typeface="Cambria Math" panose="02040503050406030204" pitchFamily="18" charset="0"/>
                            </a:rPr>
                            <m:t>0</m:t>
                          </m:r>
                        </m:sub>
                      </m:sSub>
                      <m:r>
                        <a:rPr lang="de-DE" sz="1300" b="0" i="1" smtClean="0">
                          <a:latin typeface="Cambria Math" panose="02040503050406030204" pitchFamily="18" charset="0"/>
                        </a:rPr>
                        <m:t>=</m:t>
                      </m:r>
                      <m:f>
                        <m:fPr>
                          <m:ctrlPr>
                            <a:rPr lang="de-DE" sz="1300" b="0" i="1" smtClean="0">
                              <a:latin typeface="Cambria Math" panose="02040503050406030204" pitchFamily="18" charset="0"/>
                            </a:rPr>
                          </m:ctrlPr>
                        </m:fPr>
                        <m:num>
                          <m:r>
                            <a:rPr lang="de-DE" sz="1300" b="0" i="1" smtClean="0">
                              <a:latin typeface="Cambria Math" panose="02040503050406030204" pitchFamily="18" charset="0"/>
                            </a:rPr>
                            <m:t>81</m:t>
                          </m:r>
                        </m:num>
                        <m:den>
                          <m:r>
                            <a:rPr lang="de-DE" sz="1300" b="0" i="1" smtClean="0">
                              <a:latin typeface="Cambria Math" panose="02040503050406030204" pitchFamily="18" charset="0"/>
                            </a:rPr>
                            <m:t>100</m:t>
                          </m:r>
                        </m:den>
                      </m:f>
                      <m:r>
                        <a:rPr lang="de-DE" sz="1300" b="0" i="1" smtClean="0">
                          <a:latin typeface="Cambria Math" panose="02040503050406030204" pitchFamily="18" charset="0"/>
                        </a:rPr>
                        <m:t>=0.81</m:t>
                      </m:r>
                    </m:oMath>
                  </m:oMathPara>
                </a14:m>
                <a:endParaRPr lang="de-DE" sz="1300" b="0" dirty="0"/>
              </a:p>
              <a:p>
                <a:endParaRPr lang="de-DE" b="0" dirty="0"/>
              </a:p>
              <a:p>
                <a14:m>
                  <m:oMath xmlns:m="http://schemas.openxmlformats.org/officeDocument/2006/math">
                    <m:r>
                      <a:rPr lang="en-US" i="1" smtClean="0">
                        <a:latin typeface="Cambria Math" panose="02040503050406030204" pitchFamily="18" charset="0"/>
                        <a:ea typeface="Cambria Math" panose="02040503050406030204" pitchFamily="18" charset="0"/>
                      </a:rPr>
                      <m:t>𝜅</m:t>
                    </m:r>
                    <m:r>
                      <a:rPr lang="de-DE" b="0" i="1" smtClean="0">
                        <a:latin typeface="Cambria Math" panose="02040503050406030204" pitchFamily="18" charset="0"/>
                        <a:ea typeface="Cambria Math" panose="02040503050406030204" pitchFamily="18" charset="0"/>
                      </a:rPr>
                      <m:t>=</m:t>
                    </m:r>
                    <m:f>
                      <m:fPr>
                        <m:ctrlPr>
                          <a:rPr lang="de-DE" b="0" i="1" smtClean="0">
                            <a:latin typeface="Cambria Math" panose="02040503050406030204" pitchFamily="18" charset="0"/>
                            <a:ea typeface="Cambria Math" panose="02040503050406030204" pitchFamily="18" charset="0"/>
                          </a:rPr>
                        </m:ctrlPr>
                      </m:fPr>
                      <m:num>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𝑝</m:t>
                            </m:r>
                          </m:e>
                          <m:sub>
                            <m:r>
                              <a:rPr lang="de-DE" b="0" i="1" smtClean="0">
                                <a:latin typeface="Cambria Math" panose="02040503050406030204" pitchFamily="18" charset="0"/>
                                <a:ea typeface="Cambria Math" panose="02040503050406030204" pitchFamily="18" charset="0"/>
                              </a:rPr>
                              <m:t>0</m:t>
                            </m:r>
                          </m:sub>
                        </m:sSub>
                        <m:r>
                          <a:rPr lang="de-DE" b="0" i="1" smtClean="0">
                            <a:latin typeface="Cambria Math" panose="02040503050406030204" pitchFamily="18" charset="0"/>
                            <a:ea typeface="Cambria Math" panose="02040503050406030204" pitchFamily="18" charset="0"/>
                          </a:rPr>
                          <m:t>−</m:t>
                        </m:r>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𝑝</m:t>
                            </m:r>
                          </m:e>
                          <m:sub>
                            <m:r>
                              <a:rPr lang="de-DE" b="0" i="1" smtClean="0">
                                <a:latin typeface="Cambria Math" panose="02040503050406030204" pitchFamily="18" charset="0"/>
                                <a:ea typeface="Cambria Math" panose="02040503050406030204" pitchFamily="18" charset="0"/>
                              </a:rPr>
                              <m:t>𝑒</m:t>
                            </m:r>
                          </m:sub>
                        </m:sSub>
                      </m:num>
                      <m:den>
                        <m:r>
                          <a:rPr lang="de-DE" b="0" i="1" smtClean="0">
                            <a:latin typeface="Cambria Math" panose="02040503050406030204" pitchFamily="18" charset="0"/>
                            <a:ea typeface="Cambria Math" panose="02040503050406030204" pitchFamily="18" charset="0"/>
                          </a:rPr>
                          <m:t>1−</m:t>
                        </m:r>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𝑝</m:t>
                            </m:r>
                          </m:e>
                          <m:sub>
                            <m:r>
                              <a:rPr lang="de-DE" b="0" i="1" smtClean="0">
                                <a:latin typeface="Cambria Math" panose="02040503050406030204" pitchFamily="18" charset="0"/>
                                <a:ea typeface="Cambria Math" panose="02040503050406030204" pitchFamily="18" charset="0"/>
                              </a:rPr>
                              <m:t>𝑒</m:t>
                            </m:r>
                          </m:sub>
                        </m:sSub>
                      </m:den>
                    </m:f>
                    <m:r>
                      <a:rPr lang="de-DE" b="0" i="0" smtClean="0">
                        <a:latin typeface="Cambria Math" panose="02040503050406030204" pitchFamily="18" charset="0"/>
                        <a:ea typeface="Cambria Math" panose="02040503050406030204" pitchFamily="18" charset="0"/>
                      </a:rPr>
                      <m:t>=</m:t>
                    </m:r>
                    <m:f>
                      <m:fPr>
                        <m:ctrlPr>
                          <a:rPr lang="de-DE" b="0" i="1" smtClean="0">
                            <a:latin typeface="Cambria Math" panose="02040503050406030204" pitchFamily="18" charset="0"/>
                            <a:ea typeface="Cambria Math" panose="02040503050406030204" pitchFamily="18" charset="0"/>
                          </a:rPr>
                        </m:ctrlPr>
                      </m:fPr>
                      <m:num>
                        <m:r>
                          <a:rPr lang="de-DE" b="0" i="1" smtClean="0">
                            <a:latin typeface="Cambria Math" panose="02040503050406030204" pitchFamily="18" charset="0"/>
                            <a:ea typeface="Cambria Math" panose="02040503050406030204" pitchFamily="18" charset="0"/>
                          </a:rPr>
                          <m:t>0.076</m:t>
                        </m:r>
                      </m:num>
                      <m:den>
                        <m:r>
                          <a:rPr lang="de-DE" b="0" i="1" smtClean="0">
                            <a:latin typeface="Cambria Math" panose="02040503050406030204" pitchFamily="18" charset="0"/>
                            <a:ea typeface="Cambria Math" panose="02040503050406030204" pitchFamily="18" charset="0"/>
                          </a:rPr>
                          <m:t>0.266</m:t>
                        </m:r>
                      </m:den>
                    </m:f>
                    <m:r>
                      <a:rPr lang="de-DE" b="0" i="1" smtClean="0">
                        <a:latin typeface="Cambria Math" panose="02040503050406030204" pitchFamily="18" charset="0"/>
                        <a:ea typeface="Cambria Math" panose="02040503050406030204" pitchFamily="18" charset="0"/>
                      </a:rPr>
                      <m:t>=0.29</m:t>
                    </m:r>
                  </m:oMath>
                </a14:m>
                <a:r>
                  <a:rPr lang="en-US" dirty="0"/>
                  <a:t> </a:t>
                </a:r>
              </a:p>
            </p:txBody>
          </p:sp>
        </mc:Choice>
        <mc:Fallback xmlns="">
          <p:sp>
            <p:nvSpPr>
              <p:cNvPr id="16" name="TextBox 15">
                <a:extLst>
                  <a:ext uri="{FF2B5EF4-FFF2-40B4-BE49-F238E27FC236}">
                    <a16:creationId xmlns:a16="http://schemas.microsoft.com/office/drawing/2014/main" id="{C31ECDE5-836D-459B-9D5A-6A7ADD964661}"/>
                  </a:ext>
                </a:extLst>
              </p:cNvPr>
              <p:cNvSpPr txBox="1">
                <a:spLocks noRot="1" noChangeAspect="1" noMove="1" noResize="1" noEditPoints="1" noAdjustHandles="1" noChangeArrowheads="1" noChangeShapeType="1" noTextEdit="1"/>
              </p:cNvSpPr>
              <p:nvPr/>
            </p:nvSpPr>
            <p:spPr>
              <a:xfrm>
                <a:off x="5723327" y="2141375"/>
                <a:ext cx="3048000" cy="2801536"/>
              </a:xfrm>
              <a:prstGeom prst="rect">
                <a:avLst/>
              </a:prstGeom>
              <a:blipFill>
                <a:blip r:embed="rId3"/>
                <a:stretch>
                  <a:fillRect/>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8DF667B1-6F87-4E16-A37E-6EBFA8D01655}"/>
              </a:ext>
            </a:extLst>
          </p:cNvPr>
          <p:cNvCxnSpPr>
            <a:cxnSpLocks/>
            <a:stCxn id="5" idx="3"/>
          </p:cNvCxnSpPr>
          <p:nvPr/>
        </p:nvCxnSpPr>
        <p:spPr>
          <a:xfrm>
            <a:off x="5151343" y="3312386"/>
            <a:ext cx="2482776" cy="624324"/>
          </a:xfrm>
          <a:prstGeom prst="straightConnector1">
            <a:avLst/>
          </a:prstGeom>
          <a:ln>
            <a:solidFill>
              <a:srgbClr val="ED1846"/>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436A477-7622-472E-B9CF-350AF2EF6A22}"/>
              </a:ext>
            </a:extLst>
          </p:cNvPr>
          <p:cNvSpPr/>
          <p:nvPr/>
        </p:nvSpPr>
        <p:spPr>
          <a:xfrm>
            <a:off x="2593095" y="4396078"/>
            <a:ext cx="609600" cy="381000"/>
          </a:xfrm>
          <a:prstGeom prst="ellipse">
            <a:avLst/>
          </a:prstGeom>
          <a:noFill/>
          <a:ln>
            <a:solidFill>
              <a:srgbClr val="ED18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4D1E118C-8CD8-47F3-B524-8B4A4E37FDAA}"/>
              </a:ext>
            </a:extLst>
          </p:cNvPr>
          <p:cNvSpPr/>
          <p:nvPr/>
        </p:nvSpPr>
        <p:spPr>
          <a:xfrm>
            <a:off x="7717018" y="4426818"/>
            <a:ext cx="609600" cy="381000"/>
          </a:xfrm>
          <a:prstGeom prst="ellipse">
            <a:avLst/>
          </a:prstGeom>
          <a:noFill/>
          <a:ln>
            <a:solidFill>
              <a:srgbClr val="ED18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DEDE9CBE-910E-478B-977E-5E8E42702923}"/>
              </a:ext>
            </a:extLst>
          </p:cNvPr>
          <p:cNvSpPr txBox="1"/>
          <p:nvPr/>
        </p:nvSpPr>
        <p:spPr>
          <a:xfrm>
            <a:off x="3386862" y="4442932"/>
            <a:ext cx="2276920" cy="892552"/>
          </a:xfrm>
          <a:prstGeom prst="rect">
            <a:avLst/>
          </a:prstGeom>
          <a:noFill/>
          <a:ln>
            <a:solidFill>
              <a:srgbClr val="ED1846"/>
            </a:solidFill>
          </a:ln>
        </p:spPr>
        <p:txBody>
          <a:bodyPr wrap="square" rtlCol="0">
            <a:spAutoFit/>
          </a:bodyPr>
          <a:lstStyle/>
          <a:p>
            <a:r>
              <a:rPr lang="el-GR" sz="1300" dirty="0">
                <a:latin typeface="Segoe UI Symbol" panose="020B0502040204020203" pitchFamily="34" charset="0"/>
                <a:ea typeface="Segoe UI Symbol" panose="020B0502040204020203" pitchFamily="34" charset="0"/>
              </a:rPr>
              <a:t>κ</a:t>
            </a:r>
            <a:r>
              <a:rPr lang="de-DE" sz="1300" dirty="0">
                <a:latin typeface="Segoe UI Symbol" panose="020B0502040204020203" pitchFamily="34" charset="0"/>
                <a:ea typeface="Segoe UI Symbol" panose="020B0502040204020203" pitchFamily="34" charset="0"/>
              </a:rPr>
              <a:t> =</a:t>
            </a:r>
            <a:r>
              <a:rPr lang="de-DE" sz="1300" dirty="0"/>
              <a:t> 1: perfect model performance</a:t>
            </a:r>
          </a:p>
          <a:p>
            <a:r>
              <a:rPr lang="el-GR" sz="1300" dirty="0">
                <a:latin typeface="Segoe UI Symbol" panose="020B0502040204020203" pitchFamily="34" charset="0"/>
                <a:ea typeface="Segoe UI Symbol" panose="020B0502040204020203" pitchFamily="34" charset="0"/>
              </a:rPr>
              <a:t>κ</a:t>
            </a:r>
            <a:r>
              <a:rPr lang="de-DE" sz="1300" dirty="0"/>
              <a:t> = 0: the model performance is equal to a random classifier</a:t>
            </a:r>
            <a:endParaRPr lang="en-US" sz="1300" dirty="0"/>
          </a:p>
        </p:txBody>
      </p:sp>
      <p:graphicFrame>
        <p:nvGraphicFramePr>
          <p:cNvPr id="21" name="Table 20">
            <a:extLst>
              <a:ext uri="{FF2B5EF4-FFF2-40B4-BE49-F238E27FC236}">
                <a16:creationId xmlns:a16="http://schemas.microsoft.com/office/drawing/2014/main" id="{0391AA65-FD42-1847-8ADD-CC4FFBC06027}"/>
              </a:ext>
            </a:extLst>
          </p:cNvPr>
          <p:cNvGraphicFramePr>
            <a:graphicFrameLocks noGrp="1"/>
          </p:cNvGraphicFramePr>
          <p:nvPr/>
        </p:nvGraphicFramePr>
        <p:xfrm>
          <a:off x="999193" y="901124"/>
          <a:ext cx="2666922" cy="1112520"/>
        </p:xfrm>
        <a:graphic>
          <a:graphicData uri="http://schemas.openxmlformats.org/drawingml/2006/table">
            <a:tbl>
              <a:tblPr firstRow="1" bandRow="1">
                <a:tableStyleId>{5C22544A-7EE6-4342-B048-85BDC9FD1C3A}</a:tableStyleId>
              </a:tblPr>
              <a:tblGrid>
                <a:gridCol w="888974">
                  <a:extLst>
                    <a:ext uri="{9D8B030D-6E8A-4147-A177-3AD203B41FA5}">
                      <a16:colId xmlns:a16="http://schemas.microsoft.com/office/drawing/2014/main" val="2521256269"/>
                    </a:ext>
                  </a:extLst>
                </a:gridCol>
                <a:gridCol w="888974">
                  <a:extLst>
                    <a:ext uri="{9D8B030D-6E8A-4147-A177-3AD203B41FA5}">
                      <a16:colId xmlns:a16="http://schemas.microsoft.com/office/drawing/2014/main" val="2776123958"/>
                    </a:ext>
                  </a:extLst>
                </a:gridCol>
                <a:gridCol w="888974">
                  <a:extLst>
                    <a:ext uri="{9D8B030D-6E8A-4147-A177-3AD203B41FA5}">
                      <a16:colId xmlns:a16="http://schemas.microsoft.com/office/drawing/2014/main" val="3568835804"/>
                    </a:ext>
                  </a:extLst>
                </a:gridCol>
              </a:tblGrid>
              <a:tr h="370840">
                <a:tc>
                  <a:txBody>
                    <a:bodyPr/>
                    <a:lstStyle/>
                    <a:p>
                      <a:endParaRPr lang="en-US" dirty="0"/>
                    </a:p>
                  </a:txBody>
                  <a:tcPr/>
                </a:tc>
                <a:tc>
                  <a:txBody>
                    <a:bodyPr/>
                    <a:lstStyle/>
                    <a:p>
                      <a:pPr algn="ctr"/>
                      <a:r>
                        <a:rPr lang="en-US" dirty="0"/>
                        <a:t>Positive</a:t>
                      </a:r>
                    </a:p>
                  </a:txBody>
                  <a:tcPr/>
                </a:tc>
                <a:tc>
                  <a:txBody>
                    <a:bodyPr/>
                    <a:lstStyle/>
                    <a:p>
                      <a:pPr algn="ctr"/>
                      <a:r>
                        <a:rPr lang="en-US" dirty="0"/>
                        <a:t>Negative</a:t>
                      </a:r>
                    </a:p>
                  </a:txBody>
                  <a:tcPr/>
                </a:tc>
                <a:extLst>
                  <a:ext uri="{0D108BD9-81ED-4DB2-BD59-A6C34878D82A}">
                    <a16:rowId xmlns:a16="http://schemas.microsoft.com/office/drawing/2014/main" val="2207853635"/>
                  </a:ext>
                </a:extLst>
              </a:tr>
              <a:tr h="370840">
                <a:tc>
                  <a:txBody>
                    <a:bodyPr/>
                    <a:lstStyle/>
                    <a:p>
                      <a:r>
                        <a:rPr lang="en-US" dirty="0"/>
                        <a:t>Positive</a:t>
                      </a:r>
                    </a:p>
                  </a:txBody>
                  <a:tcPr/>
                </a:tc>
                <a:tc>
                  <a:txBody>
                    <a:bodyPr/>
                    <a:lstStyle/>
                    <a:p>
                      <a:pPr algn="r"/>
                      <a:r>
                        <a:rPr lang="en-US" dirty="0"/>
                        <a:t>14</a:t>
                      </a:r>
                    </a:p>
                  </a:txBody>
                  <a:tcPr/>
                </a:tc>
                <a:tc>
                  <a:txBody>
                    <a:bodyPr/>
                    <a:lstStyle/>
                    <a:p>
                      <a:pPr algn="r"/>
                      <a:r>
                        <a:rPr lang="en-US" dirty="0"/>
                        <a:t>6</a:t>
                      </a:r>
                    </a:p>
                  </a:txBody>
                  <a:tcPr/>
                </a:tc>
                <a:extLst>
                  <a:ext uri="{0D108BD9-81ED-4DB2-BD59-A6C34878D82A}">
                    <a16:rowId xmlns:a16="http://schemas.microsoft.com/office/drawing/2014/main" val="3930496870"/>
                  </a:ext>
                </a:extLst>
              </a:tr>
              <a:tr h="370840">
                <a:tc>
                  <a:txBody>
                    <a:bodyPr/>
                    <a:lstStyle/>
                    <a:p>
                      <a:r>
                        <a:rPr lang="en-US" dirty="0"/>
                        <a:t>Negative</a:t>
                      </a:r>
                    </a:p>
                  </a:txBody>
                  <a:tcPr/>
                </a:tc>
                <a:tc>
                  <a:txBody>
                    <a:bodyPr/>
                    <a:lstStyle/>
                    <a:p>
                      <a:pPr algn="r"/>
                      <a:r>
                        <a:rPr lang="en-US" dirty="0"/>
                        <a:t>5</a:t>
                      </a:r>
                    </a:p>
                  </a:txBody>
                  <a:tcPr/>
                </a:tc>
                <a:tc>
                  <a:txBody>
                    <a:bodyPr/>
                    <a:lstStyle/>
                    <a:p>
                      <a:pPr algn="r"/>
                      <a:r>
                        <a:rPr lang="en-US" dirty="0"/>
                        <a:t>75</a:t>
                      </a:r>
                    </a:p>
                  </a:txBody>
                  <a:tcPr/>
                </a:tc>
                <a:extLst>
                  <a:ext uri="{0D108BD9-81ED-4DB2-BD59-A6C34878D82A}">
                    <a16:rowId xmlns:a16="http://schemas.microsoft.com/office/drawing/2014/main" val="3110047474"/>
                  </a:ext>
                </a:extLst>
              </a:tr>
            </a:tbl>
          </a:graphicData>
        </a:graphic>
      </p:graphicFrame>
      <p:graphicFrame>
        <p:nvGraphicFramePr>
          <p:cNvPr id="22" name="Table 21">
            <a:extLst>
              <a:ext uri="{FF2B5EF4-FFF2-40B4-BE49-F238E27FC236}">
                <a16:creationId xmlns:a16="http://schemas.microsoft.com/office/drawing/2014/main" id="{DC4C90BB-0759-AB44-9CB3-C4DD6620C996}"/>
              </a:ext>
            </a:extLst>
          </p:cNvPr>
          <p:cNvGraphicFramePr>
            <a:graphicFrameLocks noGrp="1"/>
          </p:cNvGraphicFramePr>
          <p:nvPr/>
        </p:nvGraphicFramePr>
        <p:xfrm>
          <a:off x="5511647" y="901124"/>
          <a:ext cx="2666922" cy="1112520"/>
        </p:xfrm>
        <a:graphic>
          <a:graphicData uri="http://schemas.openxmlformats.org/drawingml/2006/table">
            <a:tbl>
              <a:tblPr firstRow="1" bandRow="1">
                <a:tableStyleId>{5C22544A-7EE6-4342-B048-85BDC9FD1C3A}</a:tableStyleId>
              </a:tblPr>
              <a:tblGrid>
                <a:gridCol w="888974">
                  <a:extLst>
                    <a:ext uri="{9D8B030D-6E8A-4147-A177-3AD203B41FA5}">
                      <a16:colId xmlns:a16="http://schemas.microsoft.com/office/drawing/2014/main" val="2521256269"/>
                    </a:ext>
                  </a:extLst>
                </a:gridCol>
                <a:gridCol w="888974">
                  <a:extLst>
                    <a:ext uri="{9D8B030D-6E8A-4147-A177-3AD203B41FA5}">
                      <a16:colId xmlns:a16="http://schemas.microsoft.com/office/drawing/2014/main" val="2776123958"/>
                    </a:ext>
                  </a:extLst>
                </a:gridCol>
                <a:gridCol w="888974">
                  <a:extLst>
                    <a:ext uri="{9D8B030D-6E8A-4147-A177-3AD203B41FA5}">
                      <a16:colId xmlns:a16="http://schemas.microsoft.com/office/drawing/2014/main" val="3568835804"/>
                    </a:ext>
                  </a:extLst>
                </a:gridCol>
              </a:tblGrid>
              <a:tr h="370840">
                <a:tc>
                  <a:txBody>
                    <a:bodyPr/>
                    <a:lstStyle/>
                    <a:p>
                      <a:endParaRPr lang="en-US" dirty="0"/>
                    </a:p>
                  </a:txBody>
                  <a:tcPr/>
                </a:tc>
                <a:tc>
                  <a:txBody>
                    <a:bodyPr/>
                    <a:lstStyle/>
                    <a:p>
                      <a:pPr algn="ctr"/>
                      <a:r>
                        <a:rPr lang="en-US" dirty="0"/>
                        <a:t>Positive</a:t>
                      </a:r>
                    </a:p>
                  </a:txBody>
                  <a:tcPr/>
                </a:tc>
                <a:tc>
                  <a:txBody>
                    <a:bodyPr/>
                    <a:lstStyle/>
                    <a:p>
                      <a:pPr algn="ctr"/>
                      <a:r>
                        <a:rPr lang="en-US" dirty="0"/>
                        <a:t>Negative</a:t>
                      </a:r>
                    </a:p>
                  </a:txBody>
                  <a:tcPr/>
                </a:tc>
                <a:extLst>
                  <a:ext uri="{0D108BD9-81ED-4DB2-BD59-A6C34878D82A}">
                    <a16:rowId xmlns:a16="http://schemas.microsoft.com/office/drawing/2014/main" val="2207853635"/>
                  </a:ext>
                </a:extLst>
              </a:tr>
              <a:tr h="370840">
                <a:tc>
                  <a:txBody>
                    <a:bodyPr/>
                    <a:lstStyle/>
                    <a:p>
                      <a:r>
                        <a:rPr lang="en-US" dirty="0"/>
                        <a:t>Positive</a:t>
                      </a:r>
                    </a:p>
                  </a:txBody>
                  <a:tcPr/>
                </a:tc>
                <a:tc>
                  <a:txBody>
                    <a:bodyPr/>
                    <a:lstStyle/>
                    <a:p>
                      <a:pPr algn="r"/>
                      <a:r>
                        <a:rPr lang="en-US" dirty="0"/>
                        <a:t>6</a:t>
                      </a:r>
                    </a:p>
                  </a:txBody>
                  <a:tcPr/>
                </a:tc>
                <a:tc>
                  <a:txBody>
                    <a:bodyPr/>
                    <a:lstStyle/>
                    <a:p>
                      <a:pPr algn="r"/>
                      <a:r>
                        <a:rPr lang="en-US" dirty="0"/>
                        <a:t>14</a:t>
                      </a:r>
                    </a:p>
                  </a:txBody>
                  <a:tcPr/>
                </a:tc>
                <a:extLst>
                  <a:ext uri="{0D108BD9-81ED-4DB2-BD59-A6C34878D82A}">
                    <a16:rowId xmlns:a16="http://schemas.microsoft.com/office/drawing/2014/main" val="3930496870"/>
                  </a:ext>
                </a:extLst>
              </a:tr>
              <a:tr h="370840">
                <a:tc>
                  <a:txBody>
                    <a:bodyPr/>
                    <a:lstStyle/>
                    <a:p>
                      <a:r>
                        <a:rPr lang="en-US" dirty="0"/>
                        <a:t>Negative</a:t>
                      </a:r>
                    </a:p>
                  </a:txBody>
                  <a:tcPr/>
                </a:tc>
                <a:tc>
                  <a:txBody>
                    <a:bodyPr/>
                    <a:lstStyle/>
                    <a:p>
                      <a:pPr algn="r"/>
                      <a:r>
                        <a:rPr lang="en-US" dirty="0"/>
                        <a:t>5</a:t>
                      </a:r>
                    </a:p>
                  </a:txBody>
                  <a:tcPr/>
                </a:tc>
                <a:tc>
                  <a:txBody>
                    <a:bodyPr/>
                    <a:lstStyle/>
                    <a:p>
                      <a:pPr algn="r"/>
                      <a:r>
                        <a:rPr lang="en-US" dirty="0"/>
                        <a:t>75</a:t>
                      </a:r>
                    </a:p>
                  </a:txBody>
                  <a:tcPr/>
                </a:tc>
                <a:extLst>
                  <a:ext uri="{0D108BD9-81ED-4DB2-BD59-A6C34878D82A}">
                    <a16:rowId xmlns:a16="http://schemas.microsoft.com/office/drawing/2014/main" val="3110047474"/>
                  </a:ext>
                </a:extLst>
              </a:tr>
            </a:tbl>
          </a:graphicData>
        </a:graphic>
      </p:graphicFrame>
    </p:spTree>
    <p:extLst>
      <p:ext uri="{BB962C8B-B14F-4D97-AF65-F5344CB8AC3E}">
        <p14:creationId xmlns:p14="http://schemas.microsoft.com/office/powerpoint/2010/main" val="31429255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5C1A2-3197-4F47-9273-3C1F822FD37A}"/>
              </a:ext>
            </a:extLst>
          </p:cNvPr>
          <p:cNvSpPr>
            <a:spLocks noGrp="1"/>
          </p:cNvSpPr>
          <p:nvPr>
            <p:ph type="title"/>
          </p:nvPr>
        </p:nvSpPr>
        <p:spPr/>
        <p:txBody>
          <a:bodyPr/>
          <a:lstStyle/>
          <a:p>
            <a:r>
              <a:rPr lang="de-DE" dirty="0"/>
              <a:t>ROC curve</a:t>
            </a:r>
            <a:endParaRPr lang="en-GB" dirty="0"/>
          </a:p>
        </p:txBody>
      </p:sp>
      <p:sp>
        <p:nvSpPr>
          <p:cNvPr id="3" name="Slide Number Placeholder 2">
            <a:extLst>
              <a:ext uri="{FF2B5EF4-FFF2-40B4-BE49-F238E27FC236}">
                <a16:creationId xmlns:a16="http://schemas.microsoft.com/office/drawing/2014/main" id="{51805814-74DE-46DD-ACBE-CC9FFFFCB484}"/>
              </a:ext>
            </a:extLst>
          </p:cNvPr>
          <p:cNvSpPr>
            <a:spLocks noGrp="1"/>
          </p:cNvSpPr>
          <p:nvPr>
            <p:ph type="sldNum" sz="quarter" idx="13"/>
          </p:nvPr>
        </p:nvSpPr>
        <p:spPr/>
        <p:txBody>
          <a:bodyPr/>
          <a:lstStyle/>
          <a:p>
            <a:fld id="{15C29056-5AFA-7949-831A-3EC086771171}" type="slidenum">
              <a:rPr lang="de-DE" smtClean="0"/>
              <a:pPr/>
              <a:t>36</a:t>
            </a:fld>
            <a:endParaRPr lang="de-DE" dirty="0"/>
          </a:p>
        </p:txBody>
      </p:sp>
      <p:sp>
        <p:nvSpPr>
          <p:cNvPr id="4" name="Text Placeholder 3">
            <a:extLst>
              <a:ext uri="{FF2B5EF4-FFF2-40B4-BE49-F238E27FC236}">
                <a16:creationId xmlns:a16="http://schemas.microsoft.com/office/drawing/2014/main" id="{20F46F37-8D8C-4F2D-8D65-95B22A7EFD9B}"/>
              </a:ext>
            </a:extLst>
          </p:cNvPr>
          <p:cNvSpPr>
            <a:spLocks noGrp="1"/>
          </p:cNvSpPr>
          <p:nvPr>
            <p:ph type="body" sz="quarter" idx="14"/>
          </p:nvPr>
        </p:nvSpPr>
        <p:spPr>
          <a:xfrm>
            <a:off x="345834" y="1045529"/>
            <a:ext cx="3826770" cy="2558183"/>
          </a:xfrm>
        </p:spPr>
        <p:txBody>
          <a:bodyPr/>
          <a:lstStyle/>
          <a:p>
            <a:pPr marL="6350" indent="0">
              <a:buNone/>
            </a:pPr>
            <a:r>
              <a:rPr lang="de-DE" dirty="0"/>
              <a:t>Classification model performance as reported by:</a:t>
            </a:r>
          </a:p>
          <a:p>
            <a:pPr marL="6350" indent="0">
              <a:buNone/>
            </a:pPr>
            <a:r>
              <a:rPr lang="de-DE" dirty="0"/>
              <a:t> </a:t>
            </a:r>
            <a:endParaRPr lang="de-DE" sz="1000" dirty="0"/>
          </a:p>
          <a:p>
            <a:pPr lvl="1"/>
            <a:r>
              <a:rPr lang="de-DE" dirty="0"/>
              <a:t>False positive rate (FPR) </a:t>
            </a:r>
          </a:p>
          <a:p>
            <a:pPr lvl="2"/>
            <a:r>
              <a:rPr lang="de-DE" dirty="0"/>
              <a:t>negative events </a:t>
            </a:r>
            <a:r>
              <a:rPr lang="de-DE" b="1" dirty="0"/>
              <a:t>in</a:t>
            </a:r>
            <a:r>
              <a:rPr lang="de-DE" dirty="0"/>
              <a:t>correctly classified as positive</a:t>
            </a:r>
          </a:p>
          <a:p>
            <a:pPr lvl="1"/>
            <a:r>
              <a:rPr lang="de-DE" dirty="0"/>
              <a:t>True positive rate (TPR) </a:t>
            </a:r>
          </a:p>
          <a:p>
            <a:pPr lvl="2"/>
            <a:r>
              <a:rPr lang="de-DE" dirty="0"/>
              <a:t>positive events correctly classified as positive</a:t>
            </a:r>
            <a:endParaRPr lang="en-US" dirty="0"/>
          </a:p>
          <a:p>
            <a:endParaRPr lang="en-GB" dirty="0"/>
          </a:p>
        </p:txBody>
      </p:sp>
      <p:sp>
        <p:nvSpPr>
          <p:cNvPr id="5" name="Footer Placeholder 4">
            <a:extLst>
              <a:ext uri="{FF2B5EF4-FFF2-40B4-BE49-F238E27FC236}">
                <a16:creationId xmlns:a16="http://schemas.microsoft.com/office/drawing/2014/main" id="{19F316DF-AFAB-4A75-BDC1-2AF746AB6FC1}"/>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grpSp>
        <p:nvGrpSpPr>
          <p:cNvPr id="6" name="Group 5">
            <a:extLst>
              <a:ext uri="{FF2B5EF4-FFF2-40B4-BE49-F238E27FC236}">
                <a16:creationId xmlns:a16="http://schemas.microsoft.com/office/drawing/2014/main" id="{A0BBB8CB-B792-4ACF-97E5-47A8DEAE549D}"/>
              </a:ext>
            </a:extLst>
          </p:cNvPr>
          <p:cNvGrpSpPr/>
          <p:nvPr/>
        </p:nvGrpSpPr>
        <p:grpSpPr>
          <a:xfrm>
            <a:off x="4450405" y="2242227"/>
            <a:ext cx="4380306" cy="3210126"/>
            <a:chOff x="5364973" y="3048586"/>
            <a:chExt cx="2890558" cy="2111035"/>
          </a:xfrm>
        </p:grpSpPr>
        <p:pic>
          <p:nvPicPr>
            <p:cNvPr id="7" name="Content Placeholder 4">
              <a:extLst>
                <a:ext uri="{FF2B5EF4-FFF2-40B4-BE49-F238E27FC236}">
                  <a16:creationId xmlns:a16="http://schemas.microsoft.com/office/drawing/2014/main" id="{D4D35201-A1BC-4536-ADDC-A9BBDD7C9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973" y="3048586"/>
              <a:ext cx="2890558" cy="2111035"/>
            </a:xfrm>
            <a:prstGeom prst="rect">
              <a:avLst/>
            </a:prstGeom>
          </p:spPr>
        </p:pic>
        <p:cxnSp>
          <p:nvCxnSpPr>
            <p:cNvPr id="8" name="Straight Connector 7">
              <a:extLst>
                <a:ext uri="{FF2B5EF4-FFF2-40B4-BE49-F238E27FC236}">
                  <a16:creationId xmlns:a16="http://schemas.microsoft.com/office/drawing/2014/main" id="{D70E2907-49FB-4C76-BC65-8CC37853A9D0}"/>
                </a:ext>
              </a:extLst>
            </p:cNvPr>
            <p:cNvCxnSpPr>
              <a:cxnSpLocks/>
            </p:cNvCxnSpPr>
            <p:nvPr/>
          </p:nvCxnSpPr>
          <p:spPr>
            <a:xfrm flipH="1" flipV="1">
              <a:off x="6081548" y="3408626"/>
              <a:ext cx="159124" cy="92895"/>
            </a:xfrm>
            <a:prstGeom prst="line">
              <a:avLst/>
            </a:prstGeom>
            <a:ln>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696A4C2-CFD2-4B5B-9B0B-2DAD80A4ADFD}"/>
                </a:ext>
              </a:extLst>
            </p:cNvPr>
            <p:cNvSpPr txBox="1"/>
            <p:nvPr/>
          </p:nvSpPr>
          <p:spPr>
            <a:xfrm>
              <a:off x="6071333" y="3484433"/>
              <a:ext cx="939609" cy="461665"/>
            </a:xfrm>
            <a:prstGeom prst="rect">
              <a:avLst/>
            </a:prstGeom>
            <a:noFill/>
          </p:spPr>
          <p:txBody>
            <a:bodyPr wrap="square" rtlCol="0">
              <a:spAutoFit/>
            </a:bodyPr>
            <a:lstStyle/>
            <a:p>
              <a:r>
                <a:rPr lang="de-DE" sz="1200" dirty="0"/>
                <a:t>Optimal threshold</a:t>
              </a:r>
              <a:endParaRPr lang="en-US" sz="1200" dirty="0"/>
            </a:p>
          </p:txBody>
        </p: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870FB5C-5ADE-4305-A7DB-9A05946A6D66}"/>
                  </a:ext>
                </a:extLst>
              </p:cNvPr>
              <p:cNvSpPr txBox="1"/>
              <p:nvPr/>
            </p:nvSpPr>
            <p:spPr>
              <a:xfrm>
                <a:off x="3320762" y="3683383"/>
                <a:ext cx="1352922" cy="441146"/>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de-DE" sz="1200" b="0" i="1" smtClean="0">
                          <a:latin typeface="Cambria Math" panose="02040503050406030204" pitchFamily="18" charset="0"/>
                        </a:rPr>
                        <m:t>𝑇𝑃𝑅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𝑇𝑃</m:t>
                          </m:r>
                        </m:num>
                        <m:den>
                          <m:r>
                            <a:rPr lang="de-DE" sz="1200" b="0" i="1" smtClean="0">
                              <a:latin typeface="Cambria Math" panose="02040503050406030204" pitchFamily="18" charset="0"/>
                            </a:rPr>
                            <m:t>𝑇𝑃</m:t>
                          </m:r>
                          <m:r>
                            <a:rPr lang="de-DE" sz="1200" b="0" i="1" smtClean="0">
                              <a:latin typeface="Cambria Math" panose="02040503050406030204" pitchFamily="18" charset="0"/>
                            </a:rPr>
                            <m:t>+</m:t>
                          </m:r>
                          <m:r>
                            <a:rPr lang="de-DE" sz="1200" b="0" i="1" smtClean="0">
                              <a:latin typeface="Cambria Math" panose="02040503050406030204" pitchFamily="18" charset="0"/>
                            </a:rPr>
                            <m:t>𝐹𝑁</m:t>
                          </m:r>
                        </m:den>
                      </m:f>
                    </m:oMath>
                  </m:oMathPara>
                </a14:m>
                <a:endParaRPr lang="en-US" sz="1200" dirty="0"/>
              </a:p>
            </p:txBody>
          </p:sp>
        </mc:Choice>
        <mc:Fallback xmlns="">
          <p:sp>
            <p:nvSpPr>
              <p:cNvPr id="10" name="TextBox 9">
                <a:extLst>
                  <a:ext uri="{FF2B5EF4-FFF2-40B4-BE49-F238E27FC236}">
                    <a16:creationId xmlns:a16="http://schemas.microsoft.com/office/drawing/2014/main" id="{E870FB5C-5ADE-4305-A7DB-9A05946A6D66}"/>
                  </a:ext>
                </a:extLst>
              </p:cNvPr>
              <p:cNvSpPr txBox="1">
                <a:spLocks noRot="1" noChangeAspect="1" noMove="1" noResize="1" noEditPoints="1" noAdjustHandles="1" noChangeArrowheads="1" noChangeShapeType="1" noTextEdit="1"/>
              </p:cNvSpPr>
              <p:nvPr/>
            </p:nvSpPr>
            <p:spPr>
              <a:xfrm>
                <a:off x="3320762" y="3683383"/>
                <a:ext cx="1352922" cy="441146"/>
              </a:xfrm>
              <a:prstGeom prst="rect">
                <a:avLst/>
              </a:prstGeom>
              <a:blipFill>
                <a:blip r:embed="rId3"/>
                <a:stretch>
                  <a:fillRect/>
                </a:stretch>
              </a:blipFill>
            </p:spPr>
            <p:txBody>
              <a:bodyPr/>
              <a:lstStyle/>
              <a:p>
                <a:r>
                  <a:rPr lang="en-GB">
                    <a:noFill/>
                  </a:rPr>
                  <a:t> </a:t>
                </a:r>
              </a:p>
            </p:txBody>
          </p:sp>
        </mc:Fallback>
      </mc:AlternateContent>
      <p:sp>
        <p:nvSpPr>
          <p:cNvPr id="11" name="Oval 10">
            <a:extLst>
              <a:ext uri="{FF2B5EF4-FFF2-40B4-BE49-F238E27FC236}">
                <a16:creationId xmlns:a16="http://schemas.microsoft.com/office/drawing/2014/main" id="{17CA39D3-1AFC-46D6-B448-C127B219282A}"/>
              </a:ext>
            </a:extLst>
          </p:cNvPr>
          <p:cNvSpPr/>
          <p:nvPr/>
        </p:nvSpPr>
        <p:spPr>
          <a:xfrm>
            <a:off x="3365022" y="3630269"/>
            <a:ext cx="1259694" cy="61332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6E362D4-37C5-42AD-B468-2953FAEC64FB}"/>
              </a:ext>
            </a:extLst>
          </p:cNvPr>
          <p:cNvGrpSpPr/>
          <p:nvPr/>
        </p:nvGrpSpPr>
        <p:grpSpPr>
          <a:xfrm>
            <a:off x="6498262" y="4710202"/>
            <a:ext cx="1352922" cy="613322"/>
            <a:chOff x="6412605" y="4736536"/>
            <a:chExt cx="1352922" cy="613322"/>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F2E303A-C99F-43F9-B627-F68668FEC083}"/>
                    </a:ext>
                  </a:extLst>
                </p:cNvPr>
                <p:cNvSpPr txBox="1"/>
                <p:nvPr/>
              </p:nvSpPr>
              <p:spPr>
                <a:xfrm>
                  <a:off x="6412605" y="4775746"/>
                  <a:ext cx="1352922" cy="45826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de-DE" sz="1200" b="0" i="1" smtClean="0">
                            <a:latin typeface="Cambria Math" panose="02040503050406030204" pitchFamily="18" charset="0"/>
                          </a:rPr>
                          <m:t>𝐹𝑃𝑅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𝐹𝑃</m:t>
                            </m:r>
                          </m:num>
                          <m:den>
                            <m:r>
                              <a:rPr lang="de-DE" sz="1200" b="0" i="1" smtClean="0">
                                <a:latin typeface="Cambria Math" panose="02040503050406030204" pitchFamily="18" charset="0"/>
                              </a:rPr>
                              <m:t>𝐹𝑃</m:t>
                            </m:r>
                            <m:r>
                              <a:rPr lang="de-DE" sz="1200" b="0" i="1" smtClean="0">
                                <a:latin typeface="Cambria Math" panose="02040503050406030204" pitchFamily="18" charset="0"/>
                              </a:rPr>
                              <m:t>+</m:t>
                            </m:r>
                            <m:r>
                              <a:rPr lang="de-DE" sz="1200" b="0" i="1" smtClean="0">
                                <a:latin typeface="Cambria Math" panose="02040503050406030204" pitchFamily="18" charset="0"/>
                              </a:rPr>
                              <m:t>𝑇𝑁</m:t>
                            </m:r>
                          </m:den>
                        </m:f>
                      </m:oMath>
                    </m:oMathPara>
                  </a14:m>
                  <a:endParaRPr lang="en-US" sz="1200" dirty="0"/>
                </a:p>
              </p:txBody>
            </p:sp>
          </mc:Choice>
          <mc:Fallback xmlns="">
            <p:sp>
              <p:nvSpPr>
                <p:cNvPr id="13" name="TextBox 12">
                  <a:extLst>
                    <a:ext uri="{FF2B5EF4-FFF2-40B4-BE49-F238E27FC236}">
                      <a16:creationId xmlns:a16="http://schemas.microsoft.com/office/drawing/2014/main" id="{FF2E303A-C99F-43F9-B627-F68668FEC083}"/>
                    </a:ext>
                  </a:extLst>
                </p:cNvPr>
                <p:cNvSpPr txBox="1">
                  <a:spLocks noRot="1" noChangeAspect="1" noMove="1" noResize="1" noEditPoints="1" noAdjustHandles="1" noChangeArrowheads="1" noChangeShapeType="1" noTextEdit="1"/>
                </p:cNvSpPr>
                <p:nvPr/>
              </p:nvSpPr>
              <p:spPr>
                <a:xfrm>
                  <a:off x="6412605" y="4775746"/>
                  <a:ext cx="1352922" cy="458267"/>
                </a:xfrm>
                <a:prstGeom prst="rect">
                  <a:avLst/>
                </a:prstGeom>
                <a:blipFill>
                  <a:blip r:embed="rId4"/>
                  <a:stretch>
                    <a:fillRect/>
                  </a:stretch>
                </a:blipFill>
              </p:spPr>
              <p:txBody>
                <a:bodyPr/>
                <a:lstStyle/>
                <a:p>
                  <a:r>
                    <a:rPr lang="en-GB">
                      <a:noFill/>
                    </a:rPr>
                    <a:t> </a:t>
                  </a:r>
                </a:p>
              </p:txBody>
            </p:sp>
          </mc:Fallback>
        </mc:AlternateContent>
        <p:sp>
          <p:nvSpPr>
            <p:cNvPr id="14" name="Oval 13">
              <a:extLst>
                <a:ext uri="{FF2B5EF4-FFF2-40B4-BE49-F238E27FC236}">
                  <a16:creationId xmlns:a16="http://schemas.microsoft.com/office/drawing/2014/main" id="{ADE802D8-2025-4B12-8821-852490E0E8E2}"/>
                </a:ext>
              </a:extLst>
            </p:cNvPr>
            <p:cNvSpPr/>
            <p:nvPr/>
          </p:nvSpPr>
          <p:spPr>
            <a:xfrm>
              <a:off x="6505833" y="4736536"/>
              <a:ext cx="1259694" cy="61332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6" name="Table 15">
            <a:extLst>
              <a:ext uri="{FF2B5EF4-FFF2-40B4-BE49-F238E27FC236}">
                <a16:creationId xmlns:a16="http://schemas.microsoft.com/office/drawing/2014/main" id="{FC81493F-038A-40E8-9914-CB7469CBA655}"/>
              </a:ext>
            </a:extLst>
          </p:cNvPr>
          <p:cNvGraphicFramePr>
            <a:graphicFrameLocks noGrp="1"/>
          </p:cNvGraphicFramePr>
          <p:nvPr>
            <p:extLst>
              <p:ext uri="{D42A27DB-BD31-4B8C-83A1-F6EECF244321}">
                <p14:modId xmlns:p14="http://schemas.microsoft.com/office/powerpoint/2010/main" val="2222615135"/>
              </p:ext>
            </p:extLst>
          </p:nvPr>
        </p:nvGraphicFramePr>
        <p:xfrm>
          <a:off x="5384220" y="823893"/>
          <a:ext cx="3221004" cy="1151496"/>
        </p:xfrm>
        <a:graphic>
          <a:graphicData uri="http://schemas.openxmlformats.org/drawingml/2006/table">
            <a:tbl>
              <a:tblPr firstRow="1" bandRow="1">
                <a:tableStyleId>{5C22544A-7EE6-4342-B048-85BDC9FD1C3A}</a:tableStyleId>
              </a:tblPr>
              <a:tblGrid>
                <a:gridCol w="903887">
                  <a:extLst>
                    <a:ext uri="{9D8B030D-6E8A-4147-A177-3AD203B41FA5}">
                      <a16:colId xmlns:a16="http://schemas.microsoft.com/office/drawing/2014/main" val="2521256269"/>
                    </a:ext>
                  </a:extLst>
                </a:gridCol>
                <a:gridCol w="1112246">
                  <a:extLst>
                    <a:ext uri="{9D8B030D-6E8A-4147-A177-3AD203B41FA5}">
                      <a16:colId xmlns:a16="http://schemas.microsoft.com/office/drawing/2014/main" val="2776123958"/>
                    </a:ext>
                  </a:extLst>
                </a:gridCol>
                <a:gridCol w="1204871">
                  <a:extLst>
                    <a:ext uri="{9D8B030D-6E8A-4147-A177-3AD203B41FA5}">
                      <a16:colId xmlns:a16="http://schemas.microsoft.com/office/drawing/2014/main" val="3568835804"/>
                    </a:ext>
                  </a:extLst>
                </a:gridCol>
              </a:tblGrid>
              <a:tr h="287874">
                <a:tc rowSpan="2">
                  <a:txBody>
                    <a:bodyPr/>
                    <a:lstStyle/>
                    <a:p>
                      <a:endParaRPr lang="en-US" sz="1000" dirty="0"/>
                    </a:p>
                    <a:p>
                      <a:r>
                        <a:rPr lang="en-US" sz="1000" dirty="0"/>
                        <a:t>True </a:t>
                      </a:r>
                      <a:r>
                        <a:rPr lang="en-US" sz="1000" dirty="0" err="1"/>
                        <a:t>classs</a:t>
                      </a:r>
                      <a:endParaRPr lang="en-US" sz="1000" dirty="0"/>
                    </a:p>
                  </a:txBody>
                  <a:tcPr/>
                </a:tc>
                <a:tc gridSpan="2">
                  <a:txBody>
                    <a:bodyPr/>
                    <a:lstStyle/>
                    <a:p>
                      <a:pPr algn="ctr"/>
                      <a:r>
                        <a:rPr lang="en-US" sz="1000" dirty="0"/>
                        <a:t>Predicted class</a:t>
                      </a:r>
                    </a:p>
                  </a:txBody>
                  <a:tcPr/>
                </a:tc>
                <a:tc hMerge="1">
                  <a:txBody>
                    <a:bodyPr/>
                    <a:lstStyle/>
                    <a:p>
                      <a:pPr algn="ctr"/>
                      <a:endParaRPr lang="en-US" dirty="0"/>
                    </a:p>
                  </a:txBody>
                  <a:tcPr/>
                </a:tc>
                <a:extLst>
                  <a:ext uri="{0D108BD9-81ED-4DB2-BD59-A6C34878D82A}">
                    <a16:rowId xmlns:a16="http://schemas.microsoft.com/office/drawing/2014/main" val="3126902946"/>
                  </a:ext>
                </a:extLst>
              </a:tr>
              <a:tr h="287874">
                <a:tc vMerge="1">
                  <a:txBody>
                    <a:bodyPr/>
                    <a:lstStyle/>
                    <a:p>
                      <a:endParaRPr lang="en-US" dirty="0"/>
                    </a:p>
                  </a:txBody>
                  <a:tcPr/>
                </a:tc>
                <a:tc>
                  <a:txBody>
                    <a:bodyPr/>
                    <a:lstStyle/>
                    <a:p>
                      <a:pPr algn="ctr"/>
                      <a:r>
                        <a:rPr lang="en-US" sz="1000" b="1" dirty="0"/>
                        <a:t>POSITIVE</a:t>
                      </a:r>
                    </a:p>
                  </a:txBody>
                  <a:tcPr/>
                </a:tc>
                <a:tc>
                  <a:txBody>
                    <a:bodyPr/>
                    <a:lstStyle/>
                    <a:p>
                      <a:pPr algn="ctr"/>
                      <a:r>
                        <a:rPr lang="en-US" sz="1000" b="1" dirty="0"/>
                        <a:t>NEGATIVE</a:t>
                      </a:r>
                    </a:p>
                  </a:txBody>
                  <a:tcPr/>
                </a:tc>
                <a:extLst>
                  <a:ext uri="{0D108BD9-81ED-4DB2-BD59-A6C34878D82A}">
                    <a16:rowId xmlns:a16="http://schemas.microsoft.com/office/drawing/2014/main" val="2207853635"/>
                  </a:ext>
                </a:extLst>
              </a:tr>
              <a:tr h="287874">
                <a:tc>
                  <a:txBody>
                    <a:bodyPr/>
                    <a:lstStyle/>
                    <a:p>
                      <a:r>
                        <a:rPr lang="en-US" sz="1000" b="1" dirty="0"/>
                        <a:t>POSITIVE</a:t>
                      </a:r>
                    </a:p>
                  </a:txBody>
                  <a:tcPr/>
                </a:tc>
                <a:tc>
                  <a:txBody>
                    <a:bodyPr/>
                    <a:lstStyle/>
                    <a:p>
                      <a:pPr algn="r"/>
                      <a:r>
                        <a:rPr lang="en-US" sz="1000" dirty="0"/>
                        <a:t>TRUE POSITIVES</a:t>
                      </a:r>
                    </a:p>
                  </a:txBody>
                  <a:tcPr/>
                </a:tc>
                <a:tc>
                  <a:txBody>
                    <a:bodyPr/>
                    <a:lstStyle/>
                    <a:p>
                      <a:pPr algn="r"/>
                      <a:r>
                        <a:rPr lang="en-US" sz="1000" dirty="0"/>
                        <a:t>FALSE NEGATIVES</a:t>
                      </a:r>
                    </a:p>
                  </a:txBody>
                  <a:tcPr/>
                </a:tc>
                <a:extLst>
                  <a:ext uri="{0D108BD9-81ED-4DB2-BD59-A6C34878D82A}">
                    <a16:rowId xmlns:a16="http://schemas.microsoft.com/office/drawing/2014/main" val="3930496870"/>
                  </a:ext>
                </a:extLst>
              </a:tr>
              <a:tr h="287874">
                <a:tc>
                  <a:txBody>
                    <a:bodyPr/>
                    <a:lstStyle/>
                    <a:p>
                      <a:r>
                        <a:rPr lang="en-US" sz="1000" b="1" dirty="0"/>
                        <a:t>NEGATIVE</a:t>
                      </a:r>
                    </a:p>
                  </a:txBody>
                  <a:tcPr/>
                </a:tc>
                <a:tc>
                  <a:txBody>
                    <a:bodyPr/>
                    <a:lstStyle/>
                    <a:p>
                      <a:pPr algn="r"/>
                      <a:r>
                        <a:rPr lang="en-US" sz="1000" dirty="0"/>
                        <a:t>FALSE POSITIVES</a:t>
                      </a:r>
                    </a:p>
                  </a:txBody>
                  <a:tcPr/>
                </a:tc>
                <a:tc>
                  <a:txBody>
                    <a:bodyPr/>
                    <a:lstStyle/>
                    <a:p>
                      <a:pPr algn="r"/>
                      <a:r>
                        <a:rPr lang="en-US" sz="1000" dirty="0"/>
                        <a:t>TRUE NEGATIVES</a:t>
                      </a:r>
                    </a:p>
                  </a:txBody>
                  <a:tcPr/>
                </a:tc>
                <a:extLst>
                  <a:ext uri="{0D108BD9-81ED-4DB2-BD59-A6C34878D82A}">
                    <a16:rowId xmlns:a16="http://schemas.microsoft.com/office/drawing/2014/main" val="3110047474"/>
                  </a:ext>
                </a:extLst>
              </a:tr>
            </a:tbl>
          </a:graphicData>
        </a:graphic>
      </p:graphicFrame>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014E5A81-F613-4414-B1A5-369A99E61E90}"/>
                  </a:ext>
                </a:extLst>
              </p:cNvPr>
              <p:cNvSpPr txBox="1"/>
              <p:nvPr/>
            </p:nvSpPr>
            <p:spPr>
              <a:xfrm>
                <a:off x="579665" y="4920761"/>
                <a:ext cx="3790316" cy="369332"/>
              </a:xfrm>
              <a:prstGeom prst="rect">
                <a:avLst/>
              </a:prstGeom>
              <a:solidFill>
                <a:schemeClr val="bg1"/>
              </a:solidFill>
            </p:spPr>
            <p:txBody>
              <a:bodyPr wrap="square">
                <a:spAutoFit/>
              </a:bodyPr>
              <a:lstStyle/>
              <a:p>
                <a:pPr/>
                <a14:m>
                  <m:oMathPara xmlns:m="http://schemas.openxmlformats.org/officeDocument/2006/math">
                    <m:oMathParaPr>
                      <m:jc m:val="center"/>
                    </m:oMathParaPr>
                    <m:oMath xmlns:m="http://schemas.openxmlformats.org/officeDocument/2006/math">
                      <m:r>
                        <a:rPr lang="de-DE" sz="1800" b="0" i="1" smtClean="0">
                          <a:latin typeface="Cambria Math" panose="02040503050406030204" pitchFamily="18" charset="0"/>
                        </a:rPr>
                        <m:t>𝑃</m:t>
                      </m:r>
                      <m:d>
                        <m:dPr>
                          <m:ctrlPr>
                            <a:rPr lang="de-DE" sz="1800" b="0" i="1" smtClean="0">
                              <a:latin typeface="Cambria Math" panose="02040503050406030204" pitchFamily="18" charset="0"/>
                            </a:rPr>
                          </m:ctrlPr>
                        </m:dPr>
                        <m:e>
                          <m:r>
                            <a:rPr lang="de-DE" sz="1800" b="0" i="1" smtClean="0">
                              <a:latin typeface="Cambria Math" panose="02040503050406030204" pitchFamily="18" charset="0"/>
                            </a:rPr>
                            <m:t>𝑝𝑜𝑠</m:t>
                          </m:r>
                        </m:e>
                        <m:e>
                          <m:r>
                            <a:rPr lang="de-DE" sz="1800" b="0" i="1" smtClean="0">
                              <a:latin typeface="Cambria Math" panose="02040503050406030204" pitchFamily="18" charset="0"/>
                            </a:rPr>
                            <m:t>𝑥</m:t>
                          </m:r>
                        </m:e>
                      </m:d>
                      <m:r>
                        <a:rPr lang="de-DE" sz="1800" b="0" i="1" smtClean="0">
                          <a:latin typeface="Cambria Math" panose="02040503050406030204" pitchFamily="18" charset="0"/>
                        </a:rPr>
                        <m:t>&gt;</m:t>
                      </m:r>
                      <m:r>
                        <a:rPr lang="de-DE" sz="1800" b="0" i="1" smtClean="0">
                          <a:latin typeface="Cambria Math" panose="02040503050406030204" pitchFamily="18" charset="0"/>
                        </a:rPr>
                        <m:t>𝑡h𝑟𝑒𝑠h𝑜𝑙𝑑</m:t>
                      </m:r>
                      <m:r>
                        <a:rPr lang="de-DE" sz="1800" b="0" i="1" smtClean="0">
                          <a:latin typeface="Cambria Math" panose="02040503050406030204" pitchFamily="18" charset="0"/>
                        </a:rPr>
                        <m:t> ⇒</m:t>
                      </m:r>
                      <m:r>
                        <a:rPr lang="de-DE" sz="1800" b="0" i="1" smtClean="0">
                          <a:latin typeface="Cambria Math" panose="02040503050406030204" pitchFamily="18" charset="0"/>
                        </a:rPr>
                        <m:t>𝑐𝑙𝑎𝑠𝑠</m:t>
                      </m:r>
                      <m:r>
                        <a:rPr lang="de-DE" sz="1800" b="0" i="1" smtClean="0">
                          <a:latin typeface="Cambria Math" panose="02040503050406030204" pitchFamily="18" charset="0"/>
                        </a:rPr>
                        <m:t> </m:t>
                      </m:r>
                      <m:r>
                        <a:rPr lang="de-DE" sz="1800" b="0" i="1" smtClean="0">
                          <a:latin typeface="Cambria Math" panose="02040503050406030204" pitchFamily="18" charset="0"/>
                        </a:rPr>
                        <m:t>𝑝𝑜𝑠</m:t>
                      </m:r>
                    </m:oMath>
                  </m:oMathPara>
                </a14:m>
                <a:endParaRPr lang="en-US" sz="1800" dirty="0"/>
              </a:p>
            </p:txBody>
          </p:sp>
        </mc:Choice>
        <mc:Fallback>
          <p:sp>
            <p:nvSpPr>
              <p:cNvPr id="17" name="TextBox 16">
                <a:extLst>
                  <a:ext uri="{FF2B5EF4-FFF2-40B4-BE49-F238E27FC236}">
                    <a16:creationId xmlns:a16="http://schemas.microsoft.com/office/drawing/2014/main" id="{014E5A81-F613-4414-B1A5-369A99E61E90}"/>
                  </a:ext>
                </a:extLst>
              </p:cNvPr>
              <p:cNvSpPr txBox="1">
                <a:spLocks noRot="1" noChangeAspect="1" noMove="1" noResize="1" noEditPoints="1" noAdjustHandles="1" noChangeArrowheads="1" noChangeShapeType="1" noTextEdit="1"/>
              </p:cNvSpPr>
              <p:nvPr/>
            </p:nvSpPr>
            <p:spPr>
              <a:xfrm>
                <a:off x="579665" y="4920761"/>
                <a:ext cx="3790316" cy="369332"/>
              </a:xfrm>
              <a:prstGeom prst="rect">
                <a:avLst/>
              </a:prstGeom>
              <a:blipFill>
                <a:blip r:embed="rId5"/>
                <a:stretch>
                  <a:fillRect b="-6557"/>
                </a:stretch>
              </a:blipFill>
            </p:spPr>
            <p:txBody>
              <a:bodyPr/>
              <a:lstStyle/>
              <a:p>
                <a:r>
                  <a:rPr lang="en-GB">
                    <a:noFill/>
                  </a:rPr>
                  <a:t> </a:t>
                </a:r>
              </a:p>
            </p:txBody>
          </p:sp>
        </mc:Fallback>
      </mc:AlternateContent>
      <p:sp>
        <p:nvSpPr>
          <p:cNvPr id="18" name="TextBox 17">
            <a:extLst>
              <a:ext uri="{FF2B5EF4-FFF2-40B4-BE49-F238E27FC236}">
                <a16:creationId xmlns:a16="http://schemas.microsoft.com/office/drawing/2014/main" id="{98AD21B4-1315-4147-B540-D6BEC9CB616D}"/>
              </a:ext>
            </a:extLst>
          </p:cNvPr>
          <p:cNvSpPr txBox="1"/>
          <p:nvPr/>
        </p:nvSpPr>
        <p:spPr>
          <a:xfrm>
            <a:off x="4960519" y="4456805"/>
            <a:ext cx="479298" cy="153888"/>
          </a:xfrm>
          <a:prstGeom prst="rect">
            <a:avLst/>
          </a:prstGeom>
          <a:solidFill>
            <a:schemeClr val="bg1"/>
          </a:solidFill>
        </p:spPr>
        <p:txBody>
          <a:bodyPr wrap="none" lIns="0" tIns="0" rIns="0" bIns="0" rtlCol="0">
            <a:spAutoFit/>
          </a:bodyPr>
          <a:lstStyle/>
          <a:p>
            <a:pPr algn="l">
              <a:lnSpc>
                <a:spcPct val="100000"/>
              </a:lnSpc>
            </a:pPr>
            <a:r>
              <a:rPr lang="de-DE" sz="1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Thr =1.0</a:t>
            </a:r>
            <a:endParaRPr lang="en-GB" sz="1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0" name="TextBox 19">
            <a:extLst>
              <a:ext uri="{FF2B5EF4-FFF2-40B4-BE49-F238E27FC236}">
                <a16:creationId xmlns:a16="http://schemas.microsoft.com/office/drawing/2014/main" id="{B0E35E6F-7CE9-48B8-B306-EFB997D96E55}"/>
              </a:ext>
            </a:extLst>
          </p:cNvPr>
          <p:cNvSpPr txBox="1"/>
          <p:nvPr/>
        </p:nvSpPr>
        <p:spPr>
          <a:xfrm>
            <a:off x="4960519" y="4089703"/>
            <a:ext cx="479298" cy="153888"/>
          </a:xfrm>
          <a:prstGeom prst="rect">
            <a:avLst/>
          </a:prstGeom>
          <a:solidFill>
            <a:schemeClr val="bg1"/>
          </a:solidFill>
        </p:spPr>
        <p:txBody>
          <a:bodyPr wrap="none" lIns="0" tIns="0" rIns="0" bIns="0" rtlCol="0">
            <a:spAutoFit/>
          </a:bodyPr>
          <a:lstStyle/>
          <a:p>
            <a:pPr algn="l">
              <a:lnSpc>
                <a:spcPct val="100000"/>
              </a:lnSpc>
            </a:pPr>
            <a:r>
              <a:rPr lang="de-DE" sz="1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Thr =0.9</a:t>
            </a:r>
            <a:endParaRPr lang="en-GB" sz="1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2" name="TextBox 21">
            <a:extLst>
              <a:ext uri="{FF2B5EF4-FFF2-40B4-BE49-F238E27FC236}">
                <a16:creationId xmlns:a16="http://schemas.microsoft.com/office/drawing/2014/main" id="{DB8B127F-A036-42A8-A568-C7F6B871AA4B}"/>
              </a:ext>
            </a:extLst>
          </p:cNvPr>
          <p:cNvSpPr txBox="1"/>
          <p:nvPr/>
        </p:nvSpPr>
        <p:spPr>
          <a:xfrm>
            <a:off x="5056994" y="3667478"/>
            <a:ext cx="479298" cy="153888"/>
          </a:xfrm>
          <a:prstGeom prst="rect">
            <a:avLst/>
          </a:prstGeom>
          <a:solidFill>
            <a:schemeClr val="bg1"/>
          </a:solidFill>
        </p:spPr>
        <p:txBody>
          <a:bodyPr wrap="none" lIns="0" tIns="0" rIns="0" bIns="0" rtlCol="0">
            <a:spAutoFit/>
          </a:bodyPr>
          <a:lstStyle/>
          <a:p>
            <a:pPr algn="l">
              <a:lnSpc>
                <a:spcPct val="100000"/>
              </a:lnSpc>
            </a:pPr>
            <a:r>
              <a:rPr lang="de-DE" sz="1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Thr =0.8</a:t>
            </a:r>
            <a:endParaRPr lang="en-GB" sz="1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4" name="TextBox 23">
            <a:extLst>
              <a:ext uri="{FF2B5EF4-FFF2-40B4-BE49-F238E27FC236}">
                <a16:creationId xmlns:a16="http://schemas.microsoft.com/office/drawing/2014/main" id="{082D9BA2-56DB-4AF3-9B18-DED56F07337D}"/>
              </a:ext>
            </a:extLst>
          </p:cNvPr>
          <p:cNvSpPr txBox="1"/>
          <p:nvPr/>
        </p:nvSpPr>
        <p:spPr>
          <a:xfrm>
            <a:off x="8507765" y="2661195"/>
            <a:ext cx="479298" cy="153888"/>
          </a:xfrm>
          <a:prstGeom prst="rect">
            <a:avLst/>
          </a:prstGeom>
          <a:solidFill>
            <a:schemeClr val="bg1"/>
          </a:solidFill>
        </p:spPr>
        <p:txBody>
          <a:bodyPr wrap="none" lIns="0" tIns="0" rIns="0" bIns="0" rtlCol="0">
            <a:spAutoFit/>
          </a:bodyPr>
          <a:lstStyle/>
          <a:p>
            <a:pPr algn="l">
              <a:lnSpc>
                <a:spcPct val="100000"/>
              </a:lnSpc>
            </a:pPr>
            <a:r>
              <a:rPr lang="de-DE" sz="1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Thr =0.0</a:t>
            </a:r>
            <a:endParaRPr lang="en-GB" sz="1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5" name="TextBox 24">
            <a:extLst>
              <a:ext uri="{FF2B5EF4-FFF2-40B4-BE49-F238E27FC236}">
                <a16:creationId xmlns:a16="http://schemas.microsoft.com/office/drawing/2014/main" id="{6E055A1B-3D23-4726-BFB7-449961CE8366}"/>
              </a:ext>
            </a:extLst>
          </p:cNvPr>
          <p:cNvSpPr txBox="1"/>
          <p:nvPr/>
        </p:nvSpPr>
        <p:spPr>
          <a:xfrm rot="19710316">
            <a:off x="6487691" y="3608024"/>
            <a:ext cx="801501" cy="138499"/>
          </a:xfrm>
          <a:prstGeom prst="rect">
            <a:avLst/>
          </a:prstGeom>
          <a:solidFill>
            <a:schemeClr val="bg1"/>
          </a:solidFill>
        </p:spPr>
        <p:txBody>
          <a:bodyPr wrap="none" lIns="0" tIns="0" rIns="0" bIns="0" rtlCol="0">
            <a:spAutoFit/>
          </a:bodyPr>
          <a:lstStyle/>
          <a:p>
            <a:pPr algn="l">
              <a:lnSpc>
                <a:spcPct val="100000"/>
              </a:lnSpc>
            </a:pPr>
            <a:r>
              <a:rPr lang="de-DE" sz="9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Random choice</a:t>
            </a:r>
            <a:endParaRPr lang="en-GB" sz="9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6" name="Oval 25">
            <a:extLst>
              <a:ext uri="{FF2B5EF4-FFF2-40B4-BE49-F238E27FC236}">
                <a16:creationId xmlns:a16="http://schemas.microsoft.com/office/drawing/2014/main" id="{16372021-96DF-47ED-99AA-E8E4E9FD04A3}"/>
              </a:ext>
            </a:extLst>
          </p:cNvPr>
          <p:cNvSpPr/>
          <p:nvPr/>
        </p:nvSpPr>
        <p:spPr>
          <a:xfrm>
            <a:off x="4861832" y="2490107"/>
            <a:ext cx="98687" cy="81643"/>
          </a:xfrm>
          <a:prstGeom prst="ellipse">
            <a:avLst/>
          </a:prstGeom>
          <a:solidFill>
            <a:schemeClr val="tx2"/>
          </a:solid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a:extLst>
              <a:ext uri="{FF2B5EF4-FFF2-40B4-BE49-F238E27FC236}">
                <a16:creationId xmlns:a16="http://schemas.microsoft.com/office/drawing/2014/main" id="{D72B8C77-97F3-450F-AECF-3274638306EF}"/>
              </a:ext>
            </a:extLst>
          </p:cNvPr>
          <p:cNvSpPr txBox="1"/>
          <p:nvPr/>
        </p:nvSpPr>
        <p:spPr>
          <a:xfrm rot="19004870">
            <a:off x="4159109" y="2251881"/>
            <a:ext cx="711733" cy="138499"/>
          </a:xfrm>
          <a:prstGeom prst="rect">
            <a:avLst/>
          </a:prstGeom>
          <a:solidFill>
            <a:schemeClr val="bg1"/>
          </a:solidFill>
        </p:spPr>
        <p:txBody>
          <a:bodyPr wrap="none" lIns="0" tIns="0" rIns="0" bIns="0" rtlCol="0">
            <a:spAutoFit/>
          </a:bodyPr>
          <a:lstStyle/>
          <a:p>
            <a:pPr algn="l">
              <a:lnSpc>
                <a:spcPct val="100000"/>
              </a:lnSpc>
            </a:pPr>
            <a:r>
              <a:rPr lang="de-DE" sz="9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Perfect model</a:t>
            </a:r>
            <a:endParaRPr lang="en-GB" sz="9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29" name="Straight Connector 28">
            <a:extLst>
              <a:ext uri="{FF2B5EF4-FFF2-40B4-BE49-F238E27FC236}">
                <a16:creationId xmlns:a16="http://schemas.microsoft.com/office/drawing/2014/main" id="{048E587B-9875-488F-ADF9-7A992070F170}"/>
              </a:ext>
            </a:extLst>
          </p:cNvPr>
          <p:cNvCxnSpPr>
            <a:cxnSpLocks/>
          </p:cNvCxnSpPr>
          <p:nvPr/>
        </p:nvCxnSpPr>
        <p:spPr>
          <a:xfrm>
            <a:off x="4624716" y="2359479"/>
            <a:ext cx="238309" cy="160456"/>
          </a:xfrm>
          <a:prstGeom prst="line">
            <a:avLst/>
          </a:prstGeom>
          <a:ln>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B4D821B-96D9-4AF8-B901-2B1B12F29AB8}"/>
              </a:ext>
            </a:extLst>
          </p:cNvPr>
          <p:cNvSpPr txBox="1"/>
          <p:nvPr/>
        </p:nvSpPr>
        <p:spPr>
          <a:xfrm rot="21024323">
            <a:off x="6130355" y="3249425"/>
            <a:ext cx="1628651" cy="153888"/>
          </a:xfrm>
          <a:prstGeom prst="rect">
            <a:avLst/>
          </a:prstGeom>
          <a:solidFill>
            <a:schemeClr val="bg1"/>
          </a:solidFill>
        </p:spPr>
        <p:txBody>
          <a:bodyPr wrap="none" lIns="0" tIns="0" rIns="0" bIns="0" rtlCol="0">
            <a:spAutoFit/>
          </a:bodyPr>
          <a:lstStyle/>
          <a:p>
            <a:pPr algn="l">
              <a:lnSpc>
                <a:spcPct val="100000"/>
              </a:lnSpc>
            </a:pPr>
            <a:r>
              <a:rPr lang="de-DE" sz="1000" b="1"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AuC</a:t>
            </a:r>
            <a:r>
              <a:rPr lang="de-DE" sz="1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 = Area under the Curve</a:t>
            </a:r>
            <a:endParaRPr lang="en-GB" sz="1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Tree>
    <p:extLst>
      <p:ext uri="{BB962C8B-B14F-4D97-AF65-F5344CB8AC3E}">
        <p14:creationId xmlns:p14="http://schemas.microsoft.com/office/powerpoint/2010/main" val="26709690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6B83-645B-4FDE-A49A-9EAE561C621A}"/>
              </a:ext>
            </a:extLst>
          </p:cNvPr>
          <p:cNvSpPr>
            <a:spLocks noGrp="1"/>
          </p:cNvSpPr>
          <p:nvPr>
            <p:ph type="title"/>
          </p:nvPr>
        </p:nvSpPr>
        <p:spPr/>
        <p:txBody>
          <a:bodyPr/>
          <a:lstStyle/>
          <a:p>
            <a:r>
              <a:rPr lang="de-DE" dirty="0"/>
              <a:t>Numeric Error Measures</a:t>
            </a:r>
            <a:endParaRPr lang="en-GB" dirty="0"/>
          </a:p>
        </p:txBody>
      </p:sp>
      <p:sp>
        <p:nvSpPr>
          <p:cNvPr id="3" name="Slide Number Placeholder 2">
            <a:extLst>
              <a:ext uri="{FF2B5EF4-FFF2-40B4-BE49-F238E27FC236}">
                <a16:creationId xmlns:a16="http://schemas.microsoft.com/office/drawing/2014/main" id="{E86281FE-FBC4-4689-9093-A98B5DE023CE}"/>
              </a:ext>
            </a:extLst>
          </p:cNvPr>
          <p:cNvSpPr>
            <a:spLocks noGrp="1"/>
          </p:cNvSpPr>
          <p:nvPr>
            <p:ph type="sldNum" sz="quarter" idx="13"/>
          </p:nvPr>
        </p:nvSpPr>
        <p:spPr/>
        <p:txBody>
          <a:bodyPr/>
          <a:lstStyle/>
          <a:p>
            <a:fld id="{15C29056-5AFA-7949-831A-3EC086771171}" type="slidenum">
              <a:rPr lang="de-DE" smtClean="0"/>
              <a:pPr/>
              <a:t>37</a:t>
            </a:fld>
            <a:endParaRPr lang="de-DE" dirty="0"/>
          </a:p>
        </p:txBody>
      </p:sp>
      <p:sp>
        <p:nvSpPr>
          <p:cNvPr id="5" name="Footer Placeholder 4">
            <a:extLst>
              <a:ext uri="{FF2B5EF4-FFF2-40B4-BE49-F238E27FC236}">
                <a16:creationId xmlns:a16="http://schemas.microsoft.com/office/drawing/2014/main" id="{129DD75F-E76A-4099-80E8-F2262099DED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mc:AlternateContent xmlns:mc="http://schemas.openxmlformats.org/markup-compatibility/2006" xmlns:a14="http://schemas.microsoft.com/office/drawing/2010/main">
        <mc:Choice Requires="a14">
          <p:graphicFrame>
            <p:nvGraphicFramePr>
              <p:cNvPr id="6" name="Content Placeholder 3">
                <a:extLst>
                  <a:ext uri="{FF2B5EF4-FFF2-40B4-BE49-F238E27FC236}">
                    <a16:creationId xmlns:a16="http://schemas.microsoft.com/office/drawing/2014/main" id="{2E4C5CC5-E018-4A73-B2EF-371FAE904B0B}"/>
                  </a:ext>
                </a:extLst>
              </p:cNvPr>
              <p:cNvGraphicFramePr>
                <a:graphicFrameLocks/>
              </p:cNvGraphicFramePr>
              <p:nvPr/>
            </p:nvGraphicFramePr>
            <p:xfrm>
              <a:off x="512606" y="913284"/>
              <a:ext cx="8235858" cy="4220338"/>
            </p:xfrm>
            <a:graphic>
              <a:graphicData uri="http://schemas.openxmlformats.org/drawingml/2006/table">
                <a:tbl>
                  <a:tblPr firstRow="1" bandRow="1">
                    <a:tableStyleId>{5C22544A-7EE6-4342-B048-85BDC9FD1C3A}</a:tableStyleId>
                  </a:tblPr>
                  <a:tblGrid>
                    <a:gridCol w="2745286">
                      <a:extLst>
                        <a:ext uri="{9D8B030D-6E8A-4147-A177-3AD203B41FA5}">
                          <a16:colId xmlns:a16="http://schemas.microsoft.com/office/drawing/2014/main" val="1033594771"/>
                        </a:ext>
                      </a:extLst>
                    </a:gridCol>
                    <a:gridCol w="2826276">
                      <a:extLst>
                        <a:ext uri="{9D8B030D-6E8A-4147-A177-3AD203B41FA5}">
                          <a16:colId xmlns:a16="http://schemas.microsoft.com/office/drawing/2014/main" val="3328221347"/>
                        </a:ext>
                      </a:extLst>
                    </a:gridCol>
                    <a:gridCol w="2664296">
                      <a:extLst>
                        <a:ext uri="{9D8B030D-6E8A-4147-A177-3AD203B41FA5}">
                          <a16:colId xmlns:a16="http://schemas.microsoft.com/office/drawing/2014/main" val="1772806346"/>
                        </a:ext>
                      </a:extLst>
                    </a:gridCol>
                  </a:tblGrid>
                  <a:tr h="370840">
                    <a:tc>
                      <a:txBody>
                        <a:bodyPr/>
                        <a:lstStyle/>
                        <a:p>
                          <a:pPr algn="ctr"/>
                          <a:r>
                            <a:rPr lang="de-DE" sz="1200" dirty="0"/>
                            <a:t>Error Metric</a:t>
                          </a:r>
                          <a:endParaRPr lang="en-US" sz="1200" dirty="0"/>
                        </a:p>
                      </a:txBody>
                      <a:tcPr/>
                    </a:tc>
                    <a:tc>
                      <a:txBody>
                        <a:bodyPr/>
                        <a:lstStyle/>
                        <a:p>
                          <a:pPr algn="ctr"/>
                          <a:r>
                            <a:rPr lang="de-DE" sz="1200" dirty="0"/>
                            <a:t>Formula</a:t>
                          </a:r>
                          <a:endParaRPr lang="en-US" sz="1200" dirty="0"/>
                        </a:p>
                      </a:txBody>
                      <a:tcPr/>
                    </a:tc>
                    <a:tc>
                      <a:txBody>
                        <a:bodyPr/>
                        <a:lstStyle/>
                        <a:p>
                          <a:pPr algn="ctr"/>
                          <a:r>
                            <a:rPr lang="de-DE" sz="1200" dirty="0"/>
                            <a:t>Notes</a:t>
                          </a:r>
                          <a:endParaRPr lang="en-US" sz="1200" dirty="0"/>
                        </a:p>
                      </a:txBody>
                      <a:tcPr/>
                    </a:tc>
                    <a:extLst>
                      <a:ext uri="{0D108BD9-81ED-4DB2-BD59-A6C34878D82A}">
                        <a16:rowId xmlns:a16="http://schemas.microsoft.com/office/drawing/2014/main" val="254107851"/>
                      </a:ext>
                    </a:extLst>
                  </a:tr>
                  <a:tr h="370840">
                    <a:tc>
                      <a:txBody>
                        <a:bodyPr/>
                        <a:lstStyle/>
                        <a:p>
                          <a:r>
                            <a:rPr lang="de-DE" sz="1200" dirty="0"/>
                            <a:t>R-squared</a:t>
                          </a:r>
                          <a:endParaRPr lang="en-US" sz="1200" dirty="0"/>
                        </a:p>
                      </a:txBody>
                      <a:tcPr/>
                    </a:tc>
                    <a:tc>
                      <a:txBody>
                        <a:bodyPr/>
                        <a:lstStyle/>
                        <a:p>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ea typeface="Cambria Math" panose="02040503050406030204" pitchFamily="18" charset="0"/>
                                  </a:rPr>
                                  <m:t>1−</m:t>
                                </m:r>
                                <m:f>
                                  <m:fPr>
                                    <m:ctrlPr>
                                      <a:rPr lang="de-DE" sz="1200" b="0" i="1" smtClean="0">
                                        <a:latin typeface="Cambria Math" panose="02040503050406030204" pitchFamily="18" charset="0"/>
                                        <a:ea typeface="Cambria Math" panose="02040503050406030204" pitchFamily="18" charset="0"/>
                                      </a:rPr>
                                    </m:ctrlPr>
                                  </m:fPr>
                                  <m:num>
                                    <m:nary>
                                      <m:naryPr>
                                        <m:chr m:val="∑"/>
                                        <m:ctrlPr>
                                          <a:rPr lang="de-DE" sz="1200" i="1" smtClean="0">
                                            <a:latin typeface="Cambria Math" panose="02040503050406030204" pitchFamily="18" charset="0"/>
                                            <a:ea typeface="Cambria Math" panose="02040503050406030204" pitchFamily="18" charset="0"/>
                                          </a:rPr>
                                        </m:ctrlPr>
                                      </m:naryPr>
                                      <m:sub>
                                        <m:r>
                                          <m:rPr>
                                            <m:brk m:alnAt="23"/>
                                          </m:rPr>
                                          <a:rPr lang="de-DE" sz="1200" b="0" i="1" smtClean="0">
                                            <a:latin typeface="Cambria Math" panose="02040503050406030204" pitchFamily="18" charset="0"/>
                                            <a:ea typeface="Cambria Math" panose="02040503050406030204" pitchFamily="18" charset="0"/>
                                          </a:rPr>
                                          <m:t>𝑖</m:t>
                                        </m:r>
                                        <m:r>
                                          <a:rPr lang="de-DE" sz="1200" b="0" i="1" smtClean="0">
                                            <a:latin typeface="Cambria Math" panose="02040503050406030204" pitchFamily="18" charset="0"/>
                                            <a:ea typeface="Cambria Math" panose="02040503050406030204" pitchFamily="18" charset="0"/>
                                          </a:rPr>
                                          <m:t>=1</m:t>
                                        </m:r>
                                      </m:sub>
                                      <m:sup>
                                        <m:r>
                                          <a:rPr lang="de-DE" sz="1200" b="0" i="1" smtClean="0">
                                            <a:latin typeface="Cambria Math" panose="02040503050406030204" pitchFamily="18" charset="0"/>
                                            <a:ea typeface="Cambria Math" panose="02040503050406030204" pitchFamily="18" charset="0"/>
                                          </a:rPr>
                                          <m:t>𝑛</m:t>
                                        </m:r>
                                      </m:sup>
                                      <m:e>
                                        <m:sSup>
                                          <m:sSupPr>
                                            <m:ctrlPr>
                                              <a:rPr lang="de-DE" sz="1200" b="0" i="1" smtClean="0">
                                                <a:latin typeface="Cambria Math" panose="02040503050406030204" pitchFamily="18" charset="0"/>
                                                <a:ea typeface="Cambria Math" panose="02040503050406030204" pitchFamily="18" charset="0"/>
                                              </a:rPr>
                                            </m:ctrlPr>
                                          </m:sSupPr>
                                          <m:e>
                                            <m:sSub>
                                              <m:sSubPr>
                                                <m:ctrlPr>
                                                  <a:rPr lang="de-DE" sz="1200" i="1">
                                                    <a:latin typeface="Cambria Math" panose="02040503050406030204" pitchFamily="18" charset="0"/>
                                                    <a:ea typeface="Cambria Math" panose="02040503050406030204" pitchFamily="18" charset="0"/>
                                                  </a:rPr>
                                                </m:ctrlPr>
                                              </m:sSubPr>
                                              <m:e>
                                                <m:r>
                                                  <a:rPr lang="de-DE" sz="1200" b="0" i="1" smtClean="0">
                                                    <a:latin typeface="Cambria Math" panose="02040503050406030204" pitchFamily="18" charset="0"/>
                                                    <a:ea typeface="Cambria Math" panose="02040503050406030204" pitchFamily="18" charset="0"/>
                                                  </a:rPr>
                                                  <m:t>(</m:t>
                                                </m:r>
                                                <m:r>
                                                  <a:rPr lang="de-DE" sz="1200" i="1">
                                                    <a:latin typeface="Cambria Math" panose="02040503050406030204" pitchFamily="18" charset="0"/>
                                                    <a:ea typeface="Cambria Math" panose="02040503050406030204" pitchFamily="18" charset="0"/>
                                                  </a:rPr>
                                                  <m:t>𝑦</m:t>
                                                </m:r>
                                              </m:e>
                                              <m:sub>
                                                <m:r>
                                                  <a:rPr lang="de-DE" sz="1200" i="1">
                                                    <a:latin typeface="Cambria Math" panose="02040503050406030204" pitchFamily="18" charset="0"/>
                                                    <a:ea typeface="Cambria Math" panose="02040503050406030204" pitchFamily="18" charset="0"/>
                                                  </a:rPr>
                                                  <m:t>𝑖</m:t>
                                                </m:r>
                                              </m:sub>
                                            </m:sSub>
                                            <m:r>
                                              <a:rPr lang="de-DE" sz="1200" i="1">
                                                <a:latin typeface="Cambria Math" panose="02040503050406030204" pitchFamily="18" charset="0"/>
                                                <a:ea typeface="Cambria Math" panose="02040503050406030204" pitchFamily="18" charset="0"/>
                                              </a:rPr>
                                              <m:t>−</m:t>
                                            </m:r>
                                            <m:r>
                                              <a:rPr lang="de-DE" sz="1200" i="1">
                                                <a:latin typeface="Cambria Math" panose="02040503050406030204" pitchFamily="18" charset="0"/>
                                                <a:ea typeface="Cambria Math" panose="02040503050406030204" pitchFamily="18" charset="0"/>
                                              </a:rPr>
                                              <m:t>𝑓</m:t>
                                            </m:r>
                                            <m:r>
                                              <a:rPr lang="de-DE" sz="1200" i="1">
                                                <a:latin typeface="Cambria Math" panose="02040503050406030204" pitchFamily="18" charset="0"/>
                                                <a:ea typeface="Cambria Math" panose="02040503050406030204" pitchFamily="18" charset="0"/>
                                              </a:rPr>
                                              <m:t>(</m:t>
                                            </m:r>
                                            <m:sSub>
                                              <m:sSubPr>
                                                <m:ctrlPr>
                                                  <a:rPr lang="de-DE" sz="1200" i="1">
                                                    <a:latin typeface="Cambria Math" panose="02040503050406030204" pitchFamily="18" charset="0"/>
                                                    <a:ea typeface="Cambria Math" panose="02040503050406030204" pitchFamily="18" charset="0"/>
                                                  </a:rPr>
                                                </m:ctrlPr>
                                              </m:sSubPr>
                                              <m:e>
                                                <m:r>
                                                  <a:rPr lang="de-DE" sz="1200" i="1">
                                                    <a:latin typeface="Cambria Math" panose="02040503050406030204" pitchFamily="18" charset="0"/>
                                                    <a:ea typeface="Cambria Math" panose="02040503050406030204" pitchFamily="18" charset="0"/>
                                                  </a:rPr>
                                                  <m:t>𝑥</m:t>
                                                </m:r>
                                              </m:e>
                                              <m:sub>
                                                <m:r>
                                                  <a:rPr lang="de-DE" sz="1200" i="1">
                                                    <a:latin typeface="Cambria Math" panose="02040503050406030204" pitchFamily="18" charset="0"/>
                                                    <a:ea typeface="Cambria Math" panose="02040503050406030204" pitchFamily="18" charset="0"/>
                                                  </a:rPr>
                                                  <m:t>𝑖</m:t>
                                                </m:r>
                                              </m:sub>
                                            </m:sSub>
                                            <m:r>
                                              <a:rPr lang="de-DE" sz="1200" i="1">
                                                <a:latin typeface="Cambria Math" panose="02040503050406030204" pitchFamily="18" charset="0"/>
                                                <a:ea typeface="Cambria Math" panose="02040503050406030204" pitchFamily="18" charset="0"/>
                                              </a:rPr>
                                              <m:t>)</m:t>
                                            </m:r>
                                            <m:r>
                                              <a:rPr lang="de-DE" sz="1200" b="0" i="1" smtClean="0">
                                                <a:latin typeface="Cambria Math" panose="02040503050406030204" pitchFamily="18" charset="0"/>
                                                <a:ea typeface="Cambria Math" panose="02040503050406030204" pitchFamily="18" charset="0"/>
                                              </a:rPr>
                                              <m:t>)</m:t>
                                            </m:r>
                                          </m:e>
                                          <m:sup>
                                            <m:r>
                                              <a:rPr lang="de-DE" sz="1200" b="0" i="1" smtClean="0">
                                                <a:latin typeface="Cambria Math" panose="02040503050406030204" pitchFamily="18" charset="0"/>
                                                <a:ea typeface="Cambria Math" panose="02040503050406030204" pitchFamily="18" charset="0"/>
                                              </a:rPr>
                                              <m:t>2</m:t>
                                            </m:r>
                                          </m:sup>
                                        </m:sSup>
                                      </m:e>
                                    </m:nary>
                                  </m:num>
                                  <m:den>
                                    <m:nary>
                                      <m:naryPr>
                                        <m:chr m:val="∑"/>
                                        <m:ctrlPr>
                                          <a:rPr lang="de-DE" sz="1200" i="1" smtClean="0">
                                            <a:latin typeface="Cambria Math" panose="02040503050406030204" pitchFamily="18" charset="0"/>
                                            <a:ea typeface="Cambria Math" panose="02040503050406030204" pitchFamily="18" charset="0"/>
                                          </a:rPr>
                                        </m:ctrlPr>
                                      </m:naryPr>
                                      <m:sub>
                                        <m:r>
                                          <m:rPr>
                                            <m:brk m:alnAt="23"/>
                                          </m:rPr>
                                          <a:rPr lang="de-DE" sz="1200" b="0" i="1" smtClean="0">
                                            <a:latin typeface="Cambria Math" panose="02040503050406030204" pitchFamily="18" charset="0"/>
                                            <a:ea typeface="Cambria Math" panose="02040503050406030204" pitchFamily="18" charset="0"/>
                                          </a:rPr>
                                          <m:t>𝑖</m:t>
                                        </m:r>
                                        <m:r>
                                          <a:rPr lang="de-DE" sz="1200" b="0" i="1" smtClean="0">
                                            <a:latin typeface="Cambria Math" panose="02040503050406030204" pitchFamily="18" charset="0"/>
                                            <a:ea typeface="Cambria Math" panose="02040503050406030204" pitchFamily="18" charset="0"/>
                                          </a:rPr>
                                          <m:t>=1</m:t>
                                        </m:r>
                                      </m:sub>
                                      <m:sup>
                                        <m:r>
                                          <a:rPr lang="de-DE" sz="1200" b="0" i="1" smtClean="0">
                                            <a:latin typeface="Cambria Math" panose="02040503050406030204" pitchFamily="18" charset="0"/>
                                            <a:ea typeface="Cambria Math" panose="02040503050406030204" pitchFamily="18" charset="0"/>
                                          </a:rPr>
                                          <m:t>𝑛</m:t>
                                        </m:r>
                                      </m:sup>
                                      <m:e>
                                        <m:sSup>
                                          <m:sSupPr>
                                            <m:ctrlPr>
                                              <a:rPr lang="de-DE" sz="1200" b="0" i="1" smtClean="0">
                                                <a:latin typeface="Cambria Math" panose="02040503050406030204" pitchFamily="18" charset="0"/>
                                                <a:ea typeface="Cambria Math" panose="02040503050406030204" pitchFamily="18" charset="0"/>
                                              </a:rPr>
                                            </m:ctrlPr>
                                          </m:sSupPr>
                                          <m:e>
                                            <m:sSub>
                                              <m:sSubPr>
                                                <m:ctrlPr>
                                                  <a:rPr lang="de-DE" sz="1200" i="1">
                                                    <a:latin typeface="Cambria Math" panose="02040503050406030204" pitchFamily="18" charset="0"/>
                                                    <a:ea typeface="Cambria Math" panose="02040503050406030204" pitchFamily="18" charset="0"/>
                                                  </a:rPr>
                                                </m:ctrlPr>
                                              </m:sSubPr>
                                              <m:e>
                                                <m:r>
                                                  <a:rPr lang="de-DE" sz="1200" b="0" i="1" smtClean="0">
                                                    <a:latin typeface="Cambria Math" panose="02040503050406030204" pitchFamily="18" charset="0"/>
                                                    <a:ea typeface="Cambria Math" panose="02040503050406030204" pitchFamily="18" charset="0"/>
                                                  </a:rPr>
                                                  <m:t>(</m:t>
                                                </m:r>
                                                <m:r>
                                                  <a:rPr lang="de-DE" sz="1200" i="1">
                                                    <a:latin typeface="Cambria Math" panose="02040503050406030204" pitchFamily="18" charset="0"/>
                                                    <a:ea typeface="Cambria Math" panose="02040503050406030204" pitchFamily="18" charset="0"/>
                                                  </a:rPr>
                                                  <m:t>𝑦</m:t>
                                                </m:r>
                                              </m:e>
                                              <m:sub>
                                                <m:r>
                                                  <a:rPr lang="de-DE" sz="1200" i="1">
                                                    <a:latin typeface="Cambria Math" panose="02040503050406030204" pitchFamily="18" charset="0"/>
                                                    <a:ea typeface="Cambria Math" panose="02040503050406030204" pitchFamily="18" charset="0"/>
                                                  </a:rPr>
                                                  <m:t>𝑖</m:t>
                                                </m:r>
                                              </m:sub>
                                            </m:sSub>
                                            <m:r>
                                              <a:rPr lang="de-DE" sz="1200" i="1">
                                                <a:latin typeface="Cambria Math" panose="02040503050406030204" pitchFamily="18" charset="0"/>
                                                <a:ea typeface="Cambria Math" panose="02040503050406030204" pitchFamily="18" charset="0"/>
                                              </a:rPr>
                                              <m:t>−</m:t>
                                            </m:r>
                                            <m:bar>
                                              <m:barPr>
                                                <m:pos m:val="top"/>
                                                <m:ctrlPr>
                                                  <a:rPr lang="de-DE" sz="1200" i="1" smtClean="0">
                                                    <a:latin typeface="Cambria Math" panose="02040503050406030204" pitchFamily="18" charset="0"/>
                                                    <a:ea typeface="Cambria Math" panose="02040503050406030204" pitchFamily="18" charset="0"/>
                                                  </a:rPr>
                                                </m:ctrlPr>
                                              </m:barPr>
                                              <m:e>
                                                <m:r>
                                                  <a:rPr lang="de-DE" sz="1200" b="0" i="1" smtClean="0">
                                                    <a:latin typeface="Cambria Math" panose="02040503050406030204" pitchFamily="18" charset="0"/>
                                                    <a:ea typeface="Cambria Math" panose="02040503050406030204" pitchFamily="18" charset="0"/>
                                                  </a:rPr>
                                                  <m:t>𝑦</m:t>
                                                </m:r>
                                              </m:e>
                                            </m:bar>
                                            <m:r>
                                              <a:rPr lang="de-DE" sz="1200" b="0" i="1" smtClean="0">
                                                <a:latin typeface="Cambria Math" panose="02040503050406030204" pitchFamily="18" charset="0"/>
                                                <a:ea typeface="Cambria Math" panose="02040503050406030204" pitchFamily="18" charset="0"/>
                                              </a:rPr>
                                              <m:t>)</m:t>
                                            </m:r>
                                          </m:e>
                                          <m:sup>
                                            <m:r>
                                              <a:rPr lang="de-DE" sz="1200" b="0" i="1" smtClean="0">
                                                <a:latin typeface="Cambria Math" panose="02040503050406030204" pitchFamily="18" charset="0"/>
                                                <a:ea typeface="Cambria Math" panose="02040503050406030204" pitchFamily="18" charset="0"/>
                                              </a:rPr>
                                              <m:t>2</m:t>
                                            </m:r>
                                          </m:sup>
                                        </m:sSup>
                                      </m:e>
                                    </m:nary>
                                  </m:den>
                                </m:f>
                              </m:oMath>
                            </m:oMathPara>
                          </a14:m>
                          <a:endParaRPr lang="en-US" sz="1200" dirty="0">
                            <a:latin typeface="Cambria Math" panose="02040503050406030204" pitchFamily="18" charset="0"/>
                            <a:ea typeface="Cambria Math" panose="02040503050406030204" pitchFamily="18" charset="0"/>
                          </a:endParaRPr>
                        </a:p>
                      </a:txBody>
                      <a:tcPr/>
                    </a:tc>
                    <a:tc>
                      <a:txBody>
                        <a:bodyPr/>
                        <a:lstStyle/>
                        <a:p>
                          <a:r>
                            <a:rPr lang="de-DE" sz="1200" dirty="0"/>
                            <a:t>Universal range: the closer to 1 the better</a:t>
                          </a:r>
                          <a:endParaRPr lang="en-US" sz="1200" dirty="0"/>
                        </a:p>
                      </a:txBody>
                      <a:tcPr/>
                    </a:tc>
                    <a:extLst>
                      <a:ext uri="{0D108BD9-81ED-4DB2-BD59-A6C34878D82A}">
                        <a16:rowId xmlns:a16="http://schemas.microsoft.com/office/drawing/2014/main" val="1556661624"/>
                      </a:ext>
                    </a:extLst>
                  </a:tr>
                  <a:tr h="370840">
                    <a:tc>
                      <a:txBody>
                        <a:bodyPr/>
                        <a:lstStyle/>
                        <a:p>
                          <a:r>
                            <a:rPr lang="de-DE" sz="1200" dirty="0"/>
                            <a:t>Mean absolute error (MAE)</a:t>
                          </a:r>
                          <a:endParaRPr lang="en-US" sz="1200" dirty="0"/>
                        </a:p>
                      </a:txBody>
                      <a:tcPr/>
                    </a:tc>
                    <a:tc>
                      <a:txBody>
                        <a:bodyPr/>
                        <a:lstStyle/>
                        <a:p>
                          <a:pPr/>
                          <a14:m>
                            <m:oMathPara xmlns:m="http://schemas.openxmlformats.org/officeDocument/2006/math">
                              <m:oMathParaPr>
                                <m:jc m:val="centerGroup"/>
                              </m:oMathParaPr>
                              <m:oMath xmlns:m="http://schemas.openxmlformats.org/officeDocument/2006/math">
                                <m:f>
                                  <m:fPr>
                                    <m:ctrlPr>
                                      <a:rPr lang="de-DE" sz="120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𝑛</m:t>
                                    </m:r>
                                  </m:den>
                                </m:f>
                                <m:nary>
                                  <m:naryPr>
                                    <m:chr m:val="∑"/>
                                    <m:ctrlPr>
                                      <a:rPr lang="de-DE" sz="1200" i="1" smtClean="0">
                                        <a:latin typeface="Cambria Math" panose="02040503050406030204" pitchFamily="18" charset="0"/>
                                      </a:rPr>
                                    </m:ctrlPr>
                                  </m:naryPr>
                                  <m:sub>
                                    <m:r>
                                      <m:rPr>
                                        <m:brk m:alnAt="23"/>
                                      </m:rPr>
                                      <a:rPr lang="de-DE" sz="1200" b="0" i="1" smtClean="0">
                                        <a:latin typeface="Cambria Math" panose="02040503050406030204" pitchFamily="18" charset="0"/>
                                      </a:rPr>
                                      <m:t>𝑖</m:t>
                                    </m:r>
                                    <m:r>
                                      <a:rPr lang="de-DE" sz="1200" b="0" i="1" smtClean="0">
                                        <a:latin typeface="Cambria Math" panose="02040503050406030204" pitchFamily="18" charset="0"/>
                                      </a:rPr>
                                      <m:t>=1</m:t>
                                    </m:r>
                                  </m:sub>
                                  <m:sup>
                                    <m:r>
                                      <a:rPr lang="de-DE" sz="1200" b="0" i="1" smtClean="0">
                                        <a:latin typeface="Cambria Math" panose="02040503050406030204" pitchFamily="18" charset="0"/>
                                      </a:rPr>
                                      <m:t>𝑛</m:t>
                                    </m:r>
                                  </m:sup>
                                  <m:e>
                                    <m:r>
                                      <a:rPr lang="de-DE" sz="1200" b="0" i="1" smtClean="0">
                                        <a:latin typeface="Cambria Math" panose="02040503050406030204" pitchFamily="18" charset="0"/>
                                      </a:rPr>
                                      <m:t>|</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𝑦</m:t>
                                        </m:r>
                                      </m:e>
                                      <m:sub>
                                        <m:r>
                                          <a:rPr lang="de-DE" sz="1200" b="0" i="1" smtClean="0">
                                            <a:latin typeface="Cambria Math" panose="02040503050406030204" pitchFamily="18" charset="0"/>
                                          </a:rPr>
                                          <m:t>𝑖</m:t>
                                        </m:r>
                                      </m:sub>
                                    </m:sSub>
                                    <m:r>
                                      <a:rPr lang="de-DE" sz="1200" b="0" i="1" smtClean="0">
                                        <a:latin typeface="Cambria Math" panose="02040503050406030204" pitchFamily="18" charset="0"/>
                                      </a:rPr>
                                      <m:t>−</m:t>
                                    </m:r>
                                    <m:r>
                                      <a:rPr lang="de-DE" sz="1200" b="0" i="1" smtClean="0">
                                        <a:latin typeface="Cambria Math" panose="02040503050406030204" pitchFamily="18" charset="0"/>
                                      </a:rPr>
                                      <m:t>𝑓</m:t>
                                    </m:r>
                                    <m:r>
                                      <a:rPr lang="de-DE" sz="1200" b="0" i="1" smtClean="0">
                                        <a:latin typeface="Cambria Math" panose="02040503050406030204" pitchFamily="18" charset="0"/>
                                      </a:rPr>
                                      <m:t>(</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𝑥</m:t>
                                        </m:r>
                                      </m:e>
                                      <m:sub>
                                        <m:r>
                                          <a:rPr lang="de-DE" sz="1200" b="0" i="1" smtClean="0">
                                            <a:latin typeface="Cambria Math" panose="02040503050406030204" pitchFamily="18" charset="0"/>
                                          </a:rPr>
                                          <m:t>𝑖</m:t>
                                        </m:r>
                                      </m:sub>
                                    </m:sSub>
                                    <m:r>
                                      <a:rPr lang="de-DE" sz="1200" b="0" i="1" smtClean="0">
                                        <a:latin typeface="Cambria Math" panose="02040503050406030204" pitchFamily="18" charset="0"/>
                                      </a:rPr>
                                      <m:t>)|</m:t>
                                    </m:r>
                                  </m:e>
                                </m:nary>
                              </m:oMath>
                            </m:oMathPara>
                          </a14:m>
                          <a:endParaRPr lang="en-US" sz="1200" dirty="0"/>
                        </a:p>
                      </a:txBody>
                      <a:tcPr/>
                    </a:tc>
                    <a:tc>
                      <a:txBody>
                        <a:bodyPr/>
                        <a:lstStyle/>
                        <a:p>
                          <a:r>
                            <a:rPr lang="de-DE" sz="1200" dirty="0"/>
                            <a:t>Equal weights to all distances</a:t>
                          </a:r>
                        </a:p>
                        <a:p>
                          <a:r>
                            <a:rPr lang="de-DE" sz="1200" dirty="0"/>
                            <a:t>Same unit as the target column</a:t>
                          </a:r>
                          <a:endParaRPr lang="en-US" sz="1200" dirty="0"/>
                        </a:p>
                      </a:txBody>
                      <a:tcPr/>
                    </a:tc>
                    <a:extLst>
                      <a:ext uri="{0D108BD9-81ED-4DB2-BD59-A6C34878D82A}">
                        <a16:rowId xmlns:a16="http://schemas.microsoft.com/office/drawing/2014/main" val="2634076"/>
                      </a:ext>
                    </a:extLst>
                  </a:tr>
                  <a:tr h="370840">
                    <a:tc>
                      <a:txBody>
                        <a:bodyPr/>
                        <a:lstStyle/>
                        <a:p>
                          <a:r>
                            <a:rPr lang="de-DE" sz="1200" dirty="0"/>
                            <a:t>Mean squared error (MSE)</a:t>
                          </a:r>
                          <a:endParaRPr lang="en-US" sz="1200" dirty="0"/>
                        </a:p>
                      </a:txBody>
                      <a:tcPr/>
                    </a:tc>
                    <a:tc>
                      <a:txBody>
                        <a:bodyPr/>
                        <a:lstStyle/>
                        <a:p>
                          <a:pPr/>
                          <a14:m>
                            <m:oMathPara xmlns:m="http://schemas.openxmlformats.org/officeDocument/2006/math">
                              <m:oMathParaPr>
                                <m:jc m:val="centerGroup"/>
                              </m:oMathParaPr>
                              <m:oMath xmlns:m="http://schemas.openxmlformats.org/officeDocument/2006/math">
                                <m:f>
                                  <m:fPr>
                                    <m:ctrlPr>
                                      <a:rPr lang="de-DE" sz="120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𝑛</m:t>
                                    </m:r>
                                  </m:den>
                                </m:f>
                                <m:nary>
                                  <m:naryPr>
                                    <m:chr m:val="∑"/>
                                    <m:ctrlPr>
                                      <a:rPr lang="de-DE" sz="1200" i="1" smtClean="0">
                                        <a:latin typeface="Cambria Math" panose="02040503050406030204" pitchFamily="18" charset="0"/>
                                      </a:rPr>
                                    </m:ctrlPr>
                                  </m:naryPr>
                                  <m:sub>
                                    <m:r>
                                      <m:rPr>
                                        <m:brk m:alnAt="23"/>
                                      </m:rPr>
                                      <a:rPr lang="de-DE" sz="1200" b="0" i="1" smtClean="0">
                                        <a:latin typeface="Cambria Math" panose="02040503050406030204" pitchFamily="18" charset="0"/>
                                      </a:rPr>
                                      <m:t>𝑖</m:t>
                                    </m:r>
                                    <m:r>
                                      <a:rPr lang="de-DE" sz="1200" b="0" i="1" smtClean="0">
                                        <a:latin typeface="Cambria Math" panose="02040503050406030204" pitchFamily="18" charset="0"/>
                                      </a:rPr>
                                      <m:t>=1</m:t>
                                    </m:r>
                                  </m:sub>
                                  <m:sup>
                                    <m:r>
                                      <a:rPr lang="de-DE" sz="1200" b="0" i="1" smtClean="0">
                                        <a:latin typeface="Cambria Math" panose="02040503050406030204" pitchFamily="18" charset="0"/>
                                      </a:rPr>
                                      <m:t>𝑛</m:t>
                                    </m:r>
                                  </m:sup>
                                  <m:e>
                                    <m:sSup>
                                      <m:sSupPr>
                                        <m:ctrlPr>
                                          <a:rPr lang="de-DE" sz="1200" b="0" i="1" smtClean="0">
                                            <a:latin typeface="Cambria Math" panose="02040503050406030204" pitchFamily="18" charset="0"/>
                                          </a:rPr>
                                        </m:ctrlPr>
                                      </m:sSupPr>
                                      <m:e>
                                        <m:r>
                                          <a:rPr lang="de-DE" sz="1200" b="0" i="1" smtClean="0">
                                            <a:latin typeface="Cambria Math" panose="02040503050406030204" pitchFamily="18" charset="0"/>
                                          </a:rPr>
                                          <m:t>(</m:t>
                                        </m:r>
                                        <m:sSub>
                                          <m:sSubPr>
                                            <m:ctrlPr>
                                              <a:rPr lang="de-DE" sz="1200" b="0" i="1">
                                                <a:latin typeface="Cambria Math" panose="02040503050406030204" pitchFamily="18" charset="0"/>
                                              </a:rPr>
                                            </m:ctrlPr>
                                          </m:sSubPr>
                                          <m:e>
                                            <m:r>
                                              <a:rPr lang="de-DE" sz="1200" b="0" i="1">
                                                <a:latin typeface="Cambria Math" panose="02040503050406030204" pitchFamily="18" charset="0"/>
                                              </a:rPr>
                                              <m:t>𝑦</m:t>
                                            </m:r>
                                          </m:e>
                                          <m:sub>
                                            <m:r>
                                              <a:rPr lang="de-DE" sz="1200" b="0" i="1">
                                                <a:latin typeface="Cambria Math" panose="02040503050406030204" pitchFamily="18" charset="0"/>
                                              </a:rPr>
                                              <m:t>𝑖</m:t>
                                            </m:r>
                                          </m:sub>
                                        </m:sSub>
                                        <m:r>
                                          <a:rPr lang="de-DE" sz="1200" b="0" i="1">
                                            <a:latin typeface="Cambria Math" panose="02040503050406030204" pitchFamily="18" charset="0"/>
                                          </a:rPr>
                                          <m:t>−</m:t>
                                        </m:r>
                                        <m:r>
                                          <a:rPr lang="de-DE" sz="1200" b="0" i="1">
                                            <a:latin typeface="Cambria Math" panose="02040503050406030204" pitchFamily="18" charset="0"/>
                                          </a:rPr>
                                          <m:t>𝑓</m:t>
                                        </m:r>
                                        <m:r>
                                          <a:rPr lang="de-DE" sz="1200" b="0" i="1">
                                            <a:latin typeface="Cambria Math" panose="02040503050406030204" pitchFamily="18" charset="0"/>
                                          </a:rPr>
                                          <m:t>(</m:t>
                                        </m:r>
                                        <m:sSub>
                                          <m:sSubPr>
                                            <m:ctrlPr>
                                              <a:rPr lang="de-DE" sz="1200" b="0" i="1">
                                                <a:latin typeface="Cambria Math" panose="02040503050406030204" pitchFamily="18" charset="0"/>
                                              </a:rPr>
                                            </m:ctrlPr>
                                          </m:sSubPr>
                                          <m:e>
                                            <m:r>
                                              <a:rPr lang="de-DE" sz="1200" b="0" i="1">
                                                <a:latin typeface="Cambria Math" panose="02040503050406030204" pitchFamily="18" charset="0"/>
                                              </a:rPr>
                                              <m:t>𝑥</m:t>
                                            </m:r>
                                          </m:e>
                                          <m:sub>
                                            <m:r>
                                              <a:rPr lang="de-DE" sz="1200" b="0" i="1">
                                                <a:latin typeface="Cambria Math" panose="02040503050406030204" pitchFamily="18" charset="0"/>
                                              </a:rPr>
                                              <m:t>𝑖</m:t>
                                            </m:r>
                                          </m:sub>
                                        </m:sSub>
                                        <m:r>
                                          <a:rPr lang="de-DE" sz="1200" b="0" i="1">
                                            <a:latin typeface="Cambria Math" panose="02040503050406030204" pitchFamily="18" charset="0"/>
                                          </a:rPr>
                                          <m:t>)</m:t>
                                        </m:r>
                                        <m:r>
                                          <a:rPr lang="de-DE" sz="1200" b="0" i="1" smtClean="0">
                                            <a:latin typeface="Cambria Math" panose="02040503050406030204" pitchFamily="18" charset="0"/>
                                          </a:rPr>
                                          <m:t>)</m:t>
                                        </m:r>
                                      </m:e>
                                      <m:sup>
                                        <m:r>
                                          <a:rPr lang="de-DE" sz="1200" b="0" i="1" smtClean="0">
                                            <a:latin typeface="Cambria Math" panose="02040503050406030204" pitchFamily="18" charset="0"/>
                                          </a:rPr>
                                          <m:t>2</m:t>
                                        </m:r>
                                      </m:sup>
                                    </m:sSup>
                                  </m:e>
                                </m:nary>
                              </m:oMath>
                            </m:oMathPara>
                          </a14:m>
                          <a:endParaRPr lang="en-US" sz="1200" dirty="0"/>
                        </a:p>
                      </a:txBody>
                      <a:tcPr/>
                    </a:tc>
                    <a:tc>
                      <a:txBody>
                        <a:bodyPr/>
                        <a:lstStyle/>
                        <a:p>
                          <a:r>
                            <a:rPr lang="de-DE" sz="1200" dirty="0"/>
                            <a:t>Common loss function</a:t>
                          </a:r>
                        </a:p>
                        <a:p>
                          <a:endParaRPr lang="en-US" sz="1200" dirty="0"/>
                        </a:p>
                      </a:txBody>
                      <a:tcPr/>
                    </a:tc>
                    <a:extLst>
                      <a:ext uri="{0D108BD9-81ED-4DB2-BD59-A6C34878D82A}">
                        <a16:rowId xmlns:a16="http://schemas.microsoft.com/office/drawing/2014/main" val="1240134755"/>
                      </a:ext>
                    </a:extLst>
                  </a:tr>
                  <a:tr h="370840">
                    <a:tc>
                      <a:txBody>
                        <a:bodyPr/>
                        <a:lstStyle/>
                        <a:p>
                          <a:r>
                            <a:rPr lang="de-DE" sz="1200" dirty="0"/>
                            <a:t>Root mean squared error (RMSE)</a:t>
                          </a:r>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de-DE" sz="1200" b="0" i="1" smtClean="0">
                                        <a:latin typeface="Cambria Math" panose="02040503050406030204" pitchFamily="18" charset="0"/>
                                      </a:rPr>
                                    </m:ctrlPr>
                                  </m:radPr>
                                  <m:deg/>
                                  <m:e>
                                    <m:f>
                                      <m:fPr>
                                        <m:ctrlPr>
                                          <a:rPr lang="de-DE" sz="1200" b="0" i="1">
                                            <a:latin typeface="Cambria Math" panose="02040503050406030204" pitchFamily="18" charset="0"/>
                                          </a:rPr>
                                        </m:ctrlPr>
                                      </m:fPr>
                                      <m:num>
                                        <m:r>
                                          <a:rPr lang="de-DE" sz="1200" b="0" i="1">
                                            <a:latin typeface="Cambria Math" panose="02040503050406030204" pitchFamily="18" charset="0"/>
                                          </a:rPr>
                                          <m:t>1</m:t>
                                        </m:r>
                                      </m:num>
                                      <m:den>
                                        <m:r>
                                          <a:rPr lang="de-DE" sz="1200" b="0" i="1">
                                            <a:latin typeface="Cambria Math" panose="02040503050406030204" pitchFamily="18" charset="0"/>
                                          </a:rPr>
                                          <m:t>𝑛</m:t>
                                        </m:r>
                                      </m:den>
                                    </m:f>
                                    <m:nary>
                                      <m:naryPr>
                                        <m:chr m:val="∑"/>
                                        <m:ctrlPr>
                                          <a:rPr lang="de-DE" sz="1200" b="0" i="1">
                                            <a:latin typeface="Cambria Math" panose="02040503050406030204" pitchFamily="18" charset="0"/>
                                          </a:rPr>
                                        </m:ctrlPr>
                                      </m:naryPr>
                                      <m:sub>
                                        <m:r>
                                          <m:rPr>
                                            <m:brk m:alnAt="23"/>
                                          </m:rPr>
                                          <a:rPr lang="de-DE" sz="1200" b="0" i="1">
                                            <a:latin typeface="Cambria Math" panose="02040503050406030204" pitchFamily="18" charset="0"/>
                                          </a:rPr>
                                          <m:t>𝑖</m:t>
                                        </m:r>
                                        <m:r>
                                          <a:rPr lang="de-DE" sz="1200" b="0" i="1">
                                            <a:latin typeface="Cambria Math" panose="02040503050406030204" pitchFamily="18" charset="0"/>
                                          </a:rPr>
                                          <m:t>=1</m:t>
                                        </m:r>
                                      </m:sub>
                                      <m:sup>
                                        <m:r>
                                          <a:rPr lang="de-DE" sz="1200" b="0" i="1">
                                            <a:latin typeface="Cambria Math" panose="02040503050406030204" pitchFamily="18" charset="0"/>
                                          </a:rPr>
                                          <m:t>𝑛</m:t>
                                        </m:r>
                                      </m:sup>
                                      <m:e>
                                        <m:sSup>
                                          <m:sSupPr>
                                            <m:ctrlPr>
                                              <a:rPr lang="de-DE" sz="1200" b="0" i="1">
                                                <a:latin typeface="Cambria Math" panose="02040503050406030204" pitchFamily="18" charset="0"/>
                                              </a:rPr>
                                            </m:ctrlPr>
                                          </m:sSupPr>
                                          <m:e>
                                            <m:r>
                                              <a:rPr lang="de-DE" sz="1200" b="0" i="1">
                                                <a:latin typeface="Cambria Math" panose="02040503050406030204" pitchFamily="18" charset="0"/>
                                              </a:rPr>
                                              <m:t>(</m:t>
                                            </m:r>
                                            <m:sSub>
                                              <m:sSubPr>
                                                <m:ctrlPr>
                                                  <a:rPr lang="de-DE" sz="1200" b="0" i="1">
                                                    <a:latin typeface="Cambria Math" panose="02040503050406030204" pitchFamily="18" charset="0"/>
                                                  </a:rPr>
                                                </m:ctrlPr>
                                              </m:sSubPr>
                                              <m:e>
                                                <m:r>
                                                  <a:rPr lang="de-DE" sz="1200" b="0" i="1">
                                                    <a:latin typeface="Cambria Math" panose="02040503050406030204" pitchFamily="18" charset="0"/>
                                                  </a:rPr>
                                                  <m:t>𝑦</m:t>
                                                </m:r>
                                              </m:e>
                                              <m:sub>
                                                <m:r>
                                                  <a:rPr lang="de-DE" sz="1200" b="0" i="1">
                                                    <a:latin typeface="Cambria Math" panose="02040503050406030204" pitchFamily="18" charset="0"/>
                                                  </a:rPr>
                                                  <m:t>𝑖</m:t>
                                                </m:r>
                                              </m:sub>
                                            </m:sSub>
                                            <m:r>
                                              <a:rPr lang="de-DE" sz="1200" b="0" i="1">
                                                <a:latin typeface="Cambria Math" panose="02040503050406030204" pitchFamily="18" charset="0"/>
                                              </a:rPr>
                                              <m:t>−</m:t>
                                            </m:r>
                                            <m:r>
                                              <a:rPr lang="de-DE" sz="1200" b="0" i="1">
                                                <a:latin typeface="Cambria Math" panose="02040503050406030204" pitchFamily="18" charset="0"/>
                                              </a:rPr>
                                              <m:t>𝑓</m:t>
                                            </m:r>
                                            <m:r>
                                              <a:rPr lang="de-DE" sz="1200" b="0" i="1">
                                                <a:latin typeface="Cambria Math" panose="02040503050406030204" pitchFamily="18" charset="0"/>
                                              </a:rPr>
                                              <m:t>(</m:t>
                                            </m:r>
                                            <m:sSub>
                                              <m:sSubPr>
                                                <m:ctrlPr>
                                                  <a:rPr lang="de-DE" sz="1200" b="0" i="1">
                                                    <a:latin typeface="Cambria Math" panose="02040503050406030204" pitchFamily="18" charset="0"/>
                                                  </a:rPr>
                                                </m:ctrlPr>
                                              </m:sSubPr>
                                              <m:e>
                                                <m:r>
                                                  <a:rPr lang="de-DE" sz="1200" b="0" i="1">
                                                    <a:latin typeface="Cambria Math" panose="02040503050406030204" pitchFamily="18" charset="0"/>
                                                  </a:rPr>
                                                  <m:t>𝑥</m:t>
                                                </m:r>
                                              </m:e>
                                              <m:sub>
                                                <m:r>
                                                  <a:rPr lang="de-DE" sz="1200" b="0" i="1">
                                                    <a:latin typeface="Cambria Math" panose="02040503050406030204" pitchFamily="18" charset="0"/>
                                                  </a:rPr>
                                                  <m:t>𝑖</m:t>
                                                </m:r>
                                              </m:sub>
                                            </m:sSub>
                                            <m:r>
                                              <a:rPr lang="de-DE" sz="1200" b="0" i="1">
                                                <a:latin typeface="Cambria Math" panose="02040503050406030204" pitchFamily="18" charset="0"/>
                                              </a:rPr>
                                              <m:t>))</m:t>
                                            </m:r>
                                          </m:e>
                                          <m:sup>
                                            <m:r>
                                              <a:rPr lang="de-DE" sz="1200" b="0" i="1">
                                                <a:latin typeface="Cambria Math" panose="02040503050406030204" pitchFamily="18" charset="0"/>
                                              </a:rPr>
                                              <m:t>2</m:t>
                                            </m:r>
                                          </m:sup>
                                        </m:sSup>
                                      </m:e>
                                    </m:nary>
                                  </m:e>
                                </m:rad>
                              </m:oMath>
                            </m:oMathPara>
                          </a14:m>
                          <a:endParaRPr lang="en-US" sz="1200" b="0" dirty="0"/>
                        </a:p>
                      </a:txBody>
                      <a:tcPr/>
                    </a:tc>
                    <a:tc>
                      <a:txBody>
                        <a:bodyPr/>
                        <a:lstStyle/>
                        <a:p>
                          <a:r>
                            <a:rPr lang="de-DE" sz="1200" dirty="0"/>
                            <a:t>Weights big differences more</a:t>
                          </a:r>
                        </a:p>
                        <a:p>
                          <a:r>
                            <a:rPr lang="de-DE" sz="1200" dirty="0"/>
                            <a:t>Same unit as the target column</a:t>
                          </a:r>
                          <a:endParaRPr lang="en-US" sz="1200" dirty="0"/>
                        </a:p>
                      </a:txBody>
                      <a:tcPr/>
                    </a:tc>
                    <a:extLst>
                      <a:ext uri="{0D108BD9-81ED-4DB2-BD59-A6C34878D82A}">
                        <a16:rowId xmlns:a16="http://schemas.microsoft.com/office/drawing/2014/main" val="2303590324"/>
                      </a:ext>
                    </a:extLst>
                  </a:tr>
                  <a:tr h="370840">
                    <a:tc>
                      <a:txBody>
                        <a:bodyPr/>
                        <a:lstStyle/>
                        <a:p>
                          <a:r>
                            <a:rPr lang="de-DE" sz="1200" dirty="0"/>
                            <a:t>Mean signed difference</a:t>
                          </a:r>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𝑛</m:t>
                                    </m:r>
                                  </m:den>
                                </m:f>
                                <m:nary>
                                  <m:naryPr>
                                    <m:chr m:val="∑"/>
                                    <m:ctrlPr>
                                      <a:rPr lang="de-DE" sz="1200" b="0" i="1" smtClean="0">
                                        <a:latin typeface="Cambria Math" panose="02040503050406030204" pitchFamily="18" charset="0"/>
                                      </a:rPr>
                                    </m:ctrlPr>
                                  </m:naryPr>
                                  <m:sub>
                                    <m:r>
                                      <m:rPr>
                                        <m:brk m:alnAt="23"/>
                                      </m:rPr>
                                      <a:rPr lang="de-DE" sz="1200" b="0" i="1" smtClean="0">
                                        <a:latin typeface="Cambria Math" panose="02040503050406030204" pitchFamily="18" charset="0"/>
                                      </a:rPr>
                                      <m:t>𝑖</m:t>
                                    </m:r>
                                    <m:r>
                                      <a:rPr lang="de-DE" sz="1200" b="0" i="1" smtClean="0">
                                        <a:latin typeface="Cambria Math" panose="02040503050406030204" pitchFamily="18" charset="0"/>
                                      </a:rPr>
                                      <m:t>=1</m:t>
                                    </m:r>
                                  </m:sub>
                                  <m:sup>
                                    <m:r>
                                      <a:rPr lang="de-DE" sz="1200" b="0" i="1" smtClean="0">
                                        <a:latin typeface="Cambria Math" panose="02040503050406030204" pitchFamily="18" charset="0"/>
                                      </a:rPr>
                                      <m:t>𝑛</m:t>
                                    </m:r>
                                  </m:sup>
                                  <m:e>
                                    <m:d>
                                      <m:dPr>
                                        <m:ctrlPr>
                                          <a:rPr lang="de-DE" sz="1200" b="0" i="1">
                                            <a:latin typeface="Cambria Math" panose="02040503050406030204" pitchFamily="18" charset="0"/>
                                          </a:rPr>
                                        </m:ctrlPr>
                                      </m:dPr>
                                      <m:e>
                                        <m:sSub>
                                          <m:sSubPr>
                                            <m:ctrlPr>
                                              <a:rPr lang="de-DE" sz="1200" b="0" i="1">
                                                <a:latin typeface="Cambria Math" panose="02040503050406030204" pitchFamily="18" charset="0"/>
                                              </a:rPr>
                                            </m:ctrlPr>
                                          </m:sSubPr>
                                          <m:e>
                                            <m:r>
                                              <a:rPr lang="de-DE" sz="1200" b="0" i="1">
                                                <a:latin typeface="Cambria Math" panose="02040503050406030204" pitchFamily="18" charset="0"/>
                                              </a:rPr>
                                              <m:t>𝑦</m:t>
                                            </m:r>
                                          </m:e>
                                          <m:sub>
                                            <m:r>
                                              <a:rPr lang="de-DE" sz="1200" b="0" i="1">
                                                <a:latin typeface="Cambria Math" panose="02040503050406030204" pitchFamily="18" charset="0"/>
                                              </a:rPr>
                                              <m:t>𝑖</m:t>
                                            </m:r>
                                          </m:sub>
                                        </m:sSub>
                                        <m:r>
                                          <a:rPr lang="de-DE" sz="1200" b="0" i="1">
                                            <a:latin typeface="Cambria Math" panose="02040503050406030204" pitchFamily="18" charset="0"/>
                                          </a:rPr>
                                          <m:t>−</m:t>
                                        </m:r>
                                        <m:r>
                                          <a:rPr lang="de-DE" sz="1200" b="0" i="1">
                                            <a:latin typeface="Cambria Math" panose="02040503050406030204" pitchFamily="18" charset="0"/>
                                          </a:rPr>
                                          <m:t>𝑓</m:t>
                                        </m:r>
                                        <m:d>
                                          <m:dPr>
                                            <m:ctrlPr>
                                              <a:rPr lang="de-DE" sz="1200" b="0" i="1">
                                                <a:latin typeface="Cambria Math" panose="02040503050406030204" pitchFamily="18" charset="0"/>
                                              </a:rPr>
                                            </m:ctrlPr>
                                          </m:dPr>
                                          <m:e>
                                            <m:sSub>
                                              <m:sSubPr>
                                                <m:ctrlPr>
                                                  <a:rPr lang="de-DE" sz="1200" b="0" i="1">
                                                    <a:latin typeface="Cambria Math" panose="02040503050406030204" pitchFamily="18" charset="0"/>
                                                  </a:rPr>
                                                </m:ctrlPr>
                                              </m:sSubPr>
                                              <m:e>
                                                <m:r>
                                                  <a:rPr lang="de-DE" sz="1200" b="0" i="1">
                                                    <a:latin typeface="Cambria Math" panose="02040503050406030204" pitchFamily="18" charset="0"/>
                                                  </a:rPr>
                                                  <m:t>𝑥</m:t>
                                                </m:r>
                                              </m:e>
                                              <m:sub>
                                                <m:r>
                                                  <a:rPr lang="de-DE" sz="1200" b="0" i="1">
                                                    <a:latin typeface="Cambria Math" panose="02040503050406030204" pitchFamily="18" charset="0"/>
                                                  </a:rPr>
                                                  <m:t>𝑖</m:t>
                                                </m:r>
                                              </m:sub>
                                            </m:sSub>
                                          </m:e>
                                        </m:d>
                                      </m:e>
                                    </m:d>
                                  </m:e>
                                </m:nary>
                              </m:oMath>
                            </m:oMathPara>
                          </a14:m>
                          <a:endParaRPr lang="en-US" sz="1200" b="0" dirty="0"/>
                        </a:p>
                      </a:txBody>
                      <a:tcPr/>
                    </a:tc>
                    <a:tc>
                      <a:txBody>
                        <a:bodyPr/>
                        <a:lstStyle/>
                        <a:p>
                          <a:r>
                            <a:rPr lang="de-DE" sz="1200" dirty="0"/>
                            <a:t>Only informative about the direction of the error</a:t>
                          </a:r>
                          <a:endParaRPr lang="en-US" sz="1200" dirty="0"/>
                        </a:p>
                      </a:txBody>
                      <a:tcPr/>
                    </a:tc>
                    <a:extLst>
                      <a:ext uri="{0D108BD9-81ED-4DB2-BD59-A6C34878D82A}">
                        <a16:rowId xmlns:a16="http://schemas.microsoft.com/office/drawing/2014/main" val="418779650"/>
                      </a:ext>
                    </a:extLst>
                  </a:tr>
                  <a:tr h="370840">
                    <a:tc>
                      <a:txBody>
                        <a:bodyPr/>
                        <a:lstStyle/>
                        <a:p>
                          <a:r>
                            <a:rPr lang="de-DE" sz="1200" dirty="0"/>
                            <a:t>Mean absolute percentage error (MAPE)</a:t>
                          </a:r>
                          <a:endParaRPr lang="en-US" sz="1200" dirty="0"/>
                        </a:p>
                      </a:txBody>
                      <a:tcPr/>
                    </a:tc>
                    <a:tc>
                      <a:txBody>
                        <a:bodyPr/>
                        <a:lstStyle/>
                        <a:p>
                          <a:pPr marL="0" marR="0" lvl="0" indent="0" algn="ctr" defTabSz="7619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de-DE" sz="120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𝑛</m:t>
                                    </m:r>
                                  </m:den>
                                </m:f>
                                <m:nary>
                                  <m:naryPr>
                                    <m:chr m:val="∑"/>
                                    <m:ctrlPr>
                                      <a:rPr lang="de-DE" sz="1200" i="1" smtClean="0">
                                        <a:latin typeface="Cambria Math" panose="02040503050406030204" pitchFamily="18" charset="0"/>
                                      </a:rPr>
                                    </m:ctrlPr>
                                  </m:naryPr>
                                  <m:sub>
                                    <m:r>
                                      <m:rPr>
                                        <m:brk m:alnAt="23"/>
                                      </m:rPr>
                                      <a:rPr lang="de-DE" sz="1200" b="0" i="1" smtClean="0">
                                        <a:latin typeface="Cambria Math" panose="02040503050406030204" pitchFamily="18" charset="0"/>
                                      </a:rPr>
                                      <m:t>𝑖</m:t>
                                    </m:r>
                                    <m:r>
                                      <a:rPr lang="de-DE" sz="1200" b="0" i="1" smtClean="0">
                                        <a:latin typeface="Cambria Math" panose="02040503050406030204" pitchFamily="18" charset="0"/>
                                      </a:rPr>
                                      <m:t>=1</m:t>
                                    </m:r>
                                  </m:sub>
                                  <m:sup>
                                    <m:r>
                                      <a:rPr lang="de-DE" sz="1200" b="0" i="1" smtClean="0">
                                        <a:latin typeface="Cambria Math" panose="02040503050406030204" pitchFamily="18" charset="0"/>
                                      </a:rPr>
                                      <m:t>𝑛</m:t>
                                    </m:r>
                                  </m:sup>
                                  <m:e>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𝑦</m:t>
                                            </m:r>
                                          </m:e>
                                          <m:sub>
                                            <m:r>
                                              <a:rPr lang="de-DE" sz="1200" b="0" i="1" smtClean="0">
                                                <a:latin typeface="Cambria Math" panose="02040503050406030204" pitchFamily="18" charset="0"/>
                                              </a:rPr>
                                              <m:t>𝑖</m:t>
                                            </m:r>
                                          </m:sub>
                                        </m:sSub>
                                        <m:r>
                                          <a:rPr lang="de-DE" sz="1200" b="0" i="1" smtClean="0">
                                            <a:latin typeface="Cambria Math" panose="02040503050406030204" pitchFamily="18" charset="0"/>
                                          </a:rPr>
                                          <m:t>−</m:t>
                                        </m:r>
                                        <m:r>
                                          <a:rPr lang="de-DE" sz="1200" b="0" i="1" smtClean="0">
                                            <a:latin typeface="Cambria Math" panose="02040503050406030204" pitchFamily="18" charset="0"/>
                                          </a:rPr>
                                          <m:t>𝑓</m:t>
                                        </m:r>
                                        <m:r>
                                          <a:rPr lang="de-DE" sz="1200" b="0" i="1" smtClean="0">
                                            <a:latin typeface="Cambria Math" panose="02040503050406030204" pitchFamily="18" charset="0"/>
                                          </a:rPr>
                                          <m:t>(</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𝑥</m:t>
                                            </m:r>
                                          </m:e>
                                          <m:sub>
                                            <m:r>
                                              <a:rPr lang="de-DE" sz="1200" b="0" i="1" smtClean="0">
                                                <a:latin typeface="Cambria Math" panose="02040503050406030204" pitchFamily="18" charset="0"/>
                                              </a:rPr>
                                              <m:t>𝑖</m:t>
                                            </m:r>
                                          </m:sub>
                                        </m:sSub>
                                        <m:r>
                                          <a:rPr lang="de-DE" sz="1200" b="0" i="1" smtClean="0">
                                            <a:latin typeface="Cambria Math" panose="02040503050406030204" pitchFamily="18" charset="0"/>
                                          </a:rPr>
                                          <m:t>)|</m:t>
                                        </m:r>
                                      </m:num>
                                      <m:den>
                                        <m:r>
                                          <a:rPr lang="de-DE" sz="1200" b="0" i="1" smtClean="0">
                                            <a:latin typeface="Cambria Math" panose="02040503050406030204" pitchFamily="18" charset="0"/>
                                          </a:rPr>
                                          <m:t>|</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𝑦</m:t>
                                            </m:r>
                                          </m:e>
                                          <m:sub>
                                            <m:r>
                                              <a:rPr lang="de-DE" sz="1200" b="0" i="1" smtClean="0">
                                                <a:latin typeface="Cambria Math" panose="02040503050406030204" pitchFamily="18" charset="0"/>
                                              </a:rPr>
                                              <m:t>𝑖</m:t>
                                            </m:r>
                                          </m:sub>
                                        </m:sSub>
                                        <m:r>
                                          <a:rPr lang="de-DE" sz="1200" b="0" i="1" smtClean="0">
                                            <a:latin typeface="Cambria Math" panose="02040503050406030204" pitchFamily="18" charset="0"/>
                                          </a:rPr>
                                          <m:t>|</m:t>
                                        </m:r>
                                      </m:den>
                                    </m:f>
                                  </m:e>
                                </m:nary>
                              </m:oMath>
                            </m:oMathPara>
                          </a14:m>
                          <a:endParaRPr lang="en-US" sz="1200" dirty="0"/>
                        </a:p>
                        <a:p>
                          <a:pPr algn="ctr"/>
                          <a:endParaRPr lang="en-US" sz="1200" b="0" dirty="0"/>
                        </a:p>
                      </a:txBody>
                      <a:tcPr/>
                    </a:tc>
                    <a:tc>
                      <a:txBody>
                        <a:bodyPr/>
                        <a:lstStyle/>
                        <a:p>
                          <a:r>
                            <a:rPr lang="de-DE" sz="1200" dirty="0"/>
                            <a:t>Requires non-zero target column values</a:t>
                          </a:r>
                          <a:endParaRPr lang="en-US" sz="1200" dirty="0"/>
                        </a:p>
                      </a:txBody>
                      <a:tcPr/>
                    </a:tc>
                    <a:extLst>
                      <a:ext uri="{0D108BD9-81ED-4DB2-BD59-A6C34878D82A}">
                        <a16:rowId xmlns:a16="http://schemas.microsoft.com/office/drawing/2014/main" val="355416303"/>
                      </a:ext>
                    </a:extLst>
                  </a:tr>
                </a:tbl>
              </a:graphicData>
            </a:graphic>
          </p:graphicFrame>
        </mc:Choice>
        <mc:Fallback xmlns="">
          <p:graphicFrame>
            <p:nvGraphicFramePr>
              <p:cNvPr id="6" name="Content Placeholder 3">
                <a:extLst>
                  <a:ext uri="{FF2B5EF4-FFF2-40B4-BE49-F238E27FC236}">
                    <a16:creationId xmlns:a16="http://schemas.microsoft.com/office/drawing/2014/main" id="{2E4C5CC5-E018-4A73-B2EF-371FAE904B0B}"/>
                  </a:ext>
                </a:extLst>
              </p:cNvPr>
              <p:cNvGraphicFramePr>
                <a:graphicFrameLocks/>
              </p:cNvGraphicFramePr>
              <p:nvPr/>
            </p:nvGraphicFramePr>
            <p:xfrm>
              <a:off x="512606" y="913284"/>
              <a:ext cx="8235858" cy="4220338"/>
            </p:xfrm>
            <a:graphic>
              <a:graphicData uri="http://schemas.openxmlformats.org/drawingml/2006/table">
                <a:tbl>
                  <a:tblPr firstRow="1" bandRow="1">
                    <a:tableStyleId>{5C22544A-7EE6-4342-B048-85BDC9FD1C3A}</a:tableStyleId>
                  </a:tblPr>
                  <a:tblGrid>
                    <a:gridCol w="2745286">
                      <a:extLst>
                        <a:ext uri="{9D8B030D-6E8A-4147-A177-3AD203B41FA5}">
                          <a16:colId xmlns:a16="http://schemas.microsoft.com/office/drawing/2014/main" val="1033594771"/>
                        </a:ext>
                      </a:extLst>
                    </a:gridCol>
                    <a:gridCol w="2826276">
                      <a:extLst>
                        <a:ext uri="{9D8B030D-6E8A-4147-A177-3AD203B41FA5}">
                          <a16:colId xmlns:a16="http://schemas.microsoft.com/office/drawing/2014/main" val="3328221347"/>
                        </a:ext>
                      </a:extLst>
                    </a:gridCol>
                    <a:gridCol w="2664296">
                      <a:extLst>
                        <a:ext uri="{9D8B030D-6E8A-4147-A177-3AD203B41FA5}">
                          <a16:colId xmlns:a16="http://schemas.microsoft.com/office/drawing/2014/main" val="1772806346"/>
                        </a:ext>
                      </a:extLst>
                    </a:gridCol>
                  </a:tblGrid>
                  <a:tr h="370840">
                    <a:tc>
                      <a:txBody>
                        <a:bodyPr/>
                        <a:lstStyle/>
                        <a:p>
                          <a:pPr algn="ctr"/>
                          <a:r>
                            <a:rPr lang="de-DE" sz="1200" dirty="0"/>
                            <a:t>Error Metric</a:t>
                          </a:r>
                          <a:endParaRPr lang="en-US" sz="1200" dirty="0"/>
                        </a:p>
                      </a:txBody>
                      <a:tcPr/>
                    </a:tc>
                    <a:tc>
                      <a:txBody>
                        <a:bodyPr/>
                        <a:lstStyle/>
                        <a:p>
                          <a:pPr algn="ctr"/>
                          <a:r>
                            <a:rPr lang="de-DE" sz="1200" dirty="0"/>
                            <a:t>Formula</a:t>
                          </a:r>
                          <a:endParaRPr lang="en-US" sz="1200" dirty="0"/>
                        </a:p>
                      </a:txBody>
                      <a:tcPr/>
                    </a:tc>
                    <a:tc>
                      <a:txBody>
                        <a:bodyPr/>
                        <a:lstStyle/>
                        <a:p>
                          <a:pPr algn="ctr"/>
                          <a:r>
                            <a:rPr lang="de-DE" sz="1200" dirty="0"/>
                            <a:t>Notes</a:t>
                          </a:r>
                          <a:endParaRPr lang="en-US" sz="1200" dirty="0"/>
                        </a:p>
                      </a:txBody>
                      <a:tcPr/>
                    </a:tc>
                    <a:extLst>
                      <a:ext uri="{0D108BD9-81ED-4DB2-BD59-A6C34878D82A}">
                        <a16:rowId xmlns:a16="http://schemas.microsoft.com/office/drawing/2014/main" val="254107851"/>
                      </a:ext>
                    </a:extLst>
                  </a:tr>
                  <a:tr h="500952">
                    <a:tc>
                      <a:txBody>
                        <a:bodyPr/>
                        <a:lstStyle/>
                        <a:p>
                          <a:r>
                            <a:rPr lang="de-DE" sz="1200" dirty="0"/>
                            <a:t>R-squared</a:t>
                          </a:r>
                          <a:endParaRPr lang="en-US" sz="1200" dirty="0"/>
                        </a:p>
                      </a:txBody>
                      <a:tcPr/>
                    </a:tc>
                    <a:tc>
                      <a:txBody>
                        <a:bodyPr/>
                        <a:lstStyle/>
                        <a:p>
                          <a:endParaRPr lang="en-US"/>
                        </a:p>
                      </a:txBody>
                      <a:tcPr>
                        <a:blipFill>
                          <a:blip r:embed="rId2"/>
                          <a:stretch>
                            <a:fillRect l="-97414" t="-75610" r="-95043" b="-812195"/>
                          </a:stretch>
                        </a:blipFill>
                      </a:tcPr>
                    </a:tc>
                    <a:tc>
                      <a:txBody>
                        <a:bodyPr/>
                        <a:lstStyle/>
                        <a:p>
                          <a:r>
                            <a:rPr lang="de-DE" sz="1200" dirty="0"/>
                            <a:t>Universal range: the closer to 1 the better</a:t>
                          </a:r>
                          <a:endParaRPr lang="en-US" sz="1200" dirty="0"/>
                        </a:p>
                      </a:txBody>
                      <a:tcPr/>
                    </a:tc>
                    <a:extLst>
                      <a:ext uri="{0D108BD9-81ED-4DB2-BD59-A6C34878D82A}">
                        <a16:rowId xmlns:a16="http://schemas.microsoft.com/office/drawing/2014/main" val="1556661624"/>
                      </a:ext>
                    </a:extLst>
                  </a:tr>
                  <a:tr h="590677">
                    <a:tc>
                      <a:txBody>
                        <a:bodyPr/>
                        <a:lstStyle/>
                        <a:p>
                          <a:r>
                            <a:rPr lang="de-DE" sz="1200" dirty="0"/>
                            <a:t>Mean absolute error (MAE)</a:t>
                          </a:r>
                          <a:endParaRPr lang="en-US" sz="1200" dirty="0"/>
                        </a:p>
                      </a:txBody>
                      <a:tcPr/>
                    </a:tc>
                    <a:tc>
                      <a:txBody>
                        <a:bodyPr/>
                        <a:lstStyle/>
                        <a:p>
                          <a:endParaRPr lang="en-US"/>
                        </a:p>
                      </a:txBody>
                      <a:tcPr>
                        <a:blipFill>
                          <a:blip r:embed="rId2"/>
                          <a:stretch>
                            <a:fillRect l="-97414" t="-148454" r="-95043" b="-586598"/>
                          </a:stretch>
                        </a:blipFill>
                      </a:tcPr>
                    </a:tc>
                    <a:tc>
                      <a:txBody>
                        <a:bodyPr/>
                        <a:lstStyle/>
                        <a:p>
                          <a:r>
                            <a:rPr lang="de-DE" sz="1200" dirty="0"/>
                            <a:t>Equal weights to all distances</a:t>
                          </a:r>
                        </a:p>
                        <a:p>
                          <a:r>
                            <a:rPr lang="de-DE" sz="1200" dirty="0"/>
                            <a:t>Same unit as the target column</a:t>
                          </a:r>
                          <a:endParaRPr lang="en-US" sz="1200" dirty="0"/>
                        </a:p>
                      </a:txBody>
                      <a:tcPr/>
                    </a:tc>
                    <a:extLst>
                      <a:ext uri="{0D108BD9-81ED-4DB2-BD59-A6C34878D82A}">
                        <a16:rowId xmlns:a16="http://schemas.microsoft.com/office/drawing/2014/main" val="2634076"/>
                      </a:ext>
                    </a:extLst>
                  </a:tr>
                  <a:tr h="590677">
                    <a:tc>
                      <a:txBody>
                        <a:bodyPr/>
                        <a:lstStyle/>
                        <a:p>
                          <a:r>
                            <a:rPr lang="de-DE" sz="1200" dirty="0"/>
                            <a:t>Mean squared error (MSE)</a:t>
                          </a:r>
                          <a:endParaRPr lang="en-US" sz="1200" dirty="0"/>
                        </a:p>
                      </a:txBody>
                      <a:tcPr/>
                    </a:tc>
                    <a:tc>
                      <a:txBody>
                        <a:bodyPr/>
                        <a:lstStyle/>
                        <a:p>
                          <a:endParaRPr lang="en-US"/>
                        </a:p>
                      </a:txBody>
                      <a:tcPr>
                        <a:blipFill>
                          <a:blip r:embed="rId2"/>
                          <a:stretch>
                            <a:fillRect l="-97414" t="-245918" r="-95043" b="-480612"/>
                          </a:stretch>
                        </a:blipFill>
                      </a:tcPr>
                    </a:tc>
                    <a:tc>
                      <a:txBody>
                        <a:bodyPr/>
                        <a:lstStyle/>
                        <a:p>
                          <a:r>
                            <a:rPr lang="de-DE" sz="1200" dirty="0"/>
                            <a:t>Common loss function</a:t>
                          </a:r>
                        </a:p>
                        <a:p>
                          <a:endParaRPr lang="en-US" sz="1200" dirty="0"/>
                        </a:p>
                      </a:txBody>
                      <a:tcPr/>
                    </a:tc>
                    <a:extLst>
                      <a:ext uri="{0D108BD9-81ED-4DB2-BD59-A6C34878D82A}">
                        <a16:rowId xmlns:a16="http://schemas.microsoft.com/office/drawing/2014/main" val="1240134755"/>
                      </a:ext>
                    </a:extLst>
                  </a:tr>
                  <a:tr h="802958">
                    <a:tc>
                      <a:txBody>
                        <a:bodyPr/>
                        <a:lstStyle/>
                        <a:p>
                          <a:r>
                            <a:rPr lang="de-DE" sz="1200" dirty="0"/>
                            <a:t>Root mean squared error (RMSE)</a:t>
                          </a:r>
                          <a:endParaRPr lang="en-US" sz="1200" dirty="0"/>
                        </a:p>
                      </a:txBody>
                      <a:tcPr/>
                    </a:tc>
                    <a:tc>
                      <a:txBody>
                        <a:bodyPr/>
                        <a:lstStyle/>
                        <a:p>
                          <a:endParaRPr lang="en-US"/>
                        </a:p>
                      </a:txBody>
                      <a:tcPr>
                        <a:blipFill>
                          <a:blip r:embed="rId2"/>
                          <a:stretch>
                            <a:fillRect l="-97414" t="-256818" r="-95043" b="-256818"/>
                          </a:stretch>
                        </a:blipFill>
                      </a:tcPr>
                    </a:tc>
                    <a:tc>
                      <a:txBody>
                        <a:bodyPr/>
                        <a:lstStyle/>
                        <a:p>
                          <a:r>
                            <a:rPr lang="de-DE" sz="1200" dirty="0"/>
                            <a:t>Weights big differences more</a:t>
                          </a:r>
                        </a:p>
                        <a:p>
                          <a:r>
                            <a:rPr lang="de-DE" sz="1200" dirty="0"/>
                            <a:t>Same unit as the target column</a:t>
                          </a:r>
                          <a:endParaRPr lang="en-US" sz="1200" dirty="0"/>
                        </a:p>
                      </a:txBody>
                      <a:tcPr/>
                    </a:tc>
                    <a:extLst>
                      <a:ext uri="{0D108BD9-81ED-4DB2-BD59-A6C34878D82A}">
                        <a16:rowId xmlns:a16="http://schemas.microsoft.com/office/drawing/2014/main" val="2303590324"/>
                      </a:ext>
                    </a:extLst>
                  </a:tr>
                  <a:tr h="590677">
                    <a:tc>
                      <a:txBody>
                        <a:bodyPr/>
                        <a:lstStyle/>
                        <a:p>
                          <a:r>
                            <a:rPr lang="de-DE" sz="1200" dirty="0"/>
                            <a:t>Mean signed difference</a:t>
                          </a:r>
                          <a:endParaRPr lang="en-US" sz="1200" dirty="0"/>
                        </a:p>
                      </a:txBody>
                      <a:tcPr/>
                    </a:tc>
                    <a:tc>
                      <a:txBody>
                        <a:bodyPr/>
                        <a:lstStyle/>
                        <a:p>
                          <a:endParaRPr lang="en-US"/>
                        </a:p>
                      </a:txBody>
                      <a:tcPr>
                        <a:blipFill>
                          <a:blip r:embed="rId2"/>
                          <a:stretch>
                            <a:fillRect l="-97414" t="-485567" r="-95043" b="-249485"/>
                          </a:stretch>
                        </a:blipFill>
                      </a:tcPr>
                    </a:tc>
                    <a:tc>
                      <a:txBody>
                        <a:bodyPr/>
                        <a:lstStyle/>
                        <a:p>
                          <a:r>
                            <a:rPr lang="de-DE" sz="1200" dirty="0"/>
                            <a:t>Only informative about the direction of the error</a:t>
                          </a:r>
                          <a:endParaRPr lang="en-US" sz="1200" dirty="0"/>
                        </a:p>
                      </a:txBody>
                      <a:tcPr/>
                    </a:tc>
                    <a:extLst>
                      <a:ext uri="{0D108BD9-81ED-4DB2-BD59-A6C34878D82A}">
                        <a16:rowId xmlns:a16="http://schemas.microsoft.com/office/drawing/2014/main" val="418779650"/>
                      </a:ext>
                    </a:extLst>
                  </a:tr>
                  <a:tr h="773557">
                    <a:tc>
                      <a:txBody>
                        <a:bodyPr/>
                        <a:lstStyle/>
                        <a:p>
                          <a:r>
                            <a:rPr lang="de-DE" sz="1200" dirty="0"/>
                            <a:t>Mean absolute percentage error (MAPE)</a:t>
                          </a:r>
                          <a:endParaRPr lang="en-US" sz="1200" dirty="0"/>
                        </a:p>
                      </a:txBody>
                      <a:tcPr/>
                    </a:tc>
                    <a:tc>
                      <a:txBody>
                        <a:bodyPr/>
                        <a:lstStyle/>
                        <a:p>
                          <a:endParaRPr lang="en-US"/>
                        </a:p>
                      </a:txBody>
                      <a:tcPr>
                        <a:blipFill>
                          <a:blip r:embed="rId2"/>
                          <a:stretch>
                            <a:fillRect l="-97414" t="-447244" r="-95043" b="-90551"/>
                          </a:stretch>
                        </a:blipFill>
                      </a:tcPr>
                    </a:tc>
                    <a:tc>
                      <a:txBody>
                        <a:bodyPr/>
                        <a:lstStyle/>
                        <a:p>
                          <a:r>
                            <a:rPr lang="de-DE" sz="1200" dirty="0"/>
                            <a:t>Requires non-zero target column values</a:t>
                          </a:r>
                          <a:endParaRPr lang="en-US" sz="1200" dirty="0"/>
                        </a:p>
                      </a:txBody>
                      <a:tcPr/>
                    </a:tc>
                    <a:extLst>
                      <a:ext uri="{0D108BD9-81ED-4DB2-BD59-A6C34878D82A}">
                        <a16:rowId xmlns:a16="http://schemas.microsoft.com/office/drawing/2014/main" val="355416303"/>
                      </a:ext>
                    </a:extLst>
                  </a:tr>
                </a:tbl>
              </a:graphicData>
            </a:graphic>
          </p:graphicFrame>
        </mc:Fallback>
      </mc:AlternateContent>
    </p:spTree>
    <p:extLst>
      <p:ext uri="{BB962C8B-B14F-4D97-AF65-F5344CB8AC3E}">
        <p14:creationId xmlns:p14="http://schemas.microsoft.com/office/powerpoint/2010/main" val="732308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1292662"/>
          </a:xfrm>
        </p:spPr>
        <p:txBody>
          <a:bodyPr/>
          <a:lstStyle/>
          <a:p>
            <a:r>
              <a:rPr lang="de-DE" dirty="0"/>
              <a:t>Validate Results: Model Validation</a:t>
            </a:r>
          </a:p>
        </p:txBody>
      </p:sp>
      <p:sp>
        <p:nvSpPr>
          <p:cNvPr id="3" name="Foliennummernplatzhalter 2">
            <a:extLst>
              <a:ext uri="{FF2B5EF4-FFF2-40B4-BE49-F238E27FC236}">
                <a16:creationId xmlns:a16="http://schemas.microsoft.com/office/drawing/2014/main" id="{597C976E-80FB-8043-A2FA-70D3F515CA8F}"/>
              </a:ext>
            </a:extLst>
          </p:cNvPr>
          <p:cNvSpPr>
            <a:spLocks noGrp="1"/>
          </p:cNvSpPr>
          <p:nvPr>
            <p:ph type="sldNum" sz="quarter" idx="4"/>
          </p:nvPr>
        </p:nvSpPr>
        <p:spPr/>
        <p:txBody>
          <a:bodyPr/>
          <a:lstStyle/>
          <a:p>
            <a:fld id="{15C29056-5AFA-7949-831A-3EC086771171}" type="slidenum">
              <a:rPr lang="de-DE" smtClean="0"/>
              <a:pPr/>
              <a:t>38</a:t>
            </a:fld>
            <a:endParaRPr lang="de-DE" dirty="0"/>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17246784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D31F-4B8E-4EB9-B05F-27A042E08F50}"/>
              </a:ext>
            </a:extLst>
          </p:cNvPr>
          <p:cNvSpPr>
            <a:spLocks noGrp="1"/>
          </p:cNvSpPr>
          <p:nvPr>
            <p:ph type="title"/>
          </p:nvPr>
        </p:nvSpPr>
        <p:spPr/>
        <p:txBody>
          <a:bodyPr/>
          <a:lstStyle/>
          <a:p>
            <a:r>
              <a:rPr lang="de-DE" dirty="0"/>
              <a:t>Training set and test set</a:t>
            </a:r>
            <a:endParaRPr lang="en-GB" dirty="0"/>
          </a:p>
        </p:txBody>
      </p:sp>
      <p:sp>
        <p:nvSpPr>
          <p:cNvPr id="3" name="Content Placeholder 2">
            <a:extLst>
              <a:ext uri="{FF2B5EF4-FFF2-40B4-BE49-F238E27FC236}">
                <a16:creationId xmlns:a16="http://schemas.microsoft.com/office/drawing/2014/main" id="{3082D607-4FA8-4831-B0B9-2A39DC649325}"/>
              </a:ext>
            </a:extLst>
          </p:cNvPr>
          <p:cNvSpPr>
            <a:spLocks noGrp="1"/>
          </p:cNvSpPr>
          <p:nvPr>
            <p:ph idx="1"/>
          </p:nvPr>
        </p:nvSpPr>
        <p:spPr>
          <a:xfrm>
            <a:off x="491819" y="764577"/>
            <a:ext cx="8115190" cy="2095257"/>
          </a:xfrm>
        </p:spPr>
        <p:txBody>
          <a:bodyPr>
            <a:normAutofit fontScale="85000" lnSpcReduction="20000"/>
          </a:bodyPr>
          <a:lstStyle/>
          <a:p>
            <a:pPr marL="0" indent="0">
              <a:buNone/>
            </a:pPr>
            <a:r>
              <a:rPr lang="en-GB" sz="2400" dirty="0"/>
              <a:t>The most common principle to estimate a </a:t>
            </a:r>
            <a:r>
              <a:rPr lang="en-GB" sz="2400" b="1" i="1" dirty="0"/>
              <a:t>realistic</a:t>
            </a:r>
            <a:r>
              <a:rPr lang="en-GB" sz="2400" i="1" dirty="0"/>
              <a:t> performance </a:t>
            </a:r>
            <a:r>
              <a:rPr lang="en-GB" sz="2400" dirty="0"/>
              <a:t>of the model for unknown or future data is separating the data set for training and testing purposes:</a:t>
            </a:r>
          </a:p>
          <a:p>
            <a:pPr marL="0" indent="0">
              <a:buNone/>
            </a:pPr>
            <a:endParaRPr lang="de-DE" sz="600" dirty="0"/>
          </a:p>
          <a:p>
            <a:r>
              <a:rPr lang="de-DE" sz="2100" b="1" i="1" dirty="0"/>
              <a:t>Training phase</a:t>
            </a:r>
            <a:r>
              <a:rPr lang="de-DE" sz="2100" dirty="0"/>
              <a:t>: the algorithm trains a model using the data in the training set</a:t>
            </a:r>
          </a:p>
          <a:p>
            <a:r>
              <a:rPr lang="de-DE" sz="2100" b="1" i="1" dirty="0"/>
              <a:t>Testing phase</a:t>
            </a:r>
            <a:r>
              <a:rPr lang="de-DE" sz="2100" dirty="0"/>
              <a:t>: a metric measures how well the model is performing on data in a new dataset (the test set)</a:t>
            </a:r>
          </a:p>
        </p:txBody>
      </p:sp>
      <p:grpSp>
        <p:nvGrpSpPr>
          <p:cNvPr id="47" name="Group 46">
            <a:extLst>
              <a:ext uri="{FF2B5EF4-FFF2-40B4-BE49-F238E27FC236}">
                <a16:creationId xmlns:a16="http://schemas.microsoft.com/office/drawing/2014/main" id="{49E5B144-1F07-4EE8-A993-38D61E34BD4D}"/>
              </a:ext>
            </a:extLst>
          </p:cNvPr>
          <p:cNvGrpSpPr/>
          <p:nvPr/>
        </p:nvGrpSpPr>
        <p:grpSpPr>
          <a:xfrm>
            <a:off x="6777577" y="2937475"/>
            <a:ext cx="1106791" cy="1817877"/>
            <a:chOff x="6777577" y="2820746"/>
            <a:chExt cx="1106791" cy="1817877"/>
          </a:xfrm>
        </p:grpSpPr>
        <p:sp>
          <p:nvSpPr>
            <p:cNvPr id="5" name="TextBox 4">
              <a:extLst>
                <a:ext uri="{FF2B5EF4-FFF2-40B4-BE49-F238E27FC236}">
                  <a16:creationId xmlns:a16="http://schemas.microsoft.com/office/drawing/2014/main" id="{6E396F96-BFE5-480B-90A1-58D6338C647D}"/>
                </a:ext>
              </a:extLst>
            </p:cNvPr>
            <p:cNvSpPr txBox="1"/>
            <p:nvPr/>
          </p:nvSpPr>
          <p:spPr>
            <a:xfrm>
              <a:off x="6810285" y="2820746"/>
              <a:ext cx="905761" cy="369332"/>
            </a:xfrm>
            <a:prstGeom prst="rect">
              <a:avLst/>
            </a:prstGeom>
            <a:noFill/>
          </p:spPr>
          <p:txBody>
            <a:bodyPr wrap="none" rtlCol="0">
              <a:spAutoFit/>
            </a:bodyPr>
            <a:lstStyle/>
            <a:p>
              <a:r>
                <a:rPr lang="de-DE" dirty="0"/>
                <a:t>Test Set</a:t>
              </a:r>
              <a:endParaRPr lang="en-GB" dirty="0"/>
            </a:p>
          </p:txBody>
        </p:sp>
        <p:sp>
          <p:nvSpPr>
            <p:cNvPr id="6" name="Oval 5">
              <a:extLst>
                <a:ext uri="{FF2B5EF4-FFF2-40B4-BE49-F238E27FC236}">
                  <a16:creationId xmlns:a16="http://schemas.microsoft.com/office/drawing/2014/main" id="{F30195A4-DD6C-4A76-BC1B-D06C18DC89A9}"/>
                </a:ext>
              </a:extLst>
            </p:cNvPr>
            <p:cNvSpPr/>
            <p:nvPr/>
          </p:nvSpPr>
          <p:spPr>
            <a:xfrm>
              <a:off x="6777577" y="4023691"/>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0D5B14EF-E85E-4620-A0B7-543ED0DFF7DD}"/>
                </a:ext>
              </a:extLst>
            </p:cNvPr>
            <p:cNvSpPr/>
            <p:nvPr/>
          </p:nvSpPr>
          <p:spPr>
            <a:xfrm>
              <a:off x="6814164" y="3622277"/>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8E3ADF1D-F4EA-40EF-8E9D-13DB705B063C}"/>
                </a:ext>
              </a:extLst>
            </p:cNvPr>
            <p:cNvSpPr/>
            <p:nvPr/>
          </p:nvSpPr>
          <p:spPr>
            <a:xfrm>
              <a:off x="7118372" y="3911913"/>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1942E39D-0554-488B-A497-2B28B87B545E}"/>
                </a:ext>
              </a:extLst>
            </p:cNvPr>
            <p:cNvSpPr/>
            <p:nvPr/>
          </p:nvSpPr>
          <p:spPr>
            <a:xfrm>
              <a:off x="7256149" y="3564671"/>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99D51A05-F4AC-4480-B6DA-E06EB15237AE}"/>
                </a:ext>
              </a:extLst>
            </p:cNvPr>
            <p:cNvSpPr/>
            <p:nvPr/>
          </p:nvSpPr>
          <p:spPr>
            <a:xfrm>
              <a:off x="7596352" y="3594083"/>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AD1E118B-BE79-4023-A2DE-4B214C0F5A3E}"/>
                </a:ext>
              </a:extLst>
            </p:cNvPr>
            <p:cNvSpPr/>
            <p:nvPr/>
          </p:nvSpPr>
          <p:spPr>
            <a:xfrm>
              <a:off x="7184145" y="4283275"/>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DFD185D8-729C-437B-B52E-53ADB4B8868B}"/>
                </a:ext>
              </a:extLst>
            </p:cNvPr>
            <p:cNvSpPr/>
            <p:nvPr/>
          </p:nvSpPr>
          <p:spPr>
            <a:xfrm>
              <a:off x="7459167" y="4009073"/>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D0632341-F800-43BB-ADCB-456F5FBCCC9C}"/>
                </a:ext>
              </a:extLst>
            </p:cNvPr>
            <p:cNvSpPr/>
            <p:nvPr/>
          </p:nvSpPr>
          <p:spPr>
            <a:xfrm>
              <a:off x="7740360" y="4123371"/>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599E3546-1668-4FBC-A21D-5C7AEDB0762C}"/>
                </a:ext>
              </a:extLst>
            </p:cNvPr>
            <p:cNvSpPr/>
            <p:nvPr/>
          </p:nvSpPr>
          <p:spPr>
            <a:xfrm>
              <a:off x="6980066" y="4494607"/>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6" name="Group 45">
            <a:extLst>
              <a:ext uri="{FF2B5EF4-FFF2-40B4-BE49-F238E27FC236}">
                <a16:creationId xmlns:a16="http://schemas.microsoft.com/office/drawing/2014/main" id="{C0B72FFB-7105-4117-AD73-9534B983EA4C}"/>
              </a:ext>
            </a:extLst>
          </p:cNvPr>
          <p:cNvGrpSpPr/>
          <p:nvPr/>
        </p:nvGrpSpPr>
        <p:grpSpPr>
          <a:xfrm>
            <a:off x="899592" y="2942515"/>
            <a:ext cx="1555937" cy="1930057"/>
            <a:chOff x="899592" y="2825786"/>
            <a:chExt cx="1555937" cy="1930057"/>
          </a:xfrm>
        </p:grpSpPr>
        <p:sp>
          <p:nvSpPr>
            <p:cNvPr id="4" name="TextBox 3">
              <a:extLst>
                <a:ext uri="{FF2B5EF4-FFF2-40B4-BE49-F238E27FC236}">
                  <a16:creationId xmlns:a16="http://schemas.microsoft.com/office/drawing/2014/main" id="{42726811-0F3E-4150-A0EF-88077ED31B97}"/>
                </a:ext>
              </a:extLst>
            </p:cNvPr>
            <p:cNvSpPr txBox="1"/>
            <p:nvPr/>
          </p:nvSpPr>
          <p:spPr>
            <a:xfrm>
              <a:off x="1039342" y="2825786"/>
              <a:ext cx="1276888" cy="369332"/>
            </a:xfrm>
            <a:prstGeom prst="rect">
              <a:avLst/>
            </a:prstGeom>
            <a:noFill/>
          </p:spPr>
          <p:txBody>
            <a:bodyPr wrap="none" rtlCol="0">
              <a:spAutoFit/>
            </a:bodyPr>
            <a:lstStyle/>
            <a:p>
              <a:r>
                <a:rPr lang="de-DE" dirty="0"/>
                <a:t>Training Set</a:t>
              </a:r>
              <a:endParaRPr lang="en-GB" dirty="0"/>
            </a:p>
          </p:txBody>
        </p:sp>
        <p:sp>
          <p:nvSpPr>
            <p:cNvPr id="9" name="Oval 8">
              <a:extLst>
                <a:ext uri="{FF2B5EF4-FFF2-40B4-BE49-F238E27FC236}">
                  <a16:creationId xmlns:a16="http://schemas.microsoft.com/office/drawing/2014/main" id="{D3143819-77A0-4E15-96F5-D8A7FFCD85B7}"/>
                </a:ext>
              </a:extLst>
            </p:cNvPr>
            <p:cNvSpPr/>
            <p:nvPr/>
          </p:nvSpPr>
          <p:spPr>
            <a:xfrm>
              <a:off x="1890353" y="4283275"/>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3D10C607-3968-41F4-B39F-E1E0C6BEE2E7}"/>
                </a:ext>
              </a:extLst>
            </p:cNvPr>
            <p:cNvSpPr/>
            <p:nvPr/>
          </p:nvSpPr>
          <p:spPr>
            <a:xfrm>
              <a:off x="2311521" y="3755266"/>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E0FDD61F-B081-492A-B308-7916D482E4FA}"/>
                </a:ext>
              </a:extLst>
            </p:cNvPr>
            <p:cNvSpPr/>
            <p:nvPr/>
          </p:nvSpPr>
          <p:spPr>
            <a:xfrm rot="17159901">
              <a:off x="2150453" y="4360095"/>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B7E13A13-4E87-4C4E-A5DE-69BE7A2BCB08}"/>
                </a:ext>
              </a:extLst>
            </p:cNvPr>
            <p:cNvSpPr/>
            <p:nvPr/>
          </p:nvSpPr>
          <p:spPr>
            <a:xfrm rot="17159901">
              <a:off x="1873292" y="3348901"/>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78F11DF3-DB67-450E-ADDF-1A097A2EDEB1}"/>
                </a:ext>
              </a:extLst>
            </p:cNvPr>
            <p:cNvSpPr/>
            <p:nvPr/>
          </p:nvSpPr>
          <p:spPr>
            <a:xfrm rot="17159901">
              <a:off x="1336576" y="3866956"/>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9970F0F-BD02-4D02-A6BE-532CE9690FF5}"/>
                </a:ext>
              </a:extLst>
            </p:cNvPr>
            <p:cNvSpPr/>
            <p:nvPr/>
          </p:nvSpPr>
          <p:spPr>
            <a:xfrm>
              <a:off x="1124669" y="3732721"/>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95BD0147-4728-42E0-9F86-602746B09C60}"/>
                </a:ext>
              </a:extLst>
            </p:cNvPr>
            <p:cNvSpPr/>
            <p:nvPr/>
          </p:nvSpPr>
          <p:spPr>
            <a:xfrm>
              <a:off x="1077830" y="3486899"/>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33E35206-E9A3-431E-A504-67BA3FB19C0A}"/>
                </a:ext>
              </a:extLst>
            </p:cNvPr>
            <p:cNvSpPr/>
            <p:nvPr/>
          </p:nvSpPr>
          <p:spPr>
            <a:xfrm>
              <a:off x="1538714" y="3669097"/>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9A07FA06-6022-4844-9666-7614C0AD6C4A}"/>
                </a:ext>
              </a:extLst>
            </p:cNvPr>
            <p:cNvSpPr/>
            <p:nvPr/>
          </p:nvSpPr>
          <p:spPr>
            <a:xfrm>
              <a:off x="1416092" y="4095699"/>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5C7644B8-A8A0-47B1-8478-99DE1CFA94AD}"/>
                </a:ext>
              </a:extLst>
            </p:cNvPr>
            <p:cNvSpPr/>
            <p:nvPr/>
          </p:nvSpPr>
          <p:spPr>
            <a:xfrm>
              <a:off x="1488096" y="3318327"/>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163416F5-D574-4887-9E08-9665620B7AA6}"/>
                </a:ext>
              </a:extLst>
            </p:cNvPr>
            <p:cNvSpPr/>
            <p:nvPr/>
          </p:nvSpPr>
          <p:spPr>
            <a:xfrm>
              <a:off x="1980699" y="3558907"/>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0A6908A3-B07E-489C-8180-9D6BF4BE3A8D}"/>
                </a:ext>
              </a:extLst>
            </p:cNvPr>
            <p:cNvSpPr/>
            <p:nvPr/>
          </p:nvSpPr>
          <p:spPr>
            <a:xfrm>
              <a:off x="1568492" y="4248099"/>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A0DA63B-B5A0-48ED-88FC-74D44431B130}"/>
                </a:ext>
              </a:extLst>
            </p:cNvPr>
            <p:cNvSpPr/>
            <p:nvPr/>
          </p:nvSpPr>
          <p:spPr>
            <a:xfrm>
              <a:off x="899592" y="4091040"/>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C5CEE7B3-F6C1-404A-8367-9A23C21ED326}"/>
                </a:ext>
              </a:extLst>
            </p:cNvPr>
            <p:cNvSpPr/>
            <p:nvPr/>
          </p:nvSpPr>
          <p:spPr>
            <a:xfrm>
              <a:off x="1843514" y="3973897"/>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7B2FBBDB-2964-4BB5-B626-B7304DA1052D}"/>
                </a:ext>
              </a:extLst>
            </p:cNvPr>
            <p:cNvSpPr/>
            <p:nvPr/>
          </p:nvSpPr>
          <p:spPr>
            <a:xfrm>
              <a:off x="2124707" y="4088195"/>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3A6B17CC-A712-4600-B67F-A13D7D285FE6}"/>
                </a:ext>
              </a:extLst>
            </p:cNvPr>
            <p:cNvSpPr/>
            <p:nvPr/>
          </p:nvSpPr>
          <p:spPr>
            <a:xfrm>
              <a:off x="1364413" y="4459431"/>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071584EB-7C5B-49B7-92A7-5D61BDC9E40F}"/>
                </a:ext>
              </a:extLst>
            </p:cNvPr>
            <p:cNvSpPr/>
            <p:nvPr/>
          </p:nvSpPr>
          <p:spPr>
            <a:xfrm rot="17159901">
              <a:off x="1035319" y="4538220"/>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C0DFD82F-92B5-4615-8DEB-9AC6CCDC36B7}"/>
                </a:ext>
              </a:extLst>
            </p:cNvPr>
            <p:cNvSpPr/>
            <p:nvPr/>
          </p:nvSpPr>
          <p:spPr>
            <a:xfrm rot="17159901">
              <a:off x="1873292" y="4552899"/>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34C14ABC-341D-4750-8A24-57A1ADF29DFA}"/>
                </a:ext>
              </a:extLst>
            </p:cNvPr>
            <p:cNvSpPr/>
            <p:nvPr/>
          </p:nvSpPr>
          <p:spPr>
            <a:xfrm rot="17159901">
              <a:off x="1516813" y="4611831"/>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8" name="Group 47">
            <a:extLst>
              <a:ext uri="{FF2B5EF4-FFF2-40B4-BE49-F238E27FC236}">
                <a16:creationId xmlns:a16="http://schemas.microsoft.com/office/drawing/2014/main" id="{D3F41408-72BC-4695-A3D2-734AC408F9FC}"/>
              </a:ext>
            </a:extLst>
          </p:cNvPr>
          <p:cNvGrpSpPr/>
          <p:nvPr/>
        </p:nvGrpSpPr>
        <p:grpSpPr>
          <a:xfrm>
            <a:off x="3853698" y="2970118"/>
            <a:ext cx="1624868" cy="1732303"/>
            <a:chOff x="3853698" y="2853389"/>
            <a:chExt cx="1624868" cy="1732303"/>
          </a:xfrm>
        </p:grpSpPr>
        <p:sp>
          <p:nvSpPr>
            <p:cNvPr id="36" name="Oval 35">
              <a:extLst>
                <a:ext uri="{FF2B5EF4-FFF2-40B4-BE49-F238E27FC236}">
                  <a16:creationId xmlns:a16="http://schemas.microsoft.com/office/drawing/2014/main" id="{BB727498-6406-4998-9764-D724F1D11692}"/>
                </a:ext>
              </a:extLst>
            </p:cNvPr>
            <p:cNvSpPr/>
            <p:nvPr/>
          </p:nvSpPr>
          <p:spPr>
            <a:xfrm>
              <a:off x="4673605" y="3292291"/>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ADAE2421-A316-4620-B893-E1212CD95310}"/>
                </a:ext>
              </a:extLst>
            </p:cNvPr>
            <p:cNvSpPr/>
            <p:nvPr/>
          </p:nvSpPr>
          <p:spPr>
            <a:xfrm>
              <a:off x="3963421" y="3632776"/>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BA0361A1-0894-4746-BA3A-B45830E47033}"/>
                </a:ext>
              </a:extLst>
            </p:cNvPr>
            <p:cNvSpPr/>
            <p:nvPr/>
          </p:nvSpPr>
          <p:spPr>
            <a:xfrm>
              <a:off x="4267629" y="3922412"/>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065FF59E-1845-46C9-BA1F-23F7327EAF6E}"/>
                </a:ext>
              </a:extLst>
            </p:cNvPr>
            <p:cNvSpPr/>
            <p:nvPr/>
          </p:nvSpPr>
          <p:spPr>
            <a:xfrm>
              <a:off x="4405406" y="3575170"/>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156F257-CC13-4852-9BC7-316792031230}"/>
                </a:ext>
              </a:extLst>
            </p:cNvPr>
            <p:cNvSpPr/>
            <p:nvPr/>
          </p:nvSpPr>
          <p:spPr>
            <a:xfrm>
              <a:off x="4745609" y="3604582"/>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09CB42CA-3872-4BE8-9D0F-42E31B820D42}"/>
                </a:ext>
              </a:extLst>
            </p:cNvPr>
            <p:cNvSpPr/>
            <p:nvPr/>
          </p:nvSpPr>
          <p:spPr>
            <a:xfrm>
              <a:off x="4333402" y="4293774"/>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5D417AB6-7E2E-4C8D-8CBB-EF9B41ACA123}"/>
                </a:ext>
              </a:extLst>
            </p:cNvPr>
            <p:cNvSpPr/>
            <p:nvPr/>
          </p:nvSpPr>
          <p:spPr>
            <a:xfrm>
              <a:off x="4608424" y="4019572"/>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1D141A5D-236E-4695-8E80-4DCCD12C643E}"/>
                </a:ext>
              </a:extLst>
            </p:cNvPr>
            <p:cNvSpPr/>
            <p:nvPr/>
          </p:nvSpPr>
          <p:spPr>
            <a:xfrm>
              <a:off x="4889617" y="4133870"/>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11E897FC-C497-4B84-878F-B3ED2E289B43}"/>
                </a:ext>
              </a:extLst>
            </p:cNvPr>
            <p:cNvSpPr/>
            <p:nvPr/>
          </p:nvSpPr>
          <p:spPr>
            <a:xfrm>
              <a:off x="4687889" y="4441676"/>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TextBox 44">
              <a:extLst>
                <a:ext uri="{FF2B5EF4-FFF2-40B4-BE49-F238E27FC236}">
                  <a16:creationId xmlns:a16="http://schemas.microsoft.com/office/drawing/2014/main" id="{A2DDC080-8D0D-4916-A673-86F620857A2C}"/>
                </a:ext>
              </a:extLst>
            </p:cNvPr>
            <p:cNvSpPr txBox="1"/>
            <p:nvPr/>
          </p:nvSpPr>
          <p:spPr>
            <a:xfrm>
              <a:off x="3853698" y="2853389"/>
              <a:ext cx="1624868" cy="369332"/>
            </a:xfrm>
            <a:prstGeom prst="rect">
              <a:avLst/>
            </a:prstGeom>
            <a:noFill/>
          </p:spPr>
          <p:txBody>
            <a:bodyPr wrap="none" rtlCol="0">
              <a:spAutoFit/>
            </a:bodyPr>
            <a:lstStyle/>
            <a:p>
              <a:r>
                <a:rPr lang="de-DE" dirty="0"/>
                <a:t>Evaluation Set*</a:t>
              </a:r>
              <a:endParaRPr lang="en-GB" dirty="0"/>
            </a:p>
          </p:txBody>
        </p:sp>
      </p:grpSp>
      <p:sp>
        <p:nvSpPr>
          <p:cNvPr id="49" name="TextBox 48">
            <a:extLst>
              <a:ext uri="{FF2B5EF4-FFF2-40B4-BE49-F238E27FC236}">
                <a16:creationId xmlns:a16="http://schemas.microsoft.com/office/drawing/2014/main" id="{6DB5FCA0-3C3B-4BCA-9537-E61C224BAF5B}"/>
              </a:ext>
            </a:extLst>
          </p:cNvPr>
          <p:cNvSpPr txBox="1"/>
          <p:nvPr/>
        </p:nvSpPr>
        <p:spPr>
          <a:xfrm>
            <a:off x="3974885" y="5006800"/>
            <a:ext cx="1382494" cy="369332"/>
          </a:xfrm>
          <a:prstGeom prst="rect">
            <a:avLst/>
          </a:prstGeom>
          <a:noFill/>
        </p:spPr>
        <p:txBody>
          <a:bodyPr wrap="none" rtlCol="0">
            <a:spAutoFit/>
          </a:bodyPr>
          <a:lstStyle/>
          <a:p>
            <a:r>
              <a:rPr lang="de-DE" dirty="0"/>
              <a:t>* sometimes</a:t>
            </a:r>
            <a:endParaRPr lang="en-GB" dirty="0"/>
          </a:p>
        </p:txBody>
      </p:sp>
    </p:spTree>
    <p:extLst>
      <p:ext uri="{BB962C8B-B14F-4D97-AF65-F5344CB8AC3E}">
        <p14:creationId xmlns:p14="http://schemas.microsoft.com/office/powerpoint/2010/main" val="2572769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3888F-38FC-4535-B721-19EC091D591D}"/>
              </a:ext>
            </a:extLst>
          </p:cNvPr>
          <p:cNvSpPr>
            <a:spLocks noGrp="1"/>
          </p:cNvSpPr>
          <p:nvPr>
            <p:ph type="title"/>
          </p:nvPr>
        </p:nvSpPr>
        <p:spPr/>
        <p:txBody>
          <a:bodyPr/>
          <a:lstStyle/>
          <a:p>
            <a:r>
              <a:rPr lang="de-DE" dirty="0"/>
              <a:t>Datasets</a:t>
            </a:r>
            <a:endParaRPr lang="en-GB" dirty="0"/>
          </a:p>
        </p:txBody>
      </p:sp>
      <p:sp>
        <p:nvSpPr>
          <p:cNvPr id="3" name="Slide Number Placeholder 2">
            <a:extLst>
              <a:ext uri="{FF2B5EF4-FFF2-40B4-BE49-F238E27FC236}">
                <a16:creationId xmlns:a16="http://schemas.microsoft.com/office/drawing/2014/main" id="{861E3C41-8527-4A6B-99C7-17C4BFDFD18B}"/>
              </a:ext>
            </a:extLst>
          </p:cNvPr>
          <p:cNvSpPr>
            <a:spLocks noGrp="1"/>
          </p:cNvSpPr>
          <p:nvPr>
            <p:ph type="sldNum" sz="quarter" idx="13"/>
          </p:nvPr>
        </p:nvSpPr>
        <p:spPr/>
        <p:txBody>
          <a:bodyPr/>
          <a:lstStyle/>
          <a:p>
            <a:fld id="{15C29056-5AFA-7949-831A-3EC086771171}" type="slidenum">
              <a:rPr lang="de-DE" smtClean="0"/>
              <a:pPr/>
              <a:t>4</a:t>
            </a:fld>
            <a:endParaRPr lang="de-DE" dirty="0"/>
          </a:p>
        </p:txBody>
      </p:sp>
      <p:sp>
        <p:nvSpPr>
          <p:cNvPr id="4" name="Text Placeholder 3">
            <a:extLst>
              <a:ext uri="{FF2B5EF4-FFF2-40B4-BE49-F238E27FC236}">
                <a16:creationId xmlns:a16="http://schemas.microsoft.com/office/drawing/2014/main" id="{BAA891B8-8D10-4D98-88DE-376F0CFF3137}"/>
              </a:ext>
            </a:extLst>
          </p:cNvPr>
          <p:cNvSpPr>
            <a:spLocks noGrp="1"/>
          </p:cNvSpPr>
          <p:nvPr>
            <p:ph type="body" sz="quarter" idx="14"/>
          </p:nvPr>
        </p:nvSpPr>
        <p:spPr>
          <a:xfrm>
            <a:off x="360000" y="786654"/>
            <a:ext cx="8378825" cy="4421026"/>
          </a:xfrm>
        </p:spPr>
        <p:txBody>
          <a:bodyPr/>
          <a:lstStyle/>
          <a:p>
            <a:r>
              <a:rPr lang="de-DE" dirty="0"/>
              <a:t>Datasets used : adult dataset and iris dataset</a:t>
            </a:r>
          </a:p>
          <a:p>
            <a:r>
              <a:rPr lang="de-DE" dirty="0"/>
              <a:t>Example Workflows: </a:t>
            </a:r>
          </a:p>
          <a:p>
            <a:pPr lvl="1"/>
            <a:r>
              <a:rPr lang="de-DE" dirty="0"/>
              <a:t>„Training and testing a model (decision tree)“ </a:t>
            </a:r>
            <a:r>
              <a:rPr lang="en-GB" dirty="0">
                <a:hlinkClick r:id="rId2"/>
              </a:rPr>
              <a:t> https://kni.me/w/-0nN9BzUOCI6vCXl</a:t>
            </a:r>
            <a:r>
              <a:rPr lang="de-DE" dirty="0"/>
              <a:t> </a:t>
            </a:r>
          </a:p>
          <a:p>
            <a:pPr lvl="2"/>
            <a:r>
              <a:rPr lang="de-DE" dirty="0"/>
              <a:t>confusion matrix </a:t>
            </a:r>
          </a:p>
          <a:p>
            <a:pPr lvl="2"/>
            <a:r>
              <a:rPr lang="de-DE" dirty="0"/>
              <a:t>accuracy measures</a:t>
            </a:r>
          </a:p>
          <a:p>
            <a:pPr lvl="2"/>
            <a:r>
              <a:rPr lang="de-DE" dirty="0"/>
              <a:t>ROC curve</a:t>
            </a:r>
          </a:p>
          <a:p>
            <a:pPr lvl="2"/>
            <a:r>
              <a:rPr lang="de-DE" dirty="0"/>
              <a:t>cross-validation</a:t>
            </a:r>
          </a:p>
          <a:p>
            <a:pPr lvl="2"/>
            <a:endParaRPr lang="de-DE" dirty="0"/>
          </a:p>
          <a:p>
            <a:pPr lvl="2"/>
            <a:endParaRPr lang="de-DE" dirty="0"/>
          </a:p>
          <a:p>
            <a:pPr lvl="2"/>
            <a:endParaRPr lang="de-DE" dirty="0"/>
          </a:p>
          <a:p>
            <a:pPr lvl="1"/>
            <a:r>
              <a:rPr lang="de-DE" dirty="0"/>
              <a:t>„Numeric Error Measures to score numeric predictions“ </a:t>
            </a:r>
            <a:r>
              <a:rPr lang="de-DE" dirty="0">
                <a:hlinkClick r:id="rId3"/>
              </a:rPr>
              <a:t>https://kni.me/w/KGDqtyTZ4FPCgXrH</a:t>
            </a:r>
            <a:r>
              <a:rPr lang="de-DE" dirty="0"/>
              <a:t> </a:t>
            </a:r>
          </a:p>
          <a:p>
            <a:pPr lvl="2"/>
            <a:r>
              <a:rPr lang="de-DE" dirty="0"/>
              <a:t>Partitioning</a:t>
            </a:r>
          </a:p>
          <a:p>
            <a:pPr lvl="2"/>
            <a:r>
              <a:rPr lang="de-DE" dirty="0"/>
              <a:t>Numeric error measures</a:t>
            </a:r>
          </a:p>
          <a:p>
            <a:pPr lvl="2"/>
            <a:endParaRPr lang="en-GB" dirty="0"/>
          </a:p>
        </p:txBody>
      </p:sp>
      <p:sp>
        <p:nvSpPr>
          <p:cNvPr id="5" name="Footer Placeholder 4">
            <a:extLst>
              <a:ext uri="{FF2B5EF4-FFF2-40B4-BE49-F238E27FC236}">
                <a16:creationId xmlns:a16="http://schemas.microsoft.com/office/drawing/2014/main" id="{F0567576-0E0D-407A-8C49-526C03CEE39A}"/>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6" name="Picture 5">
            <a:extLst>
              <a:ext uri="{FF2B5EF4-FFF2-40B4-BE49-F238E27FC236}">
                <a16:creationId xmlns:a16="http://schemas.microsoft.com/office/drawing/2014/main" id="{F51CA733-28D5-4D36-B0E9-971891825BE0}"/>
              </a:ext>
            </a:extLst>
          </p:cNvPr>
          <p:cNvPicPr>
            <a:picLocks noChangeAspect="1"/>
          </p:cNvPicPr>
          <p:nvPr/>
        </p:nvPicPr>
        <p:blipFill>
          <a:blip r:embed="rId4"/>
          <a:stretch>
            <a:fillRect/>
          </a:stretch>
        </p:blipFill>
        <p:spPr>
          <a:xfrm>
            <a:off x="6145311" y="4050267"/>
            <a:ext cx="2540601" cy="1251594"/>
          </a:xfrm>
          <a:prstGeom prst="rect">
            <a:avLst/>
          </a:prstGeom>
          <a:ln>
            <a:solidFill>
              <a:schemeClr val="tx2"/>
            </a:solidFill>
          </a:ln>
        </p:spPr>
      </p:pic>
      <p:pic>
        <p:nvPicPr>
          <p:cNvPr id="7" name="Picture 6">
            <a:extLst>
              <a:ext uri="{FF2B5EF4-FFF2-40B4-BE49-F238E27FC236}">
                <a16:creationId xmlns:a16="http://schemas.microsoft.com/office/drawing/2014/main" id="{BBDC1F13-620D-4133-8F70-34D231A56226}"/>
              </a:ext>
            </a:extLst>
          </p:cNvPr>
          <p:cNvPicPr>
            <a:picLocks noChangeAspect="1"/>
          </p:cNvPicPr>
          <p:nvPr/>
        </p:nvPicPr>
        <p:blipFill>
          <a:blip r:embed="rId5"/>
          <a:stretch>
            <a:fillRect/>
          </a:stretch>
        </p:blipFill>
        <p:spPr>
          <a:xfrm>
            <a:off x="6145312" y="1974024"/>
            <a:ext cx="2540600" cy="1513719"/>
          </a:xfrm>
          <a:prstGeom prst="rect">
            <a:avLst/>
          </a:prstGeom>
          <a:ln>
            <a:solidFill>
              <a:schemeClr val="tx2"/>
            </a:solidFill>
          </a:ln>
        </p:spPr>
      </p:pic>
    </p:spTree>
    <p:extLst>
      <p:ext uri="{BB962C8B-B14F-4D97-AF65-F5344CB8AC3E}">
        <p14:creationId xmlns:p14="http://schemas.microsoft.com/office/powerpoint/2010/main" val="16644384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6B83-645B-4FDE-A49A-9EAE561C621A}"/>
              </a:ext>
            </a:extLst>
          </p:cNvPr>
          <p:cNvSpPr>
            <a:spLocks noGrp="1"/>
          </p:cNvSpPr>
          <p:nvPr>
            <p:ph type="title"/>
          </p:nvPr>
        </p:nvSpPr>
        <p:spPr/>
        <p:txBody>
          <a:bodyPr/>
          <a:lstStyle/>
          <a:p>
            <a:r>
              <a:rPr lang="de-DE" dirty="0"/>
              <a:t>Cross-Validation</a:t>
            </a:r>
            <a:endParaRPr lang="en-GB" dirty="0"/>
          </a:p>
        </p:txBody>
      </p:sp>
      <p:sp>
        <p:nvSpPr>
          <p:cNvPr id="3" name="Slide Number Placeholder 2">
            <a:extLst>
              <a:ext uri="{FF2B5EF4-FFF2-40B4-BE49-F238E27FC236}">
                <a16:creationId xmlns:a16="http://schemas.microsoft.com/office/drawing/2014/main" id="{E86281FE-FBC4-4689-9093-A98B5DE023CE}"/>
              </a:ext>
            </a:extLst>
          </p:cNvPr>
          <p:cNvSpPr>
            <a:spLocks noGrp="1"/>
          </p:cNvSpPr>
          <p:nvPr>
            <p:ph type="sldNum" sz="quarter" idx="13"/>
          </p:nvPr>
        </p:nvSpPr>
        <p:spPr/>
        <p:txBody>
          <a:bodyPr/>
          <a:lstStyle/>
          <a:p>
            <a:fld id="{15C29056-5AFA-7949-831A-3EC086771171}" type="slidenum">
              <a:rPr lang="de-DE" smtClean="0"/>
              <a:pPr/>
              <a:t>40</a:t>
            </a:fld>
            <a:endParaRPr lang="de-DE" dirty="0"/>
          </a:p>
        </p:txBody>
      </p:sp>
      <p:sp>
        <p:nvSpPr>
          <p:cNvPr id="4" name="Text Placeholder 3">
            <a:extLst>
              <a:ext uri="{FF2B5EF4-FFF2-40B4-BE49-F238E27FC236}">
                <a16:creationId xmlns:a16="http://schemas.microsoft.com/office/drawing/2014/main" id="{5A58D660-8A33-4B68-8C61-45B342E829E8}"/>
              </a:ext>
            </a:extLst>
          </p:cNvPr>
          <p:cNvSpPr>
            <a:spLocks noGrp="1"/>
          </p:cNvSpPr>
          <p:nvPr>
            <p:ph type="body" sz="quarter" idx="14"/>
          </p:nvPr>
        </p:nvSpPr>
        <p:spPr/>
        <p:txBody>
          <a:bodyPr/>
          <a:lstStyle/>
          <a:p>
            <a:pPr marL="6350" indent="0" algn="l">
              <a:buNone/>
            </a:pPr>
            <a:r>
              <a:rPr lang="en-GB" sz="1800" b="0" i="0" u="none" strike="noStrike" baseline="0" dirty="0"/>
              <a:t>By chance, we might be lucky and the test set contains easy examples leading to an overoptimistic evaluation of the model. Or we might be unlucky and the test set contains difficult examples and the performance of the model is underestimated. </a:t>
            </a:r>
          </a:p>
          <a:p>
            <a:pPr marL="6350" indent="0" algn="l">
              <a:buNone/>
            </a:pPr>
            <a:r>
              <a:rPr lang="en-GB" sz="1800" dirty="0"/>
              <a:t>We can get a more realistic estimation of the model quality, by repeating the test many times on different test sets.</a:t>
            </a:r>
          </a:p>
          <a:p>
            <a:pPr marL="6350" indent="0" algn="l">
              <a:buNone/>
            </a:pPr>
            <a:endParaRPr lang="de-DE" sz="400" dirty="0"/>
          </a:p>
          <a:p>
            <a:pPr algn="l"/>
            <a:r>
              <a:rPr lang="en-GB" sz="1400" b="0" i="0" u="none" strike="noStrike" baseline="0" dirty="0"/>
              <a:t>For </a:t>
            </a:r>
            <a:r>
              <a:rPr lang="en-GB" sz="1400" b="1" i="1" u="none" strike="noStrike" baseline="0" dirty="0"/>
              <a:t>k</a:t>
            </a:r>
            <a:r>
              <a:rPr lang="en-GB" sz="1400" b="0" i="0" u="none" strike="noStrike" baseline="0" dirty="0"/>
              <a:t>-fold cross-validation, the data set is partitioned into </a:t>
            </a:r>
            <a:r>
              <a:rPr lang="en-GB" sz="1400" b="0" i="1" u="none" strike="noStrike" baseline="0" dirty="0"/>
              <a:t>k </a:t>
            </a:r>
            <a:r>
              <a:rPr lang="en-GB" sz="1400" b="0" i="0" u="none" strike="noStrike" baseline="0" dirty="0"/>
              <a:t>subsets of approximately equal size </a:t>
            </a:r>
          </a:p>
          <a:p>
            <a:pPr algn="l"/>
            <a:r>
              <a:rPr lang="en-GB" sz="1400" b="0" i="0" u="none" strike="noStrike" baseline="0" dirty="0"/>
              <a:t>The first of the </a:t>
            </a:r>
            <a:r>
              <a:rPr lang="en-GB" sz="1400" b="0" i="1" u="none" strike="noStrike" baseline="0" dirty="0"/>
              <a:t>k </a:t>
            </a:r>
            <a:r>
              <a:rPr lang="en-GB" sz="1400" b="0" i="0" u="none" strike="noStrike" baseline="0" dirty="0"/>
              <a:t>subsets is used as a test set, and the other </a:t>
            </a:r>
            <a:r>
              <a:rPr lang="en-GB" sz="1400" b="0" i="1" u="none" strike="noStrike" baseline="0" dirty="0"/>
              <a:t>(k </a:t>
            </a:r>
            <a:r>
              <a:rPr lang="en-GB" sz="1400" b="0" i="0" u="none" strike="noStrike" baseline="0" dirty="0"/>
              <a:t>− 1</a:t>
            </a:r>
            <a:r>
              <a:rPr lang="en-GB" sz="1400" b="0" i="1" u="none" strike="noStrike" baseline="0" dirty="0"/>
              <a:t>) </a:t>
            </a:r>
            <a:r>
              <a:rPr lang="en-GB" sz="1400" b="0" i="0" u="none" strike="noStrike" baseline="0" dirty="0"/>
              <a:t>sets are used as training data for the model</a:t>
            </a:r>
          </a:p>
          <a:p>
            <a:pPr algn="l"/>
            <a:r>
              <a:rPr lang="en-GB" sz="1400" b="0" i="0" u="none" strike="noStrike" baseline="0" dirty="0"/>
              <a:t>This procedure is repeated by using each of the other </a:t>
            </a:r>
            <a:r>
              <a:rPr lang="en-GB" sz="1400" b="0" i="1" u="none" strike="noStrike" baseline="0" dirty="0"/>
              <a:t>k </a:t>
            </a:r>
            <a:r>
              <a:rPr lang="en-GB" sz="1400" b="0" i="0" u="none" strike="noStrike" baseline="0" dirty="0"/>
              <a:t>subsets as test data and the remaining </a:t>
            </a:r>
            <a:r>
              <a:rPr lang="en-GB" sz="1400" b="0" i="1" u="none" strike="noStrike" baseline="0" dirty="0"/>
              <a:t>(k </a:t>
            </a:r>
            <a:r>
              <a:rPr lang="en-GB" sz="1400" b="0" i="0" u="none" strike="noStrike" baseline="0" dirty="0"/>
              <a:t>− 1</a:t>
            </a:r>
            <a:r>
              <a:rPr lang="en-GB" sz="1400" b="0" i="1" u="none" strike="noStrike" baseline="0" dirty="0"/>
              <a:t>) </a:t>
            </a:r>
            <a:r>
              <a:rPr lang="en-GB" sz="1400" b="0" i="0" u="none" strike="noStrike" baseline="0" dirty="0"/>
              <a:t>subsets as training data</a:t>
            </a:r>
          </a:p>
          <a:p>
            <a:pPr algn="l"/>
            <a:r>
              <a:rPr lang="en-GB" sz="1400" b="0" i="0" u="none" strike="noStrike" baseline="0" dirty="0"/>
              <a:t>Altogether, we obtain </a:t>
            </a:r>
            <a:r>
              <a:rPr lang="en-GB" sz="1400" b="0" i="1" u="none" strike="noStrike" baseline="0" dirty="0"/>
              <a:t>k </a:t>
            </a:r>
            <a:r>
              <a:rPr lang="en-GB" sz="1400" b="0" i="0" u="none" strike="noStrike" baseline="0" dirty="0"/>
              <a:t>estimates for the model error. The average of these values is taken as the estimate for the model error. The variance is taken as an estimate for the quality of the underlying data. </a:t>
            </a:r>
          </a:p>
          <a:p>
            <a:pPr algn="l"/>
            <a:r>
              <a:rPr lang="en-GB" sz="1400" b="0" i="0" u="none" strike="noStrike" baseline="0" dirty="0"/>
              <a:t>Typically, </a:t>
            </a:r>
            <a:r>
              <a:rPr lang="en-GB" sz="1400" b="0" i="1" u="none" strike="noStrike" baseline="0" dirty="0"/>
              <a:t>k </a:t>
            </a:r>
            <a:r>
              <a:rPr lang="en-GB" sz="1400" b="0" i="0" u="none" strike="noStrike" baseline="0" dirty="0"/>
              <a:t>= 10 is chosen.</a:t>
            </a:r>
            <a:endParaRPr lang="de-DE" sz="1400" dirty="0"/>
          </a:p>
        </p:txBody>
      </p:sp>
      <p:sp>
        <p:nvSpPr>
          <p:cNvPr id="5" name="Footer Placeholder 4">
            <a:extLst>
              <a:ext uri="{FF2B5EF4-FFF2-40B4-BE49-F238E27FC236}">
                <a16:creationId xmlns:a16="http://schemas.microsoft.com/office/drawing/2014/main" id="{129DD75F-E76A-4099-80E8-F2262099DED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3614989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6B83-645B-4FDE-A49A-9EAE561C621A}"/>
              </a:ext>
            </a:extLst>
          </p:cNvPr>
          <p:cNvSpPr>
            <a:spLocks noGrp="1"/>
          </p:cNvSpPr>
          <p:nvPr>
            <p:ph type="title"/>
          </p:nvPr>
        </p:nvSpPr>
        <p:spPr/>
        <p:txBody>
          <a:bodyPr/>
          <a:lstStyle/>
          <a:p>
            <a:r>
              <a:rPr lang="de-DE" dirty="0"/>
              <a:t>Sampling Techniques: Bootstrapping </a:t>
            </a:r>
            <a:endParaRPr lang="en-GB" dirty="0"/>
          </a:p>
        </p:txBody>
      </p:sp>
      <p:sp>
        <p:nvSpPr>
          <p:cNvPr id="3" name="Slide Number Placeholder 2">
            <a:extLst>
              <a:ext uri="{FF2B5EF4-FFF2-40B4-BE49-F238E27FC236}">
                <a16:creationId xmlns:a16="http://schemas.microsoft.com/office/drawing/2014/main" id="{E86281FE-FBC4-4689-9093-A98B5DE023CE}"/>
              </a:ext>
            </a:extLst>
          </p:cNvPr>
          <p:cNvSpPr>
            <a:spLocks noGrp="1"/>
          </p:cNvSpPr>
          <p:nvPr>
            <p:ph type="sldNum" sz="quarter" idx="13"/>
          </p:nvPr>
        </p:nvSpPr>
        <p:spPr/>
        <p:txBody>
          <a:bodyPr/>
          <a:lstStyle/>
          <a:p>
            <a:fld id="{15C29056-5AFA-7949-831A-3EC086771171}" type="slidenum">
              <a:rPr lang="de-DE" smtClean="0"/>
              <a:pPr/>
              <a:t>41</a:t>
            </a:fld>
            <a:endParaRPr lang="de-DE" dirty="0"/>
          </a:p>
        </p:txBody>
      </p:sp>
      <p:sp>
        <p:nvSpPr>
          <p:cNvPr id="4" name="Text Placeholder 3">
            <a:extLst>
              <a:ext uri="{FF2B5EF4-FFF2-40B4-BE49-F238E27FC236}">
                <a16:creationId xmlns:a16="http://schemas.microsoft.com/office/drawing/2014/main" id="{5A58D660-8A33-4B68-8C61-45B342E829E8}"/>
              </a:ext>
            </a:extLst>
          </p:cNvPr>
          <p:cNvSpPr>
            <a:spLocks noGrp="1"/>
          </p:cNvSpPr>
          <p:nvPr>
            <p:ph type="body" sz="quarter" idx="14"/>
          </p:nvPr>
        </p:nvSpPr>
        <p:spPr/>
        <p:txBody>
          <a:bodyPr/>
          <a:lstStyle/>
          <a:p>
            <a:pPr algn="l"/>
            <a:r>
              <a:rPr lang="de-DE" dirty="0"/>
              <a:t>Bootstrapping </a:t>
            </a:r>
            <a:r>
              <a:rPr lang="en-GB" sz="1800" b="0" i="0" u="none" strike="noStrike" baseline="0" dirty="0"/>
              <a:t>is a resampling technique from statistics aiming at estimating the variance of the model</a:t>
            </a:r>
            <a:r>
              <a:rPr lang="en-GB" sz="1800" dirty="0"/>
              <a:t> </a:t>
            </a:r>
            <a:r>
              <a:rPr lang="en-GB" sz="1800" b="0" i="0" u="none" strike="noStrike" baseline="0" dirty="0"/>
              <a:t>parameters. </a:t>
            </a:r>
          </a:p>
          <a:p>
            <a:pPr algn="l"/>
            <a:r>
              <a:rPr lang="en-GB" sz="1800" b="0" i="0" u="none" strike="noStrike" baseline="0" dirty="0"/>
              <a:t>Like in cross-validation, the model is computed multiple (</a:t>
            </a:r>
            <a:r>
              <a:rPr lang="en-GB" sz="1800" b="0" i="1" u="none" strike="noStrike" baseline="0" dirty="0"/>
              <a:t>k)</a:t>
            </a:r>
            <a:r>
              <a:rPr lang="en-GB" sz="1800" b="0" i="0" u="none" strike="noStrike" baseline="0" dirty="0"/>
              <a:t> times on different data sets. </a:t>
            </a:r>
          </a:p>
          <a:p>
            <a:pPr algn="l"/>
            <a:r>
              <a:rPr lang="en-GB" sz="1800" b="0" i="1" u="none" strike="noStrike" baseline="0" dirty="0"/>
              <a:t>k </a:t>
            </a:r>
            <a:r>
              <a:rPr lang="en-GB" sz="1800" b="0" i="0" u="none" strike="noStrike" baseline="0" dirty="0"/>
              <a:t>bootstrap samples, each of size </a:t>
            </a:r>
            <a:r>
              <a:rPr lang="en-GB" sz="1800" b="0" i="1" u="none" strike="noStrike" baseline="0" dirty="0"/>
              <a:t>n</a:t>
            </a:r>
            <a:r>
              <a:rPr lang="en-GB" sz="1800" b="0" i="0" u="none" strike="noStrike" baseline="0" dirty="0"/>
              <a:t>, are drawn randomly </a:t>
            </a:r>
            <a:r>
              <a:rPr lang="en-GB" sz="1800" b="0" i="1" u="none" strike="noStrike" baseline="0" dirty="0"/>
              <a:t>with replacement </a:t>
            </a:r>
            <a:r>
              <a:rPr lang="en-GB" sz="1800" b="0" i="0" u="none" strike="noStrike" baseline="0" dirty="0"/>
              <a:t>from the original data set with </a:t>
            </a:r>
            <a:r>
              <a:rPr lang="en-GB" sz="1800" b="0" i="1" u="none" strike="noStrike" baseline="0" dirty="0"/>
              <a:t>n </a:t>
            </a:r>
            <a:r>
              <a:rPr lang="en-GB" sz="1800" b="0" i="0" u="none" strike="noStrike" baseline="0" dirty="0"/>
              <a:t>records. </a:t>
            </a:r>
          </a:p>
          <a:p>
            <a:pPr algn="l"/>
            <a:r>
              <a:rPr lang="en-GB" sz="1800" b="0" i="0" u="none" strike="noStrike" baseline="0" dirty="0"/>
              <a:t>The model is then fitted to each one of these bootstrap samples, so that we obtain </a:t>
            </a:r>
            <a:r>
              <a:rPr lang="en-GB" sz="1800" b="0" i="1" u="none" strike="noStrike" baseline="0" dirty="0"/>
              <a:t>k </a:t>
            </a:r>
            <a:r>
              <a:rPr lang="en-GB" sz="1800" b="0" i="0" u="none" strike="noStrike" baseline="0" dirty="0"/>
              <a:t>estimates for the model parameters.</a:t>
            </a:r>
          </a:p>
          <a:p>
            <a:pPr algn="l"/>
            <a:r>
              <a:rPr lang="en-GB" sz="1800" b="0" i="0" u="none" strike="noStrike" baseline="0" dirty="0"/>
              <a:t>Based on these </a:t>
            </a:r>
            <a:r>
              <a:rPr lang="en-GB" sz="1800" b="0" i="1" u="none" strike="noStrike" baseline="0" dirty="0"/>
              <a:t>k </a:t>
            </a:r>
            <a:r>
              <a:rPr lang="en-GB" sz="1800" b="0" i="0" u="none" strike="noStrike" baseline="0" dirty="0"/>
              <a:t>estimates, the empirical standard deviation is computed for each parameter to provide information on how reliable the estimate of the parameter is.</a:t>
            </a:r>
            <a:r>
              <a:rPr lang="de-DE" dirty="0"/>
              <a:t> </a:t>
            </a:r>
            <a:endParaRPr lang="en-GB" dirty="0"/>
          </a:p>
        </p:txBody>
      </p:sp>
      <p:sp>
        <p:nvSpPr>
          <p:cNvPr id="5" name="Footer Placeholder 4">
            <a:extLst>
              <a:ext uri="{FF2B5EF4-FFF2-40B4-BE49-F238E27FC236}">
                <a16:creationId xmlns:a16="http://schemas.microsoft.com/office/drawing/2014/main" id="{129DD75F-E76A-4099-80E8-F2262099DED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30342995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6B83-645B-4FDE-A49A-9EAE561C621A}"/>
              </a:ext>
            </a:extLst>
          </p:cNvPr>
          <p:cNvSpPr>
            <a:spLocks noGrp="1"/>
          </p:cNvSpPr>
          <p:nvPr>
            <p:ph type="title"/>
          </p:nvPr>
        </p:nvSpPr>
        <p:spPr/>
        <p:txBody>
          <a:bodyPr/>
          <a:lstStyle/>
          <a:p>
            <a:r>
              <a:rPr lang="de-DE" dirty="0"/>
              <a:t>Coping with unbalanced data</a:t>
            </a:r>
            <a:endParaRPr lang="en-GB" dirty="0"/>
          </a:p>
        </p:txBody>
      </p:sp>
      <p:sp>
        <p:nvSpPr>
          <p:cNvPr id="3" name="Slide Number Placeholder 2">
            <a:extLst>
              <a:ext uri="{FF2B5EF4-FFF2-40B4-BE49-F238E27FC236}">
                <a16:creationId xmlns:a16="http://schemas.microsoft.com/office/drawing/2014/main" id="{E86281FE-FBC4-4689-9093-A98B5DE023CE}"/>
              </a:ext>
            </a:extLst>
          </p:cNvPr>
          <p:cNvSpPr>
            <a:spLocks noGrp="1"/>
          </p:cNvSpPr>
          <p:nvPr>
            <p:ph type="sldNum" sz="quarter" idx="13"/>
          </p:nvPr>
        </p:nvSpPr>
        <p:spPr/>
        <p:txBody>
          <a:bodyPr/>
          <a:lstStyle/>
          <a:p>
            <a:fld id="{15C29056-5AFA-7949-831A-3EC086771171}" type="slidenum">
              <a:rPr lang="de-DE" smtClean="0"/>
              <a:pPr/>
              <a:t>42</a:t>
            </a:fld>
            <a:endParaRPr lang="de-DE" dirty="0"/>
          </a:p>
        </p:txBody>
      </p:sp>
      <p:sp>
        <p:nvSpPr>
          <p:cNvPr id="4" name="Text Placeholder 3">
            <a:extLst>
              <a:ext uri="{FF2B5EF4-FFF2-40B4-BE49-F238E27FC236}">
                <a16:creationId xmlns:a16="http://schemas.microsoft.com/office/drawing/2014/main" id="{5A58D660-8A33-4B68-8C61-45B342E829E8}"/>
              </a:ext>
            </a:extLst>
          </p:cNvPr>
          <p:cNvSpPr>
            <a:spLocks noGrp="1"/>
          </p:cNvSpPr>
          <p:nvPr>
            <p:ph type="body" sz="quarter" idx="14"/>
          </p:nvPr>
        </p:nvSpPr>
        <p:spPr/>
        <p:txBody>
          <a:bodyPr/>
          <a:lstStyle/>
          <a:p>
            <a:pPr algn="l"/>
            <a:r>
              <a:rPr lang="en-GB" sz="1800" i="0" u="none" strike="noStrike" baseline="0" dirty="0"/>
              <a:t>Sampling with </a:t>
            </a:r>
            <a:r>
              <a:rPr lang="en-GB" sz="1800" b="1" i="0" u="none" strike="noStrike" baseline="0" dirty="0"/>
              <a:t>stratification </a:t>
            </a:r>
            <a:r>
              <a:rPr lang="en-GB" sz="1800" b="0" i="0" u="none" strike="noStrike" baseline="0" dirty="0"/>
              <a:t>means that random assignments of the data to the test and training sets are carried out per class and not simply for the whole data set. This is to ensure that the relative class frequency in the original data set, the training, and the test set are the same.</a:t>
            </a:r>
          </a:p>
          <a:p>
            <a:pPr algn="l"/>
            <a:endParaRPr lang="en-GB" sz="800" b="0" i="0" u="none" strike="noStrike" baseline="0" dirty="0"/>
          </a:p>
          <a:p>
            <a:pPr algn="l"/>
            <a:r>
              <a:rPr lang="en-GB" sz="1800" dirty="0"/>
              <a:t>Sometimes we want to force a model to represent the classes in the datasets equally even though they are not equally represented. </a:t>
            </a:r>
            <a:r>
              <a:rPr lang="en-GB" sz="1800" b="1" dirty="0"/>
              <a:t>Under-sampling</a:t>
            </a:r>
            <a:r>
              <a:rPr lang="en-GB" sz="1800" dirty="0"/>
              <a:t> and </a:t>
            </a:r>
            <a:r>
              <a:rPr lang="en-GB" sz="1800" b="1" dirty="0"/>
              <a:t>over-sampling</a:t>
            </a:r>
            <a:r>
              <a:rPr lang="en-GB" sz="1800" dirty="0"/>
              <a:t> techniques can produce a new dataset with equally distributed classes, though with unrealistic a priori probabilities.</a:t>
            </a:r>
          </a:p>
          <a:p>
            <a:pPr algn="l"/>
            <a:endParaRPr lang="en-GB" sz="300" dirty="0"/>
          </a:p>
          <a:p>
            <a:pPr lvl="1"/>
            <a:r>
              <a:rPr lang="en-GB" b="1" dirty="0"/>
              <a:t>Under-sampling</a:t>
            </a:r>
            <a:r>
              <a:rPr lang="en-GB" dirty="0"/>
              <a:t> techniques randomly remove samples from the majority class to have as many samples as the minority class. Attention! It may discard potentially useful information!</a:t>
            </a:r>
          </a:p>
          <a:p>
            <a:pPr lvl="1"/>
            <a:r>
              <a:rPr lang="en-GB" b="1" dirty="0"/>
              <a:t>Over-sampling</a:t>
            </a:r>
            <a:r>
              <a:rPr lang="en-GB" dirty="0"/>
              <a:t> supplements the datasets with multiple copies of samples from the minority class – with or without replacement - as to reach the same number as in the majority class. </a:t>
            </a:r>
            <a:r>
              <a:rPr lang="en-GB" b="0" i="0" u="none" strike="noStrike" baseline="0" dirty="0"/>
              <a:t>Instead of using just copies of existing samples, some oversampling techniques create synthetic samples from the same statistical distribution of the minority class. The most common technique is called </a:t>
            </a:r>
            <a:r>
              <a:rPr lang="en-GB" b="1" i="0" u="none" strike="noStrike" baseline="0" dirty="0"/>
              <a:t>SMOTE </a:t>
            </a:r>
            <a:r>
              <a:rPr lang="en-GB" b="0" i="0" u="none" strike="noStrike" baseline="0" dirty="0"/>
              <a:t>(Synthetic Minority Oversampling Technique).</a:t>
            </a:r>
            <a:endParaRPr lang="en-GB" dirty="0"/>
          </a:p>
        </p:txBody>
      </p:sp>
      <p:sp>
        <p:nvSpPr>
          <p:cNvPr id="5" name="Footer Placeholder 4">
            <a:extLst>
              <a:ext uri="{FF2B5EF4-FFF2-40B4-BE49-F238E27FC236}">
                <a16:creationId xmlns:a16="http://schemas.microsoft.com/office/drawing/2014/main" id="{129DD75F-E76A-4099-80E8-F2262099DEDF}"/>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13328453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6B83-645B-4FDE-A49A-9EAE561C621A}"/>
              </a:ext>
            </a:extLst>
          </p:cNvPr>
          <p:cNvSpPr>
            <a:spLocks noGrp="1"/>
          </p:cNvSpPr>
          <p:nvPr>
            <p:ph type="title"/>
          </p:nvPr>
        </p:nvSpPr>
        <p:spPr/>
        <p:txBody>
          <a:bodyPr/>
          <a:lstStyle/>
          <a:p>
            <a:r>
              <a:rPr lang="de-DE" dirty="0"/>
              <a:t>Generalization and Overfitting</a:t>
            </a:r>
            <a:endParaRPr lang="en-GB" dirty="0"/>
          </a:p>
        </p:txBody>
      </p:sp>
      <p:sp>
        <p:nvSpPr>
          <p:cNvPr id="3" name="Slide Number Placeholder 2">
            <a:extLst>
              <a:ext uri="{FF2B5EF4-FFF2-40B4-BE49-F238E27FC236}">
                <a16:creationId xmlns:a16="http://schemas.microsoft.com/office/drawing/2014/main" id="{E86281FE-FBC4-4689-9093-A98B5DE023CE}"/>
              </a:ext>
            </a:extLst>
          </p:cNvPr>
          <p:cNvSpPr>
            <a:spLocks noGrp="1"/>
          </p:cNvSpPr>
          <p:nvPr>
            <p:ph type="sldNum" sz="quarter" idx="13"/>
          </p:nvPr>
        </p:nvSpPr>
        <p:spPr/>
        <p:txBody>
          <a:bodyPr/>
          <a:lstStyle/>
          <a:p>
            <a:fld id="{15C29056-5AFA-7949-831A-3EC086771171}" type="slidenum">
              <a:rPr lang="de-DE" smtClean="0"/>
              <a:pPr/>
              <a:t>43</a:t>
            </a:fld>
            <a:endParaRPr lang="de-DE" dirty="0"/>
          </a:p>
        </p:txBody>
      </p:sp>
      <p:sp>
        <p:nvSpPr>
          <p:cNvPr id="4" name="Text Placeholder 3">
            <a:extLst>
              <a:ext uri="{FF2B5EF4-FFF2-40B4-BE49-F238E27FC236}">
                <a16:creationId xmlns:a16="http://schemas.microsoft.com/office/drawing/2014/main" id="{5A58D660-8A33-4B68-8C61-45B342E829E8}"/>
              </a:ext>
            </a:extLst>
          </p:cNvPr>
          <p:cNvSpPr>
            <a:spLocks noGrp="1"/>
          </p:cNvSpPr>
          <p:nvPr>
            <p:ph type="body" sz="quarter" idx="14"/>
          </p:nvPr>
        </p:nvSpPr>
        <p:spPr/>
        <p:txBody>
          <a:bodyPr/>
          <a:lstStyle/>
          <a:p>
            <a:pPr algn="l"/>
            <a:r>
              <a:rPr lang="en-GB" b="0" i="0" u="none" strike="noStrike" baseline="0" dirty="0">
                <a:solidFill>
                  <a:srgbClr val="000000"/>
                </a:solidFill>
              </a:rPr>
              <a:t>Considering a data set as a collection of examples - describing the dependency between the predictor variables and the dependent variable - the model should “learn” this dependency from the data and </a:t>
            </a:r>
            <a:r>
              <a:rPr lang="en-GB" b="1" i="0" u="none" strike="noStrike" baseline="0" dirty="0">
                <a:solidFill>
                  <a:srgbClr val="0000C0"/>
                </a:solidFill>
              </a:rPr>
              <a:t>generalize</a:t>
            </a:r>
            <a:r>
              <a:rPr lang="en-GB" b="0" i="0" u="none" strike="noStrike" baseline="0" dirty="0">
                <a:solidFill>
                  <a:srgbClr val="0000C0"/>
                </a:solidFill>
              </a:rPr>
              <a:t> </a:t>
            </a:r>
            <a:r>
              <a:rPr lang="en-GB" b="0" i="0" u="none" strike="noStrike" baseline="0" dirty="0">
                <a:solidFill>
                  <a:srgbClr val="000000"/>
                </a:solidFill>
              </a:rPr>
              <a:t>it in order to make correct predictions on new data.</a:t>
            </a:r>
          </a:p>
          <a:p>
            <a:pPr algn="l"/>
            <a:r>
              <a:rPr lang="en-GB" b="0" i="0" u="none" strike="noStrike" baseline="0" dirty="0">
                <a:solidFill>
                  <a:srgbClr val="000000"/>
                </a:solidFill>
              </a:rPr>
              <a:t>To achieve this, the model must be universal (flexible) enough to be able to learn the dependency. </a:t>
            </a:r>
          </a:p>
          <a:p>
            <a:pPr algn="l"/>
            <a:r>
              <a:rPr lang="en-GB" b="0" i="0" u="none" strike="noStrike" baseline="0" dirty="0">
                <a:solidFill>
                  <a:srgbClr val="000000"/>
                </a:solidFill>
              </a:rPr>
              <a:t>This does not mean that a more complex model with more parameters leads to better generalization than a simple one</a:t>
            </a:r>
            <a:r>
              <a:rPr lang="en-GB" dirty="0">
                <a:solidFill>
                  <a:srgbClr val="000000"/>
                </a:solidFill>
                <a:latin typeface="LMSans12-Regular"/>
              </a:rPr>
              <a:t>.</a:t>
            </a:r>
          </a:p>
          <a:p>
            <a:pPr algn="l"/>
            <a:r>
              <a:rPr lang="en-GB" dirty="0">
                <a:solidFill>
                  <a:srgbClr val="000000"/>
                </a:solidFill>
              </a:rPr>
              <a:t>Complex models can lead to </a:t>
            </a:r>
            <a:r>
              <a:rPr lang="en-GB" b="1" dirty="0">
                <a:solidFill>
                  <a:srgbClr val="0000C0"/>
                </a:solidFill>
              </a:rPr>
              <a:t>overfitting</a:t>
            </a:r>
            <a:r>
              <a:rPr lang="en-GB" dirty="0">
                <a:solidFill>
                  <a:srgbClr val="000000"/>
                </a:solidFill>
              </a:rPr>
              <a:t>.</a:t>
            </a:r>
            <a:endParaRPr lang="en-GB" dirty="0"/>
          </a:p>
        </p:txBody>
      </p:sp>
      <p:sp>
        <p:nvSpPr>
          <p:cNvPr id="5" name="Footer Placeholder 4">
            <a:extLst>
              <a:ext uri="{FF2B5EF4-FFF2-40B4-BE49-F238E27FC236}">
                <a16:creationId xmlns:a16="http://schemas.microsoft.com/office/drawing/2014/main" id="{129DD75F-E76A-4099-80E8-F2262099DED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38551418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6B83-645B-4FDE-A49A-9EAE561C621A}"/>
              </a:ext>
            </a:extLst>
          </p:cNvPr>
          <p:cNvSpPr>
            <a:spLocks noGrp="1"/>
          </p:cNvSpPr>
          <p:nvPr>
            <p:ph type="title"/>
          </p:nvPr>
        </p:nvSpPr>
        <p:spPr/>
        <p:txBody>
          <a:bodyPr/>
          <a:lstStyle/>
          <a:p>
            <a:r>
              <a:rPr lang="de-DE" dirty="0"/>
              <a:t>Keep it simple!</a:t>
            </a:r>
            <a:endParaRPr lang="en-GB" dirty="0"/>
          </a:p>
        </p:txBody>
      </p:sp>
      <p:sp>
        <p:nvSpPr>
          <p:cNvPr id="3" name="Slide Number Placeholder 2">
            <a:extLst>
              <a:ext uri="{FF2B5EF4-FFF2-40B4-BE49-F238E27FC236}">
                <a16:creationId xmlns:a16="http://schemas.microsoft.com/office/drawing/2014/main" id="{E86281FE-FBC4-4689-9093-A98B5DE023CE}"/>
              </a:ext>
            </a:extLst>
          </p:cNvPr>
          <p:cNvSpPr>
            <a:spLocks noGrp="1"/>
          </p:cNvSpPr>
          <p:nvPr>
            <p:ph type="sldNum" sz="quarter" idx="13"/>
          </p:nvPr>
        </p:nvSpPr>
        <p:spPr/>
        <p:txBody>
          <a:bodyPr/>
          <a:lstStyle/>
          <a:p>
            <a:fld id="{15C29056-5AFA-7949-831A-3EC086771171}" type="slidenum">
              <a:rPr lang="de-DE" smtClean="0"/>
              <a:pPr/>
              <a:t>44</a:t>
            </a:fld>
            <a:endParaRPr lang="de-DE" dirty="0"/>
          </a:p>
        </p:txBody>
      </p:sp>
      <p:sp>
        <p:nvSpPr>
          <p:cNvPr id="4" name="Text Placeholder 3">
            <a:extLst>
              <a:ext uri="{FF2B5EF4-FFF2-40B4-BE49-F238E27FC236}">
                <a16:creationId xmlns:a16="http://schemas.microsoft.com/office/drawing/2014/main" id="{5A58D660-8A33-4B68-8C61-45B342E829E8}"/>
              </a:ext>
            </a:extLst>
          </p:cNvPr>
          <p:cNvSpPr>
            <a:spLocks noGrp="1"/>
          </p:cNvSpPr>
          <p:nvPr>
            <p:ph type="body" sz="quarter" idx="14"/>
          </p:nvPr>
        </p:nvSpPr>
        <p:spPr>
          <a:xfrm>
            <a:off x="382587" y="3925957"/>
            <a:ext cx="8378825" cy="1440748"/>
          </a:xfrm>
        </p:spPr>
        <p:txBody>
          <a:bodyPr/>
          <a:lstStyle/>
          <a:p>
            <a:pPr algn="l"/>
            <a:r>
              <a:rPr lang="en-GB" b="0" i="0" u="none" strike="noStrike" baseline="0" dirty="0">
                <a:latin typeface="LMSans10-Regular"/>
              </a:rPr>
              <a:t>The model must “learn” a description of the data, not of the details and noise inherent in the data.</a:t>
            </a:r>
          </a:p>
          <a:p>
            <a:pPr algn="l"/>
            <a:r>
              <a:rPr lang="en-GB" b="0" i="0" u="none" strike="noStrike" baseline="0" dirty="0">
                <a:latin typeface="LMSans10-Regular"/>
              </a:rPr>
              <a:t>The prediction using a complex function can be worse than for a simpler model.</a:t>
            </a:r>
            <a:endParaRPr lang="en-GB" dirty="0"/>
          </a:p>
        </p:txBody>
      </p:sp>
      <p:sp>
        <p:nvSpPr>
          <p:cNvPr id="5" name="Footer Placeholder 4">
            <a:extLst>
              <a:ext uri="{FF2B5EF4-FFF2-40B4-BE49-F238E27FC236}">
                <a16:creationId xmlns:a16="http://schemas.microsoft.com/office/drawing/2014/main" id="{129DD75F-E76A-4099-80E8-F2262099DED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6" name="Picture 5">
            <a:extLst>
              <a:ext uri="{FF2B5EF4-FFF2-40B4-BE49-F238E27FC236}">
                <a16:creationId xmlns:a16="http://schemas.microsoft.com/office/drawing/2014/main" id="{35E187BD-687A-4D48-94B1-5C97B9CC312B}"/>
              </a:ext>
            </a:extLst>
          </p:cNvPr>
          <p:cNvPicPr>
            <a:picLocks noChangeAspect="1"/>
          </p:cNvPicPr>
          <p:nvPr/>
        </p:nvPicPr>
        <p:blipFill>
          <a:blip r:embed="rId2"/>
          <a:stretch>
            <a:fillRect/>
          </a:stretch>
        </p:blipFill>
        <p:spPr>
          <a:xfrm>
            <a:off x="548167" y="1133041"/>
            <a:ext cx="3471950" cy="2322533"/>
          </a:xfrm>
          <a:prstGeom prst="rect">
            <a:avLst/>
          </a:prstGeom>
        </p:spPr>
      </p:pic>
      <p:pic>
        <p:nvPicPr>
          <p:cNvPr id="7" name="Picture 6">
            <a:extLst>
              <a:ext uri="{FF2B5EF4-FFF2-40B4-BE49-F238E27FC236}">
                <a16:creationId xmlns:a16="http://schemas.microsoft.com/office/drawing/2014/main" id="{09DA6C8D-50D6-4F72-A5F8-58C511FE2E6F}"/>
              </a:ext>
            </a:extLst>
          </p:cNvPr>
          <p:cNvPicPr>
            <a:picLocks noChangeAspect="1"/>
          </p:cNvPicPr>
          <p:nvPr/>
        </p:nvPicPr>
        <p:blipFill>
          <a:blip r:embed="rId3"/>
          <a:stretch>
            <a:fillRect/>
          </a:stretch>
        </p:blipFill>
        <p:spPr>
          <a:xfrm>
            <a:off x="4671392" y="1133041"/>
            <a:ext cx="3573344" cy="2348704"/>
          </a:xfrm>
          <a:prstGeom prst="rect">
            <a:avLst/>
          </a:prstGeom>
        </p:spPr>
      </p:pic>
      <p:sp>
        <p:nvSpPr>
          <p:cNvPr id="9" name="TextBox 8">
            <a:extLst>
              <a:ext uri="{FF2B5EF4-FFF2-40B4-BE49-F238E27FC236}">
                <a16:creationId xmlns:a16="http://schemas.microsoft.com/office/drawing/2014/main" id="{85013897-707E-4182-8B6B-F9AA378F6446}"/>
              </a:ext>
            </a:extLst>
          </p:cNvPr>
          <p:cNvSpPr txBox="1"/>
          <p:nvPr/>
        </p:nvSpPr>
        <p:spPr>
          <a:xfrm>
            <a:off x="5695132" y="796216"/>
            <a:ext cx="1272770" cy="338554"/>
          </a:xfrm>
          <a:prstGeom prst="rect">
            <a:avLst/>
          </a:prstGeom>
          <a:noFill/>
        </p:spPr>
        <p:txBody>
          <a:bodyPr wrap="square" rtlCol="0">
            <a:spAutoFit/>
          </a:bodyPr>
          <a:lstStyle/>
          <a:p>
            <a:pPr algn="ctr"/>
            <a:r>
              <a:rPr lang="en-US" sz="1600" dirty="0"/>
              <a:t>Overfitted</a:t>
            </a:r>
          </a:p>
        </p:txBody>
      </p:sp>
      <p:sp>
        <p:nvSpPr>
          <p:cNvPr id="11" name="TextBox 10">
            <a:extLst>
              <a:ext uri="{FF2B5EF4-FFF2-40B4-BE49-F238E27FC236}">
                <a16:creationId xmlns:a16="http://schemas.microsoft.com/office/drawing/2014/main" id="{0DAC350D-B6A4-4178-AF5A-C11927121A17}"/>
              </a:ext>
            </a:extLst>
          </p:cNvPr>
          <p:cNvSpPr txBox="1"/>
          <p:nvPr/>
        </p:nvSpPr>
        <p:spPr>
          <a:xfrm>
            <a:off x="1730270" y="794487"/>
            <a:ext cx="1313292" cy="338554"/>
          </a:xfrm>
          <a:prstGeom prst="rect">
            <a:avLst/>
          </a:prstGeom>
          <a:noFill/>
        </p:spPr>
        <p:txBody>
          <a:bodyPr wrap="square" rtlCol="0">
            <a:spAutoFit/>
          </a:bodyPr>
          <a:lstStyle/>
          <a:p>
            <a:pPr algn="ctr"/>
            <a:r>
              <a:rPr lang="en-US" sz="1600" dirty="0"/>
              <a:t>Generalized</a:t>
            </a:r>
          </a:p>
        </p:txBody>
      </p:sp>
    </p:spTree>
    <p:extLst>
      <p:ext uri="{BB962C8B-B14F-4D97-AF65-F5344CB8AC3E}">
        <p14:creationId xmlns:p14="http://schemas.microsoft.com/office/powerpoint/2010/main" val="37059872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821F-5F65-5643-A944-071235D298EC}"/>
              </a:ext>
            </a:extLst>
          </p:cNvPr>
          <p:cNvSpPr>
            <a:spLocks noGrp="1"/>
          </p:cNvSpPr>
          <p:nvPr>
            <p:ph type="title"/>
          </p:nvPr>
        </p:nvSpPr>
        <p:spPr/>
        <p:txBody>
          <a:bodyPr/>
          <a:lstStyle/>
          <a:p>
            <a:r>
              <a:rPr lang="en-US" dirty="0"/>
              <a:t>Overfitting vs Underfitting</a:t>
            </a:r>
          </a:p>
        </p:txBody>
      </p:sp>
      <p:cxnSp>
        <p:nvCxnSpPr>
          <p:cNvPr id="155" name="Straight Arrow Connector 154">
            <a:extLst>
              <a:ext uri="{FF2B5EF4-FFF2-40B4-BE49-F238E27FC236}">
                <a16:creationId xmlns:a16="http://schemas.microsoft.com/office/drawing/2014/main" id="{35520587-C1C8-4889-B50B-94C4DD4FDCB9}"/>
              </a:ext>
            </a:extLst>
          </p:cNvPr>
          <p:cNvCxnSpPr>
            <a:cxnSpLocks/>
          </p:cNvCxnSpPr>
          <p:nvPr/>
        </p:nvCxnSpPr>
        <p:spPr>
          <a:xfrm flipV="1">
            <a:off x="6209629" y="3216908"/>
            <a:ext cx="0" cy="1512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869C268E-D481-4F99-BEE0-665C678965BA}"/>
              </a:ext>
            </a:extLst>
          </p:cNvPr>
          <p:cNvCxnSpPr/>
          <p:nvPr/>
        </p:nvCxnSpPr>
        <p:spPr>
          <a:xfrm>
            <a:off x="6209629" y="4727952"/>
            <a:ext cx="266429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7" name="Plus 36">
            <a:extLst>
              <a:ext uri="{FF2B5EF4-FFF2-40B4-BE49-F238E27FC236}">
                <a16:creationId xmlns:a16="http://schemas.microsoft.com/office/drawing/2014/main" id="{169B377D-C2D4-4E01-9FCE-1A3F18A6B161}"/>
              </a:ext>
            </a:extLst>
          </p:cNvPr>
          <p:cNvSpPr/>
          <p:nvPr/>
        </p:nvSpPr>
        <p:spPr>
          <a:xfrm>
            <a:off x="6475444" y="4307719"/>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Plus 36">
            <a:extLst>
              <a:ext uri="{FF2B5EF4-FFF2-40B4-BE49-F238E27FC236}">
                <a16:creationId xmlns:a16="http://schemas.microsoft.com/office/drawing/2014/main" id="{76782BDB-D6AF-44D0-927B-00D9029CCD69}"/>
              </a:ext>
            </a:extLst>
          </p:cNvPr>
          <p:cNvSpPr/>
          <p:nvPr/>
        </p:nvSpPr>
        <p:spPr>
          <a:xfrm>
            <a:off x="6613360" y="390017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Plus 36">
            <a:extLst>
              <a:ext uri="{FF2B5EF4-FFF2-40B4-BE49-F238E27FC236}">
                <a16:creationId xmlns:a16="http://schemas.microsoft.com/office/drawing/2014/main" id="{0E73F234-A9B7-4DA8-9258-4336643CCAD2}"/>
              </a:ext>
            </a:extLst>
          </p:cNvPr>
          <p:cNvSpPr/>
          <p:nvPr/>
        </p:nvSpPr>
        <p:spPr>
          <a:xfrm>
            <a:off x="6587704" y="3713519"/>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lus 36">
            <a:extLst>
              <a:ext uri="{FF2B5EF4-FFF2-40B4-BE49-F238E27FC236}">
                <a16:creationId xmlns:a16="http://schemas.microsoft.com/office/drawing/2014/main" id="{E9AA956B-B648-430B-B2ED-CC9376B225F9}"/>
              </a:ext>
            </a:extLst>
          </p:cNvPr>
          <p:cNvSpPr/>
          <p:nvPr/>
        </p:nvSpPr>
        <p:spPr>
          <a:xfrm>
            <a:off x="6788597" y="367764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Plus 36">
            <a:extLst>
              <a:ext uri="{FF2B5EF4-FFF2-40B4-BE49-F238E27FC236}">
                <a16:creationId xmlns:a16="http://schemas.microsoft.com/office/drawing/2014/main" id="{5B85A5BB-BF76-4EF9-8BDE-EFE31D66DAEF}"/>
              </a:ext>
            </a:extLst>
          </p:cNvPr>
          <p:cNvSpPr/>
          <p:nvPr/>
        </p:nvSpPr>
        <p:spPr>
          <a:xfrm>
            <a:off x="6533397" y="413842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Plus 36">
            <a:extLst>
              <a:ext uri="{FF2B5EF4-FFF2-40B4-BE49-F238E27FC236}">
                <a16:creationId xmlns:a16="http://schemas.microsoft.com/office/drawing/2014/main" id="{182F7898-8509-4684-A2D6-1AE0B24A6BFD}"/>
              </a:ext>
            </a:extLst>
          </p:cNvPr>
          <p:cNvSpPr/>
          <p:nvPr/>
        </p:nvSpPr>
        <p:spPr>
          <a:xfrm>
            <a:off x="6936854" y="388217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lus 36">
            <a:extLst>
              <a:ext uri="{FF2B5EF4-FFF2-40B4-BE49-F238E27FC236}">
                <a16:creationId xmlns:a16="http://schemas.microsoft.com/office/drawing/2014/main" id="{918A2E1F-4851-4C2D-AC1A-00604035B27E}"/>
              </a:ext>
            </a:extLst>
          </p:cNvPr>
          <p:cNvSpPr/>
          <p:nvPr/>
        </p:nvSpPr>
        <p:spPr>
          <a:xfrm>
            <a:off x="7086071" y="4069212"/>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Plus 36">
            <a:extLst>
              <a:ext uri="{FF2B5EF4-FFF2-40B4-BE49-F238E27FC236}">
                <a16:creationId xmlns:a16="http://schemas.microsoft.com/office/drawing/2014/main" id="{CDD391BF-5404-4FE8-A7AB-F3A26F9B3C4F}"/>
              </a:ext>
            </a:extLst>
          </p:cNvPr>
          <p:cNvSpPr/>
          <p:nvPr/>
        </p:nvSpPr>
        <p:spPr>
          <a:xfrm>
            <a:off x="7301836" y="420367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Plus 36">
            <a:extLst>
              <a:ext uri="{FF2B5EF4-FFF2-40B4-BE49-F238E27FC236}">
                <a16:creationId xmlns:a16="http://schemas.microsoft.com/office/drawing/2014/main" id="{74689135-DF77-429A-AF50-7AD0B5C4087B}"/>
              </a:ext>
            </a:extLst>
          </p:cNvPr>
          <p:cNvSpPr/>
          <p:nvPr/>
        </p:nvSpPr>
        <p:spPr>
          <a:xfrm>
            <a:off x="7427433" y="396292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Plus 36">
            <a:extLst>
              <a:ext uri="{FF2B5EF4-FFF2-40B4-BE49-F238E27FC236}">
                <a16:creationId xmlns:a16="http://schemas.microsoft.com/office/drawing/2014/main" id="{368C8EAB-E680-4F53-989A-345BD6CDAD5C}"/>
              </a:ext>
            </a:extLst>
          </p:cNvPr>
          <p:cNvSpPr/>
          <p:nvPr/>
        </p:nvSpPr>
        <p:spPr>
          <a:xfrm>
            <a:off x="7631805" y="399621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Plus 36">
            <a:extLst>
              <a:ext uri="{FF2B5EF4-FFF2-40B4-BE49-F238E27FC236}">
                <a16:creationId xmlns:a16="http://schemas.microsoft.com/office/drawing/2014/main" id="{32C93C28-EE46-48F1-BD54-5E0F2A91294A}"/>
              </a:ext>
            </a:extLst>
          </p:cNvPr>
          <p:cNvSpPr/>
          <p:nvPr/>
        </p:nvSpPr>
        <p:spPr>
          <a:xfrm>
            <a:off x="7607988" y="371725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Plus 36">
            <a:extLst>
              <a:ext uri="{FF2B5EF4-FFF2-40B4-BE49-F238E27FC236}">
                <a16:creationId xmlns:a16="http://schemas.microsoft.com/office/drawing/2014/main" id="{466CBE4E-6BC0-495E-A8E3-477E0EEAE9C4}"/>
              </a:ext>
            </a:extLst>
          </p:cNvPr>
          <p:cNvSpPr/>
          <p:nvPr/>
        </p:nvSpPr>
        <p:spPr>
          <a:xfrm>
            <a:off x="7726788" y="3532242"/>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Plus 36">
            <a:extLst>
              <a:ext uri="{FF2B5EF4-FFF2-40B4-BE49-F238E27FC236}">
                <a16:creationId xmlns:a16="http://schemas.microsoft.com/office/drawing/2014/main" id="{D052509E-3BD8-43CC-9979-AC685E5BD19A}"/>
              </a:ext>
            </a:extLst>
          </p:cNvPr>
          <p:cNvSpPr/>
          <p:nvPr/>
        </p:nvSpPr>
        <p:spPr>
          <a:xfrm>
            <a:off x="7863693" y="3288399"/>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Plus 36">
            <a:extLst>
              <a:ext uri="{FF2B5EF4-FFF2-40B4-BE49-F238E27FC236}">
                <a16:creationId xmlns:a16="http://schemas.microsoft.com/office/drawing/2014/main" id="{71FC3CEB-681E-4341-AE58-4DE47C44EAC0}"/>
              </a:ext>
            </a:extLst>
          </p:cNvPr>
          <p:cNvSpPr/>
          <p:nvPr/>
        </p:nvSpPr>
        <p:spPr>
          <a:xfrm>
            <a:off x="8020664" y="3478242"/>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Plus 36">
            <a:extLst>
              <a:ext uri="{FF2B5EF4-FFF2-40B4-BE49-F238E27FC236}">
                <a16:creationId xmlns:a16="http://schemas.microsoft.com/office/drawing/2014/main" id="{D737D21C-75A4-4CE6-84B1-0887146EDBBB}"/>
              </a:ext>
            </a:extLst>
          </p:cNvPr>
          <p:cNvSpPr/>
          <p:nvPr/>
        </p:nvSpPr>
        <p:spPr>
          <a:xfrm>
            <a:off x="8078019" y="368087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Plus 36">
            <a:extLst>
              <a:ext uri="{FF2B5EF4-FFF2-40B4-BE49-F238E27FC236}">
                <a16:creationId xmlns:a16="http://schemas.microsoft.com/office/drawing/2014/main" id="{850837CF-AD0B-4F19-B163-F36A25983221}"/>
              </a:ext>
            </a:extLst>
          </p:cNvPr>
          <p:cNvSpPr/>
          <p:nvPr/>
        </p:nvSpPr>
        <p:spPr>
          <a:xfrm>
            <a:off x="8565623" y="434896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Plus 36">
            <a:extLst>
              <a:ext uri="{FF2B5EF4-FFF2-40B4-BE49-F238E27FC236}">
                <a16:creationId xmlns:a16="http://schemas.microsoft.com/office/drawing/2014/main" id="{80DE1052-5CCC-4FF5-8E4E-85EF608C8E5D}"/>
              </a:ext>
            </a:extLst>
          </p:cNvPr>
          <p:cNvSpPr/>
          <p:nvPr/>
        </p:nvSpPr>
        <p:spPr>
          <a:xfrm>
            <a:off x="8511623" y="4069212"/>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lus 36">
            <a:extLst>
              <a:ext uri="{FF2B5EF4-FFF2-40B4-BE49-F238E27FC236}">
                <a16:creationId xmlns:a16="http://schemas.microsoft.com/office/drawing/2014/main" id="{CFB2EC61-7BD5-4177-A62B-A90BC631D540}"/>
              </a:ext>
            </a:extLst>
          </p:cNvPr>
          <p:cNvSpPr/>
          <p:nvPr/>
        </p:nvSpPr>
        <p:spPr>
          <a:xfrm>
            <a:off x="8274242" y="360297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Plus 36">
            <a:extLst>
              <a:ext uri="{FF2B5EF4-FFF2-40B4-BE49-F238E27FC236}">
                <a16:creationId xmlns:a16="http://schemas.microsoft.com/office/drawing/2014/main" id="{2F5EB126-A3C0-474D-8B50-9F0A405D07A7}"/>
              </a:ext>
            </a:extLst>
          </p:cNvPr>
          <p:cNvSpPr/>
          <p:nvPr/>
        </p:nvSpPr>
        <p:spPr>
          <a:xfrm>
            <a:off x="6257169" y="447062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Plus 36">
            <a:extLst>
              <a:ext uri="{FF2B5EF4-FFF2-40B4-BE49-F238E27FC236}">
                <a16:creationId xmlns:a16="http://schemas.microsoft.com/office/drawing/2014/main" id="{9CEEB949-FA13-478C-AB1E-66B9D4856741}"/>
              </a:ext>
            </a:extLst>
          </p:cNvPr>
          <p:cNvSpPr/>
          <p:nvPr/>
        </p:nvSpPr>
        <p:spPr>
          <a:xfrm>
            <a:off x="6330483" y="4296851"/>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Plus 36">
            <a:extLst>
              <a:ext uri="{FF2B5EF4-FFF2-40B4-BE49-F238E27FC236}">
                <a16:creationId xmlns:a16="http://schemas.microsoft.com/office/drawing/2014/main" id="{A187A03D-506F-45BD-BC5A-7740DB435E8E}"/>
              </a:ext>
            </a:extLst>
          </p:cNvPr>
          <p:cNvSpPr/>
          <p:nvPr/>
        </p:nvSpPr>
        <p:spPr>
          <a:xfrm>
            <a:off x="7703891" y="3330654"/>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Plus 36">
            <a:extLst>
              <a:ext uri="{FF2B5EF4-FFF2-40B4-BE49-F238E27FC236}">
                <a16:creationId xmlns:a16="http://schemas.microsoft.com/office/drawing/2014/main" id="{AA06FB51-CE22-4778-8C07-6EFBB3A51790}"/>
              </a:ext>
            </a:extLst>
          </p:cNvPr>
          <p:cNvSpPr/>
          <p:nvPr/>
        </p:nvSpPr>
        <p:spPr>
          <a:xfrm>
            <a:off x="8407471" y="4181626"/>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Plus 36">
            <a:extLst>
              <a:ext uri="{FF2B5EF4-FFF2-40B4-BE49-F238E27FC236}">
                <a16:creationId xmlns:a16="http://schemas.microsoft.com/office/drawing/2014/main" id="{C5C5D482-62BD-4092-9839-274947051DF3}"/>
              </a:ext>
            </a:extLst>
          </p:cNvPr>
          <p:cNvSpPr/>
          <p:nvPr/>
        </p:nvSpPr>
        <p:spPr>
          <a:xfrm>
            <a:off x="6659042" y="3618649"/>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Plus 36">
            <a:extLst>
              <a:ext uri="{FF2B5EF4-FFF2-40B4-BE49-F238E27FC236}">
                <a16:creationId xmlns:a16="http://schemas.microsoft.com/office/drawing/2014/main" id="{F57DBAFB-0032-43BB-A4A3-B8FB8D58872F}"/>
              </a:ext>
            </a:extLst>
          </p:cNvPr>
          <p:cNvSpPr/>
          <p:nvPr/>
        </p:nvSpPr>
        <p:spPr>
          <a:xfrm>
            <a:off x="7469792" y="4064798"/>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Plus 36">
            <a:extLst>
              <a:ext uri="{FF2B5EF4-FFF2-40B4-BE49-F238E27FC236}">
                <a16:creationId xmlns:a16="http://schemas.microsoft.com/office/drawing/2014/main" id="{027B4A75-C00C-47D2-9C12-9D592D9A4125}"/>
              </a:ext>
            </a:extLst>
          </p:cNvPr>
          <p:cNvSpPr/>
          <p:nvPr/>
        </p:nvSpPr>
        <p:spPr>
          <a:xfrm>
            <a:off x="8387403" y="383997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Plus 36">
            <a:extLst>
              <a:ext uri="{FF2B5EF4-FFF2-40B4-BE49-F238E27FC236}">
                <a16:creationId xmlns:a16="http://schemas.microsoft.com/office/drawing/2014/main" id="{D987C341-8A40-4B10-ADA8-ABDEB35215CA}"/>
              </a:ext>
            </a:extLst>
          </p:cNvPr>
          <p:cNvSpPr/>
          <p:nvPr/>
        </p:nvSpPr>
        <p:spPr>
          <a:xfrm>
            <a:off x="8246521" y="393103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Plus 36">
            <a:extLst>
              <a:ext uri="{FF2B5EF4-FFF2-40B4-BE49-F238E27FC236}">
                <a16:creationId xmlns:a16="http://schemas.microsoft.com/office/drawing/2014/main" id="{07D146D0-3753-45D0-B71F-6B08B8E5C56D}"/>
              </a:ext>
            </a:extLst>
          </p:cNvPr>
          <p:cNvSpPr/>
          <p:nvPr/>
        </p:nvSpPr>
        <p:spPr>
          <a:xfrm>
            <a:off x="7470408" y="3815683"/>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Plus 36">
            <a:extLst>
              <a:ext uri="{FF2B5EF4-FFF2-40B4-BE49-F238E27FC236}">
                <a16:creationId xmlns:a16="http://schemas.microsoft.com/office/drawing/2014/main" id="{4D3F9A53-FC76-454D-93AE-8D311905A068}"/>
              </a:ext>
            </a:extLst>
          </p:cNvPr>
          <p:cNvSpPr/>
          <p:nvPr/>
        </p:nvSpPr>
        <p:spPr>
          <a:xfrm>
            <a:off x="8400590" y="401079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Plus 36">
            <a:extLst>
              <a:ext uri="{FF2B5EF4-FFF2-40B4-BE49-F238E27FC236}">
                <a16:creationId xmlns:a16="http://schemas.microsoft.com/office/drawing/2014/main" id="{7DAC518B-81FC-4484-ADCD-70AD699330F3}"/>
              </a:ext>
            </a:extLst>
          </p:cNvPr>
          <p:cNvSpPr/>
          <p:nvPr/>
        </p:nvSpPr>
        <p:spPr>
          <a:xfrm>
            <a:off x="8198642" y="3777130"/>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Plus 36">
            <a:extLst>
              <a:ext uri="{FF2B5EF4-FFF2-40B4-BE49-F238E27FC236}">
                <a16:creationId xmlns:a16="http://schemas.microsoft.com/office/drawing/2014/main" id="{D4D99784-A411-4EF5-8534-84CCCCF16E14}"/>
              </a:ext>
            </a:extLst>
          </p:cNvPr>
          <p:cNvSpPr/>
          <p:nvPr/>
        </p:nvSpPr>
        <p:spPr>
          <a:xfrm>
            <a:off x="6603232" y="4053685"/>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Plus 36">
            <a:extLst>
              <a:ext uri="{FF2B5EF4-FFF2-40B4-BE49-F238E27FC236}">
                <a16:creationId xmlns:a16="http://schemas.microsoft.com/office/drawing/2014/main" id="{6F45DC60-A85B-43DE-A7CD-AF1AA7A49044}"/>
              </a:ext>
            </a:extLst>
          </p:cNvPr>
          <p:cNvSpPr/>
          <p:nvPr/>
        </p:nvSpPr>
        <p:spPr>
          <a:xfrm>
            <a:off x="6470110" y="3999685"/>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Plus 36">
            <a:extLst>
              <a:ext uri="{FF2B5EF4-FFF2-40B4-BE49-F238E27FC236}">
                <a16:creationId xmlns:a16="http://schemas.microsoft.com/office/drawing/2014/main" id="{36C5D977-73CB-403B-B0DB-7824A01AAD34}"/>
              </a:ext>
            </a:extLst>
          </p:cNvPr>
          <p:cNvSpPr/>
          <p:nvPr/>
        </p:nvSpPr>
        <p:spPr>
          <a:xfrm>
            <a:off x="7103735" y="386490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0" name="Plus 36">
            <a:extLst>
              <a:ext uri="{FF2B5EF4-FFF2-40B4-BE49-F238E27FC236}">
                <a16:creationId xmlns:a16="http://schemas.microsoft.com/office/drawing/2014/main" id="{BE93AE79-127C-4C78-838C-B36E2EB9859C}"/>
              </a:ext>
            </a:extLst>
          </p:cNvPr>
          <p:cNvSpPr/>
          <p:nvPr/>
        </p:nvSpPr>
        <p:spPr>
          <a:xfrm>
            <a:off x="7250650" y="4097261"/>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Plus 36">
            <a:extLst>
              <a:ext uri="{FF2B5EF4-FFF2-40B4-BE49-F238E27FC236}">
                <a16:creationId xmlns:a16="http://schemas.microsoft.com/office/drawing/2014/main" id="{CA2E7A46-466D-44B3-A5CF-582E2612E87A}"/>
              </a:ext>
            </a:extLst>
          </p:cNvPr>
          <p:cNvSpPr/>
          <p:nvPr/>
        </p:nvSpPr>
        <p:spPr>
          <a:xfrm>
            <a:off x="8673623" y="449829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Plus 36">
            <a:extLst>
              <a:ext uri="{FF2B5EF4-FFF2-40B4-BE49-F238E27FC236}">
                <a16:creationId xmlns:a16="http://schemas.microsoft.com/office/drawing/2014/main" id="{83DB1692-CE3A-44FD-9A41-4BC292175E5E}"/>
              </a:ext>
            </a:extLst>
          </p:cNvPr>
          <p:cNvSpPr/>
          <p:nvPr/>
        </p:nvSpPr>
        <p:spPr>
          <a:xfrm>
            <a:off x="7625487" y="359205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Plus 36">
            <a:extLst>
              <a:ext uri="{FF2B5EF4-FFF2-40B4-BE49-F238E27FC236}">
                <a16:creationId xmlns:a16="http://schemas.microsoft.com/office/drawing/2014/main" id="{307D57FA-5417-4927-BF60-B09F9319271B}"/>
              </a:ext>
            </a:extLst>
          </p:cNvPr>
          <p:cNvSpPr/>
          <p:nvPr/>
        </p:nvSpPr>
        <p:spPr>
          <a:xfrm>
            <a:off x="7708368" y="382523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5" name="Group 194">
            <a:extLst>
              <a:ext uri="{FF2B5EF4-FFF2-40B4-BE49-F238E27FC236}">
                <a16:creationId xmlns:a16="http://schemas.microsoft.com/office/drawing/2014/main" id="{40E31B49-A549-4E3C-918E-FD941E328E72}"/>
              </a:ext>
            </a:extLst>
          </p:cNvPr>
          <p:cNvGrpSpPr/>
          <p:nvPr/>
        </p:nvGrpSpPr>
        <p:grpSpPr>
          <a:xfrm>
            <a:off x="6301731" y="3340333"/>
            <a:ext cx="7089941" cy="1216027"/>
            <a:chOff x="5528198" y="3092450"/>
            <a:chExt cx="7089941" cy="1216027"/>
          </a:xfrm>
        </p:grpSpPr>
        <p:cxnSp>
          <p:nvCxnSpPr>
            <p:cNvPr id="196" name="Straight Connector 195">
              <a:extLst>
                <a:ext uri="{FF2B5EF4-FFF2-40B4-BE49-F238E27FC236}">
                  <a16:creationId xmlns:a16="http://schemas.microsoft.com/office/drawing/2014/main" id="{1EE6C11D-DF12-4DED-AA77-11AC41C7B27F}"/>
                </a:ext>
              </a:extLst>
            </p:cNvPr>
            <p:cNvCxnSpPr>
              <a:cxnSpLocks/>
            </p:cNvCxnSpPr>
            <p:nvPr/>
          </p:nvCxnSpPr>
          <p:spPr>
            <a:xfrm flipV="1">
              <a:off x="5528198" y="3813175"/>
              <a:ext cx="227900" cy="463844"/>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CA7BF9CB-2A98-4C64-AB85-0D3697941716}"/>
                </a:ext>
              </a:extLst>
            </p:cNvPr>
            <p:cNvCxnSpPr>
              <a:cxnSpLocks/>
            </p:cNvCxnSpPr>
            <p:nvPr/>
          </p:nvCxnSpPr>
          <p:spPr>
            <a:xfrm flipV="1">
              <a:off x="5746573" y="3806826"/>
              <a:ext cx="3177" cy="314324"/>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D349ED7-17A0-48BD-A434-077950C95165}"/>
                </a:ext>
              </a:extLst>
            </p:cNvPr>
            <p:cNvCxnSpPr>
              <a:cxnSpLocks/>
            </p:cNvCxnSpPr>
            <p:nvPr/>
          </p:nvCxnSpPr>
          <p:spPr>
            <a:xfrm flipV="1">
              <a:off x="5759273" y="3940175"/>
              <a:ext cx="44450" cy="184152"/>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239224CD-9891-4C95-B2C4-4C3C7E95232D}"/>
                </a:ext>
              </a:extLst>
            </p:cNvPr>
            <p:cNvCxnSpPr>
              <a:cxnSpLocks/>
            </p:cNvCxnSpPr>
            <p:nvPr/>
          </p:nvCxnSpPr>
          <p:spPr>
            <a:xfrm flipH="1">
              <a:off x="5800548" y="3521075"/>
              <a:ext cx="63501" cy="431800"/>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C87C5BBB-E736-4F1D-A186-17C49DE209B5}"/>
                </a:ext>
              </a:extLst>
            </p:cNvPr>
            <p:cNvCxnSpPr>
              <a:cxnSpLocks/>
            </p:cNvCxnSpPr>
            <p:nvPr/>
          </p:nvCxnSpPr>
          <p:spPr>
            <a:xfrm>
              <a:off x="5867223" y="3517900"/>
              <a:ext cx="25400" cy="193675"/>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4DFA2B5F-E631-4DBC-99A7-16A391CEDBD5}"/>
                </a:ext>
              </a:extLst>
            </p:cNvPr>
            <p:cNvCxnSpPr>
              <a:cxnSpLocks/>
            </p:cNvCxnSpPr>
            <p:nvPr/>
          </p:nvCxnSpPr>
          <p:spPr>
            <a:xfrm flipV="1">
              <a:off x="5889448" y="3479800"/>
              <a:ext cx="177800" cy="219075"/>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F26CABE8-F809-4AB9-AF0C-9D4CEA094426}"/>
                </a:ext>
              </a:extLst>
            </p:cNvPr>
            <p:cNvCxnSpPr>
              <a:cxnSpLocks/>
            </p:cNvCxnSpPr>
            <p:nvPr/>
          </p:nvCxnSpPr>
          <p:spPr>
            <a:xfrm flipH="1" flipV="1">
              <a:off x="6067249" y="3482977"/>
              <a:ext cx="161924" cy="219073"/>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822A7B18-F466-45AE-8251-4A0FDCF1F15C}"/>
                </a:ext>
              </a:extLst>
            </p:cNvPr>
            <p:cNvCxnSpPr>
              <a:cxnSpLocks/>
            </p:cNvCxnSpPr>
            <p:nvPr/>
          </p:nvCxnSpPr>
          <p:spPr>
            <a:xfrm flipH="1" flipV="1">
              <a:off x="6213298" y="3686176"/>
              <a:ext cx="146050" cy="196849"/>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6B5A8C5B-BB5C-42AC-AE48-A2A62E38DB1C}"/>
                </a:ext>
              </a:extLst>
            </p:cNvPr>
            <p:cNvCxnSpPr>
              <a:cxnSpLocks/>
            </p:cNvCxnSpPr>
            <p:nvPr/>
          </p:nvCxnSpPr>
          <p:spPr>
            <a:xfrm flipH="1">
              <a:off x="6362524" y="3663950"/>
              <a:ext cx="15874" cy="209550"/>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4749C539-9601-4C32-9547-1F5295C2160F}"/>
                </a:ext>
              </a:extLst>
            </p:cNvPr>
            <p:cNvCxnSpPr>
              <a:cxnSpLocks/>
            </p:cNvCxnSpPr>
            <p:nvPr/>
          </p:nvCxnSpPr>
          <p:spPr>
            <a:xfrm>
              <a:off x="6378398" y="3667125"/>
              <a:ext cx="146050" cy="228600"/>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15F05CBE-7473-4159-97B9-B7722A3AF77E}"/>
                </a:ext>
              </a:extLst>
            </p:cNvPr>
            <p:cNvCxnSpPr>
              <a:cxnSpLocks/>
            </p:cNvCxnSpPr>
            <p:nvPr/>
          </p:nvCxnSpPr>
          <p:spPr>
            <a:xfrm>
              <a:off x="6521273" y="3886200"/>
              <a:ext cx="57150" cy="123825"/>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06434F8C-6989-4C16-8A68-0AF6B33CCBBB}"/>
                </a:ext>
              </a:extLst>
            </p:cNvPr>
            <p:cNvCxnSpPr>
              <a:cxnSpLocks/>
            </p:cNvCxnSpPr>
            <p:nvPr/>
          </p:nvCxnSpPr>
          <p:spPr>
            <a:xfrm flipV="1">
              <a:off x="6581598" y="3768725"/>
              <a:ext cx="123825" cy="238125"/>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B4476825-F2F9-48F0-B55E-EF6BFFD8EC6D}"/>
                </a:ext>
              </a:extLst>
            </p:cNvPr>
            <p:cNvCxnSpPr>
              <a:cxnSpLocks/>
            </p:cNvCxnSpPr>
            <p:nvPr/>
          </p:nvCxnSpPr>
          <p:spPr>
            <a:xfrm flipH="1">
              <a:off x="6705423" y="3622675"/>
              <a:ext cx="41275" cy="152400"/>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18ED7DF6-D5DA-4BE2-BF12-C9344D8B7334}"/>
                </a:ext>
              </a:extLst>
            </p:cNvPr>
            <p:cNvCxnSpPr>
              <a:cxnSpLocks/>
            </p:cNvCxnSpPr>
            <p:nvPr/>
          </p:nvCxnSpPr>
          <p:spPr>
            <a:xfrm flipH="1">
              <a:off x="6746698" y="3530600"/>
              <a:ext cx="136526" cy="98425"/>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81C3E662-99AA-486F-A746-A17F87AC83E5}"/>
                </a:ext>
              </a:extLst>
            </p:cNvPr>
            <p:cNvCxnSpPr>
              <a:cxnSpLocks/>
            </p:cNvCxnSpPr>
            <p:nvPr/>
          </p:nvCxnSpPr>
          <p:spPr>
            <a:xfrm flipH="1">
              <a:off x="6870523" y="3397250"/>
              <a:ext cx="31753" cy="146050"/>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CE3C8D70-59E4-4BE8-8E87-973789CF27F4}"/>
                </a:ext>
              </a:extLst>
            </p:cNvPr>
            <p:cNvCxnSpPr>
              <a:cxnSpLocks/>
              <a:stCxn id="192" idx="1"/>
            </p:cNvCxnSpPr>
            <p:nvPr/>
          </p:nvCxnSpPr>
          <p:spPr>
            <a:xfrm>
              <a:off x="12612294" y="3456078"/>
              <a:ext cx="5845" cy="375319"/>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066F09C9-643B-4E50-B2C0-5FCACE426C2E}"/>
                </a:ext>
              </a:extLst>
            </p:cNvPr>
            <p:cNvCxnSpPr>
              <a:cxnSpLocks/>
            </p:cNvCxnSpPr>
            <p:nvPr/>
          </p:nvCxnSpPr>
          <p:spPr>
            <a:xfrm flipH="1">
              <a:off x="6908624" y="3632200"/>
              <a:ext cx="76199" cy="177800"/>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92C1AD15-8586-4E7C-9D3C-20C8194FDC98}"/>
                </a:ext>
              </a:extLst>
            </p:cNvPr>
            <p:cNvCxnSpPr>
              <a:cxnSpLocks/>
            </p:cNvCxnSpPr>
            <p:nvPr/>
          </p:nvCxnSpPr>
          <p:spPr>
            <a:xfrm flipV="1">
              <a:off x="6984823" y="3336926"/>
              <a:ext cx="15875" cy="307974"/>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45517D81-CB07-4CDE-A048-EA6E5288830F}"/>
                </a:ext>
              </a:extLst>
            </p:cNvPr>
            <p:cNvCxnSpPr>
              <a:cxnSpLocks/>
            </p:cNvCxnSpPr>
            <p:nvPr/>
          </p:nvCxnSpPr>
          <p:spPr>
            <a:xfrm flipH="1">
              <a:off x="6994348" y="3095625"/>
              <a:ext cx="146051" cy="257175"/>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609B0A80-0E8B-4CD1-A571-257F9F4FDB01}"/>
                </a:ext>
              </a:extLst>
            </p:cNvPr>
            <p:cNvCxnSpPr>
              <a:cxnSpLocks/>
            </p:cNvCxnSpPr>
            <p:nvPr/>
          </p:nvCxnSpPr>
          <p:spPr>
            <a:xfrm>
              <a:off x="7134048" y="3092450"/>
              <a:ext cx="165100" cy="190500"/>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CB4E133C-EA1A-4AF1-8563-5CDE960D3312}"/>
                </a:ext>
              </a:extLst>
            </p:cNvPr>
            <p:cNvCxnSpPr>
              <a:cxnSpLocks/>
            </p:cNvCxnSpPr>
            <p:nvPr/>
          </p:nvCxnSpPr>
          <p:spPr>
            <a:xfrm>
              <a:off x="7292798" y="3276600"/>
              <a:ext cx="63500" cy="209550"/>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D3D08A-80BB-4D67-A17F-0632F38483FB}"/>
                </a:ext>
              </a:extLst>
            </p:cNvPr>
            <p:cNvCxnSpPr>
              <a:cxnSpLocks/>
            </p:cNvCxnSpPr>
            <p:nvPr/>
          </p:nvCxnSpPr>
          <p:spPr>
            <a:xfrm>
              <a:off x="7349948" y="3473450"/>
              <a:ext cx="174625" cy="263525"/>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520940C-CDC8-4D70-83A8-674B31B1C5D5}"/>
                </a:ext>
              </a:extLst>
            </p:cNvPr>
            <p:cNvCxnSpPr>
              <a:cxnSpLocks/>
            </p:cNvCxnSpPr>
            <p:nvPr/>
          </p:nvCxnSpPr>
          <p:spPr>
            <a:xfrm flipV="1">
              <a:off x="7521398" y="3409950"/>
              <a:ext cx="28575" cy="327025"/>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27E340CD-3557-4165-B3E4-666CD4FBCDD6}"/>
                </a:ext>
              </a:extLst>
            </p:cNvPr>
            <p:cNvCxnSpPr>
              <a:cxnSpLocks/>
            </p:cNvCxnSpPr>
            <p:nvPr/>
          </p:nvCxnSpPr>
          <p:spPr>
            <a:xfrm flipH="1" flipV="1">
              <a:off x="7549974" y="3406776"/>
              <a:ext cx="114299" cy="238124"/>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2C11B537-E9F0-4594-8C91-BED9565AEF23}"/>
                </a:ext>
              </a:extLst>
            </p:cNvPr>
            <p:cNvCxnSpPr>
              <a:cxnSpLocks/>
            </p:cNvCxnSpPr>
            <p:nvPr/>
          </p:nvCxnSpPr>
          <p:spPr>
            <a:xfrm flipH="1" flipV="1">
              <a:off x="7661098" y="3638550"/>
              <a:ext cx="12700" cy="180975"/>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4B40C991-3D19-41CE-AC6B-238AB46A67FB}"/>
                </a:ext>
              </a:extLst>
            </p:cNvPr>
            <p:cNvCxnSpPr>
              <a:cxnSpLocks/>
            </p:cNvCxnSpPr>
            <p:nvPr/>
          </p:nvCxnSpPr>
          <p:spPr>
            <a:xfrm flipH="1" flipV="1">
              <a:off x="7676974" y="3813176"/>
              <a:ext cx="117474" cy="63499"/>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2CC2900C-767C-4320-BB1B-CF886E442DDA}"/>
                </a:ext>
              </a:extLst>
            </p:cNvPr>
            <p:cNvCxnSpPr>
              <a:cxnSpLocks/>
            </p:cNvCxnSpPr>
            <p:nvPr/>
          </p:nvCxnSpPr>
          <p:spPr>
            <a:xfrm flipH="1" flipV="1">
              <a:off x="7784924" y="3870326"/>
              <a:ext cx="66674" cy="292099"/>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CA40290-0BB4-4F8B-8F5A-DAC6B0D72892}"/>
                </a:ext>
              </a:extLst>
            </p:cNvPr>
            <p:cNvCxnSpPr>
              <a:cxnSpLocks/>
            </p:cNvCxnSpPr>
            <p:nvPr/>
          </p:nvCxnSpPr>
          <p:spPr>
            <a:xfrm flipH="1" flipV="1">
              <a:off x="7845248" y="4143375"/>
              <a:ext cx="111128" cy="165102"/>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grpSp>
      <p:cxnSp>
        <p:nvCxnSpPr>
          <p:cNvPr id="224" name="Straight Arrow Connector 223">
            <a:extLst>
              <a:ext uri="{FF2B5EF4-FFF2-40B4-BE49-F238E27FC236}">
                <a16:creationId xmlns:a16="http://schemas.microsoft.com/office/drawing/2014/main" id="{D465E1EC-07F5-469C-8363-E4600A5CFE22}"/>
              </a:ext>
            </a:extLst>
          </p:cNvPr>
          <p:cNvCxnSpPr>
            <a:cxnSpLocks/>
          </p:cNvCxnSpPr>
          <p:nvPr/>
        </p:nvCxnSpPr>
        <p:spPr>
          <a:xfrm flipV="1">
            <a:off x="3340719" y="3215952"/>
            <a:ext cx="0" cy="1512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FBDE9136-E2EF-4404-BC2B-8AE65DE29A6E}"/>
              </a:ext>
            </a:extLst>
          </p:cNvPr>
          <p:cNvCxnSpPr/>
          <p:nvPr/>
        </p:nvCxnSpPr>
        <p:spPr>
          <a:xfrm>
            <a:off x="3340719" y="4711390"/>
            <a:ext cx="266429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6" name="Plus 36">
            <a:extLst>
              <a:ext uri="{FF2B5EF4-FFF2-40B4-BE49-F238E27FC236}">
                <a16:creationId xmlns:a16="http://schemas.microsoft.com/office/drawing/2014/main" id="{0E59222C-5530-4328-ABBA-7D5AB8D02195}"/>
              </a:ext>
            </a:extLst>
          </p:cNvPr>
          <p:cNvSpPr/>
          <p:nvPr/>
        </p:nvSpPr>
        <p:spPr>
          <a:xfrm>
            <a:off x="3606534" y="4291157"/>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lus 36">
            <a:extLst>
              <a:ext uri="{FF2B5EF4-FFF2-40B4-BE49-F238E27FC236}">
                <a16:creationId xmlns:a16="http://schemas.microsoft.com/office/drawing/2014/main" id="{F33BB581-1845-4CD4-ACEF-33843FC97D08}"/>
              </a:ext>
            </a:extLst>
          </p:cNvPr>
          <p:cNvSpPr/>
          <p:nvPr/>
        </p:nvSpPr>
        <p:spPr>
          <a:xfrm>
            <a:off x="3744450" y="388361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Plus 36">
            <a:extLst>
              <a:ext uri="{FF2B5EF4-FFF2-40B4-BE49-F238E27FC236}">
                <a16:creationId xmlns:a16="http://schemas.microsoft.com/office/drawing/2014/main" id="{82141D5E-60A0-4899-A249-6FABD1331B7B}"/>
              </a:ext>
            </a:extLst>
          </p:cNvPr>
          <p:cNvSpPr/>
          <p:nvPr/>
        </p:nvSpPr>
        <p:spPr>
          <a:xfrm>
            <a:off x="3718794" y="3696957"/>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Plus 36">
            <a:extLst>
              <a:ext uri="{FF2B5EF4-FFF2-40B4-BE49-F238E27FC236}">
                <a16:creationId xmlns:a16="http://schemas.microsoft.com/office/drawing/2014/main" id="{04155F56-F144-440F-8016-DCCFC766CDF4}"/>
              </a:ext>
            </a:extLst>
          </p:cNvPr>
          <p:cNvSpPr/>
          <p:nvPr/>
        </p:nvSpPr>
        <p:spPr>
          <a:xfrm>
            <a:off x="3919687" y="366107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0" name="Plus 36">
            <a:extLst>
              <a:ext uri="{FF2B5EF4-FFF2-40B4-BE49-F238E27FC236}">
                <a16:creationId xmlns:a16="http://schemas.microsoft.com/office/drawing/2014/main" id="{C6872F25-CC37-4C6B-8162-0A43C49F96CC}"/>
              </a:ext>
            </a:extLst>
          </p:cNvPr>
          <p:cNvSpPr/>
          <p:nvPr/>
        </p:nvSpPr>
        <p:spPr>
          <a:xfrm>
            <a:off x="3664487" y="412186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Plus 36">
            <a:extLst>
              <a:ext uri="{FF2B5EF4-FFF2-40B4-BE49-F238E27FC236}">
                <a16:creationId xmlns:a16="http://schemas.microsoft.com/office/drawing/2014/main" id="{742317E2-84E1-4872-B4B7-364275CDB949}"/>
              </a:ext>
            </a:extLst>
          </p:cNvPr>
          <p:cNvSpPr/>
          <p:nvPr/>
        </p:nvSpPr>
        <p:spPr>
          <a:xfrm>
            <a:off x="4067944" y="3865612"/>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Plus 36">
            <a:extLst>
              <a:ext uri="{FF2B5EF4-FFF2-40B4-BE49-F238E27FC236}">
                <a16:creationId xmlns:a16="http://schemas.microsoft.com/office/drawing/2014/main" id="{3435F279-F16F-4A7C-A28B-1CA94F1FCAB9}"/>
              </a:ext>
            </a:extLst>
          </p:cNvPr>
          <p:cNvSpPr/>
          <p:nvPr/>
        </p:nvSpPr>
        <p:spPr>
          <a:xfrm>
            <a:off x="4217161" y="405265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lus 36">
            <a:extLst>
              <a:ext uri="{FF2B5EF4-FFF2-40B4-BE49-F238E27FC236}">
                <a16:creationId xmlns:a16="http://schemas.microsoft.com/office/drawing/2014/main" id="{2500B391-6407-4C22-A2A7-4CD99F0BF3D1}"/>
              </a:ext>
            </a:extLst>
          </p:cNvPr>
          <p:cNvSpPr/>
          <p:nvPr/>
        </p:nvSpPr>
        <p:spPr>
          <a:xfrm>
            <a:off x="4432926" y="418710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Plus 36">
            <a:extLst>
              <a:ext uri="{FF2B5EF4-FFF2-40B4-BE49-F238E27FC236}">
                <a16:creationId xmlns:a16="http://schemas.microsoft.com/office/drawing/2014/main" id="{1A4A096C-7F51-4A54-9F9F-99D9B5E7E1A5}"/>
              </a:ext>
            </a:extLst>
          </p:cNvPr>
          <p:cNvSpPr/>
          <p:nvPr/>
        </p:nvSpPr>
        <p:spPr>
          <a:xfrm>
            <a:off x="4558523" y="394635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Plus 36">
            <a:extLst>
              <a:ext uri="{FF2B5EF4-FFF2-40B4-BE49-F238E27FC236}">
                <a16:creationId xmlns:a16="http://schemas.microsoft.com/office/drawing/2014/main" id="{E2D38286-8993-4375-A460-1EF83C1663CB}"/>
              </a:ext>
            </a:extLst>
          </p:cNvPr>
          <p:cNvSpPr/>
          <p:nvPr/>
        </p:nvSpPr>
        <p:spPr>
          <a:xfrm>
            <a:off x="4762895" y="397964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Plus 36">
            <a:extLst>
              <a:ext uri="{FF2B5EF4-FFF2-40B4-BE49-F238E27FC236}">
                <a16:creationId xmlns:a16="http://schemas.microsoft.com/office/drawing/2014/main" id="{63E4B82A-43A8-424C-A6D4-7B6613642FD9}"/>
              </a:ext>
            </a:extLst>
          </p:cNvPr>
          <p:cNvSpPr/>
          <p:nvPr/>
        </p:nvSpPr>
        <p:spPr>
          <a:xfrm>
            <a:off x="4739078" y="370068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Plus 36">
            <a:extLst>
              <a:ext uri="{FF2B5EF4-FFF2-40B4-BE49-F238E27FC236}">
                <a16:creationId xmlns:a16="http://schemas.microsoft.com/office/drawing/2014/main" id="{1667CE0A-EA5B-45EC-84A8-56325DABF24C}"/>
              </a:ext>
            </a:extLst>
          </p:cNvPr>
          <p:cNvSpPr/>
          <p:nvPr/>
        </p:nvSpPr>
        <p:spPr>
          <a:xfrm>
            <a:off x="4857878" y="351568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Plus 36">
            <a:extLst>
              <a:ext uri="{FF2B5EF4-FFF2-40B4-BE49-F238E27FC236}">
                <a16:creationId xmlns:a16="http://schemas.microsoft.com/office/drawing/2014/main" id="{CE317A67-9FD8-47F3-B6D2-2516B590D672}"/>
              </a:ext>
            </a:extLst>
          </p:cNvPr>
          <p:cNvSpPr/>
          <p:nvPr/>
        </p:nvSpPr>
        <p:spPr>
          <a:xfrm>
            <a:off x="4994783" y="3271837"/>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Plus 36">
            <a:extLst>
              <a:ext uri="{FF2B5EF4-FFF2-40B4-BE49-F238E27FC236}">
                <a16:creationId xmlns:a16="http://schemas.microsoft.com/office/drawing/2014/main" id="{EBC2A2EE-9172-446A-A1DF-4F7DB809174A}"/>
              </a:ext>
            </a:extLst>
          </p:cNvPr>
          <p:cNvSpPr/>
          <p:nvPr/>
        </p:nvSpPr>
        <p:spPr>
          <a:xfrm>
            <a:off x="5151754" y="346168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Plus 36">
            <a:extLst>
              <a:ext uri="{FF2B5EF4-FFF2-40B4-BE49-F238E27FC236}">
                <a16:creationId xmlns:a16="http://schemas.microsoft.com/office/drawing/2014/main" id="{A6B4FDA1-5B3E-47A8-8540-3C70DF262582}"/>
              </a:ext>
            </a:extLst>
          </p:cNvPr>
          <p:cNvSpPr/>
          <p:nvPr/>
        </p:nvSpPr>
        <p:spPr>
          <a:xfrm>
            <a:off x="5209109" y="366431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Plus 36">
            <a:extLst>
              <a:ext uri="{FF2B5EF4-FFF2-40B4-BE49-F238E27FC236}">
                <a16:creationId xmlns:a16="http://schemas.microsoft.com/office/drawing/2014/main" id="{DACECC92-6795-4E46-ACE3-525D251FE89F}"/>
              </a:ext>
            </a:extLst>
          </p:cNvPr>
          <p:cNvSpPr/>
          <p:nvPr/>
        </p:nvSpPr>
        <p:spPr>
          <a:xfrm>
            <a:off x="5696713" y="433240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Plus 36">
            <a:extLst>
              <a:ext uri="{FF2B5EF4-FFF2-40B4-BE49-F238E27FC236}">
                <a16:creationId xmlns:a16="http://schemas.microsoft.com/office/drawing/2014/main" id="{0DD86270-18C8-40AB-8105-59BE541D201A}"/>
              </a:ext>
            </a:extLst>
          </p:cNvPr>
          <p:cNvSpPr/>
          <p:nvPr/>
        </p:nvSpPr>
        <p:spPr>
          <a:xfrm>
            <a:off x="5642713" y="405265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Plus 36">
            <a:extLst>
              <a:ext uri="{FF2B5EF4-FFF2-40B4-BE49-F238E27FC236}">
                <a16:creationId xmlns:a16="http://schemas.microsoft.com/office/drawing/2014/main" id="{DA28E136-F38A-465F-8F08-A2F24865D186}"/>
              </a:ext>
            </a:extLst>
          </p:cNvPr>
          <p:cNvSpPr/>
          <p:nvPr/>
        </p:nvSpPr>
        <p:spPr>
          <a:xfrm>
            <a:off x="5405332" y="358641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Plus 36">
            <a:extLst>
              <a:ext uri="{FF2B5EF4-FFF2-40B4-BE49-F238E27FC236}">
                <a16:creationId xmlns:a16="http://schemas.microsoft.com/office/drawing/2014/main" id="{3732ED59-ED46-469E-BA25-EC10E6D531B7}"/>
              </a:ext>
            </a:extLst>
          </p:cNvPr>
          <p:cNvSpPr/>
          <p:nvPr/>
        </p:nvSpPr>
        <p:spPr>
          <a:xfrm>
            <a:off x="3388259" y="445406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Plus 36">
            <a:extLst>
              <a:ext uri="{FF2B5EF4-FFF2-40B4-BE49-F238E27FC236}">
                <a16:creationId xmlns:a16="http://schemas.microsoft.com/office/drawing/2014/main" id="{3596E79A-2284-4708-9583-7A3D4A650EF9}"/>
              </a:ext>
            </a:extLst>
          </p:cNvPr>
          <p:cNvSpPr/>
          <p:nvPr/>
        </p:nvSpPr>
        <p:spPr>
          <a:xfrm>
            <a:off x="3461573" y="4280289"/>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Plus 36">
            <a:extLst>
              <a:ext uri="{FF2B5EF4-FFF2-40B4-BE49-F238E27FC236}">
                <a16:creationId xmlns:a16="http://schemas.microsoft.com/office/drawing/2014/main" id="{F9543441-EC1C-46F4-B6A3-5C9BF05AFB64}"/>
              </a:ext>
            </a:extLst>
          </p:cNvPr>
          <p:cNvSpPr/>
          <p:nvPr/>
        </p:nvSpPr>
        <p:spPr>
          <a:xfrm>
            <a:off x="4834981" y="3314092"/>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Plus 36">
            <a:extLst>
              <a:ext uri="{FF2B5EF4-FFF2-40B4-BE49-F238E27FC236}">
                <a16:creationId xmlns:a16="http://schemas.microsoft.com/office/drawing/2014/main" id="{0CB0E8E0-44A5-4EAE-8C6E-AE3775014683}"/>
              </a:ext>
            </a:extLst>
          </p:cNvPr>
          <p:cNvSpPr/>
          <p:nvPr/>
        </p:nvSpPr>
        <p:spPr>
          <a:xfrm>
            <a:off x="5538561" y="4165064"/>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Plus 36">
            <a:extLst>
              <a:ext uri="{FF2B5EF4-FFF2-40B4-BE49-F238E27FC236}">
                <a16:creationId xmlns:a16="http://schemas.microsoft.com/office/drawing/2014/main" id="{71BF5642-6050-4D94-91D6-F7F08FD5B2AA}"/>
              </a:ext>
            </a:extLst>
          </p:cNvPr>
          <p:cNvSpPr/>
          <p:nvPr/>
        </p:nvSpPr>
        <p:spPr>
          <a:xfrm>
            <a:off x="3790132" y="3602087"/>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Plus 36">
            <a:extLst>
              <a:ext uri="{FF2B5EF4-FFF2-40B4-BE49-F238E27FC236}">
                <a16:creationId xmlns:a16="http://schemas.microsoft.com/office/drawing/2014/main" id="{9EB3F799-0B31-4177-94A3-F400BBF7CD55}"/>
              </a:ext>
            </a:extLst>
          </p:cNvPr>
          <p:cNvSpPr/>
          <p:nvPr/>
        </p:nvSpPr>
        <p:spPr>
          <a:xfrm>
            <a:off x="4600882" y="4048236"/>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Plus 36">
            <a:extLst>
              <a:ext uri="{FF2B5EF4-FFF2-40B4-BE49-F238E27FC236}">
                <a16:creationId xmlns:a16="http://schemas.microsoft.com/office/drawing/2014/main" id="{3B6F40DF-D159-4166-B447-83124380BD95}"/>
              </a:ext>
            </a:extLst>
          </p:cNvPr>
          <p:cNvSpPr/>
          <p:nvPr/>
        </p:nvSpPr>
        <p:spPr>
          <a:xfrm>
            <a:off x="5518493" y="382340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Plus 36">
            <a:extLst>
              <a:ext uri="{FF2B5EF4-FFF2-40B4-BE49-F238E27FC236}">
                <a16:creationId xmlns:a16="http://schemas.microsoft.com/office/drawing/2014/main" id="{34C1E4D8-7D88-4A1E-BC58-B8D5D08DD173}"/>
              </a:ext>
            </a:extLst>
          </p:cNvPr>
          <p:cNvSpPr/>
          <p:nvPr/>
        </p:nvSpPr>
        <p:spPr>
          <a:xfrm>
            <a:off x="5377611" y="391447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Plus 36">
            <a:extLst>
              <a:ext uri="{FF2B5EF4-FFF2-40B4-BE49-F238E27FC236}">
                <a16:creationId xmlns:a16="http://schemas.microsoft.com/office/drawing/2014/main" id="{1E61AF68-C9F1-4A0E-A9F6-79A585F7B3CA}"/>
              </a:ext>
            </a:extLst>
          </p:cNvPr>
          <p:cNvSpPr/>
          <p:nvPr/>
        </p:nvSpPr>
        <p:spPr>
          <a:xfrm>
            <a:off x="4601498" y="3799121"/>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Plus 36">
            <a:extLst>
              <a:ext uri="{FF2B5EF4-FFF2-40B4-BE49-F238E27FC236}">
                <a16:creationId xmlns:a16="http://schemas.microsoft.com/office/drawing/2014/main" id="{99C76B96-B39E-4823-9DBD-5E91E003110A}"/>
              </a:ext>
            </a:extLst>
          </p:cNvPr>
          <p:cNvSpPr/>
          <p:nvPr/>
        </p:nvSpPr>
        <p:spPr>
          <a:xfrm>
            <a:off x="5531680" y="399423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Plus 36">
            <a:extLst>
              <a:ext uri="{FF2B5EF4-FFF2-40B4-BE49-F238E27FC236}">
                <a16:creationId xmlns:a16="http://schemas.microsoft.com/office/drawing/2014/main" id="{77F8CE1C-B99E-4CA7-A70F-099F0AEFB4B6}"/>
              </a:ext>
            </a:extLst>
          </p:cNvPr>
          <p:cNvSpPr/>
          <p:nvPr/>
        </p:nvSpPr>
        <p:spPr>
          <a:xfrm>
            <a:off x="5329732" y="3760568"/>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Plus 36">
            <a:extLst>
              <a:ext uri="{FF2B5EF4-FFF2-40B4-BE49-F238E27FC236}">
                <a16:creationId xmlns:a16="http://schemas.microsoft.com/office/drawing/2014/main" id="{E1590DC5-8381-4113-9370-FD44D5CE009D}"/>
              </a:ext>
            </a:extLst>
          </p:cNvPr>
          <p:cNvSpPr/>
          <p:nvPr/>
        </p:nvSpPr>
        <p:spPr>
          <a:xfrm>
            <a:off x="3734322" y="4037123"/>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Plus 36">
            <a:extLst>
              <a:ext uri="{FF2B5EF4-FFF2-40B4-BE49-F238E27FC236}">
                <a16:creationId xmlns:a16="http://schemas.microsoft.com/office/drawing/2014/main" id="{FBD289F7-FC60-400C-B9EC-F663EC6E4B8A}"/>
              </a:ext>
            </a:extLst>
          </p:cNvPr>
          <p:cNvSpPr/>
          <p:nvPr/>
        </p:nvSpPr>
        <p:spPr>
          <a:xfrm>
            <a:off x="3601200" y="3983123"/>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8" name="Plus 36">
            <a:extLst>
              <a:ext uri="{FF2B5EF4-FFF2-40B4-BE49-F238E27FC236}">
                <a16:creationId xmlns:a16="http://schemas.microsoft.com/office/drawing/2014/main" id="{1ADCF297-3168-435E-82B3-37701F462F94}"/>
              </a:ext>
            </a:extLst>
          </p:cNvPr>
          <p:cNvSpPr/>
          <p:nvPr/>
        </p:nvSpPr>
        <p:spPr>
          <a:xfrm>
            <a:off x="4234825" y="384834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Plus 36">
            <a:extLst>
              <a:ext uri="{FF2B5EF4-FFF2-40B4-BE49-F238E27FC236}">
                <a16:creationId xmlns:a16="http://schemas.microsoft.com/office/drawing/2014/main" id="{04DBD019-D4EC-4C9A-A06E-DE99FB9809A5}"/>
              </a:ext>
            </a:extLst>
          </p:cNvPr>
          <p:cNvSpPr/>
          <p:nvPr/>
        </p:nvSpPr>
        <p:spPr>
          <a:xfrm>
            <a:off x="4381740" y="4080699"/>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0" name="Plus 36">
            <a:extLst>
              <a:ext uri="{FF2B5EF4-FFF2-40B4-BE49-F238E27FC236}">
                <a16:creationId xmlns:a16="http://schemas.microsoft.com/office/drawing/2014/main" id="{6F6566D1-D237-417A-8F0C-17449A2C3D2D}"/>
              </a:ext>
            </a:extLst>
          </p:cNvPr>
          <p:cNvSpPr/>
          <p:nvPr/>
        </p:nvSpPr>
        <p:spPr>
          <a:xfrm>
            <a:off x="5804713" y="448172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Plus 36">
            <a:extLst>
              <a:ext uri="{FF2B5EF4-FFF2-40B4-BE49-F238E27FC236}">
                <a16:creationId xmlns:a16="http://schemas.microsoft.com/office/drawing/2014/main" id="{A4706294-7742-453D-9204-25F855047F1A}"/>
              </a:ext>
            </a:extLst>
          </p:cNvPr>
          <p:cNvSpPr/>
          <p:nvPr/>
        </p:nvSpPr>
        <p:spPr>
          <a:xfrm>
            <a:off x="4756577" y="3575492"/>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2" name="Plus 36">
            <a:extLst>
              <a:ext uri="{FF2B5EF4-FFF2-40B4-BE49-F238E27FC236}">
                <a16:creationId xmlns:a16="http://schemas.microsoft.com/office/drawing/2014/main" id="{28CC1532-FAF5-4AD3-ACEA-3943462C2FE2}"/>
              </a:ext>
            </a:extLst>
          </p:cNvPr>
          <p:cNvSpPr/>
          <p:nvPr/>
        </p:nvSpPr>
        <p:spPr>
          <a:xfrm>
            <a:off x="4839458" y="380867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3" name="Freeform 5">
            <a:extLst>
              <a:ext uri="{FF2B5EF4-FFF2-40B4-BE49-F238E27FC236}">
                <a16:creationId xmlns:a16="http://schemas.microsoft.com/office/drawing/2014/main" id="{39F30E84-7848-41EC-B46C-0DADE362FA4F}"/>
              </a:ext>
            </a:extLst>
          </p:cNvPr>
          <p:cNvSpPr/>
          <p:nvPr/>
        </p:nvSpPr>
        <p:spPr>
          <a:xfrm>
            <a:off x="3435844" y="3420052"/>
            <a:ext cx="2422869" cy="1144222"/>
          </a:xfrm>
          <a:custGeom>
            <a:avLst/>
            <a:gdLst>
              <a:gd name="connsiteX0" fmla="*/ 0 w 2422869"/>
              <a:gd name="connsiteY0" fmla="*/ 1074332 h 1144222"/>
              <a:gd name="connsiteX1" fmla="*/ 430991 w 2422869"/>
              <a:gd name="connsiteY1" fmla="*/ 276416 h 1144222"/>
              <a:gd name="connsiteX2" fmla="*/ 1077478 w 2422869"/>
              <a:gd name="connsiteY2" fmla="*/ 812243 h 1144222"/>
              <a:gd name="connsiteX3" fmla="*/ 1590008 w 2422869"/>
              <a:gd name="connsiteY3" fmla="*/ 2679 h 1144222"/>
              <a:gd name="connsiteX4" fmla="*/ 2422869 w 2422869"/>
              <a:gd name="connsiteY4" fmla="*/ 1144222 h 1144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869" h="1144222">
                <a:moveTo>
                  <a:pt x="0" y="1074332"/>
                </a:moveTo>
                <a:cubicBezTo>
                  <a:pt x="125705" y="697214"/>
                  <a:pt x="251411" y="320097"/>
                  <a:pt x="430991" y="276416"/>
                </a:cubicBezTo>
                <a:cubicBezTo>
                  <a:pt x="610571" y="232734"/>
                  <a:pt x="884309" y="857866"/>
                  <a:pt x="1077478" y="812243"/>
                </a:cubicBezTo>
                <a:cubicBezTo>
                  <a:pt x="1270647" y="766620"/>
                  <a:pt x="1365776" y="-52651"/>
                  <a:pt x="1590008" y="2679"/>
                </a:cubicBezTo>
                <a:cubicBezTo>
                  <a:pt x="1814240" y="58009"/>
                  <a:pt x="2118554" y="601115"/>
                  <a:pt x="2422869" y="1144222"/>
                </a:cubicBezTo>
              </a:path>
            </a:pathLst>
          </a:custGeom>
          <a:ln w="25400">
            <a:solidFill>
              <a:srgbClr val="00386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3" name="TextBox 292">
            <a:extLst>
              <a:ext uri="{FF2B5EF4-FFF2-40B4-BE49-F238E27FC236}">
                <a16:creationId xmlns:a16="http://schemas.microsoft.com/office/drawing/2014/main" id="{2B9A3119-3631-4253-8210-9635560484A4}"/>
              </a:ext>
            </a:extLst>
          </p:cNvPr>
          <p:cNvSpPr txBox="1"/>
          <p:nvPr/>
        </p:nvSpPr>
        <p:spPr>
          <a:xfrm>
            <a:off x="6142393" y="3132755"/>
            <a:ext cx="1272770" cy="338554"/>
          </a:xfrm>
          <a:prstGeom prst="rect">
            <a:avLst/>
          </a:prstGeom>
          <a:noFill/>
        </p:spPr>
        <p:txBody>
          <a:bodyPr wrap="square" rtlCol="0">
            <a:spAutoFit/>
          </a:bodyPr>
          <a:lstStyle/>
          <a:p>
            <a:pPr algn="ctr"/>
            <a:r>
              <a:rPr lang="en-US" sz="1600" dirty="0"/>
              <a:t>Overfitted</a:t>
            </a:r>
          </a:p>
        </p:txBody>
      </p:sp>
      <p:sp>
        <p:nvSpPr>
          <p:cNvPr id="294" name="TextBox 293">
            <a:extLst>
              <a:ext uri="{FF2B5EF4-FFF2-40B4-BE49-F238E27FC236}">
                <a16:creationId xmlns:a16="http://schemas.microsoft.com/office/drawing/2014/main" id="{F1045981-958A-40FF-AF78-E3FA4F1B2C7B}"/>
              </a:ext>
            </a:extLst>
          </p:cNvPr>
          <p:cNvSpPr txBox="1"/>
          <p:nvPr/>
        </p:nvSpPr>
        <p:spPr>
          <a:xfrm>
            <a:off x="3316225" y="3114533"/>
            <a:ext cx="1313292" cy="338554"/>
          </a:xfrm>
          <a:prstGeom prst="rect">
            <a:avLst/>
          </a:prstGeom>
          <a:noFill/>
        </p:spPr>
        <p:txBody>
          <a:bodyPr wrap="square" rtlCol="0">
            <a:spAutoFit/>
          </a:bodyPr>
          <a:lstStyle/>
          <a:p>
            <a:pPr algn="ctr"/>
            <a:r>
              <a:rPr lang="en-US" sz="1600" dirty="0"/>
              <a:t>Generalized</a:t>
            </a:r>
          </a:p>
        </p:txBody>
      </p:sp>
      <p:graphicFrame>
        <p:nvGraphicFramePr>
          <p:cNvPr id="30" name="Table 29">
            <a:extLst>
              <a:ext uri="{FF2B5EF4-FFF2-40B4-BE49-F238E27FC236}">
                <a16:creationId xmlns:a16="http://schemas.microsoft.com/office/drawing/2014/main" id="{0474B1BC-2045-4947-B9D5-652DDD2D0956}"/>
              </a:ext>
            </a:extLst>
          </p:cNvPr>
          <p:cNvGraphicFramePr>
            <a:graphicFrameLocks noGrp="1"/>
          </p:cNvGraphicFramePr>
          <p:nvPr>
            <p:extLst>
              <p:ext uri="{D42A27DB-BD31-4B8C-83A1-F6EECF244321}">
                <p14:modId xmlns:p14="http://schemas.microsoft.com/office/powerpoint/2010/main" val="2126470582"/>
              </p:ext>
            </p:extLst>
          </p:nvPr>
        </p:nvGraphicFramePr>
        <p:xfrm>
          <a:off x="509323" y="1072115"/>
          <a:ext cx="8100490" cy="1437640"/>
        </p:xfrm>
        <a:graphic>
          <a:graphicData uri="http://schemas.openxmlformats.org/drawingml/2006/table">
            <a:tbl>
              <a:tblPr firstRow="1" bandRow="1">
                <a:tableStyleId>{5C22544A-7EE6-4342-B048-85BDC9FD1C3A}</a:tableStyleId>
              </a:tblPr>
              <a:tblGrid>
                <a:gridCol w="4050245">
                  <a:extLst>
                    <a:ext uri="{9D8B030D-6E8A-4147-A177-3AD203B41FA5}">
                      <a16:colId xmlns:a16="http://schemas.microsoft.com/office/drawing/2014/main" val="2886355565"/>
                    </a:ext>
                  </a:extLst>
                </a:gridCol>
                <a:gridCol w="4050245">
                  <a:extLst>
                    <a:ext uri="{9D8B030D-6E8A-4147-A177-3AD203B41FA5}">
                      <a16:colId xmlns:a16="http://schemas.microsoft.com/office/drawing/2014/main" val="2146764303"/>
                    </a:ext>
                  </a:extLst>
                </a:gridCol>
              </a:tblGrid>
              <a:tr h="370840">
                <a:tc>
                  <a:txBody>
                    <a:bodyPr/>
                    <a:lstStyle/>
                    <a:p>
                      <a:pPr algn="ctr"/>
                      <a:r>
                        <a:rPr lang="en-US" dirty="0"/>
                        <a:t>Overfitting</a:t>
                      </a:r>
                    </a:p>
                  </a:txBody>
                  <a:tcPr/>
                </a:tc>
                <a:tc>
                  <a:txBody>
                    <a:bodyPr/>
                    <a:lstStyle/>
                    <a:p>
                      <a:pPr algn="ctr"/>
                      <a:r>
                        <a:rPr lang="en-US" dirty="0"/>
                        <a:t>Underfitting</a:t>
                      </a:r>
                    </a:p>
                  </a:txBody>
                  <a:tcPr/>
                </a:tc>
                <a:extLst>
                  <a:ext uri="{0D108BD9-81ED-4DB2-BD59-A6C34878D82A}">
                    <a16:rowId xmlns:a16="http://schemas.microsoft.com/office/drawing/2014/main" val="4120514884"/>
                  </a:ext>
                </a:extLst>
              </a:tr>
              <a:tr h="370840">
                <a:tc>
                  <a:txBody>
                    <a:bodyPr/>
                    <a:lstStyle/>
                    <a:p>
                      <a:pPr marL="285750" indent="-285750">
                        <a:buFont typeface="Arial" panose="020B0604020202020204" pitchFamily="34" charset="0"/>
                        <a:buChar char="•"/>
                      </a:pPr>
                      <a:r>
                        <a:rPr lang="en-US" sz="1600" dirty="0"/>
                        <a:t>Model that fits the training data too well, including details and noise</a:t>
                      </a:r>
                    </a:p>
                    <a:p>
                      <a:pPr marL="285750" indent="-285750">
                        <a:buFont typeface="Arial" panose="020B0604020202020204" pitchFamily="34" charset="0"/>
                        <a:buChar char="•"/>
                      </a:pPr>
                      <a:r>
                        <a:rPr lang="en-US" sz="1600" dirty="0"/>
                        <a:t>Negative impact on the model’s ability to generalize</a:t>
                      </a:r>
                    </a:p>
                  </a:txBody>
                  <a:tcPr/>
                </a:tc>
                <a:tc>
                  <a:txBody>
                    <a:bodyPr/>
                    <a:lstStyle/>
                    <a:p>
                      <a:pPr marL="285750" marR="0" lvl="0" indent="-285750" algn="l" defTabSz="7619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A model that can neither fit the training data nor generalize to new data</a:t>
                      </a:r>
                    </a:p>
                    <a:p>
                      <a:endParaRPr lang="en-US" dirty="0"/>
                    </a:p>
                  </a:txBody>
                  <a:tcPr/>
                </a:tc>
                <a:extLst>
                  <a:ext uri="{0D108BD9-81ED-4DB2-BD59-A6C34878D82A}">
                    <a16:rowId xmlns:a16="http://schemas.microsoft.com/office/drawing/2014/main" val="2697472275"/>
                  </a:ext>
                </a:extLst>
              </a:tr>
            </a:tbl>
          </a:graphicData>
        </a:graphic>
      </p:graphicFrame>
      <p:cxnSp>
        <p:nvCxnSpPr>
          <p:cNvPr id="303" name="Straight Arrow Connector 302">
            <a:extLst>
              <a:ext uri="{FF2B5EF4-FFF2-40B4-BE49-F238E27FC236}">
                <a16:creationId xmlns:a16="http://schemas.microsoft.com/office/drawing/2014/main" id="{84DFD7B1-3537-4C69-99BD-95129EE527B5}"/>
              </a:ext>
            </a:extLst>
          </p:cNvPr>
          <p:cNvCxnSpPr>
            <a:cxnSpLocks/>
          </p:cNvCxnSpPr>
          <p:nvPr/>
        </p:nvCxnSpPr>
        <p:spPr>
          <a:xfrm flipV="1">
            <a:off x="482980" y="3214932"/>
            <a:ext cx="0" cy="1512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62A083CF-779D-4315-8C0C-4CE7BA5F8A77}"/>
              </a:ext>
            </a:extLst>
          </p:cNvPr>
          <p:cNvCxnSpPr/>
          <p:nvPr/>
        </p:nvCxnSpPr>
        <p:spPr>
          <a:xfrm>
            <a:off x="482980" y="4711390"/>
            <a:ext cx="266429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5" name="Plus 36">
            <a:extLst>
              <a:ext uri="{FF2B5EF4-FFF2-40B4-BE49-F238E27FC236}">
                <a16:creationId xmlns:a16="http://schemas.microsoft.com/office/drawing/2014/main" id="{B5410FAB-1008-410C-9FF9-E1DD67BEFC57}"/>
              </a:ext>
            </a:extLst>
          </p:cNvPr>
          <p:cNvSpPr/>
          <p:nvPr/>
        </p:nvSpPr>
        <p:spPr>
          <a:xfrm>
            <a:off x="748795" y="4291157"/>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Plus 36">
            <a:extLst>
              <a:ext uri="{FF2B5EF4-FFF2-40B4-BE49-F238E27FC236}">
                <a16:creationId xmlns:a16="http://schemas.microsoft.com/office/drawing/2014/main" id="{060BBDF7-11FB-41AC-B7FB-7086692F8271}"/>
              </a:ext>
            </a:extLst>
          </p:cNvPr>
          <p:cNvSpPr/>
          <p:nvPr/>
        </p:nvSpPr>
        <p:spPr>
          <a:xfrm>
            <a:off x="886711" y="388361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Plus 36">
            <a:extLst>
              <a:ext uri="{FF2B5EF4-FFF2-40B4-BE49-F238E27FC236}">
                <a16:creationId xmlns:a16="http://schemas.microsoft.com/office/drawing/2014/main" id="{2A8EF55C-662A-4F1D-9765-CBD92B667417}"/>
              </a:ext>
            </a:extLst>
          </p:cNvPr>
          <p:cNvSpPr/>
          <p:nvPr/>
        </p:nvSpPr>
        <p:spPr>
          <a:xfrm>
            <a:off x="861055" y="3696957"/>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Plus 36">
            <a:extLst>
              <a:ext uri="{FF2B5EF4-FFF2-40B4-BE49-F238E27FC236}">
                <a16:creationId xmlns:a16="http://schemas.microsoft.com/office/drawing/2014/main" id="{84AD780F-AB03-47CD-9846-3F7A820B18ED}"/>
              </a:ext>
            </a:extLst>
          </p:cNvPr>
          <p:cNvSpPr/>
          <p:nvPr/>
        </p:nvSpPr>
        <p:spPr>
          <a:xfrm>
            <a:off x="1061948" y="366107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 name="Plus 36">
            <a:extLst>
              <a:ext uri="{FF2B5EF4-FFF2-40B4-BE49-F238E27FC236}">
                <a16:creationId xmlns:a16="http://schemas.microsoft.com/office/drawing/2014/main" id="{89007516-7706-4797-B2C5-9B32ACA087FE}"/>
              </a:ext>
            </a:extLst>
          </p:cNvPr>
          <p:cNvSpPr/>
          <p:nvPr/>
        </p:nvSpPr>
        <p:spPr>
          <a:xfrm>
            <a:off x="806748" y="412186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Plus 36">
            <a:extLst>
              <a:ext uri="{FF2B5EF4-FFF2-40B4-BE49-F238E27FC236}">
                <a16:creationId xmlns:a16="http://schemas.microsoft.com/office/drawing/2014/main" id="{185A61B8-09E6-4917-83FE-63030D48E2ED}"/>
              </a:ext>
            </a:extLst>
          </p:cNvPr>
          <p:cNvSpPr/>
          <p:nvPr/>
        </p:nvSpPr>
        <p:spPr>
          <a:xfrm>
            <a:off x="1210205" y="3865612"/>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Plus 36">
            <a:extLst>
              <a:ext uri="{FF2B5EF4-FFF2-40B4-BE49-F238E27FC236}">
                <a16:creationId xmlns:a16="http://schemas.microsoft.com/office/drawing/2014/main" id="{8C9AE646-A6F6-4E62-9837-CB933465A140}"/>
              </a:ext>
            </a:extLst>
          </p:cNvPr>
          <p:cNvSpPr/>
          <p:nvPr/>
        </p:nvSpPr>
        <p:spPr>
          <a:xfrm>
            <a:off x="1359422" y="405265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Plus 36">
            <a:extLst>
              <a:ext uri="{FF2B5EF4-FFF2-40B4-BE49-F238E27FC236}">
                <a16:creationId xmlns:a16="http://schemas.microsoft.com/office/drawing/2014/main" id="{E353AD4B-A60A-430D-AA1F-3C4E4E4C6303}"/>
              </a:ext>
            </a:extLst>
          </p:cNvPr>
          <p:cNvSpPr/>
          <p:nvPr/>
        </p:nvSpPr>
        <p:spPr>
          <a:xfrm>
            <a:off x="1575187" y="418710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Plus 36">
            <a:extLst>
              <a:ext uri="{FF2B5EF4-FFF2-40B4-BE49-F238E27FC236}">
                <a16:creationId xmlns:a16="http://schemas.microsoft.com/office/drawing/2014/main" id="{9423ADE0-B6D8-40B2-9087-0B8054FC3768}"/>
              </a:ext>
            </a:extLst>
          </p:cNvPr>
          <p:cNvSpPr/>
          <p:nvPr/>
        </p:nvSpPr>
        <p:spPr>
          <a:xfrm>
            <a:off x="1700784" y="394635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Plus 36">
            <a:extLst>
              <a:ext uri="{FF2B5EF4-FFF2-40B4-BE49-F238E27FC236}">
                <a16:creationId xmlns:a16="http://schemas.microsoft.com/office/drawing/2014/main" id="{2E6EB7EE-2211-4519-A5C5-9595C3B3712D}"/>
              </a:ext>
            </a:extLst>
          </p:cNvPr>
          <p:cNvSpPr/>
          <p:nvPr/>
        </p:nvSpPr>
        <p:spPr>
          <a:xfrm>
            <a:off x="1905156" y="397964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Plus 36">
            <a:extLst>
              <a:ext uri="{FF2B5EF4-FFF2-40B4-BE49-F238E27FC236}">
                <a16:creationId xmlns:a16="http://schemas.microsoft.com/office/drawing/2014/main" id="{8EFD2C64-306B-4F93-BDEC-6AF07732E420}"/>
              </a:ext>
            </a:extLst>
          </p:cNvPr>
          <p:cNvSpPr/>
          <p:nvPr/>
        </p:nvSpPr>
        <p:spPr>
          <a:xfrm>
            <a:off x="1881339" y="370068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Plus 36">
            <a:extLst>
              <a:ext uri="{FF2B5EF4-FFF2-40B4-BE49-F238E27FC236}">
                <a16:creationId xmlns:a16="http://schemas.microsoft.com/office/drawing/2014/main" id="{C7899300-D837-4C51-8AD5-ABA32C10AB48}"/>
              </a:ext>
            </a:extLst>
          </p:cNvPr>
          <p:cNvSpPr/>
          <p:nvPr/>
        </p:nvSpPr>
        <p:spPr>
          <a:xfrm>
            <a:off x="2000139" y="351568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Plus 36">
            <a:extLst>
              <a:ext uri="{FF2B5EF4-FFF2-40B4-BE49-F238E27FC236}">
                <a16:creationId xmlns:a16="http://schemas.microsoft.com/office/drawing/2014/main" id="{132BBD95-ED5E-4CBC-A6F4-F169FC93BB62}"/>
              </a:ext>
            </a:extLst>
          </p:cNvPr>
          <p:cNvSpPr/>
          <p:nvPr/>
        </p:nvSpPr>
        <p:spPr>
          <a:xfrm>
            <a:off x="2137044" y="3271837"/>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Plus 36">
            <a:extLst>
              <a:ext uri="{FF2B5EF4-FFF2-40B4-BE49-F238E27FC236}">
                <a16:creationId xmlns:a16="http://schemas.microsoft.com/office/drawing/2014/main" id="{85FA4E5E-DD7E-4CD4-9617-23282DA45F61}"/>
              </a:ext>
            </a:extLst>
          </p:cNvPr>
          <p:cNvSpPr/>
          <p:nvPr/>
        </p:nvSpPr>
        <p:spPr>
          <a:xfrm>
            <a:off x="2294015" y="346168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Plus 36">
            <a:extLst>
              <a:ext uri="{FF2B5EF4-FFF2-40B4-BE49-F238E27FC236}">
                <a16:creationId xmlns:a16="http://schemas.microsoft.com/office/drawing/2014/main" id="{4D034147-A604-4025-8421-236956D37E5E}"/>
              </a:ext>
            </a:extLst>
          </p:cNvPr>
          <p:cNvSpPr/>
          <p:nvPr/>
        </p:nvSpPr>
        <p:spPr>
          <a:xfrm>
            <a:off x="2351370" y="366431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Plus 36">
            <a:extLst>
              <a:ext uri="{FF2B5EF4-FFF2-40B4-BE49-F238E27FC236}">
                <a16:creationId xmlns:a16="http://schemas.microsoft.com/office/drawing/2014/main" id="{6A30C333-F8D5-4A13-B317-B671770E374B}"/>
              </a:ext>
            </a:extLst>
          </p:cNvPr>
          <p:cNvSpPr/>
          <p:nvPr/>
        </p:nvSpPr>
        <p:spPr>
          <a:xfrm>
            <a:off x="2838974" y="433240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Plus 36">
            <a:extLst>
              <a:ext uri="{FF2B5EF4-FFF2-40B4-BE49-F238E27FC236}">
                <a16:creationId xmlns:a16="http://schemas.microsoft.com/office/drawing/2014/main" id="{DEBC9D1A-4CC3-49C5-9690-0971163B2370}"/>
              </a:ext>
            </a:extLst>
          </p:cNvPr>
          <p:cNvSpPr/>
          <p:nvPr/>
        </p:nvSpPr>
        <p:spPr>
          <a:xfrm>
            <a:off x="2784974" y="405265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Plus 36">
            <a:extLst>
              <a:ext uri="{FF2B5EF4-FFF2-40B4-BE49-F238E27FC236}">
                <a16:creationId xmlns:a16="http://schemas.microsoft.com/office/drawing/2014/main" id="{5E0701AE-4EFF-4FC9-B37D-3D6B9B9897B8}"/>
              </a:ext>
            </a:extLst>
          </p:cNvPr>
          <p:cNvSpPr/>
          <p:nvPr/>
        </p:nvSpPr>
        <p:spPr>
          <a:xfrm>
            <a:off x="2547593" y="358641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Plus 36">
            <a:extLst>
              <a:ext uri="{FF2B5EF4-FFF2-40B4-BE49-F238E27FC236}">
                <a16:creationId xmlns:a16="http://schemas.microsoft.com/office/drawing/2014/main" id="{53F759D6-1845-4ADB-B005-645150F92711}"/>
              </a:ext>
            </a:extLst>
          </p:cNvPr>
          <p:cNvSpPr/>
          <p:nvPr/>
        </p:nvSpPr>
        <p:spPr>
          <a:xfrm>
            <a:off x="530520" y="445406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4" name="Straight Connector 323">
            <a:extLst>
              <a:ext uri="{FF2B5EF4-FFF2-40B4-BE49-F238E27FC236}">
                <a16:creationId xmlns:a16="http://schemas.microsoft.com/office/drawing/2014/main" id="{B759CAD4-830F-441D-9D21-AF431B94A4CB}"/>
              </a:ext>
            </a:extLst>
          </p:cNvPr>
          <p:cNvCxnSpPr>
            <a:cxnSpLocks/>
          </p:cNvCxnSpPr>
          <p:nvPr/>
        </p:nvCxnSpPr>
        <p:spPr>
          <a:xfrm flipV="1">
            <a:off x="535569" y="3716288"/>
            <a:ext cx="2519405" cy="714460"/>
          </a:xfrm>
          <a:prstGeom prst="line">
            <a:avLst/>
          </a:prstGeom>
          <a:ln w="25400">
            <a:solidFill>
              <a:srgbClr val="00386C"/>
            </a:solidFill>
          </a:ln>
        </p:spPr>
        <p:style>
          <a:lnRef idx="1">
            <a:schemeClr val="accent1"/>
          </a:lnRef>
          <a:fillRef idx="0">
            <a:schemeClr val="accent1"/>
          </a:fillRef>
          <a:effectRef idx="0">
            <a:schemeClr val="accent1"/>
          </a:effectRef>
          <a:fontRef idx="minor">
            <a:schemeClr val="tx1"/>
          </a:fontRef>
        </p:style>
      </p:cxnSp>
      <p:sp>
        <p:nvSpPr>
          <p:cNvPr id="325" name="Plus 36">
            <a:extLst>
              <a:ext uri="{FF2B5EF4-FFF2-40B4-BE49-F238E27FC236}">
                <a16:creationId xmlns:a16="http://schemas.microsoft.com/office/drawing/2014/main" id="{2CAB76A1-8DC6-4552-A529-D4A3CF3B59A8}"/>
              </a:ext>
            </a:extLst>
          </p:cNvPr>
          <p:cNvSpPr/>
          <p:nvPr/>
        </p:nvSpPr>
        <p:spPr>
          <a:xfrm>
            <a:off x="603834" y="4280289"/>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Plus 36">
            <a:extLst>
              <a:ext uri="{FF2B5EF4-FFF2-40B4-BE49-F238E27FC236}">
                <a16:creationId xmlns:a16="http://schemas.microsoft.com/office/drawing/2014/main" id="{EF8BF422-52CD-49D2-A59E-A71658B049FA}"/>
              </a:ext>
            </a:extLst>
          </p:cNvPr>
          <p:cNvSpPr/>
          <p:nvPr/>
        </p:nvSpPr>
        <p:spPr>
          <a:xfrm>
            <a:off x="1977242" y="3314092"/>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Plus 36">
            <a:extLst>
              <a:ext uri="{FF2B5EF4-FFF2-40B4-BE49-F238E27FC236}">
                <a16:creationId xmlns:a16="http://schemas.microsoft.com/office/drawing/2014/main" id="{25FF1D3A-452E-4245-8943-16489C67CF63}"/>
              </a:ext>
            </a:extLst>
          </p:cNvPr>
          <p:cNvSpPr/>
          <p:nvPr/>
        </p:nvSpPr>
        <p:spPr>
          <a:xfrm>
            <a:off x="2680822" y="4165064"/>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Plus 36">
            <a:extLst>
              <a:ext uri="{FF2B5EF4-FFF2-40B4-BE49-F238E27FC236}">
                <a16:creationId xmlns:a16="http://schemas.microsoft.com/office/drawing/2014/main" id="{C1A8BD47-7CEF-4C69-BA70-71DB9A367962}"/>
              </a:ext>
            </a:extLst>
          </p:cNvPr>
          <p:cNvSpPr/>
          <p:nvPr/>
        </p:nvSpPr>
        <p:spPr>
          <a:xfrm>
            <a:off x="932393" y="3602087"/>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Plus 36">
            <a:extLst>
              <a:ext uri="{FF2B5EF4-FFF2-40B4-BE49-F238E27FC236}">
                <a16:creationId xmlns:a16="http://schemas.microsoft.com/office/drawing/2014/main" id="{62C8BB0D-F281-4274-9F01-D6E89DD54940}"/>
              </a:ext>
            </a:extLst>
          </p:cNvPr>
          <p:cNvSpPr/>
          <p:nvPr/>
        </p:nvSpPr>
        <p:spPr>
          <a:xfrm>
            <a:off x="1743143" y="4048236"/>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Plus 36">
            <a:extLst>
              <a:ext uri="{FF2B5EF4-FFF2-40B4-BE49-F238E27FC236}">
                <a16:creationId xmlns:a16="http://schemas.microsoft.com/office/drawing/2014/main" id="{3A8EBB46-026A-4D70-8444-A3E052E36EF3}"/>
              </a:ext>
            </a:extLst>
          </p:cNvPr>
          <p:cNvSpPr/>
          <p:nvPr/>
        </p:nvSpPr>
        <p:spPr>
          <a:xfrm>
            <a:off x="2660754" y="382340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Plus 36">
            <a:extLst>
              <a:ext uri="{FF2B5EF4-FFF2-40B4-BE49-F238E27FC236}">
                <a16:creationId xmlns:a16="http://schemas.microsoft.com/office/drawing/2014/main" id="{6F7605F4-6014-4DD0-832B-8C8900F47D15}"/>
              </a:ext>
            </a:extLst>
          </p:cNvPr>
          <p:cNvSpPr/>
          <p:nvPr/>
        </p:nvSpPr>
        <p:spPr>
          <a:xfrm>
            <a:off x="2519872" y="391447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Plus 36">
            <a:extLst>
              <a:ext uri="{FF2B5EF4-FFF2-40B4-BE49-F238E27FC236}">
                <a16:creationId xmlns:a16="http://schemas.microsoft.com/office/drawing/2014/main" id="{50AF1639-B73C-4115-B956-DCBEF5D53A66}"/>
              </a:ext>
            </a:extLst>
          </p:cNvPr>
          <p:cNvSpPr/>
          <p:nvPr/>
        </p:nvSpPr>
        <p:spPr>
          <a:xfrm>
            <a:off x="1743759" y="3799121"/>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Plus 36">
            <a:extLst>
              <a:ext uri="{FF2B5EF4-FFF2-40B4-BE49-F238E27FC236}">
                <a16:creationId xmlns:a16="http://schemas.microsoft.com/office/drawing/2014/main" id="{26F0B246-EF1D-45AB-8FAD-EA733D57D0FB}"/>
              </a:ext>
            </a:extLst>
          </p:cNvPr>
          <p:cNvSpPr/>
          <p:nvPr/>
        </p:nvSpPr>
        <p:spPr>
          <a:xfrm>
            <a:off x="2673941" y="399423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Plus 36">
            <a:extLst>
              <a:ext uri="{FF2B5EF4-FFF2-40B4-BE49-F238E27FC236}">
                <a16:creationId xmlns:a16="http://schemas.microsoft.com/office/drawing/2014/main" id="{19DD787E-C86D-4622-B663-831B481C8E41}"/>
              </a:ext>
            </a:extLst>
          </p:cNvPr>
          <p:cNvSpPr/>
          <p:nvPr/>
        </p:nvSpPr>
        <p:spPr>
          <a:xfrm>
            <a:off x="2471993" y="3760568"/>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Plus 36">
            <a:extLst>
              <a:ext uri="{FF2B5EF4-FFF2-40B4-BE49-F238E27FC236}">
                <a16:creationId xmlns:a16="http://schemas.microsoft.com/office/drawing/2014/main" id="{8A212218-A235-4914-A663-4349E45DD2C3}"/>
              </a:ext>
            </a:extLst>
          </p:cNvPr>
          <p:cNvSpPr/>
          <p:nvPr/>
        </p:nvSpPr>
        <p:spPr>
          <a:xfrm>
            <a:off x="876583" y="4037123"/>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Plus 36">
            <a:extLst>
              <a:ext uri="{FF2B5EF4-FFF2-40B4-BE49-F238E27FC236}">
                <a16:creationId xmlns:a16="http://schemas.microsoft.com/office/drawing/2014/main" id="{D4A4BADF-B1D1-40B9-A946-619E1B5F05E1}"/>
              </a:ext>
            </a:extLst>
          </p:cNvPr>
          <p:cNvSpPr/>
          <p:nvPr/>
        </p:nvSpPr>
        <p:spPr>
          <a:xfrm>
            <a:off x="743461" y="3983123"/>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7" name="Plus 36">
            <a:extLst>
              <a:ext uri="{FF2B5EF4-FFF2-40B4-BE49-F238E27FC236}">
                <a16:creationId xmlns:a16="http://schemas.microsoft.com/office/drawing/2014/main" id="{2687A9D5-ABE7-4ABF-915E-C62882B033F7}"/>
              </a:ext>
            </a:extLst>
          </p:cNvPr>
          <p:cNvSpPr/>
          <p:nvPr/>
        </p:nvSpPr>
        <p:spPr>
          <a:xfrm>
            <a:off x="1377086" y="384834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8" name="Plus 36">
            <a:extLst>
              <a:ext uri="{FF2B5EF4-FFF2-40B4-BE49-F238E27FC236}">
                <a16:creationId xmlns:a16="http://schemas.microsoft.com/office/drawing/2014/main" id="{7DC97326-366C-4A9D-B96C-97C864A0A3D7}"/>
              </a:ext>
            </a:extLst>
          </p:cNvPr>
          <p:cNvSpPr/>
          <p:nvPr/>
        </p:nvSpPr>
        <p:spPr>
          <a:xfrm>
            <a:off x="1524001" y="4080699"/>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9" name="Plus 36">
            <a:extLst>
              <a:ext uri="{FF2B5EF4-FFF2-40B4-BE49-F238E27FC236}">
                <a16:creationId xmlns:a16="http://schemas.microsoft.com/office/drawing/2014/main" id="{248B2265-C1AE-494B-B0CB-9359CEF45BF0}"/>
              </a:ext>
            </a:extLst>
          </p:cNvPr>
          <p:cNvSpPr/>
          <p:nvPr/>
        </p:nvSpPr>
        <p:spPr>
          <a:xfrm>
            <a:off x="2946974" y="448172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0" name="Plus 36">
            <a:extLst>
              <a:ext uri="{FF2B5EF4-FFF2-40B4-BE49-F238E27FC236}">
                <a16:creationId xmlns:a16="http://schemas.microsoft.com/office/drawing/2014/main" id="{7D7960CB-F0EF-4D6E-815A-BAB0E5F9A0C0}"/>
              </a:ext>
            </a:extLst>
          </p:cNvPr>
          <p:cNvSpPr/>
          <p:nvPr/>
        </p:nvSpPr>
        <p:spPr>
          <a:xfrm>
            <a:off x="1898838" y="3575492"/>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1" name="Plus 36">
            <a:extLst>
              <a:ext uri="{FF2B5EF4-FFF2-40B4-BE49-F238E27FC236}">
                <a16:creationId xmlns:a16="http://schemas.microsoft.com/office/drawing/2014/main" id="{C831F698-8364-438D-895B-2D8DC9E4A5AB}"/>
              </a:ext>
            </a:extLst>
          </p:cNvPr>
          <p:cNvSpPr/>
          <p:nvPr/>
        </p:nvSpPr>
        <p:spPr>
          <a:xfrm>
            <a:off x="1981719" y="380867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2" name="TextBox 341">
            <a:extLst>
              <a:ext uri="{FF2B5EF4-FFF2-40B4-BE49-F238E27FC236}">
                <a16:creationId xmlns:a16="http://schemas.microsoft.com/office/drawing/2014/main" id="{F4C1B17B-B467-425F-A0CB-764E837ECC5A}"/>
              </a:ext>
            </a:extLst>
          </p:cNvPr>
          <p:cNvSpPr txBox="1"/>
          <p:nvPr/>
        </p:nvSpPr>
        <p:spPr>
          <a:xfrm>
            <a:off x="452299" y="3114533"/>
            <a:ext cx="1313292" cy="338554"/>
          </a:xfrm>
          <a:prstGeom prst="rect">
            <a:avLst/>
          </a:prstGeom>
          <a:noFill/>
        </p:spPr>
        <p:txBody>
          <a:bodyPr wrap="square" rtlCol="0">
            <a:spAutoFit/>
          </a:bodyPr>
          <a:lstStyle/>
          <a:p>
            <a:pPr algn="ctr"/>
            <a:r>
              <a:rPr lang="en-US" sz="1600" dirty="0"/>
              <a:t>Underfitted</a:t>
            </a:r>
          </a:p>
        </p:txBody>
      </p:sp>
      <p:cxnSp>
        <p:nvCxnSpPr>
          <p:cNvPr id="152" name="Straight Connector 151">
            <a:extLst>
              <a:ext uri="{FF2B5EF4-FFF2-40B4-BE49-F238E27FC236}">
                <a16:creationId xmlns:a16="http://schemas.microsoft.com/office/drawing/2014/main" id="{BA40F360-1F35-41F5-926C-15D693BE311D}"/>
              </a:ext>
            </a:extLst>
          </p:cNvPr>
          <p:cNvCxnSpPr>
            <a:cxnSpLocks/>
            <a:stCxn id="166" idx="3"/>
          </p:cNvCxnSpPr>
          <p:nvPr/>
        </p:nvCxnSpPr>
        <p:spPr>
          <a:xfrm flipH="1" flipV="1">
            <a:off x="7681725" y="3645467"/>
            <a:ext cx="4080" cy="365058"/>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29482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1292662"/>
          </a:xfrm>
        </p:spPr>
        <p:txBody>
          <a:bodyPr/>
          <a:lstStyle/>
          <a:p>
            <a:r>
              <a:rPr lang="de-DE" dirty="0"/>
              <a:t>Validate Results: Model Complexity</a:t>
            </a:r>
          </a:p>
        </p:txBody>
      </p:sp>
      <p:sp>
        <p:nvSpPr>
          <p:cNvPr id="3" name="Foliennummernplatzhalter 2">
            <a:extLst>
              <a:ext uri="{FF2B5EF4-FFF2-40B4-BE49-F238E27FC236}">
                <a16:creationId xmlns:a16="http://schemas.microsoft.com/office/drawing/2014/main" id="{597C976E-80FB-8043-A2FA-70D3F515CA8F}"/>
              </a:ext>
            </a:extLst>
          </p:cNvPr>
          <p:cNvSpPr>
            <a:spLocks noGrp="1"/>
          </p:cNvSpPr>
          <p:nvPr>
            <p:ph type="sldNum" sz="quarter" idx="4"/>
          </p:nvPr>
        </p:nvSpPr>
        <p:spPr/>
        <p:txBody>
          <a:bodyPr/>
          <a:lstStyle/>
          <a:p>
            <a:fld id="{15C29056-5AFA-7949-831A-3EC086771171}" type="slidenum">
              <a:rPr lang="de-DE" smtClean="0"/>
              <a:pPr/>
              <a:t>46</a:t>
            </a:fld>
            <a:endParaRPr lang="de-DE" dirty="0"/>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3255909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6B83-645B-4FDE-A49A-9EAE561C621A}"/>
              </a:ext>
            </a:extLst>
          </p:cNvPr>
          <p:cNvSpPr>
            <a:spLocks noGrp="1"/>
          </p:cNvSpPr>
          <p:nvPr>
            <p:ph type="title"/>
          </p:nvPr>
        </p:nvSpPr>
        <p:spPr/>
        <p:txBody>
          <a:bodyPr/>
          <a:lstStyle/>
          <a:p>
            <a:r>
              <a:rPr lang="de-DE" dirty="0"/>
              <a:t>Regularization Terms</a:t>
            </a:r>
            <a:endParaRPr lang="en-GB" dirty="0"/>
          </a:p>
        </p:txBody>
      </p:sp>
      <p:sp>
        <p:nvSpPr>
          <p:cNvPr id="3" name="Slide Number Placeholder 2">
            <a:extLst>
              <a:ext uri="{FF2B5EF4-FFF2-40B4-BE49-F238E27FC236}">
                <a16:creationId xmlns:a16="http://schemas.microsoft.com/office/drawing/2014/main" id="{E86281FE-FBC4-4689-9093-A98B5DE023CE}"/>
              </a:ext>
            </a:extLst>
          </p:cNvPr>
          <p:cNvSpPr>
            <a:spLocks noGrp="1"/>
          </p:cNvSpPr>
          <p:nvPr>
            <p:ph type="sldNum" sz="quarter" idx="13"/>
          </p:nvPr>
        </p:nvSpPr>
        <p:spPr/>
        <p:txBody>
          <a:bodyPr/>
          <a:lstStyle/>
          <a:p>
            <a:fld id="{15C29056-5AFA-7949-831A-3EC086771171}" type="slidenum">
              <a:rPr lang="de-DE" smtClean="0"/>
              <a:pPr/>
              <a:t>47</a:t>
            </a:fld>
            <a:endParaRPr lang="de-DE" dirty="0"/>
          </a:p>
        </p:txBody>
      </p:sp>
      <p:sp>
        <p:nvSpPr>
          <p:cNvPr id="4" name="Text Placeholder 3">
            <a:extLst>
              <a:ext uri="{FF2B5EF4-FFF2-40B4-BE49-F238E27FC236}">
                <a16:creationId xmlns:a16="http://schemas.microsoft.com/office/drawing/2014/main" id="{5A58D660-8A33-4B68-8C61-45B342E829E8}"/>
              </a:ext>
            </a:extLst>
          </p:cNvPr>
          <p:cNvSpPr>
            <a:spLocks noGrp="1"/>
          </p:cNvSpPr>
          <p:nvPr>
            <p:ph type="body" sz="quarter" idx="14"/>
          </p:nvPr>
        </p:nvSpPr>
        <p:spPr/>
        <p:txBody>
          <a:bodyPr/>
          <a:lstStyle/>
          <a:p>
            <a:pPr algn="l"/>
            <a:r>
              <a:rPr lang="en-GB" sz="1800" b="0" i="0" u="none" strike="noStrike" baseline="0" dirty="0"/>
              <a:t>Based on the principle of </a:t>
            </a:r>
            <a:r>
              <a:rPr lang="en-GB" sz="1800" b="1" i="0" u="none" strike="noStrike" baseline="0" dirty="0"/>
              <a:t>Occam’s razor</a:t>
            </a:r>
            <a:r>
              <a:rPr lang="en-GB" sz="1800" b="0" i="0" u="none" strike="noStrike" baseline="0" dirty="0"/>
              <a:t>, one should choose the simplest model that “explains” the data. If a linear function fits the data well enough, one should prefer the linear function and not a quadratic or cubic function.</a:t>
            </a:r>
          </a:p>
          <a:p>
            <a:pPr algn="l"/>
            <a:r>
              <a:rPr lang="en-GB" sz="1800" b="0" i="0" u="none" strike="noStrike" baseline="0" dirty="0"/>
              <a:t>There is a need for a trade-off between model simplicity and model fit. </a:t>
            </a:r>
          </a:p>
          <a:p>
            <a:pPr algn="l"/>
            <a:endParaRPr lang="en-GB" sz="1800" b="0" i="0" u="none" strike="noStrike" baseline="0" dirty="0"/>
          </a:p>
          <a:p>
            <a:pPr algn="l"/>
            <a:r>
              <a:rPr lang="en-GB" sz="1800" b="1" i="0" u="none" strike="noStrike" baseline="0" dirty="0">
                <a:solidFill>
                  <a:srgbClr val="0000C0"/>
                </a:solidFill>
              </a:rPr>
              <a:t>Regularization </a:t>
            </a:r>
            <a:r>
              <a:rPr lang="en-GB" sz="1800" b="0" i="0" u="none" strike="noStrike" baseline="0" dirty="0"/>
              <a:t>is a general mathematical concept that introduces additional information in order to solve an otherwise ill-posed problem. </a:t>
            </a:r>
          </a:p>
          <a:p>
            <a:pPr algn="l"/>
            <a:r>
              <a:rPr lang="en-GB" sz="1800" b="0" i="0" u="none" strike="noStrike" baseline="0" dirty="0"/>
              <a:t>Here a penalty term for more complex models is incorporated into the pure measure for model fit as a regularization term.</a:t>
            </a:r>
          </a:p>
          <a:p>
            <a:pPr algn="l"/>
            <a:r>
              <a:rPr lang="en-GB" sz="1800" dirty="0"/>
              <a:t>By favouring simpler models, regularization also leads to </a:t>
            </a:r>
            <a:r>
              <a:rPr lang="en-GB" sz="1800" b="0" i="0" u="none" strike="noStrike" baseline="0" dirty="0"/>
              <a:t>avoiding overfitting.</a:t>
            </a:r>
          </a:p>
          <a:p>
            <a:pPr algn="l"/>
            <a:endParaRPr lang="en-GB" sz="1800" b="0" i="0" u="none" strike="noStrike" baseline="0" dirty="0"/>
          </a:p>
          <a:p>
            <a:pPr algn="l"/>
            <a:endParaRPr lang="en-GB" sz="1800" b="0" i="0" u="none" strike="noStrike" baseline="0" dirty="0"/>
          </a:p>
        </p:txBody>
      </p:sp>
      <p:sp>
        <p:nvSpPr>
          <p:cNvPr id="5" name="Footer Placeholder 4">
            <a:extLst>
              <a:ext uri="{FF2B5EF4-FFF2-40B4-BE49-F238E27FC236}">
                <a16:creationId xmlns:a16="http://schemas.microsoft.com/office/drawing/2014/main" id="{129DD75F-E76A-4099-80E8-F2262099DED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33804525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5C3BC-65D8-4B87-9728-3E3967CB5076}"/>
              </a:ext>
            </a:extLst>
          </p:cNvPr>
          <p:cNvSpPr>
            <a:spLocks noGrp="1"/>
          </p:cNvSpPr>
          <p:nvPr>
            <p:ph type="title"/>
          </p:nvPr>
        </p:nvSpPr>
        <p:spPr/>
        <p:txBody>
          <a:bodyPr/>
          <a:lstStyle/>
          <a:p>
            <a:r>
              <a:rPr lang="de-DE" dirty="0"/>
              <a:t>Minimum Description Length (MDL)</a:t>
            </a:r>
            <a:endParaRPr lang="en-GB" dirty="0"/>
          </a:p>
        </p:txBody>
      </p:sp>
      <p:sp>
        <p:nvSpPr>
          <p:cNvPr id="3" name="Slide Number Placeholder 2">
            <a:extLst>
              <a:ext uri="{FF2B5EF4-FFF2-40B4-BE49-F238E27FC236}">
                <a16:creationId xmlns:a16="http://schemas.microsoft.com/office/drawing/2014/main" id="{B4EBDD32-D52B-4C08-BBA9-6C6F3E7B3923}"/>
              </a:ext>
            </a:extLst>
          </p:cNvPr>
          <p:cNvSpPr>
            <a:spLocks noGrp="1"/>
          </p:cNvSpPr>
          <p:nvPr>
            <p:ph type="sldNum" sz="quarter" idx="13"/>
          </p:nvPr>
        </p:nvSpPr>
        <p:spPr/>
        <p:txBody>
          <a:bodyPr/>
          <a:lstStyle/>
          <a:p>
            <a:fld id="{15C29056-5AFA-7949-831A-3EC086771171}" type="slidenum">
              <a:rPr lang="de-DE" smtClean="0"/>
              <a:pPr/>
              <a:t>48</a:t>
            </a:fld>
            <a:endParaRPr lang="de-DE" dirty="0"/>
          </a:p>
        </p:txBody>
      </p:sp>
      <p:sp>
        <p:nvSpPr>
          <p:cNvPr id="4" name="Text Placeholder 3">
            <a:extLst>
              <a:ext uri="{FF2B5EF4-FFF2-40B4-BE49-F238E27FC236}">
                <a16:creationId xmlns:a16="http://schemas.microsoft.com/office/drawing/2014/main" id="{01D4DE02-117F-4C95-A111-398566C719F1}"/>
              </a:ext>
            </a:extLst>
          </p:cNvPr>
          <p:cNvSpPr>
            <a:spLocks noGrp="1"/>
          </p:cNvSpPr>
          <p:nvPr>
            <p:ph type="body" sz="quarter" idx="14"/>
          </p:nvPr>
        </p:nvSpPr>
        <p:spPr/>
        <p:txBody>
          <a:bodyPr/>
          <a:lstStyle/>
          <a:p>
            <a:pPr algn="l"/>
            <a:r>
              <a:rPr lang="en-GB" sz="1800" b="0" i="0" u="none" strike="noStrike" baseline="0" dirty="0"/>
              <a:t>The </a:t>
            </a:r>
            <a:r>
              <a:rPr lang="en-GB" sz="1800" b="1" i="0" u="none" strike="noStrike" baseline="0" dirty="0"/>
              <a:t>minimum description length principle </a:t>
            </a:r>
            <a:r>
              <a:rPr lang="en-GB" sz="1800" b="0" i="0" u="none" strike="noStrike" baseline="0" dirty="0"/>
              <a:t>(</a:t>
            </a:r>
            <a:r>
              <a:rPr lang="en-GB" sz="1800" b="1" i="0" u="none" strike="noStrike" baseline="0" dirty="0"/>
              <a:t>MDL</a:t>
            </a:r>
            <a:r>
              <a:rPr lang="en-GB" sz="1800" b="0" i="0" u="none" strike="noStrike" baseline="0" dirty="0"/>
              <a:t>) attempts to join</a:t>
            </a:r>
            <a:r>
              <a:rPr lang="en-GB" sz="1800" dirty="0"/>
              <a:t> </a:t>
            </a:r>
            <a:r>
              <a:rPr lang="en-GB" sz="1800" b="0" i="0" u="none" strike="noStrike" baseline="0" dirty="0"/>
              <a:t>measures for model fit and complexity into one single measure. </a:t>
            </a:r>
          </a:p>
          <a:p>
            <a:pPr algn="l"/>
            <a:r>
              <a:rPr lang="en-GB" sz="1800" b="0" i="0" u="none" strike="noStrike" baseline="0" dirty="0"/>
              <a:t>The basic idea behind MDL is to understand modelling as a technique for data compression. </a:t>
            </a:r>
          </a:p>
          <a:p>
            <a:pPr algn="l"/>
            <a:r>
              <a:rPr lang="en-GB" sz="1800" b="0" i="0" u="none" strike="noStrike" baseline="0" dirty="0"/>
              <a:t>To recover the original data, the compressed data and decompression rule are needed. Therefore, the overall size of the compressed data file is the sum of the bits needed for the compressed data and the bits needed to encode the decompression rule. </a:t>
            </a:r>
          </a:p>
          <a:p>
            <a:pPr algn="l"/>
            <a:r>
              <a:rPr lang="en-GB" sz="1800" b="0" i="0" u="none" strike="noStrike" baseline="0" dirty="0"/>
              <a:t>The model can be interpreted as a compression or decompression scheme. That is, to represent it we need the (binary) coding of the model and the compressed (binary) coding of the data (or of the errors).</a:t>
            </a:r>
          </a:p>
          <a:p>
            <a:pPr algn="l"/>
            <a:r>
              <a:rPr lang="en-GB" sz="1800" dirty="0"/>
              <a:t>Models with smallest MDL offer the best compromise between model error and model size.</a:t>
            </a:r>
            <a:endParaRPr lang="en-GB" sz="1800" b="0" i="0" u="none" strike="noStrike" baseline="0" dirty="0"/>
          </a:p>
        </p:txBody>
      </p:sp>
      <p:sp>
        <p:nvSpPr>
          <p:cNvPr id="5" name="Footer Placeholder 4">
            <a:extLst>
              <a:ext uri="{FF2B5EF4-FFF2-40B4-BE49-F238E27FC236}">
                <a16:creationId xmlns:a16="http://schemas.microsoft.com/office/drawing/2014/main" id="{EA3EA75A-D407-4148-B048-57A1ECBE5E98}"/>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8102694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C1314-F151-4EE9-9423-554D7FC20C60}"/>
              </a:ext>
            </a:extLst>
          </p:cNvPr>
          <p:cNvSpPr>
            <a:spLocks noGrp="1"/>
          </p:cNvSpPr>
          <p:nvPr>
            <p:ph type="title"/>
          </p:nvPr>
        </p:nvSpPr>
        <p:spPr/>
        <p:txBody>
          <a:bodyPr/>
          <a:lstStyle/>
          <a:p>
            <a:r>
              <a:rPr lang="de-DE" dirty="0"/>
              <a:t>Other measures for model complexity</a:t>
            </a:r>
            <a:endParaRPr lang="en-GB" dirty="0"/>
          </a:p>
        </p:txBody>
      </p:sp>
      <p:sp>
        <p:nvSpPr>
          <p:cNvPr id="3" name="Slide Number Placeholder 2">
            <a:extLst>
              <a:ext uri="{FF2B5EF4-FFF2-40B4-BE49-F238E27FC236}">
                <a16:creationId xmlns:a16="http://schemas.microsoft.com/office/drawing/2014/main" id="{73CED9EE-24CB-416F-9900-684036761C36}"/>
              </a:ext>
            </a:extLst>
          </p:cNvPr>
          <p:cNvSpPr>
            <a:spLocks noGrp="1"/>
          </p:cNvSpPr>
          <p:nvPr>
            <p:ph type="sldNum" sz="quarter" idx="13"/>
          </p:nvPr>
        </p:nvSpPr>
        <p:spPr/>
        <p:txBody>
          <a:bodyPr/>
          <a:lstStyle/>
          <a:p>
            <a:fld id="{15C29056-5AFA-7949-831A-3EC086771171}" type="slidenum">
              <a:rPr lang="de-DE" smtClean="0"/>
              <a:pPr/>
              <a:t>49</a:t>
            </a:fld>
            <a:endParaRPr lang="de-DE" dirty="0"/>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C794BFC1-3122-4AD9-9550-4104D810A726}"/>
                  </a:ext>
                </a:extLst>
              </p:cNvPr>
              <p:cNvSpPr>
                <a:spLocks noGrp="1"/>
              </p:cNvSpPr>
              <p:nvPr>
                <p:ph type="body" sz="quarter" idx="14"/>
              </p:nvPr>
            </p:nvSpPr>
            <p:spPr/>
            <p:txBody>
              <a:bodyPr/>
              <a:lstStyle/>
              <a:p>
                <a:r>
                  <a:rPr lang="de-DE" dirty="0"/>
                  <a:t>Akaike‘s Information Criterion (AIC)</a:t>
                </a:r>
              </a:p>
              <a:p>
                <a:endParaRPr lang="de-DE" sz="200" dirty="0"/>
              </a:p>
              <a:p>
                <a:pPr marL="6350" indent="0">
                  <a:buNone/>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𝐴𝐼𝐶</m:t>
                      </m:r>
                      <m:r>
                        <a:rPr lang="de-DE" b="0" i="1" smtClean="0">
                          <a:latin typeface="Cambria Math" panose="02040503050406030204" pitchFamily="18" charset="0"/>
                        </a:rPr>
                        <m:t>=2</m:t>
                      </m:r>
                      <m:r>
                        <a:rPr lang="de-DE" b="0" i="1" smtClean="0">
                          <a:latin typeface="Cambria Math" panose="02040503050406030204" pitchFamily="18" charset="0"/>
                        </a:rPr>
                        <m:t>𝑘</m:t>
                      </m:r>
                      <m:r>
                        <a:rPr lang="de-DE" b="0" i="1" smtClean="0">
                          <a:latin typeface="Cambria Math" panose="02040503050406030204" pitchFamily="18" charset="0"/>
                        </a:rPr>
                        <m:t> −2 </m:t>
                      </m:r>
                      <m:r>
                        <m:rPr>
                          <m:sty m:val="p"/>
                        </m:rPr>
                        <a:rPr lang="de-DE" b="0" i="0" smtClean="0">
                          <a:latin typeface="Cambria Math" panose="02040503050406030204" pitchFamily="18" charset="0"/>
                        </a:rPr>
                        <m:t>ln</m:t>
                      </m:r>
                      <m:r>
                        <a:rPr lang="de-DE" b="0" i="1" smtClean="0">
                          <a:latin typeface="Cambria Math" panose="02040503050406030204" pitchFamily="18" charset="0"/>
                        </a:rPr>
                        <m:t>⁡(</m:t>
                      </m:r>
                      <m:r>
                        <a:rPr lang="de-DE" b="0" i="1" smtClean="0">
                          <a:latin typeface="Cambria Math" panose="02040503050406030204" pitchFamily="18" charset="0"/>
                        </a:rPr>
                        <m:t>𝐿</m:t>
                      </m:r>
                      <m:r>
                        <a:rPr lang="de-DE" b="0" i="1" smtClean="0">
                          <a:latin typeface="Cambria Math" panose="02040503050406030204" pitchFamily="18" charset="0"/>
                        </a:rPr>
                        <m:t>)</m:t>
                      </m:r>
                    </m:oMath>
                  </m:oMathPara>
                </a14:m>
                <a:endParaRPr lang="en-GB" dirty="0"/>
              </a:p>
              <a:p>
                <a:pPr marL="6350" indent="0">
                  <a:buNone/>
                </a:pPr>
                <a:r>
                  <a:rPr lang="en-GB" sz="1600" dirty="0"/>
                  <a:t>Where k = number of model parameters and L = value of the likelihood function.</a:t>
                </a:r>
              </a:p>
              <a:p>
                <a:pPr marL="6350" indent="0">
                  <a:buNone/>
                </a:pPr>
                <a:endParaRPr lang="en-GB" dirty="0"/>
              </a:p>
              <a:p>
                <a:pPr marL="6350" indent="0">
                  <a:buNone/>
                </a:pPr>
                <a:endParaRPr lang="en-GB" dirty="0"/>
              </a:p>
              <a:p>
                <a:pPr marL="6350" indent="0">
                  <a:buNone/>
                </a:pPr>
                <a:endParaRPr lang="en-GB" dirty="0"/>
              </a:p>
              <a:p>
                <a:r>
                  <a:rPr lang="de-DE" dirty="0"/>
                  <a:t>Bayesian Information Criterion (BIC)</a:t>
                </a:r>
              </a:p>
              <a:p>
                <a:endParaRPr lang="de-DE" sz="200" dirty="0"/>
              </a:p>
              <a:p>
                <a:pPr marL="6350" indent="0">
                  <a:buNone/>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𝐵𝐼𝐶</m:t>
                      </m:r>
                      <m:r>
                        <a:rPr lang="de-DE" b="0" i="1" smtClean="0">
                          <a:latin typeface="Cambria Math" panose="02040503050406030204" pitchFamily="18" charset="0"/>
                        </a:rPr>
                        <m:t>=</m:t>
                      </m:r>
                      <m:r>
                        <a:rPr lang="de-DE" b="0" i="1" smtClean="0">
                          <a:latin typeface="Cambria Math" panose="02040503050406030204" pitchFamily="18" charset="0"/>
                        </a:rPr>
                        <m:t>𝑘</m:t>
                      </m:r>
                      <m:r>
                        <a:rPr lang="de-DE" b="0" i="1" smtClean="0">
                          <a:latin typeface="Cambria Math" panose="02040503050406030204" pitchFamily="18" charset="0"/>
                        </a:rPr>
                        <m:t> </m:t>
                      </m:r>
                      <m:r>
                        <m:rPr>
                          <m:sty m:val="p"/>
                        </m:rPr>
                        <a:rPr lang="de-DE" b="0" i="0" smtClean="0">
                          <a:latin typeface="Cambria Math" panose="02040503050406030204" pitchFamily="18" charset="0"/>
                        </a:rPr>
                        <m:t>ln</m:t>
                      </m:r>
                      <m:r>
                        <a:rPr lang="de-DE" b="0" i="1" smtClean="0">
                          <a:latin typeface="Cambria Math" panose="02040503050406030204" pitchFamily="18" charset="0"/>
                        </a:rPr>
                        <m:t>⁡(</m:t>
                      </m:r>
                      <m:r>
                        <a:rPr lang="de-DE" b="0" i="1" smtClean="0">
                          <a:latin typeface="Cambria Math" panose="02040503050406030204" pitchFamily="18" charset="0"/>
                        </a:rPr>
                        <m:t>𝑛</m:t>
                      </m:r>
                      <m:r>
                        <a:rPr lang="de-DE" b="0" i="1" smtClean="0">
                          <a:latin typeface="Cambria Math" panose="02040503050406030204" pitchFamily="18" charset="0"/>
                        </a:rPr>
                        <m:t>) −2 </m:t>
                      </m:r>
                      <m:r>
                        <m:rPr>
                          <m:sty m:val="p"/>
                        </m:rPr>
                        <a:rPr lang="de-DE" b="0" i="0" smtClean="0">
                          <a:latin typeface="Cambria Math" panose="02040503050406030204" pitchFamily="18" charset="0"/>
                        </a:rPr>
                        <m:t>ln</m:t>
                      </m:r>
                      <m:r>
                        <a:rPr lang="de-DE" b="0" i="1" smtClean="0">
                          <a:latin typeface="Cambria Math" panose="02040503050406030204" pitchFamily="18" charset="0"/>
                        </a:rPr>
                        <m:t>⁡(</m:t>
                      </m:r>
                      <m:r>
                        <a:rPr lang="de-DE" b="0" i="1" smtClean="0">
                          <a:latin typeface="Cambria Math" panose="02040503050406030204" pitchFamily="18" charset="0"/>
                        </a:rPr>
                        <m:t>𝐿</m:t>
                      </m:r>
                      <m:r>
                        <a:rPr lang="de-DE" b="0" i="1" smtClean="0">
                          <a:latin typeface="Cambria Math" panose="02040503050406030204" pitchFamily="18" charset="0"/>
                        </a:rPr>
                        <m:t>)</m:t>
                      </m:r>
                    </m:oMath>
                  </m:oMathPara>
                </a14:m>
                <a:endParaRPr lang="en-GB" dirty="0"/>
              </a:p>
              <a:p>
                <a:pPr marL="6350" indent="0">
                  <a:buNone/>
                </a:pPr>
                <a:endParaRPr lang="en-GB" sz="200" dirty="0"/>
              </a:p>
              <a:p>
                <a:pPr marL="6350" indent="0">
                  <a:buNone/>
                </a:pPr>
                <a:r>
                  <a:rPr lang="en-GB" sz="1600" dirty="0"/>
                  <a:t>Where n = number of samples in dataset</a:t>
                </a:r>
              </a:p>
            </p:txBody>
          </p:sp>
        </mc:Choice>
        <mc:Fallback>
          <p:sp>
            <p:nvSpPr>
              <p:cNvPr id="4" name="Text Placeholder 3">
                <a:extLst>
                  <a:ext uri="{FF2B5EF4-FFF2-40B4-BE49-F238E27FC236}">
                    <a16:creationId xmlns:a16="http://schemas.microsoft.com/office/drawing/2014/main" id="{C794BFC1-3122-4AD9-9550-4104D810A726}"/>
                  </a:ext>
                </a:extLst>
              </p:cNvPr>
              <p:cNvSpPr>
                <a:spLocks noGrp="1" noRot="1" noChangeAspect="1" noMove="1" noResize="1" noEditPoints="1" noAdjustHandles="1" noChangeArrowheads="1" noChangeShapeType="1" noTextEdit="1"/>
              </p:cNvSpPr>
              <p:nvPr>
                <p:ph type="body" sz="quarter" idx="14"/>
              </p:nvPr>
            </p:nvSpPr>
            <p:spPr>
              <a:blipFill>
                <a:blip r:embed="rId2"/>
                <a:stretch>
                  <a:fillRect l="-1818" t="-2125"/>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A54D2274-BBF2-48D0-8192-ED570968D13E}"/>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760027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646331"/>
          </a:xfrm>
        </p:spPr>
        <p:txBody>
          <a:bodyPr/>
          <a:lstStyle/>
          <a:p>
            <a:r>
              <a:rPr lang="de-DE" dirty="0"/>
              <a:t>Select the Model</a:t>
            </a:r>
          </a:p>
        </p:txBody>
      </p:sp>
      <p:sp>
        <p:nvSpPr>
          <p:cNvPr id="3" name="Foliennummernplatzhalter 2">
            <a:extLst>
              <a:ext uri="{FF2B5EF4-FFF2-40B4-BE49-F238E27FC236}">
                <a16:creationId xmlns:a16="http://schemas.microsoft.com/office/drawing/2014/main" id="{597C976E-80FB-8043-A2FA-70D3F515CA8F}"/>
              </a:ext>
            </a:extLst>
          </p:cNvPr>
          <p:cNvSpPr>
            <a:spLocks noGrp="1"/>
          </p:cNvSpPr>
          <p:nvPr>
            <p:ph type="sldNum" sz="quarter" idx="4"/>
          </p:nvPr>
        </p:nvSpPr>
        <p:spPr/>
        <p:txBody>
          <a:bodyPr/>
          <a:lstStyle/>
          <a:p>
            <a:fld id="{15C29056-5AFA-7949-831A-3EC086771171}" type="slidenum">
              <a:rPr lang="de-DE" smtClean="0"/>
              <a:pPr/>
              <a:t>5</a:t>
            </a:fld>
            <a:endParaRPr lang="de-DE" dirty="0"/>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2911523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858E7BB0-40B7-144C-B3A3-85E2252B0F0F}"/>
              </a:ext>
            </a:extLst>
          </p:cNvPr>
          <p:cNvSpPr>
            <a:spLocks noGrp="1"/>
          </p:cNvSpPr>
          <p:nvPr>
            <p:ph type="sldNum" sz="quarter" idx="15"/>
          </p:nvPr>
        </p:nvSpPr>
        <p:spPr/>
        <p:txBody>
          <a:bodyPr/>
          <a:lstStyle/>
          <a:p>
            <a:fld id="{15C29056-5AFA-7949-831A-3EC086771171}" type="slidenum">
              <a:rPr lang="de-DE" smtClean="0"/>
              <a:pPr/>
              <a:t>50</a:t>
            </a:fld>
            <a:endParaRPr lang="de-DE" dirty="0"/>
          </a:p>
        </p:txBody>
      </p:sp>
      <p:sp>
        <p:nvSpPr>
          <p:cNvPr id="2" name="Titel 1">
            <a:extLst>
              <a:ext uri="{FF2B5EF4-FFF2-40B4-BE49-F238E27FC236}">
                <a16:creationId xmlns:a16="http://schemas.microsoft.com/office/drawing/2014/main" id="{00E71552-C389-BC42-9A18-D2A980D6955E}"/>
              </a:ext>
            </a:extLst>
          </p:cNvPr>
          <p:cNvSpPr>
            <a:spLocks noGrp="1"/>
          </p:cNvSpPr>
          <p:nvPr>
            <p:ph type="title"/>
          </p:nvPr>
        </p:nvSpPr>
        <p:spPr/>
        <p:txBody>
          <a:bodyPr/>
          <a:lstStyle/>
          <a:p>
            <a:r>
              <a:rPr lang="de-DE" dirty="0"/>
              <a:t>What you have learned</a:t>
            </a:r>
          </a:p>
        </p:txBody>
      </p:sp>
      <p:sp>
        <p:nvSpPr>
          <p:cNvPr id="4" name="Textplatzhalter 3">
            <a:extLst>
              <a:ext uri="{FF2B5EF4-FFF2-40B4-BE49-F238E27FC236}">
                <a16:creationId xmlns:a16="http://schemas.microsoft.com/office/drawing/2014/main" id="{3AD08A6C-DCF9-6F49-A80A-91206B1C91E4}"/>
              </a:ext>
            </a:extLst>
          </p:cNvPr>
          <p:cNvSpPr>
            <a:spLocks noGrp="1"/>
          </p:cNvSpPr>
          <p:nvPr>
            <p:ph type="body" sz="quarter" idx="17"/>
          </p:nvPr>
        </p:nvSpPr>
        <p:spPr/>
        <p:txBody>
          <a:bodyPr/>
          <a:lstStyle/>
          <a:p>
            <a:r>
              <a:rPr lang="de-DE" dirty="0"/>
              <a:t>Basic strategies for ML algorithms</a:t>
            </a:r>
          </a:p>
          <a:p>
            <a:pPr lvl="1"/>
            <a:r>
              <a:rPr lang="de-DE"/>
              <a:t>Closed </a:t>
            </a:r>
            <a:r>
              <a:rPr lang="de-DE" dirty="0"/>
              <a:t>form solutions</a:t>
            </a:r>
          </a:p>
          <a:p>
            <a:pPr lvl="1"/>
            <a:r>
              <a:rPr lang="de-DE" dirty="0"/>
              <a:t>Gradient descent</a:t>
            </a:r>
          </a:p>
          <a:p>
            <a:pPr lvl="1"/>
            <a:r>
              <a:rPr lang="de-DE" dirty="0"/>
              <a:t>Search strategies</a:t>
            </a:r>
          </a:p>
          <a:p>
            <a:pPr lvl="1"/>
            <a:endParaRPr lang="de-DE" dirty="0"/>
          </a:p>
          <a:p>
            <a:r>
              <a:rPr lang="de-DE" dirty="0"/>
              <a:t>Error measures to validate models</a:t>
            </a:r>
          </a:p>
          <a:p>
            <a:pPr lvl="1"/>
            <a:r>
              <a:rPr lang="de-DE" dirty="0"/>
              <a:t>Confusion matrix</a:t>
            </a:r>
          </a:p>
          <a:p>
            <a:pPr lvl="1"/>
            <a:r>
              <a:rPr lang="de-DE" dirty="0"/>
              <a:t>Class statistics measures</a:t>
            </a:r>
          </a:p>
          <a:p>
            <a:pPr lvl="1"/>
            <a:r>
              <a:rPr lang="de-DE" dirty="0"/>
              <a:t>Accuracy measures</a:t>
            </a:r>
          </a:p>
          <a:p>
            <a:pPr lvl="1"/>
            <a:r>
              <a:rPr lang="de-DE" dirty="0"/>
              <a:t>ROC curves</a:t>
            </a:r>
          </a:p>
          <a:p>
            <a:pPr lvl="1"/>
            <a:r>
              <a:rPr lang="de-DE" dirty="0"/>
              <a:t>Cohen‘s kappa</a:t>
            </a:r>
          </a:p>
          <a:p>
            <a:pPr lvl="1"/>
            <a:r>
              <a:rPr lang="de-DE" dirty="0"/>
              <a:t>Numeric error measures</a:t>
            </a:r>
          </a:p>
          <a:p>
            <a:pPr lvl="1"/>
            <a:endParaRPr lang="de-DE" sz="1000" dirty="0"/>
          </a:p>
        </p:txBody>
      </p:sp>
      <p:sp>
        <p:nvSpPr>
          <p:cNvPr id="6" name="Text Placeholder 5">
            <a:extLst>
              <a:ext uri="{FF2B5EF4-FFF2-40B4-BE49-F238E27FC236}">
                <a16:creationId xmlns:a16="http://schemas.microsoft.com/office/drawing/2014/main" id="{63EF124C-89F8-4B69-B068-C55DD5EB32DB}"/>
              </a:ext>
            </a:extLst>
          </p:cNvPr>
          <p:cNvSpPr>
            <a:spLocks noGrp="1"/>
          </p:cNvSpPr>
          <p:nvPr>
            <p:ph type="body" sz="quarter" idx="18"/>
          </p:nvPr>
        </p:nvSpPr>
        <p:spPr/>
        <p:txBody>
          <a:bodyPr/>
          <a:lstStyle/>
          <a:p>
            <a:r>
              <a:rPr lang="de-DE" dirty="0"/>
              <a:t>Model validation</a:t>
            </a:r>
          </a:p>
          <a:p>
            <a:pPr lvl="1"/>
            <a:r>
              <a:rPr lang="de-DE" dirty="0"/>
              <a:t>Types of model errors</a:t>
            </a:r>
          </a:p>
          <a:p>
            <a:pPr lvl="1"/>
            <a:r>
              <a:rPr lang="de-DE" dirty="0"/>
              <a:t>Strategies for more reliable model evaluation </a:t>
            </a:r>
          </a:p>
          <a:p>
            <a:pPr lvl="2"/>
            <a:r>
              <a:rPr lang="de-DE" dirty="0"/>
              <a:t>Cross-validation </a:t>
            </a:r>
          </a:p>
          <a:p>
            <a:pPr lvl="2"/>
            <a:r>
              <a:rPr lang="de-DE" dirty="0"/>
              <a:t>Bootstrapping</a:t>
            </a:r>
          </a:p>
          <a:p>
            <a:pPr lvl="2"/>
            <a:r>
              <a:rPr lang="de-DE" dirty="0"/>
              <a:t>Coping with unbalanced datasets</a:t>
            </a:r>
          </a:p>
          <a:p>
            <a:pPr lvl="2"/>
            <a:r>
              <a:rPr lang="de-DE" dirty="0"/>
              <a:t>Measures for model complexity</a:t>
            </a:r>
          </a:p>
          <a:p>
            <a:pPr lvl="2"/>
            <a:endParaRPr lang="de-DE" sz="1000" dirty="0"/>
          </a:p>
          <a:p>
            <a:pPr lvl="1"/>
            <a:endParaRPr lang="de-DE" sz="1000" dirty="0"/>
          </a:p>
          <a:p>
            <a:endParaRPr lang="en-GB" dirty="0"/>
          </a:p>
        </p:txBody>
      </p:sp>
      <p:sp>
        <p:nvSpPr>
          <p:cNvPr id="5" name="Fußzeilenplatzhalter 4">
            <a:extLst>
              <a:ext uri="{FF2B5EF4-FFF2-40B4-BE49-F238E27FC236}">
                <a16:creationId xmlns:a16="http://schemas.microsoft.com/office/drawing/2014/main" id="{0AE5C79C-01AA-2749-A9B0-77BE58AF17F7}"/>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35986470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646331"/>
          </a:xfrm>
        </p:spPr>
        <p:txBody>
          <a:bodyPr/>
          <a:lstStyle/>
          <a:p>
            <a:r>
              <a:rPr lang="de-DE" dirty="0"/>
              <a:t>Scoring in Practice</a:t>
            </a:r>
          </a:p>
        </p:txBody>
      </p:sp>
      <p:sp>
        <p:nvSpPr>
          <p:cNvPr id="3" name="Foliennummernplatzhalter 2">
            <a:extLst>
              <a:ext uri="{FF2B5EF4-FFF2-40B4-BE49-F238E27FC236}">
                <a16:creationId xmlns:a16="http://schemas.microsoft.com/office/drawing/2014/main" id="{597C976E-80FB-8043-A2FA-70D3F515CA8F}"/>
              </a:ext>
            </a:extLst>
          </p:cNvPr>
          <p:cNvSpPr>
            <a:spLocks noGrp="1"/>
          </p:cNvSpPr>
          <p:nvPr>
            <p:ph type="sldNum" sz="quarter" idx="4"/>
          </p:nvPr>
        </p:nvSpPr>
        <p:spPr/>
        <p:txBody>
          <a:bodyPr/>
          <a:lstStyle/>
          <a:p>
            <a:fld id="{15C29056-5AFA-7949-831A-3EC086771171}" type="slidenum">
              <a:rPr lang="de-DE" smtClean="0"/>
              <a:pPr/>
              <a:t>51</a:t>
            </a:fld>
            <a:endParaRPr lang="de-DE" dirty="0"/>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24647138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AEC3F-0361-4126-965C-5840C301D2A9}"/>
              </a:ext>
            </a:extLst>
          </p:cNvPr>
          <p:cNvSpPr>
            <a:spLocks noGrp="1"/>
          </p:cNvSpPr>
          <p:nvPr>
            <p:ph type="title"/>
          </p:nvPr>
        </p:nvSpPr>
        <p:spPr/>
        <p:txBody>
          <a:bodyPr/>
          <a:lstStyle/>
          <a:p>
            <a:r>
              <a:rPr lang="en-GB" dirty="0"/>
              <a:t>KNIME Workflows</a:t>
            </a:r>
          </a:p>
        </p:txBody>
      </p:sp>
      <p:sp>
        <p:nvSpPr>
          <p:cNvPr id="3" name="Slide Number Placeholder 2">
            <a:extLst>
              <a:ext uri="{FF2B5EF4-FFF2-40B4-BE49-F238E27FC236}">
                <a16:creationId xmlns:a16="http://schemas.microsoft.com/office/drawing/2014/main" id="{560094FF-FEC0-457F-B239-0B6CD2726500}"/>
              </a:ext>
            </a:extLst>
          </p:cNvPr>
          <p:cNvSpPr>
            <a:spLocks noGrp="1"/>
          </p:cNvSpPr>
          <p:nvPr>
            <p:ph type="sldNum" sz="quarter" idx="13"/>
          </p:nvPr>
        </p:nvSpPr>
        <p:spPr/>
        <p:txBody>
          <a:bodyPr/>
          <a:lstStyle/>
          <a:p>
            <a:fld id="{15C29056-5AFA-7949-831A-3EC086771171}" type="slidenum">
              <a:rPr lang="de-DE" smtClean="0"/>
              <a:pPr/>
              <a:t>52</a:t>
            </a:fld>
            <a:endParaRPr lang="de-DE" dirty="0"/>
          </a:p>
        </p:txBody>
      </p:sp>
      <p:sp>
        <p:nvSpPr>
          <p:cNvPr id="4" name="Text Placeholder 3">
            <a:extLst>
              <a:ext uri="{FF2B5EF4-FFF2-40B4-BE49-F238E27FC236}">
                <a16:creationId xmlns:a16="http://schemas.microsoft.com/office/drawing/2014/main" id="{58502483-82C6-4245-88C4-3D33045F5AE2}"/>
              </a:ext>
            </a:extLst>
          </p:cNvPr>
          <p:cNvSpPr>
            <a:spLocks noGrp="1"/>
          </p:cNvSpPr>
          <p:nvPr>
            <p:ph type="body" sz="quarter" idx="14"/>
          </p:nvPr>
        </p:nvSpPr>
        <p:spPr/>
        <p:txBody>
          <a:bodyPr/>
          <a:lstStyle/>
          <a:p>
            <a:r>
              <a:rPr lang="en-GB" dirty="0"/>
              <a:t>Training and testing a classification model (decision tree)</a:t>
            </a:r>
          </a:p>
        </p:txBody>
      </p:sp>
      <p:sp>
        <p:nvSpPr>
          <p:cNvPr id="5" name="Footer Placeholder 4">
            <a:extLst>
              <a:ext uri="{FF2B5EF4-FFF2-40B4-BE49-F238E27FC236}">
                <a16:creationId xmlns:a16="http://schemas.microsoft.com/office/drawing/2014/main" id="{38C1C332-3A85-4A5B-AF9D-39EC8EB77237}"/>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7" name="Picture 6" descr="Diagram&#10;&#10;Description automatically generated">
            <a:extLst>
              <a:ext uri="{FF2B5EF4-FFF2-40B4-BE49-F238E27FC236}">
                <a16:creationId xmlns:a16="http://schemas.microsoft.com/office/drawing/2014/main" id="{C8DEDA7E-CB38-48E0-B5C0-926617DE04D2}"/>
              </a:ext>
            </a:extLst>
          </p:cNvPr>
          <p:cNvPicPr>
            <a:picLocks noChangeAspect="1"/>
          </p:cNvPicPr>
          <p:nvPr/>
        </p:nvPicPr>
        <p:blipFill>
          <a:blip r:embed="rId2"/>
          <a:stretch>
            <a:fillRect/>
          </a:stretch>
        </p:blipFill>
        <p:spPr>
          <a:xfrm>
            <a:off x="950733" y="1229351"/>
            <a:ext cx="7097197" cy="4262073"/>
          </a:xfrm>
          <a:prstGeom prst="rect">
            <a:avLst/>
          </a:prstGeom>
        </p:spPr>
      </p:pic>
    </p:spTree>
    <p:extLst>
      <p:ext uri="{BB962C8B-B14F-4D97-AF65-F5344CB8AC3E}">
        <p14:creationId xmlns:p14="http://schemas.microsoft.com/office/powerpoint/2010/main" val="28471920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5BF7-AF90-483B-B434-1212503CED75}"/>
              </a:ext>
            </a:extLst>
          </p:cNvPr>
          <p:cNvSpPr>
            <a:spLocks noGrp="1"/>
          </p:cNvSpPr>
          <p:nvPr>
            <p:ph type="title"/>
          </p:nvPr>
        </p:nvSpPr>
        <p:spPr/>
        <p:txBody>
          <a:bodyPr/>
          <a:lstStyle/>
          <a:p>
            <a:r>
              <a:rPr lang="en-US" dirty="0"/>
              <a:t>KNIME Workflows</a:t>
            </a:r>
          </a:p>
        </p:txBody>
      </p:sp>
      <p:sp>
        <p:nvSpPr>
          <p:cNvPr id="3" name="Slide Number Placeholder 2">
            <a:extLst>
              <a:ext uri="{FF2B5EF4-FFF2-40B4-BE49-F238E27FC236}">
                <a16:creationId xmlns:a16="http://schemas.microsoft.com/office/drawing/2014/main" id="{E667904F-D5D2-4153-A0A0-4E3B1290B2F4}"/>
              </a:ext>
            </a:extLst>
          </p:cNvPr>
          <p:cNvSpPr>
            <a:spLocks noGrp="1"/>
          </p:cNvSpPr>
          <p:nvPr>
            <p:ph type="sldNum" sz="quarter" idx="13"/>
          </p:nvPr>
        </p:nvSpPr>
        <p:spPr/>
        <p:txBody>
          <a:bodyPr/>
          <a:lstStyle/>
          <a:p>
            <a:fld id="{15C29056-5AFA-7949-831A-3EC086771171}" type="slidenum">
              <a:rPr lang="de-DE" smtClean="0"/>
              <a:pPr/>
              <a:t>53</a:t>
            </a:fld>
            <a:endParaRPr lang="de-DE" dirty="0"/>
          </a:p>
        </p:txBody>
      </p:sp>
      <p:sp>
        <p:nvSpPr>
          <p:cNvPr id="4" name="Text Placeholder 3">
            <a:extLst>
              <a:ext uri="{FF2B5EF4-FFF2-40B4-BE49-F238E27FC236}">
                <a16:creationId xmlns:a16="http://schemas.microsoft.com/office/drawing/2014/main" id="{9B06463D-076D-4AD5-9258-66FD17CF4301}"/>
              </a:ext>
            </a:extLst>
          </p:cNvPr>
          <p:cNvSpPr>
            <a:spLocks noGrp="1"/>
          </p:cNvSpPr>
          <p:nvPr>
            <p:ph type="body" sz="quarter" idx="14"/>
          </p:nvPr>
        </p:nvSpPr>
        <p:spPr/>
        <p:txBody>
          <a:bodyPr/>
          <a:lstStyle/>
          <a:p>
            <a:r>
              <a:rPr lang="en-US" dirty="0"/>
              <a:t>Cross-validation </a:t>
            </a:r>
            <a:r>
              <a:rPr lang="en-US" dirty="0" err="1"/>
              <a:t>metanode</a:t>
            </a:r>
            <a:endParaRPr lang="en-US" dirty="0"/>
          </a:p>
        </p:txBody>
      </p:sp>
      <p:sp>
        <p:nvSpPr>
          <p:cNvPr id="5" name="Footer Placeholder 4">
            <a:extLst>
              <a:ext uri="{FF2B5EF4-FFF2-40B4-BE49-F238E27FC236}">
                <a16:creationId xmlns:a16="http://schemas.microsoft.com/office/drawing/2014/main" id="{6D84931B-21C6-4B8B-A571-126B47954F14}"/>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7" name="Picture 6" descr="Diagram&#10;&#10;Description automatically generated">
            <a:extLst>
              <a:ext uri="{FF2B5EF4-FFF2-40B4-BE49-F238E27FC236}">
                <a16:creationId xmlns:a16="http://schemas.microsoft.com/office/drawing/2014/main" id="{6D207164-6A88-4947-AA6E-37B216487BEC}"/>
              </a:ext>
            </a:extLst>
          </p:cNvPr>
          <p:cNvPicPr>
            <a:picLocks noChangeAspect="1"/>
          </p:cNvPicPr>
          <p:nvPr/>
        </p:nvPicPr>
        <p:blipFill>
          <a:blip r:embed="rId2"/>
          <a:stretch>
            <a:fillRect/>
          </a:stretch>
        </p:blipFill>
        <p:spPr>
          <a:xfrm>
            <a:off x="811454" y="1516892"/>
            <a:ext cx="7521091" cy="3557957"/>
          </a:xfrm>
          <a:prstGeom prst="rect">
            <a:avLst/>
          </a:prstGeom>
        </p:spPr>
      </p:pic>
    </p:spTree>
    <p:extLst>
      <p:ext uri="{BB962C8B-B14F-4D97-AF65-F5344CB8AC3E}">
        <p14:creationId xmlns:p14="http://schemas.microsoft.com/office/powerpoint/2010/main" val="27056557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B0569-210B-4E73-9A84-03E53B9E7FC2}"/>
              </a:ext>
            </a:extLst>
          </p:cNvPr>
          <p:cNvSpPr>
            <a:spLocks noGrp="1"/>
          </p:cNvSpPr>
          <p:nvPr>
            <p:ph type="title"/>
          </p:nvPr>
        </p:nvSpPr>
        <p:spPr/>
        <p:txBody>
          <a:bodyPr/>
          <a:lstStyle/>
          <a:p>
            <a:r>
              <a:rPr lang="en-US" dirty="0"/>
              <a:t>KNIME Workflows</a:t>
            </a:r>
          </a:p>
        </p:txBody>
      </p:sp>
      <p:sp>
        <p:nvSpPr>
          <p:cNvPr id="3" name="Slide Number Placeholder 2">
            <a:extLst>
              <a:ext uri="{FF2B5EF4-FFF2-40B4-BE49-F238E27FC236}">
                <a16:creationId xmlns:a16="http://schemas.microsoft.com/office/drawing/2014/main" id="{CBEF8551-EE27-42C1-BF72-3932D77C5C0A}"/>
              </a:ext>
            </a:extLst>
          </p:cNvPr>
          <p:cNvSpPr>
            <a:spLocks noGrp="1"/>
          </p:cNvSpPr>
          <p:nvPr>
            <p:ph type="sldNum" sz="quarter" idx="13"/>
          </p:nvPr>
        </p:nvSpPr>
        <p:spPr/>
        <p:txBody>
          <a:bodyPr/>
          <a:lstStyle/>
          <a:p>
            <a:fld id="{15C29056-5AFA-7949-831A-3EC086771171}" type="slidenum">
              <a:rPr lang="de-DE" smtClean="0"/>
              <a:pPr/>
              <a:t>54</a:t>
            </a:fld>
            <a:endParaRPr lang="de-DE" dirty="0"/>
          </a:p>
        </p:txBody>
      </p:sp>
      <p:sp>
        <p:nvSpPr>
          <p:cNvPr id="4" name="Text Placeholder 3">
            <a:extLst>
              <a:ext uri="{FF2B5EF4-FFF2-40B4-BE49-F238E27FC236}">
                <a16:creationId xmlns:a16="http://schemas.microsoft.com/office/drawing/2014/main" id="{723C2D1C-C53F-46CA-A539-8E10F873A28A}"/>
              </a:ext>
            </a:extLst>
          </p:cNvPr>
          <p:cNvSpPr>
            <a:spLocks noGrp="1"/>
          </p:cNvSpPr>
          <p:nvPr>
            <p:ph type="body" sz="quarter" idx="14"/>
          </p:nvPr>
        </p:nvSpPr>
        <p:spPr/>
        <p:txBody>
          <a:bodyPr/>
          <a:lstStyle/>
          <a:p>
            <a:r>
              <a:rPr lang="en-US" dirty="0"/>
              <a:t>Numeric errors on a linear regression model</a:t>
            </a:r>
          </a:p>
        </p:txBody>
      </p:sp>
      <p:sp>
        <p:nvSpPr>
          <p:cNvPr id="5" name="Footer Placeholder 4">
            <a:extLst>
              <a:ext uri="{FF2B5EF4-FFF2-40B4-BE49-F238E27FC236}">
                <a16:creationId xmlns:a16="http://schemas.microsoft.com/office/drawing/2014/main" id="{53EEA333-21ED-43AC-8E1A-B1A73E14A00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7" name="Picture 6" descr="Diagram&#10;&#10;Description automatically generated">
            <a:extLst>
              <a:ext uri="{FF2B5EF4-FFF2-40B4-BE49-F238E27FC236}">
                <a16:creationId xmlns:a16="http://schemas.microsoft.com/office/drawing/2014/main" id="{705DB1E6-1455-42F6-B534-D74F94B652F5}"/>
              </a:ext>
            </a:extLst>
          </p:cNvPr>
          <p:cNvPicPr>
            <a:picLocks noChangeAspect="1"/>
          </p:cNvPicPr>
          <p:nvPr/>
        </p:nvPicPr>
        <p:blipFill>
          <a:blip r:embed="rId2"/>
          <a:stretch>
            <a:fillRect/>
          </a:stretch>
        </p:blipFill>
        <p:spPr>
          <a:xfrm>
            <a:off x="654852" y="1295363"/>
            <a:ext cx="7430257" cy="3840506"/>
          </a:xfrm>
          <a:prstGeom prst="rect">
            <a:avLst/>
          </a:prstGeom>
        </p:spPr>
      </p:pic>
    </p:spTree>
    <p:extLst>
      <p:ext uri="{BB962C8B-B14F-4D97-AF65-F5344CB8AC3E}">
        <p14:creationId xmlns:p14="http://schemas.microsoft.com/office/powerpoint/2010/main" val="32192130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3B26F9-B704-CF47-9C92-9A399FF23052}"/>
              </a:ext>
            </a:extLst>
          </p:cNvPr>
          <p:cNvSpPr>
            <a:spLocks noGrp="1"/>
          </p:cNvSpPr>
          <p:nvPr>
            <p:ph type="ctrTitle"/>
          </p:nvPr>
        </p:nvSpPr>
        <p:spPr/>
        <p:txBody>
          <a:bodyPr/>
          <a:lstStyle/>
          <a:p>
            <a:r>
              <a:rPr lang="de-DE" dirty="0"/>
              <a:t>Thank you</a:t>
            </a:r>
          </a:p>
        </p:txBody>
      </p:sp>
      <p:sp>
        <p:nvSpPr>
          <p:cNvPr id="3" name="Fußzeilenplatzhalter 2">
            <a:extLst>
              <a:ext uri="{FF2B5EF4-FFF2-40B4-BE49-F238E27FC236}">
                <a16:creationId xmlns:a16="http://schemas.microsoft.com/office/drawing/2014/main" id="{AF27DE70-E7D1-8D48-B541-596C4E2E7A6F}"/>
              </a:ext>
            </a:extLst>
          </p:cNvPr>
          <p:cNvSpPr>
            <a:spLocks noGrp="1"/>
          </p:cNvSpPr>
          <p:nvPr>
            <p:ph type="ftr" sz="quarter" idx="3"/>
          </p:nvPr>
        </p:nvSpPr>
        <p:spPr/>
        <p:txBody>
          <a:bodyPr/>
          <a:lstStyle/>
          <a:p>
            <a:r>
              <a:rPr lang="de-DE" dirty="0"/>
              <a:t>For any questions please contact: education@knime.com</a:t>
            </a:r>
          </a:p>
        </p:txBody>
      </p:sp>
      <p:sp>
        <p:nvSpPr>
          <p:cNvPr id="4" name="Foliennummernplatzhalter 3">
            <a:extLst>
              <a:ext uri="{FF2B5EF4-FFF2-40B4-BE49-F238E27FC236}">
                <a16:creationId xmlns:a16="http://schemas.microsoft.com/office/drawing/2014/main" id="{EE636D0D-E716-DB4C-AAB9-03483DC77E66}"/>
              </a:ext>
            </a:extLst>
          </p:cNvPr>
          <p:cNvSpPr>
            <a:spLocks noGrp="1"/>
          </p:cNvSpPr>
          <p:nvPr>
            <p:ph type="sldNum" sz="quarter" idx="15"/>
          </p:nvPr>
        </p:nvSpPr>
        <p:spPr/>
        <p:txBody>
          <a:bodyPr/>
          <a:lstStyle/>
          <a:p>
            <a:fld id="{15C29056-5AFA-7949-831A-3EC086771171}" type="slidenum">
              <a:rPr lang="de-DE" smtClean="0"/>
              <a:pPr/>
              <a:t>55</a:t>
            </a:fld>
            <a:endParaRPr lang="de-DE" dirty="0"/>
          </a:p>
        </p:txBody>
      </p:sp>
    </p:spTree>
    <p:extLst>
      <p:ext uri="{BB962C8B-B14F-4D97-AF65-F5344CB8AC3E}">
        <p14:creationId xmlns:p14="http://schemas.microsoft.com/office/powerpoint/2010/main" val="648684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C4B8-DD37-480E-BD04-ECC7C814CCAB}"/>
              </a:ext>
            </a:extLst>
          </p:cNvPr>
          <p:cNvSpPr>
            <a:spLocks noGrp="1"/>
          </p:cNvSpPr>
          <p:nvPr>
            <p:ph type="title"/>
          </p:nvPr>
        </p:nvSpPr>
        <p:spPr/>
        <p:txBody>
          <a:bodyPr/>
          <a:lstStyle/>
          <a:p>
            <a:r>
              <a:rPr lang="de-DE" dirty="0"/>
              <a:t>What‘s the best model to use?</a:t>
            </a:r>
            <a:endParaRPr lang="en-GB" dirty="0"/>
          </a:p>
        </p:txBody>
      </p:sp>
      <p:sp>
        <p:nvSpPr>
          <p:cNvPr id="3" name="Slide Number Placeholder 2">
            <a:extLst>
              <a:ext uri="{FF2B5EF4-FFF2-40B4-BE49-F238E27FC236}">
                <a16:creationId xmlns:a16="http://schemas.microsoft.com/office/drawing/2014/main" id="{211FBA1F-59D8-44D4-9A80-C176CA31D050}"/>
              </a:ext>
            </a:extLst>
          </p:cNvPr>
          <p:cNvSpPr>
            <a:spLocks noGrp="1"/>
          </p:cNvSpPr>
          <p:nvPr>
            <p:ph type="sldNum" sz="quarter" idx="13"/>
          </p:nvPr>
        </p:nvSpPr>
        <p:spPr/>
        <p:txBody>
          <a:bodyPr/>
          <a:lstStyle/>
          <a:p>
            <a:fld id="{15C29056-5AFA-7949-831A-3EC086771171}" type="slidenum">
              <a:rPr lang="de-DE" smtClean="0"/>
              <a:pPr/>
              <a:t>6</a:t>
            </a:fld>
            <a:endParaRPr lang="de-DE" dirty="0"/>
          </a:p>
        </p:txBody>
      </p:sp>
      <p:sp>
        <p:nvSpPr>
          <p:cNvPr id="4" name="Text Placeholder 3">
            <a:extLst>
              <a:ext uri="{FF2B5EF4-FFF2-40B4-BE49-F238E27FC236}">
                <a16:creationId xmlns:a16="http://schemas.microsoft.com/office/drawing/2014/main" id="{B3F97C8F-A30E-41A5-8BE0-C95260D5E8D0}"/>
              </a:ext>
            </a:extLst>
          </p:cNvPr>
          <p:cNvSpPr>
            <a:spLocks noGrp="1"/>
          </p:cNvSpPr>
          <p:nvPr>
            <p:ph type="body" sz="quarter" idx="14"/>
          </p:nvPr>
        </p:nvSpPr>
        <p:spPr>
          <a:xfrm>
            <a:off x="358775" y="1208805"/>
            <a:ext cx="8378825" cy="3829355"/>
          </a:xfrm>
        </p:spPr>
        <p:txBody>
          <a:bodyPr/>
          <a:lstStyle/>
          <a:p>
            <a:pPr marL="6350" indent="0">
              <a:buNone/>
            </a:pPr>
            <a:r>
              <a:rPr lang="de-DE" dirty="0"/>
              <a:t>From the Data:</a:t>
            </a:r>
          </a:p>
          <a:p>
            <a:r>
              <a:rPr lang="de-DE" dirty="0"/>
              <a:t>Classification vs. Numerical</a:t>
            </a:r>
          </a:p>
          <a:p>
            <a:r>
              <a:rPr lang="de-DE" dirty="0"/>
              <a:t>Supervised vs. Unsupervised</a:t>
            </a:r>
          </a:p>
          <a:p>
            <a:endParaRPr lang="de-DE" sz="800" dirty="0"/>
          </a:p>
          <a:p>
            <a:pPr marL="6350" indent="0">
              <a:buNone/>
            </a:pPr>
            <a:r>
              <a:rPr lang="de-DE" dirty="0"/>
              <a:t>From the business case:</a:t>
            </a:r>
          </a:p>
          <a:p>
            <a:r>
              <a:rPr lang="de-DE" dirty="0"/>
              <a:t>Performances: what is acceptable?</a:t>
            </a:r>
          </a:p>
          <a:p>
            <a:r>
              <a:rPr lang="de-DE" dirty="0"/>
              <a:t>Simplicity: do not use a cannon for a simple problem</a:t>
            </a:r>
          </a:p>
          <a:p>
            <a:r>
              <a:rPr lang="de-DE" dirty="0"/>
              <a:t>Interpretability: do I need to know the decision process?</a:t>
            </a:r>
          </a:p>
          <a:p>
            <a:r>
              <a:rPr lang="de-DE" dirty="0"/>
              <a:t>Computational costs: it must be trainable and applicable in a reasonable time with reasonable hardware</a:t>
            </a:r>
            <a:endParaRPr lang="en-GB" dirty="0"/>
          </a:p>
        </p:txBody>
      </p:sp>
      <p:sp>
        <p:nvSpPr>
          <p:cNvPr id="5" name="Footer Placeholder 4">
            <a:extLst>
              <a:ext uri="{FF2B5EF4-FFF2-40B4-BE49-F238E27FC236}">
                <a16:creationId xmlns:a16="http://schemas.microsoft.com/office/drawing/2014/main" id="{A5270961-FFA3-4691-9FE7-FFB7AEBD03A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6" name="Text Placeholder 3">
            <a:extLst>
              <a:ext uri="{FF2B5EF4-FFF2-40B4-BE49-F238E27FC236}">
                <a16:creationId xmlns:a16="http://schemas.microsoft.com/office/drawing/2014/main" id="{780C776D-3B9B-4394-B6BC-1E8988921E96}"/>
              </a:ext>
            </a:extLst>
          </p:cNvPr>
          <p:cNvSpPr txBox="1">
            <a:spLocks/>
          </p:cNvSpPr>
          <p:nvPr/>
        </p:nvSpPr>
        <p:spPr>
          <a:xfrm>
            <a:off x="4417359" y="844928"/>
            <a:ext cx="4430202" cy="889742"/>
          </a:xfrm>
          <a:prstGeom prst="rect">
            <a:avLst/>
          </a:prstGeom>
          <a:ln>
            <a:solidFill>
              <a:schemeClr val="bg2">
                <a:lumMod val="50000"/>
              </a:schemeClr>
            </a:solidFill>
          </a:ln>
        </p:spPr>
        <p:txBody>
          <a:bodyPr vert="horz" lIns="0" tIns="0" rIns="0" bIns="0" rtlCol="0">
            <a:noAutofit/>
          </a:bodyPr>
          <a:lstStyle>
            <a:lvl1pPr marL="266700" indent="-260350"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0" indent="0">
              <a:buFont typeface="Symbol" pitchFamily="2" charset="2"/>
              <a:buNone/>
            </a:pPr>
            <a:r>
              <a:rPr lang="en-GB" sz="1800" i="1" dirty="0">
                <a:solidFill>
                  <a:schemeClr val="bg2">
                    <a:lumMod val="50000"/>
                  </a:schemeClr>
                </a:solidFill>
                <a:latin typeface="Times-Roman"/>
              </a:rPr>
              <a:t>Finding the “best” model is not a trivial task at all, since the question what a good (or best) model means is not always easy to answer.</a:t>
            </a:r>
          </a:p>
        </p:txBody>
      </p:sp>
    </p:spTree>
    <p:extLst>
      <p:ext uri="{BB962C8B-B14F-4D97-AF65-F5344CB8AC3E}">
        <p14:creationId xmlns:p14="http://schemas.microsoft.com/office/powerpoint/2010/main" val="694311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C7035-A2B8-4455-8585-25A69587888F}"/>
              </a:ext>
            </a:extLst>
          </p:cNvPr>
          <p:cNvSpPr>
            <a:spLocks noGrp="1"/>
          </p:cNvSpPr>
          <p:nvPr>
            <p:ph type="title"/>
          </p:nvPr>
        </p:nvSpPr>
        <p:spPr/>
        <p:txBody>
          <a:bodyPr/>
          <a:lstStyle/>
          <a:p>
            <a:r>
              <a:rPr lang="de-DE" dirty="0"/>
              <a:t>Performances</a:t>
            </a:r>
            <a:endParaRPr lang="en-GB" dirty="0"/>
          </a:p>
        </p:txBody>
      </p:sp>
      <p:sp>
        <p:nvSpPr>
          <p:cNvPr id="3" name="Slide Number Placeholder 2">
            <a:extLst>
              <a:ext uri="{FF2B5EF4-FFF2-40B4-BE49-F238E27FC236}">
                <a16:creationId xmlns:a16="http://schemas.microsoft.com/office/drawing/2014/main" id="{3855A16D-1318-4B4C-8D8B-1A1B81DDE433}"/>
              </a:ext>
            </a:extLst>
          </p:cNvPr>
          <p:cNvSpPr>
            <a:spLocks noGrp="1"/>
          </p:cNvSpPr>
          <p:nvPr>
            <p:ph type="sldNum" sz="quarter" idx="13"/>
          </p:nvPr>
        </p:nvSpPr>
        <p:spPr/>
        <p:txBody>
          <a:bodyPr/>
          <a:lstStyle/>
          <a:p>
            <a:fld id="{15C29056-5AFA-7949-831A-3EC086771171}" type="slidenum">
              <a:rPr lang="de-DE" smtClean="0"/>
              <a:pPr/>
              <a:t>7</a:t>
            </a:fld>
            <a:endParaRPr lang="de-DE" dirty="0"/>
          </a:p>
        </p:txBody>
      </p:sp>
      <p:sp>
        <p:nvSpPr>
          <p:cNvPr id="4" name="Text Placeholder 3">
            <a:extLst>
              <a:ext uri="{FF2B5EF4-FFF2-40B4-BE49-F238E27FC236}">
                <a16:creationId xmlns:a16="http://schemas.microsoft.com/office/drawing/2014/main" id="{2325CC67-9BE0-4DEE-9576-83D3FC834C90}"/>
              </a:ext>
            </a:extLst>
          </p:cNvPr>
          <p:cNvSpPr>
            <a:spLocks noGrp="1"/>
          </p:cNvSpPr>
          <p:nvPr>
            <p:ph type="body" sz="quarter" idx="14"/>
          </p:nvPr>
        </p:nvSpPr>
        <p:spPr/>
        <p:txBody>
          <a:bodyPr/>
          <a:lstStyle/>
          <a:p>
            <a:pPr marL="6350" indent="0">
              <a:buNone/>
            </a:pPr>
            <a:r>
              <a:rPr lang="de-DE" dirty="0"/>
              <a:t>Acceptable performances depend on:</a:t>
            </a:r>
          </a:p>
          <a:p>
            <a:pPr marL="6350" indent="0">
              <a:buNone/>
            </a:pPr>
            <a:endParaRPr lang="de-DE" sz="1000" dirty="0"/>
          </a:p>
          <a:p>
            <a:r>
              <a:rPr lang="de-DE" dirty="0"/>
              <a:t>The adopted score function</a:t>
            </a:r>
          </a:p>
          <a:p>
            <a:r>
              <a:rPr lang="de-DE" dirty="0"/>
              <a:t>Our tolerance to errors</a:t>
            </a:r>
          </a:p>
          <a:p>
            <a:endParaRPr lang="de-DE" dirty="0"/>
          </a:p>
          <a:p>
            <a:endParaRPr lang="en-GB" dirty="0"/>
          </a:p>
        </p:txBody>
      </p:sp>
      <p:sp>
        <p:nvSpPr>
          <p:cNvPr id="5" name="Footer Placeholder 4">
            <a:extLst>
              <a:ext uri="{FF2B5EF4-FFF2-40B4-BE49-F238E27FC236}">
                <a16:creationId xmlns:a16="http://schemas.microsoft.com/office/drawing/2014/main" id="{33A7712D-8D40-4DB3-A6DF-6203D9298C71}"/>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8D1F6A7-3617-48A1-B7E3-3CB2D1E2391D}"/>
                  </a:ext>
                </a:extLst>
              </p:cNvPr>
              <p:cNvSpPr txBox="1"/>
              <p:nvPr/>
            </p:nvSpPr>
            <p:spPr>
              <a:xfrm>
                <a:off x="259013" y="3950703"/>
                <a:ext cx="3048000" cy="1123384"/>
              </a:xfrm>
              <a:prstGeom prst="rect">
                <a:avLst/>
              </a:prstGeom>
              <a:noFill/>
            </p:spPr>
            <p:txBody>
              <a:bodyPr wrap="square" rtlCol="0">
                <a:spAutoFit/>
              </a:bodyPr>
              <a:lstStyle/>
              <a:p>
                <a:endParaRPr lang="en-US" sz="1300" dirty="0"/>
              </a:p>
              <a:p>
                <a:pPr/>
                <a14:m>
                  <m:oMathPara xmlns:m="http://schemas.openxmlformats.org/officeDocument/2006/math">
                    <m:oMathParaPr>
                      <m:jc m:val="centerGroup"/>
                    </m:oMathParaPr>
                    <m:oMath xmlns:m="http://schemas.openxmlformats.org/officeDocument/2006/math">
                      <m:r>
                        <a:rPr lang="de-DE" i="1" smtClean="0">
                          <a:latin typeface="Cambria Math" panose="02040503050406030204" pitchFamily="18" charset="0"/>
                        </a:rPr>
                        <m:t>𝑜</m:t>
                      </m:r>
                      <m:r>
                        <a:rPr lang="de-DE" b="0" i="1" smtClean="0">
                          <a:latin typeface="Cambria Math" panose="02040503050406030204" pitchFamily="18" charset="0"/>
                        </a:rPr>
                        <m:t>𝑣𝑒𝑟𝑎𝑙𝑙</m:t>
                      </m:r>
                      <m:r>
                        <a:rPr lang="de-DE" b="0" i="1" smtClean="0">
                          <a:latin typeface="Cambria Math" panose="02040503050406030204" pitchFamily="18" charset="0"/>
                        </a:rPr>
                        <m:t> </m:t>
                      </m:r>
                      <m:r>
                        <a:rPr lang="de-DE" b="0" i="1" smtClean="0">
                          <a:latin typeface="Cambria Math" panose="02040503050406030204" pitchFamily="18" charset="0"/>
                        </a:rPr>
                        <m:t>𝑎𝑐𝑐𝑢𝑟𝑎𝑐𝑦</m:t>
                      </m:r>
                      <m:r>
                        <a:rPr lang="de-DE" b="0" i="1" smtClean="0">
                          <a:latin typeface="Cambria Math" panose="02040503050406030204" pitchFamily="18" charset="0"/>
                        </a:rPr>
                        <m:t>=0.89</m:t>
                      </m:r>
                    </m:oMath>
                  </m:oMathPara>
                </a14:m>
                <a:endParaRPr lang="de-DE" b="0" dirty="0"/>
              </a:p>
              <a:p>
                <a:endParaRPr lang="de-DE" b="0" dirty="0"/>
              </a:p>
              <a:p>
                <a:pPr algn="ctr"/>
                <a14:m>
                  <m:oMath xmlns:m="http://schemas.openxmlformats.org/officeDocument/2006/math">
                    <m:r>
                      <a:rPr lang="de-DE" i="1" smtClean="0">
                        <a:latin typeface="Cambria Math" panose="02040503050406030204" pitchFamily="18" charset="0"/>
                        <a:ea typeface="Cambria Math" panose="02040503050406030204" pitchFamily="18" charset="0"/>
                      </a:rPr>
                      <m:t>𝐶</m:t>
                    </m:r>
                    <m:r>
                      <a:rPr lang="de-DE" b="0" i="1" smtClean="0">
                        <a:latin typeface="Cambria Math" panose="02040503050406030204" pitchFamily="18" charset="0"/>
                        <a:ea typeface="Cambria Math" panose="02040503050406030204" pitchFamily="18" charset="0"/>
                      </a:rPr>
                      <m:t>𝑜h𝑒</m:t>
                    </m:r>
                    <m:sSup>
                      <m:sSupPr>
                        <m:ctrlPr>
                          <a:rPr lang="de-DE"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𝑛</m:t>
                        </m:r>
                      </m:e>
                      <m:sup>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𝑠</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𝐾𝑎𝑝𝑝𝑎</m:t>
                    </m:r>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0.65</m:t>
                    </m:r>
                  </m:oMath>
                </a14:m>
                <a:r>
                  <a:rPr lang="en-US" dirty="0"/>
                  <a:t> </a:t>
                </a:r>
              </a:p>
            </p:txBody>
          </p:sp>
        </mc:Choice>
        <mc:Fallback xmlns="">
          <p:sp>
            <p:nvSpPr>
              <p:cNvPr id="7" name="TextBox 6">
                <a:extLst>
                  <a:ext uri="{FF2B5EF4-FFF2-40B4-BE49-F238E27FC236}">
                    <a16:creationId xmlns:a16="http://schemas.microsoft.com/office/drawing/2014/main" id="{98D1F6A7-3617-48A1-B7E3-3CB2D1E2391D}"/>
                  </a:ext>
                </a:extLst>
              </p:cNvPr>
              <p:cNvSpPr txBox="1">
                <a:spLocks noRot="1" noChangeAspect="1" noMove="1" noResize="1" noEditPoints="1" noAdjustHandles="1" noChangeArrowheads="1" noChangeShapeType="1" noTextEdit="1"/>
              </p:cNvSpPr>
              <p:nvPr/>
            </p:nvSpPr>
            <p:spPr>
              <a:xfrm>
                <a:off x="259013" y="3950703"/>
                <a:ext cx="3048000" cy="1123384"/>
              </a:xfrm>
              <a:prstGeom prst="rect">
                <a:avLst/>
              </a:prstGeom>
              <a:blipFill>
                <a:blip r:embed="rId2"/>
                <a:stretch>
                  <a:fillRect b="-380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E5EB49D-2CAC-49CB-B13E-D952C84CC47A}"/>
                  </a:ext>
                </a:extLst>
              </p:cNvPr>
              <p:cNvSpPr txBox="1"/>
              <p:nvPr/>
            </p:nvSpPr>
            <p:spPr>
              <a:xfrm>
                <a:off x="5474219" y="4203953"/>
                <a:ext cx="3048000"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i="1">
                          <a:latin typeface="Cambria Math" panose="02040503050406030204" pitchFamily="18" charset="0"/>
                        </a:rPr>
                        <m:t>𝑜𝑣𝑒𝑟𝑎𝑙𝑙</m:t>
                      </m:r>
                      <m:r>
                        <a:rPr lang="de-DE" i="1">
                          <a:latin typeface="Cambria Math" panose="02040503050406030204" pitchFamily="18" charset="0"/>
                        </a:rPr>
                        <m:t> </m:t>
                      </m:r>
                      <m:r>
                        <a:rPr lang="de-DE" i="1">
                          <a:latin typeface="Cambria Math" panose="02040503050406030204" pitchFamily="18" charset="0"/>
                        </a:rPr>
                        <m:t>𝑎𝑐𝑐𝑢𝑟𝑎𝑐𝑦</m:t>
                      </m:r>
                      <m:r>
                        <a:rPr lang="de-DE" i="1">
                          <a:latin typeface="Cambria Math" panose="02040503050406030204" pitchFamily="18" charset="0"/>
                        </a:rPr>
                        <m:t> =0.81</m:t>
                      </m:r>
                    </m:oMath>
                  </m:oMathPara>
                </a14:m>
                <a:endParaRPr lang="de-DE" b="0" dirty="0"/>
              </a:p>
              <a:p>
                <a:endParaRPr lang="de-DE" b="0" dirty="0"/>
              </a:p>
              <a:p>
                <a:pPr algn="ctr"/>
                <a14:m>
                  <m:oMath xmlns:m="http://schemas.openxmlformats.org/officeDocument/2006/math">
                    <m:r>
                      <a:rPr lang="de-DE" i="1" smtClean="0">
                        <a:latin typeface="Cambria Math" panose="02040503050406030204" pitchFamily="18" charset="0"/>
                        <a:ea typeface="Cambria Math" panose="02040503050406030204" pitchFamily="18" charset="0"/>
                      </a:rPr>
                      <m:t>𝐶</m:t>
                    </m:r>
                    <m:r>
                      <a:rPr lang="de-DE" b="0" i="1" smtClean="0">
                        <a:latin typeface="Cambria Math" panose="02040503050406030204" pitchFamily="18" charset="0"/>
                        <a:ea typeface="Cambria Math" panose="02040503050406030204" pitchFamily="18" charset="0"/>
                      </a:rPr>
                      <m:t>𝑜h𝑒</m:t>
                    </m:r>
                    <m:sSup>
                      <m:sSupPr>
                        <m:ctrlPr>
                          <a:rPr lang="de-DE"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𝑛</m:t>
                        </m:r>
                      </m:e>
                      <m:sup>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𝑠</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𝐾𝑎𝑝𝑝𝑎</m:t>
                    </m:r>
                    <m:r>
                      <a:rPr lang="de-DE" b="0" i="1" smtClean="0">
                        <a:latin typeface="Cambria Math" panose="02040503050406030204" pitchFamily="18" charset="0"/>
                        <a:ea typeface="Cambria Math" panose="02040503050406030204" pitchFamily="18" charset="0"/>
                      </a:rPr>
                      <m:t>=0.29</m:t>
                    </m:r>
                  </m:oMath>
                </a14:m>
                <a:r>
                  <a:rPr lang="en-US" dirty="0"/>
                  <a:t> </a:t>
                </a:r>
              </a:p>
            </p:txBody>
          </p:sp>
        </mc:Choice>
        <mc:Fallback xmlns="">
          <p:sp>
            <p:nvSpPr>
              <p:cNvPr id="9" name="TextBox 8">
                <a:extLst>
                  <a:ext uri="{FF2B5EF4-FFF2-40B4-BE49-F238E27FC236}">
                    <a16:creationId xmlns:a16="http://schemas.microsoft.com/office/drawing/2014/main" id="{9E5EB49D-2CAC-49CB-B13E-D952C84CC47A}"/>
                  </a:ext>
                </a:extLst>
              </p:cNvPr>
              <p:cNvSpPr txBox="1">
                <a:spLocks noRot="1" noChangeAspect="1" noMove="1" noResize="1" noEditPoints="1" noAdjustHandles="1" noChangeArrowheads="1" noChangeShapeType="1" noTextEdit="1"/>
              </p:cNvSpPr>
              <p:nvPr/>
            </p:nvSpPr>
            <p:spPr>
              <a:xfrm>
                <a:off x="5474219" y="4203953"/>
                <a:ext cx="3048000" cy="923330"/>
              </a:xfrm>
              <a:prstGeom prst="rect">
                <a:avLst/>
              </a:prstGeom>
              <a:blipFill>
                <a:blip r:embed="rId3"/>
                <a:stretch>
                  <a:fillRect b="-4636"/>
                </a:stretch>
              </a:blipFill>
            </p:spPr>
            <p:txBody>
              <a:bodyPr/>
              <a:lstStyle/>
              <a:p>
                <a:r>
                  <a:rPr lang="en-GB">
                    <a:noFill/>
                  </a:rPr>
                  <a:t> </a:t>
                </a:r>
              </a:p>
            </p:txBody>
          </p:sp>
        </mc:Fallback>
      </mc:AlternateContent>
      <p:graphicFrame>
        <p:nvGraphicFramePr>
          <p:cNvPr id="11" name="Table 10">
            <a:extLst>
              <a:ext uri="{FF2B5EF4-FFF2-40B4-BE49-F238E27FC236}">
                <a16:creationId xmlns:a16="http://schemas.microsoft.com/office/drawing/2014/main" id="{E17AD594-C213-4DB9-BAB9-C506246A5435}"/>
              </a:ext>
            </a:extLst>
          </p:cNvPr>
          <p:cNvGraphicFramePr>
            <a:graphicFrameLocks noGrp="1"/>
          </p:cNvGraphicFramePr>
          <p:nvPr>
            <p:extLst>
              <p:ext uri="{D42A27DB-BD31-4B8C-83A1-F6EECF244321}">
                <p14:modId xmlns:p14="http://schemas.microsoft.com/office/powerpoint/2010/main" val="1776202091"/>
              </p:ext>
            </p:extLst>
          </p:nvPr>
        </p:nvGraphicFramePr>
        <p:xfrm>
          <a:off x="667135" y="2513352"/>
          <a:ext cx="2666922" cy="1483360"/>
        </p:xfrm>
        <a:graphic>
          <a:graphicData uri="http://schemas.openxmlformats.org/drawingml/2006/table">
            <a:tbl>
              <a:tblPr firstRow="1" bandRow="1">
                <a:tableStyleId>{5C22544A-7EE6-4342-B048-85BDC9FD1C3A}</a:tableStyleId>
              </a:tblPr>
              <a:tblGrid>
                <a:gridCol w="888974">
                  <a:extLst>
                    <a:ext uri="{9D8B030D-6E8A-4147-A177-3AD203B41FA5}">
                      <a16:colId xmlns:a16="http://schemas.microsoft.com/office/drawing/2014/main" val="2521256269"/>
                    </a:ext>
                  </a:extLst>
                </a:gridCol>
                <a:gridCol w="888974">
                  <a:extLst>
                    <a:ext uri="{9D8B030D-6E8A-4147-A177-3AD203B41FA5}">
                      <a16:colId xmlns:a16="http://schemas.microsoft.com/office/drawing/2014/main" val="2776123958"/>
                    </a:ext>
                  </a:extLst>
                </a:gridCol>
                <a:gridCol w="888974">
                  <a:extLst>
                    <a:ext uri="{9D8B030D-6E8A-4147-A177-3AD203B41FA5}">
                      <a16:colId xmlns:a16="http://schemas.microsoft.com/office/drawing/2014/main" val="3568835804"/>
                    </a:ext>
                  </a:extLst>
                </a:gridCol>
              </a:tblGrid>
              <a:tr h="370840">
                <a:tc rowSpan="2">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True class</a:t>
                      </a:r>
                    </a:p>
                  </a:txBody>
                  <a:tcPr>
                    <a:lnR w="12700" cmpd="sng">
                      <a:noFill/>
                    </a:lnR>
                  </a:tcPr>
                </a:tc>
                <a:tc gridSpan="2">
                  <a:txBody>
                    <a:bodyPr/>
                    <a:lstStyle/>
                    <a:p>
                      <a:pPr algn="ctr"/>
                      <a:r>
                        <a:rPr lang="en-US" dirty="0"/>
                        <a:t>Predicted class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pPr algn="ct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570205028"/>
                  </a:ext>
                </a:extLst>
              </a:tr>
              <a:tr h="370840">
                <a:tc vMerge="1">
                  <a:txBody>
                    <a:bodyPr/>
                    <a:lstStyle/>
                    <a:p>
                      <a:endParaRPr lang="en-US" dirty="0"/>
                    </a:p>
                  </a:txBody>
                  <a:tcPr/>
                </a:tc>
                <a:tc>
                  <a:txBody>
                    <a:bodyPr/>
                    <a:lstStyle/>
                    <a:p>
                      <a:pPr algn="ctr"/>
                      <a:r>
                        <a:rPr lang="en-US" dirty="0"/>
                        <a:t>Positive</a:t>
                      </a:r>
                    </a:p>
                  </a:txBody>
                  <a:tcPr>
                    <a:lnT w="38100" cmpd="sng">
                      <a:noFill/>
                    </a:lnT>
                  </a:tcPr>
                </a:tc>
                <a:tc>
                  <a:txBody>
                    <a:bodyPr/>
                    <a:lstStyle/>
                    <a:p>
                      <a:pPr algn="ctr"/>
                      <a:r>
                        <a:rPr lang="en-US" dirty="0"/>
                        <a:t>Negative</a:t>
                      </a:r>
                    </a:p>
                  </a:txBody>
                  <a:tcPr>
                    <a:lnT w="38100" cmpd="sng">
                      <a:noFill/>
                    </a:lnT>
                  </a:tcPr>
                </a:tc>
                <a:extLst>
                  <a:ext uri="{0D108BD9-81ED-4DB2-BD59-A6C34878D82A}">
                    <a16:rowId xmlns:a16="http://schemas.microsoft.com/office/drawing/2014/main" val="2207853635"/>
                  </a:ext>
                </a:extLst>
              </a:tr>
              <a:tr h="370840">
                <a:tc>
                  <a:txBody>
                    <a:bodyPr/>
                    <a:lstStyle/>
                    <a:p>
                      <a:r>
                        <a:rPr lang="en-US" dirty="0"/>
                        <a:t>Positive</a:t>
                      </a:r>
                    </a:p>
                  </a:txBody>
                  <a:tcPr/>
                </a:tc>
                <a:tc>
                  <a:txBody>
                    <a:bodyPr/>
                    <a:lstStyle/>
                    <a:p>
                      <a:pPr algn="r"/>
                      <a:r>
                        <a:rPr lang="en-US" dirty="0"/>
                        <a:t>14</a:t>
                      </a:r>
                    </a:p>
                  </a:txBody>
                  <a:tcPr/>
                </a:tc>
                <a:tc>
                  <a:txBody>
                    <a:bodyPr/>
                    <a:lstStyle/>
                    <a:p>
                      <a:pPr algn="r"/>
                      <a:r>
                        <a:rPr lang="en-US" dirty="0"/>
                        <a:t>6</a:t>
                      </a:r>
                    </a:p>
                  </a:txBody>
                  <a:tcPr/>
                </a:tc>
                <a:extLst>
                  <a:ext uri="{0D108BD9-81ED-4DB2-BD59-A6C34878D82A}">
                    <a16:rowId xmlns:a16="http://schemas.microsoft.com/office/drawing/2014/main" val="3930496870"/>
                  </a:ext>
                </a:extLst>
              </a:tr>
              <a:tr h="370840">
                <a:tc>
                  <a:txBody>
                    <a:bodyPr/>
                    <a:lstStyle/>
                    <a:p>
                      <a:r>
                        <a:rPr lang="en-US" dirty="0"/>
                        <a:t>Negative</a:t>
                      </a:r>
                    </a:p>
                  </a:txBody>
                  <a:tcPr/>
                </a:tc>
                <a:tc>
                  <a:txBody>
                    <a:bodyPr/>
                    <a:lstStyle/>
                    <a:p>
                      <a:pPr algn="r"/>
                      <a:r>
                        <a:rPr lang="en-US" dirty="0"/>
                        <a:t>5</a:t>
                      </a:r>
                    </a:p>
                  </a:txBody>
                  <a:tcPr/>
                </a:tc>
                <a:tc>
                  <a:txBody>
                    <a:bodyPr/>
                    <a:lstStyle/>
                    <a:p>
                      <a:pPr algn="r"/>
                      <a:r>
                        <a:rPr lang="en-US" dirty="0"/>
                        <a:t>75</a:t>
                      </a:r>
                    </a:p>
                  </a:txBody>
                  <a:tcPr/>
                </a:tc>
                <a:extLst>
                  <a:ext uri="{0D108BD9-81ED-4DB2-BD59-A6C34878D82A}">
                    <a16:rowId xmlns:a16="http://schemas.microsoft.com/office/drawing/2014/main" val="3110047474"/>
                  </a:ext>
                </a:extLst>
              </a:tr>
            </a:tbl>
          </a:graphicData>
        </a:graphic>
      </p:graphicFrame>
      <p:graphicFrame>
        <p:nvGraphicFramePr>
          <p:cNvPr id="13" name="Table 12">
            <a:extLst>
              <a:ext uri="{FF2B5EF4-FFF2-40B4-BE49-F238E27FC236}">
                <a16:creationId xmlns:a16="http://schemas.microsoft.com/office/drawing/2014/main" id="{46870348-C0AD-4A61-B3CA-F93A84A2787C}"/>
              </a:ext>
            </a:extLst>
          </p:cNvPr>
          <p:cNvGraphicFramePr>
            <a:graphicFrameLocks noGrp="1"/>
          </p:cNvGraphicFramePr>
          <p:nvPr>
            <p:extLst>
              <p:ext uri="{D42A27DB-BD31-4B8C-83A1-F6EECF244321}">
                <p14:modId xmlns:p14="http://schemas.microsoft.com/office/powerpoint/2010/main" val="352414637"/>
              </p:ext>
            </p:extLst>
          </p:nvPr>
        </p:nvGraphicFramePr>
        <p:xfrm>
          <a:off x="5632670" y="2510994"/>
          <a:ext cx="2666922" cy="1483360"/>
        </p:xfrm>
        <a:graphic>
          <a:graphicData uri="http://schemas.openxmlformats.org/drawingml/2006/table">
            <a:tbl>
              <a:tblPr firstRow="1" bandRow="1">
                <a:tableStyleId>{5C22544A-7EE6-4342-B048-85BDC9FD1C3A}</a:tableStyleId>
              </a:tblPr>
              <a:tblGrid>
                <a:gridCol w="888974">
                  <a:extLst>
                    <a:ext uri="{9D8B030D-6E8A-4147-A177-3AD203B41FA5}">
                      <a16:colId xmlns:a16="http://schemas.microsoft.com/office/drawing/2014/main" val="2521256269"/>
                    </a:ext>
                  </a:extLst>
                </a:gridCol>
                <a:gridCol w="888974">
                  <a:extLst>
                    <a:ext uri="{9D8B030D-6E8A-4147-A177-3AD203B41FA5}">
                      <a16:colId xmlns:a16="http://schemas.microsoft.com/office/drawing/2014/main" val="2776123958"/>
                    </a:ext>
                  </a:extLst>
                </a:gridCol>
                <a:gridCol w="888974">
                  <a:extLst>
                    <a:ext uri="{9D8B030D-6E8A-4147-A177-3AD203B41FA5}">
                      <a16:colId xmlns:a16="http://schemas.microsoft.com/office/drawing/2014/main" val="3568835804"/>
                    </a:ext>
                  </a:extLst>
                </a:gridCol>
              </a:tblGrid>
              <a:tr h="370840">
                <a:tc rowSpan="2">
                  <a:txBody>
                    <a:bodyPr/>
                    <a:lstStyle/>
                    <a:p>
                      <a:endParaRPr lang="en-US" dirty="0"/>
                    </a:p>
                    <a:p>
                      <a:r>
                        <a:rPr lang="en-US" dirty="0"/>
                        <a:t>True class</a:t>
                      </a:r>
                    </a:p>
                  </a:txBody>
                  <a:tcPr/>
                </a:tc>
                <a:tc gridSpan="2">
                  <a:txBody>
                    <a:bodyPr/>
                    <a:lstStyle/>
                    <a:p>
                      <a:pPr algn="ctr"/>
                      <a:r>
                        <a:rPr lang="en-US" dirty="0"/>
                        <a:t>Predicted class</a:t>
                      </a:r>
                    </a:p>
                  </a:txBody>
                  <a:tcPr/>
                </a:tc>
                <a:tc hMerge="1">
                  <a:txBody>
                    <a:bodyPr/>
                    <a:lstStyle/>
                    <a:p>
                      <a:pPr algn="ctr"/>
                      <a:endParaRPr lang="en-US" dirty="0"/>
                    </a:p>
                  </a:txBody>
                  <a:tcPr/>
                </a:tc>
                <a:extLst>
                  <a:ext uri="{0D108BD9-81ED-4DB2-BD59-A6C34878D82A}">
                    <a16:rowId xmlns:a16="http://schemas.microsoft.com/office/drawing/2014/main" val="3126902946"/>
                  </a:ext>
                </a:extLst>
              </a:tr>
              <a:tr h="370840">
                <a:tc vMerge="1">
                  <a:txBody>
                    <a:bodyPr/>
                    <a:lstStyle/>
                    <a:p>
                      <a:endParaRPr lang="en-US" dirty="0"/>
                    </a:p>
                  </a:txBody>
                  <a:tcPr/>
                </a:tc>
                <a:tc>
                  <a:txBody>
                    <a:bodyPr/>
                    <a:lstStyle/>
                    <a:p>
                      <a:pPr algn="ctr"/>
                      <a:r>
                        <a:rPr lang="en-US" dirty="0"/>
                        <a:t>Positive</a:t>
                      </a:r>
                    </a:p>
                  </a:txBody>
                  <a:tcPr/>
                </a:tc>
                <a:tc>
                  <a:txBody>
                    <a:bodyPr/>
                    <a:lstStyle/>
                    <a:p>
                      <a:pPr algn="ctr"/>
                      <a:r>
                        <a:rPr lang="en-US" dirty="0"/>
                        <a:t>Negative</a:t>
                      </a:r>
                    </a:p>
                  </a:txBody>
                  <a:tcPr/>
                </a:tc>
                <a:extLst>
                  <a:ext uri="{0D108BD9-81ED-4DB2-BD59-A6C34878D82A}">
                    <a16:rowId xmlns:a16="http://schemas.microsoft.com/office/drawing/2014/main" val="2207853635"/>
                  </a:ext>
                </a:extLst>
              </a:tr>
              <a:tr h="370840">
                <a:tc>
                  <a:txBody>
                    <a:bodyPr/>
                    <a:lstStyle/>
                    <a:p>
                      <a:r>
                        <a:rPr lang="en-US" dirty="0"/>
                        <a:t>Positive</a:t>
                      </a:r>
                    </a:p>
                  </a:txBody>
                  <a:tcPr/>
                </a:tc>
                <a:tc>
                  <a:txBody>
                    <a:bodyPr/>
                    <a:lstStyle/>
                    <a:p>
                      <a:pPr algn="r"/>
                      <a:r>
                        <a:rPr lang="en-US" dirty="0"/>
                        <a:t>6</a:t>
                      </a:r>
                    </a:p>
                  </a:txBody>
                  <a:tcPr/>
                </a:tc>
                <a:tc>
                  <a:txBody>
                    <a:bodyPr/>
                    <a:lstStyle/>
                    <a:p>
                      <a:pPr algn="r"/>
                      <a:r>
                        <a:rPr lang="en-US" dirty="0"/>
                        <a:t>14</a:t>
                      </a:r>
                    </a:p>
                  </a:txBody>
                  <a:tcPr/>
                </a:tc>
                <a:extLst>
                  <a:ext uri="{0D108BD9-81ED-4DB2-BD59-A6C34878D82A}">
                    <a16:rowId xmlns:a16="http://schemas.microsoft.com/office/drawing/2014/main" val="3930496870"/>
                  </a:ext>
                </a:extLst>
              </a:tr>
              <a:tr h="370840">
                <a:tc>
                  <a:txBody>
                    <a:bodyPr/>
                    <a:lstStyle/>
                    <a:p>
                      <a:r>
                        <a:rPr lang="en-US" dirty="0"/>
                        <a:t>Negative</a:t>
                      </a:r>
                    </a:p>
                  </a:txBody>
                  <a:tcPr/>
                </a:tc>
                <a:tc>
                  <a:txBody>
                    <a:bodyPr/>
                    <a:lstStyle/>
                    <a:p>
                      <a:pPr algn="r"/>
                      <a:r>
                        <a:rPr lang="en-US" dirty="0"/>
                        <a:t>5</a:t>
                      </a:r>
                    </a:p>
                  </a:txBody>
                  <a:tcPr/>
                </a:tc>
                <a:tc>
                  <a:txBody>
                    <a:bodyPr/>
                    <a:lstStyle/>
                    <a:p>
                      <a:pPr algn="r"/>
                      <a:r>
                        <a:rPr lang="en-US" dirty="0"/>
                        <a:t>75</a:t>
                      </a:r>
                    </a:p>
                  </a:txBody>
                  <a:tcPr/>
                </a:tc>
                <a:extLst>
                  <a:ext uri="{0D108BD9-81ED-4DB2-BD59-A6C34878D82A}">
                    <a16:rowId xmlns:a16="http://schemas.microsoft.com/office/drawing/2014/main" val="3110047474"/>
                  </a:ext>
                </a:extLst>
              </a:tr>
            </a:tbl>
          </a:graphicData>
        </a:graphic>
      </p:graphicFrame>
      <p:sp>
        <p:nvSpPr>
          <p:cNvPr id="15" name="TextBox 14">
            <a:extLst>
              <a:ext uri="{FF2B5EF4-FFF2-40B4-BE49-F238E27FC236}">
                <a16:creationId xmlns:a16="http://schemas.microsoft.com/office/drawing/2014/main" id="{9BB0A865-9659-4404-B7A8-67A2B972F13A}"/>
              </a:ext>
            </a:extLst>
          </p:cNvPr>
          <p:cNvSpPr txBox="1"/>
          <p:nvPr/>
        </p:nvSpPr>
        <p:spPr>
          <a:xfrm>
            <a:off x="3635185" y="3321428"/>
            <a:ext cx="1558252" cy="1200329"/>
          </a:xfrm>
          <a:prstGeom prst="rect">
            <a:avLst/>
          </a:prstGeom>
          <a:noFill/>
          <a:ln>
            <a:solidFill>
              <a:schemeClr val="accent1"/>
            </a:solidFill>
          </a:ln>
        </p:spPr>
        <p:txBody>
          <a:bodyPr wrap="square" rtlCol="0">
            <a:spAutoFit/>
          </a:bodyPr>
          <a:lstStyle/>
          <a:p>
            <a:r>
              <a:rPr lang="de-DE" dirty="0"/>
              <a:t>Similar overall accuracy</a:t>
            </a:r>
          </a:p>
          <a:p>
            <a:r>
              <a:rPr lang="de-DE" dirty="0"/>
              <a:t>But different Cohen‘s Kappa</a:t>
            </a:r>
            <a:endParaRPr lang="en-US" dirty="0"/>
          </a:p>
        </p:txBody>
      </p:sp>
      <p:cxnSp>
        <p:nvCxnSpPr>
          <p:cNvPr id="17" name="Straight Arrow Connector 16">
            <a:extLst>
              <a:ext uri="{FF2B5EF4-FFF2-40B4-BE49-F238E27FC236}">
                <a16:creationId xmlns:a16="http://schemas.microsoft.com/office/drawing/2014/main" id="{9D7AF979-E864-4B3F-AE7D-A803F03F5BA5}"/>
              </a:ext>
            </a:extLst>
          </p:cNvPr>
          <p:cNvCxnSpPr>
            <a:cxnSpLocks/>
            <a:stCxn id="15" idx="1"/>
          </p:cNvCxnSpPr>
          <p:nvPr/>
        </p:nvCxnSpPr>
        <p:spPr>
          <a:xfrm flipH="1">
            <a:off x="3112995" y="3921593"/>
            <a:ext cx="522190" cy="646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8B0F138-DC97-4279-A4A5-148EA98A5583}"/>
              </a:ext>
            </a:extLst>
          </p:cNvPr>
          <p:cNvCxnSpPr>
            <a:cxnSpLocks/>
            <a:stCxn id="15" idx="3"/>
          </p:cNvCxnSpPr>
          <p:nvPr/>
        </p:nvCxnSpPr>
        <p:spPr>
          <a:xfrm>
            <a:off x="5193437" y="3921593"/>
            <a:ext cx="521563" cy="744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7702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4E785-6103-4041-87BA-F6C89455649C}"/>
              </a:ext>
            </a:extLst>
          </p:cNvPr>
          <p:cNvSpPr>
            <a:spLocks noGrp="1"/>
          </p:cNvSpPr>
          <p:nvPr>
            <p:ph type="title"/>
          </p:nvPr>
        </p:nvSpPr>
        <p:spPr/>
        <p:txBody>
          <a:bodyPr/>
          <a:lstStyle/>
          <a:p>
            <a:r>
              <a:rPr lang="de-DE" dirty="0"/>
              <a:t>Simplicity</a:t>
            </a:r>
            <a:endParaRPr lang="en-GB" dirty="0"/>
          </a:p>
        </p:txBody>
      </p:sp>
      <p:sp>
        <p:nvSpPr>
          <p:cNvPr id="3" name="Slide Number Placeholder 2">
            <a:extLst>
              <a:ext uri="{FF2B5EF4-FFF2-40B4-BE49-F238E27FC236}">
                <a16:creationId xmlns:a16="http://schemas.microsoft.com/office/drawing/2014/main" id="{166005F0-EDAC-46DC-9D6D-2638CC132D83}"/>
              </a:ext>
            </a:extLst>
          </p:cNvPr>
          <p:cNvSpPr>
            <a:spLocks noGrp="1"/>
          </p:cNvSpPr>
          <p:nvPr>
            <p:ph type="sldNum" sz="quarter" idx="13"/>
          </p:nvPr>
        </p:nvSpPr>
        <p:spPr/>
        <p:txBody>
          <a:bodyPr/>
          <a:lstStyle/>
          <a:p>
            <a:fld id="{15C29056-5AFA-7949-831A-3EC086771171}" type="slidenum">
              <a:rPr lang="de-DE" smtClean="0"/>
              <a:pPr/>
              <a:t>8</a:t>
            </a:fld>
            <a:endParaRPr lang="de-DE" dirty="0"/>
          </a:p>
        </p:txBody>
      </p:sp>
      <p:sp>
        <p:nvSpPr>
          <p:cNvPr id="4" name="Text Placeholder 3">
            <a:extLst>
              <a:ext uri="{FF2B5EF4-FFF2-40B4-BE49-F238E27FC236}">
                <a16:creationId xmlns:a16="http://schemas.microsoft.com/office/drawing/2014/main" id="{C13042A9-5C2B-4389-AD7C-1E52AC69C56D}"/>
              </a:ext>
            </a:extLst>
          </p:cNvPr>
          <p:cNvSpPr>
            <a:spLocks noGrp="1"/>
          </p:cNvSpPr>
          <p:nvPr>
            <p:ph type="body" sz="quarter" idx="14"/>
          </p:nvPr>
        </p:nvSpPr>
        <p:spPr/>
        <p:txBody>
          <a:bodyPr/>
          <a:lstStyle/>
          <a:p>
            <a:pPr marL="6350" indent="0" algn="l">
              <a:buNone/>
            </a:pPr>
            <a:r>
              <a:rPr lang="en-GB" b="0" i="0" u="none" strike="noStrike" baseline="0" dirty="0"/>
              <a:t>Do not use a cannon to shoot a fly!</a:t>
            </a:r>
          </a:p>
          <a:p>
            <a:pPr marL="6350" indent="0" algn="l">
              <a:buNone/>
            </a:pPr>
            <a:endParaRPr lang="en-GB" b="0" i="0" u="none" strike="noStrike" baseline="0" dirty="0"/>
          </a:p>
          <a:p>
            <a:pPr algn="l"/>
            <a:r>
              <a:rPr lang="en-GB" b="0" i="0" u="none" strike="noStrike" baseline="0" dirty="0"/>
              <a:t>Simple models are usually easier to understand and to interpret.</a:t>
            </a:r>
          </a:p>
          <a:p>
            <a:pPr algn="l"/>
            <a:r>
              <a:rPr lang="en-GB" b="0" i="0" u="none" strike="noStrike" baseline="0" dirty="0"/>
              <a:t>Their computational complexity is lower.</a:t>
            </a:r>
          </a:p>
          <a:p>
            <a:pPr algn="l"/>
            <a:r>
              <a:rPr lang="en-GB" b="0" i="0" u="none" strike="noStrike" baseline="0" dirty="0"/>
              <a:t>Too complex models often lead to overfitting.</a:t>
            </a:r>
          </a:p>
          <a:p>
            <a:pPr marL="6350" indent="0" algn="l">
              <a:buNone/>
            </a:pPr>
            <a:endParaRPr lang="en-GB" dirty="0"/>
          </a:p>
        </p:txBody>
      </p:sp>
      <p:sp>
        <p:nvSpPr>
          <p:cNvPr id="5" name="Footer Placeholder 4">
            <a:extLst>
              <a:ext uri="{FF2B5EF4-FFF2-40B4-BE49-F238E27FC236}">
                <a16:creationId xmlns:a16="http://schemas.microsoft.com/office/drawing/2014/main" id="{07DC9ECE-1BEE-4526-BB54-D445118B31E8}"/>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6" name="Picture 5">
            <a:extLst>
              <a:ext uri="{FF2B5EF4-FFF2-40B4-BE49-F238E27FC236}">
                <a16:creationId xmlns:a16="http://schemas.microsoft.com/office/drawing/2014/main" id="{17DB0BE4-D21B-4B63-AD58-C406DAFE6AB3}"/>
              </a:ext>
            </a:extLst>
          </p:cNvPr>
          <p:cNvPicPr>
            <a:picLocks noChangeAspect="1"/>
          </p:cNvPicPr>
          <p:nvPr/>
        </p:nvPicPr>
        <p:blipFill>
          <a:blip r:embed="rId2"/>
          <a:stretch>
            <a:fillRect/>
          </a:stretch>
        </p:blipFill>
        <p:spPr>
          <a:xfrm>
            <a:off x="2183370" y="3623557"/>
            <a:ext cx="2087850" cy="952557"/>
          </a:xfrm>
          <a:prstGeom prst="rect">
            <a:avLst/>
          </a:prstGeom>
        </p:spPr>
      </p:pic>
      <p:sp>
        <p:nvSpPr>
          <p:cNvPr id="11" name="TextBox 10">
            <a:extLst>
              <a:ext uri="{FF2B5EF4-FFF2-40B4-BE49-F238E27FC236}">
                <a16:creationId xmlns:a16="http://schemas.microsoft.com/office/drawing/2014/main" id="{E1448A01-37EF-4ACA-8651-84B949240435}"/>
              </a:ext>
            </a:extLst>
          </p:cNvPr>
          <p:cNvSpPr txBox="1"/>
          <p:nvPr/>
        </p:nvSpPr>
        <p:spPr>
          <a:xfrm>
            <a:off x="4889001" y="3792071"/>
            <a:ext cx="327013" cy="307777"/>
          </a:xfrm>
          <a:prstGeom prst="rect">
            <a:avLst/>
          </a:prstGeom>
          <a:solidFill>
            <a:schemeClr val="bg1"/>
          </a:solidFill>
        </p:spPr>
        <p:txBody>
          <a:bodyPr wrap="none" lIns="0" tIns="0" rIns="0" bIns="0" rtlCol="0">
            <a:spAutoFit/>
          </a:bodyPr>
          <a:lstStyle/>
          <a:p>
            <a:pPr algn="l">
              <a:lnSpc>
                <a:spcPct val="100000"/>
              </a:lnSpc>
            </a:pPr>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vs.</a:t>
            </a: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pic>
        <p:nvPicPr>
          <p:cNvPr id="13" name="Picture 12" descr="A close up of a logo&#10;&#10;Description automatically generated">
            <a:extLst>
              <a:ext uri="{FF2B5EF4-FFF2-40B4-BE49-F238E27FC236}">
                <a16:creationId xmlns:a16="http://schemas.microsoft.com/office/drawing/2014/main" id="{915C803E-C5D1-4179-9372-06E45D55501F}"/>
              </a:ext>
            </a:extLst>
          </p:cNvPr>
          <p:cNvPicPr>
            <a:picLocks noChangeAspect="1"/>
          </p:cNvPicPr>
          <p:nvPr/>
        </p:nvPicPr>
        <p:blipFill>
          <a:blip r:embed="rId3"/>
          <a:stretch>
            <a:fillRect/>
          </a:stretch>
        </p:blipFill>
        <p:spPr>
          <a:xfrm>
            <a:off x="5716544" y="2065480"/>
            <a:ext cx="2630753" cy="3425944"/>
          </a:xfrm>
          <a:prstGeom prst="rect">
            <a:avLst/>
          </a:prstGeom>
        </p:spPr>
      </p:pic>
    </p:spTree>
    <p:extLst>
      <p:ext uri="{BB962C8B-B14F-4D97-AF65-F5344CB8AC3E}">
        <p14:creationId xmlns:p14="http://schemas.microsoft.com/office/powerpoint/2010/main" val="2026807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2B840-FC30-484B-8C1C-9FBADBB2B0AB}"/>
              </a:ext>
            </a:extLst>
          </p:cNvPr>
          <p:cNvSpPr>
            <a:spLocks noGrp="1"/>
          </p:cNvSpPr>
          <p:nvPr>
            <p:ph type="title"/>
          </p:nvPr>
        </p:nvSpPr>
        <p:spPr/>
        <p:txBody>
          <a:bodyPr/>
          <a:lstStyle/>
          <a:p>
            <a:r>
              <a:rPr lang="de-DE" dirty="0"/>
              <a:t>Interpretability</a:t>
            </a:r>
            <a:endParaRPr lang="en-GB" dirty="0"/>
          </a:p>
        </p:txBody>
      </p:sp>
      <p:sp>
        <p:nvSpPr>
          <p:cNvPr id="3" name="Slide Number Placeholder 2">
            <a:extLst>
              <a:ext uri="{FF2B5EF4-FFF2-40B4-BE49-F238E27FC236}">
                <a16:creationId xmlns:a16="http://schemas.microsoft.com/office/drawing/2014/main" id="{1BFD6A51-BF84-48C5-9A8F-E84EEF59185C}"/>
              </a:ext>
            </a:extLst>
          </p:cNvPr>
          <p:cNvSpPr>
            <a:spLocks noGrp="1"/>
          </p:cNvSpPr>
          <p:nvPr>
            <p:ph type="sldNum" sz="quarter" idx="13"/>
          </p:nvPr>
        </p:nvSpPr>
        <p:spPr/>
        <p:txBody>
          <a:bodyPr/>
          <a:lstStyle/>
          <a:p>
            <a:fld id="{15C29056-5AFA-7949-831A-3EC086771171}" type="slidenum">
              <a:rPr lang="de-DE" smtClean="0"/>
              <a:pPr/>
              <a:t>9</a:t>
            </a:fld>
            <a:endParaRPr lang="de-DE" dirty="0"/>
          </a:p>
        </p:txBody>
      </p:sp>
      <p:sp>
        <p:nvSpPr>
          <p:cNvPr id="5" name="Footer Placeholder 4">
            <a:extLst>
              <a:ext uri="{FF2B5EF4-FFF2-40B4-BE49-F238E27FC236}">
                <a16:creationId xmlns:a16="http://schemas.microsoft.com/office/drawing/2014/main" id="{DA4DA95F-AF42-4C69-B626-A81957A71D7D}"/>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6" name="Picture 5">
            <a:extLst>
              <a:ext uri="{FF2B5EF4-FFF2-40B4-BE49-F238E27FC236}">
                <a16:creationId xmlns:a16="http://schemas.microsoft.com/office/drawing/2014/main" id="{4BA75D09-26CD-4292-96AB-776968226A67}"/>
              </a:ext>
            </a:extLst>
          </p:cNvPr>
          <p:cNvPicPr>
            <a:picLocks noChangeAspect="1"/>
          </p:cNvPicPr>
          <p:nvPr/>
        </p:nvPicPr>
        <p:blipFill>
          <a:blip r:embed="rId2"/>
          <a:stretch>
            <a:fillRect/>
          </a:stretch>
        </p:blipFill>
        <p:spPr>
          <a:xfrm>
            <a:off x="620993" y="2494843"/>
            <a:ext cx="3675343" cy="2157851"/>
          </a:xfrm>
          <a:prstGeom prst="rect">
            <a:avLst/>
          </a:prstGeom>
        </p:spPr>
      </p:pic>
      <p:pic>
        <p:nvPicPr>
          <p:cNvPr id="7" name="Picture 6">
            <a:extLst>
              <a:ext uri="{FF2B5EF4-FFF2-40B4-BE49-F238E27FC236}">
                <a16:creationId xmlns:a16="http://schemas.microsoft.com/office/drawing/2014/main" id="{44434B8B-90EF-403D-A71C-3560B3E06960}"/>
              </a:ext>
            </a:extLst>
          </p:cNvPr>
          <p:cNvPicPr>
            <a:picLocks noChangeAspect="1"/>
          </p:cNvPicPr>
          <p:nvPr/>
        </p:nvPicPr>
        <p:blipFill>
          <a:blip r:embed="rId3"/>
          <a:stretch>
            <a:fillRect/>
          </a:stretch>
        </p:blipFill>
        <p:spPr>
          <a:xfrm>
            <a:off x="5591536" y="2088424"/>
            <a:ext cx="2773165" cy="3084590"/>
          </a:xfrm>
          <a:prstGeom prst="rect">
            <a:avLst/>
          </a:prstGeom>
        </p:spPr>
      </p:pic>
      <p:sp>
        <p:nvSpPr>
          <p:cNvPr id="8" name="TextBox 7">
            <a:extLst>
              <a:ext uri="{FF2B5EF4-FFF2-40B4-BE49-F238E27FC236}">
                <a16:creationId xmlns:a16="http://schemas.microsoft.com/office/drawing/2014/main" id="{B10F8FDF-0628-490F-853B-663E6A337501}"/>
              </a:ext>
            </a:extLst>
          </p:cNvPr>
          <p:cNvSpPr txBox="1"/>
          <p:nvPr/>
        </p:nvSpPr>
        <p:spPr>
          <a:xfrm>
            <a:off x="5035924" y="3322942"/>
            <a:ext cx="327013" cy="307777"/>
          </a:xfrm>
          <a:prstGeom prst="rect">
            <a:avLst/>
          </a:prstGeom>
          <a:solidFill>
            <a:schemeClr val="bg1"/>
          </a:solidFill>
        </p:spPr>
        <p:txBody>
          <a:bodyPr wrap="none" lIns="0" tIns="0" rIns="0" bIns="0" rtlCol="0">
            <a:spAutoFit/>
          </a:bodyPr>
          <a:lstStyle/>
          <a:p>
            <a:pPr algn="l">
              <a:lnSpc>
                <a:spcPct val="100000"/>
              </a:lnSpc>
            </a:pPr>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vs.</a:t>
            </a: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9" name="Text Placeholder 3">
            <a:extLst>
              <a:ext uri="{FF2B5EF4-FFF2-40B4-BE49-F238E27FC236}">
                <a16:creationId xmlns:a16="http://schemas.microsoft.com/office/drawing/2014/main" id="{86E70E46-0B2E-4376-82AF-9412A8F2DA54}"/>
              </a:ext>
            </a:extLst>
          </p:cNvPr>
          <p:cNvSpPr>
            <a:spLocks noGrp="1"/>
          </p:cNvSpPr>
          <p:nvPr>
            <p:ph type="body" sz="quarter" idx="14"/>
          </p:nvPr>
        </p:nvSpPr>
        <p:spPr>
          <a:xfrm>
            <a:off x="358775" y="735825"/>
            <a:ext cx="8378825" cy="1238890"/>
          </a:xfrm>
        </p:spPr>
        <p:txBody>
          <a:bodyPr/>
          <a:lstStyle/>
          <a:p>
            <a:pPr marL="6350" indent="0">
              <a:buNone/>
            </a:pPr>
            <a:r>
              <a:rPr lang="de-DE" dirty="0"/>
              <a:t>For some use cases interpretability is a must </a:t>
            </a:r>
          </a:p>
          <a:p>
            <a:pPr marL="6350" indent="0">
              <a:buNone/>
            </a:pPr>
            <a:r>
              <a:rPr lang="de-DE" dirty="0"/>
              <a:t>For some other use cases interpretabilty is not necessary</a:t>
            </a:r>
          </a:p>
          <a:p>
            <a:pPr marL="6350" indent="0">
              <a:buNone/>
            </a:pPr>
            <a:r>
              <a:rPr lang="de-DE" dirty="0"/>
              <a:t>Interpretable model vs. Black-box</a:t>
            </a:r>
          </a:p>
          <a:p>
            <a:endParaRPr lang="en-GB" dirty="0"/>
          </a:p>
        </p:txBody>
      </p:sp>
    </p:spTree>
    <p:extLst>
      <p:ext uri="{BB962C8B-B14F-4D97-AF65-F5344CB8AC3E}">
        <p14:creationId xmlns:p14="http://schemas.microsoft.com/office/powerpoint/2010/main" val="1029458089"/>
      </p:ext>
    </p:extLst>
  </p:cSld>
  <p:clrMapOvr>
    <a:masterClrMapping/>
  </p:clrMapOvr>
</p:sld>
</file>

<file path=ppt/theme/theme1.xml><?xml version="1.0" encoding="utf-8"?>
<a:theme xmlns:a="http://schemas.openxmlformats.org/drawingml/2006/main" name="Master Guide to Intelligent Data Science">
  <a:themeElements>
    <a:clrScheme name="Guide to Intelligent Data Science 1">
      <a:dk1>
        <a:srgbClr val="00386C"/>
      </a:dk1>
      <a:lt1>
        <a:srgbClr val="FFFFFF"/>
      </a:lt1>
      <a:dk2>
        <a:srgbClr val="95B0BE"/>
      </a:dk2>
      <a:lt2>
        <a:srgbClr val="CDDEE7"/>
      </a:lt2>
      <a:accent1>
        <a:srgbClr val="ED1846"/>
      </a:accent1>
      <a:accent2>
        <a:srgbClr val="00386C"/>
      </a:accent2>
      <a:accent3>
        <a:srgbClr val="CDDEE7"/>
      </a:accent3>
      <a:accent4>
        <a:srgbClr val="8DAAB9"/>
      </a:accent4>
      <a:accent5>
        <a:srgbClr val="340A0B"/>
      </a:accent5>
      <a:accent6>
        <a:srgbClr val="832A38"/>
      </a:accent6>
      <a:hlink>
        <a:srgbClr val="00386C"/>
      </a:hlink>
      <a:folHlink>
        <a:srgbClr val="8BA8B7"/>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9050">
          <a:solidFill>
            <a:srgbClr val="92AEBC"/>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cap="rnd" cmpd="sng">
          <a:solidFill>
            <a:srgbClr val="92AEBC"/>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solidFill>
          <a:schemeClr val="bg1"/>
        </a:solidFill>
      </a:spPr>
      <a:bodyPr wrap="square" lIns="0" tIns="0" rIns="0" bIns="0" rtlCol="0">
        <a:spAutoFit/>
      </a:bodyPr>
      <a:lstStyle>
        <a:defPPr algn="l">
          <a:lnSpc>
            <a:spcPct val="100000"/>
          </a:lnSpc>
          <a:defRPr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defPPr>
      </a:lstStyle>
    </a:txDef>
  </a:objectDefaults>
  <a:extraClrSchemeLst/>
  <a:extLst>
    <a:ext uri="{05A4C25C-085E-4340-85A3-A5531E510DB2}">
      <thm15:themeFamily xmlns:thm15="http://schemas.microsoft.com/office/thememl/2012/main" name="KNIME-PP-Vorlage-190226" id="{16C63487-B647-7947-A218-79B803470186}" vid="{3D5B32DD-FEEC-8A41-AAF9-24D8CEF25E20}"/>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_dlc_DocId xmlns="a1d3deca-49d0-46fa-a3f9-6e0c4e618558">XFNKNFZNA3JN-2102554853-525353</_dlc_DocId>
    <_dlc_DocIdUrl xmlns="a1d3deca-49d0-46fa-a3f9-6e0c4e618558">
      <Url>https://knime.sharepoint.com/_layouts/15/DocIdRedir.aspx?ID=XFNKNFZNA3JN-2102554853-525353</Url>
      <Description>XFNKNFZNA3JN-2102554853-525353</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83E31740070594596117FEC384DD67F" ma:contentTypeVersion="14" ma:contentTypeDescription="Create a new document." ma:contentTypeScope="" ma:versionID="c7648634e9df3405144b3fe5a1726d33">
  <xsd:schema xmlns:xsd="http://www.w3.org/2001/XMLSchema" xmlns:xs="http://www.w3.org/2001/XMLSchema" xmlns:p="http://schemas.microsoft.com/office/2006/metadata/properties" xmlns:ns1="http://schemas.microsoft.com/sharepoint/v3" xmlns:ns2="a1d3deca-49d0-46fa-a3f9-6e0c4e618558" xmlns:ns3="32a7ba11-dde9-4cf2-a6ac-8f31dc36ce67" targetNamespace="http://schemas.microsoft.com/office/2006/metadata/properties" ma:root="true" ma:fieldsID="3f4aaf3f81e128484679cd5afd72b81d" ns1:_="" ns2:_="" ns3:_="">
    <xsd:import namespace="http://schemas.microsoft.com/sharepoint/v3"/>
    <xsd:import namespace="a1d3deca-49d0-46fa-a3f9-6e0c4e618558"/>
    <xsd:import namespace="32a7ba11-dde9-4cf2-a6ac-8f31dc36ce6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element ref="ns3:MediaServiceAutoKeyPoints" minOccurs="0"/>
                <xsd:element ref="ns3:MediaServiceKeyPoints" minOccurs="0"/>
                <xsd:element ref="ns1:_ip_UnifiedCompliancePolicyProperties" minOccurs="0"/>
                <xsd:element ref="ns1:_ip_UnifiedCompliancePolicyUIAction"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1d3deca-49d0-46fa-a3f9-6e0c4e61855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_dlc_DocId" ma:index="22" nillable="true" ma:displayName="Document ID Value" ma:description="The value of the document ID assigned to this item." ma:internalName="_dlc_DocId" ma:readOnly="true">
      <xsd:simpleType>
        <xsd:restriction base="dms:Text"/>
      </xsd:simpleType>
    </xsd:element>
    <xsd:element name="_dlc_DocIdUrl" ma:index="23"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4"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32a7ba11-dde9-4cf2-a6ac-8f31dc36ce6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Tags" ma:index="16" nillable="true" ma:displayName="Tags" ma:description=""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BC03A6-CC7F-4A60-B738-FC353793CF8C}">
  <ds:schemaRef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a1d3deca-49d0-46fa-a3f9-6e0c4e618558"/>
    <ds:schemaRef ds:uri="http://purl.org/dc/terms/"/>
    <ds:schemaRef ds:uri="http://schemas.microsoft.com/office/2006/documentManagement/types"/>
    <ds:schemaRef ds:uri="32a7ba11-dde9-4cf2-a6ac-8f31dc36ce67"/>
    <ds:schemaRef ds:uri="http://schemas.microsoft.com/sharepoint/v3"/>
    <ds:schemaRef ds:uri="http://www.w3.org/XML/1998/namespace"/>
    <ds:schemaRef ds:uri="http://purl.org/dc/dcmitype/"/>
  </ds:schemaRefs>
</ds:datastoreItem>
</file>

<file path=customXml/itemProps2.xml><?xml version="1.0" encoding="utf-8"?>
<ds:datastoreItem xmlns:ds="http://schemas.openxmlformats.org/officeDocument/2006/customXml" ds:itemID="{007C0C6B-B32A-4043-A834-1A0F1BE9C6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1d3deca-49d0-46fa-a3f9-6e0c4e618558"/>
    <ds:schemaRef ds:uri="32a7ba11-dde9-4cf2-a6ac-8f31dc36ce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780307-8751-49EF-9687-CF39DB34BD5D}">
  <ds:schemaRefs>
    <ds:schemaRef ds:uri="http://schemas.microsoft.com/sharepoint/events"/>
  </ds:schemaRefs>
</ds:datastoreItem>
</file>

<file path=customXml/itemProps4.xml><?xml version="1.0" encoding="utf-8"?>
<ds:datastoreItem xmlns:ds="http://schemas.openxmlformats.org/officeDocument/2006/customXml" ds:itemID="{DEC53D86-9493-45BF-B85E-0AA6C48C3EE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13734</TotalTime>
  <Words>4168</Words>
  <Application>Microsoft Office PowerPoint</Application>
  <PresentationFormat>On-screen Show (16:10)</PresentationFormat>
  <Paragraphs>648</Paragraphs>
  <Slides>55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Cambria Math</vt:lpstr>
      <vt:lpstr>LMSans10-Regular</vt:lpstr>
      <vt:lpstr>Roboto</vt:lpstr>
      <vt:lpstr>Symbol</vt:lpstr>
      <vt:lpstr>LMSans12-Regular</vt:lpstr>
      <vt:lpstr>Times-Roman</vt:lpstr>
      <vt:lpstr>Arial</vt:lpstr>
      <vt:lpstr>Calibri</vt:lpstr>
      <vt:lpstr>Segoe UI Symbol</vt:lpstr>
      <vt:lpstr>Master Guide to Intelligent Data Science</vt:lpstr>
      <vt:lpstr>Basic Principles of Machine Learning</vt:lpstr>
      <vt:lpstr>Summary of this lesson</vt:lpstr>
      <vt:lpstr>Content of this lesson</vt:lpstr>
      <vt:lpstr>Datasets</vt:lpstr>
      <vt:lpstr>Select the Model</vt:lpstr>
      <vt:lpstr>What‘s the best model to use?</vt:lpstr>
      <vt:lpstr>Performances</vt:lpstr>
      <vt:lpstr>Simplicity</vt:lpstr>
      <vt:lpstr>Interpretability</vt:lpstr>
      <vt:lpstr>Computational Costs</vt:lpstr>
      <vt:lpstr>Select the score function</vt:lpstr>
      <vt:lpstr>Loss / Likelihood functions</vt:lpstr>
      <vt:lpstr>Loss Functions for Numeric Models</vt:lpstr>
      <vt:lpstr>Cost Matrix</vt:lpstr>
      <vt:lpstr>Loss Functions for Classification</vt:lpstr>
      <vt:lpstr>Algorithms for model fitting</vt:lpstr>
      <vt:lpstr>Algorithms for model fitting: closed-form solutions</vt:lpstr>
      <vt:lpstr>Algorithms for model fitting: gradient descent based solutions</vt:lpstr>
      <vt:lpstr>Algorithms for model fitting: gradient descent based solutions</vt:lpstr>
      <vt:lpstr>Algorithms for model fitting: gradient descent based solutions</vt:lpstr>
      <vt:lpstr>Algorithms for model fitting: gradient descent based solutions</vt:lpstr>
      <vt:lpstr>Algorithms for model fitting: search strategies</vt:lpstr>
      <vt:lpstr>Grid Search</vt:lpstr>
      <vt:lpstr>Random Search</vt:lpstr>
      <vt:lpstr>Hill Climbing</vt:lpstr>
      <vt:lpstr>Bayesian Optimization</vt:lpstr>
      <vt:lpstr>Validate Results: Errors</vt:lpstr>
      <vt:lpstr>Types of Errors</vt:lpstr>
      <vt:lpstr>Machine Learning: Bias and Variance</vt:lpstr>
      <vt:lpstr>Confusion Matrix for Classification</vt:lpstr>
      <vt:lpstr>Confusion Matrix for Classification</vt:lpstr>
      <vt:lpstr>Class Statistics</vt:lpstr>
      <vt:lpstr>Accuracy Measures</vt:lpstr>
      <vt:lpstr>Cohen‘s Kappa</vt:lpstr>
      <vt:lpstr>Cohen‘s Kappa (κ) vs. Overall accuracy</vt:lpstr>
      <vt:lpstr>ROC curve</vt:lpstr>
      <vt:lpstr>Numeric Error Measures</vt:lpstr>
      <vt:lpstr>Validate Results: Model Validation</vt:lpstr>
      <vt:lpstr>Training set and test set</vt:lpstr>
      <vt:lpstr>Cross-Validation</vt:lpstr>
      <vt:lpstr>Sampling Techniques: Bootstrapping </vt:lpstr>
      <vt:lpstr>Coping with unbalanced data</vt:lpstr>
      <vt:lpstr>Generalization and Overfitting</vt:lpstr>
      <vt:lpstr>Keep it simple!</vt:lpstr>
      <vt:lpstr>Overfitting vs Underfitting</vt:lpstr>
      <vt:lpstr>Validate Results: Model Complexity</vt:lpstr>
      <vt:lpstr>Regularization Terms</vt:lpstr>
      <vt:lpstr>Minimum Description Length (MDL)</vt:lpstr>
      <vt:lpstr>Other measures for model complexity</vt:lpstr>
      <vt:lpstr>What you have learned</vt:lpstr>
      <vt:lpstr>Scoring in Practice</vt:lpstr>
      <vt:lpstr>KNIME Workflows</vt:lpstr>
      <vt:lpstr>KNIME Workflows</vt:lpstr>
      <vt:lpstr>KNIME Workflows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Microsoft Office User</dc:creator>
  <cp:lastModifiedBy>Rosaria Silipo</cp:lastModifiedBy>
  <cp:revision>321</cp:revision>
  <cp:lastPrinted>2019-02-14T13:33:55Z</cp:lastPrinted>
  <dcterms:created xsi:type="dcterms:W3CDTF">2019-02-27T15:40:41Z</dcterms:created>
  <dcterms:modified xsi:type="dcterms:W3CDTF">2020-11-10T14:45:19Z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0x010100683E31740070594596117FEC384DD67F</vt:lpwstr>
  </property>
  <property fmtid="{D5CDD505-2E9C-101B-9397-08002B2CF9AE}" pid="3" name="_dlc_DocIdItemGuid">
    <vt:lpwstr>a3d4eb95-7799-4e7c-9266-21129d650c1f</vt:lpwstr>
  </property>
</Properties>
</file>