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0" r:id="rId5"/>
  </p:sldMasterIdLst>
  <p:notesMasterIdLst>
    <p:notesMasterId r:id="rId61"/>
  </p:notesMasterIdLst>
  <p:sldIdLst>
    <p:sldId id="262" r:id="rId6"/>
    <p:sldId id="266" r:id="rId7"/>
    <p:sldId id="264" r:id="rId8"/>
    <p:sldId id="308" r:id="rId9"/>
    <p:sldId id="317" r:id="rId10"/>
    <p:sldId id="318" r:id="rId11"/>
    <p:sldId id="340" r:id="rId12"/>
    <p:sldId id="341" r:id="rId13"/>
    <p:sldId id="342" r:id="rId14"/>
    <p:sldId id="343" r:id="rId15"/>
    <p:sldId id="313" r:id="rId16"/>
    <p:sldId id="319" r:id="rId17"/>
    <p:sldId id="344" r:id="rId18"/>
    <p:sldId id="345" r:id="rId19"/>
    <p:sldId id="346" r:id="rId20"/>
    <p:sldId id="312" r:id="rId21"/>
    <p:sldId id="320" r:id="rId22"/>
    <p:sldId id="321" r:id="rId23"/>
    <p:sldId id="347" r:id="rId24"/>
    <p:sldId id="350" r:id="rId25"/>
    <p:sldId id="348" r:id="rId26"/>
    <p:sldId id="322" r:id="rId27"/>
    <p:sldId id="351" r:id="rId28"/>
    <p:sldId id="352" r:id="rId29"/>
    <p:sldId id="353" r:id="rId30"/>
    <p:sldId id="354" r:id="rId31"/>
    <p:sldId id="314" r:id="rId32"/>
    <p:sldId id="310" r:id="rId33"/>
    <p:sldId id="355" r:id="rId34"/>
    <p:sldId id="356" r:id="rId35"/>
    <p:sldId id="297" r:id="rId36"/>
    <p:sldId id="323" r:id="rId37"/>
    <p:sldId id="357" r:id="rId38"/>
    <p:sldId id="1568" r:id="rId39"/>
    <p:sldId id="326" r:id="rId40"/>
    <p:sldId id="325" r:id="rId41"/>
    <p:sldId id="1569" r:id="rId42"/>
    <p:sldId id="328" r:id="rId43"/>
    <p:sldId id="1485" r:id="rId44"/>
    <p:sldId id="330" r:id="rId45"/>
    <p:sldId id="331" r:id="rId46"/>
    <p:sldId id="335" r:id="rId47"/>
    <p:sldId id="1570" r:id="rId48"/>
    <p:sldId id="1571" r:id="rId49"/>
    <p:sldId id="1508" r:id="rId50"/>
    <p:sldId id="332" r:id="rId51"/>
    <p:sldId id="333" r:id="rId52"/>
    <p:sldId id="1572" r:id="rId53"/>
    <p:sldId id="1573" r:id="rId54"/>
    <p:sldId id="339" r:id="rId55"/>
    <p:sldId id="336" r:id="rId56"/>
    <p:sldId id="1574" r:id="rId57"/>
    <p:sldId id="1575" r:id="rId58"/>
    <p:sldId id="1576" r:id="rId59"/>
    <p:sldId id="263" r:id="rId60"/>
  </p:sldIdLst>
  <p:sldSz cx="9144000" cy="5715000" type="screen16x10"/>
  <p:notesSz cx="6858000" cy="9144000"/>
  <p:embeddedFontLst>
    <p:embeddedFont>
      <p:font typeface="Calibri" panose="020F0502020204030204" pitchFamily="34" charset="0"/>
      <p:regular r:id="rId62"/>
      <p:bold r:id="rId63"/>
      <p:italic r:id="rId64"/>
      <p:boldItalic r:id="rId65"/>
    </p:embeddedFont>
    <p:embeddedFont>
      <p:font typeface="Cambria Math" panose="02040503050406030204" pitchFamily="18" charset="0"/>
      <p:regular r:id="rId66"/>
    </p:embeddedFont>
    <p:embeddedFont>
      <p:font typeface="Roboto" panose="020B0604020202020204" charset="0"/>
      <p:regular r:id="rId67"/>
      <p:bold r:id="rId68"/>
      <p:italic r:id="rId69"/>
      <p:boldItalic r:id="rId70"/>
    </p:embeddedFont>
    <p:embeddedFont>
      <p:font typeface="Segoe UI Symbol" panose="020B0502040204020203" pitchFamily="34" charset="0"/>
      <p:regular r:id="rId7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aria Silipo" initials="RS" lastIdx="23" clrIdx="0">
    <p:extLst>
      <p:ext uri="{19B8F6BF-5375-455C-9EA6-DF929625EA0E}">
        <p15:presenceInfo xmlns:p15="http://schemas.microsoft.com/office/powerpoint/2012/main" userId="S::rosaria.silipo@knime.com::48f1ae3a-382c-4c45-8ed1-39095bf3710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0"/>
    <a:srgbClr val="00386C"/>
    <a:srgbClr val="ED1846"/>
    <a:srgbClr val="CDDEE7"/>
    <a:srgbClr val="92AEBC"/>
    <a:srgbClr val="F8C71A"/>
    <a:srgbClr val="FFF9D9"/>
    <a:srgbClr val="FFEB7F"/>
    <a:srgbClr val="FFE240"/>
    <a:srgbClr val="FFD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5" autoAdjust="0"/>
    <p:restoredTop sz="96333"/>
  </p:normalViewPr>
  <p:slideViewPr>
    <p:cSldViewPr snapToGrid="0" snapToObjects="1" showGuides="1">
      <p:cViewPr varScale="1">
        <p:scale>
          <a:sx n="155" d="100"/>
          <a:sy n="155" d="100"/>
        </p:scale>
        <p:origin x="156" y="42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font" Target="fonts/font2.fntdata"/><Relationship Id="rId68" Type="http://schemas.openxmlformats.org/officeDocument/2006/relationships/font" Target="fonts/font7.fntdata"/><Relationship Id="rId16" Type="http://schemas.openxmlformats.org/officeDocument/2006/relationships/slide" Target="slides/slide1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font" Target="fonts/font5.fntdata"/><Relationship Id="rId74" Type="http://schemas.openxmlformats.org/officeDocument/2006/relationships/viewProps" Target="viewProps.xml"/><Relationship Id="rId5" Type="http://schemas.openxmlformats.org/officeDocument/2006/relationships/slideMaster" Target="slideMasters/slideMaster1.xml"/><Relationship Id="rId61" Type="http://schemas.openxmlformats.org/officeDocument/2006/relationships/notesMaster" Target="notesMasters/notesMaster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font" Target="fonts/font3.fntdata"/><Relationship Id="rId69" Type="http://schemas.openxmlformats.org/officeDocument/2006/relationships/font" Target="fonts/font8.fntdata"/><Relationship Id="rId77" Type="http://schemas.microsoft.com/office/2016/11/relationships/changesInfo" Target="changesInfos/changesInfo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font" Target="fonts/font6.fntdata"/><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font" Target="fonts/font1.fntdata"/><Relationship Id="rId70" Type="http://schemas.openxmlformats.org/officeDocument/2006/relationships/font" Target="fonts/font9.fntdata"/><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font" Target="fonts/font4.fntdata"/><Relationship Id="rId73"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font" Target="fonts/font10.fntdata"/><Relationship Id="rId2" Type="http://schemas.openxmlformats.org/officeDocument/2006/relationships/customXml" Target="../customXml/item2.xml"/><Relationship Id="rId29" Type="http://schemas.openxmlformats.org/officeDocument/2006/relationships/slide" Target="slides/slide2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oru Hayasaka" userId="f5f1b623-9aa9-4923-b86d-8ceaae247420" providerId="ADAL" clId="{F11D0AF4-30E7-4161-8D97-209707068626}"/>
    <pc:docChg chg="undo custSel addSld modSld">
      <pc:chgData name="Satoru Hayasaka" userId="f5f1b623-9aa9-4923-b86d-8ceaae247420" providerId="ADAL" clId="{F11D0AF4-30E7-4161-8D97-209707068626}" dt="2020-11-05T19:07:06.857" v="246" actId="20577"/>
      <pc:docMkLst>
        <pc:docMk/>
      </pc:docMkLst>
      <pc:sldChg chg="delSp mod">
        <pc:chgData name="Satoru Hayasaka" userId="f5f1b623-9aa9-4923-b86d-8ceaae247420" providerId="ADAL" clId="{F11D0AF4-30E7-4161-8D97-209707068626}" dt="2020-11-05T19:06:07.518" v="218" actId="478"/>
        <pc:sldMkLst>
          <pc:docMk/>
          <pc:sldMk cId="4067134333" sldId="262"/>
        </pc:sldMkLst>
        <pc:spChg chg="del">
          <ac:chgData name="Satoru Hayasaka" userId="f5f1b623-9aa9-4923-b86d-8ceaae247420" providerId="ADAL" clId="{F11D0AF4-30E7-4161-8D97-209707068626}" dt="2020-11-05T19:06:07.518" v="218" actId="478"/>
          <ac:spMkLst>
            <pc:docMk/>
            <pc:sldMk cId="4067134333" sldId="262"/>
            <ac:spMk id="3" creationId="{09E768C6-7FFD-AD4A-8819-192B5CD840E6}"/>
          </ac:spMkLst>
        </pc:spChg>
      </pc:sldChg>
      <pc:sldChg chg="modSp mod">
        <pc:chgData name="Satoru Hayasaka" userId="f5f1b623-9aa9-4923-b86d-8ceaae247420" providerId="ADAL" clId="{F11D0AF4-30E7-4161-8D97-209707068626}" dt="2020-11-05T19:07:06.857" v="246" actId="20577"/>
        <pc:sldMkLst>
          <pc:docMk/>
          <pc:sldMk cId="648684048" sldId="263"/>
        </pc:sldMkLst>
        <pc:spChg chg="mod">
          <ac:chgData name="Satoru Hayasaka" userId="f5f1b623-9aa9-4923-b86d-8ceaae247420" providerId="ADAL" clId="{F11D0AF4-30E7-4161-8D97-209707068626}" dt="2020-11-05T19:06:56.743" v="227" actId="20577"/>
          <ac:spMkLst>
            <pc:docMk/>
            <pc:sldMk cId="648684048" sldId="263"/>
            <ac:spMk id="2" creationId="{3C3B26F9-B704-CF47-9C92-9A399FF23052}"/>
          </ac:spMkLst>
        </pc:spChg>
        <pc:spChg chg="mod">
          <ac:chgData name="Satoru Hayasaka" userId="f5f1b623-9aa9-4923-b86d-8ceaae247420" providerId="ADAL" clId="{F11D0AF4-30E7-4161-8D97-209707068626}" dt="2020-11-05T19:07:06.857" v="246" actId="20577"/>
          <ac:spMkLst>
            <pc:docMk/>
            <pc:sldMk cId="648684048" sldId="263"/>
            <ac:spMk id="3" creationId="{AF27DE70-E7D1-8D48-B541-596C4E2E7A6F}"/>
          </ac:spMkLst>
        </pc:spChg>
      </pc:sldChg>
      <pc:sldChg chg="modSp">
        <pc:chgData name="Satoru Hayasaka" userId="f5f1b623-9aa9-4923-b86d-8ceaae247420" providerId="ADAL" clId="{F11D0AF4-30E7-4161-8D97-209707068626}" dt="2020-10-28T16:40:23.774" v="9" actId="114"/>
        <pc:sldMkLst>
          <pc:docMk/>
          <pc:sldMk cId="3487921502" sldId="319"/>
        </pc:sldMkLst>
        <pc:spChg chg="mod">
          <ac:chgData name="Satoru Hayasaka" userId="f5f1b623-9aa9-4923-b86d-8ceaae247420" providerId="ADAL" clId="{F11D0AF4-30E7-4161-8D97-209707068626}" dt="2020-10-28T16:40:23.774" v="9" actId="114"/>
          <ac:spMkLst>
            <pc:docMk/>
            <pc:sldMk cId="3487921502" sldId="319"/>
            <ac:spMk id="4" creationId="{B3F97C8F-A30E-41A5-8BE0-C95260D5E8D0}"/>
          </ac:spMkLst>
        </pc:spChg>
      </pc:sldChg>
      <pc:sldChg chg="modSp">
        <pc:chgData name="Satoru Hayasaka" userId="f5f1b623-9aa9-4923-b86d-8ceaae247420" providerId="ADAL" clId="{F11D0AF4-30E7-4161-8D97-209707068626}" dt="2020-10-28T17:17:17.588" v="12" actId="114"/>
        <pc:sldMkLst>
          <pc:docMk/>
          <pc:sldMk cId="1178325388" sldId="320"/>
        </pc:sldMkLst>
        <pc:spChg chg="mod">
          <ac:chgData name="Satoru Hayasaka" userId="f5f1b623-9aa9-4923-b86d-8ceaae247420" providerId="ADAL" clId="{F11D0AF4-30E7-4161-8D97-209707068626}" dt="2020-10-28T17:17:17.588" v="12" actId="114"/>
          <ac:spMkLst>
            <pc:docMk/>
            <pc:sldMk cId="1178325388" sldId="320"/>
            <ac:spMk id="4" creationId="{B3F97C8F-A30E-41A5-8BE0-C95260D5E8D0}"/>
          </ac:spMkLst>
        </pc:spChg>
      </pc:sldChg>
      <pc:sldChg chg="modSp mod">
        <pc:chgData name="Satoru Hayasaka" userId="f5f1b623-9aa9-4923-b86d-8ceaae247420" providerId="ADAL" clId="{F11D0AF4-30E7-4161-8D97-209707068626}" dt="2020-10-28T16:35:58.487" v="4" actId="1076"/>
        <pc:sldMkLst>
          <pc:docMk/>
          <pc:sldMk cId="2026807272" sldId="341"/>
        </pc:sldMkLst>
        <pc:spChg chg="mod">
          <ac:chgData name="Satoru Hayasaka" userId="f5f1b623-9aa9-4923-b86d-8ceaae247420" providerId="ADAL" clId="{F11D0AF4-30E7-4161-8D97-209707068626}" dt="2020-10-28T16:35:51.168" v="3" actId="255"/>
          <ac:spMkLst>
            <pc:docMk/>
            <pc:sldMk cId="2026807272" sldId="341"/>
            <ac:spMk id="4" creationId="{C13042A9-5C2B-4389-AD7C-1E52AC69C56D}"/>
          </ac:spMkLst>
        </pc:spChg>
        <pc:picChg chg="mod">
          <ac:chgData name="Satoru Hayasaka" userId="f5f1b623-9aa9-4923-b86d-8ceaae247420" providerId="ADAL" clId="{F11D0AF4-30E7-4161-8D97-209707068626}" dt="2020-10-28T16:35:58.487" v="4" actId="1076"/>
          <ac:picMkLst>
            <pc:docMk/>
            <pc:sldMk cId="2026807272" sldId="341"/>
            <ac:picMk id="13" creationId="{915C803E-C5D1-4179-9372-06E45D55501F}"/>
          </ac:picMkLst>
        </pc:picChg>
      </pc:sldChg>
      <pc:sldChg chg="addSp modSp mod">
        <pc:chgData name="Satoru Hayasaka" userId="f5f1b623-9aa9-4923-b86d-8ceaae247420" providerId="ADAL" clId="{F11D0AF4-30E7-4161-8D97-209707068626}" dt="2020-10-28T17:39:50.635" v="91" actId="1076"/>
        <pc:sldMkLst>
          <pc:docMk/>
          <pc:sldMk cId="2847192068" sldId="1574"/>
        </pc:sldMkLst>
        <pc:spChg chg="mod">
          <ac:chgData name="Satoru Hayasaka" userId="f5f1b623-9aa9-4923-b86d-8ceaae247420" providerId="ADAL" clId="{F11D0AF4-30E7-4161-8D97-209707068626}" dt="2020-10-28T17:31:50.035" v="27" actId="20577"/>
          <ac:spMkLst>
            <pc:docMk/>
            <pc:sldMk cId="2847192068" sldId="1574"/>
            <ac:spMk id="2" creationId="{2E8AEC3F-0361-4126-965C-5840C301D2A9}"/>
          </ac:spMkLst>
        </pc:spChg>
        <pc:spChg chg="mod">
          <ac:chgData name="Satoru Hayasaka" userId="f5f1b623-9aa9-4923-b86d-8ceaae247420" providerId="ADAL" clId="{F11D0AF4-30E7-4161-8D97-209707068626}" dt="2020-10-28T17:32:09.138" v="86" actId="20577"/>
          <ac:spMkLst>
            <pc:docMk/>
            <pc:sldMk cId="2847192068" sldId="1574"/>
            <ac:spMk id="4" creationId="{58502483-82C6-4245-88C4-3D33045F5AE2}"/>
          </ac:spMkLst>
        </pc:spChg>
        <pc:picChg chg="add mod">
          <ac:chgData name="Satoru Hayasaka" userId="f5f1b623-9aa9-4923-b86d-8ceaae247420" providerId="ADAL" clId="{F11D0AF4-30E7-4161-8D97-209707068626}" dt="2020-10-28T17:39:50.635" v="91" actId="1076"/>
          <ac:picMkLst>
            <pc:docMk/>
            <pc:sldMk cId="2847192068" sldId="1574"/>
            <ac:picMk id="7" creationId="{C8DEDA7E-CB38-48E0-B5C0-926617DE04D2}"/>
          </ac:picMkLst>
        </pc:picChg>
      </pc:sldChg>
      <pc:sldChg chg="addSp modSp new mod">
        <pc:chgData name="Satoru Hayasaka" userId="f5f1b623-9aa9-4923-b86d-8ceaae247420" providerId="ADAL" clId="{F11D0AF4-30E7-4161-8D97-209707068626}" dt="2020-10-28T17:42:42.896" v="141" actId="1076"/>
        <pc:sldMkLst>
          <pc:docMk/>
          <pc:sldMk cId="2705655767" sldId="1575"/>
        </pc:sldMkLst>
        <pc:spChg chg="mod">
          <ac:chgData name="Satoru Hayasaka" userId="f5f1b623-9aa9-4923-b86d-8ceaae247420" providerId="ADAL" clId="{F11D0AF4-30E7-4161-8D97-209707068626}" dt="2020-10-28T17:42:16.877" v="109" actId="20577"/>
          <ac:spMkLst>
            <pc:docMk/>
            <pc:sldMk cId="2705655767" sldId="1575"/>
            <ac:spMk id="2" creationId="{BE655BF7-AF90-483B-B434-1212503CED75}"/>
          </ac:spMkLst>
        </pc:spChg>
        <pc:spChg chg="mod">
          <ac:chgData name="Satoru Hayasaka" userId="f5f1b623-9aa9-4923-b86d-8ceaae247420" providerId="ADAL" clId="{F11D0AF4-30E7-4161-8D97-209707068626}" dt="2020-10-28T17:42:31.085" v="136" actId="20577"/>
          <ac:spMkLst>
            <pc:docMk/>
            <pc:sldMk cId="2705655767" sldId="1575"/>
            <ac:spMk id="4" creationId="{9B06463D-076D-4AD5-9258-66FD17CF4301}"/>
          </ac:spMkLst>
        </pc:spChg>
        <pc:picChg chg="add mod">
          <ac:chgData name="Satoru Hayasaka" userId="f5f1b623-9aa9-4923-b86d-8ceaae247420" providerId="ADAL" clId="{F11D0AF4-30E7-4161-8D97-209707068626}" dt="2020-10-28T17:42:42.896" v="141" actId="1076"/>
          <ac:picMkLst>
            <pc:docMk/>
            <pc:sldMk cId="2705655767" sldId="1575"/>
            <ac:picMk id="7" creationId="{6D207164-6A88-4947-AA6E-37B216487BEC}"/>
          </ac:picMkLst>
        </pc:picChg>
      </pc:sldChg>
      <pc:sldChg chg="addSp modSp new mod">
        <pc:chgData name="Satoru Hayasaka" userId="f5f1b623-9aa9-4923-b86d-8ceaae247420" providerId="ADAL" clId="{F11D0AF4-30E7-4161-8D97-209707068626}" dt="2020-10-28T17:43:59.036" v="217" actId="1076"/>
        <pc:sldMkLst>
          <pc:docMk/>
          <pc:sldMk cId="3219213083" sldId="1576"/>
        </pc:sldMkLst>
        <pc:spChg chg="mod">
          <ac:chgData name="Satoru Hayasaka" userId="f5f1b623-9aa9-4923-b86d-8ceaae247420" providerId="ADAL" clId="{F11D0AF4-30E7-4161-8D97-209707068626}" dt="2020-10-28T17:42:55.785" v="165" actId="20577"/>
          <ac:spMkLst>
            <pc:docMk/>
            <pc:sldMk cId="3219213083" sldId="1576"/>
            <ac:spMk id="2" creationId="{1FCB0569-210B-4E73-9A84-03E53B9E7FC2}"/>
          </ac:spMkLst>
        </pc:spChg>
        <pc:spChg chg="mod">
          <ac:chgData name="Satoru Hayasaka" userId="f5f1b623-9aa9-4923-b86d-8ceaae247420" providerId="ADAL" clId="{F11D0AF4-30E7-4161-8D97-209707068626}" dt="2020-10-28T17:43:33.653" v="212" actId="20577"/>
          <ac:spMkLst>
            <pc:docMk/>
            <pc:sldMk cId="3219213083" sldId="1576"/>
            <ac:spMk id="4" creationId="{723C2D1C-C53F-46CA-A539-8E10F873A28A}"/>
          </ac:spMkLst>
        </pc:spChg>
        <pc:picChg chg="add mod">
          <ac:chgData name="Satoru Hayasaka" userId="f5f1b623-9aa9-4923-b86d-8ceaae247420" providerId="ADAL" clId="{F11D0AF4-30E7-4161-8D97-209707068626}" dt="2020-10-28T17:43:59.036" v="217" actId="1076"/>
          <ac:picMkLst>
            <pc:docMk/>
            <pc:sldMk cId="3219213083" sldId="1576"/>
            <ac:picMk id="7" creationId="{705DB1E6-1455-42F6-B534-D74F94B652F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99794-45CA-FF41-AA62-5E594CEACF02}" type="datetimeFigureOut">
              <a:rPr lang="de-DE" smtClean="0"/>
              <a:t>05.11.2020</a:t>
            </a:fld>
            <a:endParaRPr lang="de-DE" dirty="0"/>
          </a:p>
        </p:txBody>
      </p:sp>
      <p:sp>
        <p:nvSpPr>
          <p:cNvPr id="4" name="Folienbildplatzhalt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de-DE"/>
              <a:t>Mastertextformat bearbeiten
Zweite Ebene
Dritte Ebene
Vierte Ebene
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2914A-90BC-E546-9349-962456D80391}" type="slidenum">
              <a:rPr lang="de-DE" smtClean="0"/>
              <a:t>‹#›</a:t>
            </a:fld>
            <a:endParaRPr lang="de-DE" dirty="0"/>
          </a:p>
        </p:txBody>
      </p:sp>
    </p:spTree>
    <p:extLst>
      <p:ext uri="{BB962C8B-B14F-4D97-AF65-F5344CB8AC3E}">
        <p14:creationId xmlns:p14="http://schemas.microsoft.com/office/powerpoint/2010/main" val="832594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822545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mailto:email@email.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Title">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D98B2BB-C54F-7F42-81FA-8650AF785A93}"/>
              </a:ext>
            </a:extLst>
          </p:cNvPr>
          <p:cNvSpPr/>
          <p:nvPr userDrawn="1"/>
        </p:nvSpPr>
        <p:spPr>
          <a:xfrm>
            <a:off x="0" y="585216"/>
            <a:ext cx="9144000" cy="5129784"/>
          </a:xfrm>
          <a:prstGeom prst="rect">
            <a:avLst/>
          </a:prstGeom>
          <a:gradFill flip="none" rotWithShape="1">
            <a:gsLst>
              <a:gs pos="27000">
                <a:schemeClr val="accent6"/>
              </a:gs>
              <a:gs pos="69000">
                <a:schemeClr val="accent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7" name="Title 1">
            <a:extLst>
              <a:ext uri="{FF2B5EF4-FFF2-40B4-BE49-F238E27FC236}">
                <a16:creationId xmlns:a16="http://schemas.microsoft.com/office/drawing/2014/main" id="{A0F04939-8B07-1D47-9EBE-831B36D91298}"/>
              </a:ext>
            </a:extLst>
          </p:cNvPr>
          <p:cNvSpPr>
            <a:spLocks noGrp="1"/>
          </p:cNvSpPr>
          <p:nvPr>
            <p:ph type="ctrTitle" hasCustomPrompt="1"/>
          </p:nvPr>
        </p:nvSpPr>
        <p:spPr>
          <a:xfrm>
            <a:off x="1224000" y="1404000"/>
            <a:ext cx="3576522" cy="646331"/>
          </a:xfrm>
          <a:prstGeom prst="rect">
            <a:avLst/>
          </a:prstGeom>
        </p:spPr>
        <p:txBody>
          <a:bodyPr wrap="square" anchor="t">
            <a:spAutoFit/>
          </a:bodyPr>
          <a:lstStyle>
            <a:lvl1pPr algn="l">
              <a:lnSpc>
                <a:spcPct val="100000"/>
              </a:lnSpc>
              <a:defRPr sz="4200" b="1">
                <a:latin typeface="Arial" panose="020B0604020202020204" pitchFamily="34" charset="0"/>
                <a:ea typeface="Arial" panose="020B0604020202020204" pitchFamily="34" charset="0"/>
                <a:cs typeface="Arial" panose="020B0604020202020204" pitchFamily="34" charset="0"/>
              </a:defRPr>
            </a:lvl1pPr>
          </a:lstStyle>
          <a:p>
            <a:r>
              <a:rPr lang="de-DE" dirty="0"/>
              <a:t>Slide Title </a:t>
            </a:r>
            <a:endParaRPr lang="en-US" dirty="0"/>
          </a:p>
        </p:txBody>
      </p:sp>
      <p:cxnSp>
        <p:nvCxnSpPr>
          <p:cNvPr id="5" name="Gerade Verbindung 4">
            <a:extLst>
              <a:ext uri="{FF2B5EF4-FFF2-40B4-BE49-F238E27FC236}">
                <a16:creationId xmlns:a16="http://schemas.microsoft.com/office/drawing/2014/main" id="{4CBC83F2-DFA1-B449-B47E-9F6B07C647FF}"/>
              </a:ext>
            </a:extLst>
          </p:cNvPr>
          <p:cNvCxnSpPr>
            <a:cxnSpLocks/>
          </p:cNvCxnSpPr>
          <p:nvPr userDrawn="1"/>
        </p:nvCxnSpPr>
        <p:spPr>
          <a:xfrm>
            <a:off x="966061" y="0"/>
            <a:ext cx="0" cy="5715000"/>
          </a:xfrm>
          <a:prstGeom prst="line">
            <a:avLst/>
          </a:prstGeom>
          <a:ln w="19050" cap="flat" cmpd="sng">
            <a:solidFill>
              <a:schemeClr val="bg2"/>
            </a:solidFill>
            <a:prstDash val="solid"/>
            <a:round/>
          </a:ln>
        </p:spPr>
        <p:style>
          <a:lnRef idx="1">
            <a:schemeClr val="accent1"/>
          </a:lnRef>
          <a:fillRef idx="0">
            <a:schemeClr val="accent1"/>
          </a:fillRef>
          <a:effectRef idx="0">
            <a:schemeClr val="accent1"/>
          </a:effectRef>
          <a:fontRef idx="minor">
            <a:schemeClr val="tx1"/>
          </a:fontRef>
        </p:style>
      </p:cxnSp>
      <p:sp>
        <p:nvSpPr>
          <p:cNvPr id="20" name="Fußzeilenplatzhalter 2">
            <a:extLst>
              <a:ext uri="{FF2B5EF4-FFF2-40B4-BE49-F238E27FC236}">
                <a16:creationId xmlns:a16="http://schemas.microsoft.com/office/drawing/2014/main" id="{60D03090-BC84-4440-8166-08DCA5166715}"/>
              </a:ext>
            </a:extLst>
          </p:cNvPr>
          <p:cNvSpPr>
            <a:spLocks noGrp="1"/>
          </p:cNvSpPr>
          <p:nvPr>
            <p:ph type="ftr" sz="quarter" idx="3"/>
          </p:nvPr>
        </p:nvSpPr>
        <p:spPr>
          <a:xfrm>
            <a:off x="1224000" y="5364390"/>
            <a:ext cx="7511987" cy="238704"/>
          </a:xfrm>
          <a:prstGeom prst="rect">
            <a:avLst/>
          </a:prstGeom>
        </p:spPr>
        <p:txBody>
          <a:bodyPr vert="horz" lIns="0" tIns="0" rIns="0" bIns="0" rtlCol="0" anchor="ctr"/>
          <a:lstStyle>
            <a:lvl1pPr algn="l">
              <a:defRPr sz="70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 dirty="0"/>
              <a:t>Caption</a:t>
            </a:r>
            <a:endParaRPr lang="de-DE" dirty="0"/>
          </a:p>
        </p:txBody>
      </p:sp>
      <p:pic>
        <p:nvPicPr>
          <p:cNvPr id="4" name="Grafik 3" descr="Ein Bild, das sitzend, Tisch, Computer, Essen enthält.&#10;&#10;Automatisch generierte Beschreibung">
            <a:extLst>
              <a:ext uri="{FF2B5EF4-FFF2-40B4-BE49-F238E27FC236}">
                <a16:creationId xmlns:a16="http://schemas.microsoft.com/office/drawing/2014/main" id="{3F640471-65BF-C648-868D-963E292AF463}"/>
              </a:ext>
            </a:extLst>
          </p:cNvPr>
          <p:cNvPicPr>
            <a:picLocks noChangeAspect="1"/>
          </p:cNvPicPr>
          <p:nvPr userDrawn="1"/>
        </p:nvPicPr>
        <p:blipFill>
          <a:blip r:embed="rId2"/>
          <a:stretch>
            <a:fillRect/>
          </a:stretch>
        </p:blipFill>
        <p:spPr>
          <a:xfrm>
            <a:off x="3333647" y="-1"/>
            <a:ext cx="5436616" cy="5617837"/>
          </a:xfrm>
          <a:prstGeom prst="rect">
            <a:avLst/>
          </a:prstGeom>
        </p:spPr>
      </p:pic>
    </p:spTree>
    <p:extLst>
      <p:ext uri="{BB962C8B-B14F-4D97-AF65-F5344CB8AC3E}">
        <p14:creationId xmlns:p14="http://schemas.microsoft.com/office/powerpoint/2010/main" val="1516424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Chapter title">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1276A92E-9DD2-2F4E-8619-6D60BD8C3ECD}"/>
              </a:ext>
            </a:extLst>
          </p:cNvPr>
          <p:cNvSpPr/>
          <p:nvPr userDrawn="1"/>
        </p:nvSpPr>
        <p:spPr>
          <a:xfrm>
            <a:off x="0" y="0"/>
            <a:ext cx="9144000" cy="606056"/>
          </a:xfrm>
          <a:prstGeom prst="rect">
            <a:avLst/>
          </a:prstGeom>
          <a:gradFill flip="none" rotWithShape="1">
            <a:gsLst>
              <a:gs pos="3000">
                <a:schemeClr val="accent6"/>
              </a:gs>
              <a:gs pos="63000">
                <a:schemeClr val="accent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2" name="Rechteck 11">
            <a:extLst>
              <a:ext uri="{FF2B5EF4-FFF2-40B4-BE49-F238E27FC236}">
                <a16:creationId xmlns:a16="http://schemas.microsoft.com/office/drawing/2014/main" id="{5734A693-5F7B-6046-90D0-257E6241D3C2}"/>
              </a:ext>
            </a:extLst>
          </p:cNvPr>
          <p:cNvSpPr/>
          <p:nvPr userDrawn="1"/>
        </p:nvSpPr>
        <p:spPr>
          <a:xfrm>
            <a:off x="0" y="606056"/>
            <a:ext cx="9144000" cy="4890977"/>
          </a:xfrm>
          <a:prstGeom prst="rect">
            <a:avLst/>
          </a:prstGeom>
          <a:solidFill>
            <a:srgbClr val="92AE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3" name="Title 1">
            <a:extLst>
              <a:ext uri="{FF2B5EF4-FFF2-40B4-BE49-F238E27FC236}">
                <a16:creationId xmlns:a16="http://schemas.microsoft.com/office/drawing/2014/main" id="{4890F977-FE29-5A44-8A59-E92C8350D541}"/>
              </a:ext>
            </a:extLst>
          </p:cNvPr>
          <p:cNvSpPr>
            <a:spLocks noGrp="1"/>
          </p:cNvSpPr>
          <p:nvPr>
            <p:ph type="ctrTitle" hasCustomPrompt="1"/>
          </p:nvPr>
        </p:nvSpPr>
        <p:spPr>
          <a:xfrm>
            <a:off x="1224516" y="1044000"/>
            <a:ext cx="5484553" cy="1292662"/>
          </a:xfrm>
          <a:prstGeom prst="rect">
            <a:avLst/>
          </a:prstGeom>
        </p:spPr>
        <p:txBody>
          <a:bodyPr wrap="square" anchor="t">
            <a:spAutoFit/>
          </a:bodyPr>
          <a:lstStyle>
            <a:lvl1pPr algn="l">
              <a:lnSpc>
                <a:spcPct val="100000"/>
              </a:lnSpc>
              <a:defRPr sz="4200" b="0">
                <a:solidFill>
                  <a:srgbClr val="00386C"/>
                </a:solidFill>
                <a:latin typeface="Arial" panose="020B0604020202020204" pitchFamily="34" charset="0"/>
                <a:ea typeface="Arial" panose="020B0604020202020204" pitchFamily="34" charset="0"/>
                <a:cs typeface="Arial" panose="020B0604020202020204" pitchFamily="34" charset="0"/>
              </a:defRPr>
            </a:lvl1pPr>
          </a:lstStyle>
          <a:p>
            <a:r>
              <a:rPr lang="de-DE" dirty="0"/>
              <a:t>Chapter </a:t>
            </a:r>
            <a:br>
              <a:rPr lang="de-DE" dirty="0"/>
            </a:br>
            <a:r>
              <a:rPr lang="de-DE" dirty="0"/>
              <a:t>Title </a:t>
            </a:r>
            <a:endParaRPr lang="en-US" dirty="0"/>
          </a:p>
        </p:txBody>
      </p:sp>
      <p:cxnSp>
        <p:nvCxnSpPr>
          <p:cNvPr id="14" name="Gerade Verbindung 13">
            <a:extLst>
              <a:ext uri="{FF2B5EF4-FFF2-40B4-BE49-F238E27FC236}">
                <a16:creationId xmlns:a16="http://schemas.microsoft.com/office/drawing/2014/main" id="{6640156F-E036-7A4C-BC7D-099260826E00}"/>
              </a:ext>
            </a:extLst>
          </p:cNvPr>
          <p:cNvCxnSpPr>
            <a:cxnSpLocks/>
          </p:cNvCxnSpPr>
          <p:nvPr userDrawn="1"/>
        </p:nvCxnSpPr>
        <p:spPr>
          <a:xfrm>
            <a:off x="966061" y="0"/>
            <a:ext cx="0" cy="5715000"/>
          </a:xfrm>
          <a:prstGeom prst="line">
            <a:avLst/>
          </a:prstGeom>
          <a:ln w="19050" cap="flat" cmpd="sng">
            <a:solidFill>
              <a:schemeClr val="bg2"/>
            </a:solidFill>
            <a:prstDash val="solid"/>
            <a:round/>
          </a:ln>
        </p:spPr>
        <p:style>
          <a:lnRef idx="1">
            <a:schemeClr val="accent1"/>
          </a:lnRef>
          <a:fillRef idx="0">
            <a:schemeClr val="accent1"/>
          </a:fillRef>
          <a:effectRef idx="0">
            <a:schemeClr val="accent1"/>
          </a:effectRef>
          <a:fontRef idx="minor">
            <a:schemeClr val="tx1"/>
          </a:fontRef>
        </p:style>
      </p:cxnSp>
      <p:sp>
        <p:nvSpPr>
          <p:cNvPr id="19" name="Slide Number Placeholder 5">
            <a:extLst>
              <a:ext uri="{FF2B5EF4-FFF2-40B4-BE49-F238E27FC236}">
                <a16:creationId xmlns:a16="http://schemas.microsoft.com/office/drawing/2014/main" id="{8D691486-DA75-BD46-A06C-8E7CEDD4ADBD}"/>
              </a:ext>
            </a:extLst>
          </p:cNvPr>
          <p:cNvSpPr>
            <a:spLocks noGrp="1"/>
          </p:cNvSpPr>
          <p:nvPr>
            <p:ph type="sldNum" sz="quarter" idx="4"/>
          </p:nvPr>
        </p:nvSpPr>
        <p:spPr>
          <a:xfrm>
            <a:off x="8605224" y="5491424"/>
            <a:ext cx="180001" cy="238704"/>
          </a:xfrm>
          <a:prstGeom prst="rect">
            <a:avLst/>
          </a:prstGeom>
        </p:spPr>
        <p:txBody>
          <a:bodyPr vert="horz" lIns="0" tIns="0" rIns="0" bIns="0" rtlCol="0" anchor="ctr"/>
          <a:lstStyle>
            <a:lvl1pPr algn="ctr">
              <a:defRPr sz="600" b="0" i="0">
                <a:solidFill>
                  <a:schemeClr val="tx1"/>
                </a:solidFill>
                <a:latin typeface="Arial" panose="020B0604020202020204" pitchFamily="34" charset="0"/>
                <a:ea typeface="Roboto" panose="02000000000000000000" pitchFamily="2" charset="0"/>
                <a:cs typeface="Arial" panose="020B0604020202020204" pitchFamily="34" charset="0"/>
              </a:defRPr>
            </a:lvl1pPr>
          </a:lstStyle>
          <a:p>
            <a:fld id="{15C29056-5AFA-7949-831A-3EC086771171}" type="slidenum">
              <a:rPr lang="de-DE" smtClean="0"/>
              <a:pPr/>
              <a:t>‹#›</a:t>
            </a:fld>
            <a:endParaRPr lang="de-DE" dirty="0"/>
          </a:p>
        </p:txBody>
      </p:sp>
      <p:sp>
        <p:nvSpPr>
          <p:cNvPr id="21" name="Fußzeilenplatzhalter 2">
            <a:extLst>
              <a:ext uri="{FF2B5EF4-FFF2-40B4-BE49-F238E27FC236}">
                <a16:creationId xmlns:a16="http://schemas.microsoft.com/office/drawing/2014/main" id="{91AEDB89-5697-504D-8D7B-0587643FE3E0}"/>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dirty="0"/>
              <a:t>Guide to Intelligent Data Science </a:t>
            </a:r>
            <a:r>
              <a:rPr lang="en" b="0" dirty="0"/>
              <a:t>Second Edition, 2020</a:t>
            </a:r>
            <a:endParaRPr lang="de-DE" b="0" dirty="0"/>
          </a:p>
        </p:txBody>
      </p:sp>
      <p:sp>
        <p:nvSpPr>
          <p:cNvPr id="8" name="Rechteck 7">
            <a:extLst>
              <a:ext uri="{FF2B5EF4-FFF2-40B4-BE49-F238E27FC236}">
                <a16:creationId xmlns:a16="http://schemas.microsoft.com/office/drawing/2014/main" id="{639EF751-B7DA-8D43-ABED-4011DBCBB00D}"/>
              </a:ext>
            </a:extLst>
          </p:cNvPr>
          <p:cNvSpPr/>
          <p:nvPr userDrawn="1"/>
        </p:nvSpPr>
        <p:spPr>
          <a:xfrm>
            <a:off x="0" y="606056"/>
            <a:ext cx="966061" cy="1550507"/>
          </a:xfrm>
          <a:prstGeom prst="rect">
            <a:avLst/>
          </a:prstGeom>
          <a:solidFill>
            <a:srgbClr val="CDDEE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78783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ody: Text (1 column)">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21F8F476-5A63-1B43-B744-71E61ABBD3C2}"/>
              </a:ext>
            </a:extLst>
          </p:cNvPr>
          <p:cNvSpPr>
            <a:spLocks noGrp="1"/>
          </p:cNvSpPr>
          <p:nvPr>
            <p:ph type="title" hasCustomPrompt="1"/>
          </p:nvPr>
        </p:nvSpPr>
        <p:spPr>
          <a:xfrm>
            <a:off x="358775" y="175032"/>
            <a:ext cx="8426450" cy="246221"/>
          </a:xfrm>
          <a:prstGeom prst="rect">
            <a:avLst/>
          </a:prstGeom>
        </p:spPr>
        <p:txBody>
          <a:bodyPr wrap="square" lIns="0" tIns="0" rIns="0" bIns="0">
            <a:spAutoFit/>
          </a:bodyPr>
          <a:lstStyle>
            <a:lvl1pPr>
              <a:lnSpc>
                <a:spcPct val="100000"/>
              </a:lnSpc>
              <a:defRPr sz="1600"/>
            </a:lvl1pPr>
          </a:lstStyle>
          <a:p>
            <a:r>
              <a:rPr lang="en-US"/>
              <a:t>Click to edit Master title style</a:t>
            </a:r>
            <a:endParaRPr lang="en-US" dirty="0"/>
          </a:p>
        </p:txBody>
      </p:sp>
      <p:sp>
        <p:nvSpPr>
          <p:cNvPr id="3" name="Foliennummernplatzhalter 2">
            <a:extLst>
              <a:ext uri="{FF2B5EF4-FFF2-40B4-BE49-F238E27FC236}">
                <a16:creationId xmlns:a16="http://schemas.microsoft.com/office/drawing/2014/main" id="{46438E48-491D-0744-AD5E-C40A88ED1463}"/>
              </a:ext>
            </a:extLst>
          </p:cNvPr>
          <p:cNvSpPr>
            <a:spLocks noGrp="1"/>
          </p:cNvSpPr>
          <p:nvPr>
            <p:ph type="sldNum" sz="quarter" idx="13"/>
          </p:nvPr>
        </p:nvSpPr>
        <p:spPr/>
        <p:txBody>
          <a:bodyPr/>
          <a:lstStyle/>
          <a:p>
            <a:fld id="{15C29056-5AFA-7949-831A-3EC086771171}" type="slidenum">
              <a:rPr lang="de-DE" smtClean="0"/>
              <a:pPr/>
              <a:t>‹#›</a:t>
            </a:fld>
            <a:endParaRPr lang="de-DE" dirty="0"/>
          </a:p>
        </p:txBody>
      </p:sp>
      <p:sp>
        <p:nvSpPr>
          <p:cNvPr id="6" name="Textplatzhalter 5">
            <a:extLst>
              <a:ext uri="{FF2B5EF4-FFF2-40B4-BE49-F238E27FC236}">
                <a16:creationId xmlns:a16="http://schemas.microsoft.com/office/drawing/2014/main" id="{EDD48C0B-5391-7641-83FB-0699C7A9D049}"/>
              </a:ext>
            </a:extLst>
          </p:cNvPr>
          <p:cNvSpPr>
            <a:spLocks noGrp="1"/>
          </p:cNvSpPr>
          <p:nvPr>
            <p:ph type="body" sz="quarter" idx="14" hasCustomPrompt="1"/>
          </p:nvPr>
        </p:nvSpPr>
        <p:spPr>
          <a:xfrm>
            <a:off x="360000" y="900000"/>
            <a:ext cx="8378825" cy="4307679"/>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15" name="Fußzeilenplatzhalter 2">
            <a:extLst>
              <a:ext uri="{FF2B5EF4-FFF2-40B4-BE49-F238E27FC236}">
                <a16:creationId xmlns:a16="http://schemas.microsoft.com/office/drawing/2014/main" id="{B803BDE0-7686-6A44-87F6-24D51F182B08}"/>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3385855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ody: Text (2 columns)">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FA66214D-6AE7-6844-8B78-0FA1678C8F74}"/>
              </a:ext>
            </a:extLst>
          </p:cNvPr>
          <p:cNvSpPr>
            <a:spLocks noGrp="1"/>
          </p:cNvSpPr>
          <p:nvPr>
            <p:ph type="sldNum" sz="quarter" idx="15"/>
          </p:nvPr>
        </p:nvSpPr>
        <p:spPr/>
        <p:txBody>
          <a:bodyPr/>
          <a:lstStyle/>
          <a:p>
            <a:fld id="{15C29056-5AFA-7949-831A-3EC086771171}" type="slidenum">
              <a:rPr lang="de-DE" smtClean="0"/>
              <a:pPr/>
              <a:t>‹#›</a:t>
            </a:fld>
            <a:endParaRPr lang="de-DE" dirty="0"/>
          </a:p>
        </p:txBody>
      </p:sp>
      <p:sp>
        <p:nvSpPr>
          <p:cNvPr id="14" name="Titel 4">
            <a:extLst>
              <a:ext uri="{FF2B5EF4-FFF2-40B4-BE49-F238E27FC236}">
                <a16:creationId xmlns:a16="http://schemas.microsoft.com/office/drawing/2014/main" id="{BD365B8B-5868-3D40-B70D-97ACEBCFBEC4}"/>
              </a:ext>
            </a:extLst>
          </p:cNvPr>
          <p:cNvSpPr>
            <a:spLocks noGrp="1"/>
          </p:cNvSpPr>
          <p:nvPr>
            <p:ph type="title" hasCustomPrompt="1"/>
          </p:nvPr>
        </p:nvSpPr>
        <p:spPr>
          <a:xfrm>
            <a:off x="358775" y="173941"/>
            <a:ext cx="8433504" cy="246221"/>
          </a:xfrm>
        </p:spPr>
        <p:txBody>
          <a:bodyPr/>
          <a:lstStyle/>
          <a:p>
            <a:r>
              <a:rPr lang="en-US"/>
              <a:t>Click to edit Master title style</a:t>
            </a:r>
            <a:endParaRPr lang="de-DE"/>
          </a:p>
        </p:txBody>
      </p:sp>
      <p:sp>
        <p:nvSpPr>
          <p:cNvPr id="5" name="Textplatzhalter 4">
            <a:extLst>
              <a:ext uri="{FF2B5EF4-FFF2-40B4-BE49-F238E27FC236}">
                <a16:creationId xmlns:a16="http://schemas.microsoft.com/office/drawing/2014/main" id="{5BDE0700-9001-1346-BFE7-A17DD5863EBD}"/>
              </a:ext>
            </a:extLst>
          </p:cNvPr>
          <p:cNvSpPr>
            <a:spLocks noGrp="1"/>
          </p:cNvSpPr>
          <p:nvPr>
            <p:ph type="body" sz="quarter" idx="17" hasCustomPrompt="1"/>
          </p:nvPr>
        </p:nvSpPr>
        <p:spPr>
          <a:xfrm>
            <a:off x="358775" y="900113"/>
            <a:ext cx="4011613" cy="4305300"/>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7" name="Textplatzhalter 6">
            <a:extLst>
              <a:ext uri="{FF2B5EF4-FFF2-40B4-BE49-F238E27FC236}">
                <a16:creationId xmlns:a16="http://schemas.microsoft.com/office/drawing/2014/main" id="{3A2A4D7F-0FF9-9641-A4AC-28DCA004BBD2}"/>
              </a:ext>
            </a:extLst>
          </p:cNvPr>
          <p:cNvSpPr>
            <a:spLocks noGrp="1"/>
          </p:cNvSpPr>
          <p:nvPr>
            <p:ph type="body" sz="quarter" idx="18" hasCustomPrompt="1"/>
          </p:nvPr>
        </p:nvSpPr>
        <p:spPr>
          <a:xfrm>
            <a:off x="4680000" y="900113"/>
            <a:ext cx="4032250" cy="4305300"/>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19" name="Fußzeilenplatzhalter 2">
            <a:extLst>
              <a:ext uri="{FF2B5EF4-FFF2-40B4-BE49-F238E27FC236}">
                <a16:creationId xmlns:a16="http://schemas.microsoft.com/office/drawing/2014/main" id="{C431475C-FDC5-8142-BF55-F4F8ECC240CC}"/>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710817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ody: Text + Picture">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1E2FFFC0-B0CF-0D4D-8A2D-A2A6C661B3D9}"/>
              </a:ext>
            </a:extLst>
          </p:cNvPr>
          <p:cNvSpPr>
            <a:spLocks noGrp="1"/>
          </p:cNvSpPr>
          <p:nvPr>
            <p:ph type="pic" sz="quarter" idx="11"/>
          </p:nvPr>
        </p:nvSpPr>
        <p:spPr>
          <a:xfrm>
            <a:off x="4679999" y="900001"/>
            <a:ext cx="4105225" cy="4342262"/>
          </a:xfrm>
          <a:ln w="57150" cap="sq">
            <a:noFill/>
            <a:miter lim="800000"/>
          </a:ln>
        </p:spPr>
        <p:txBody>
          <a:bodyPr/>
          <a:lstStyle>
            <a:lvl1pPr marL="6350" indent="0">
              <a:buNone/>
              <a:defRPr>
                <a:solidFill>
                  <a:schemeClr val="tx1">
                    <a:lumMod val="75000"/>
                  </a:schemeClr>
                </a:solidFill>
              </a:defRPr>
            </a:lvl1pPr>
          </a:lstStyle>
          <a:p>
            <a:r>
              <a:rPr lang="de-DE"/>
              <a:t>Bild durch Klicken auf Symbol hinzufügen</a:t>
            </a:r>
          </a:p>
        </p:txBody>
      </p:sp>
      <p:sp>
        <p:nvSpPr>
          <p:cNvPr id="3" name="Foliennummernplatzhalter 2">
            <a:extLst>
              <a:ext uri="{FF2B5EF4-FFF2-40B4-BE49-F238E27FC236}">
                <a16:creationId xmlns:a16="http://schemas.microsoft.com/office/drawing/2014/main" id="{51C1F53E-94CD-F14F-A6CD-D57201049D1E}"/>
              </a:ext>
            </a:extLst>
          </p:cNvPr>
          <p:cNvSpPr>
            <a:spLocks noGrp="1"/>
          </p:cNvSpPr>
          <p:nvPr>
            <p:ph type="sldNum" sz="quarter" idx="14"/>
          </p:nvPr>
        </p:nvSpPr>
        <p:spPr/>
        <p:txBody>
          <a:bodyPr/>
          <a:lstStyle/>
          <a:p>
            <a:fld id="{15C29056-5AFA-7949-831A-3EC086771171}" type="slidenum">
              <a:rPr lang="de-DE" smtClean="0"/>
              <a:pPr/>
              <a:t>‹#›</a:t>
            </a:fld>
            <a:endParaRPr lang="de-DE" dirty="0"/>
          </a:p>
        </p:txBody>
      </p:sp>
      <p:sp>
        <p:nvSpPr>
          <p:cNvPr id="13" name="Titel 4">
            <a:extLst>
              <a:ext uri="{FF2B5EF4-FFF2-40B4-BE49-F238E27FC236}">
                <a16:creationId xmlns:a16="http://schemas.microsoft.com/office/drawing/2014/main" id="{36EE8378-5CCF-9144-B82F-7C252F4CE31B}"/>
              </a:ext>
            </a:extLst>
          </p:cNvPr>
          <p:cNvSpPr>
            <a:spLocks noGrp="1"/>
          </p:cNvSpPr>
          <p:nvPr>
            <p:ph type="title" hasCustomPrompt="1"/>
          </p:nvPr>
        </p:nvSpPr>
        <p:spPr>
          <a:xfrm>
            <a:off x="358775" y="173941"/>
            <a:ext cx="8433504" cy="246221"/>
          </a:xfrm>
        </p:spPr>
        <p:txBody>
          <a:bodyPr/>
          <a:lstStyle/>
          <a:p>
            <a:r>
              <a:rPr lang="en-US"/>
              <a:t>Click to edit Master title style</a:t>
            </a:r>
            <a:endParaRPr lang="de-DE"/>
          </a:p>
        </p:txBody>
      </p:sp>
      <p:sp>
        <p:nvSpPr>
          <p:cNvPr id="6" name="Textplatzhalter 5">
            <a:extLst>
              <a:ext uri="{FF2B5EF4-FFF2-40B4-BE49-F238E27FC236}">
                <a16:creationId xmlns:a16="http://schemas.microsoft.com/office/drawing/2014/main" id="{60172A25-DB0F-0B40-80A4-0BCDD7F8AEB7}"/>
              </a:ext>
            </a:extLst>
          </p:cNvPr>
          <p:cNvSpPr>
            <a:spLocks noGrp="1"/>
          </p:cNvSpPr>
          <p:nvPr>
            <p:ph type="body" sz="quarter" idx="15" hasCustomPrompt="1"/>
          </p:nvPr>
        </p:nvSpPr>
        <p:spPr>
          <a:xfrm>
            <a:off x="358775" y="900001"/>
            <a:ext cx="4011613" cy="4302237"/>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16" name="Fußzeilenplatzhalter 2">
            <a:extLst>
              <a:ext uri="{FF2B5EF4-FFF2-40B4-BE49-F238E27FC236}">
                <a16:creationId xmlns:a16="http://schemas.microsoft.com/office/drawing/2014/main" id="{F167F8D4-D622-F340-8F6D-036447626CC4}"/>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580095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ody: Picture + Text">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1E2FFFC0-B0CF-0D4D-8A2D-A2A6C661B3D9}"/>
              </a:ext>
            </a:extLst>
          </p:cNvPr>
          <p:cNvSpPr>
            <a:spLocks noGrp="1"/>
          </p:cNvSpPr>
          <p:nvPr>
            <p:ph type="pic" sz="quarter" idx="11"/>
          </p:nvPr>
        </p:nvSpPr>
        <p:spPr>
          <a:xfrm>
            <a:off x="358776" y="900000"/>
            <a:ext cx="4011206" cy="4331420"/>
          </a:xfrm>
          <a:ln w="50800" cap="sq">
            <a:noFill/>
            <a:miter lim="800000"/>
          </a:ln>
        </p:spPr>
        <p:txBody>
          <a:bodyPr/>
          <a:lstStyle>
            <a:lvl1pPr marL="6350" indent="0">
              <a:buFont typeface="Arial" panose="020B0604020202020204" pitchFamily="34" charset="0"/>
              <a:buNone/>
              <a:defRPr>
                <a:solidFill>
                  <a:schemeClr val="tx1">
                    <a:lumMod val="75000"/>
                  </a:schemeClr>
                </a:solidFill>
              </a:defRPr>
            </a:lvl1pPr>
          </a:lstStyle>
          <a:p>
            <a:r>
              <a:rPr lang="de-DE"/>
              <a:t>Bild durch Klicken auf Symbol hinzufügen</a:t>
            </a:r>
          </a:p>
        </p:txBody>
      </p:sp>
      <p:sp>
        <p:nvSpPr>
          <p:cNvPr id="3" name="Foliennummernplatzhalter 2">
            <a:extLst>
              <a:ext uri="{FF2B5EF4-FFF2-40B4-BE49-F238E27FC236}">
                <a16:creationId xmlns:a16="http://schemas.microsoft.com/office/drawing/2014/main" id="{83E27F57-B2F4-9241-929D-68B182DD39DB}"/>
              </a:ext>
            </a:extLst>
          </p:cNvPr>
          <p:cNvSpPr>
            <a:spLocks noGrp="1"/>
          </p:cNvSpPr>
          <p:nvPr>
            <p:ph type="sldNum" sz="quarter" idx="15"/>
          </p:nvPr>
        </p:nvSpPr>
        <p:spPr/>
        <p:txBody>
          <a:bodyPr/>
          <a:lstStyle/>
          <a:p>
            <a:fld id="{15C29056-5AFA-7949-831A-3EC086771171}" type="slidenum">
              <a:rPr lang="de-DE" smtClean="0"/>
              <a:pPr/>
              <a:t>‹#›</a:t>
            </a:fld>
            <a:endParaRPr lang="de-DE" dirty="0"/>
          </a:p>
        </p:txBody>
      </p:sp>
      <p:sp>
        <p:nvSpPr>
          <p:cNvPr id="13" name="Titel 4">
            <a:extLst>
              <a:ext uri="{FF2B5EF4-FFF2-40B4-BE49-F238E27FC236}">
                <a16:creationId xmlns:a16="http://schemas.microsoft.com/office/drawing/2014/main" id="{15B9A3C3-445A-804B-AB66-80EE629EEB54}"/>
              </a:ext>
            </a:extLst>
          </p:cNvPr>
          <p:cNvSpPr>
            <a:spLocks noGrp="1"/>
          </p:cNvSpPr>
          <p:nvPr>
            <p:ph type="title" hasCustomPrompt="1"/>
          </p:nvPr>
        </p:nvSpPr>
        <p:spPr>
          <a:xfrm>
            <a:off x="358775" y="173941"/>
            <a:ext cx="8426450" cy="246221"/>
          </a:xfrm>
        </p:spPr>
        <p:txBody>
          <a:bodyPr/>
          <a:lstStyle/>
          <a:p>
            <a:r>
              <a:rPr lang="en-US"/>
              <a:t>Click to edit Master title style</a:t>
            </a:r>
            <a:endParaRPr lang="de-DE"/>
          </a:p>
        </p:txBody>
      </p:sp>
      <p:sp>
        <p:nvSpPr>
          <p:cNvPr id="6" name="Textplatzhalter 5">
            <a:extLst>
              <a:ext uri="{FF2B5EF4-FFF2-40B4-BE49-F238E27FC236}">
                <a16:creationId xmlns:a16="http://schemas.microsoft.com/office/drawing/2014/main" id="{E041EECD-9FC2-934F-AA63-0ED240232F9B}"/>
              </a:ext>
            </a:extLst>
          </p:cNvPr>
          <p:cNvSpPr>
            <a:spLocks noGrp="1"/>
          </p:cNvSpPr>
          <p:nvPr>
            <p:ph type="body" sz="quarter" idx="16" hasCustomPrompt="1"/>
          </p:nvPr>
        </p:nvSpPr>
        <p:spPr>
          <a:xfrm>
            <a:off x="4680000" y="900000"/>
            <a:ext cx="4037012" cy="4331420"/>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16" name="Fußzeilenplatzhalter 2">
            <a:extLst>
              <a:ext uri="{FF2B5EF4-FFF2-40B4-BE49-F238E27FC236}">
                <a16:creationId xmlns:a16="http://schemas.microsoft.com/office/drawing/2014/main" id="{5D5BE5F2-1E81-4C42-A169-8B0C817245E0}"/>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82932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D98B2BB-C54F-7F42-81FA-8650AF785A93}"/>
              </a:ext>
            </a:extLst>
          </p:cNvPr>
          <p:cNvSpPr/>
          <p:nvPr userDrawn="1"/>
        </p:nvSpPr>
        <p:spPr>
          <a:xfrm>
            <a:off x="0" y="-2713"/>
            <a:ext cx="9144000" cy="5507301"/>
          </a:xfrm>
          <a:prstGeom prst="rect">
            <a:avLst/>
          </a:prstGeom>
          <a:gradFill flip="none" rotWithShape="1">
            <a:gsLst>
              <a:gs pos="3000">
                <a:schemeClr val="accent6"/>
              </a:gs>
              <a:gs pos="63000">
                <a:schemeClr val="accent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7" name="Title 1">
            <a:extLst>
              <a:ext uri="{FF2B5EF4-FFF2-40B4-BE49-F238E27FC236}">
                <a16:creationId xmlns:a16="http://schemas.microsoft.com/office/drawing/2014/main" id="{A0F04939-8B07-1D47-9EBE-831B36D91298}"/>
              </a:ext>
            </a:extLst>
          </p:cNvPr>
          <p:cNvSpPr>
            <a:spLocks noGrp="1"/>
          </p:cNvSpPr>
          <p:nvPr>
            <p:ph type="ctrTitle" hasCustomPrompt="1"/>
          </p:nvPr>
        </p:nvSpPr>
        <p:spPr>
          <a:xfrm>
            <a:off x="1219204" y="1995726"/>
            <a:ext cx="7324049" cy="861774"/>
          </a:xfrm>
          <a:prstGeom prst="rect">
            <a:avLst/>
          </a:prstGeom>
        </p:spPr>
        <p:txBody>
          <a:bodyPr wrap="square" anchor="ctr">
            <a:spAutoFit/>
          </a:bodyPr>
          <a:lstStyle>
            <a:lvl1pPr algn="l">
              <a:lnSpc>
                <a:spcPct val="100000"/>
              </a:lnSpc>
              <a:defRPr sz="5600" b="1">
                <a:latin typeface="Arial" panose="020B0604020202020204" pitchFamily="34" charset="0"/>
                <a:ea typeface="Arial" panose="020B0604020202020204" pitchFamily="34" charset="0"/>
                <a:cs typeface="Arial" panose="020B0604020202020204" pitchFamily="34" charset="0"/>
              </a:defRPr>
            </a:lvl1pPr>
          </a:lstStyle>
          <a:p>
            <a:r>
              <a:rPr lang="de-DE" dirty="0"/>
              <a:t>Thank you</a:t>
            </a:r>
            <a:endParaRPr lang="en-US" dirty="0"/>
          </a:p>
        </p:txBody>
      </p:sp>
      <p:cxnSp>
        <p:nvCxnSpPr>
          <p:cNvPr id="5" name="Gerade Verbindung 4">
            <a:extLst>
              <a:ext uri="{FF2B5EF4-FFF2-40B4-BE49-F238E27FC236}">
                <a16:creationId xmlns:a16="http://schemas.microsoft.com/office/drawing/2014/main" id="{4CBC83F2-DFA1-B449-B47E-9F6B07C647FF}"/>
              </a:ext>
            </a:extLst>
          </p:cNvPr>
          <p:cNvCxnSpPr>
            <a:cxnSpLocks/>
          </p:cNvCxnSpPr>
          <p:nvPr userDrawn="1"/>
        </p:nvCxnSpPr>
        <p:spPr>
          <a:xfrm>
            <a:off x="966061" y="0"/>
            <a:ext cx="0" cy="5715000"/>
          </a:xfrm>
          <a:prstGeom prst="line">
            <a:avLst/>
          </a:prstGeom>
          <a:ln w="19050" cap="flat" cmpd="sng">
            <a:solidFill>
              <a:schemeClr val="bg2"/>
            </a:solidFill>
            <a:prstDash val="solid"/>
            <a:round/>
          </a:ln>
        </p:spPr>
        <p:style>
          <a:lnRef idx="1">
            <a:schemeClr val="accent1"/>
          </a:lnRef>
          <a:fillRef idx="0">
            <a:schemeClr val="accent1"/>
          </a:fillRef>
          <a:effectRef idx="0">
            <a:schemeClr val="accent1"/>
          </a:effectRef>
          <a:fontRef idx="minor">
            <a:schemeClr val="tx1"/>
          </a:fontRef>
        </p:style>
      </p:cxnSp>
      <p:sp>
        <p:nvSpPr>
          <p:cNvPr id="20" name="Fußzeilenplatzhalter 2">
            <a:extLst>
              <a:ext uri="{FF2B5EF4-FFF2-40B4-BE49-F238E27FC236}">
                <a16:creationId xmlns:a16="http://schemas.microsoft.com/office/drawing/2014/main" id="{60D03090-BC84-4440-8166-08DCA5166715}"/>
              </a:ext>
            </a:extLst>
          </p:cNvPr>
          <p:cNvSpPr>
            <a:spLocks noGrp="1"/>
          </p:cNvSpPr>
          <p:nvPr>
            <p:ph type="ftr" sz="quarter" idx="3"/>
          </p:nvPr>
        </p:nvSpPr>
        <p:spPr>
          <a:xfrm>
            <a:off x="1219219" y="2927047"/>
            <a:ext cx="7324026" cy="238704"/>
          </a:xfrm>
          <a:prstGeom prst="rect">
            <a:avLst/>
          </a:prstGeom>
        </p:spPr>
        <p:txBody>
          <a:bodyPr vert="horz" lIns="0" tIns="0" rIns="0" bIns="0" rtlCol="0" anchor="ctr"/>
          <a:lstStyle>
            <a:lvl1pPr algn="l">
              <a:defRPr lang="de-DE" b="0" i="0" u="none" strike="noStrike">
                <a:effectLst/>
              </a:defRPr>
            </a:lvl1pPr>
          </a:lstStyle>
          <a:p>
            <a:r>
              <a:rPr lang="en-US" dirty="0"/>
              <a:t>For any questions please contact: </a:t>
            </a:r>
            <a:r>
              <a:rPr lang="en-US" dirty="0">
                <a:hlinkClick r:id="rId2"/>
              </a:rPr>
              <a:t>email@email.com</a:t>
            </a:r>
            <a:endParaRPr lang="en-US" dirty="0"/>
          </a:p>
        </p:txBody>
      </p:sp>
      <p:sp>
        <p:nvSpPr>
          <p:cNvPr id="11" name="Foliennummernplatzhalter 2">
            <a:extLst>
              <a:ext uri="{FF2B5EF4-FFF2-40B4-BE49-F238E27FC236}">
                <a16:creationId xmlns:a16="http://schemas.microsoft.com/office/drawing/2014/main" id="{6CCBAA98-D685-6E4B-94B8-8F1F3B208014}"/>
              </a:ext>
            </a:extLst>
          </p:cNvPr>
          <p:cNvSpPr>
            <a:spLocks noGrp="1"/>
          </p:cNvSpPr>
          <p:nvPr>
            <p:ph type="sldNum" sz="quarter" idx="15"/>
          </p:nvPr>
        </p:nvSpPr>
        <p:spPr>
          <a:xfrm>
            <a:off x="8605224" y="5491424"/>
            <a:ext cx="180001" cy="238704"/>
          </a:xfrm>
        </p:spPr>
        <p:txBody>
          <a:bodyPr/>
          <a:lstStyle/>
          <a:p>
            <a:fld id="{15C29056-5AFA-7949-831A-3EC086771171}" type="slidenum">
              <a:rPr lang="de-DE" smtClean="0"/>
              <a:pPr/>
              <a:t>‹#›</a:t>
            </a:fld>
            <a:endParaRPr lang="de-DE" dirty="0"/>
          </a:p>
        </p:txBody>
      </p:sp>
      <p:sp>
        <p:nvSpPr>
          <p:cNvPr id="12" name="Fußzeilenplatzhalter 2">
            <a:extLst>
              <a:ext uri="{FF2B5EF4-FFF2-40B4-BE49-F238E27FC236}">
                <a16:creationId xmlns:a16="http://schemas.microsoft.com/office/drawing/2014/main" id="{C65F74C8-D7E3-BF49-8FDF-E7FACFC3D657}"/>
              </a:ext>
            </a:extLst>
          </p:cNvPr>
          <p:cNvSpPr txBox="1">
            <a:spLocks/>
          </p:cNvSpPr>
          <p:nvPr userDrawn="1"/>
        </p:nvSpPr>
        <p:spPr>
          <a:xfrm>
            <a:off x="358775" y="5491424"/>
            <a:ext cx="4011206" cy="238704"/>
          </a:xfrm>
          <a:prstGeom prst="rect">
            <a:avLst/>
          </a:prstGeom>
        </p:spPr>
        <p:txBody>
          <a:bodyPr vert="horz" lIns="0" tIns="0" rIns="0" bIns="0" rtlCol="0" anchor="ctr"/>
          <a:lstStyle>
            <a:defPPr>
              <a:defRPr lang="en-US"/>
            </a:defPPr>
            <a:lvl1pPr marL="0" algn="l" defTabSz="457200" rtl="0" eaLnBrk="1" latinLnBrk="0" hangingPunct="1">
              <a:defRPr sz="700" b="1" i="0" kern="1200">
                <a:solidFill>
                  <a:schemeClr val="tx1"/>
                </a:solidFill>
                <a:latin typeface="Arial" panose="020B0604020202020204" pitchFamily="34" charset="0"/>
                <a:ea typeface="Arial" panose="020B0503030404040204" pitchFamily="34" charset="0"/>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2306050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333"/>
            </a:lvl1pPr>
            <a:lvl2pPr>
              <a:defRPr sz="2000"/>
            </a:lvl2pPr>
            <a:lvl3pPr>
              <a:defRPr sz="1667"/>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10226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12064" y="990600"/>
            <a:ext cx="3884240" cy="3771636"/>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20208" y="990600"/>
            <a:ext cx="3884240" cy="3771636"/>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61559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43D1F176-F568-914A-980C-DFBCD5D79B7D}"/>
              </a:ext>
            </a:extLst>
          </p:cNvPr>
          <p:cNvSpPr/>
          <p:nvPr userDrawn="1"/>
        </p:nvSpPr>
        <p:spPr>
          <a:xfrm>
            <a:off x="0" y="1"/>
            <a:ext cx="9144000" cy="594102"/>
          </a:xfrm>
          <a:prstGeom prst="rect">
            <a:avLst/>
          </a:pr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n>
                <a:noFill/>
              </a:ln>
              <a:latin typeface="Roboto" panose="02000000000000000000" pitchFamily="2" charset="0"/>
              <a:ea typeface="Roboto" panose="02000000000000000000" pitchFamily="2" charset="0"/>
              <a:cs typeface="Roboto" panose="02000000000000000000" pitchFamily="2" charset="0"/>
            </a:endParaRPr>
          </a:p>
        </p:txBody>
      </p:sp>
      <p:sp>
        <p:nvSpPr>
          <p:cNvPr id="4" name="Titelplatzhalter 3">
            <a:extLst>
              <a:ext uri="{FF2B5EF4-FFF2-40B4-BE49-F238E27FC236}">
                <a16:creationId xmlns:a16="http://schemas.microsoft.com/office/drawing/2014/main" id="{064A4E5B-C522-DA41-B39D-663910179814}"/>
              </a:ext>
            </a:extLst>
          </p:cNvPr>
          <p:cNvSpPr>
            <a:spLocks noGrp="1"/>
          </p:cNvSpPr>
          <p:nvPr>
            <p:ph type="title"/>
          </p:nvPr>
        </p:nvSpPr>
        <p:spPr>
          <a:xfrm>
            <a:off x="358775" y="173941"/>
            <a:ext cx="8426450" cy="246221"/>
          </a:xfrm>
          <a:prstGeom prst="rect">
            <a:avLst/>
          </a:prstGeom>
        </p:spPr>
        <p:txBody>
          <a:bodyPr vert="horz" wrap="square" lIns="0" tIns="0" rIns="0" bIns="0" rtlCol="0" anchor="t" anchorCtr="0">
            <a:spAutoFit/>
          </a:bodyPr>
          <a:lstStyle/>
          <a:p>
            <a:r>
              <a:rPr lang="en-US"/>
              <a:t>Click to edit Master title style</a:t>
            </a:r>
            <a:endParaRPr lang="de-DE" dirty="0"/>
          </a:p>
        </p:txBody>
      </p:sp>
      <p:sp>
        <p:nvSpPr>
          <p:cNvPr id="6" name="Textplatzhalter 5">
            <a:extLst>
              <a:ext uri="{FF2B5EF4-FFF2-40B4-BE49-F238E27FC236}">
                <a16:creationId xmlns:a16="http://schemas.microsoft.com/office/drawing/2014/main" id="{C66C6DAE-E1B6-094A-BCBD-2C4BDBBCE47B}"/>
              </a:ext>
            </a:extLst>
          </p:cNvPr>
          <p:cNvSpPr>
            <a:spLocks noGrp="1"/>
          </p:cNvSpPr>
          <p:nvPr>
            <p:ph type="body" idx="1"/>
          </p:nvPr>
        </p:nvSpPr>
        <p:spPr>
          <a:xfrm>
            <a:off x="358775" y="899999"/>
            <a:ext cx="8426450" cy="4304637"/>
          </a:xfrm>
          <a:prstGeom prst="rect">
            <a:avLst/>
          </a:prstGeom>
        </p:spPr>
        <p:txBody>
          <a:bodyPr vert="horz" lIns="0" tIns="0" rIns="0" bIns="0" rtlCol="0">
            <a:noAutofit/>
          </a:body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2" name="Rechteck 1">
            <a:extLst>
              <a:ext uri="{FF2B5EF4-FFF2-40B4-BE49-F238E27FC236}">
                <a16:creationId xmlns:a16="http://schemas.microsoft.com/office/drawing/2014/main" id="{D7C4B03B-722D-C840-8655-F27D5F4A86A5}"/>
              </a:ext>
            </a:extLst>
          </p:cNvPr>
          <p:cNvSpPr/>
          <p:nvPr userDrawn="1"/>
        </p:nvSpPr>
        <p:spPr>
          <a:xfrm>
            <a:off x="0" y="5496725"/>
            <a:ext cx="9144000" cy="238704"/>
          </a:xfrm>
          <a:prstGeom prst="rect">
            <a:avLst/>
          </a:prstGeom>
          <a:solidFill>
            <a:srgbClr val="CDDE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n>
                <a:noFill/>
              </a:ln>
              <a:latin typeface="Roboto" panose="02000000000000000000" pitchFamily="2" charset="0"/>
              <a:ea typeface="Roboto" panose="02000000000000000000" pitchFamily="2" charset="0"/>
              <a:cs typeface="Roboto" panose="02000000000000000000" pitchFamily="2" charset="0"/>
            </a:endParaRPr>
          </a:p>
        </p:txBody>
      </p:sp>
      <p:sp>
        <p:nvSpPr>
          <p:cNvPr id="7" name="Slide Number Placeholder 5">
            <a:extLst>
              <a:ext uri="{FF2B5EF4-FFF2-40B4-BE49-F238E27FC236}">
                <a16:creationId xmlns:a16="http://schemas.microsoft.com/office/drawing/2014/main" id="{D62618A8-57AB-7446-B906-4B72D5C58F8F}"/>
              </a:ext>
            </a:extLst>
          </p:cNvPr>
          <p:cNvSpPr>
            <a:spLocks noGrp="1"/>
          </p:cNvSpPr>
          <p:nvPr>
            <p:ph type="sldNum" sz="quarter" idx="4"/>
          </p:nvPr>
        </p:nvSpPr>
        <p:spPr>
          <a:xfrm>
            <a:off x="8605224" y="5491424"/>
            <a:ext cx="180001" cy="238704"/>
          </a:xfrm>
          <a:prstGeom prst="rect">
            <a:avLst/>
          </a:prstGeom>
        </p:spPr>
        <p:txBody>
          <a:bodyPr vert="horz" lIns="0" tIns="0" rIns="0" bIns="0" rtlCol="0" anchor="ctr"/>
          <a:lstStyle>
            <a:lvl1pPr algn="ctr">
              <a:defRPr sz="600" b="0" i="0">
                <a:solidFill>
                  <a:schemeClr val="tx1"/>
                </a:solidFill>
                <a:latin typeface="Arial" panose="020B0604020202020204" pitchFamily="34" charset="0"/>
                <a:ea typeface="Roboto" panose="02000000000000000000" pitchFamily="2" charset="0"/>
                <a:cs typeface="Arial" panose="020B0604020202020204" pitchFamily="34" charset="0"/>
              </a:defRPr>
            </a:lvl1pPr>
          </a:lstStyle>
          <a:p>
            <a:fld id="{15C29056-5AFA-7949-831A-3EC086771171}" type="slidenum">
              <a:rPr lang="de-DE" smtClean="0"/>
              <a:pPr/>
              <a:t>‹#›</a:t>
            </a:fld>
            <a:endParaRPr lang="de-DE" dirty="0"/>
          </a:p>
        </p:txBody>
      </p:sp>
      <p:sp>
        <p:nvSpPr>
          <p:cNvPr id="3" name="Fußzeilenplatzhalter 2">
            <a:extLst>
              <a:ext uri="{FF2B5EF4-FFF2-40B4-BE49-F238E27FC236}">
                <a16:creationId xmlns:a16="http://schemas.microsoft.com/office/drawing/2014/main" id="{5437F641-C003-F842-967C-12BE2D27030E}"/>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2616805225"/>
      </p:ext>
    </p:extLst>
  </p:cSld>
  <p:clrMap bg1="lt1" tx1="dk1" bg2="lt2" tx2="dk2" accent1="accent1" accent2="accent2" accent3="accent3" accent4="accent4" accent5="accent5" accent6="accent6" hlink="hlink" folHlink="folHlink"/>
  <p:sldLayoutIdLst>
    <p:sldLayoutId id="2147483685" r:id="rId1"/>
    <p:sldLayoutId id="2147483683" r:id="rId2"/>
    <p:sldLayoutId id="2147483662" r:id="rId3"/>
    <p:sldLayoutId id="2147483674" r:id="rId4"/>
    <p:sldLayoutId id="2147483679" r:id="rId5"/>
    <p:sldLayoutId id="2147483680" r:id="rId6"/>
    <p:sldLayoutId id="2147483686" r:id="rId7"/>
    <p:sldLayoutId id="2147483687" r:id="rId8"/>
    <p:sldLayoutId id="2147483688" r:id="rId9"/>
  </p:sldLayoutIdLst>
  <p:hf hdr="0" dt="0"/>
  <p:txStyles>
    <p:titleStyle>
      <a:lvl1pPr marL="0" marR="0" indent="0" algn="l" defTabSz="685800" rtl="0" eaLnBrk="1" fontAlgn="auto" latinLnBrk="0" hangingPunct="1">
        <a:lnSpc>
          <a:spcPct val="100000"/>
        </a:lnSpc>
        <a:spcBef>
          <a:spcPct val="0"/>
        </a:spcBef>
        <a:spcAft>
          <a:spcPts val="0"/>
        </a:spcAft>
        <a:buClrTx/>
        <a:buSzTx/>
        <a:buFontTx/>
        <a:buNone/>
        <a:tabLst/>
        <a:defRPr lang="de-DE" sz="1600" b="0" i="0" kern="1200" smtClean="0">
          <a:solidFill>
            <a:schemeClr val="bg1"/>
          </a:solidFill>
          <a:effectLst/>
          <a:latin typeface="Arial" panose="020B0604020202020204" pitchFamily="34" charset="0"/>
          <a:ea typeface="Roboto" panose="02000000000000000000" pitchFamily="2" charset="0"/>
          <a:cs typeface="Arial" panose="020B0604020202020204" pitchFamily="34" charset="0"/>
        </a:defRPr>
      </a:lvl1pPr>
    </p:titleStyle>
    <p:bodyStyle>
      <a:lvl1pPr marL="269875" indent="-269875"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6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6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6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6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26" userDrawn="1">
          <p15:clr>
            <a:srgbClr val="F26B43"/>
          </p15:clr>
        </p15:guide>
        <p15:guide id="2" orient="horz" pos="235" userDrawn="1">
          <p15:clr>
            <a:srgbClr val="F26B43"/>
          </p15:clr>
        </p15:guide>
        <p15:guide id="5" pos="557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98.png"/><Relationship Id="rId2" Type="http://schemas.openxmlformats.org/officeDocument/2006/relationships/image" Target="../media/image297.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4.png"/><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kni.me/w/KGDqtyTZ4FPCgXrH" TargetMode="External"/><Relationship Id="rId2" Type="http://schemas.openxmlformats.org/officeDocument/2006/relationships/hyperlink" Target="https://kni.me/w/-0nN9BzUOCI6vCXl" TargetMode="Externa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9B6E08-011C-D34D-A0C5-A112C618ECA6}"/>
              </a:ext>
            </a:extLst>
          </p:cNvPr>
          <p:cNvSpPr>
            <a:spLocks noGrp="1"/>
          </p:cNvSpPr>
          <p:nvPr>
            <p:ph type="ctrTitle"/>
          </p:nvPr>
        </p:nvSpPr>
        <p:spPr>
          <a:xfrm>
            <a:off x="1194034" y="1410930"/>
            <a:ext cx="3576522" cy="2585323"/>
          </a:xfrm>
        </p:spPr>
        <p:txBody>
          <a:bodyPr/>
          <a:lstStyle/>
          <a:p>
            <a:r>
              <a:rPr lang="de-DE"/>
              <a:t>Basic </a:t>
            </a:r>
            <a:r>
              <a:rPr lang="de-DE" dirty="0"/>
              <a:t>Principles of Machine Learning</a:t>
            </a:r>
          </a:p>
        </p:txBody>
      </p:sp>
    </p:spTree>
    <p:extLst>
      <p:ext uri="{BB962C8B-B14F-4D97-AF65-F5344CB8AC3E}">
        <p14:creationId xmlns:p14="http://schemas.microsoft.com/office/powerpoint/2010/main" val="4067134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CF33-EAAE-4F9F-BBBD-1BDFCF1DDFFB}"/>
              </a:ext>
            </a:extLst>
          </p:cNvPr>
          <p:cNvSpPr>
            <a:spLocks noGrp="1"/>
          </p:cNvSpPr>
          <p:nvPr>
            <p:ph type="title"/>
          </p:nvPr>
        </p:nvSpPr>
        <p:spPr/>
        <p:txBody>
          <a:bodyPr/>
          <a:lstStyle/>
          <a:p>
            <a:r>
              <a:rPr lang="de-DE" dirty="0"/>
              <a:t>Computational Costs</a:t>
            </a:r>
            <a:endParaRPr lang="en-GB" dirty="0"/>
          </a:p>
        </p:txBody>
      </p:sp>
      <p:sp>
        <p:nvSpPr>
          <p:cNvPr id="3" name="Slide Number Placeholder 2">
            <a:extLst>
              <a:ext uri="{FF2B5EF4-FFF2-40B4-BE49-F238E27FC236}">
                <a16:creationId xmlns:a16="http://schemas.microsoft.com/office/drawing/2014/main" id="{2B23DD1D-0FED-4115-AE94-D9CF819AE35F}"/>
              </a:ext>
            </a:extLst>
          </p:cNvPr>
          <p:cNvSpPr>
            <a:spLocks noGrp="1"/>
          </p:cNvSpPr>
          <p:nvPr>
            <p:ph type="sldNum" sz="quarter" idx="13"/>
          </p:nvPr>
        </p:nvSpPr>
        <p:spPr/>
        <p:txBody>
          <a:bodyPr/>
          <a:lstStyle/>
          <a:p>
            <a:fld id="{15C29056-5AFA-7949-831A-3EC086771171}" type="slidenum">
              <a:rPr lang="de-DE" smtClean="0"/>
              <a:pPr/>
              <a:t>10</a:t>
            </a:fld>
            <a:endParaRPr lang="de-DE" dirty="0"/>
          </a:p>
        </p:txBody>
      </p:sp>
      <p:sp>
        <p:nvSpPr>
          <p:cNvPr id="4" name="Text Placeholder 3">
            <a:extLst>
              <a:ext uri="{FF2B5EF4-FFF2-40B4-BE49-F238E27FC236}">
                <a16:creationId xmlns:a16="http://schemas.microsoft.com/office/drawing/2014/main" id="{4FE9143D-E8E0-495A-8DB2-34EB800B64C6}"/>
              </a:ext>
            </a:extLst>
          </p:cNvPr>
          <p:cNvSpPr>
            <a:spLocks noGrp="1"/>
          </p:cNvSpPr>
          <p:nvPr>
            <p:ph type="body" sz="quarter" idx="14"/>
          </p:nvPr>
        </p:nvSpPr>
        <p:spPr/>
        <p:txBody>
          <a:bodyPr/>
          <a:lstStyle/>
          <a:p>
            <a:pPr marL="6350" indent="0">
              <a:buNone/>
            </a:pPr>
            <a:r>
              <a:rPr lang="de-DE" dirty="0"/>
              <a:t>Computational costs mean:</a:t>
            </a:r>
          </a:p>
          <a:p>
            <a:pPr marL="6350" indent="0">
              <a:buNone/>
            </a:pPr>
            <a:endParaRPr lang="de-DE" dirty="0"/>
          </a:p>
          <a:p>
            <a:pPr>
              <a:buFontTx/>
              <a:buChar char="-"/>
            </a:pPr>
            <a:r>
              <a:rPr lang="de-DE" dirty="0"/>
              <a:t>More advanced (and expensive) hardware</a:t>
            </a:r>
          </a:p>
          <a:p>
            <a:pPr>
              <a:buFontTx/>
              <a:buChar char="-"/>
            </a:pPr>
            <a:r>
              <a:rPr lang="de-DE" dirty="0"/>
              <a:t>More time spent on training the model (possibly multiple times)</a:t>
            </a:r>
            <a:endParaRPr lang="en-GB" dirty="0"/>
          </a:p>
        </p:txBody>
      </p:sp>
      <p:sp>
        <p:nvSpPr>
          <p:cNvPr id="5" name="Footer Placeholder 4">
            <a:extLst>
              <a:ext uri="{FF2B5EF4-FFF2-40B4-BE49-F238E27FC236}">
                <a16:creationId xmlns:a16="http://schemas.microsoft.com/office/drawing/2014/main" id="{56BD7F8F-6897-4AE7-88EF-6C30E1A582C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7" name="Graphic 6">
            <a:extLst>
              <a:ext uri="{FF2B5EF4-FFF2-40B4-BE49-F238E27FC236}">
                <a16:creationId xmlns:a16="http://schemas.microsoft.com/office/drawing/2014/main" id="{E0F163BF-05BE-471C-8FBE-5BFC19E473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74891" y="2857500"/>
            <a:ext cx="2149041" cy="2149041"/>
          </a:xfrm>
          <a:prstGeom prst="rect">
            <a:avLst/>
          </a:prstGeom>
        </p:spPr>
      </p:pic>
    </p:spTree>
    <p:extLst>
      <p:ext uri="{BB962C8B-B14F-4D97-AF65-F5344CB8AC3E}">
        <p14:creationId xmlns:p14="http://schemas.microsoft.com/office/powerpoint/2010/main" val="1385399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646331"/>
          </a:xfrm>
        </p:spPr>
        <p:txBody>
          <a:bodyPr/>
          <a:lstStyle/>
          <a:p>
            <a:r>
              <a:rPr lang="de-DE" dirty="0"/>
              <a:t>Select the score function</a:t>
            </a:r>
          </a:p>
        </p:txBody>
      </p:sp>
      <p:sp>
        <p:nvSpPr>
          <p:cNvPr id="3" name="Foliennummernplatzhalter 2">
            <a:extLst>
              <a:ext uri="{FF2B5EF4-FFF2-40B4-BE49-F238E27FC236}">
                <a16:creationId xmlns:a16="http://schemas.microsoft.com/office/drawing/2014/main" id="{597C976E-80FB-8043-A2FA-70D3F515CA8F}"/>
              </a:ext>
            </a:extLst>
          </p:cNvPr>
          <p:cNvSpPr>
            <a:spLocks noGrp="1"/>
          </p:cNvSpPr>
          <p:nvPr>
            <p:ph type="sldNum" sz="quarter" idx="4"/>
          </p:nvPr>
        </p:nvSpPr>
        <p:spPr/>
        <p:txBody>
          <a:bodyPr/>
          <a:lstStyle/>
          <a:p>
            <a:fld id="{15C29056-5AFA-7949-831A-3EC086771171}" type="slidenum">
              <a:rPr lang="de-DE" smtClean="0"/>
              <a:pPr/>
              <a:t>11</a:t>
            </a:fld>
            <a:endParaRPr lang="de-DE" dirty="0"/>
          </a:p>
        </p:txBody>
      </p:sp>
      <p:sp>
        <p:nvSpPr>
          <p:cNvPr id="4" name="Fußzeilenplatzhalter 3">
            <a:extLst>
              <a:ext uri="{FF2B5EF4-FFF2-40B4-BE49-F238E27FC236}">
                <a16:creationId xmlns:a16="http://schemas.microsoft.com/office/drawing/2014/main" id="{3038D155-696E-394D-AC74-0C0A4611EA6C}"/>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77438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C4B8-DD37-480E-BD04-ECC7C814CCAB}"/>
              </a:ext>
            </a:extLst>
          </p:cNvPr>
          <p:cNvSpPr>
            <a:spLocks noGrp="1"/>
          </p:cNvSpPr>
          <p:nvPr>
            <p:ph type="title"/>
          </p:nvPr>
        </p:nvSpPr>
        <p:spPr/>
        <p:txBody>
          <a:bodyPr/>
          <a:lstStyle/>
          <a:p>
            <a:r>
              <a:rPr lang="de-DE" dirty="0"/>
              <a:t>Loss / Likelihood functions</a:t>
            </a:r>
            <a:endParaRPr lang="en-GB" dirty="0"/>
          </a:p>
        </p:txBody>
      </p:sp>
      <p:sp>
        <p:nvSpPr>
          <p:cNvPr id="3" name="Slide Number Placeholder 2">
            <a:extLst>
              <a:ext uri="{FF2B5EF4-FFF2-40B4-BE49-F238E27FC236}">
                <a16:creationId xmlns:a16="http://schemas.microsoft.com/office/drawing/2014/main" id="{211FBA1F-59D8-44D4-9A80-C176CA31D050}"/>
              </a:ext>
            </a:extLst>
          </p:cNvPr>
          <p:cNvSpPr>
            <a:spLocks noGrp="1"/>
          </p:cNvSpPr>
          <p:nvPr>
            <p:ph type="sldNum" sz="quarter" idx="13"/>
          </p:nvPr>
        </p:nvSpPr>
        <p:spPr/>
        <p:txBody>
          <a:bodyPr/>
          <a:lstStyle/>
          <a:p>
            <a:fld id="{15C29056-5AFA-7949-831A-3EC086771171}" type="slidenum">
              <a:rPr lang="de-DE" smtClean="0"/>
              <a:pPr/>
              <a:t>12</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B3F97C8F-A30E-41A5-8BE0-C95260D5E8D0}"/>
                  </a:ext>
                </a:extLst>
              </p:cNvPr>
              <p:cNvSpPr>
                <a:spLocks noGrp="1"/>
              </p:cNvSpPr>
              <p:nvPr>
                <p:ph type="body" sz="quarter" idx="14"/>
              </p:nvPr>
            </p:nvSpPr>
            <p:spPr>
              <a:xfrm>
                <a:off x="360000" y="899999"/>
                <a:ext cx="8378825" cy="4055241"/>
              </a:xfrm>
            </p:spPr>
            <p:txBody>
              <a:bodyPr/>
              <a:lstStyle/>
              <a:p>
                <a:pPr marL="6350" indent="0" algn="l">
                  <a:buNone/>
                </a:pPr>
                <a:r>
                  <a:rPr lang="en-GB" b="0" u="none" strike="noStrike" baseline="0" dirty="0"/>
                  <a:t>The choice of a model class </a:t>
                </a:r>
                <a14:m>
                  <m:oMath xmlns:m="http://schemas.openxmlformats.org/officeDocument/2006/math">
                    <m:r>
                      <a:rPr lang="de-DE" b="0" i="1" u="none" strike="noStrike" baseline="0" smtClean="0">
                        <a:latin typeface="Cambria Math" panose="02040503050406030204" pitchFamily="18" charset="0"/>
                      </a:rPr>
                      <m:t>𝑀</m:t>
                    </m:r>
                    <m:r>
                      <a:rPr lang="de-DE" b="0" i="0" u="none" strike="noStrike" baseline="0" smtClean="0">
                        <a:latin typeface="Cambria Math" panose="02040503050406030204" pitchFamily="18" charset="0"/>
                      </a:rPr>
                      <m:t> </m:t>
                    </m:r>
                  </m:oMath>
                </a14:m>
                <a:r>
                  <a:rPr lang="en-GB" b="0" u="none" strike="noStrike" baseline="0" dirty="0"/>
                  <a:t>determines only the general structure of the model, very often in terms of a set of parameters. </a:t>
                </a:r>
              </a:p>
              <a:p>
                <a:pPr marL="6350" indent="0" algn="l">
                  <a:buNone/>
                </a:pPr>
                <a:endParaRPr lang="en-GB" b="0" u="none" strike="noStrike" baseline="0" dirty="0"/>
              </a:p>
              <a:p>
                <a:pPr marL="6350" indent="0">
                  <a:buNone/>
                </a:pPr>
                <a:r>
                  <a:rPr lang="en-GB" b="0" u="none" strike="noStrike" baseline="0" dirty="0"/>
                  <a:t>In order to find the best or at least a good model for the given data, a fitting criterion is needed, usually in the form of an objective function </a:t>
                </a:r>
                <a14:m>
                  <m:oMath xmlns:m="http://schemas.openxmlformats.org/officeDocument/2006/math">
                    <m:r>
                      <a:rPr lang="de-DE" i="1">
                        <a:latin typeface="Cambria Math" panose="02040503050406030204" pitchFamily="18" charset="0"/>
                      </a:rPr>
                      <m:t>𝑓</m:t>
                    </m:r>
                    <m:r>
                      <a:rPr lang="de-DE" i="1">
                        <a:latin typeface="Cambria Math" panose="02040503050406030204" pitchFamily="18" charset="0"/>
                      </a:rPr>
                      <m:t>: </m:t>
                    </m:r>
                    <m:r>
                      <a:rPr lang="de-DE" i="1">
                        <a:latin typeface="Cambria Math" panose="02040503050406030204" pitchFamily="18" charset="0"/>
                      </a:rPr>
                      <m:t>𝑀</m:t>
                    </m:r>
                    <m:r>
                      <a:rPr lang="de-DE" i="1">
                        <a:latin typeface="Cambria Math" panose="02040503050406030204" pitchFamily="18" charset="0"/>
                      </a:rPr>
                      <m:t>→</m:t>
                    </m:r>
                    <m:r>
                      <a:rPr lang="de-DE" i="1">
                        <a:latin typeface="Cambria Math" panose="02040503050406030204" pitchFamily="18" charset="0"/>
                      </a:rPr>
                      <m:t>ℝ</m:t>
                    </m:r>
                  </m:oMath>
                </a14:m>
                <a:r>
                  <a:rPr lang="en-GB" dirty="0"/>
                  <a:t>. </a:t>
                </a:r>
              </a:p>
              <a:p>
                <a:pPr marL="6350" indent="0" algn="l">
                  <a:buNone/>
                </a:pPr>
                <a:endParaRPr lang="en-GB" dirty="0"/>
              </a:p>
              <a:p>
                <a:pPr marL="6350" indent="0" algn="l">
                  <a:buNone/>
                </a:pPr>
                <a:r>
                  <a:rPr lang="en-GB" b="0" u="none" strike="noStrike" baseline="0" dirty="0"/>
                  <a:t>Fitting the model </a:t>
                </a:r>
                <a14:m>
                  <m:oMath xmlns:m="http://schemas.openxmlformats.org/officeDocument/2006/math">
                    <m:r>
                      <a:rPr lang="de-DE" b="0" i="1" u="none" strike="noStrike" baseline="0" smtClean="0">
                        <a:latin typeface="Cambria Math" panose="02040503050406030204" pitchFamily="18" charset="0"/>
                      </a:rPr>
                      <m:t>𝑀</m:t>
                    </m:r>
                    <m:r>
                      <a:rPr lang="de-DE" b="0" i="0" u="none" strike="noStrike" baseline="0" smtClean="0">
                        <a:latin typeface="Cambria Math" panose="02040503050406030204" pitchFamily="18" charset="0"/>
                      </a:rPr>
                      <m:t> </m:t>
                    </m:r>
                  </m:oMath>
                </a14:m>
                <a:r>
                  <a:rPr lang="en-GB" b="0" u="none" strike="noStrike" baseline="0" dirty="0"/>
                  <a:t>means to choose its parameters as to minimize the function f (</a:t>
                </a:r>
                <a:r>
                  <a:rPr lang="en-GB" b="1" u="none" strike="noStrike" baseline="0" dirty="0"/>
                  <a:t>error</a:t>
                </a:r>
                <a:r>
                  <a:rPr lang="en-GB" b="0" u="none" strike="noStrike" baseline="0" dirty="0"/>
                  <a:t>)</a:t>
                </a:r>
                <a:r>
                  <a:rPr lang="en-GB" b="0" u="none" strike="noStrike" dirty="0"/>
                  <a:t> or to maximize the function f (</a:t>
                </a:r>
                <a:r>
                  <a:rPr lang="en-GB" b="1" u="none" strike="noStrike" dirty="0"/>
                  <a:t>likelihood</a:t>
                </a:r>
                <a:r>
                  <a:rPr lang="en-GB" b="0" u="none" strike="noStrike" dirty="0"/>
                  <a:t>).</a:t>
                </a:r>
              </a:p>
              <a:p>
                <a:pPr marL="6350" indent="0" algn="l">
                  <a:buNone/>
                </a:pPr>
                <a:endParaRPr lang="en-GB" i="1" dirty="0"/>
              </a:p>
              <a:p>
                <a:pPr marL="6350" indent="0" algn="l">
                  <a:buNone/>
                </a:pPr>
                <a:endParaRPr lang="en-GB" i="1" dirty="0"/>
              </a:p>
            </p:txBody>
          </p:sp>
        </mc:Choice>
        <mc:Fallback xmlns="">
          <p:sp>
            <p:nvSpPr>
              <p:cNvPr id="4" name="Text Placeholder 3">
                <a:extLst>
                  <a:ext uri="{FF2B5EF4-FFF2-40B4-BE49-F238E27FC236}">
                    <a16:creationId xmlns:a16="http://schemas.microsoft.com/office/drawing/2014/main" id="{B3F97C8F-A30E-41A5-8BE0-C95260D5E8D0}"/>
                  </a:ext>
                </a:extLst>
              </p:cNvPr>
              <p:cNvSpPr>
                <a:spLocks noGrp="1" noRot="1" noChangeAspect="1" noMove="1" noResize="1" noEditPoints="1" noAdjustHandles="1" noChangeArrowheads="1" noChangeShapeType="1" noTextEdit="1"/>
              </p:cNvSpPr>
              <p:nvPr>
                <p:ph type="body" sz="quarter" idx="14"/>
              </p:nvPr>
            </p:nvSpPr>
            <p:spPr>
              <a:xfrm>
                <a:off x="360000" y="899999"/>
                <a:ext cx="8378825" cy="4055241"/>
              </a:xfrm>
              <a:blipFill>
                <a:blip r:embed="rId2"/>
                <a:stretch>
                  <a:fillRect l="-1745" t="-1805"/>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A5270961-FFA3-4691-9FE7-FFB7AEBD03A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Tree>
    <p:extLst>
      <p:ext uri="{BB962C8B-B14F-4D97-AF65-F5344CB8AC3E}">
        <p14:creationId xmlns:p14="http://schemas.microsoft.com/office/powerpoint/2010/main" val="3487921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46EFD-2B56-4BF4-833D-15E1E269BC34}"/>
              </a:ext>
            </a:extLst>
          </p:cNvPr>
          <p:cNvSpPr>
            <a:spLocks noGrp="1"/>
          </p:cNvSpPr>
          <p:nvPr>
            <p:ph type="title"/>
          </p:nvPr>
        </p:nvSpPr>
        <p:spPr/>
        <p:txBody>
          <a:bodyPr/>
          <a:lstStyle/>
          <a:p>
            <a:r>
              <a:rPr lang="de-DE" dirty="0"/>
              <a:t>Loss Functions for Numeric Models</a:t>
            </a:r>
            <a:endParaRPr lang="en-GB" dirty="0"/>
          </a:p>
        </p:txBody>
      </p:sp>
      <p:sp>
        <p:nvSpPr>
          <p:cNvPr id="3" name="Slide Number Placeholder 2">
            <a:extLst>
              <a:ext uri="{FF2B5EF4-FFF2-40B4-BE49-F238E27FC236}">
                <a16:creationId xmlns:a16="http://schemas.microsoft.com/office/drawing/2014/main" id="{4E8F22EA-F7DC-4A43-AA74-5A85680BF7CB}"/>
              </a:ext>
            </a:extLst>
          </p:cNvPr>
          <p:cNvSpPr>
            <a:spLocks noGrp="1"/>
          </p:cNvSpPr>
          <p:nvPr>
            <p:ph type="sldNum" sz="quarter" idx="13"/>
          </p:nvPr>
        </p:nvSpPr>
        <p:spPr/>
        <p:txBody>
          <a:bodyPr/>
          <a:lstStyle/>
          <a:p>
            <a:fld id="{15C29056-5AFA-7949-831A-3EC086771171}" type="slidenum">
              <a:rPr lang="de-DE" smtClean="0"/>
              <a:pPr/>
              <a:t>13</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644CB473-4271-4E6B-A1B8-C4E4DCADED08}"/>
                  </a:ext>
                </a:extLst>
              </p:cNvPr>
              <p:cNvSpPr>
                <a:spLocks noGrp="1"/>
              </p:cNvSpPr>
              <p:nvPr>
                <p:ph type="body" sz="quarter" idx="14"/>
              </p:nvPr>
            </p:nvSpPr>
            <p:spPr/>
            <p:txBody>
              <a:bodyPr/>
              <a:lstStyle/>
              <a:p>
                <a:pPr marL="6350" indent="0">
                  <a:buNone/>
                </a:pPr>
                <a:r>
                  <a:rPr lang="de-DE" dirty="0"/>
                  <a:t>Classic Error function is the Mean Square Error</a:t>
                </a:r>
                <a:r>
                  <a:rPr lang="en-GB" dirty="0"/>
                  <a:t> (MSE):</a:t>
                </a:r>
              </a:p>
              <a:p>
                <a:pPr marL="6350" indent="0">
                  <a:buNone/>
                </a:pPr>
                <a:endParaRPr lang="en-GB" dirty="0"/>
              </a:p>
              <a:p>
                <a:pPr marL="6350" indent="0">
                  <a:buNone/>
                </a:pPr>
                <a14:m>
                  <m:oMathPara xmlns:m="http://schemas.openxmlformats.org/officeDocument/2006/math">
                    <m:oMathParaPr>
                      <m:jc m:val="centerGroup"/>
                    </m:oMathParaPr>
                    <m:oMath xmlns:m="http://schemas.openxmlformats.org/officeDocument/2006/math">
                      <m:r>
                        <a:rPr lang="de-DE" sz="2000" b="0" i="1" smtClean="0">
                          <a:latin typeface="Cambria Math" panose="02040503050406030204" pitchFamily="18" charset="0"/>
                        </a:rPr>
                        <m:t>𝑀𝑆𝐸</m:t>
                      </m:r>
                      <m:r>
                        <a:rPr lang="de-DE" sz="2000" b="0" i="1" smtClean="0">
                          <a:latin typeface="Cambria Math" panose="02040503050406030204" pitchFamily="18" charset="0"/>
                        </a:rPr>
                        <m:t>=</m:t>
                      </m:r>
                      <m:f>
                        <m:fPr>
                          <m:ctrlPr>
                            <a:rPr lang="de-DE" sz="2000" i="1" smtClean="0">
                              <a:latin typeface="Cambria Math" panose="02040503050406030204" pitchFamily="18" charset="0"/>
                            </a:rPr>
                          </m:ctrlPr>
                        </m:fPr>
                        <m:num>
                          <m:r>
                            <a:rPr lang="de-DE" sz="2000" b="0" i="1" smtClean="0">
                              <a:latin typeface="Cambria Math" panose="02040503050406030204" pitchFamily="18" charset="0"/>
                            </a:rPr>
                            <m:t>1</m:t>
                          </m:r>
                        </m:num>
                        <m:den>
                          <m:r>
                            <a:rPr lang="de-DE" sz="2000" b="0" i="1" smtClean="0">
                              <a:latin typeface="Cambria Math" panose="02040503050406030204" pitchFamily="18" charset="0"/>
                            </a:rPr>
                            <m:t>𝑛</m:t>
                          </m:r>
                        </m:den>
                      </m:f>
                      <m:r>
                        <a:rPr lang="de-DE" sz="2000" b="0" i="1" smtClean="0">
                          <a:latin typeface="Cambria Math" panose="02040503050406030204" pitchFamily="18" charset="0"/>
                        </a:rPr>
                        <m:t> </m:t>
                      </m:r>
                      <m:nary>
                        <m:naryPr>
                          <m:chr m:val="∑"/>
                          <m:ctrlPr>
                            <a:rPr lang="de-DE" sz="2000" i="1" smtClean="0">
                              <a:latin typeface="Cambria Math" panose="02040503050406030204" pitchFamily="18" charset="0"/>
                            </a:rPr>
                          </m:ctrlPr>
                        </m:naryPr>
                        <m:sub>
                          <m:r>
                            <m:rPr>
                              <m:brk m:alnAt="23"/>
                            </m:rPr>
                            <a:rPr lang="de-DE" sz="2000" b="0" i="1" smtClean="0">
                              <a:latin typeface="Cambria Math" panose="02040503050406030204" pitchFamily="18" charset="0"/>
                            </a:rPr>
                            <m:t>𝑖</m:t>
                          </m:r>
                          <m:r>
                            <a:rPr lang="de-DE" sz="2000" b="0" i="1" smtClean="0">
                              <a:latin typeface="Cambria Math" panose="02040503050406030204" pitchFamily="18" charset="0"/>
                            </a:rPr>
                            <m:t>=1</m:t>
                          </m:r>
                        </m:sub>
                        <m:sup>
                          <m:r>
                            <a:rPr lang="de-DE" sz="2000" b="0" i="1" smtClean="0">
                              <a:latin typeface="Cambria Math" panose="02040503050406030204" pitchFamily="18" charset="0"/>
                            </a:rPr>
                            <m:t>𝑛</m:t>
                          </m:r>
                        </m:sup>
                        <m:e>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m:t>
                              </m:r>
                              <m:sSub>
                                <m:sSubPr>
                                  <m:ctrlPr>
                                    <a:rPr lang="de-DE" sz="2000" b="0" i="1">
                                      <a:latin typeface="Cambria Math" panose="02040503050406030204" pitchFamily="18" charset="0"/>
                                    </a:rPr>
                                  </m:ctrlPr>
                                </m:sSubPr>
                                <m:e>
                                  <m:r>
                                    <a:rPr lang="de-DE" sz="2000" b="0" i="1">
                                      <a:latin typeface="Cambria Math" panose="02040503050406030204" pitchFamily="18" charset="0"/>
                                    </a:rPr>
                                    <m:t>𝑦</m:t>
                                  </m:r>
                                </m:e>
                                <m:sub>
                                  <m:r>
                                    <a:rPr lang="de-DE" sz="2000" b="0" i="1">
                                      <a:latin typeface="Cambria Math" panose="02040503050406030204" pitchFamily="18" charset="0"/>
                                    </a:rPr>
                                    <m:t>𝑖</m:t>
                                  </m:r>
                                </m:sub>
                              </m:sSub>
                              <m:r>
                                <a:rPr lang="de-DE" sz="2000" b="0" i="1">
                                  <a:latin typeface="Cambria Math" panose="02040503050406030204" pitchFamily="18" charset="0"/>
                                </a:rPr>
                                <m:t>−</m:t>
                              </m:r>
                              <m:r>
                                <a:rPr lang="de-DE" sz="2000" b="0" i="1" smtClean="0">
                                  <a:latin typeface="Cambria Math" panose="02040503050406030204" pitchFamily="18" charset="0"/>
                                </a:rPr>
                                <m:t>𝑀</m:t>
                              </m:r>
                              <m:r>
                                <a:rPr lang="de-DE" sz="2000" b="0" i="1">
                                  <a:latin typeface="Cambria Math" panose="02040503050406030204" pitchFamily="18" charset="0"/>
                                </a:rPr>
                                <m:t>(</m:t>
                              </m:r>
                              <m:sSub>
                                <m:sSubPr>
                                  <m:ctrlPr>
                                    <a:rPr lang="de-DE" sz="2000" b="0" i="1">
                                      <a:latin typeface="Cambria Math" panose="02040503050406030204" pitchFamily="18" charset="0"/>
                                    </a:rPr>
                                  </m:ctrlPr>
                                </m:sSubPr>
                                <m:e>
                                  <m:r>
                                    <a:rPr lang="de-DE" sz="2000" b="0" i="1">
                                      <a:latin typeface="Cambria Math" panose="02040503050406030204" pitchFamily="18" charset="0"/>
                                    </a:rPr>
                                    <m:t>𝑥</m:t>
                                  </m:r>
                                </m:e>
                                <m:sub>
                                  <m:r>
                                    <a:rPr lang="de-DE" sz="2000" b="0" i="1">
                                      <a:latin typeface="Cambria Math" panose="02040503050406030204" pitchFamily="18" charset="0"/>
                                    </a:rPr>
                                    <m:t>𝑖</m:t>
                                  </m:r>
                                </m:sub>
                              </m:sSub>
                              <m:r>
                                <a:rPr lang="de-DE" sz="2000" b="0" i="1">
                                  <a:latin typeface="Cambria Math" panose="02040503050406030204" pitchFamily="18" charset="0"/>
                                </a:rPr>
                                <m:t>)</m:t>
                              </m:r>
                              <m:r>
                                <a:rPr lang="de-DE" sz="2000" b="0" i="1" smtClean="0">
                                  <a:latin typeface="Cambria Math" panose="02040503050406030204" pitchFamily="18" charset="0"/>
                                </a:rPr>
                                <m:t>)</m:t>
                              </m:r>
                            </m:e>
                            <m:sup>
                              <m:r>
                                <a:rPr lang="de-DE" sz="2000" b="0" i="1" smtClean="0">
                                  <a:latin typeface="Cambria Math" panose="02040503050406030204" pitchFamily="18" charset="0"/>
                                </a:rPr>
                                <m:t>2</m:t>
                              </m:r>
                            </m:sup>
                          </m:sSup>
                        </m:e>
                      </m:nary>
                    </m:oMath>
                  </m:oMathPara>
                </a14:m>
                <a:endParaRPr lang="de-DE" dirty="0"/>
              </a:p>
              <a:p>
                <a:pPr marL="6350" indent="0">
                  <a:buNone/>
                </a:pPr>
                <a:endParaRPr lang="de-DE" dirty="0"/>
              </a:p>
              <a:p>
                <a:pPr marL="6350" indent="0">
                  <a:buNone/>
                </a:pPr>
                <a:r>
                  <a:rPr lang="de-DE" dirty="0"/>
                  <a:t>Where </a:t>
                </a:r>
                <a14:m>
                  <m:oMath xmlns:m="http://schemas.openxmlformats.org/officeDocument/2006/math">
                    <m:sSub>
                      <m:sSubPr>
                        <m:ctrlPr>
                          <a:rPr lang="de-DE" sz="2000" b="0" i="1">
                            <a:latin typeface="Cambria Math" panose="02040503050406030204" pitchFamily="18" charset="0"/>
                          </a:rPr>
                        </m:ctrlPr>
                      </m:sSubPr>
                      <m:e>
                        <m:r>
                          <a:rPr lang="de-DE" i="1">
                            <a:latin typeface="Cambria Math" panose="02040503050406030204" pitchFamily="18" charset="0"/>
                          </a:rPr>
                          <m:t>(</m:t>
                        </m:r>
                        <m:r>
                          <a:rPr lang="de-DE" sz="2000" b="0" i="1">
                            <a:latin typeface="Cambria Math" panose="02040503050406030204" pitchFamily="18" charset="0"/>
                          </a:rPr>
                          <m:t>𝑥</m:t>
                        </m:r>
                      </m:e>
                      <m:sub>
                        <m:r>
                          <a:rPr lang="de-DE" sz="2000" b="0" i="1">
                            <a:latin typeface="Cambria Math" panose="02040503050406030204" pitchFamily="18" charset="0"/>
                          </a:rPr>
                          <m:t>𝑖</m:t>
                        </m:r>
                      </m:sub>
                    </m:sSub>
                    <m:sSub>
                      <m:sSubPr>
                        <m:ctrlPr>
                          <a:rPr lang="de-DE" i="1">
                            <a:latin typeface="Cambria Math" panose="02040503050406030204" pitchFamily="18" charset="0"/>
                          </a:rPr>
                        </m:ctrlPr>
                      </m:sSubPr>
                      <m:e>
                        <m:r>
                          <a:rPr lang="de-DE" b="0" i="1" smtClean="0">
                            <a:latin typeface="Cambria Math" panose="02040503050406030204" pitchFamily="18" charset="0"/>
                          </a:rPr>
                          <m:t> ,</m:t>
                        </m:r>
                        <m:r>
                          <a:rPr lang="de-DE" i="1">
                            <a:latin typeface="Cambria Math" panose="02040503050406030204" pitchFamily="18" charset="0"/>
                          </a:rPr>
                          <m:t>𝑦</m:t>
                        </m:r>
                      </m:e>
                      <m:sub>
                        <m:r>
                          <a:rPr lang="de-DE" i="1">
                            <a:latin typeface="Cambria Math" panose="02040503050406030204" pitchFamily="18" charset="0"/>
                          </a:rPr>
                          <m:t>𝑖</m:t>
                        </m:r>
                      </m:sub>
                    </m:sSub>
                    <m:r>
                      <a:rPr lang="de-DE" i="1">
                        <a:latin typeface="Cambria Math" panose="02040503050406030204" pitchFamily="18" charset="0"/>
                      </a:rPr>
                      <m:t>)</m:t>
                    </m:r>
                  </m:oMath>
                </a14:m>
                <a:r>
                  <a:rPr lang="de-DE" dirty="0"/>
                  <a:t> are the </a:t>
                </a:r>
                <a14:m>
                  <m:oMath xmlns:m="http://schemas.openxmlformats.org/officeDocument/2006/math">
                    <m:r>
                      <a:rPr lang="de-DE" i="1" dirty="0" smtClean="0">
                        <a:latin typeface="Cambria Math" panose="02040503050406030204" pitchFamily="18" charset="0"/>
                      </a:rPr>
                      <m:t>𝑛</m:t>
                    </m:r>
                  </m:oMath>
                </a14:m>
                <a:r>
                  <a:rPr lang="de-DE" dirty="0"/>
                  <a:t> points in the dataset and </a:t>
                </a:r>
                <a14:m>
                  <m:oMath xmlns:m="http://schemas.openxmlformats.org/officeDocument/2006/math">
                    <m:r>
                      <a:rPr lang="de-DE" i="1">
                        <a:latin typeface="Cambria Math" panose="02040503050406030204" pitchFamily="18" charset="0"/>
                      </a:rPr>
                      <m:t>𝑀</m:t>
                    </m:r>
                  </m:oMath>
                </a14:m>
                <a:r>
                  <a:rPr lang="de-DE" dirty="0"/>
                  <a:t> is the model.</a:t>
                </a:r>
              </a:p>
              <a:p>
                <a:pPr marL="6350" indent="0">
                  <a:buNone/>
                </a:pPr>
                <a:r>
                  <a:rPr lang="de-DE" dirty="0"/>
                  <a:t>Variations of MSE are also used as error fuctions to fit models.</a:t>
                </a:r>
              </a:p>
              <a:p>
                <a:pPr marL="6350" indent="0">
                  <a:buNone/>
                </a:pPr>
                <a:endParaRPr lang="de-DE" dirty="0"/>
              </a:p>
              <a:p>
                <a:pPr marL="6350" indent="0">
                  <a:buNone/>
                </a:pPr>
                <a:r>
                  <a:rPr lang="de-DE" dirty="0"/>
                  <a:t>Note that MSE and its variations work for model classes with numeric outputs.</a:t>
                </a:r>
              </a:p>
            </p:txBody>
          </p:sp>
        </mc:Choice>
        <mc:Fallback xmlns="">
          <p:sp>
            <p:nvSpPr>
              <p:cNvPr id="4" name="Text Placeholder 3">
                <a:extLst>
                  <a:ext uri="{FF2B5EF4-FFF2-40B4-BE49-F238E27FC236}">
                    <a16:creationId xmlns:a16="http://schemas.microsoft.com/office/drawing/2014/main" id="{644CB473-4271-4E6B-A1B8-C4E4DCADED08}"/>
                  </a:ext>
                </a:extLst>
              </p:cNvPr>
              <p:cNvSpPr>
                <a:spLocks noGrp="1" noRot="1" noChangeAspect="1" noMove="1" noResize="1" noEditPoints="1" noAdjustHandles="1" noChangeArrowheads="1" noChangeShapeType="1" noTextEdit="1"/>
              </p:cNvSpPr>
              <p:nvPr>
                <p:ph type="body" sz="quarter" idx="14"/>
              </p:nvPr>
            </p:nvSpPr>
            <p:spPr>
              <a:blipFill>
                <a:blip r:embed="rId2"/>
                <a:stretch>
                  <a:fillRect l="-1745" t="-1700"/>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BFE410D6-A1DF-47A4-881B-5036B636C9D8}"/>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Tree>
    <p:extLst>
      <p:ext uri="{BB962C8B-B14F-4D97-AF65-F5344CB8AC3E}">
        <p14:creationId xmlns:p14="http://schemas.microsoft.com/office/powerpoint/2010/main" val="2547332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95C8E-3930-4329-9C3C-783F88ADCD1E}"/>
              </a:ext>
            </a:extLst>
          </p:cNvPr>
          <p:cNvSpPr>
            <a:spLocks noGrp="1"/>
          </p:cNvSpPr>
          <p:nvPr>
            <p:ph type="title"/>
          </p:nvPr>
        </p:nvSpPr>
        <p:spPr/>
        <p:txBody>
          <a:bodyPr/>
          <a:lstStyle/>
          <a:p>
            <a:r>
              <a:rPr lang="de-DE" dirty="0"/>
              <a:t>Cost Matrix</a:t>
            </a:r>
            <a:endParaRPr lang="en-GB" dirty="0"/>
          </a:p>
        </p:txBody>
      </p:sp>
      <p:sp>
        <p:nvSpPr>
          <p:cNvPr id="3" name="Slide Number Placeholder 2">
            <a:extLst>
              <a:ext uri="{FF2B5EF4-FFF2-40B4-BE49-F238E27FC236}">
                <a16:creationId xmlns:a16="http://schemas.microsoft.com/office/drawing/2014/main" id="{FB2DF721-3F53-4600-9E9A-2CE7C63DAAFF}"/>
              </a:ext>
            </a:extLst>
          </p:cNvPr>
          <p:cNvSpPr>
            <a:spLocks noGrp="1"/>
          </p:cNvSpPr>
          <p:nvPr>
            <p:ph type="sldNum" sz="quarter" idx="13"/>
          </p:nvPr>
        </p:nvSpPr>
        <p:spPr/>
        <p:txBody>
          <a:bodyPr/>
          <a:lstStyle/>
          <a:p>
            <a:fld id="{15C29056-5AFA-7949-831A-3EC086771171}" type="slidenum">
              <a:rPr lang="de-DE" smtClean="0"/>
              <a:pPr/>
              <a:t>14</a:t>
            </a:fld>
            <a:endParaRPr lang="de-DE" dirty="0"/>
          </a:p>
        </p:txBody>
      </p:sp>
      <p:sp>
        <p:nvSpPr>
          <p:cNvPr id="4" name="Text Placeholder 3">
            <a:extLst>
              <a:ext uri="{FF2B5EF4-FFF2-40B4-BE49-F238E27FC236}">
                <a16:creationId xmlns:a16="http://schemas.microsoft.com/office/drawing/2014/main" id="{7F46D2D9-0CA2-46BF-B499-E206BEA8CFE9}"/>
              </a:ext>
            </a:extLst>
          </p:cNvPr>
          <p:cNvSpPr>
            <a:spLocks noGrp="1"/>
          </p:cNvSpPr>
          <p:nvPr>
            <p:ph type="body" sz="quarter" idx="14"/>
          </p:nvPr>
        </p:nvSpPr>
        <p:spPr>
          <a:xfrm>
            <a:off x="360000" y="900000"/>
            <a:ext cx="8378825" cy="1483361"/>
          </a:xfrm>
        </p:spPr>
        <p:txBody>
          <a:bodyPr/>
          <a:lstStyle/>
          <a:p>
            <a:pPr algn="l"/>
            <a:r>
              <a:rPr lang="de-DE" sz="1800" dirty="0"/>
              <a:t>Classic Error function for classification is the </a:t>
            </a:r>
            <a:r>
              <a:rPr lang="de-DE" sz="1800" b="1" dirty="0"/>
              <a:t>misclassification rate</a:t>
            </a:r>
            <a:r>
              <a:rPr lang="de-DE" sz="1800" dirty="0"/>
              <a:t>.</a:t>
            </a:r>
          </a:p>
          <a:p>
            <a:pPr algn="l"/>
            <a:r>
              <a:rPr lang="en-GB" sz="1800" i="0" u="none" strike="noStrike" baseline="0" dirty="0"/>
              <a:t>Misclassification rate is the proportion of records wrongly assigned to a class.</a:t>
            </a:r>
          </a:p>
          <a:p>
            <a:pPr algn="l"/>
            <a:r>
              <a:rPr lang="en-GB" sz="1800" b="0" i="0" u="none" strike="noStrike" baseline="0" dirty="0"/>
              <a:t>Misclassification rate can be associated to a </a:t>
            </a:r>
            <a:r>
              <a:rPr lang="en-GB" sz="1800" b="1" i="0" u="none" strike="noStrike" baseline="0" dirty="0"/>
              <a:t>cost matrix</a:t>
            </a:r>
            <a:endParaRPr lang="en-GB" sz="1800" dirty="0"/>
          </a:p>
          <a:p>
            <a:pPr algn="l"/>
            <a:endParaRPr lang="en-GB" dirty="0"/>
          </a:p>
        </p:txBody>
      </p:sp>
      <p:sp>
        <p:nvSpPr>
          <p:cNvPr id="5" name="Footer Placeholder 4">
            <a:extLst>
              <a:ext uri="{FF2B5EF4-FFF2-40B4-BE49-F238E27FC236}">
                <a16:creationId xmlns:a16="http://schemas.microsoft.com/office/drawing/2014/main" id="{1D37B97D-BF00-4F96-ADA4-62D84F40BD99}"/>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graphicFrame>
        <p:nvGraphicFramePr>
          <p:cNvPr id="7" name="Table 6">
            <a:extLst>
              <a:ext uri="{FF2B5EF4-FFF2-40B4-BE49-F238E27FC236}">
                <a16:creationId xmlns:a16="http://schemas.microsoft.com/office/drawing/2014/main" id="{1535F1F4-5684-44BF-B66A-1047D4869DD0}"/>
              </a:ext>
            </a:extLst>
          </p:cNvPr>
          <p:cNvGraphicFramePr>
            <a:graphicFrameLocks noGrp="1"/>
          </p:cNvGraphicFramePr>
          <p:nvPr>
            <p:extLst>
              <p:ext uri="{D42A27DB-BD31-4B8C-83A1-F6EECF244321}">
                <p14:modId xmlns:p14="http://schemas.microsoft.com/office/powerpoint/2010/main" val="2056358314"/>
              </p:ext>
            </p:extLst>
          </p:nvPr>
        </p:nvGraphicFramePr>
        <p:xfrm>
          <a:off x="737941" y="3016936"/>
          <a:ext cx="2666922" cy="1483360"/>
        </p:xfrm>
        <a:graphic>
          <a:graphicData uri="http://schemas.openxmlformats.org/drawingml/2006/table">
            <a:tbl>
              <a:tblPr firstRow="1" bandRow="1">
                <a:tableStyleId>{5C22544A-7EE6-4342-B048-85BDC9FD1C3A}</a:tableStyleId>
              </a:tblPr>
              <a:tblGrid>
                <a:gridCol w="888974">
                  <a:extLst>
                    <a:ext uri="{9D8B030D-6E8A-4147-A177-3AD203B41FA5}">
                      <a16:colId xmlns:a16="http://schemas.microsoft.com/office/drawing/2014/main" val="2521256269"/>
                    </a:ext>
                  </a:extLst>
                </a:gridCol>
                <a:gridCol w="888974">
                  <a:extLst>
                    <a:ext uri="{9D8B030D-6E8A-4147-A177-3AD203B41FA5}">
                      <a16:colId xmlns:a16="http://schemas.microsoft.com/office/drawing/2014/main" val="2776123958"/>
                    </a:ext>
                  </a:extLst>
                </a:gridCol>
                <a:gridCol w="888974">
                  <a:extLst>
                    <a:ext uri="{9D8B030D-6E8A-4147-A177-3AD203B41FA5}">
                      <a16:colId xmlns:a16="http://schemas.microsoft.com/office/drawing/2014/main" val="3568835804"/>
                    </a:ext>
                  </a:extLst>
                </a:gridCol>
              </a:tblGrid>
              <a:tr h="370840">
                <a:tc rowSpan="2">
                  <a:txBody>
                    <a:bodyPr/>
                    <a:lstStyle/>
                    <a:p>
                      <a:endParaRPr lang="en-US" dirty="0"/>
                    </a:p>
                    <a:p>
                      <a:r>
                        <a:rPr lang="en-US" dirty="0"/>
                        <a:t>True class</a:t>
                      </a:r>
                    </a:p>
                  </a:txBody>
                  <a:tcPr/>
                </a:tc>
                <a:tc gridSpan="2">
                  <a:txBody>
                    <a:bodyPr/>
                    <a:lstStyle/>
                    <a:p>
                      <a:pPr algn="ctr"/>
                      <a:r>
                        <a:rPr lang="en-US" dirty="0"/>
                        <a:t>Predicted class</a:t>
                      </a:r>
                    </a:p>
                  </a:txBody>
                  <a:tcPr/>
                </a:tc>
                <a:tc hMerge="1">
                  <a:txBody>
                    <a:bodyPr/>
                    <a:lstStyle/>
                    <a:p>
                      <a:pPr algn="ctr"/>
                      <a:endParaRPr lang="en-US" dirty="0"/>
                    </a:p>
                  </a:txBody>
                  <a:tcPr/>
                </a:tc>
                <a:extLst>
                  <a:ext uri="{0D108BD9-81ED-4DB2-BD59-A6C34878D82A}">
                    <a16:rowId xmlns:a16="http://schemas.microsoft.com/office/drawing/2014/main" val="3126902946"/>
                  </a:ext>
                </a:extLst>
              </a:tr>
              <a:tr h="370840">
                <a:tc vMerge="1">
                  <a:txBody>
                    <a:bodyPr/>
                    <a:lstStyle/>
                    <a:p>
                      <a:endParaRPr lang="en-US" dirty="0"/>
                    </a:p>
                  </a:txBody>
                  <a:tcPr/>
                </a:tc>
                <a:tc>
                  <a:txBody>
                    <a:bodyPr/>
                    <a:lstStyle/>
                    <a:p>
                      <a:pPr algn="ctr"/>
                      <a:r>
                        <a:rPr lang="en-US" dirty="0"/>
                        <a:t>OK</a:t>
                      </a:r>
                    </a:p>
                  </a:txBody>
                  <a:tcPr/>
                </a:tc>
                <a:tc>
                  <a:txBody>
                    <a:bodyPr/>
                    <a:lstStyle/>
                    <a:p>
                      <a:pPr algn="ctr"/>
                      <a:r>
                        <a:rPr lang="en-US" dirty="0"/>
                        <a:t>broken</a:t>
                      </a:r>
                    </a:p>
                  </a:txBody>
                  <a:tcPr/>
                </a:tc>
                <a:extLst>
                  <a:ext uri="{0D108BD9-81ED-4DB2-BD59-A6C34878D82A}">
                    <a16:rowId xmlns:a16="http://schemas.microsoft.com/office/drawing/2014/main" val="2207853635"/>
                  </a:ext>
                </a:extLst>
              </a:tr>
              <a:tr h="370840">
                <a:tc>
                  <a:txBody>
                    <a:bodyPr/>
                    <a:lstStyle/>
                    <a:p>
                      <a:r>
                        <a:rPr lang="en-US" dirty="0"/>
                        <a:t>OK</a:t>
                      </a:r>
                    </a:p>
                  </a:txBody>
                  <a:tcPr/>
                </a:tc>
                <a:tc>
                  <a:txBody>
                    <a:bodyPr/>
                    <a:lstStyle/>
                    <a:p>
                      <a:pPr algn="r"/>
                      <a:r>
                        <a:rPr lang="en-US" dirty="0"/>
                        <a:t>0</a:t>
                      </a:r>
                    </a:p>
                  </a:txBody>
                  <a:tcPr/>
                </a:tc>
                <a:tc>
                  <a:txBody>
                    <a:bodyPr/>
                    <a:lstStyle/>
                    <a:p>
                      <a:pPr algn="r"/>
                      <a:r>
                        <a:rPr lang="en-US" dirty="0"/>
                        <a:t>c1</a:t>
                      </a:r>
                    </a:p>
                  </a:txBody>
                  <a:tcPr/>
                </a:tc>
                <a:extLst>
                  <a:ext uri="{0D108BD9-81ED-4DB2-BD59-A6C34878D82A}">
                    <a16:rowId xmlns:a16="http://schemas.microsoft.com/office/drawing/2014/main" val="3930496870"/>
                  </a:ext>
                </a:extLst>
              </a:tr>
              <a:tr h="370840">
                <a:tc>
                  <a:txBody>
                    <a:bodyPr/>
                    <a:lstStyle/>
                    <a:p>
                      <a:r>
                        <a:rPr lang="en-US" dirty="0"/>
                        <a:t>broken</a:t>
                      </a:r>
                    </a:p>
                  </a:txBody>
                  <a:tcPr/>
                </a:tc>
                <a:tc>
                  <a:txBody>
                    <a:bodyPr/>
                    <a:lstStyle/>
                    <a:p>
                      <a:pPr algn="r"/>
                      <a:r>
                        <a:rPr lang="en-US" dirty="0"/>
                        <a:t>c2</a:t>
                      </a:r>
                    </a:p>
                  </a:txBody>
                  <a:tcPr/>
                </a:tc>
                <a:tc>
                  <a:txBody>
                    <a:bodyPr/>
                    <a:lstStyle/>
                    <a:p>
                      <a:pPr algn="r"/>
                      <a:r>
                        <a:rPr lang="en-US" dirty="0"/>
                        <a:t>0</a:t>
                      </a:r>
                    </a:p>
                  </a:txBody>
                  <a:tcPr/>
                </a:tc>
                <a:extLst>
                  <a:ext uri="{0D108BD9-81ED-4DB2-BD59-A6C34878D82A}">
                    <a16:rowId xmlns:a16="http://schemas.microsoft.com/office/drawing/2014/main" val="3110047474"/>
                  </a:ext>
                </a:extLst>
              </a:tr>
            </a:tbl>
          </a:graphicData>
        </a:graphic>
      </p:graphicFrame>
      <p:sp>
        <p:nvSpPr>
          <p:cNvPr id="8" name="Text Placeholder 3">
            <a:extLst>
              <a:ext uri="{FF2B5EF4-FFF2-40B4-BE49-F238E27FC236}">
                <a16:creationId xmlns:a16="http://schemas.microsoft.com/office/drawing/2014/main" id="{97835B39-33B3-4FA2-B885-0028E19DB640}"/>
              </a:ext>
            </a:extLst>
          </p:cNvPr>
          <p:cNvSpPr txBox="1">
            <a:spLocks/>
          </p:cNvSpPr>
          <p:nvPr/>
        </p:nvSpPr>
        <p:spPr>
          <a:xfrm>
            <a:off x="4127175" y="2394212"/>
            <a:ext cx="4124243" cy="2382726"/>
          </a:xfrm>
          <a:prstGeom prst="rect">
            <a:avLst/>
          </a:prstGeom>
        </p:spPr>
        <p:txBody>
          <a:bodyPr vert="horz" lIns="0" tIns="0" rIns="0" bIns="0" rtlCol="0">
            <a:noAutofit/>
          </a:bodyPr>
          <a:lstStyle>
            <a:lvl1pPr marL="266700" indent="-260350"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350" indent="0">
              <a:buNone/>
            </a:pPr>
            <a:r>
              <a:rPr lang="en-GB" sz="1800" dirty="0"/>
              <a:t>Tea cup misclassification cost matrix:</a:t>
            </a:r>
          </a:p>
          <a:p>
            <a:pPr marL="6350" indent="0">
              <a:buNone/>
            </a:pPr>
            <a:endParaRPr lang="en-GB" sz="1800" dirty="0"/>
          </a:p>
          <a:p>
            <a:r>
              <a:rPr lang="de-DE" sz="1800" dirty="0"/>
              <a:t>c1 = cost of misclassification of good cup for broken cup, i.e. cost of cup to be trashed </a:t>
            </a:r>
          </a:p>
          <a:p>
            <a:r>
              <a:rPr lang="de-DE" sz="1800" dirty="0"/>
              <a:t>c2 = cost of misclassification of broken cup for good cup, i.e. new cup + unhappy customer  </a:t>
            </a:r>
          </a:p>
          <a:p>
            <a:endParaRPr lang="en-GB" sz="1800" dirty="0">
              <a:latin typeface="Times-Roman"/>
            </a:endParaRPr>
          </a:p>
          <a:p>
            <a:endParaRPr lang="en-GB" dirty="0"/>
          </a:p>
        </p:txBody>
      </p:sp>
    </p:spTree>
    <p:extLst>
      <p:ext uri="{BB962C8B-B14F-4D97-AF65-F5344CB8AC3E}">
        <p14:creationId xmlns:p14="http://schemas.microsoft.com/office/powerpoint/2010/main" val="1030555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56D9F-16C0-49A0-B753-F2DF5CEC69F2}"/>
              </a:ext>
            </a:extLst>
          </p:cNvPr>
          <p:cNvSpPr>
            <a:spLocks noGrp="1"/>
          </p:cNvSpPr>
          <p:nvPr>
            <p:ph type="title"/>
          </p:nvPr>
        </p:nvSpPr>
        <p:spPr/>
        <p:txBody>
          <a:bodyPr/>
          <a:lstStyle/>
          <a:p>
            <a:r>
              <a:rPr lang="de-DE" dirty="0"/>
              <a:t>Loss Functions for Classification</a:t>
            </a:r>
            <a:endParaRPr lang="en-GB" dirty="0"/>
          </a:p>
        </p:txBody>
      </p:sp>
      <p:sp>
        <p:nvSpPr>
          <p:cNvPr id="3" name="Slide Number Placeholder 2">
            <a:extLst>
              <a:ext uri="{FF2B5EF4-FFF2-40B4-BE49-F238E27FC236}">
                <a16:creationId xmlns:a16="http://schemas.microsoft.com/office/drawing/2014/main" id="{B7C11C42-2DA5-42AD-BBF2-50CABE3FEE5A}"/>
              </a:ext>
            </a:extLst>
          </p:cNvPr>
          <p:cNvSpPr>
            <a:spLocks noGrp="1"/>
          </p:cNvSpPr>
          <p:nvPr>
            <p:ph type="sldNum" sz="quarter" idx="13"/>
          </p:nvPr>
        </p:nvSpPr>
        <p:spPr/>
        <p:txBody>
          <a:bodyPr/>
          <a:lstStyle/>
          <a:p>
            <a:fld id="{15C29056-5AFA-7949-831A-3EC086771171}" type="slidenum">
              <a:rPr lang="de-DE" smtClean="0"/>
              <a:pPr/>
              <a:t>15</a:t>
            </a:fld>
            <a:endParaRPr lang="de-DE" dirty="0"/>
          </a:p>
        </p:txBody>
      </p:sp>
      <p:sp>
        <p:nvSpPr>
          <p:cNvPr id="4" name="Text Placeholder 3">
            <a:extLst>
              <a:ext uri="{FF2B5EF4-FFF2-40B4-BE49-F238E27FC236}">
                <a16:creationId xmlns:a16="http://schemas.microsoft.com/office/drawing/2014/main" id="{F9E6DE5C-EF50-4647-9055-2F11530CDC9B}"/>
              </a:ext>
            </a:extLst>
          </p:cNvPr>
          <p:cNvSpPr>
            <a:spLocks noGrp="1"/>
          </p:cNvSpPr>
          <p:nvPr>
            <p:ph type="body" sz="quarter" idx="14"/>
          </p:nvPr>
        </p:nvSpPr>
        <p:spPr/>
        <p:txBody>
          <a:bodyPr/>
          <a:lstStyle/>
          <a:p>
            <a:pPr marL="6350" indent="0" algn="l">
              <a:buNone/>
            </a:pPr>
            <a:r>
              <a:rPr lang="de-DE" dirty="0"/>
              <a:t>Classic loss function for classification:</a:t>
            </a:r>
            <a:endParaRPr lang="en-GB" dirty="0"/>
          </a:p>
        </p:txBody>
      </p:sp>
      <p:sp>
        <p:nvSpPr>
          <p:cNvPr id="5" name="Footer Placeholder 4">
            <a:extLst>
              <a:ext uri="{FF2B5EF4-FFF2-40B4-BE49-F238E27FC236}">
                <a16:creationId xmlns:a16="http://schemas.microsoft.com/office/drawing/2014/main" id="{62BD14E4-F3BA-45B7-8928-94487B00B58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B46DA2D-F180-45E9-BD71-75B797741B52}"/>
                  </a:ext>
                </a:extLst>
              </p:cNvPr>
              <p:cNvSpPr txBox="1"/>
              <p:nvPr/>
            </p:nvSpPr>
            <p:spPr>
              <a:xfrm>
                <a:off x="1297641" y="1344634"/>
                <a:ext cx="5620871" cy="87985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de-DE" sz="1800" b="0" i="1" smtClean="0">
                          <a:latin typeface="Cambria Math" panose="02040503050406030204" pitchFamily="18" charset="0"/>
                        </a:rPr>
                        <m:t>𝐿𝑜𝑠𝑠</m:t>
                      </m:r>
                      <m:d>
                        <m:dPr>
                          <m:ctrlPr>
                            <a:rPr lang="de-DE" i="1">
                              <a:latin typeface="Cambria Math" panose="02040503050406030204" pitchFamily="18" charset="0"/>
                            </a:rPr>
                          </m:ctrlPr>
                        </m:dPr>
                        <m:e>
                          <m:sSub>
                            <m:sSubPr>
                              <m:ctrlPr>
                                <a:rPr lang="de-DE" i="1">
                                  <a:latin typeface="Cambria Math" panose="02040503050406030204" pitchFamily="18" charset="0"/>
                                </a:rPr>
                              </m:ctrlPr>
                            </m:sSubPr>
                            <m:e>
                              <m:r>
                                <a:rPr lang="de-DE" i="1">
                                  <a:latin typeface="Cambria Math" panose="02040503050406030204" pitchFamily="18" charset="0"/>
                                </a:rPr>
                                <m:t>𝑐</m:t>
                              </m:r>
                            </m:e>
                            <m:sub>
                              <m:r>
                                <a:rPr lang="de-DE" i="1">
                                  <a:latin typeface="Cambria Math" panose="02040503050406030204" pitchFamily="18" charset="0"/>
                                </a:rPr>
                                <m:t>𝑗</m:t>
                              </m:r>
                            </m:sub>
                          </m:sSub>
                          <m:r>
                            <a:rPr lang="de-DE" i="1">
                              <a:latin typeface="Cambria Math" panose="02040503050406030204" pitchFamily="18" charset="0"/>
                            </a:rPr>
                            <m:t> </m:t>
                          </m:r>
                        </m:e>
                        <m:e>
                          <m:r>
                            <a:rPr lang="de-DE" b="1" i="1">
                              <a:latin typeface="Cambria Math" panose="02040503050406030204" pitchFamily="18" charset="0"/>
                            </a:rPr>
                            <m:t> </m:t>
                          </m:r>
                          <m:r>
                            <a:rPr lang="de-DE" b="1" i="1">
                              <a:latin typeface="Cambria Math" panose="02040503050406030204" pitchFamily="18" charset="0"/>
                            </a:rPr>
                            <m:t>𝒙</m:t>
                          </m:r>
                        </m:e>
                      </m:d>
                      <m:r>
                        <a:rPr lang="de-DE" sz="1800" b="0" i="1" smtClean="0">
                          <a:latin typeface="Cambria Math" panose="02040503050406030204" pitchFamily="18" charset="0"/>
                        </a:rPr>
                        <m:t>=</m:t>
                      </m:r>
                      <m:nary>
                        <m:naryPr>
                          <m:chr m:val="∑"/>
                          <m:ctrlPr>
                            <a:rPr lang="de-DE" i="1">
                              <a:solidFill>
                                <a:srgbClr val="00386C"/>
                              </a:solidFill>
                              <a:latin typeface="Cambria Math" panose="02040503050406030204" pitchFamily="18" charset="0"/>
                            </a:rPr>
                          </m:ctrlPr>
                        </m:naryPr>
                        <m:sub>
                          <m:r>
                            <a:rPr lang="de-DE" i="1">
                              <a:solidFill>
                                <a:srgbClr val="00386C"/>
                              </a:solidFill>
                              <a:latin typeface="Cambria Math" panose="02040503050406030204" pitchFamily="18" charset="0"/>
                            </a:rPr>
                            <m:t>𝑗</m:t>
                          </m:r>
                          <m:r>
                            <a:rPr lang="de-DE" i="1">
                              <a:solidFill>
                                <a:srgbClr val="00386C"/>
                              </a:solidFill>
                              <a:latin typeface="Cambria Math" panose="02040503050406030204" pitchFamily="18" charset="0"/>
                            </a:rPr>
                            <m:t>=1</m:t>
                          </m:r>
                        </m:sub>
                        <m:sup>
                          <m:r>
                            <a:rPr lang="de-DE" i="1">
                              <a:solidFill>
                                <a:srgbClr val="00386C"/>
                              </a:solidFill>
                              <a:latin typeface="Cambria Math" panose="02040503050406030204" pitchFamily="18" charset="0"/>
                            </a:rPr>
                            <m:t>𝑚</m:t>
                          </m:r>
                        </m:sup>
                        <m:e>
                          <m:r>
                            <a:rPr lang="de-DE" i="1">
                              <a:solidFill>
                                <a:srgbClr val="00386C"/>
                              </a:solidFill>
                              <a:latin typeface="Cambria Math" panose="02040503050406030204" pitchFamily="18" charset="0"/>
                            </a:rPr>
                            <m:t>𝑃</m:t>
                          </m:r>
                          <m:sSub>
                            <m:sSubPr>
                              <m:ctrlPr>
                                <a:rPr lang="de-DE" i="1">
                                  <a:solidFill>
                                    <a:srgbClr val="00386C"/>
                                  </a:solidFill>
                                  <a:latin typeface="Cambria Math" panose="02040503050406030204" pitchFamily="18" charset="0"/>
                                </a:rPr>
                              </m:ctrlPr>
                            </m:sSubPr>
                            <m:e>
                              <m:d>
                                <m:dPr>
                                  <m:ctrlPr>
                                    <a:rPr lang="de-DE" i="1">
                                      <a:solidFill>
                                        <a:srgbClr val="00386C"/>
                                      </a:solidFill>
                                      <a:latin typeface="Cambria Math" panose="02040503050406030204" pitchFamily="18" charset="0"/>
                                    </a:rPr>
                                  </m:ctrlPr>
                                </m:dPr>
                                <m:e>
                                  <m:sSub>
                                    <m:sSubPr>
                                      <m:ctrlPr>
                                        <a:rPr lang="de-DE" i="1">
                                          <a:solidFill>
                                            <a:srgbClr val="00386C"/>
                                          </a:solidFill>
                                          <a:latin typeface="Cambria Math" panose="02040503050406030204" pitchFamily="18" charset="0"/>
                                        </a:rPr>
                                      </m:ctrlPr>
                                    </m:sSubPr>
                                    <m:e>
                                      <m:r>
                                        <a:rPr lang="de-DE" i="1">
                                          <a:solidFill>
                                            <a:srgbClr val="00386C"/>
                                          </a:solidFill>
                                          <a:latin typeface="Cambria Math" panose="02040503050406030204" pitchFamily="18" charset="0"/>
                                        </a:rPr>
                                        <m:t>𝑐</m:t>
                                      </m:r>
                                    </m:e>
                                    <m:sub>
                                      <m:r>
                                        <a:rPr lang="de-DE" i="1">
                                          <a:solidFill>
                                            <a:srgbClr val="00386C"/>
                                          </a:solidFill>
                                          <a:latin typeface="Cambria Math" panose="02040503050406030204" pitchFamily="18" charset="0"/>
                                        </a:rPr>
                                        <m:t>𝑗</m:t>
                                      </m:r>
                                    </m:sub>
                                  </m:sSub>
                                  <m:r>
                                    <a:rPr lang="de-DE" i="1">
                                      <a:solidFill>
                                        <a:srgbClr val="00386C"/>
                                      </a:solidFill>
                                      <a:latin typeface="Cambria Math" panose="02040503050406030204" pitchFamily="18" charset="0"/>
                                    </a:rPr>
                                    <m:t> </m:t>
                                  </m:r>
                                </m:e>
                                <m:e>
                                  <m:r>
                                    <a:rPr lang="de-DE" b="1" i="1">
                                      <a:solidFill>
                                        <a:srgbClr val="00386C"/>
                                      </a:solidFill>
                                      <a:latin typeface="Cambria Math" panose="02040503050406030204" pitchFamily="18" charset="0"/>
                                    </a:rPr>
                                    <m:t> </m:t>
                                  </m:r>
                                  <m:r>
                                    <a:rPr lang="de-DE" b="1" i="1">
                                      <a:solidFill>
                                        <a:srgbClr val="00386C"/>
                                      </a:solidFill>
                                      <a:latin typeface="Cambria Math" panose="02040503050406030204" pitchFamily="18" charset="0"/>
                                    </a:rPr>
                                    <m:t>𝒙</m:t>
                                  </m:r>
                                </m:e>
                              </m:d>
                              <m:r>
                                <a:rPr lang="de-DE" i="1">
                                  <a:solidFill>
                                    <a:srgbClr val="00386C"/>
                                  </a:solidFill>
                                  <a:latin typeface="Cambria Math" panose="02040503050406030204" pitchFamily="18" charset="0"/>
                                </a:rPr>
                                <m:t> </m:t>
                              </m:r>
                              <m:r>
                                <a:rPr lang="de-DE" i="1">
                                  <a:solidFill>
                                    <a:srgbClr val="00386C"/>
                                  </a:solidFill>
                                  <a:latin typeface="Cambria Math" panose="02040503050406030204" pitchFamily="18" charset="0"/>
                                </a:rPr>
                                <m:t>𝑐</m:t>
                              </m:r>
                            </m:e>
                            <m:sub>
                              <m:r>
                                <a:rPr lang="de-DE" i="1">
                                  <a:solidFill>
                                    <a:srgbClr val="00386C"/>
                                  </a:solidFill>
                                  <a:latin typeface="Cambria Math" panose="02040503050406030204" pitchFamily="18" charset="0"/>
                                </a:rPr>
                                <m:t>𝑗𝑖</m:t>
                              </m:r>
                            </m:sub>
                          </m:sSub>
                        </m:e>
                      </m:nary>
                    </m:oMath>
                  </m:oMathPara>
                </a14:m>
                <a:endParaRPr lang="en-GB" dirty="0"/>
              </a:p>
            </p:txBody>
          </p:sp>
        </mc:Choice>
        <mc:Fallback xmlns="">
          <p:sp>
            <p:nvSpPr>
              <p:cNvPr id="7" name="TextBox 6">
                <a:extLst>
                  <a:ext uri="{FF2B5EF4-FFF2-40B4-BE49-F238E27FC236}">
                    <a16:creationId xmlns:a16="http://schemas.microsoft.com/office/drawing/2014/main" id="{2B46DA2D-F180-45E9-BD71-75B797741B52}"/>
                  </a:ext>
                </a:extLst>
              </p:cNvPr>
              <p:cNvSpPr txBox="1">
                <a:spLocks noRot="1" noChangeAspect="1" noMove="1" noResize="1" noEditPoints="1" noAdjustHandles="1" noChangeArrowheads="1" noChangeShapeType="1" noTextEdit="1"/>
              </p:cNvSpPr>
              <p:nvPr/>
            </p:nvSpPr>
            <p:spPr>
              <a:xfrm>
                <a:off x="1297641" y="1344634"/>
                <a:ext cx="5620871" cy="879856"/>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8019EC1-A325-47F9-A480-5BF8DEE0E9B9}"/>
                  </a:ext>
                </a:extLst>
              </p:cNvPr>
              <p:cNvSpPr txBox="1"/>
              <p:nvPr/>
            </p:nvSpPr>
            <p:spPr>
              <a:xfrm>
                <a:off x="359999" y="2416673"/>
                <a:ext cx="8562125" cy="2983189"/>
              </a:xfrm>
              <a:prstGeom prst="rect">
                <a:avLst/>
              </a:prstGeom>
              <a:solidFill>
                <a:schemeClr val="bg1"/>
              </a:solidFill>
            </p:spPr>
            <p:txBody>
              <a:bodyPr wrap="square">
                <a:spAutoFit/>
              </a:bodyPr>
              <a:lstStyle/>
              <a:p>
                <a:pPr marL="6350" indent="0">
                  <a:buNone/>
                </a:pPr>
                <a:r>
                  <a:rPr lang="de-DE" sz="2000" dirty="0"/>
                  <a:t>Where:</a:t>
                </a:r>
              </a:p>
              <a:p>
                <a:pPr marL="349250" indent="-342900">
                  <a:buFont typeface="Arial" panose="020B0604020202020204" pitchFamily="34" charset="0"/>
                  <a:buChar char="•"/>
                </a:pPr>
                <a14:m>
                  <m:oMath xmlns:m="http://schemas.openxmlformats.org/officeDocument/2006/math">
                    <m:r>
                      <a:rPr lang="de-DE" sz="2000" b="0" i="1" smtClean="0">
                        <a:latin typeface="Cambria Math" panose="02040503050406030204" pitchFamily="18" charset="0"/>
                      </a:rPr>
                      <m:t>(</m:t>
                    </m:r>
                    <m:r>
                      <a:rPr lang="de-DE" sz="2000" b="1" i="1" smtClean="0">
                        <a:latin typeface="Cambria Math" panose="02040503050406030204" pitchFamily="18" charset="0"/>
                      </a:rPr>
                      <m:t>𝒙</m:t>
                    </m:r>
                    <m:sSub>
                      <m:sSubPr>
                        <m:ctrlPr>
                          <a:rPr lang="de-DE" sz="2000" i="1">
                            <a:latin typeface="Cambria Math" panose="02040503050406030204" pitchFamily="18" charset="0"/>
                          </a:rPr>
                        </m:ctrlPr>
                      </m:sSubPr>
                      <m:e>
                        <m:r>
                          <a:rPr lang="de-DE" sz="2000" b="0" i="1" smtClean="0">
                            <a:latin typeface="Cambria Math" panose="02040503050406030204" pitchFamily="18" charset="0"/>
                          </a:rPr>
                          <m:t> ,</m:t>
                        </m:r>
                        <m:r>
                          <a:rPr lang="de-DE" sz="2000" b="0" i="1" smtClean="0">
                            <a:latin typeface="Cambria Math" panose="02040503050406030204" pitchFamily="18" charset="0"/>
                          </a:rPr>
                          <m:t>𝑐</m:t>
                        </m:r>
                      </m:e>
                      <m:sub>
                        <m:r>
                          <a:rPr lang="de-DE" sz="2000" b="0" i="1" smtClean="0">
                            <a:latin typeface="Cambria Math" panose="02040503050406030204" pitchFamily="18" charset="0"/>
                          </a:rPr>
                          <m:t>𝑗</m:t>
                        </m:r>
                      </m:sub>
                    </m:sSub>
                    <m:r>
                      <a:rPr lang="de-DE" sz="2000" i="1">
                        <a:latin typeface="Cambria Math" panose="02040503050406030204" pitchFamily="18" charset="0"/>
                      </a:rPr>
                      <m:t>)</m:t>
                    </m:r>
                  </m:oMath>
                </a14:m>
                <a:r>
                  <a:rPr lang="de-DE" sz="2000" dirty="0"/>
                  <a:t> is a point in the dataset with input features </a:t>
                </a:r>
                <a14:m>
                  <m:oMath xmlns:m="http://schemas.openxmlformats.org/officeDocument/2006/math">
                    <m:r>
                      <a:rPr lang="de-DE" sz="2000" b="1" i="1">
                        <a:latin typeface="Cambria Math" panose="02040503050406030204" pitchFamily="18" charset="0"/>
                      </a:rPr>
                      <m:t>𝒙</m:t>
                    </m:r>
                  </m:oMath>
                </a14:m>
                <a:r>
                  <a:rPr lang="de-DE" sz="2000" dirty="0"/>
                  <a:t> and true class </a:t>
                </a:r>
                <a14:m>
                  <m:oMath xmlns:m="http://schemas.openxmlformats.org/officeDocument/2006/math">
                    <m:sSub>
                      <m:sSubPr>
                        <m:ctrlPr>
                          <a:rPr lang="de-DE" sz="2000" i="1">
                            <a:latin typeface="Cambria Math" panose="02040503050406030204" pitchFamily="18" charset="0"/>
                          </a:rPr>
                        </m:ctrlPr>
                      </m:sSubPr>
                      <m:e>
                        <m:r>
                          <a:rPr lang="de-DE" sz="2000" i="1">
                            <a:latin typeface="Cambria Math" panose="02040503050406030204" pitchFamily="18" charset="0"/>
                          </a:rPr>
                          <m:t>𝑐</m:t>
                        </m:r>
                      </m:e>
                      <m:sub>
                        <m:r>
                          <a:rPr lang="de-DE" sz="2000" i="1">
                            <a:latin typeface="Cambria Math" panose="02040503050406030204" pitchFamily="18" charset="0"/>
                          </a:rPr>
                          <m:t>𝑗</m:t>
                        </m:r>
                      </m:sub>
                    </m:sSub>
                  </m:oMath>
                </a14:m>
                <a:endParaRPr lang="de-DE" sz="2000" dirty="0"/>
              </a:p>
              <a:p>
                <a:pPr marL="349250" indent="-342900">
                  <a:buFont typeface="Arial" panose="020B0604020202020204" pitchFamily="34" charset="0"/>
                  <a:buChar char="•"/>
                </a:pPr>
                <a:r>
                  <a:rPr lang="de-DE" sz="2000" dirty="0"/>
                  <a:t> </a:t>
                </a:r>
                <a14:m>
                  <m:oMath xmlns:m="http://schemas.openxmlformats.org/officeDocument/2006/math">
                    <m:r>
                      <a:rPr lang="de-DE" sz="2000" i="1" smtClean="0">
                        <a:latin typeface="Cambria Math" panose="02040503050406030204" pitchFamily="18" charset="0"/>
                      </a:rPr>
                      <m:t>𝑃</m:t>
                    </m:r>
                    <m:d>
                      <m:dPr>
                        <m:ctrlPr>
                          <a:rPr lang="de-DE" sz="2000" i="1">
                            <a:latin typeface="Cambria Math" panose="02040503050406030204" pitchFamily="18" charset="0"/>
                          </a:rPr>
                        </m:ctrlPr>
                      </m:dPr>
                      <m:e>
                        <m:sSub>
                          <m:sSubPr>
                            <m:ctrlPr>
                              <a:rPr lang="de-DE" sz="2000" i="1">
                                <a:latin typeface="Cambria Math" panose="02040503050406030204" pitchFamily="18" charset="0"/>
                              </a:rPr>
                            </m:ctrlPr>
                          </m:sSubPr>
                          <m:e>
                            <m:r>
                              <a:rPr lang="de-DE" sz="2000" i="1">
                                <a:latin typeface="Cambria Math" panose="02040503050406030204" pitchFamily="18" charset="0"/>
                              </a:rPr>
                              <m:t>𝑐</m:t>
                            </m:r>
                          </m:e>
                          <m:sub>
                            <m:r>
                              <a:rPr lang="de-DE" sz="2000" i="1">
                                <a:latin typeface="Cambria Math" panose="02040503050406030204" pitchFamily="18" charset="0"/>
                              </a:rPr>
                              <m:t>𝑗</m:t>
                            </m:r>
                          </m:sub>
                        </m:sSub>
                        <m:r>
                          <a:rPr lang="de-DE" sz="2000" i="1">
                            <a:latin typeface="Cambria Math" panose="02040503050406030204" pitchFamily="18" charset="0"/>
                          </a:rPr>
                          <m:t> </m:t>
                        </m:r>
                      </m:e>
                      <m:e>
                        <m:r>
                          <a:rPr lang="de-DE" sz="2000" b="1" i="1" smtClean="0">
                            <a:latin typeface="Cambria Math" panose="02040503050406030204" pitchFamily="18" charset="0"/>
                          </a:rPr>
                          <m:t> </m:t>
                        </m:r>
                        <m:r>
                          <a:rPr lang="de-DE" sz="2000" b="1" i="1" smtClean="0">
                            <a:latin typeface="Cambria Math" panose="02040503050406030204" pitchFamily="18" charset="0"/>
                          </a:rPr>
                          <m:t>𝒙</m:t>
                        </m:r>
                      </m:e>
                    </m:d>
                  </m:oMath>
                </a14:m>
                <a:r>
                  <a:rPr lang="de-DE" sz="2000" dirty="0"/>
                  <a:t> the probability of input vector </a:t>
                </a:r>
                <a14:m>
                  <m:oMath xmlns:m="http://schemas.openxmlformats.org/officeDocument/2006/math">
                    <m:r>
                      <a:rPr lang="de-DE" sz="2000" b="1" i="1">
                        <a:latin typeface="Cambria Math" panose="02040503050406030204" pitchFamily="18" charset="0"/>
                      </a:rPr>
                      <m:t>𝒙</m:t>
                    </m:r>
                  </m:oMath>
                </a14:m>
                <a:r>
                  <a:rPr lang="de-DE" sz="2000" dirty="0"/>
                  <a:t> to be correctly assigned to class </a:t>
                </a:r>
                <a14:m>
                  <m:oMath xmlns:m="http://schemas.openxmlformats.org/officeDocument/2006/math">
                    <m:sSub>
                      <m:sSubPr>
                        <m:ctrlPr>
                          <a:rPr lang="de-DE" sz="2000" i="1">
                            <a:latin typeface="Cambria Math" panose="02040503050406030204" pitchFamily="18" charset="0"/>
                          </a:rPr>
                        </m:ctrlPr>
                      </m:sSubPr>
                      <m:e>
                        <m:r>
                          <a:rPr lang="de-DE" sz="2000" i="1">
                            <a:latin typeface="Cambria Math" panose="02040503050406030204" pitchFamily="18" charset="0"/>
                          </a:rPr>
                          <m:t>𝑐</m:t>
                        </m:r>
                      </m:e>
                      <m:sub>
                        <m:r>
                          <a:rPr lang="de-DE" sz="2000" i="1">
                            <a:latin typeface="Cambria Math" panose="02040503050406030204" pitchFamily="18" charset="0"/>
                          </a:rPr>
                          <m:t>𝑗</m:t>
                        </m:r>
                      </m:sub>
                    </m:sSub>
                  </m:oMath>
                </a14:m>
                <a:r>
                  <a:rPr lang="de-DE" sz="2000" dirty="0"/>
                  <a:t> </a:t>
                </a:r>
              </a:p>
              <a:p>
                <a:pPr marL="349250" indent="-342900">
                  <a:buFont typeface="Arial" panose="020B0604020202020204" pitchFamily="34" charset="0"/>
                  <a:buChar char="•"/>
                </a:pPr>
                <a14:m>
                  <m:oMath xmlns:m="http://schemas.openxmlformats.org/officeDocument/2006/math">
                    <m:sSub>
                      <m:sSubPr>
                        <m:ctrlPr>
                          <a:rPr lang="de-DE" sz="2000" i="1" smtClean="0">
                            <a:latin typeface="Cambria Math" panose="02040503050406030204" pitchFamily="18" charset="0"/>
                          </a:rPr>
                        </m:ctrlPr>
                      </m:sSubPr>
                      <m:e>
                        <m:r>
                          <a:rPr lang="de-DE" sz="2000" b="0" i="1" smtClean="0">
                            <a:latin typeface="Cambria Math" panose="02040503050406030204" pitchFamily="18" charset="0"/>
                          </a:rPr>
                          <m:t>𝑐</m:t>
                        </m:r>
                      </m:e>
                      <m:sub>
                        <m:r>
                          <a:rPr lang="de-DE" sz="2000" b="0" i="1" smtClean="0">
                            <a:latin typeface="Cambria Math" panose="02040503050406030204" pitchFamily="18" charset="0"/>
                          </a:rPr>
                          <m:t>𝑗𝑖</m:t>
                        </m:r>
                      </m:sub>
                    </m:sSub>
                  </m:oMath>
                </a14:m>
                <a:r>
                  <a:rPr lang="de-DE" sz="2000" dirty="0"/>
                  <a:t> the misclassification cost of assigning input vector </a:t>
                </a:r>
                <a14:m>
                  <m:oMath xmlns:m="http://schemas.openxmlformats.org/officeDocument/2006/math">
                    <m:r>
                      <a:rPr lang="de-DE" sz="2000" b="1" i="1">
                        <a:latin typeface="Cambria Math" panose="02040503050406030204" pitchFamily="18" charset="0"/>
                      </a:rPr>
                      <m:t>𝒙</m:t>
                    </m:r>
                    <m:r>
                      <a:rPr lang="de-DE" sz="2000" b="0" i="0" smtClean="0">
                        <a:latin typeface="Cambria Math" panose="02040503050406030204" pitchFamily="18" charset="0"/>
                      </a:rPr>
                      <m:t> </m:t>
                    </m:r>
                  </m:oMath>
                </a14:m>
                <a:r>
                  <a:rPr lang="de-DE" sz="2000" dirty="0"/>
                  <a:t>to class </a:t>
                </a:r>
                <a14:m>
                  <m:oMath xmlns:m="http://schemas.openxmlformats.org/officeDocument/2006/math">
                    <m:sSub>
                      <m:sSubPr>
                        <m:ctrlPr>
                          <a:rPr lang="de-DE" sz="2000" i="1" smtClean="0">
                            <a:latin typeface="Cambria Math" panose="02040503050406030204" pitchFamily="18" charset="0"/>
                          </a:rPr>
                        </m:ctrlPr>
                      </m:sSubPr>
                      <m:e>
                        <m:r>
                          <a:rPr lang="de-DE" sz="2000" i="1">
                            <a:latin typeface="Cambria Math" panose="02040503050406030204" pitchFamily="18" charset="0"/>
                          </a:rPr>
                          <m:t>𝑐</m:t>
                        </m:r>
                      </m:e>
                      <m:sub>
                        <m:r>
                          <a:rPr lang="de-DE" sz="2000" b="0" i="1" smtClean="0">
                            <a:latin typeface="Cambria Math" panose="02040503050406030204" pitchFamily="18" charset="0"/>
                          </a:rPr>
                          <m:t>𝑖</m:t>
                        </m:r>
                      </m:sub>
                    </m:sSub>
                  </m:oMath>
                </a14:m>
                <a:r>
                  <a:rPr lang="de-DE" sz="2000" dirty="0"/>
                  <a:t> instead of the correct class </a:t>
                </a:r>
                <a14:m>
                  <m:oMath xmlns:m="http://schemas.openxmlformats.org/officeDocument/2006/math">
                    <m:sSub>
                      <m:sSubPr>
                        <m:ctrlPr>
                          <a:rPr lang="de-DE" sz="2000" i="1">
                            <a:latin typeface="Cambria Math" panose="02040503050406030204" pitchFamily="18" charset="0"/>
                          </a:rPr>
                        </m:ctrlPr>
                      </m:sSubPr>
                      <m:e>
                        <m:r>
                          <a:rPr lang="de-DE" sz="2000" i="1">
                            <a:latin typeface="Cambria Math" panose="02040503050406030204" pitchFamily="18" charset="0"/>
                          </a:rPr>
                          <m:t>𝑐</m:t>
                        </m:r>
                      </m:e>
                      <m:sub>
                        <m:r>
                          <a:rPr lang="de-DE" sz="2000" i="1">
                            <a:latin typeface="Cambria Math" panose="02040503050406030204" pitchFamily="18" charset="0"/>
                          </a:rPr>
                          <m:t>𝑗</m:t>
                        </m:r>
                      </m:sub>
                    </m:sSub>
                  </m:oMath>
                </a14:m>
                <a:r>
                  <a:rPr lang="de-DE" sz="2000" dirty="0"/>
                  <a:t> </a:t>
                </a:r>
              </a:p>
              <a:p>
                <a:pPr marL="349250" indent="-342900">
                  <a:buFont typeface="Arial" panose="020B0604020202020204" pitchFamily="34" charset="0"/>
                  <a:buChar char="•"/>
                </a:pPr>
                <a14:m>
                  <m:oMath xmlns:m="http://schemas.openxmlformats.org/officeDocument/2006/math">
                    <m:r>
                      <a:rPr lang="de-DE" sz="2000" i="1" dirty="0" smtClean="0">
                        <a:latin typeface="Cambria Math" panose="02040503050406030204" pitchFamily="18" charset="0"/>
                      </a:rPr>
                      <m:t>𝑚</m:t>
                    </m:r>
                  </m:oMath>
                </a14:m>
                <a:r>
                  <a:rPr lang="de-DE" sz="2000" dirty="0"/>
                  <a:t> the number of classes</a:t>
                </a:r>
              </a:p>
              <a:p>
                <a:pPr marL="6350"/>
                <a:endParaRPr lang="de-DE" sz="2000" dirty="0"/>
              </a:p>
              <a:p>
                <a:pPr marL="6350"/>
                <a:r>
                  <a:rPr lang="de-DE" sz="2000" dirty="0"/>
                  <a:t>The loss function can be extended to the sum on all samples in the dataset</a:t>
                </a:r>
              </a:p>
              <a:p>
                <a:pPr marL="6350" indent="0">
                  <a:buNone/>
                </a:pPr>
                <a:endParaRPr lang="de-DE" sz="2000" dirty="0"/>
              </a:p>
            </p:txBody>
          </p:sp>
        </mc:Choice>
        <mc:Fallback xmlns="">
          <p:sp>
            <p:nvSpPr>
              <p:cNvPr id="9" name="TextBox 8">
                <a:extLst>
                  <a:ext uri="{FF2B5EF4-FFF2-40B4-BE49-F238E27FC236}">
                    <a16:creationId xmlns:a16="http://schemas.microsoft.com/office/drawing/2014/main" id="{78019EC1-A325-47F9-A480-5BF8DEE0E9B9}"/>
                  </a:ext>
                </a:extLst>
              </p:cNvPr>
              <p:cNvSpPr txBox="1">
                <a:spLocks noRot="1" noChangeAspect="1" noMove="1" noResize="1" noEditPoints="1" noAdjustHandles="1" noChangeArrowheads="1" noChangeShapeType="1" noTextEdit="1"/>
              </p:cNvSpPr>
              <p:nvPr/>
            </p:nvSpPr>
            <p:spPr>
              <a:xfrm>
                <a:off x="359999" y="2416673"/>
                <a:ext cx="8562125" cy="2983189"/>
              </a:xfrm>
              <a:prstGeom prst="rect">
                <a:avLst/>
              </a:prstGeom>
              <a:blipFill>
                <a:blip r:embed="rId3"/>
                <a:stretch>
                  <a:fillRect l="-641" t="-1020"/>
                </a:stretch>
              </a:blipFill>
            </p:spPr>
            <p:txBody>
              <a:bodyPr/>
              <a:lstStyle/>
              <a:p>
                <a:r>
                  <a:rPr lang="en-GB">
                    <a:noFill/>
                  </a:rPr>
                  <a:t> </a:t>
                </a:r>
              </a:p>
            </p:txBody>
          </p:sp>
        </mc:Fallback>
      </mc:AlternateContent>
    </p:spTree>
    <p:extLst>
      <p:ext uri="{BB962C8B-B14F-4D97-AF65-F5344CB8AC3E}">
        <p14:creationId xmlns:p14="http://schemas.microsoft.com/office/powerpoint/2010/main" val="1611560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646331"/>
          </a:xfrm>
        </p:spPr>
        <p:txBody>
          <a:bodyPr/>
          <a:lstStyle/>
          <a:p>
            <a:r>
              <a:rPr lang="de-DE" dirty="0"/>
              <a:t>Algorithms for model fitting</a:t>
            </a:r>
          </a:p>
        </p:txBody>
      </p:sp>
      <p:sp>
        <p:nvSpPr>
          <p:cNvPr id="3" name="Foliennummernplatzhalter 2">
            <a:extLst>
              <a:ext uri="{FF2B5EF4-FFF2-40B4-BE49-F238E27FC236}">
                <a16:creationId xmlns:a16="http://schemas.microsoft.com/office/drawing/2014/main" id="{597C976E-80FB-8043-A2FA-70D3F515CA8F}"/>
              </a:ext>
            </a:extLst>
          </p:cNvPr>
          <p:cNvSpPr>
            <a:spLocks noGrp="1"/>
          </p:cNvSpPr>
          <p:nvPr>
            <p:ph type="sldNum" sz="quarter" idx="4"/>
          </p:nvPr>
        </p:nvSpPr>
        <p:spPr/>
        <p:txBody>
          <a:bodyPr/>
          <a:lstStyle/>
          <a:p>
            <a:fld id="{15C29056-5AFA-7949-831A-3EC086771171}" type="slidenum">
              <a:rPr lang="de-DE" smtClean="0"/>
              <a:pPr/>
              <a:t>16</a:t>
            </a:fld>
            <a:endParaRPr lang="de-DE" dirty="0"/>
          </a:p>
        </p:txBody>
      </p:sp>
      <p:sp>
        <p:nvSpPr>
          <p:cNvPr id="4" name="Fußzeilenplatzhalter 3">
            <a:extLst>
              <a:ext uri="{FF2B5EF4-FFF2-40B4-BE49-F238E27FC236}">
                <a16:creationId xmlns:a16="http://schemas.microsoft.com/office/drawing/2014/main" id="{3038D155-696E-394D-AC74-0C0A4611EA6C}"/>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2129442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C4B8-DD37-480E-BD04-ECC7C814CCAB}"/>
              </a:ext>
            </a:extLst>
          </p:cNvPr>
          <p:cNvSpPr>
            <a:spLocks noGrp="1"/>
          </p:cNvSpPr>
          <p:nvPr>
            <p:ph type="title"/>
          </p:nvPr>
        </p:nvSpPr>
        <p:spPr/>
        <p:txBody>
          <a:bodyPr/>
          <a:lstStyle/>
          <a:p>
            <a:r>
              <a:rPr lang="de-DE" dirty="0"/>
              <a:t>Algorithms for model fitting: closed-form solutions</a:t>
            </a:r>
            <a:endParaRPr lang="en-GB" dirty="0"/>
          </a:p>
        </p:txBody>
      </p:sp>
      <p:sp>
        <p:nvSpPr>
          <p:cNvPr id="3" name="Slide Number Placeholder 2">
            <a:extLst>
              <a:ext uri="{FF2B5EF4-FFF2-40B4-BE49-F238E27FC236}">
                <a16:creationId xmlns:a16="http://schemas.microsoft.com/office/drawing/2014/main" id="{211FBA1F-59D8-44D4-9A80-C176CA31D050}"/>
              </a:ext>
            </a:extLst>
          </p:cNvPr>
          <p:cNvSpPr>
            <a:spLocks noGrp="1"/>
          </p:cNvSpPr>
          <p:nvPr>
            <p:ph type="sldNum" sz="quarter" idx="13"/>
          </p:nvPr>
        </p:nvSpPr>
        <p:spPr/>
        <p:txBody>
          <a:bodyPr/>
          <a:lstStyle/>
          <a:p>
            <a:fld id="{15C29056-5AFA-7949-831A-3EC086771171}" type="slidenum">
              <a:rPr lang="de-DE" smtClean="0"/>
              <a:pPr/>
              <a:t>17</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B3F97C8F-A30E-41A5-8BE0-C95260D5E8D0}"/>
                  </a:ext>
                </a:extLst>
              </p:cNvPr>
              <p:cNvSpPr>
                <a:spLocks noGrp="1"/>
              </p:cNvSpPr>
              <p:nvPr>
                <p:ph type="body" sz="quarter" idx="14"/>
              </p:nvPr>
            </p:nvSpPr>
            <p:spPr/>
            <p:txBody>
              <a:bodyPr/>
              <a:lstStyle/>
              <a:p>
                <a:pPr marL="6350" indent="0">
                  <a:buNone/>
                </a:pPr>
                <a:r>
                  <a:rPr lang="en-GB" b="0" u="none" strike="noStrike" baseline="0" dirty="0"/>
                  <a:t>Fitting the model </a:t>
                </a:r>
                <a14:m>
                  <m:oMath xmlns:m="http://schemas.openxmlformats.org/officeDocument/2006/math">
                    <m:r>
                      <a:rPr lang="de-DE" b="0" i="1" u="none" strike="noStrike" baseline="0" smtClean="0">
                        <a:latin typeface="Cambria Math" panose="02040503050406030204" pitchFamily="18" charset="0"/>
                      </a:rPr>
                      <m:t>𝑀</m:t>
                    </m:r>
                    <m:r>
                      <a:rPr lang="de-DE" b="0" i="0" u="none" strike="noStrike" baseline="0" smtClean="0">
                        <a:latin typeface="Cambria Math" panose="02040503050406030204" pitchFamily="18" charset="0"/>
                      </a:rPr>
                      <m:t> </m:t>
                    </m:r>
                  </m:oMath>
                </a14:m>
                <a:r>
                  <a:rPr lang="en-GB" b="0" u="none" strike="noStrike" baseline="0" dirty="0"/>
                  <a:t>means to choose its parameters as to minimize the function f (</a:t>
                </a:r>
                <a:r>
                  <a:rPr lang="en-GB" b="1" u="none" strike="noStrike" baseline="0" dirty="0"/>
                  <a:t>error</a:t>
                </a:r>
                <a:r>
                  <a:rPr lang="en-GB" b="0" u="none" strike="noStrike" baseline="0" dirty="0"/>
                  <a:t>)</a:t>
                </a:r>
                <a:r>
                  <a:rPr lang="en-GB" b="0" u="none" strike="noStrike" dirty="0"/>
                  <a:t> or to maximize the function f (</a:t>
                </a:r>
                <a:r>
                  <a:rPr lang="en-GB" b="1" u="none" strike="noStrike" dirty="0"/>
                  <a:t>likelihood</a:t>
                </a:r>
                <a:r>
                  <a:rPr lang="en-GB" b="0" u="none" strike="noStrike" dirty="0"/>
                  <a:t>).</a:t>
                </a:r>
              </a:p>
              <a:p>
                <a:pPr algn="l"/>
                <a:endParaRPr lang="en-GB" sz="900" b="0" i="0" u="none" strike="noStrike" baseline="0" dirty="0">
                  <a:latin typeface="Times-Roman"/>
                </a:endParaRPr>
              </a:p>
              <a:p>
                <a:pPr marL="6350" indent="0" algn="l">
                  <a:spcAft>
                    <a:spcPts val="600"/>
                  </a:spcAft>
                  <a:buNone/>
                </a:pPr>
                <a:r>
                  <a:rPr lang="en-GB" b="0" i="0" u="none" strike="noStrike" baseline="0" dirty="0"/>
                  <a:t>In the best case, a closed-form solution </a:t>
                </a:r>
                <a14:m>
                  <m:oMath xmlns:m="http://schemas.openxmlformats.org/officeDocument/2006/math">
                    <m:sSup>
                      <m:sSupPr>
                        <m:ctrlPr>
                          <a:rPr lang="de-DE" b="0"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𝑃</m:t>
                        </m:r>
                      </m:e>
                      <m:sup>
                        <m:r>
                          <a:rPr lang="de-DE" b="0" i="1" smtClean="0">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 </m:t>
                    </m:r>
                  </m:oMath>
                </a14:m>
                <a:r>
                  <a:rPr lang="en-GB" b="0" i="0" u="none" strike="noStrike" baseline="0" dirty="0"/>
                  <a:t>for the optimization problem can be obtained directly from the system of equations:</a:t>
                </a:r>
                <a:endParaRPr lang="en-GB" sz="1800" dirty="0"/>
              </a:p>
              <a:p>
                <a:pPr marL="6350" indent="0" algn="l">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num>
                        <m:den>
                          <m:r>
                            <a:rPr lang="en-US"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𝑃</m:t>
                          </m:r>
                        </m:den>
                      </m:f>
                      <m:r>
                        <a:rPr lang="de-DE" b="0" i="1" smtClean="0">
                          <a:latin typeface="Cambria Math" panose="02040503050406030204" pitchFamily="18" charset="0"/>
                          <a:ea typeface="Cambria Math" panose="02040503050406030204" pitchFamily="18" charset="0"/>
                        </a:rPr>
                        <m:t>=0</m:t>
                      </m:r>
                    </m:oMath>
                  </m:oMathPara>
                </a14:m>
                <a:endParaRPr lang="en-GB" dirty="0"/>
              </a:p>
              <a:p>
                <a:pPr marL="6350" indent="0">
                  <a:buNone/>
                </a:pPr>
                <a:endParaRPr lang="en-GB" sz="900" dirty="0"/>
              </a:p>
              <a:p>
                <a:pPr marL="6350" indent="0">
                  <a:buNone/>
                </a:pPr>
                <a:r>
                  <a:rPr lang="en-GB" dirty="0"/>
                  <a:t>Where </a:t>
                </a:r>
                <a14:m>
                  <m:oMath xmlns:m="http://schemas.openxmlformats.org/officeDocument/2006/math">
                    <m:r>
                      <a:rPr lang="en-US" b="0" i="1" smtClean="0">
                        <a:latin typeface="Cambria Math" panose="02040503050406030204" pitchFamily="18" charset="0"/>
                        <a:ea typeface="Cambria Math" panose="02040503050406030204" pitchFamily="18" charset="0"/>
                      </a:rPr>
                      <m:t>𝐸</m:t>
                    </m:r>
                  </m:oMath>
                </a14:m>
                <a:r>
                  <a:rPr lang="en-GB" dirty="0"/>
                  <a:t> is the error function, </a:t>
                </a:r>
                <a14:m>
                  <m:oMath xmlns:m="http://schemas.openxmlformats.org/officeDocument/2006/math">
                    <m:r>
                      <a:rPr lang="de-DE" b="0" i="1" smtClean="0">
                        <a:latin typeface="Cambria Math" panose="02040503050406030204" pitchFamily="18" charset="0"/>
                        <a:ea typeface="Cambria Math" panose="02040503050406030204" pitchFamily="18" charset="0"/>
                      </a:rPr>
                      <m:t>𝑃</m:t>
                    </m:r>
                  </m:oMath>
                </a14:m>
                <a:r>
                  <a:rPr lang="en-GB" dirty="0"/>
                  <a:t> the parameter set of the model, and </a:t>
                </a:r>
                <a14:m>
                  <m:oMath xmlns:m="http://schemas.openxmlformats.org/officeDocument/2006/math">
                    <m:sSup>
                      <m:sSupPr>
                        <m:ctrlPr>
                          <a:rPr lang="de-DE" i="1">
                            <a:latin typeface="Cambria Math" panose="02040503050406030204" pitchFamily="18" charset="0"/>
                            <a:ea typeface="Cambria Math" panose="02040503050406030204" pitchFamily="18" charset="0"/>
                          </a:rPr>
                        </m:ctrlPr>
                      </m:sSupPr>
                      <m:e>
                        <m:r>
                          <a:rPr lang="de-DE" i="1">
                            <a:latin typeface="Cambria Math" panose="02040503050406030204" pitchFamily="18" charset="0"/>
                            <a:ea typeface="Cambria Math" panose="02040503050406030204" pitchFamily="18" charset="0"/>
                          </a:rPr>
                          <m:t>𝑃</m:t>
                        </m:r>
                      </m:e>
                      <m:sup>
                        <m:r>
                          <a:rPr lang="de-DE" i="1">
                            <a:latin typeface="Cambria Math" panose="02040503050406030204" pitchFamily="18" charset="0"/>
                            <a:ea typeface="Cambria Math" panose="02040503050406030204" pitchFamily="18" charset="0"/>
                          </a:rPr>
                          <m:t>∗</m:t>
                        </m:r>
                      </m:sup>
                    </m:sSup>
                    <m:r>
                      <a:rPr lang="de-DE" i="1">
                        <a:latin typeface="Cambria Math" panose="02040503050406030204" pitchFamily="18" charset="0"/>
                        <a:ea typeface="Cambria Math" panose="02040503050406030204" pitchFamily="18" charset="0"/>
                      </a:rPr>
                      <m:t> </m:t>
                    </m:r>
                  </m:oMath>
                </a14:m>
                <a:r>
                  <a:rPr lang="en-GB" dirty="0"/>
                  <a:t>the solution parameters for the equation above.</a:t>
                </a:r>
              </a:p>
              <a:p>
                <a:pPr marL="6350" indent="0">
                  <a:buNone/>
                </a:pPr>
                <a:r>
                  <a:rPr lang="en-GB" dirty="0"/>
                  <a:t>This is the case, for example, of linear regression for the MSE as error function.</a:t>
                </a:r>
              </a:p>
            </p:txBody>
          </p:sp>
        </mc:Choice>
        <mc:Fallback xmlns="">
          <p:sp>
            <p:nvSpPr>
              <p:cNvPr id="4" name="Text Placeholder 3">
                <a:extLst>
                  <a:ext uri="{FF2B5EF4-FFF2-40B4-BE49-F238E27FC236}">
                    <a16:creationId xmlns:a16="http://schemas.microsoft.com/office/drawing/2014/main" id="{B3F97C8F-A30E-41A5-8BE0-C95260D5E8D0}"/>
                  </a:ext>
                </a:extLst>
              </p:cNvPr>
              <p:cNvSpPr>
                <a:spLocks noGrp="1" noRot="1" noChangeAspect="1" noMove="1" noResize="1" noEditPoints="1" noAdjustHandles="1" noChangeArrowheads="1" noChangeShapeType="1" noTextEdit="1"/>
              </p:cNvSpPr>
              <p:nvPr>
                <p:ph type="body" sz="quarter" idx="14"/>
              </p:nvPr>
            </p:nvSpPr>
            <p:spPr>
              <a:blipFill>
                <a:blip r:embed="rId2"/>
                <a:stretch>
                  <a:fillRect l="-1745" t="-1700" r="-2473"/>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A5270961-FFA3-4691-9FE7-FFB7AEBD03A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Tree>
    <p:extLst>
      <p:ext uri="{BB962C8B-B14F-4D97-AF65-F5344CB8AC3E}">
        <p14:creationId xmlns:p14="http://schemas.microsoft.com/office/powerpoint/2010/main" val="1178325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C4B8-DD37-480E-BD04-ECC7C814CCAB}"/>
              </a:ext>
            </a:extLst>
          </p:cNvPr>
          <p:cNvSpPr>
            <a:spLocks noGrp="1"/>
          </p:cNvSpPr>
          <p:nvPr>
            <p:ph type="title"/>
          </p:nvPr>
        </p:nvSpPr>
        <p:spPr/>
        <p:txBody>
          <a:bodyPr/>
          <a:lstStyle/>
          <a:p>
            <a:r>
              <a:rPr lang="de-DE" dirty="0"/>
              <a:t>Algorithms for model fitting: gradient descent based solutions</a:t>
            </a:r>
            <a:endParaRPr lang="en-GB" dirty="0"/>
          </a:p>
        </p:txBody>
      </p:sp>
      <p:sp>
        <p:nvSpPr>
          <p:cNvPr id="3" name="Slide Number Placeholder 2">
            <a:extLst>
              <a:ext uri="{FF2B5EF4-FFF2-40B4-BE49-F238E27FC236}">
                <a16:creationId xmlns:a16="http://schemas.microsoft.com/office/drawing/2014/main" id="{211FBA1F-59D8-44D4-9A80-C176CA31D050}"/>
              </a:ext>
            </a:extLst>
          </p:cNvPr>
          <p:cNvSpPr>
            <a:spLocks noGrp="1"/>
          </p:cNvSpPr>
          <p:nvPr>
            <p:ph type="sldNum" sz="quarter" idx="13"/>
          </p:nvPr>
        </p:nvSpPr>
        <p:spPr/>
        <p:txBody>
          <a:bodyPr/>
          <a:lstStyle/>
          <a:p>
            <a:fld id="{15C29056-5AFA-7949-831A-3EC086771171}" type="slidenum">
              <a:rPr lang="de-DE" smtClean="0"/>
              <a:pPr/>
              <a:t>18</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B3F97C8F-A30E-41A5-8BE0-C95260D5E8D0}"/>
                  </a:ext>
                </a:extLst>
              </p:cNvPr>
              <p:cNvSpPr>
                <a:spLocks noGrp="1"/>
              </p:cNvSpPr>
              <p:nvPr>
                <p:ph type="body" sz="quarter" idx="14"/>
              </p:nvPr>
            </p:nvSpPr>
            <p:spPr>
              <a:xfrm>
                <a:off x="360000" y="900001"/>
                <a:ext cx="7835982" cy="2239888"/>
              </a:xfrm>
            </p:spPr>
            <p:txBody>
              <a:bodyPr/>
              <a:lstStyle/>
              <a:p>
                <a:pPr marL="6350" indent="0">
                  <a:buNone/>
                </a:pPr>
                <a:r>
                  <a:rPr lang="de-DE" dirty="0"/>
                  <a:t>It is not always possible to find a closed-form solution, due to:</a:t>
                </a:r>
              </a:p>
              <a:p>
                <a:r>
                  <a:rPr lang="de-DE" dirty="0"/>
                  <a:t>Many more model parameters (</a:t>
                </a:r>
                <a14:m>
                  <m:oMath xmlns:m="http://schemas.openxmlformats.org/officeDocument/2006/math">
                    <m:r>
                      <a:rPr lang="de-DE" i="1" dirty="0" smtClean="0">
                        <a:latin typeface="Cambria Math" panose="02040503050406030204" pitchFamily="18" charset="0"/>
                      </a:rPr>
                      <m:t>𝑘</m:t>
                    </m:r>
                    <m:r>
                      <a:rPr lang="de-DE" i="1" dirty="0" smtClean="0">
                        <a:latin typeface="Cambria Math" panose="02040503050406030204" pitchFamily="18" charset="0"/>
                      </a:rPr>
                      <m:t> &gt; 2</m:t>
                    </m:r>
                  </m:oMath>
                </a14:m>
                <a:r>
                  <a:rPr lang="de-DE" dirty="0"/>
                  <a:t>)</a:t>
                </a:r>
              </a:p>
              <a:p>
                <a:r>
                  <a:rPr lang="de-DE" dirty="0"/>
                  <a:t>More complex algorithms than the linear regression</a:t>
                </a:r>
              </a:p>
              <a:p>
                <a:r>
                  <a:rPr lang="de-DE" dirty="0"/>
                  <a:t>Presence of local minima in the error function</a:t>
                </a:r>
              </a:p>
              <a:p>
                <a14:m>
                  <m:oMath xmlns:m="http://schemas.openxmlformats.org/officeDocument/2006/math">
                    <m:r>
                      <a:rPr lang="de-DE" b="0" i="1" u="none" strike="noStrike" baseline="0" smtClean="0">
                        <a:latin typeface="Cambria Math" panose="02040503050406030204" pitchFamily="18" charset="0"/>
                      </a:rPr>
                      <m:t>𝑓</m:t>
                    </m:r>
                    <m:r>
                      <a:rPr lang="de-DE" b="0" i="1" u="none" strike="noStrike" baseline="0" smtClean="0">
                        <a:latin typeface="Cambria Math" panose="02040503050406030204" pitchFamily="18" charset="0"/>
                      </a:rPr>
                      <m:t>: </m:t>
                    </m:r>
                    <m:sSup>
                      <m:sSupPr>
                        <m:ctrlPr>
                          <a:rPr lang="de-DE" b="0" i="1" u="none" strike="noStrike" baseline="0" smtClean="0">
                            <a:latin typeface="Cambria Math" panose="02040503050406030204" pitchFamily="18" charset="0"/>
                          </a:rPr>
                        </m:ctrlPr>
                      </m:sSupPr>
                      <m:e>
                        <m:r>
                          <a:rPr lang="de-DE" b="0" i="1" u="none" strike="noStrike" baseline="0" smtClean="0">
                            <a:latin typeface="Cambria Math" panose="02040503050406030204" pitchFamily="18" charset="0"/>
                          </a:rPr>
                          <m:t>ℝ</m:t>
                        </m:r>
                      </m:e>
                      <m:sup>
                        <m:r>
                          <a:rPr lang="de-DE" b="0" i="1" u="none" strike="noStrike" baseline="0" smtClean="0">
                            <a:latin typeface="Cambria Math" panose="02040503050406030204" pitchFamily="18" charset="0"/>
                          </a:rPr>
                          <m:t>𝑘</m:t>
                        </m:r>
                      </m:sup>
                    </m:sSup>
                    <m:r>
                      <a:rPr lang="de-DE" i="1">
                        <a:latin typeface="Cambria Math" panose="02040503050406030204" pitchFamily="18" charset="0"/>
                      </a:rPr>
                      <m:t>→</m:t>
                    </m:r>
                    <m:r>
                      <a:rPr lang="de-DE" i="1">
                        <a:latin typeface="Cambria Math" panose="02040503050406030204" pitchFamily="18" charset="0"/>
                      </a:rPr>
                      <m:t>ℝ</m:t>
                    </m:r>
                  </m:oMath>
                </a14:m>
                <a:endParaRPr lang="de-DE" dirty="0"/>
              </a:p>
            </p:txBody>
          </p:sp>
        </mc:Choice>
        <mc:Fallback xmlns="">
          <p:sp>
            <p:nvSpPr>
              <p:cNvPr id="4" name="Text Placeholder 3">
                <a:extLst>
                  <a:ext uri="{FF2B5EF4-FFF2-40B4-BE49-F238E27FC236}">
                    <a16:creationId xmlns:a16="http://schemas.microsoft.com/office/drawing/2014/main" id="{B3F97C8F-A30E-41A5-8BE0-C95260D5E8D0}"/>
                  </a:ext>
                </a:extLst>
              </p:cNvPr>
              <p:cNvSpPr>
                <a:spLocks noGrp="1" noRot="1" noChangeAspect="1" noMove="1" noResize="1" noEditPoints="1" noAdjustHandles="1" noChangeArrowheads="1" noChangeShapeType="1" noTextEdit="1"/>
              </p:cNvSpPr>
              <p:nvPr>
                <p:ph type="body" sz="quarter" idx="14"/>
              </p:nvPr>
            </p:nvSpPr>
            <p:spPr>
              <a:xfrm>
                <a:off x="360000" y="900001"/>
                <a:ext cx="7835982" cy="2239888"/>
              </a:xfrm>
              <a:blipFill>
                <a:blip r:embed="rId2"/>
                <a:stretch>
                  <a:fillRect l="-1946" t="-3270"/>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A5270961-FFA3-4691-9FE7-FFB7AEBD03A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6" name="Picture 5">
            <a:extLst>
              <a:ext uri="{FF2B5EF4-FFF2-40B4-BE49-F238E27FC236}">
                <a16:creationId xmlns:a16="http://schemas.microsoft.com/office/drawing/2014/main" id="{F0635C57-D04B-4EAE-B48E-27576629D468}"/>
              </a:ext>
            </a:extLst>
          </p:cNvPr>
          <p:cNvPicPr>
            <a:picLocks noChangeAspect="1"/>
          </p:cNvPicPr>
          <p:nvPr/>
        </p:nvPicPr>
        <p:blipFill>
          <a:blip r:embed="rId3"/>
          <a:stretch>
            <a:fillRect/>
          </a:stretch>
        </p:blipFill>
        <p:spPr>
          <a:xfrm>
            <a:off x="5812933" y="2070275"/>
            <a:ext cx="3087257" cy="2896141"/>
          </a:xfrm>
          <a:prstGeom prst="rect">
            <a:avLst/>
          </a:prstGeom>
        </p:spPr>
      </p:pic>
      <p:sp>
        <p:nvSpPr>
          <p:cNvPr id="8" name="TextBox 7">
            <a:extLst>
              <a:ext uri="{FF2B5EF4-FFF2-40B4-BE49-F238E27FC236}">
                <a16:creationId xmlns:a16="http://schemas.microsoft.com/office/drawing/2014/main" id="{4E672422-5CA9-479C-97AC-A6DE0C59D427}"/>
              </a:ext>
            </a:extLst>
          </p:cNvPr>
          <p:cNvSpPr txBox="1"/>
          <p:nvPr/>
        </p:nvSpPr>
        <p:spPr>
          <a:xfrm>
            <a:off x="360000" y="4079954"/>
            <a:ext cx="5341553" cy="707886"/>
          </a:xfrm>
          <a:prstGeom prst="rect">
            <a:avLst/>
          </a:prstGeom>
          <a:solidFill>
            <a:schemeClr val="bg1"/>
          </a:solidFill>
          <a:ln>
            <a:solidFill>
              <a:schemeClr val="tx1">
                <a:lumMod val="75000"/>
              </a:schemeClr>
            </a:solidFill>
          </a:ln>
        </p:spPr>
        <p:txBody>
          <a:bodyPr wrap="square">
            <a:spAutoFit/>
          </a:bodyPr>
          <a:lstStyle/>
          <a:p>
            <a:pPr marL="6350" indent="0">
              <a:buNone/>
            </a:pPr>
            <a:r>
              <a:rPr lang="en-GB" sz="2000" b="0" i="0" u="none" strike="noStrike" baseline="0" dirty="0">
                <a:latin typeface="Arial" panose="020B0604020202020204" pitchFamily="34" charset="0"/>
                <a:cs typeface="Arial" panose="020B0604020202020204" pitchFamily="34" charset="0"/>
              </a:rPr>
              <a:t>When the objective function is differentiable, a </a:t>
            </a:r>
            <a:r>
              <a:rPr lang="en-GB" sz="2000" b="1" i="0" u="none" strike="noStrike" baseline="0" dirty="0">
                <a:latin typeface="Arial" panose="020B0604020202020204" pitchFamily="34" charset="0"/>
                <a:cs typeface="Arial" panose="020B0604020202020204" pitchFamily="34" charset="0"/>
              </a:rPr>
              <a:t>gradient method </a:t>
            </a:r>
            <a:r>
              <a:rPr lang="en-GB" sz="2000" b="0" i="0" u="none" strike="noStrike" baseline="0" dirty="0">
                <a:latin typeface="Arial" panose="020B0604020202020204" pitchFamily="34" charset="0"/>
                <a:cs typeface="Arial" panose="020B0604020202020204" pitchFamily="34" charset="0"/>
              </a:rPr>
              <a:t>can be applied.</a:t>
            </a:r>
            <a:endParaRPr lang="de-DE" sz="20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0721A99-FA7C-4F27-8973-80318EF386A0}"/>
              </a:ext>
            </a:extLst>
          </p:cNvPr>
          <p:cNvSpPr txBox="1"/>
          <p:nvPr/>
        </p:nvSpPr>
        <p:spPr>
          <a:xfrm>
            <a:off x="7214347" y="4881282"/>
            <a:ext cx="904094" cy="215444"/>
          </a:xfrm>
          <a:prstGeom prst="rect">
            <a:avLst/>
          </a:prstGeom>
          <a:solidFill>
            <a:schemeClr val="bg1"/>
          </a:solidFill>
        </p:spPr>
        <p:txBody>
          <a:bodyPr wrap="none" lIns="0" tIns="0" rIns="0" bIns="0" rtlCol="0">
            <a:spAutoFit/>
          </a:bodyPr>
          <a:lstStyle/>
          <a:p>
            <a:pPr algn="l">
              <a:lnSpc>
                <a:spcPct val="100000"/>
              </a:lnSpc>
            </a:pPr>
            <a:r>
              <a:rPr lang="de-DE" sz="14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parameters</a:t>
            </a:r>
            <a:endParaRPr lang="en-GB" sz="14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1" name="TextBox 10">
            <a:extLst>
              <a:ext uri="{FF2B5EF4-FFF2-40B4-BE49-F238E27FC236}">
                <a16:creationId xmlns:a16="http://schemas.microsoft.com/office/drawing/2014/main" id="{81B4A6F5-3FA6-4D76-9C1F-47AF52FB057C}"/>
              </a:ext>
            </a:extLst>
          </p:cNvPr>
          <p:cNvSpPr txBox="1"/>
          <p:nvPr/>
        </p:nvSpPr>
        <p:spPr>
          <a:xfrm rot="16200000">
            <a:off x="5383649" y="3304470"/>
            <a:ext cx="1074012" cy="215444"/>
          </a:xfrm>
          <a:prstGeom prst="rect">
            <a:avLst/>
          </a:prstGeom>
          <a:solidFill>
            <a:schemeClr val="bg1"/>
          </a:solidFill>
        </p:spPr>
        <p:txBody>
          <a:bodyPr wrap="none" lIns="0" tIns="0" rIns="0" bIns="0" rtlCol="0">
            <a:spAutoFit/>
          </a:bodyPr>
          <a:lstStyle/>
          <a:p>
            <a:pPr algn="l">
              <a:lnSpc>
                <a:spcPct val="100000"/>
              </a:lnSpc>
            </a:pPr>
            <a:r>
              <a:rPr lang="de-DE" sz="14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Error function</a:t>
            </a:r>
            <a:endParaRPr lang="en-GB" sz="14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Tree>
    <p:extLst>
      <p:ext uri="{BB962C8B-B14F-4D97-AF65-F5344CB8AC3E}">
        <p14:creationId xmlns:p14="http://schemas.microsoft.com/office/powerpoint/2010/main" val="672219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D417512-EA1D-451C-A804-47E24620624E}"/>
                  </a:ext>
                </a:extLst>
              </p:cNvPr>
              <p:cNvSpPr txBox="1"/>
              <p:nvPr/>
            </p:nvSpPr>
            <p:spPr>
              <a:xfrm>
                <a:off x="5192445" y="3901184"/>
                <a:ext cx="661712" cy="53828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de-DE" sz="1400" b="0" i="1" u="none" strike="noStrike" baseline="0" smtClean="0">
                              <a:latin typeface="Cambria Math" panose="02040503050406030204" pitchFamily="18" charset="0"/>
                            </a:rPr>
                          </m:ctrlPr>
                        </m:fPr>
                        <m:num>
                          <m:r>
                            <a:rPr lang="de-DE" sz="1400" b="0" i="1" u="none" strike="noStrike" baseline="0" smtClean="0">
                              <a:latin typeface="Cambria Math" panose="02040503050406030204" pitchFamily="18" charset="0"/>
                              <a:ea typeface="Cambria Math" panose="02040503050406030204" pitchFamily="18" charset="0"/>
                            </a:rPr>
                            <m:t>𝜕</m:t>
                          </m:r>
                          <m:r>
                            <a:rPr lang="de-DE" sz="1400" b="0" i="1" u="none" strike="noStrike" baseline="0" smtClean="0">
                              <a:latin typeface="Cambria Math" panose="02040503050406030204" pitchFamily="18" charset="0"/>
                              <a:ea typeface="Cambria Math" panose="02040503050406030204" pitchFamily="18" charset="0"/>
                            </a:rPr>
                            <m:t>𝑓</m:t>
                          </m:r>
                        </m:num>
                        <m:den>
                          <m:r>
                            <a:rPr lang="de-DE" sz="1400" b="0" i="1" u="none" strike="noStrike" baseline="0" smtClean="0">
                              <a:latin typeface="Cambria Math" panose="02040503050406030204" pitchFamily="18" charset="0"/>
                              <a:ea typeface="Cambria Math" panose="02040503050406030204" pitchFamily="18" charset="0"/>
                            </a:rPr>
                            <m:t>𝜕</m:t>
                          </m:r>
                          <m:r>
                            <a:rPr lang="de-DE" sz="1400" b="0" i="1" u="none" strike="noStrike" baseline="0" smtClean="0">
                              <a:latin typeface="Cambria Math" panose="02040503050406030204" pitchFamily="18" charset="0"/>
                              <a:ea typeface="Cambria Math" panose="02040503050406030204" pitchFamily="18" charset="0"/>
                            </a:rPr>
                            <m:t>𝑝</m:t>
                          </m:r>
                        </m:den>
                      </m:f>
                      <m:r>
                        <a:rPr lang="de-DE" sz="1400" b="0" i="1" u="none" strike="noStrike" baseline="0" smtClean="0">
                          <a:latin typeface="Cambria Math" panose="02040503050406030204" pitchFamily="18" charset="0"/>
                          <a:ea typeface="Cambria Math" panose="02040503050406030204" pitchFamily="18" charset="0"/>
                        </a:rPr>
                        <m:t>(</m:t>
                      </m:r>
                      <m:sSub>
                        <m:sSubPr>
                          <m:ctrlPr>
                            <a:rPr lang="de-DE" sz="1400" i="1">
                              <a:latin typeface="Cambria Math" panose="02040503050406030204" pitchFamily="18" charset="0"/>
                              <a:ea typeface="Cambria Math" panose="02040503050406030204" pitchFamily="18" charset="0"/>
                            </a:rPr>
                          </m:ctrlPr>
                        </m:sSubPr>
                        <m:e>
                          <m:r>
                            <a:rPr lang="de-DE" sz="1400" i="1">
                              <a:latin typeface="Cambria Math" panose="02040503050406030204" pitchFamily="18" charset="0"/>
                              <a:ea typeface="Cambria Math" panose="02040503050406030204" pitchFamily="18" charset="0"/>
                            </a:rPr>
                            <m:t>𝑝</m:t>
                          </m:r>
                        </m:e>
                        <m:sub>
                          <m:r>
                            <a:rPr lang="de-DE" sz="1400" i="1">
                              <a:latin typeface="Cambria Math" panose="02040503050406030204" pitchFamily="18" charset="0"/>
                              <a:ea typeface="Cambria Math" panose="02040503050406030204" pitchFamily="18" charset="0"/>
                            </a:rPr>
                            <m:t>0</m:t>
                          </m:r>
                        </m:sub>
                      </m:sSub>
                      <m:r>
                        <a:rPr lang="de-DE" sz="1400" b="0" i="1" u="none" strike="noStrike" baseline="0" smtClean="0">
                          <a:latin typeface="Cambria Math" panose="02040503050406030204" pitchFamily="18" charset="0"/>
                          <a:ea typeface="Cambria Math" panose="02040503050406030204" pitchFamily="18" charset="0"/>
                        </a:rPr>
                        <m:t>)</m:t>
                      </m:r>
                    </m:oMath>
                  </m:oMathPara>
                </a14:m>
                <a:endParaRPr lang="en-GB" sz="1400" dirty="0"/>
              </a:p>
            </p:txBody>
          </p:sp>
        </mc:Choice>
        <mc:Fallback xmlns="">
          <p:sp>
            <p:nvSpPr>
              <p:cNvPr id="31" name="TextBox 30">
                <a:extLst>
                  <a:ext uri="{FF2B5EF4-FFF2-40B4-BE49-F238E27FC236}">
                    <a16:creationId xmlns:a16="http://schemas.microsoft.com/office/drawing/2014/main" id="{0D417512-EA1D-451C-A804-47E24620624E}"/>
                  </a:ext>
                </a:extLst>
              </p:cNvPr>
              <p:cNvSpPr txBox="1">
                <a:spLocks noRot="1" noChangeAspect="1" noMove="1" noResize="1" noEditPoints="1" noAdjustHandles="1" noChangeArrowheads="1" noChangeShapeType="1" noTextEdit="1"/>
              </p:cNvSpPr>
              <p:nvPr/>
            </p:nvSpPr>
            <p:spPr>
              <a:xfrm>
                <a:off x="5192445" y="3901184"/>
                <a:ext cx="661712" cy="538289"/>
              </a:xfrm>
              <a:prstGeom prst="rect">
                <a:avLst/>
              </a:prstGeom>
              <a:blipFill>
                <a:blip r:embed="rId2"/>
                <a:stretch>
                  <a:fillRect r="-10185" b="-227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3B072DA5-D00E-4EA0-9C07-2AB7D3E6EBA9}"/>
                  </a:ext>
                </a:extLst>
              </p:cNvPr>
              <p:cNvSpPr txBox="1"/>
              <p:nvPr/>
            </p:nvSpPr>
            <p:spPr>
              <a:xfrm>
                <a:off x="5017630" y="4428763"/>
                <a:ext cx="450476" cy="30777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DE" sz="1400" i="1" smtClean="0">
                              <a:latin typeface="Cambria Math" panose="02040503050406030204" pitchFamily="18" charset="0"/>
                              <a:ea typeface="Cambria Math" panose="02040503050406030204" pitchFamily="18" charset="0"/>
                            </a:rPr>
                          </m:ctrlPr>
                        </m:sSubPr>
                        <m:e>
                          <m:r>
                            <a:rPr lang="de-DE" sz="1400" b="0" i="1" smtClean="0">
                              <a:latin typeface="Cambria Math" panose="02040503050406030204" pitchFamily="18" charset="0"/>
                              <a:ea typeface="Cambria Math" panose="02040503050406030204" pitchFamily="18" charset="0"/>
                            </a:rPr>
                            <m:t>𝑝</m:t>
                          </m:r>
                        </m:e>
                        <m:sub>
                          <m:r>
                            <a:rPr lang="de-DE" sz="1400" b="0" i="1" smtClean="0">
                              <a:latin typeface="Cambria Math" panose="02040503050406030204" pitchFamily="18" charset="0"/>
                              <a:ea typeface="Cambria Math" panose="02040503050406030204" pitchFamily="18" charset="0"/>
                            </a:rPr>
                            <m:t>0</m:t>
                          </m:r>
                        </m:sub>
                      </m:sSub>
                    </m:oMath>
                  </m:oMathPara>
                </a14:m>
                <a:endParaRPr lang="en-GB" sz="1400" dirty="0"/>
              </a:p>
            </p:txBody>
          </p:sp>
        </mc:Choice>
        <mc:Fallback xmlns="">
          <p:sp>
            <p:nvSpPr>
              <p:cNvPr id="29" name="TextBox 28">
                <a:extLst>
                  <a:ext uri="{FF2B5EF4-FFF2-40B4-BE49-F238E27FC236}">
                    <a16:creationId xmlns:a16="http://schemas.microsoft.com/office/drawing/2014/main" id="{3B072DA5-D00E-4EA0-9C07-2AB7D3E6EBA9}"/>
                  </a:ext>
                </a:extLst>
              </p:cNvPr>
              <p:cNvSpPr txBox="1">
                <a:spLocks noRot="1" noChangeAspect="1" noMove="1" noResize="1" noEditPoints="1" noAdjustHandles="1" noChangeArrowheads="1" noChangeShapeType="1" noTextEdit="1"/>
              </p:cNvSpPr>
              <p:nvPr/>
            </p:nvSpPr>
            <p:spPr>
              <a:xfrm>
                <a:off x="5017630" y="4428763"/>
                <a:ext cx="450476" cy="307777"/>
              </a:xfrm>
              <a:prstGeom prst="rect">
                <a:avLst/>
              </a:prstGeom>
              <a:blipFill>
                <a:blip r:embed="rId3"/>
                <a:stretch>
                  <a:fillRect b="-2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BDC9FAB-F0F5-4B07-914F-7C8C8787CC01}"/>
                  </a:ext>
                </a:extLst>
              </p:cNvPr>
              <p:cNvSpPr txBox="1"/>
              <p:nvPr/>
            </p:nvSpPr>
            <p:spPr>
              <a:xfrm>
                <a:off x="2640281" y="3058110"/>
                <a:ext cx="450476" cy="30777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de-DE" sz="1400" b="0" i="1" smtClean="0">
                          <a:latin typeface="Cambria Math" panose="02040503050406030204" pitchFamily="18" charset="0"/>
                          <a:ea typeface="Cambria Math" panose="02040503050406030204" pitchFamily="18" charset="0"/>
                        </a:rPr>
                        <m:t>𝑓</m:t>
                      </m:r>
                    </m:oMath>
                  </m:oMathPara>
                </a14:m>
                <a:endParaRPr lang="en-GB" sz="1400" dirty="0"/>
              </a:p>
            </p:txBody>
          </p:sp>
        </mc:Choice>
        <mc:Fallback xmlns="">
          <p:sp>
            <p:nvSpPr>
              <p:cNvPr id="27" name="TextBox 26">
                <a:extLst>
                  <a:ext uri="{FF2B5EF4-FFF2-40B4-BE49-F238E27FC236}">
                    <a16:creationId xmlns:a16="http://schemas.microsoft.com/office/drawing/2014/main" id="{FBDC9FAB-F0F5-4B07-914F-7C8C8787CC01}"/>
                  </a:ext>
                </a:extLst>
              </p:cNvPr>
              <p:cNvSpPr txBox="1">
                <a:spLocks noRot="1" noChangeAspect="1" noMove="1" noResize="1" noEditPoints="1" noAdjustHandles="1" noChangeArrowheads="1" noChangeShapeType="1" noTextEdit="1"/>
              </p:cNvSpPr>
              <p:nvPr/>
            </p:nvSpPr>
            <p:spPr>
              <a:xfrm>
                <a:off x="2640281" y="3058110"/>
                <a:ext cx="450476" cy="307777"/>
              </a:xfrm>
              <a:prstGeom prst="rect">
                <a:avLst/>
              </a:prstGeom>
              <a:blipFill>
                <a:blip r:embed="rId4"/>
                <a:stretch>
                  <a:fillRect b="-8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233A2E6-795E-45BF-94E3-53AAF2F135AC}"/>
                  </a:ext>
                </a:extLst>
              </p:cNvPr>
              <p:cNvSpPr txBox="1"/>
              <p:nvPr/>
            </p:nvSpPr>
            <p:spPr>
              <a:xfrm>
                <a:off x="5480615" y="5070687"/>
                <a:ext cx="450476" cy="30777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de-DE" sz="1400" i="1" smtClean="0">
                          <a:latin typeface="Cambria Math" panose="02040503050406030204" pitchFamily="18" charset="0"/>
                          <a:ea typeface="Cambria Math" panose="02040503050406030204" pitchFamily="18" charset="0"/>
                        </a:rPr>
                        <m:t>𝑝</m:t>
                      </m:r>
                    </m:oMath>
                  </m:oMathPara>
                </a14:m>
                <a:endParaRPr lang="en-GB" sz="1400" dirty="0"/>
              </a:p>
            </p:txBody>
          </p:sp>
        </mc:Choice>
        <mc:Fallback xmlns="">
          <p:sp>
            <p:nvSpPr>
              <p:cNvPr id="25" name="TextBox 24">
                <a:extLst>
                  <a:ext uri="{FF2B5EF4-FFF2-40B4-BE49-F238E27FC236}">
                    <a16:creationId xmlns:a16="http://schemas.microsoft.com/office/drawing/2014/main" id="{9233A2E6-795E-45BF-94E3-53AAF2F135AC}"/>
                  </a:ext>
                </a:extLst>
              </p:cNvPr>
              <p:cNvSpPr txBox="1">
                <a:spLocks noRot="1" noChangeAspect="1" noMove="1" noResize="1" noEditPoints="1" noAdjustHandles="1" noChangeArrowheads="1" noChangeShapeType="1" noTextEdit="1"/>
              </p:cNvSpPr>
              <p:nvPr/>
            </p:nvSpPr>
            <p:spPr>
              <a:xfrm>
                <a:off x="5480615" y="5070687"/>
                <a:ext cx="450476" cy="307777"/>
              </a:xfrm>
              <a:prstGeom prst="rect">
                <a:avLst/>
              </a:prstGeom>
              <a:blipFill>
                <a:blip r:embed="rId5"/>
                <a:stretch>
                  <a:fillRect b="-2000"/>
                </a:stretch>
              </a:blipFill>
            </p:spPr>
            <p:txBody>
              <a:bodyPr/>
              <a:lstStyle/>
              <a:p>
                <a:r>
                  <a:rPr lang="en-GB">
                    <a:noFill/>
                  </a:rPr>
                  <a:t> </a:t>
                </a:r>
              </a:p>
            </p:txBody>
          </p:sp>
        </mc:Fallback>
      </mc:AlternateContent>
      <p:sp>
        <p:nvSpPr>
          <p:cNvPr id="2" name="Title 1">
            <a:extLst>
              <a:ext uri="{FF2B5EF4-FFF2-40B4-BE49-F238E27FC236}">
                <a16:creationId xmlns:a16="http://schemas.microsoft.com/office/drawing/2014/main" id="{0099C4B8-DD37-480E-BD04-ECC7C814CCAB}"/>
              </a:ext>
            </a:extLst>
          </p:cNvPr>
          <p:cNvSpPr>
            <a:spLocks noGrp="1"/>
          </p:cNvSpPr>
          <p:nvPr>
            <p:ph type="title"/>
          </p:nvPr>
        </p:nvSpPr>
        <p:spPr/>
        <p:txBody>
          <a:bodyPr/>
          <a:lstStyle/>
          <a:p>
            <a:r>
              <a:rPr lang="de-DE" dirty="0"/>
              <a:t>Algorithms for model fitting: gradient descent based solutions</a:t>
            </a:r>
            <a:endParaRPr lang="en-GB" dirty="0"/>
          </a:p>
        </p:txBody>
      </p:sp>
      <p:sp>
        <p:nvSpPr>
          <p:cNvPr id="3" name="Slide Number Placeholder 2">
            <a:extLst>
              <a:ext uri="{FF2B5EF4-FFF2-40B4-BE49-F238E27FC236}">
                <a16:creationId xmlns:a16="http://schemas.microsoft.com/office/drawing/2014/main" id="{211FBA1F-59D8-44D4-9A80-C176CA31D050}"/>
              </a:ext>
            </a:extLst>
          </p:cNvPr>
          <p:cNvSpPr>
            <a:spLocks noGrp="1"/>
          </p:cNvSpPr>
          <p:nvPr>
            <p:ph type="sldNum" sz="quarter" idx="13"/>
          </p:nvPr>
        </p:nvSpPr>
        <p:spPr/>
        <p:txBody>
          <a:bodyPr/>
          <a:lstStyle/>
          <a:p>
            <a:fld id="{15C29056-5AFA-7949-831A-3EC086771171}" type="slidenum">
              <a:rPr lang="de-DE" smtClean="0"/>
              <a:pPr/>
              <a:t>19</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B3F97C8F-A30E-41A5-8BE0-C95260D5E8D0}"/>
                  </a:ext>
                </a:extLst>
              </p:cNvPr>
              <p:cNvSpPr>
                <a:spLocks noGrp="1"/>
              </p:cNvSpPr>
              <p:nvPr>
                <p:ph type="body" sz="quarter" idx="14"/>
              </p:nvPr>
            </p:nvSpPr>
            <p:spPr>
              <a:xfrm>
                <a:off x="474300" y="931130"/>
                <a:ext cx="7835982" cy="1957500"/>
              </a:xfrm>
            </p:spPr>
            <p:txBody>
              <a:bodyPr/>
              <a:lstStyle/>
              <a:p>
                <a:pPr marL="6350" indent="0" algn="l">
                  <a:buNone/>
                </a:pPr>
                <a:r>
                  <a:rPr lang="en-GB" sz="1800" b="0" i="0" u="none" strike="noStrike" baseline="0" dirty="0"/>
                  <a:t>The gradient, i.e., the vector of partial derivatives of the objective function with respect to the model parameters, points in the direction of steepest ascend. </a:t>
                </a:r>
              </a:p>
              <a:p>
                <a:r>
                  <a:rPr lang="en-GB" sz="1600" b="0" i="0" u="none" strike="noStrike" baseline="0" dirty="0"/>
                  <a:t>The gradient is the vector of partial derivatives: </a:t>
                </a:r>
                <a14:m>
                  <m:oMath xmlns:m="http://schemas.openxmlformats.org/officeDocument/2006/math">
                    <m:r>
                      <a:rPr lang="de-DE" sz="1800" b="0" i="1" u="none" strike="noStrike" baseline="0" smtClean="0">
                        <a:latin typeface="Cambria Math" panose="02040503050406030204" pitchFamily="18" charset="0"/>
                      </a:rPr>
                      <m:t>[</m:t>
                    </m:r>
                    <m:f>
                      <m:fPr>
                        <m:ctrlPr>
                          <a:rPr lang="de-DE" sz="1800" b="0" i="1" u="none" strike="noStrike" baseline="0" smtClean="0">
                            <a:latin typeface="Cambria Math" panose="02040503050406030204" pitchFamily="18" charset="0"/>
                          </a:rPr>
                        </m:ctrlPr>
                      </m:fPr>
                      <m:num>
                        <m:r>
                          <a:rPr lang="de-DE" sz="1800" b="0" i="1" u="none" strike="noStrike" baseline="0" smtClean="0">
                            <a:latin typeface="Cambria Math" panose="02040503050406030204" pitchFamily="18" charset="0"/>
                            <a:ea typeface="Cambria Math" panose="02040503050406030204" pitchFamily="18" charset="0"/>
                          </a:rPr>
                          <m:t>𝜕</m:t>
                        </m:r>
                        <m:r>
                          <a:rPr lang="de-DE" sz="1800" b="0" i="1" u="none" strike="noStrike" baseline="0" smtClean="0">
                            <a:latin typeface="Cambria Math" panose="02040503050406030204" pitchFamily="18" charset="0"/>
                            <a:ea typeface="Cambria Math" panose="02040503050406030204" pitchFamily="18" charset="0"/>
                          </a:rPr>
                          <m:t>𝑓</m:t>
                        </m:r>
                      </m:num>
                      <m:den>
                        <m:r>
                          <a:rPr lang="de-DE" sz="1800" b="0" i="1" u="none" strike="noStrike" baseline="0" smtClean="0">
                            <a:latin typeface="Cambria Math" panose="02040503050406030204" pitchFamily="18" charset="0"/>
                            <a:ea typeface="Cambria Math" panose="02040503050406030204" pitchFamily="18" charset="0"/>
                          </a:rPr>
                          <m:t>𝜕</m:t>
                        </m:r>
                        <m:sSub>
                          <m:sSubPr>
                            <m:ctrlPr>
                              <a:rPr lang="de-DE" sz="1800" b="0" i="1" u="none" strike="noStrike" baseline="0" smtClean="0">
                                <a:latin typeface="Cambria Math" panose="02040503050406030204" pitchFamily="18" charset="0"/>
                                <a:ea typeface="Cambria Math" panose="02040503050406030204" pitchFamily="18" charset="0"/>
                              </a:rPr>
                            </m:ctrlPr>
                          </m:sSubPr>
                          <m:e>
                            <m:r>
                              <a:rPr lang="de-DE" sz="1800" b="0" i="1" u="none" strike="noStrike" baseline="0" smtClean="0">
                                <a:latin typeface="Cambria Math" panose="02040503050406030204" pitchFamily="18" charset="0"/>
                                <a:ea typeface="Cambria Math" panose="02040503050406030204" pitchFamily="18" charset="0"/>
                              </a:rPr>
                              <m:t>𝑝</m:t>
                            </m:r>
                          </m:e>
                          <m:sub>
                            <m:r>
                              <a:rPr lang="de-DE" sz="1800" b="0" i="1" u="none" strike="noStrike" baseline="0" smtClean="0">
                                <a:latin typeface="Cambria Math" panose="02040503050406030204" pitchFamily="18" charset="0"/>
                                <a:ea typeface="Cambria Math" panose="02040503050406030204" pitchFamily="18" charset="0"/>
                              </a:rPr>
                              <m:t>1</m:t>
                            </m:r>
                          </m:sub>
                        </m:sSub>
                      </m:den>
                    </m:f>
                    <m:r>
                      <a:rPr lang="de-DE" sz="1800" b="0" i="1" u="none" strike="noStrike" baseline="0" smtClean="0">
                        <a:latin typeface="Cambria Math" panose="02040503050406030204" pitchFamily="18" charset="0"/>
                      </a:rPr>
                      <m:t>,</m:t>
                    </m:r>
                    <m:f>
                      <m:fPr>
                        <m:ctrlPr>
                          <a:rPr lang="de-DE" sz="1800" i="1">
                            <a:latin typeface="Cambria Math" panose="02040503050406030204" pitchFamily="18" charset="0"/>
                          </a:rPr>
                        </m:ctrlPr>
                      </m:fPr>
                      <m:num>
                        <m:r>
                          <a:rPr lang="de-DE" sz="1800" i="1">
                            <a:latin typeface="Cambria Math" panose="02040503050406030204" pitchFamily="18" charset="0"/>
                            <a:ea typeface="Cambria Math" panose="02040503050406030204" pitchFamily="18" charset="0"/>
                          </a:rPr>
                          <m:t>𝜕</m:t>
                        </m:r>
                        <m:r>
                          <a:rPr lang="de-DE" sz="1800" i="1">
                            <a:latin typeface="Cambria Math" panose="02040503050406030204" pitchFamily="18" charset="0"/>
                            <a:ea typeface="Cambria Math" panose="02040503050406030204" pitchFamily="18" charset="0"/>
                          </a:rPr>
                          <m:t>𝑓</m:t>
                        </m:r>
                      </m:num>
                      <m:den>
                        <m:r>
                          <a:rPr lang="de-DE" sz="1800" i="1">
                            <a:latin typeface="Cambria Math" panose="02040503050406030204" pitchFamily="18" charset="0"/>
                            <a:ea typeface="Cambria Math" panose="02040503050406030204" pitchFamily="18" charset="0"/>
                          </a:rPr>
                          <m:t>𝜕</m:t>
                        </m:r>
                        <m:sSub>
                          <m:sSubPr>
                            <m:ctrlPr>
                              <a:rPr lang="de-DE" sz="1800" i="1">
                                <a:latin typeface="Cambria Math" panose="02040503050406030204" pitchFamily="18" charset="0"/>
                                <a:ea typeface="Cambria Math" panose="02040503050406030204" pitchFamily="18" charset="0"/>
                              </a:rPr>
                            </m:ctrlPr>
                          </m:sSubPr>
                          <m:e>
                            <m:r>
                              <a:rPr lang="de-DE" sz="1800" i="1">
                                <a:latin typeface="Cambria Math" panose="02040503050406030204" pitchFamily="18" charset="0"/>
                                <a:ea typeface="Cambria Math" panose="02040503050406030204" pitchFamily="18" charset="0"/>
                              </a:rPr>
                              <m:t>𝑝</m:t>
                            </m:r>
                          </m:e>
                          <m:sub>
                            <m:r>
                              <a:rPr lang="de-DE" sz="1800" b="0" i="1" smtClean="0">
                                <a:latin typeface="Cambria Math" panose="02040503050406030204" pitchFamily="18" charset="0"/>
                                <a:ea typeface="Cambria Math" panose="02040503050406030204" pitchFamily="18" charset="0"/>
                              </a:rPr>
                              <m:t>2</m:t>
                            </m:r>
                          </m:sub>
                        </m:sSub>
                      </m:den>
                    </m:f>
                    <m:r>
                      <a:rPr lang="de-DE" sz="1800" b="0" i="1" smtClean="0">
                        <a:latin typeface="Cambria Math" panose="02040503050406030204" pitchFamily="18" charset="0"/>
                        <a:ea typeface="Cambria Math" panose="02040503050406030204" pitchFamily="18" charset="0"/>
                      </a:rPr>
                      <m:t>,</m:t>
                    </m:r>
                    <m:f>
                      <m:fPr>
                        <m:ctrlPr>
                          <a:rPr lang="de-DE" sz="1800" i="1">
                            <a:latin typeface="Cambria Math" panose="02040503050406030204" pitchFamily="18" charset="0"/>
                          </a:rPr>
                        </m:ctrlPr>
                      </m:fPr>
                      <m:num>
                        <m:r>
                          <a:rPr lang="de-DE" sz="1800" i="1">
                            <a:latin typeface="Cambria Math" panose="02040503050406030204" pitchFamily="18" charset="0"/>
                            <a:ea typeface="Cambria Math" panose="02040503050406030204" pitchFamily="18" charset="0"/>
                          </a:rPr>
                          <m:t>𝜕</m:t>
                        </m:r>
                        <m:r>
                          <a:rPr lang="de-DE" sz="1800" i="1">
                            <a:latin typeface="Cambria Math" panose="02040503050406030204" pitchFamily="18" charset="0"/>
                            <a:ea typeface="Cambria Math" panose="02040503050406030204" pitchFamily="18" charset="0"/>
                          </a:rPr>
                          <m:t>𝑓</m:t>
                        </m:r>
                      </m:num>
                      <m:den>
                        <m:r>
                          <a:rPr lang="de-DE" sz="1800" i="1">
                            <a:latin typeface="Cambria Math" panose="02040503050406030204" pitchFamily="18" charset="0"/>
                            <a:ea typeface="Cambria Math" panose="02040503050406030204" pitchFamily="18" charset="0"/>
                          </a:rPr>
                          <m:t>𝜕</m:t>
                        </m:r>
                        <m:sSub>
                          <m:sSubPr>
                            <m:ctrlPr>
                              <a:rPr lang="de-DE" sz="1800" i="1">
                                <a:latin typeface="Cambria Math" panose="02040503050406030204" pitchFamily="18" charset="0"/>
                                <a:ea typeface="Cambria Math" panose="02040503050406030204" pitchFamily="18" charset="0"/>
                              </a:rPr>
                            </m:ctrlPr>
                          </m:sSubPr>
                          <m:e>
                            <m:r>
                              <a:rPr lang="de-DE" sz="1800" i="1">
                                <a:latin typeface="Cambria Math" panose="02040503050406030204" pitchFamily="18" charset="0"/>
                                <a:ea typeface="Cambria Math" panose="02040503050406030204" pitchFamily="18" charset="0"/>
                              </a:rPr>
                              <m:t>𝑝</m:t>
                            </m:r>
                          </m:e>
                          <m:sub>
                            <m:r>
                              <a:rPr lang="de-DE" sz="1800" b="0" i="1" smtClean="0">
                                <a:latin typeface="Cambria Math" panose="02040503050406030204" pitchFamily="18" charset="0"/>
                                <a:ea typeface="Cambria Math" panose="02040503050406030204" pitchFamily="18" charset="0"/>
                              </a:rPr>
                              <m:t>3</m:t>
                            </m:r>
                          </m:sub>
                        </m:sSub>
                      </m:den>
                    </m:f>
                    <m:r>
                      <a:rPr lang="de-DE" sz="1800" b="0" i="1" smtClean="0">
                        <a:latin typeface="Cambria Math" panose="02040503050406030204" pitchFamily="18" charset="0"/>
                        <a:ea typeface="Cambria Math" panose="02040503050406030204" pitchFamily="18" charset="0"/>
                      </a:rPr>
                      <m:t>, …,</m:t>
                    </m:r>
                    <m:f>
                      <m:fPr>
                        <m:ctrlPr>
                          <a:rPr lang="de-DE" sz="1800" i="1">
                            <a:latin typeface="Cambria Math" panose="02040503050406030204" pitchFamily="18" charset="0"/>
                          </a:rPr>
                        </m:ctrlPr>
                      </m:fPr>
                      <m:num>
                        <m:r>
                          <a:rPr lang="de-DE" sz="1800" i="1">
                            <a:latin typeface="Cambria Math" panose="02040503050406030204" pitchFamily="18" charset="0"/>
                            <a:ea typeface="Cambria Math" panose="02040503050406030204" pitchFamily="18" charset="0"/>
                          </a:rPr>
                          <m:t>𝜕</m:t>
                        </m:r>
                        <m:r>
                          <a:rPr lang="de-DE" sz="1800" i="1">
                            <a:latin typeface="Cambria Math" panose="02040503050406030204" pitchFamily="18" charset="0"/>
                            <a:ea typeface="Cambria Math" panose="02040503050406030204" pitchFamily="18" charset="0"/>
                          </a:rPr>
                          <m:t>𝑓</m:t>
                        </m:r>
                      </m:num>
                      <m:den>
                        <m:r>
                          <a:rPr lang="de-DE" sz="1800" i="1">
                            <a:latin typeface="Cambria Math" panose="02040503050406030204" pitchFamily="18" charset="0"/>
                            <a:ea typeface="Cambria Math" panose="02040503050406030204" pitchFamily="18" charset="0"/>
                          </a:rPr>
                          <m:t>𝜕</m:t>
                        </m:r>
                        <m:sSub>
                          <m:sSubPr>
                            <m:ctrlPr>
                              <a:rPr lang="de-DE" sz="1800" i="1">
                                <a:latin typeface="Cambria Math" panose="02040503050406030204" pitchFamily="18" charset="0"/>
                                <a:ea typeface="Cambria Math" panose="02040503050406030204" pitchFamily="18" charset="0"/>
                              </a:rPr>
                            </m:ctrlPr>
                          </m:sSubPr>
                          <m:e>
                            <m:r>
                              <a:rPr lang="de-DE" sz="1800" i="1">
                                <a:latin typeface="Cambria Math" panose="02040503050406030204" pitchFamily="18" charset="0"/>
                                <a:ea typeface="Cambria Math" panose="02040503050406030204" pitchFamily="18" charset="0"/>
                              </a:rPr>
                              <m:t>𝑝</m:t>
                            </m:r>
                          </m:e>
                          <m:sub>
                            <m:r>
                              <a:rPr lang="de-DE" sz="1800" b="0" i="1" smtClean="0">
                                <a:latin typeface="Cambria Math" panose="02040503050406030204" pitchFamily="18" charset="0"/>
                                <a:ea typeface="Cambria Math" panose="02040503050406030204" pitchFamily="18" charset="0"/>
                              </a:rPr>
                              <m:t>𝑘</m:t>
                            </m:r>
                          </m:sub>
                        </m:sSub>
                      </m:den>
                    </m:f>
                    <m:r>
                      <a:rPr lang="de-DE" sz="1800" b="0" i="1" u="none" strike="noStrike" baseline="0" smtClean="0">
                        <a:latin typeface="Cambria Math" panose="02040503050406030204" pitchFamily="18" charset="0"/>
                      </a:rPr>
                      <m:t>]</m:t>
                    </m:r>
                  </m:oMath>
                </a14:m>
                <a:endParaRPr lang="en-GB" sz="1800" b="0" i="0" u="none" strike="noStrike" baseline="0" dirty="0">
                  <a:latin typeface="LMSans12-Regular"/>
                </a:endParaRPr>
              </a:p>
              <a:p>
                <a:r>
                  <a:rPr lang="en-GB" sz="1600" dirty="0"/>
                  <a:t>The gradient </a:t>
                </a:r>
                <a:r>
                  <a:rPr lang="en-GB" sz="1600" b="0" i="0" u="none" strike="noStrike" baseline="0" dirty="0"/>
                  <a:t>points in the direction of steepest ascend.</a:t>
                </a:r>
              </a:p>
            </p:txBody>
          </p:sp>
        </mc:Choice>
        <mc:Fallback xmlns="">
          <p:sp>
            <p:nvSpPr>
              <p:cNvPr id="4" name="Text Placeholder 3">
                <a:extLst>
                  <a:ext uri="{FF2B5EF4-FFF2-40B4-BE49-F238E27FC236}">
                    <a16:creationId xmlns:a16="http://schemas.microsoft.com/office/drawing/2014/main" id="{B3F97C8F-A30E-41A5-8BE0-C95260D5E8D0}"/>
                  </a:ext>
                </a:extLst>
              </p:cNvPr>
              <p:cNvSpPr>
                <a:spLocks noGrp="1" noRot="1" noChangeAspect="1" noMove="1" noResize="1" noEditPoints="1" noAdjustHandles="1" noChangeArrowheads="1" noChangeShapeType="1" noTextEdit="1"/>
              </p:cNvSpPr>
              <p:nvPr>
                <p:ph type="body" sz="quarter" idx="14"/>
              </p:nvPr>
            </p:nvSpPr>
            <p:spPr>
              <a:xfrm>
                <a:off x="474300" y="931130"/>
                <a:ext cx="7835982" cy="1957500"/>
              </a:xfrm>
              <a:blipFill>
                <a:blip r:embed="rId6"/>
                <a:stretch>
                  <a:fillRect l="-1790" t="-4050"/>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A5270961-FFA3-4691-9FE7-FFB7AEBD03A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7" name="Freeform: Shape 6">
            <a:extLst>
              <a:ext uri="{FF2B5EF4-FFF2-40B4-BE49-F238E27FC236}">
                <a16:creationId xmlns:a16="http://schemas.microsoft.com/office/drawing/2014/main" id="{30985505-00D7-41FA-AC30-21C9DCDC3948}"/>
              </a:ext>
            </a:extLst>
          </p:cNvPr>
          <p:cNvSpPr/>
          <p:nvPr/>
        </p:nvSpPr>
        <p:spPr>
          <a:xfrm>
            <a:off x="3234023" y="3149496"/>
            <a:ext cx="2111188" cy="1936377"/>
          </a:xfrm>
          <a:custGeom>
            <a:avLst/>
            <a:gdLst>
              <a:gd name="connsiteX0" fmla="*/ 0 w 2111188"/>
              <a:gd name="connsiteY0" fmla="*/ 73959 h 1472612"/>
              <a:gd name="connsiteX1" fmla="*/ 1479177 w 2111188"/>
              <a:gd name="connsiteY1" fmla="*/ 1472453 h 1472612"/>
              <a:gd name="connsiteX2" fmla="*/ 2111188 w 2111188"/>
              <a:gd name="connsiteY2" fmla="*/ 0 h 1472612"/>
            </a:gdLst>
            <a:ahLst/>
            <a:cxnLst>
              <a:cxn ang="0">
                <a:pos x="connsiteX0" y="connsiteY0"/>
              </a:cxn>
              <a:cxn ang="0">
                <a:pos x="connsiteX1" y="connsiteY1"/>
              </a:cxn>
              <a:cxn ang="0">
                <a:pos x="connsiteX2" y="connsiteY2"/>
              </a:cxn>
            </a:cxnLst>
            <a:rect l="l" t="t" r="r" b="b"/>
            <a:pathLst>
              <a:path w="2111188" h="1472612">
                <a:moveTo>
                  <a:pt x="0" y="73959"/>
                </a:moveTo>
                <a:cubicBezTo>
                  <a:pt x="563656" y="779369"/>
                  <a:pt x="1127312" y="1484779"/>
                  <a:pt x="1479177" y="1472453"/>
                </a:cubicBezTo>
                <a:cubicBezTo>
                  <a:pt x="1831042" y="1460127"/>
                  <a:pt x="1971115" y="730063"/>
                  <a:pt x="2111188" y="0"/>
                </a:cubicBezTo>
              </a:path>
            </a:pathLst>
          </a:cu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a:extLst>
              <a:ext uri="{FF2B5EF4-FFF2-40B4-BE49-F238E27FC236}">
                <a16:creationId xmlns:a16="http://schemas.microsoft.com/office/drawing/2014/main" id="{9093B22C-F9B1-40A2-A126-BDAFFE97F048}"/>
              </a:ext>
            </a:extLst>
          </p:cNvPr>
          <p:cNvCxnSpPr>
            <a:cxnSpLocks/>
          </p:cNvCxnSpPr>
          <p:nvPr/>
        </p:nvCxnSpPr>
        <p:spPr>
          <a:xfrm flipV="1">
            <a:off x="5109887" y="4054288"/>
            <a:ext cx="121023" cy="466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2861AEC0-7DE8-4D61-976C-80D145FFE1EA}"/>
              </a:ext>
            </a:extLst>
          </p:cNvPr>
          <p:cNvSpPr/>
          <p:nvPr/>
        </p:nvSpPr>
        <p:spPr>
          <a:xfrm flipV="1">
            <a:off x="5089715" y="4471153"/>
            <a:ext cx="65889" cy="53787"/>
          </a:xfrm>
          <a:prstGeom prst="ellipse">
            <a:avLst/>
          </a:prstGeom>
          <a:solidFill>
            <a:schemeClr val="accent2"/>
          </a:solid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Straight Arrow Connector 15">
            <a:extLst>
              <a:ext uri="{FF2B5EF4-FFF2-40B4-BE49-F238E27FC236}">
                <a16:creationId xmlns:a16="http://schemas.microsoft.com/office/drawing/2014/main" id="{9B8B8308-418F-4606-83A7-2626F75FE830}"/>
              </a:ext>
            </a:extLst>
          </p:cNvPr>
          <p:cNvCxnSpPr>
            <a:cxnSpLocks/>
          </p:cNvCxnSpPr>
          <p:nvPr/>
        </p:nvCxnSpPr>
        <p:spPr>
          <a:xfrm flipH="1" flipV="1">
            <a:off x="3113001" y="3149496"/>
            <a:ext cx="65888" cy="2101580"/>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0752652-EFCE-4391-A408-5E74FCAC06D1}"/>
              </a:ext>
            </a:extLst>
          </p:cNvPr>
          <p:cNvCxnSpPr>
            <a:cxnSpLocks/>
          </p:cNvCxnSpPr>
          <p:nvPr/>
        </p:nvCxnSpPr>
        <p:spPr>
          <a:xfrm>
            <a:off x="3102947" y="5255353"/>
            <a:ext cx="2512905" cy="0"/>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88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E71552-C389-BC42-9A18-D2A980D6955E}"/>
              </a:ext>
            </a:extLst>
          </p:cNvPr>
          <p:cNvSpPr>
            <a:spLocks noGrp="1"/>
          </p:cNvSpPr>
          <p:nvPr>
            <p:ph type="title"/>
          </p:nvPr>
        </p:nvSpPr>
        <p:spPr/>
        <p:txBody>
          <a:bodyPr/>
          <a:lstStyle/>
          <a:p>
            <a:r>
              <a:rPr lang="de-DE" dirty="0"/>
              <a:t>Summary of this lesson</a:t>
            </a:r>
          </a:p>
        </p:txBody>
      </p:sp>
      <p:sp>
        <p:nvSpPr>
          <p:cNvPr id="3" name="Foliennummernplatzhalter 2">
            <a:extLst>
              <a:ext uri="{FF2B5EF4-FFF2-40B4-BE49-F238E27FC236}">
                <a16:creationId xmlns:a16="http://schemas.microsoft.com/office/drawing/2014/main" id="{858E7BB0-40B7-144C-B3A3-85E2252B0F0F}"/>
              </a:ext>
            </a:extLst>
          </p:cNvPr>
          <p:cNvSpPr>
            <a:spLocks noGrp="1"/>
          </p:cNvSpPr>
          <p:nvPr>
            <p:ph type="sldNum" sz="quarter" idx="13"/>
          </p:nvPr>
        </p:nvSpPr>
        <p:spPr/>
        <p:txBody>
          <a:bodyPr/>
          <a:lstStyle/>
          <a:p>
            <a:fld id="{15C29056-5AFA-7949-831A-3EC086771171}" type="slidenum">
              <a:rPr lang="de-DE" smtClean="0"/>
              <a:pPr/>
              <a:t>2</a:t>
            </a:fld>
            <a:endParaRPr lang="de-DE" dirty="0"/>
          </a:p>
        </p:txBody>
      </p:sp>
      <p:sp>
        <p:nvSpPr>
          <p:cNvPr id="4" name="Textplatzhalter 3">
            <a:extLst>
              <a:ext uri="{FF2B5EF4-FFF2-40B4-BE49-F238E27FC236}">
                <a16:creationId xmlns:a16="http://schemas.microsoft.com/office/drawing/2014/main" id="{3AD08A6C-DCF9-6F49-A80A-91206B1C91E4}"/>
              </a:ext>
            </a:extLst>
          </p:cNvPr>
          <p:cNvSpPr>
            <a:spLocks noGrp="1"/>
          </p:cNvSpPr>
          <p:nvPr>
            <p:ph type="body" sz="quarter" idx="14"/>
          </p:nvPr>
        </p:nvSpPr>
        <p:spPr>
          <a:xfrm>
            <a:off x="360000" y="2278161"/>
            <a:ext cx="8378825" cy="2929517"/>
          </a:xfrm>
        </p:spPr>
        <p:txBody>
          <a:bodyPr/>
          <a:lstStyle/>
          <a:p>
            <a:pPr marL="6350" indent="0" algn="ctr">
              <a:buNone/>
            </a:pPr>
            <a:r>
              <a:rPr lang="de-DE" i="1" dirty="0"/>
              <a:t>„</a:t>
            </a:r>
            <a:r>
              <a:rPr lang="en-US" dirty="0"/>
              <a:t>Machine intelligence is the last invention that humanity will ever need to make</a:t>
            </a:r>
            <a:r>
              <a:rPr lang="de-DE" i="1" dirty="0"/>
              <a:t>“</a:t>
            </a:r>
          </a:p>
          <a:p>
            <a:pPr marL="6350" indent="0" algn="ctr">
              <a:buNone/>
            </a:pPr>
            <a:r>
              <a:rPr lang="de-DE" i="1" dirty="0"/>
              <a:t>-Nick Bostrom</a:t>
            </a:r>
            <a:endParaRPr lang="de-DE" dirty="0"/>
          </a:p>
          <a:p>
            <a:pPr marL="6350" indent="0" algn="ctr">
              <a:buNone/>
            </a:pPr>
            <a:endParaRPr lang="de-DE" dirty="0"/>
          </a:p>
          <a:p>
            <a:pPr marL="6350" indent="0" algn="ctr">
              <a:buNone/>
            </a:pPr>
            <a:r>
              <a:rPr lang="de-DE" dirty="0"/>
              <a:t>What are common aspects of every Machine Learning algorithm?</a:t>
            </a:r>
          </a:p>
        </p:txBody>
      </p:sp>
      <p:sp>
        <p:nvSpPr>
          <p:cNvPr id="5" name="Fußzeilenplatzhalter 4">
            <a:extLst>
              <a:ext uri="{FF2B5EF4-FFF2-40B4-BE49-F238E27FC236}">
                <a16:creationId xmlns:a16="http://schemas.microsoft.com/office/drawing/2014/main" id="{0AE5C79C-01AA-2749-A9B0-77BE58AF17F7}"/>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
        <p:nvSpPr>
          <p:cNvPr id="7" name="TextBox 6">
            <a:extLst>
              <a:ext uri="{FF2B5EF4-FFF2-40B4-BE49-F238E27FC236}">
                <a16:creationId xmlns:a16="http://schemas.microsoft.com/office/drawing/2014/main" id="{059CA40F-60A9-4013-BBCE-F1646B53AC98}"/>
              </a:ext>
            </a:extLst>
          </p:cNvPr>
          <p:cNvSpPr txBox="1"/>
          <p:nvPr/>
        </p:nvSpPr>
        <p:spPr>
          <a:xfrm>
            <a:off x="558052" y="4795554"/>
            <a:ext cx="8047172" cy="369332"/>
          </a:xfrm>
          <a:prstGeom prst="rect">
            <a:avLst/>
          </a:prstGeom>
          <a:solidFill>
            <a:schemeClr val="bg1"/>
          </a:solidFill>
        </p:spPr>
        <p:txBody>
          <a:bodyPr wrap="square">
            <a:spAutoFit/>
          </a:bodyPr>
          <a:lstStyle/>
          <a:p>
            <a:pPr algn="ctr"/>
            <a:r>
              <a:rPr lang="de-DE" i="1" dirty="0"/>
              <a:t>*This lesson refers to chapter 5 of the GIDS book</a:t>
            </a:r>
          </a:p>
        </p:txBody>
      </p:sp>
    </p:spTree>
    <p:extLst>
      <p:ext uri="{BB962C8B-B14F-4D97-AF65-F5344CB8AC3E}">
        <p14:creationId xmlns:p14="http://schemas.microsoft.com/office/powerpoint/2010/main" val="3988595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C4B8-DD37-480E-BD04-ECC7C814CCAB}"/>
              </a:ext>
            </a:extLst>
          </p:cNvPr>
          <p:cNvSpPr>
            <a:spLocks noGrp="1"/>
          </p:cNvSpPr>
          <p:nvPr>
            <p:ph type="title"/>
          </p:nvPr>
        </p:nvSpPr>
        <p:spPr/>
        <p:txBody>
          <a:bodyPr/>
          <a:lstStyle/>
          <a:p>
            <a:r>
              <a:rPr lang="de-DE" dirty="0"/>
              <a:t>Algorithms for model fitting: gradient descent based solutions</a:t>
            </a:r>
            <a:endParaRPr lang="en-GB" dirty="0"/>
          </a:p>
        </p:txBody>
      </p:sp>
      <p:sp>
        <p:nvSpPr>
          <p:cNvPr id="3" name="Slide Number Placeholder 2">
            <a:extLst>
              <a:ext uri="{FF2B5EF4-FFF2-40B4-BE49-F238E27FC236}">
                <a16:creationId xmlns:a16="http://schemas.microsoft.com/office/drawing/2014/main" id="{211FBA1F-59D8-44D4-9A80-C176CA31D050}"/>
              </a:ext>
            </a:extLst>
          </p:cNvPr>
          <p:cNvSpPr>
            <a:spLocks noGrp="1"/>
          </p:cNvSpPr>
          <p:nvPr>
            <p:ph type="sldNum" sz="quarter" idx="13"/>
          </p:nvPr>
        </p:nvSpPr>
        <p:spPr/>
        <p:txBody>
          <a:bodyPr/>
          <a:lstStyle/>
          <a:p>
            <a:fld id="{15C29056-5AFA-7949-831A-3EC086771171}" type="slidenum">
              <a:rPr lang="de-DE" smtClean="0"/>
              <a:pPr/>
              <a:t>20</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B3F97C8F-A30E-41A5-8BE0-C95260D5E8D0}"/>
                  </a:ext>
                </a:extLst>
              </p:cNvPr>
              <p:cNvSpPr>
                <a:spLocks noGrp="1"/>
              </p:cNvSpPr>
              <p:nvPr>
                <p:ph type="body" sz="quarter" idx="14"/>
              </p:nvPr>
            </p:nvSpPr>
            <p:spPr>
              <a:xfrm>
                <a:off x="359999" y="900000"/>
                <a:ext cx="8508335" cy="4498993"/>
              </a:xfrm>
            </p:spPr>
            <p:txBody>
              <a:bodyPr/>
              <a:lstStyle/>
              <a:p>
                <a:pPr marL="6350" indent="0" algn="l">
                  <a:buNone/>
                </a:pPr>
                <a:r>
                  <a:rPr lang="en-GB" sz="1800" b="0" i="0" u="none" strike="noStrike" baseline="0" dirty="0"/>
                  <a:t>The gradient, i.e., the vector of partial derivatives of the error function with respect to the model parameters, points in the direction of steepest ascend. </a:t>
                </a:r>
              </a:p>
              <a:p>
                <a:pPr marL="6350" indent="0" algn="l">
                  <a:buNone/>
                </a:pPr>
                <a:endParaRPr lang="en-GB" sz="900" dirty="0"/>
              </a:p>
              <a:p>
                <a:pPr marL="349250" indent="-342900">
                  <a:buFont typeface="+mj-lt"/>
                  <a:buAutoNum type="arabicPeriod"/>
                </a:pPr>
                <a:r>
                  <a:rPr lang="en-GB" sz="1800" b="0" i="0" u="none" strike="noStrike" baseline="0" dirty="0"/>
                  <a:t>Start at a random point</a:t>
                </a:r>
                <a:r>
                  <a:rPr lang="de-DE" sz="1800" dirty="0">
                    <a:ea typeface="Cambria Math" panose="02040503050406030204" pitchFamily="18" charset="0"/>
                  </a:rPr>
                  <a:t> </a:t>
                </a:r>
                <a14:m>
                  <m:oMath xmlns:m="http://schemas.openxmlformats.org/officeDocument/2006/math">
                    <m:sSub>
                      <m:sSubPr>
                        <m:ctrlPr>
                          <a:rPr lang="de-DE" sz="1800" i="1" smtClean="0">
                            <a:latin typeface="Cambria Math" panose="02040503050406030204" pitchFamily="18" charset="0"/>
                            <a:ea typeface="Cambria Math" panose="02040503050406030204" pitchFamily="18" charset="0"/>
                          </a:rPr>
                        </m:ctrlPr>
                      </m:sSubPr>
                      <m:e>
                        <m:r>
                          <a:rPr lang="de-DE" sz="1800" b="0" i="1" smtClean="0">
                            <a:latin typeface="Cambria Math" panose="02040503050406030204" pitchFamily="18" charset="0"/>
                            <a:ea typeface="Cambria Math" panose="02040503050406030204" pitchFamily="18" charset="0"/>
                          </a:rPr>
                          <m:t>𝑝</m:t>
                        </m:r>
                      </m:e>
                      <m:sub>
                        <m:r>
                          <a:rPr lang="de-DE" sz="1800" b="0" i="1" smtClean="0">
                            <a:latin typeface="Cambria Math" panose="02040503050406030204" pitchFamily="18" charset="0"/>
                            <a:ea typeface="Cambria Math" panose="02040503050406030204" pitchFamily="18" charset="0"/>
                          </a:rPr>
                          <m:t>𝑖</m:t>
                        </m:r>
                        <m:r>
                          <a:rPr lang="de-DE" sz="1800" b="0" i="1" smtClean="0">
                            <a:latin typeface="Cambria Math" panose="02040503050406030204" pitchFamily="18" charset="0"/>
                            <a:ea typeface="Cambria Math" panose="02040503050406030204" pitchFamily="18" charset="0"/>
                          </a:rPr>
                          <m:t>=0</m:t>
                        </m:r>
                      </m:sub>
                    </m:sSub>
                  </m:oMath>
                </a14:m>
                <a:r>
                  <a:rPr lang="en-GB" sz="1800" b="0" i="0" u="none" strike="noStrike" baseline="0" dirty="0"/>
                  <a:t>, i.e. an arbitrary choice of the model parameters </a:t>
                </a:r>
              </a:p>
              <a:p>
                <a:pPr marL="349250" indent="-342900">
                  <a:buFont typeface="+mj-lt"/>
                  <a:buAutoNum type="arabicPeriod"/>
                </a:pPr>
                <a:r>
                  <a:rPr lang="en-GB" sz="1800" dirty="0"/>
                  <a:t>Calculate the gradient of the objective function </a:t>
                </a:r>
                <a14:m>
                  <m:oMath xmlns:m="http://schemas.openxmlformats.org/officeDocument/2006/math">
                    <m:r>
                      <a:rPr lang="de-DE" sz="1800" b="0" i="1" u="none" strike="noStrike" baseline="0" smtClean="0">
                        <a:latin typeface="Cambria Math" panose="02040503050406030204" pitchFamily="18" charset="0"/>
                      </a:rPr>
                      <m:t>[</m:t>
                    </m:r>
                    <m:f>
                      <m:fPr>
                        <m:ctrlPr>
                          <a:rPr lang="de-DE" sz="1800" b="0" i="1" u="none" strike="noStrike" baseline="0" smtClean="0">
                            <a:latin typeface="Cambria Math" panose="02040503050406030204" pitchFamily="18" charset="0"/>
                          </a:rPr>
                        </m:ctrlPr>
                      </m:fPr>
                      <m:num>
                        <m:r>
                          <a:rPr lang="de-DE" sz="1800" b="0" i="1" u="none" strike="noStrike" baseline="0" smtClean="0">
                            <a:latin typeface="Cambria Math" panose="02040503050406030204" pitchFamily="18" charset="0"/>
                            <a:ea typeface="Cambria Math" panose="02040503050406030204" pitchFamily="18" charset="0"/>
                          </a:rPr>
                          <m:t>𝜕</m:t>
                        </m:r>
                        <m:r>
                          <a:rPr lang="de-DE" sz="1800" b="0" i="1" u="none" strike="noStrike" baseline="0" smtClean="0">
                            <a:latin typeface="Cambria Math" panose="02040503050406030204" pitchFamily="18" charset="0"/>
                            <a:ea typeface="Cambria Math" panose="02040503050406030204" pitchFamily="18" charset="0"/>
                          </a:rPr>
                          <m:t>𝑓</m:t>
                        </m:r>
                      </m:num>
                      <m:den>
                        <m:r>
                          <a:rPr lang="de-DE" sz="1800" b="0" i="1" u="none" strike="noStrike" baseline="0" smtClean="0">
                            <a:latin typeface="Cambria Math" panose="02040503050406030204" pitchFamily="18" charset="0"/>
                            <a:ea typeface="Cambria Math" panose="02040503050406030204" pitchFamily="18" charset="0"/>
                          </a:rPr>
                          <m:t>𝜕</m:t>
                        </m:r>
                        <m:sSub>
                          <m:sSubPr>
                            <m:ctrlPr>
                              <a:rPr lang="de-DE" sz="1800" b="0" i="1" u="none" strike="noStrike" baseline="0" smtClean="0">
                                <a:latin typeface="Cambria Math" panose="02040503050406030204" pitchFamily="18" charset="0"/>
                                <a:ea typeface="Cambria Math" panose="02040503050406030204" pitchFamily="18" charset="0"/>
                              </a:rPr>
                            </m:ctrlPr>
                          </m:sSubPr>
                          <m:e>
                            <m:r>
                              <a:rPr lang="de-DE" sz="1800" b="0" i="1" u="none" strike="noStrike" baseline="0" smtClean="0">
                                <a:latin typeface="Cambria Math" panose="02040503050406030204" pitchFamily="18" charset="0"/>
                                <a:ea typeface="Cambria Math" panose="02040503050406030204" pitchFamily="18" charset="0"/>
                              </a:rPr>
                              <m:t>𝑝</m:t>
                            </m:r>
                          </m:e>
                          <m:sub>
                            <m:r>
                              <a:rPr lang="de-DE" sz="1800" b="0" i="1" u="none" strike="noStrike" baseline="0" smtClean="0">
                                <a:latin typeface="Cambria Math" panose="02040503050406030204" pitchFamily="18" charset="0"/>
                                <a:ea typeface="Cambria Math" panose="02040503050406030204" pitchFamily="18" charset="0"/>
                              </a:rPr>
                              <m:t>1</m:t>
                            </m:r>
                          </m:sub>
                        </m:sSub>
                      </m:den>
                    </m:f>
                    <m:r>
                      <a:rPr lang="de-DE" sz="1800" b="0" i="1" u="none" strike="noStrike" baseline="0" smtClean="0">
                        <a:latin typeface="Cambria Math" panose="02040503050406030204" pitchFamily="18" charset="0"/>
                      </a:rPr>
                      <m:t>,</m:t>
                    </m:r>
                    <m:f>
                      <m:fPr>
                        <m:ctrlPr>
                          <a:rPr lang="de-DE" sz="1800" i="1">
                            <a:latin typeface="Cambria Math" panose="02040503050406030204" pitchFamily="18" charset="0"/>
                          </a:rPr>
                        </m:ctrlPr>
                      </m:fPr>
                      <m:num>
                        <m:r>
                          <a:rPr lang="de-DE" sz="1800" i="1">
                            <a:latin typeface="Cambria Math" panose="02040503050406030204" pitchFamily="18" charset="0"/>
                            <a:ea typeface="Cambria Math" panose="02040503050406030204" pitchFamily="18" charset="0"/>
                          </a:rPr>
                          <m:t>𝜕</m:t>
                        </m:r>
                        <m:r>
                          <a:rPr lang="de-DE" sz="1800" i="1">
                            <a:latin typeface="Cambria Math" panose="02040503050406030204" pitchFamily="18" charset="0"/>
                            <a:ea typeface="Cambria Math" panose="02040503050406030204" pitchFamily="18" charset="0"/>
                          </a:rPr>
                          <m:t>𝑓</m:t>
                        </m:r>
                      </m:num>
                      <m:den>
                        <m:r>
                          <a:rPr lang="de-DE" sz="1800" i="1">
                            <a:latin typeface="Cambria Math" panose="02040503050406030204" pitchFamily="18" charset="0"/>
                            <a:ea typeface="Cambria Math" panose="02040503050406030204" pitchFamily="18" charset="0"/>
                          </a:rPr>
                          <m:t>𝜕</m:t>
                        </m:r>
                        <m:sSub>
                          <m:sSubPr>
                            <m:ctrlPr>
                              <a:rPr lang="de-DE" sz="1800" i="1" smtClean="0">
                                <a:latin typeface="Cambria Math" panose="02040503050406030204" pitchFamily="18" charset="0"/>
                                <a:ea typeface="Cambria Math" panose="02040503050406030204" pitchFamily="18" charset="0"/>
                              </a:rPr>
                            </m:ctrlPr>
                          </m:sSubPr>
                          <m:e>
                            <m:r>
                              <a:rPr lang="de-DE" sz="1800" i="1">
                                <a:latin typeface="Cambria Math" panose="02040503050406030204" pitchFamily="18" charset="0"/>
                                <a:ea typeface="Cambria Math" panose="02040503050406030204" pitchFamily="18" charset="0"/>
                              </a:rPr>
                              <m:t>𝑝</m:t>
                            </m:r>
                          </m:e>
                          <m:sub>
                            <m:r>
                              <a:rPr lang="de-DE" sz="1800" b="0" i="1" smtClean="0">
                                <a:latin typeface="Cambria Math" panose="02040503050406030204" pitchFamily="18" charset="0"/>
                                <a:ea typeface="Cambria Math" panose="02040503050406030204" pitchFamily="18" charset="0"/>
                              </a:rPr>
                              <m:t>2</m:t>
                            </m:r>
                          </m:sub>
                        </m:sSub>
                      </m:den>
                    </m:f>
                    <m:r>
                      <a:rPr lang="de-DE" sz="1800" b="0" i="1" smtClean="0">
                        <a:latin typeface="Cambria Math" panose="02040503050406030204" pitchFamily="18" charset="0"/>
                        <a:ea typeface="Cambria Math" panose="02040503050406030204" pitchFamily="18" charset="0"/>
                      </a:rPr>
                      <m:t>,</m:t>
                    </m:r>
                    <m:f>
                      <m:fPr>
                        <m:ctrlPr>
                          <a:rPr lang="de-DE" sz="1800" i="1">
                            <a:latin typeface="Cambria Math" panose="02040503050406030204" pitchFamily="18" charset="0"/>
                          </a:rPr>
                        </m:ctrlPr>
                      </m:fPr>
                      <m:num>
                        <m:r>
                          <a:rPr lang="de-DE" sz="1800" i="1">
                            <a:latin typeface="Cambria Math" panose="02040503050406030204" pitchFamily="18" charset="0"/>
                            <a:ea typeface="Cambria Math" panose="02040503050406030204" pitchFamily="18" charset="0"/>
                          </a:rPr>
                          <m:t>𝜕</m:t>
                        </m:r>
                        <m:r>
                          <a:rPr lang="de-DE" sz="1800" i="1">
                            <a:latin typeface="Cambria Math" panose="02040503050406030204" pitchFamily="18" charset="0"/>
                            <a:ea typeface="Cambria Math" panose="02040503050406030204" pitchFamily="18" charset="0"/>
                          </a:rPr>
                          <m:t>𝑓</m:t>
                        </m:r>
                      </m:num>
                      <m:den>
                        <m:r>
                          <a:rPr lang="de-DE" sz="1800" i="1">
                            <a:latin typeface="Cambria Math" panose="02040503050406030204" pitchFamily="18" charset="0"/>
                            <a:ea typeface="Cambria Math" panose="02040503050406030204" pitchFamily="18" charset="0"/>
                          </a:rPr>
                          <m:t>𝜕</m:t>
                        </m:r>
                        <m:sSub>
                          <m:sSubPr>
                            <m:ctrlPr>
                              <a:rPr lang="de-DE" sz="1800" i="1">
                                <a:latin typeface="Cambria Math" panose="02040503050406030204" pitchFamily="18" charset="0"/>
                                <a:ea typeface="Cambria Math" panose="02040503050406030204" pitchFamily="18" charset="0"/>
                              </a:rPr>
                            </m:ctrlPr>
                          </m:sSubPr>
                          <m:e>
                            <m:r>
                              <a:rPr lang="de-DE" sz="1800" i="1">
                                <a:latin typeface="Cambria Math" panose="02040503050406030204" pitchFamily="18" charset="0"/>
                                <a:ea typeface="Cambria Math" panose="02040503050406030204" pitchFamily="18" charset="0"/>
                              </a:rPr>
                              <m:t>𝑝</m:t>
                            </m:r>
                          </m:e>
                          <m:sub>
                            <m:r>
                              <a:rPr lang="de-DE" sz="1800" b="0" i="1" smtClean="0">
                                <a:latin typeface="Cambria Math" panose="02040503050406030204" pitchFamily="18" charset="0"/>
                                <a:ea typeface="Cambria Math" panose="02040503050406030204" pitchFamily="18" charset="0"/>
                              </a:rPr>
                              <m:t>3</m:t>
                            </m:r>
                          </m:sub>
                        </m:sSub>
                      </m:den>
                    </m:f>
                    <m:r>
                      <a:rPr lang="de-DE" sz="1800" b="0" i="1" smtClean="0">
                        <a:latin typeface="Cambria Math" panose="02040503050406030204" pitchFamily="18" charset="0"/>
                        <a:ea typeface="Cambria Math" panose="02040503050406030204" pitchFamily="18" charset="0"/>
                      </a:rPr>
                      <m:t>, …,</m:t>
                    </m:r>
                    <m:f>
                      <m:fPr>
                        <m:ctrlPr>
                          <a:rPr lang="de-DE" sz="1800" i="1">
                            <a:latin typeface="Cambria Math" panose="02040503050406030204" pitchFamily="18" charset="0"/>
                          </a:rPr>
                        </m:ctrlPr>
                      </m:fPr>
                      <m:num>
                        <m:r>
                          <a:rPr lang="de-DE" sz="1800" i="1">
                            <a:latin typeface="Cambria Math" panose="02040503050406030204" pitchFamily="18" charset="0"/>
                            <a:ea typeface="Cambria Math" panose="02040503050406030204" pitchFamily="18" charset="0"/>
                          </a:rPr>
                          <m:t>𝜕</m:t>
                        </m:r>
                        <m:r>
                          <a:rPr lang="de-DE" sz="1800" i="1">
                            <a:latin typeface="Cambria Math" panose="02040503050406030204" pitchFamily="18" charset="0"/>
                            <a:ea typeface="Cambria Math" panose="02040503050406030204" pitchFamily="18" charset="0"/>
                          </a:rPr>
                          <m:t>𝑓</m:t>
                        </m:r>
                      </m:num>
                      <m:den>
                        <m:r>
                          <a:rPr lang="de-DE" sz="1800" i="1">
                            <a:latin typeface="Cambria Math" panose="02040503050406030204" pitchFamily="18" charset="0"/>
                            <a:ea typeface="Cambria Math" panose="02040503050406030204" pitchFamily="18" charset="0"/>
                          </a:rPr>
                          <m:t>𝜕</m:t>
                        </m:r>
                        <m:sSub>
                          <m:sSubPr>
                            <m:ctrlPr>
                              <a:rPr lang="de-DE" sz="1800" i="1">
                                <a:latin typeface="Cambria Math" panose="02040503050406030204" pitchFamily="18" charset="0"/>
                                <a:ea typeface="Cambria Math" panose="02040503050406030204" pitchFamily="18" charset="0"/>
                              </a:rPr>
                            </m:ctrlPr>
                          </m:sSubPr>
                          <m:e>
                            <m:r>
                              <a:rPr lang="de-DE" sz="1800" i="1">
                                <a:latin typeface="Cambria Math" panose="02040503050406030204" pitchFamily="18" charset="0"/>
                                <a:ea typeface="Cambria Math" panose="02040503050406030204" pitchFamily="18" charset="0"/>
                              </a:rPr>
                              <m:t>𝑝</m:t>
                            </m:r>
                          </m:e>
                          <m:sub>
                            <m:r>
                              <a:rPr lang="de-DE" sz="1800" b="0" i="1" smtClean="0">
                                <a:latin typeface="Cambria Math" panose="02040503050406030204" pitchFamily="18" charset="0"/>
                                <a:ea typeface="Cambria Math" panose="02040503050406030204" pitchFamily="18" charset="0"/>
                              </a:rPr>
                              <m:t>𝑘</m:t>
                            </m:r>
                          </m:sub>
                        </m:sSub>
                      </m:den>
                    </m:f>
                    <m:r>
                      <a:rPr lang="de-DE" sz="1800" b="0" i="1" u="none" strike="noStrike" baseline="0" smtClean="0">
                        <a:latin typeface="Cambria Math" panose="02040503050406030204" pitchFamily="18" charset="0"/>
                      </a:rPr>
                      <m:t>]</m:t>
                    </m:r>
                  </m:oMath>
                </a14:m>
                <a:endParaRPr lang="en-GB" sz="1800" b="0" i="0" u="none" strike="noStrike" baseline="0" dirty="0">
                  <a:latin typeface="LMSans12-Regular"/>
                </a:endParaRPr>
              </a:p>
              <a:p>
                <a:pPr marL="349250" indent="-342900">
                  <a:buFont typeface="+mj-lt"/>
                  <a:buAutoNum type="arabicPeriod"/>
                </a:pPr>
                <a:r>
                  <a:rPr lang="en-GB" sz="1800" dirty="0"/>
                  <a:t>From </a:t>
                </a:r>
                <a14:m>
                  <m:oMath xmlns:m="http://schemas.openxmlformats.org/officeDocument/2006/math">
                    <m:sSub>
                      <m:sSubPr>
                        <m:ctrlPr>
                          <a:rPr lang="de-DE" sz="1800" i="1" smtClean="0">
                            <a:latin typeface="Cambria Math" panose="02040503050406030204" pitchFamily="18" charset="0"/>
                            <a:ea typeface="Cambria Math" panose="02040503050406030204" pitchFamily="18" charset="0"/>
                          </a:rPr>
                        </m:ctrlPr>
                      </m:sSubPr>
                      <m:e>
                        <m:r>
                          <a:rPr lang="de-DE" sz="1800" b="0" i="1" smtClean="0">
                            <a:latin typeface="Cambria Math" panose="02040503050406030204" pitchFamily="18" charset="0"/>
                            <a:ea typeface="Cambria Math" panose="02040503050406030204" pitchFamily="18" charset="0"/>
                          </a:rPr>
                          <m:t>𝑝</m:t>
                        </m:r>
                      </m:e>
                      <m:sub>
                        <m:r>
                          <a:rPr lang="de-DE" sz="1800" b="0" i="1" smtClean="0">
                            <a:latin typeface="Cambria Math" panose="02040503050406030204" pitchFamily="18" charset="0"/>
                            <a:ea typeface="Cambria Math" panose="02040503050406030204" pitchFamily="18" charset="0"/>
                          </a:rPr>
                          <m:t>𝑖</m:t>
                        </m:r>
                      </m:sub>
                    </m:sSub>
                  </m:oMath>
                </a14:m>
                <a:r>
                  <a:rPr lang="en-GB" sz="1800" dirty="0"/>
                  <a:t> move</a:t>
                </a:r>
                <a:r>
                  <a:rPr lang="en-GB" sz="1800" b="0" i="0" u="none" strike="noStrike" baseline="0" dirty="0"/>
                  <a:t> a certain step in the opposite direction of the gradient (for an error function to minimize) and reach point </a:t>
                </a:r>
                <a14:m>
                  <m:oMath xmlns:m="http://schemas.openxmlformats.org/officeDocument/2006/math">
                    <m:sSub>
                      <m:sSubPr>
                        <m:ctrlPr>
                          <a:rPr lang="de-DE" sz="1800" i="1">
                            <a:latin typeface="Cambria Math" panose="02040503050406030204" pitchFamily="18" charset="0"/>
                            <a:ea typeface="Cambria Math" panose="02040503050406030204" pitchFamily="18" charset="0"/>
                          </a:rPr>
                        </m:ctrlPr>
                      </m:sSubPr>
                      <m:e>
                        <m:r>
                          <a:rPr lang="de-DE" sz="1800" i="1">
                            <a:latin typeface="Cambria Math" panose="02040503050406030204" pitchFamily="18" charset="0"/>
                            <a:ea typeface="Cambria Math" panose="02040503050406030204" pitchFamily="18" charset="0"/>
                          </a:rPr>
                          <m:t>𝑝</m:t>
                        </m:r>
                      </m:e>
                      <m:sub>
                        <m:r>
                          <a:rPr lang="de-DE" sz="1800" b="0" i="1" smtClean="0">
                            <a:latin typeface="Cambria Math" panose="02040503050406030204" pitchFamily="18" charset="0"/>
                            <a:ea typeface="Cambria Math" panose="02040503050406030204" pitchFamily="18" charset="0"/>
                          </a:rPr>
                          <m:t>𝑖</m:t>
                        </m:r>
                        <m:r>
                          <a:rPr lang="de-DE" sz="1800" b="0" i="1" smtClean="0">
                            <a:latin typeface="Cambria Math" panose="02040503050406030204" pitchFamily="18" charset="0"/>
                            <a:ea typeface="Cambria Math" panose="02040503050406030204" pitchFamily="18" charset="0"/>
                          </a:rPr>
                          <m:t>+1</m:t>
                        </m:r>
                      </m:sub>
                    </m:sSub>
                  </m:oMath>
                </a14:m>
                <a:r>
                  <a:rPr lang="en-GB" sz="1800" dirty="0"/>
                  <a:t> </a:t>
                </a:r>
                <a:endParaRPr lang="en-GB" sz="1800" b="0" i="0" u="none" strike="noStrike" baseline="0" dirty="0"/>
              </a:p>
              <a:p>
                <a:pPr marL="349250" indent="-342900">
                  <a:buFont typeface="+mj-lt"/>
                  <a:buAutoNum type="arabicPeriod"/>
                </a:pPr>
                <a:r>
                  <a:rPr lang="en-GB" sz="1800" dirty="0"/>
                  <a:t>Calculate the new value of the objective function in </a:t>
                </a:r>
                <a14:m>
                  <m:oMath xmlns:m="http://schemas.openxmlformats.org/officeDocument/2006/math">
                    <m:r>
                      <m:rPr>
                        <m:sty m:val="p"/>
                      </m:rPr>
                      <a:rPr lang="de-DE" sz="1800" b="0" i="0" smtClean="0">
                        <a:latin typeface="Cambria Math" panose="02040503050406030204" pitchFamily="18" charset="0"/>
                        <a:ea typeface="Cambria Math" panose="02040503050406030204" pitchFamily="18" charset="0"/>
                      </a:rPr>
                      <m:t>f</m:t>
                    </m:r>
                    <m:r>
                      <a:rPr lang="de-DE" sz="1800" b="0" i="0" smtClean="0">
                        <a:latin typeface="Cambria Math" panose="02040503050406030204" pitchFamily="18" charset="0"/>
                        <a:ea typeface="Cambria Math" panose="02040503050406030204" pitchFamily="18" charset="0"/>
                      </a:rPr>
                      <m:t>(</m:t>
                    </m:r>
                    <m:sSub>
                      <m:sSubPr>
                        <m:ctrlPr>
                          <a:rPr lang="de-DE" sz="1800" i="1" smtClean="0">
                            <a:latin typeface="Cambria Math" panose="02040503050406030204" pitchFamily="18" charset="0"/>
                            <a:ea typeface="Cambria Math" panose="02040503050406030204" pitchFamily="18" charset="0"/>
                          </a:rPr>
                        </m:ctrlPr>
                      </m:sSubPr>
                      <m:e>
                        <m:r>
                          <a:rPr lang="de-DE" sz="1800" i="1">
                            <a:latin typeface="Cambria Math" panose="02040503050406030204" pitchFamily="18" charset="0"/>
                            <a:ea typeface="Cambria Math" panose="02040503050406030204" pitchFamily="18" charset="0"/>
                          </a:rPr>
                          <m:t>𝑝</m:t>
                        </m:r>
                      </m:e>
                      <m:sub>
                        <m:r>
                          <a:rPr lang="de-DE" sz="1800" b="0" i="1" smtClean="0">
                            <a:latin typeface="Cambria Math" panose="02040503050406030204" pitchFamily="18" charset="0"/>
                            <a:ea typeface="Cambria Math" panose="02040503050406030204" pitchFamily="18" charset="0"/>
                          </a:rPr>
                          <m:t>𝑖</m:t>
                        </m:r>
                        <m:r>
                          <a:rPr lang="de-DE" sz="1800" b="0" i="1" smtClean="0">
                            <a:latin typeface="Cambria Math" panose="02040503050406030204" pitchFamily="18" charset="0"/>
                            <a:ea typeface="Cambria Math" panose="02040503050406030204" pitchFamily="18" charset="0"/>
                          </a:rPr>
                          <m:t>+1</m:t>
                        </m:r>
                      </m:sub>
                    </m:sSub>
                    <m:r>
                      <a:rPr lang="de-DE" sz="1800" b="0" i="1" smtClean="0">
                        <a:latin typeface="Cambria Math" panose="02040503050406030204" pitchFamily="18" charset="0"/>
                        <a:ea typeface="Cambria Math" panose="02040503050406030204" pitchFamily="18" charset="0"/>
                      </a:rPr>
                      <m:t>)</m:t>
                    </m:r>
                  </m:oMath>
                </a14:m>
                <a:r>
                  <a:rPr lang="en-GB" sz="1800" dirty="0"/>
                  <a:t> </a:t>
                </a:r>
              </a:p>
              <a:p>
                <a:pPr marL="349250" indent="-342900" algn="l">
                  <a:buFont typeface="+mj-lt"/>
                  <a:buAutoNum type="arabicPeriod"/>
                </a:pPr>
                <a:r>
                  <a:rPr lang="en-GB" sz="1800" b="0" i="0" u="none" strike="noStrike" baseline="0" dirty="0"/>
                  <a:t>Repeat from 2.</a:t>
                </a:r>
              </a:p>
              <a:p>
                <a:pPr marL="6350" indent="0" algn="l">
                  <a:buNone/>
                </a:pPr>
                <a:endParaRPr lang="en-GB" sz="900" dirty="0"/>
              </a:p>
              <a:p>
                <a:pPr marL="6350" indent="0">
                  <a:buNone/>
                </a:pPr>
                <a:r>
                  <a:rPr lang="en-GB" sz="1800" dirty="0"/>
                  <a:t>Procedure continues </a:t>
                </a:r>
                <a:r>
                  <a:rPr lang="en-GB" sz="1800" b="0" i="0" u="none" strike="noStrike" baseline="0" dirty="0"/>
                  <a:t>until no more improvements on the objective function </a:t>
                </a:r>
                <a14:m>
                  <m:oMath xmlns:m="http://schemas.openxmlformats.org/officeDocument/2006/math">
                    <m:r>
                      <m:rPr>
                        <m:sty m:val="p"/>
                      </m:rPr>
                      <a:rPr lang="de-DE" sz="1800" b="0" i="0" smtClean="0">
                        <a:latin typeface="Cambria Math" panose="02040503050406030204" pitchFamily="18" charset="0"/>
                        <a:ea typeface="Cambria Math" panose="02040503050406030204" pitchFamily="18" charset="0"/>
                      </a:rPr>
                      <m:t>f</m:t>
                    </m:r>
                    <m:r>
                      <a:rPr lang="de-DE" sz="1800" b="0" i="0" smtClean="0">
                        <a:latin typeface="Cambria Math" panose="02040503050406030204" pitchFamily="18" charset="0"/>
                        <a:ea typeface="Cambria Math" panose="02040503050406030204" pitchFamily="18" charset="0"/>
                      </a:rPr>
                      <m:t>(</m:t>
                    </m:r>
                    <m:r>
                      <a:rPr lang="de-DE" sz="1800" b="0" i="1" smtClean="0">
                        <a:latin typeface="Cambria Math" panose="02040503050406030204" pitchFamily="18" charset="0"/>
                        <a:ea typeface="Cambria Math" panose="02040503050406030204" pitchFamily="18" charset="0"/>
                      </a:rPr>
                      <m:t>𝑝</m:t>
                    </m:r>
                    <m:r>
                      <a:rPr lang="de-DE" sz="1800" b="0" i="1" smtClean="0">
                        <a:latin typeface="Cambria Math" panose="02040503050406030204" pitchFamily="18" charset="0"/>
                        <a:ea typeface="Cambria Math" panose="02040503050406030204" pitchFamily="18" charset="0"/>
                      </a:rPr>
                      <m:t>)</m:t>
                    </m:r>
                  </m:oMath>
                </a14:m>
                <a:r>
                  <a:rPr lang="en-GB" sz="1800" dirty="0"/>
                  <a:t> </a:t>
                </a:r>
                <a:r>
                  <a:rPr lang="en-GB" sz="1800" b="0" i="0" u="none" strike="noStrike" baseline="0" dirty="0"/>
                  <a:t>can be achieved (step 4),</a:t>
                </a:r>
                <a:r>
                  <a:rPr lang="en-GB" sz="1800" b="0" i="0" u="none" strike="noStrike" dirty="0"/>
                  <a:t> </a:t>
                </a:r>
                <a:r>
                  <a:rPr lang="en-GB" sz="1800" b="0" i="0" u="none" strike="noStrike" baseline="0" dirty="0"/>
                  <a:t>a fixed number of gradient steps has been carried out, or </a:t>
                </a:r>
                <a14:m>
                  <m:oMath xmlns:m="http://schemas.openxmlformats.org/officeDocument/2006/math">
                    <m:sSub>
                      <m:sSubPr>
                        <m:ctrlPr>
                          <a:rPr lang="de-DE" sz="1800" i="1">
                            <a:latin typeface="Cambria Math" panose="02040503050406030204" pitchFamily="18" charset="0"/>
                            <a:ea typeface="Cambria Math" panose="02040503050406030204" pitchFamily="18" charset="0"/>
                          </a:rPr>
                        </m:ctrlPr>
                      </m:sSubPr>
                      <m:e>
                        <m:r>
                          <a:rPr lang="de-DE" sz="1800" i="1">
                            <a:latin typeface="Cambria Math" panose="02040503050406030204" pitchFamily="18" charset="0"/>
                            <a:ea typeface="Cambria Math" panose="02040503050406030204" pitchFamily="18" charset="0"/>
                          </a:rPr>
                          <m:t>𝑝</m:t>
                        </m:r>
                      </m:e>
                      <m:sub>
                        <m:r>
                          <a:rPr lang="de-DE" sz="1800" i="1">
                            <a:latin typeface="Cambria Math" panose="02040503050406030204" pitchFamily="18" charset="0"/>
                            <a:ea typeface="Cambria Math" panose="02040503050406030204" pitchFamily="18" charset="0"/>
                          </a:rPr>
                          <m:t>𝑖</m:t>
                        </m:r>
                        <m:r>
                          <a:rPr lang="de-DE" sz="1800" i="1">
                            <a:latin typeface="Cambria Math" panose="02040503050406030204" pitchFamily="18" charset="0"/>
                            <a:ea typeface="Cambria Math" panose="02040503050406030204" pitchFamily="18" charset="0"/>
                          </a:rPr>
                          <m:t>+1</m:t>
                        </m:r>
                      </m:sub>
                    </m:sSub>
                  </m:oMath>
                </a14:m>
                <a:r>
                  <a:rPr lang="en-GB" sz="1800" b="0" i="0" u="none" strike="noStrike" baseline="0" dirty="0"/>
                  <a:t> is too close to </a:t>
                </a:r>
                <a14:m>
                  <m:oMath xmlns:m="http://schemas.openxmlformats.org/officeDocument/2006/math">
                    <m:sSub>
                      <m:sSubPr>
                        <m:ctrlPr>
                          <a:rPr lang="de-DE" sz="1800" i="1">
                            <a:latin typeface="Cambria Math" panose="02040503050406030204" pitchFamily="18" charset="0"/>
                            <a:ea typeface="Cambria Math" panose="02040503050406030204" pitchFamily="18" charset="0"/>
                          </a:rPr>
                        </m:ctrlPr>
                      </m:sSubPr>
                      <m:e>
                        <m:r>
                          <a:rPr lang="de-DE" sz="1800" i="1">
                            <a:latin typeface="Cambria Math" panose="02040503050406030204" pitchFamily="18" charset="0"/>
                            <a:ea typeface="Cambria Math" panose="02040503050406030204" pitchFamily="18" charset="0"/>
                          </a:rPr>
                          <m:t>𝑝</m:t>
                        </m:r>
                      </m:e>
                      <m:sub>
                        <m:r>
                          <a:rPr lang="de-DE" sz="1800" i="1">
                            <a:latin typeface="Cambria Math" panose="02040503050406030204" pitchFamily="18" charset="0"/>
                            <a:ea typeface="Cambria Math" panose="02040503050406030204" pitchFamily="18" charset="0"/>
                          </a:rPr>
                          <m:t>𝑖</m:t>
                        </m:r>
                      </m:sub>
                    </m:sSub>
                  </m:oMath>
                </a14:m>
                <a:r>
                  <a:rPr lang="en-GB" sz="1800" b="0" i="0" u="none" strike="noStrike" baseline="0" dirty="0"/>
                  <a:t>.</a:t>
                </a:r>
                <a:endParaRPr lang="en-GB" b="0" i="0" u="none" strike="noStrike" baseline="0" dirty="0"/>
              </a:p>
              <a:p>
                <a:endParaRPr lang="en-GB" dirty="0"/>
              </a:p>
            </p:txBody>
          </p:sp>
        </mc:Choice>
        <mc:Fallback xmlns="">
          <p:sp>
            <p:nvSpPr>
              <p:cNvPr id="4" name="Text Placeholder 3">
                <a:extLst>
                  <a:ext uri="{FF2B5EF4-FFF2-40B4-BE49-F238E27FC236}">
                    <a16:creationId xmlns:a16="http://schemas.microsoft.com/office/drawing/2014/main" id="{B3F97C8F-A30E-41A5-8BE0-C95260D5E8D0}"/>
                  </a:ext>
                </a:extLst>
              </p:cNvPr>
              <p:cNvSpPr>
                <a:spLocks noGrp="1" noRot="1" noChangeAspect="1" noMove="1" noResize="1" noEditPoints="1" noAdjustHandles="1" noChangeArrowheads="1" noChangeShapeType="1" noTextEdit="1"/>
              </p:cNvSpPr>
              <p:nvPr>
                <p:ph type="body" sz="quarter" idx="14"/>
              </p:nvPr>
            </p:nvSpPr>
            <p:spPr>
              <a:xfrm>
                <a:off x="359999" y="900000"/>
                <a:ext cx="8508335" cy="4498993"/>
              </a:xfrm>
              <a:blipFill>
                <a:blip r:embed="rId2"/>
                <a:stretch>
                  <a:fillRect l="-1576" t="-1762" r="-1934"/>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A5270961-FFA3-4691-9FE7-FFB7AEBD03A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Tree>
    <p:extLst>
      <p:ext uri="{BB962C8B-B14F-4D97-AF65-F5344CB8AC3E}">
        <p14:creationId xmlns:p14="http://schemas.microsoft.com/office/powerpoint/2010/main" val="3363612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1EFBD-A304-4EF5-84F7-0060E37713AA}"/>
              </a:ext>
            </a:extLst>
          </p:cNvPr>
          <p:cNvSpPr>
            <a:spLocks noGrp="1"/>
          </p:cNvSpPr>
          <p:nvPr>
            <p:ph type="title"/>
          </p:nvPr>
        </p:nvSpPr>
        <p:spPr/>
        <p:txBody>
          <a:bodyPr/>
          <a:lstStyle/>
          <a:p>
            <a:r>
              <a:rPr lang="de-DE" dirty="0"/>
              <a:t>Algorithms for model fitting: gradient descent based solutions</a:t>
            </a:r>
            <a:endParaRPr lang="en-GB" dirty="0"/>
          </a:p>
        </p:txBody>
      </p:sp>
      <p:sp>
        <p:nvSpPr>
          <p:cNvPr id="3" name="Slide Number Placeholder 2">
            <a:extLst>
              <a:ext uri="{FF2B5EF4-FFF2-40B4-BE49-F238E27FC236}">
                <a16:creationId xmlns:a16="http://schemas.microsoft.com/office/drawing/2014/main" id="{061B6785-09F9-4E0B-A7BB-3DF9F57B8C45}"/>
              </a:ext>
            </a:extLst>
          </p:cNvPr>
          <p:cNvSpPr>
            <a:spLocks noGrp="1"/>
          </p:cNvSpPr>
          <p:nvPr>
            <p:ph type="sldNum" sz="quarter" idx="13"/>
          </p:nvPr>
        </p:nvSpPr>
        <p:spPr/>
        <p:txBody>
          <a:bodyPr/>
          <a:lstStyle/>
          <a:p>
            <a:fld id="{15C29056-5AFA-7949-831A-3EC086771171}" type="slidenum">
              <a:rPr lang="de-DE" smtClean="0"/>
              <a:pPr/>
              <a:t>21</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51E70EB7-03AA-4D96-BDD0-CCB95071E386}"/>
                  </a:ext>
                </a:extLst>
              </p:cNvPr>
              <p:cNvSpPr>
                <a:spLocks noGrp="1"/>
              </p:cNvSpPr>
              <p:nvPr>
                <p:ph type="body" sz="quarter" idx="14"/>
              </p:nvPr>
            </p:nvSpPr>
            <p:spPr>
              <a:xfrm>
                <a:off x="360001" y="900000"/>
                <a:ext cx="5751688" cy="3033265"/>
              </a:xfrm>
            </p:spPr>
            <p:txBody>
              <a:bodyPr/>
              <a:lstStyle/>
              <a:p>
                <a:pPr marL="6350" indent="0">
                  <a:buNone/>
                </a:pPr>
                <a:r>
                  <a:rPr lang="de-DE" i="1" dirty="0">
                    <a:latin typeface="Cambria Math" panose="02040503050406030204" pitchFamily="18" charset="0"/>
                  </a:rPr>
                  <a:t>Notes:</a:t>
                </a:r>
              </a:p>
              <a:p>
                <a14:m>
                  <m:oMath xmlns:m="http://schemas.openxmlformats.org/officeDocument/2006/math">
                    <m:r>
                      <a:rPr lang="de-DE" i="1" dirty="0" smtClean="0">
                        <a:latin typeface="Cambria Math" panose="02040503050406030204" pitchFamily="18" charset="0"/>
                      </a:rPr>
                      <m:t>𝑓</m:t>
                    </m:r>
                  </m:oMath>
                </a14:m>
                <a:r>
                  <a:rPr lang="de-DE" dirty="0"/>
                  <a:t> must be differentiable</a:t>
                </a:r>
              </a:p>
              <a:p>
                <a:r>
                  <a:rPr lang="de-DE" dirty="0"/>
                  <a:t>The landscape of the objective function (</a:t>
                </a:r>
                <a14:m>
                  <m:oMath xmlns:m="http://schemas.openxmlformats.org/officeDocument/2006/math">
                    <m:r>
                      <a:rPr lang="de-DE" i="1" dirty="0" smtClean="0">
                        <a:latin typeface="Cambria Math" panose="02040503050406030204" pitchFamily="18" charset="0"/>
                      </a:rPr>
                      <m:t>𝑓</m:t>
                    </m:r>
                  </m:oMath>
                </a14:m>
                <a:r>
                  <a:rPr lang="de-DE" dirty="0"/>
                  <a:t> vs. </a:t>
                </a:r>
                <a14:m>
                  <m:oMath xmlns:m="http://schemas.openxmlformats.org/officeDocument/2006/math">
                    <m:r>
                      <a:rPr lang="de-DE" i="1" dirty="0" smtClean="0">
                        <a:latin typeface="Cambria Math" panose="02040503050406030204" pitchFamily="18" charset="0"/>
                      </a:rPr>
                      <m:t>𝑃</m:t>
                    </m:r>
                  </m:oMath>
                </a14:m>
                <a:r>
                  <a:rPr lang="de-DE" dirty="0"/>
                  <a:t>) cannot be plotted already for </a:t>
                </a:r>
                <a14:m>
                  <m:oMath xmlns:m="http://schemas.openxmlformats.org/officeDocument/2006/math">
                    <m:r>
                      <a:rPr lang="de-DE" i="1" dirty="0" smtClean="0">
                        <a:latin typeface="Cambria Math" panose="02040503050406030204" pitchFamily="18" charset="0"/>
                      </a:rPr>
                      <m:t>𝑘</m:t>
                    </m:r>
                    <m:r>
                      <a:rPr lang="de-DE" i="1" dirty="0" smtClean="0">
                        <a:latin typeface="Cambria Math" panose="02040503050406030204" pitchFamily="18" charset="0"/>
                      </a:rPr>
                      <m:t> &gt; 2 </m:t>
                    </m:r>
                  </m:oMath>
                </a14:m>
                <a:endParaRPr lang="en-GB" dirty="0"/>
              </a:p>
              <a:p>
                <a:r>
                  <a:rPr lang="en-GB" dirty="0"/>
                  <a:t>The gradient descent procedure moves in steps along the objective function</a:t>
                </a:r>
              </a:p>
              <a:p>
                <a:r>
                  <a:rPr lang="en-GB" dirty="0"/>
                  <a:t>The step size: constant or adaptive?</a:t>
                </a:r>
              </a:p>
              <a:p>
                <a:r>
                  <a:rPr lang="en-GB" dirty="0"/>
                  <a:t>Problem of the local minima (maxima)</a:t>
                </a:r>
              </a:p>
            </p:txBody>
          </p:sp>
        </mc:Choice>
        <mc:Fallback xmlns="">
          <p:sp>
            <p:nvSpPr>
              <p:cNvPr id="4" name="Text Placeholder 3">
                <a:extLst>
                  <a:ext uri="{FF2B5EF4-FFF2-40B4-BE49-F238E27FC236}">
                    <a16:creationId xmlns:a16="http://schemas.microsoft.com/office/drawing/2014/main" id="{51E70EB7-03AA-4D96-BDD0-CCB95071E386}"/>
                  </a:ext>
                </a:extLst>
              </p:cNvPr>
              <p:cNvSpPr>
                <a:spLocks noGrp="1" noRot="1" noChangeAspect="1" noMove="1" noResize="1" noEditPoints="1" noAdjustHandles="1" noChangeArrowheads="1" noChangeShapeType="1" noTextEdit="1"/>
              </p:cNvSpPr>
              <p:nvPr>
                <p:ph type="body" sz="quarter" idx="14"/>
              </p:nvPr>
            </p:nvSpPr>
            <p:spPr>
              <a:xfrm>
                <a:off x="360001" y="900000"/>
                <a:ext cx="5751688" cy="3033265"/>
              </a:xfrm>
              <a:blipFill>
                <a:blip r:embed="rId2"/>
                <a:stretch>
                  <a:fillRect l="-2648" t="-2616" r="-2754" b="-2414"/>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406F146C-8DF4-4BD7-A957-0D84765BCE4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6" name="Picture 5">
            <a:extLst>
              <a:ext uri="{FF2B5EF4-FFF2-40B4-BE49-F238E27FC236}">
                <a16:creationId xmlns:a16="http://schemas.microsoft.com/office/drawing/2014/main" id="{18AC524A-2EC8-4FB5-A7D2-18965944B5FE}"/>
              </a:ext>
            </a:extLst>
          </p:cNvPr>
          <p:cNvPicPr>
            <a:picLocks noChangeAspect="1"/>
          </p:cNvPicPr>
          <p:nvPr/>
        </p:nvPicPr>
        <p:blipFill>
          <a:blip r:embed="rId3"/>
          <a:stretch>
            <a:fillRect/>
          </a:stretch>
        </p:blipFill>
        <p:spPr>
          <a:xfrm>
            <a:off x="6322712" y="1169896"/>
            <a:ext cx="2462513" cy="3587308"/>
          </a:xfrm>
          <a:prstGeom prst="rect">
            <a:avLst/>
          </a:prstGeom>
        </p:spPr>
      </p:pic>
      <p:sp>
        <p:nvSpPr>
          <p:cNvPr id="8" name="TextBox 7">
            <a:extLst>
              <a:ext uri="{FF2B5EF4-FFF2-40B4-BE49-F238E27FC236}">
                <a16:creationId xmlns:a16="http://schemas.microsoft.com/office/drawing/2014/main" id="{4DB4685D-69ED-4907-87A2-5A62221C3734}"/>
              </a:ext>
            </a:extLst>
          </p:cNvPr>
          <p:cNvSpPr txBox="1"/>
          <p:nvPr/>
        </p:nvSpPr>
        <p:spPr>
          <a:xfrm>
            <a:off x="632012" y="4082666"/>
            <a:ext cx="4679576" cy="1200329"/>
          </a:xfrm>
          <a:prstGeom prst="rect">
            <a:avLst/>
          </a:prstGeom>
          <a:solidFill>
            <a:schemeClr val="bg1"/>
          </a:solidFill>
          <a:ln>
            <a:solidFill>
              <a:schemeClr val="tx1">
                <a:lumMod val="75000"/>
              </a:schemeClr>
            </a:solidFill>
          </a:ln>
        </p:spPr>
        <p:txBody>
          <a:bodyPr wrap="square">
            <a:spAutoFit/>
          </a:bodyPr>
          <a:lstStyle/>
          <a:p>
            <a:pPr marL="6350" indent="0" algn="l">
              <a:buNone/>
            </a:pPr>
            <a:r>
              <a:rPr lang="en-GB" sz="1800" b="0" i="0" u="none" strike="noStrike" baseline="0" dirty="0"/>
              <a:t>It is recommended to run a gradient method repeatedly, starting with different initial points to increase the chance to find the global or at least a good local optimum.</a:t>
            </a:r>
            <a:endParaRPr lang="en-GB" dirty="0"/>
          </a:p>
        </p:txBody>
      </p:sp>
    </p:spTree>
    <p:extLst>
      <p:ext uri="{BB962C8B-B14F-4D97-AF65-F5344CB8AC3E}">
        <p14:creationId xmlns:p14="http://schemas.microsoft.com/office/powerpoint/2010/main" val="131421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C4B8-DD37-480E-BD04-ECC7C814CCAB}"/>
              </a:ext>
            </a:extLst>
          </p:cNvPr>
          <p:cNvSpPr>
            <a:spLocks noGrp="1"/>
          </p:cNvSpPr>
          <p:nvPr>
            <p:ph type="title"/>
          </p:nvPr>
        </p:nvSpPr>
        <p:spPr/>
        <p:txBody>
          <a:bodyPr/>
          <a:lstStyle/>
          <a:p>
            <a:r>
              <a:rPr lang="de-DE" dirty="0"/>
              <a:t>Algorithms for model fitting: search strategies</a:t>
            </a:r>
            <a:endParaRPr lang="en-GB" dirty="0"/>
          </a:p>
        </p:txBody>
      </p:sp>
      <p:sp>
        <p:nvSpPr>
          <p:cNvPr id="3" name="Slide Number Placeholder 2">
            <a:extLst>
              <a:ext uri="{FF2B5EF4-FFF2-40B4-BE49-F238E27FC236}">
                <a16:creationId xmlns:a16="http://schemas.microsoft.com/office/drawing/2014/main" id="{211FBA1F-59D8-44D4-9A80-C176CA31D050}"/>
              </a:ext>
            </a:extLst>
          </p:cNvPr>
          <p:cNvSpPr>
            <a:spLocks noGrp="1"/>
          </p:cNvSpPr>
          <p:nvPr>
            <p:ph type="sldNum" sz="quarter" idx="13"/>
          </p:nvPr>
        </p:nvSpPr>
        <p:spPr/>
        <p:txBody>
          <a:bodyPr/>
          <a:lstStyle/>
          <a:p>
            <a:fld id="{15C29056-5AFA-7949-831A-3EC086771171}" type="slidenum">
              <a:rPr lang="de-DE" smtClean="0"/>
              <a:pPr/>
              <a:t>22</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B3F97C8F-A30E-41A5-8BE0-C95260D5E8D0}"/>
                  </a:ext>
                </a:extLst>
              </p:cNvPr>
              <p:cNvSpPr>
                <a:spLocks noGrp="1"/>
              </p:cNvSpPr>
              <p:nvPr>
                <p:ph type="body" sz="quarter" idx="14"/>
              </p:nvPr>
            </p:nvSpPr>
            <p:spPr/>
            <p:txBody>
              <a:bodyPr/>
              <a:lstStyle/>
              <a:p>
                <a:pPr marL="6350" indent="0">
                  <a:buNone/>
                </a:pPr>
                <a:r>
                  <a:rPr lang="de-DE" dirty="0"/>
                  <a:t>If objective function </a:t>
                </a:r>
                <a14:m>
                  <m:oMath xmlns:m="http://schemas.openxmlformats.org/officeDocument/2006/math">
                    <m:r>
                      <a:rPr lang="de-DE" i="1" dirty="0" smtClean="0">
                        <a:latin typeface="Cambria Math" panose="02040503050406030204" pitchFamily="18" charset="0"/>
                      </a:rPr>
                      <m:t>𝑓</m:t>
                    </m:r>
                  </m:oMath>
                </a14:m>
                <a:r>
                  <a:rPr lang="de-DE" dirty="0"/>
                  <a:t> is not differentiable, we can proceed through some search procedure for the best (good) parameter set.</a:t>
                </a:r>
              </a:p>
              <a:p>
                <a:r>
                  <a:rPr lang="de-DE" dirty="0"/>
                  <a:t>Grid search</a:t>
                </a:r>
              </a:p>
              <a:p>
                <a:r>
                  <a:rPr lang="de-DE" dirty="0"/>
                  <a:t>Random search</a:t>
                </a:r>
              </a:p>
              <a:p>
                <a:r>
                  <a:rPr lang="de-DE" dirty="0"/>
                  <a:t>Hill climbing</a:t>
                </a:r>
              </a:p>
              <a:p>
                <a:r>
                  <a:rPr lang="de-DE" dirty="0"/>
                  <a:t>Bayesian optimization</a:t>
                </a:r>
              </a:p>
              <a:p>
                <a:pPr marL="6350" indent="0">
                  <a:buNone/>
                </a:pPr>
                <a:endParaRPr lang="de-DE" dirty="0"/>
              </a:p>
              <a:p>
                <a:pPr marL="6350" indent="0">
                  <a:buNone/>
                </a:pPr>
                <a:r>
                  <a:rPr lang="de-DE" dirty="0"/>
                  <a:t>Example:  </a:t>
                </a:r>
              </a:p>
              <a:p>
                <a:pPr marL="6350" indent="0" algn="ctr">
                  <a:buNone/>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𝑓</m:t>
                      </m:r>
                      <m:d>
                        <m:dPr>
                          <m:ctrlPr>
                            <a:rPr lang="de-DE" b="0" i="1" smtClean="0">
                              <a:latin typeface="Cambria Math" panose="02040503050406030204" pitchFamily="18" charset="0"/>
                            </a:rPr>
                          </m:ctrlPr>
                        </m:dPr>
                        <m:e>
                          <m:r>
                            <a:rPr lang="de-DE" b="0" i="1" smtClean="0">
                              <a:latin typeface="Cambria Math" panose="02040503050406030204" pitchFamily="18" charset="0"/>
                            </a:rPr>
                            <m:t>𝑝</m:t>
                          </m:r>
                        </m:e>
                      </m:d>
                      <m:r>
                        <a:rPr lang="de-DE" b="0" i="1" smtClean="0">
                          <a:latin typeface="Cambria Math" panose="02040503050406030204" pitchFamily="18" charset="0"/>
                        </a:rPr>
                        <m:t>= </m:t>
                      </m:r>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sin</m:t>
                          </m:r>
                        </m:fName>
                        <m:e>
                          <m:d>
                            <m:dPr>
                              <m:ctrlPr>
                                <a:rPr lang="de-DE" b="0" i="1" smtClean="0">
                                  <a:latin typeface="Cambria Math" panose="02040503050406030204" pitchFamily="18" charset="0"/>
                                </a:rPr>
                              </m:ctrlPr>
                            </m:dPr>
                            <m:e>
                              <m:f>
                                <m:fPr>
                                  <m:ctrlPr>
                                    <a:rPr lang="de-DE" b="0" i="1" smtClean="0">
                                      <a:latin typeface="Cambria Math" panose="02040503050406030204" pitchFamily="18" charset="0"/>
                                    </a:rPr>
                                  </m:ctrlPr>
                                </m:fPr>
                                <m:num>
                                  <m:r>
                                    <a:rPr lang="de-DE" b="0" i="1" smtClean="0">
                                      <a:latin typeface="Cambria Math" panose="02040503050406030204" pitchFamily="18" charset="0"/>
                                    </a:rPr>
                                    <m:t>𝑝</m:t>
                                  </m:r>
                                </m:num>
                                <m:den>
                                  <m:r>
                                    <a:rPr lang="de-DE" b="0" i="1" smtClean="0">
                                      <a:latin typeface="Cambria Math" panose="02040503050406030204" pitchFamily="18" charset="0"/>
                                    </a:rPr>
                                    <m:t>2</m:t>
                                  </m:r>
                                </m:den>
                              </m:f>
                            </m:e>
                          </m:d>
                        </m:e>
                      </m:func>
                      <m:r>
                        <a:rPr lang="de-DE" b="0" i="1" smtClean="0">
                          <a:latin typeface="Cambria Math" panose="02040503050406030204" pitchFamily="18" charset="0"/>
                        </a:rPr>
                        <m:t>+0.5 </m:t>
                      </m:r>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sin</m:t>
                          </m:r>
                        </m:fName>
                        <m:e>
                          <m:d>
                            <m:dPr>
                              <m:ctrlPr>
                                <a:rPr lang="de-DE" b="0" i="1" smtClean="0">
                                  <a:latin typeface="Cambria Math" panose="02040503050406030204" pitchFamily="18" charset="0"/>
                                </a:rPr>
                              </m:ctrlPr>
                            </m:dPr>
                            <m:e>
                              <m:r>
                                <a:rPr lang="de-DE" b="0" i="1" smtClean="0">
                                  <a:latin typeface="Cambria Math" panose="02040503050406030204" pitchFamily="18" charset="0"/>
                                </a:rPr>
                                <m:t>2</m:t>
                              </m:r>
                              <m:r>
                                <a:rPr lang="de-DE" b="0" i="1" smtClean="0">
                                  <a:latin typeface="Cambria Math" panose="02040503050406030204" pitchFamily="18" charset="0"/>
                                </a:rPr>
                                <m:t>𝑝</m:t>
                              </m:r>
                            </m:e>
                          </m:d>
                          <m:r>
                            <a:rPr lang="de-DE" b="0" i="1" smtClean="0">
                              <a:latin typeface="Cambria Math" panose="02040503050406030204" pitchFamily="18" charset="0"/>
                            </a:rPr>
                            <m:t>+0.25</m:t>
                          </m:r>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cos</m:t>
                              </m:r>
                            </m:fName>
                            <m:e>
                              <m:d>
                                <m:dPr>
                                  <m:ctrlPr>
                                    <a:rPr lang="de-DE" b="0" i="1" smtClean="0">
                                      <a:latin typeface="Cambria Math" panose="02040503050406030204" pitchFamily="18" charset="0"/>
                                    </a:rPr>
                                  </m:ctrlPr>
                                </m:dPr>
                                <m:e>
                                  <m:r>
                                    <a:rPr lang="de-DE" b="0" i="1" smtClean="0">
                                      <a:latin typeface="Cambria Math" panose="02040503050406030204" pitchFamily="18" charset="0"/>
                                    </a:rPr>
                                    <m:t>4.5</m:t>
                                  </m:r>
                                  <m:r>
                                    <a:rPr lang="de-DE" b="0" i="1" smtClean="0">
                                      <a:latin typeface="Cambria Math" panose="02040503050406030204" pitchFamily="18" charset="0"/>
                                    </a:rPr>
                                    <m:t>𝑝</m:t>
                                  </m:r>
                                </m:e>
                              </m:d>
                            </m:e>
                          </m:func>
                        </m:e>
                      </m:func>
                    </m:oMath>
                  </m:oMathPara>
                </a14:m>
                <a:endParaRPr lang="de-DE" dirty="0"/>
              </a:p>
              <a:p>
                <a:pPr marL="6350" indent="0">
                  <a:buNone/>
                </a:pPr>
                <a:endParaRPr lang="de-DE" dirty="0"/>
              </a:p>
              <a:p>
                <a:pPr marL="6350" indent="0">
                  <a:buNone/>
                </a:pPr>
                <a:endParaRPr lang="en-GB" dirty="0"/>
              </a:p>
            </p:txBody>
          </p:sp>
        </mc:Choice>
        <mc:Fallback xmlns="">
          <p:sp>
            <p:nvSpPr>
              <p:cNvPr id="4" name="Text Placeholder 3">
                <a:extLst>
                  <a:ext uri="{FF2B5EF4-FFF2-40B4-BE49-F238E27FC236}">
                    <a16:creationId xmlns:a16="http://schemas.microsoft.com/office/drawing/2014/main" id="{B3F97C8F-A30E-41A5-8BE0-C95260D5E8D0}"/>
                  </a:ext>
                </a:extLst>
              </p:cNvPr>
              <p:cNvSpPr>
                <a:spLocks noGrp="1" noRot="1" noChangeAspect="1" noMove="1" noResize="1" noEditPoints="1" noAdjustHandles="1" noChangeArrowheads="1" noChangeShapeType="1" noTextEdit="1"/>
              </p:cNvSpPr>
              <p:nvPr>
                <p:ph type="body" sz="quarter" idx="14"/>
              </p:nvPr>
            </p:nvSpPr>
            <p:spPr>
              <a:blipFill>
                <a:blip r:embed="rId2"/>
                <a:stretch>
                  <a:fillRect l="-1818" t="-1700"/>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A5270961-FFA3-4691-9FE7-FFB7AEBD03A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Tree>
    <p:extLst>
      <p:ext uri="{BB962C8B-B14F-4D97-AF65-F5344CB8AC3E}">
        <p14:creationId xmlns:p14="http://schemas.microsoft.com/office/powerpoint/2010/main" val="2391118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07006-8052-479B-9B48-8D857949D2AF}"/>
              </a:ext>
            </a:extLst>
          </p:cNvPr>
          <p:cNvSpPr>
            <a:spLocks noGrp="1"/>
          </p:cNvSpPr>
          <p:nvPr>
            <p:ph type="title"/>
          </p:nvPr>
        </p:nvSpPr>
        <p:spPr/>
        <p:txBody>
          <a:bodyPr/>
          <a:lstStyle/>
          <a:p>
            <a:r>
              <a:rPr lang="de-DE" dirty="0"/>
              <a:t>Grid Search</a:t>
            </a:r>
            <a:endParaRPr lang="en-GB" dirty="0"/>
          </a:p>
        </p:txBody>
      </p:sp>
      <p:sp>
        <p:nvSpPr>
          <p:cNvPr id="3" name="Slide Number Placeholder 2">
            <a:extLst>
              <a:ext uri="{FF2B5EF4-FFF2-40B4-BE49-F238E27FC236}">
                <a16:creationId xmlns:a16="http://schemas.microsoft.com/office/drawing/2014/main" id="{2CABEF73-D8B7-419C-8731-D774E3FC6244}"/>
              </a:ext>
            </a:extLst>
          </p:cNvPr>
          <p:cNvSpPr>
            <a:spLocks noGrp="1"/>
          </p:cNvSpPr>
          <p:nvPr>
            <p:ph type="sldNum" sz="quarter" idx="13"/>
          </p:nvPr>
        </p:nvSpPr>
        <p:spPr/>
        <p:txBody>
          <a:bodyPr/>
          <a:lstStyle/>
          <a:p>
            <a:fld id="{15C29056-5AFA-7949-831A-3EC086771171}" type="slidenum">
              <a:rPr lang="de-DE" smtClean="0"/>
              <a:pPr/>
              <a:t>23</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CD878391-9164-44E0-B297-11FD14185EA0}"/>
                  </a:ext>
                </a:extLst>
              </p:cNvPr>
              <p:cNvSpPr>
                <a:spLocks noGrp="1"/>
              </p:cNvSpPr>
              <p:nvPr>
                <p:ph type="body" sz="quarter" idx="14"/>
              </p:nvPr>
            </p:nvSpPr>
            <p:spPr>
              <a:xfrm>
                <a:off x="5930153" y="900000"/>
                <a:ext cx="2808672" cy="4307679"/>
              </a:xfrm>
            </p:spPr>
            <p:txBody>
              <a:bodyPr/>
              <a:lstStyle/>
              <a:p>
                <a:r>
                  <a:rPr lang="de-DE" sz="1800" dirty="0"/>
                  <a:t>Brute-force strategy</a:t>
                </a:r>
              </a:p>
              <a:p>
                <a:r>
                  <a:rPr lang="de-DE" sz="1800" dirty="0"/>
                  <a:t>If we do not know which value, we try them all</a:t>
                </a:r>
              </a:p>
              <a:p>
                <a:r>
                  <a:rPr lang="de-DE" sz="1800" dirty="0"/>
                  <a:t>At the end we find the optimum</a:t>
                </a:r>
              </a:p>
              <a:p>
                <a:r>
                  <a:rPr lang="de-DE" sz="1800" dirty="0"/>
                  <a:t>In figure:</a:t>
                </a:r>
              </a:p>
              <a:p>
                <a:pPr lvl="1"/>
                <a:r>
                  <a:rPr lang="de-DE" dirty="0"/>
                  <a:t>range [0,10] </a:t>
                </a:r>
              </a:p>
              <a:p>
                <a:pPr lvl="1"/>
                <a:r>
                  <a:rPr lang="de-DE" dirty="0"/>
                  <a:t>step size 0.1 </a:t>
                </a:r>
              </a:p>
              <a:p>
                <a:pPr lvl="1"/>
                <a:r>
                  <a:rPr lang="de-DE" dirty="0"/>
                  <a:t>Start point 0</a:t>
                </a:r>
              </a:p>
              <a:p>
                <a:pPr lvl="1"/>
                <a:r>
                  <a:rPr lang="de-DE" dirty="0"/>
                  <a:t>Whiter points generated earlier</a:t>
                </a:r>
              </a:p>
              <a:p>
                <a:pPr lvl="1"/>
                <a:r>
                  <a:rPr lang="de-DE" dirty="0"/>
                  <a:t>Global optimum at </a:t>
                </a:r>
                <a14:m>
                  <m:oMath xmlns:m="http://schemas.openxmlformats.org/officeDocument/2006/math">
                    <m:r>
                      <a:rPr lang="de-DE" i="1" dirty="0" smtClean="0">
                        <a:latin typeface="Cambria Math" panose="02040503050406030204" pitchFamily="18" charset="0"/>
                      </a:rPr>
                      <m:t>𝑝</m:t>
                    </m:r>
                    <m:r>
                      <a:rPr lang="de-DE" i="1" dirty="0" smtClean="0">
                        <a:latin typeface="Cambria Math" panose="02040503050406030204" pitchFamily="18" charset="0"/>
                      </a:rPr>
                      <m:t>=4.1</m:t>
                    </m:r>
                  </m:oMath>
                </a14:m>
                <a:endParaRPr lang="de-DE" dirty="0"/>
              </a:p>
              <a:p>
                <a:pPr lvl="1"/>
                <a:endParaRPr lang="en-GB" dirty="0"/>
              </a:p>
            </p:txBody>
          </p:sp>
        </mc:Choice>
        <mc:Fallback xmlns="">
          <p:sp>
            <p:nvSpPr>
              <p:cNvPr id="4" name="Text Placeholder 3">
                <a:extLst>
                  <a:ext uri="{FF2B5EF4-FFF2-40B4-BE49-F238E27FC236}">
                    <a16:creationId xmlns:a16="http://schemas.microsoft.com/office/drawing/2014/main" id="{CD878391-9164-44E0-B297-11FD14185EA0}"/>
                  </a:ext>
                </a:extLst>
              </p:cNvPr>
              <p:cNvSpPr>
                <a:spLocks noGrp="1" noRot="1" noChangeAspect="1" noMove="1" noResize="1" noEditPoints="1" noAdjustHandles="1" noChangeArrowheads="1" noChangeShapeType="1" noTextEdit="1"/>
              </p:cNvSpPr>
              <p:nvPr>
                <p:ph type="body" sz="quarter" idx="14"/>
              </p:nvPr>
            </p:nvSpPr>
            <p:spPr>
              <a:xfrm>
                <a:off x="5930153" y="900000"/>
                <a:ext cx="2808672" cy="4307679"/>
              </a:xfrm>
              <a:blipFill>
                <a:blip r:embed="rId2"/>
                <a:stretch>
                  <a:fillRect l="-4989" t="-1983" r="-1085"/>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5CB4715D-621A-43D1-8801-E6F0647DD376}"/>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7" name="Picture 6" descr="A close up of a map&#10;&#10;Description automatically generated">
            <a:extLst>
              <a:ext uri="{FF2B5EF4-FFF2-40B4-BE49-F238E27FC236}">
                <a16:creationId xmlns:a16="http://schemas.microsoft.com/office/drawing/2014/main" id="{3332D432-F0DB-4771-AF73-E2B032F1B6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720" y="900000"/>
            <a:ext cx="5617643" cy="4213234"/>
          </a:xfrm>
          <a:prstGeom prst="rect">
            <a:avLst/>
          </a:prstGeom>
          <a:ln>
            <a:solidFill>
              <a:schemeClr val="bg1">
                <a:lumMod val="65000"/>
              </a:schemeClr>
            </a:solidFill>
          </a:ln>
        </p:spPr>
      </p:pic>
      <p:sp>
        <p:nvSpPr>
          <p:cNvPr id="9" name="TextBox 8">
            <a:extLst>
              <a:ext uri="{FF2B5EF4-FFF2-40B4-BE49-F238E27FC236}">
                <a16:creationId xmlns:a16="http://schemas.microsoft.com/office/drawing/2014/main" id="{BDF9120E-AF25-4241-A892-6B21FB33AB3D}"/>
              </a:ext>
            </a:extLst>
          </p:cNvPr>
          <p:cNvSpPr txBox="1"/>
          <p:nvPr/>
        </p:nvSpPr>
        <p:spPr>
          <a:xfrm>
            <a:off x="3947648" y="1419687"/>
            <a:ext cx="492443" cy="300082"/>
          </a:xfrm>
          <a:prstGeom prst="rect">
            <a:avLst/>
          </a:prstGeom>
          <a:noFill/>
        </p:spPr>
        <p:txBody>
          <a:bodyPr wrap="none" rtlCol="0">
            <a:spAutoFit/>
          </a:bodyPr>
          <a:lstStyle/>
          <a:p>
            <a:r>
              <a:rPr lang="de-DE" sz="1350" b="1" dirty="0">
                <a:solidFill>
                  <a:schemeClr val="bg1">
                    <a:lumMod val="50000"/>
                  </a:schemeClr>
                </a:solidFill>
              </a:rPr>
              <a:t>Grid</a:t>
            </a:r>
            <a:endParaRPr lang="en-GB" sz="1350" b="1" dirty="0">
              <a:solidFill>
                <a:schemeClr val="bg1">
                  <a:lumMod val="50000"/>
                </a:schemeClr>
              </a:solidFill>
            </a:endParaRPr>
          </a:p>
        </p:txBody>
      </p:sp>
    </p:spTree>
    <p:extLst>
      <p:ext uri="{BB962C8B-B14F-4D97-AF65-F5344CB8AC3E}">
        <p14:creationId xmlns:p14="http://schemas.microsoft.com/office/powerpoint/2010/main" val="147584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D0D88-13D9-4DEC-9C95-E6E7EBEB904D}"/>
              </a:ext>
            </a:extLst>
          </p:cNvPr>
          <p:cNvSpPr>
            <a:spLocks noGrp="1"/>
          </p:cNvSpPr>
          <p:nvPr>
            <p:ph type="title"/>
          </p:nvPr>
        </p:nvSpPr>
        <p:spPr/>
        <p:txBody>
          <a:bodyPr/>
          <a:lstStyle/>
          <a:p>
            <a:r>
              <a:rPr lang="de-DE" dirty="0"/>
              <a:t>Random Search</a:t>
            </a:r>
            <a:endParaRPr lang="en-GB" dirty="0"/>
          </a:p>
        </p:txBody>
      </p:sp>
      <p:sp>
        <p:nvSpPr>
          <p:cNvPr id="3" name="Slide Number Placeholder 2">
            <a:extLst>
              <a:ext uri="{FF2B5EF4-FFF2-40B4-BE49-F238E27FC236}">
                <a16:creationId xmlns:a16="http://schemas.microsoft.com/office/drawing/2014/main" id="{17CCF75D-CE13-40DD-977C-8CC59E4BE958}"/>
              </a:ext>
            </a:extLst>
          </p:cNvPr>
          <p:cNvSpPr>
            <a:spLocks noGrp="1"/>
          </p:cNvSpPr>
          <p:nvPr>
            <p:ph type="sldNum" sz="quarter" idx="13"/>
          </p:nvPr>
        </p:nvSpPr>
        <p:spPr/>
        <p:txBody>
          <a:bodyPr/>
          <a:lstStyle/>
          <a:p>
            <a:fld id="{15C29056-5AFA-7949-831A-3EC086771171}" type="slidenum">
              <a:rPr lang="de-DE" smtClean="0"/>
              <a:pPr/>
              <a:t>24</a:t>
            </a:fld>
            <a:endParaRPr lang="de-DE" dirty="0"/>
          </a:p>
        </p:txBody>
      </p:sp>
      <p:sp>
        <p:nvSpPr>
          <p:cNvPr id="5" name="Footer Placeholder 4">
            <a:extLst>
              <a:ext uri="{FF2B5EF4-FFF2-40B4-BE49-F238E27FC236}">
                <a16:creationId xmlns:a16="http://schemas.microsoft.com/office/drawing/2014/main" id="{FEE6C90C-9938-45F7-8ED7-7C8A61912FC5}"/>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7" name="Picture 6" descr="A close up of a map&#10;&#10;Description automatically generated">
            <a:extLst>
              <a:ext uri="{FF2B5EF4-FFF2-40B4-BE49-F238E27FC236}">
                <a16:creationId xmlns:a16="http://schemas.microsoft.com/office/drawing/2014/main" id="{63B79C26-1EEF-418C-BB86-8594D1CD1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665" y="900000"/>
            <a:ext cx="5561815" cy="4171361"/>
          </a:xfrm>
          <a:prstGeom prst="rect">
            <a:avLst/>
          </a:prstGeom>
          <a:ln>
            <a:solidFill>
              <a:schemeClr val="bg1">
                <a:lumMod val="65000"/>
              </a:schemeClr>
            </a:solidFill>
          </a:ln>
        </p:spPr>
      </p:pic>
      <p:sp>
        <p:nvSpPr>
          <p:cNvPr id="9" name="TextBox 8">
            <a:extLst>
              <a:ext uri="{FF2B5EF4-FFF2-40B4-BE49-F238E27FC236}">
                <a16:creationId xmlns:a16="http://schemas.microsoft.com/office/drawing/2014/main" id="{BDE45F9B-2F91-44E4-93E5-1B69BB615895}"/>
              </a:ext>
            </a:extLst>
          </p:cNvPr>
          <p:cNvSpPr txBox="1"/>
          <p:nvPr/>
        </p:nvSpPr>
        <p:spPr>
          <a:xfrm>
            <a:off x="4243785" y="1578930"/>
            <a:ext cx="787395" cy="300082"/>
          </a:xfrm>
          <a:prstGeom prst="rect">
            <a:avLst/>
          </a:prstGeom>
          <a:noFill/>
        </p:spPr>
        <p:txBody>
          <a:bodyPr wrap="none" rtlCol="0">
            <a:spAutoFit/>
          </a:bodyPr>
          <a:lstStyle/>
          <a:p>
            <a:r>
              <a:rPr lang="de-DE" sz="1350" b="1" dirty="0">
                <a:solidFill>
                  <a:schemeClr val="bg1">
                    <a:lumMod val="50000"/>
                  </a:schemeClr>
                </a:solidFill>
              </a:rPr>
              <a:t>Random</a:t>
            </a:r>
            <a:endParaRPr lang="en-GB" sz="1350" b="1" dirty="0">
              <a:solidFill>
                <a:schemeClr val="bg1">
                  <a:lumMod val="50000"/>
                </a:schemeClr>
              </a:solidFill>
            </a:endParaRPr>
          </a:p>
        </p:txBody>
      </p:sp>
      <mc:AlternateContent xmlns:mc="http://schemas.openxmlformats.org/markup-compatibility/2006" xmlns:a14="http://schemas.microsoft.com/office/drawing/2010/main">
        <mc:Choice Requires="a14">
          <p:sp>
            <p:nvSpPr>
              <p:cNvPr id="10" name="Text Placeholder 3">
                <a:extLst>
                  <a:ext uri="{FF2B5EF4-FFF2-40B4-BE49-F238E27FC236}">
                    <a16:creationId xmlns:a16="http://schemas.microsoft.com/office/drawing/2014/main" id="{D372A736-09BB-49D4-9742-9E27E6BB43E3}"/>
                  </a:ext>
                </a:extLst>
              </p:cNvPr>
              <p:cNvSpPr txBox="1">
                <a:spLocks/>
              </p:cNvSpPr>
              <p:nvPr/>
            </p:nvSpPr>
            <p:spPr>
              <a:xfrm>
                <a:off x="5930153" y="900000"/>
                <a:ext cx="2808672" cy="4307679"/>
              </a:xfrm>
              <a:prstGeom prst="rect">
                <a:avLst/>
              </a:prstGeom>
            </p:spPr>
            <p:txBody>
              <a:bodyPr vert="horz" lIns="0" tIns="0" rIns="0" bIns="0" rtlCol="0">
                <a:noAutofit/>
              </a:bodyPr>
              <a:lstStyle>
                <a:lvl1pPr marL="266700" indent="-260350"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de-DE" sz="1800" dirty="0"/>
                  <a:t>If we do not know which value, we try </a:t>
                </a:r>
                <a14:m>
                  <m:oMath xmlns:m="http://schemas.openxmlformats.org/officeDocument/2006/math">
                    <m:r>
                      <a:rPr lang="de-DE" sz="1800" i="1" dirty="0" smtClean="0">
                        <a:latin typeface="Cambria Math" panose="02040503050406030204" pitchFamily="18" charset="0"/>
                      </a:rPr>
                      <m:t>𝑁</m:t>
                    </m:r>
                  </m:oMath>
                </a14:m>
                <a:r>
                  <a:rPr lang="de-DE" sz="1800" dirty="0"/>
                  <a:t> points at random</a:t>
                </a:r>
              </a:p>
              <a:p>
                <a:r>
                  <a:rPr lang="de-DE" sz="1800" dirty="0"/>
                  <a:t>At the end we find the optimum</a:t>
                </a:r>
              </a:p>
              <a:p>
                <a:r>
                  <a:rPr lang="en-GB" sz="1800" dirty="0"/>
                  <a:t>Faster, esp. on many parameters</a:t>
                </a:r>
              </a:p>
              <a:p>
                <a:r>
                  <a:rPr lang="de-DE" sz="1800" dirty="0"/>
                  <a:t>In figure:</a:t>
                </a:r>
              </a:p>
              <a:p>
                <a:pPr lvl="1"/>
                <a:r>
                  <a:rPr lang="de-DE" dirty="0"/>
                  <a:t>range [0,10] </a:t>
                </a:r>
              </a:p>
              <a:p>
                <a:pPr lvl="1"/>
                <a:r>
                  <a:rPr lang="de-DE" dirty="0"/>
                  <a:t>Start point 5.0</a:t>
                </a:r>
              </a:p>
              <a:p>
                <a:pPr lvl="1"/>
                <a:r>
                  <a:rPr lang="de-DE" dirty="0"/>
                  <a:t>Whiter points generated earlier</a:t>
                </a:r>
              </a:p>
              <a:p>
                <a:pPr lvl="1"/>
                <a:r>
                  <a:rPr lang="de-DE" dirty="0"/>
                  <a:t>Optimum at </a:t>
                </a:r>
                <a14:m>
                  <m:oMath xmlns:m="http://schemas.openxmlformats.org/officeDocument/2006/math">
                    <m:r>
                      <a:rPr lang="de-DE" i="1" dirty="0" smtClean="0">
                        <a:latin typeface="Cambria Math" panose="02040503050406030204" pitchFamily="18" charset="0"/>
                      </a:rPr>
                      <m:t>𝑝</m:t>
                    </m:r>
                    <m:r>
                      <a:rPr lang="de-DE" b="0" i="1" dirty="0" smtClean="0">
                        <a:latin typeface="Cambria Math" panose="02040503050406030204" pitchFamily="18" charset="0"/>
                        <a:ea typeface="Cambria Math" panose="02040503050406030204" pitchFamily="18" charset="0"/>
                      </a:rPr>
                      <m:t>= </m:t>
                    </m:r>
                    <m:r>
                      <a:rPr lang="de-DE" b="0" i="1" dirty="0" smtClean="0">
                        <a:latin typeface="Cambria Math" panose="02040503050406030204" pitchFamily="18" charset="0"/>
                      </a:rPr>
                      <m:t>4.3</m:t>
                    </m:r>
                  </m:oMath>
                </a14:m>
                <a:endParaRPr lang="de-DE" dirty="0"/>
              </a:p>
            </p:txBody>
          </p:sp>
        </mc:Choice>
        <mc:Fallback xmlns="">
          <p:sp>
            <p:nvSpPr>
              <p:cNvPr id="10" name="Text Placeholder 3">
                <a:extLst>
                  <a:ext uri="{FF2B5EF4-FFF2-40B4-BE49-F238E27FC236}">
                    <a16:creationId xmlns:a16="http://schemas.microsoft.com/office/drawing/2014/main" id="{D372A736-09BB-49D4-9742-9E27E6BB43E3}"/>
                  </a:ext>
                </a:extLst>
              </p:cNvPr>
              <p:cNvSpPr txBox="1">
                <a:spLocks noRot="1" noChangeAspect="1" noMove="1" noResize="1" noEditPoints="1" noAdjustHandles="1" noChangeArrowheads="1" noChangeShapeType="1" noTextEdit="1"/>
              </p:cNvSpPr>
              <p:nvPr/>
            </p:nvSpPr>
            <p:spPr>
              <a:xfrm>
                <a:off x="5930153" y="900000"/>
                <a:ext cx="2808672" cy="4307679"/>
              </a:xfrm>
              <a:prstGeom prst="rect">
                <a:avLst/>
              </a:prstGeom>
              <a:blipFill>
                <a:blip r:embed="rId3"/>
                <a:stretch>
                  <a:fillRect l="-4989" t="-1983" r="-3688"/>
                </a:stretch>
              </a:blipFill>
            </p:spPr>
            <p:txBody>
              <a:bodyPr/>
              <a:lstStyle/>
              <a:p>
                <a:r>
                  <a:rPr lang="en-GB">
                    <a:noFill/>
                  </a:rPr>
                  <a:t> </a:t>
                </a:r>
              </a:p>
            </p:txBody>
          </p:sp>
        </mc:Fallback>
      </mc:AlternateContent>
    </p:spTree>
    <p:extLst>
      <p:ext uri="{BB962C8B-B14F-4D97-AF65-F5344CB8AC3E}">
        <p14:creationId xmlns:p14="http://schemas.microsoft.com/office/powerpoint/2010/main" val="2650803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577C-1DD0-4092-B6FC-19C6BC0508AA}"/>
              </a:ext>
            </a:extLst>
          </p:cNvPr>
          <p:cNvSpPr>
            <a:spLocks noGrp="1"/>
          </p:cNvSpPr>
          <p:nvPr>
            <p:ph type="title"/>
          </p:nvPr>
        </p:nvSpPr>
        <p:spPr/>
        <p:txBody>
          <a:bodyPr/>
          <a:lstStyle/>
          <a:p>
            <a:r>
              <a:rPr lang="de-DE" dirty="0"/>
              <a:t>Hill Climbing</a:t>
            </a:r>
            <a:endParaRPr lang="en-GB" dirty="0"/>
          </a:p>
        </p:txBody>
      </p:sp>
      <p:sp>
        <p:nvSpPr>
          <p:cNvPr id="3" name="Slide Number Placeholder 2">
            <a:extLst>
              <a:ext uri="{FF2B5EF4-FFF2-40B4-BE49-F238E27FC236}">
                <a16:creationId xmlns:a16="http://schemas.microsoft.com/office/drawing/2014/main" id="{AAA241E8-4A2A-48B1-9E65-598F490D59F9}"/>
              </a:ext>
            </a:extLst>
          </p:cNvPr>
          <p:cNvSpPr>
            <a:spLocks noGrp="1"/>
          </p:cNvSpPr>
          <p:nvPr>
            <p:ph type="sldNum" sz="quarter" idx="13"/>
          </p:nvPr>
        </p:nvSpPr>
        <p:spPr/>
        <p:txBody>
          <a:bodyPr/>
          <a:lstStyle/>
          <a:p>
            <a:fld id="{15C29056-5AFA-7949-831A-3EC086771171}" type="slidenum">
              <a:rPr lang="de-DE" smtClean="0"/>
              <a:pPr/>
              <a:t>25</a:t>
            </a:fld>
            <a:endParaRPr lang="de-DE" dirty="0"/>
          </a:p>
        </p:txBody>
      </p:sp>
      <p:sp>
        <p:nvSpPr>
          <p:cNvPr id="5" name="Footer Placeholder 4">
            <a:extLst>
              <a:ext uri="{FF2B5EF4-FFF2-40B4-BE49-F238E27FC236}">
                <a16:creationId xmlns:a16="http://schemas.microsoft.com/office/drawing/2014/main" id="{AD10EB01-A522-46FD-B4D9-259D0BE205CE}"/>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7" name="Picture 6" descr="A close up of a piece of paper&#10;&#10;Description automatically generated">
            <a:extLst>
              <a:ext uri="{FF2B5EF4-FFF2-40B4-BE49-F238E27FC236}">
                <a16:creationId xmlns:a16="http://schemas.microsoft.com/office/drawing/2014/main" id="{FA7F50F0-5004-4860-9C0A-455D56073B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386" y="900001"/>
            <a:ext cx="5597255" cy="4261606"/>
          </a:xfrm>
          <a:prstGeom prst="rect">
            <a:avLst/>
          </a:prstGeom>
          <a:ln>
            <a:solidFill>
              <a:schemeClr val="bg1">
                <a:lumMod val="65000"/>
              </a:schemeClr>
            </a:solidFill>
          </a:ln>
        </p:spPr>
      </p:pic>
      <p:sp>
        <p:nvSpPr>
          <p:cNvPr id="9" name="TextBox 8">
            <a:extLst>
              <a:ext uri="{FF2B5EF4-FFF2-40B4-BE49-F238E27FC236}">
                <a16:creationId xmlns:a16="http://schemas.microsoft.com/office/drawing/2014/main" id="{FA2194D3-64B9-4C6A-9DD1-47C93C0780C1}"/>
              </a:ext>
            </a:extLst>
          </p:cNvPr>
          <p:cNvSpPr txBox="1"/>
          <p:nvPr/>
        </p:nvSpPr>
        <p:spPr>
          <a:xfrm>
            <a:off x="3366111" y="1526087"/>
            <a:ext cx="1091966" cy="300082"/>
          </a:xfrm>
          <a:prstGeom prst="rect">
            <a:avLst/>
          </a:prstGeom>
          <a:noFill/>
        </p:spPr>
        <p:txBody>
          <a:bodyPr wrap="none" rtlCol="0">
            <a:spAutoFit/>
          </a:bodyPr>
          <a:lstStyle/>
          <a:p>
            <a:r>
              <a:rPr lang="de-DE" sz="1350" b="1" dirty="0">
                <a:solidFill>
                  <a:schemeClr val="bg1">
                    <a:lumMod val="50000"/>
                  </a:schemeClr>
                </a:solidFill>
              </a:rPr>
              <a:t>Hill Climbing</a:t>
            </a:r>
            <a:endParaRPr lang="en-GB" sz="1350" b="1" dirty="0">
              <a:solidFill>
                <a:schemeClr val="bg1">
                  <a:lumMod val="50000"/>
                </a:schemeClr>
              </a:solidFill>
            </a:endParaRPr>
          </a:p>
        </p:txBody>
      </p:sp>
      <mc:AlternateContent xmlns:mc="http://schemas.openxmlformats.org/markup-compatibility/2006" xmlns:a14="http://schemas.microsoft.com/office/drawing/2010/main">
        <mc:Choice Requires="a14">
          <p:sp>
            <p:nvSpPr>
              <p:cNvPr id="11" name="Text Placeholder 3">
                <a:extLst>
                  <a:ext uri="{FF2B5EF4-FFF2-40B4-BE49-F238E27FC236}">
                    <a16:creationId xmlns:a16="http://schemas.microsoft.com/office/drawing/2014/main" id="{6B32F139-6519-485D-8C03-80C15442E97E}"/>
                  </a:ext>
                </a:extLst>
              </p:cNvPr>
              <p:cNvSpPr txBox="1">
                <a:spLocks/>
              </p:cNvSpPr>
              <p:nvPr/>
            </p:nvSpPr>
            <p:spPr>
              <a:xfrm>
                <a:off x="5930153" y="900000"/>
                <a:ext cx="2808672" cy="4307679"/>
              </a:xfrm>
              <a:prstGeom prst="rect">
                <a:avLst/>
              </a:prstGeom>
            </p:spPr>
            <p:txBody>
              <a:bodyPr vert="horz" lIns="0" tIns="0" rIns="0" bIns="0" rtlCol="0">
                <a:noAutofit/>
              </a:bodyPr>
              <a:lstStyle>
                <a:lvl1pPr marL="266700" indent="-260350"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de-DE" sz="1800" dirty="0"/>
                  <a:t>Greedy Strategy</a:t>
                </a:r>
              </a:p>
              <a:p>
                <a:r>
                  <a:rPr lang="de-DE" sz="1800" dirty="0"/>
                  <a:t>We try points in the neighborhood</a:t>
                </a:r>
              </a:p>
              <a:p>
                <a:r>
                  <a:rPr lang="de-DE" sz="1800" dirty="0"/>
                  <a:t>If no points in the neighborhood do better, we stop</a:t>
                </a:r>
              </a:p>
              <a:p>
                <a:r>
                  <a:rPr lang="de-DE" sz="1800" dirty="0"/>
                  <a:t>Faster but local optima</a:t>
                </a:r>
              </a:p>
              <a:p>
                <a:r>
                  <a:rPr lang="de-DE" sz="1800" dirty="0"/>
                  <a:t>In figure:</a:t>
                </a:r>
              </a:p>
              <a:p>
                <a:pPr lvl="1"/>
                <a:r>
                  <a:rPr lang="de-DE" dirty="0"/>
                  <a:t>range [0,10] </a:t>
                </a:r>
              </a:p>
              <a:p>
                <a:pPr lvl="1"/>
                <a:r>
                  <a:rPr lang="de-DE" dirty="0"/>
                  <a:t>Start point 8.5</a:t>
                </a:r>
              </a:p>
              <a:p>
                <a:pPr lvl="1"/>
                <a:r>
                  <a:rPr lang="de-DE" dirty="0"/>
                  <a:t>Whiter points generated earlier</a:t>
                </a:r>
              </a:p>
              <a:p>
                <a:pPr lvl="1"/>
                <a:r>
                  <a:rPr lang="de-DE" dirty="0"/>
                  <a:t>Converging to optimum at </a:t>
                </a:r>
                <a14:m>
                  <m:oMath xmlns:m="http://schemas.openxmlformats.org/officeDocument/2006/math">
                    <m:r>
                      <a:rPr lang="de-DE" i="1" dirty="0" smtClean="0">
                        <a:latin typeface="Cambria Math" panose="02040503050406030204" pitchFamily="18" charset="0"/>
                      </a:rPr>
                      <m:t>𝑝</m:t>
                    </m:r>
                    <m:r>
                      <a:rPr lang="de-DE" b="0" i="1" dirty="0" smtClean="0">
                        <a:latin typeface="Cambria Math" panose="02040503050406030204" pitchFamily="18" charset="0"/>
                      </a:rPr>
                      <m:t> </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 </m:t>
                    </m:r>
                    <m:r>
                      <a:rPr lang="de-DE" b="0" i="1" dirty="0" smtClean="0">
                        <a:latin typeface="Cambria Math" panose="02040503050406030204" pitchFamily="18" charset="0"/>
                      </a:rPr>
                      <m:t>7</m:t>
                    </m:r>
                    <m:r>
                      <a:rPr lang="de-DE" i="1" dirty="0" smtClean="0">
                        <a:latin typeface="Cambria Math" panose="02040503050406030204" pitchFamily="18" charset="0"/>
                      </a:rPr>
                      <m:t>.0</m:t>
                    </m:r>
                  </m:oMath>
                </a14:m>
                <a:endParaRPr lang="de-DE" dirty="0"/>
              </a:p>
            </p:txBody>
          </p:sp>
        </mc:Choice>
        <mc:Fallback xmlns="">
          <p:sp>
            <p:nvSpPr>
              <p:cNvPr id="11" name="Text Placeholder 3">
                <a:extLst>
                  <a:ext uri="{FF2B5EF4-FFF2-40B4-BE49-F238E27FC236}">
                    <a16:creationId xmlns:a16="http://schemas.microsoft.com/office/drawing/2014/main" id="{6B32F139-6519-485D-8C03-80C15442E97E}"/>
                  </a:ext>
                </a:extLst>
              </p:cNvPr>
              <p:cNvSpPr txBox="1">
                <a:spLocks noRot="1" noChangeAspect="1" noMove="1" noResize="1" noEditPoints="1" noAdjustHandles="1" noChangeArrowheads="1" noChangeShapeType="1" noTextEdit="1"/>
              </p:cNvSpPr>
              <p:nvPr/>
            </p:nvSpPr>
            <p:spPr>
              <a:xfrm>
                <a:off x="5930153" y="900000"/>
                <a:ext cx="2808672" cy="4307679"/>
              </a:xfrm>
              <a:prstGeom prst="rect">
                <a:avLst/>
              </a:prstGeom>
              <a:blipFill>
                <a:blip r:embed="rId3"/>
                <a:stretch>
                  <a:fillRect l="-4989" t="-1983" r="-2603"/>
                </a:stretch>
              </a:blipFill>
            </p:spPr>
            <p:txBody>
              <a:bodyPr/>
              <a:lstStyle/>
              <a:p>
                <a:r>
                  <a:rPr lang="en-GB">
                    <a:noFill/>
                  </a:rPr>
                  <a:t> </a:t>
                </a:r>
              </a:p>
            </p:txBody>
          </p:sp>
        </mc:Fallback>
      </mc:AlternateContent>
    </p:spTree>
    <p:extLst>
      <p:ext uri="{BB962C8B-B14F-4D97-AF65-F5344CB8AC3E}">
        <p14:creationId xmlns:p14="http://schemas.microsoft.com/office/powerpoint/2010/main" val="1471302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C7401-9257-4A84-BA30-8F398AB48314}"/>
              </a:ext>
            </a:extLst>
          </p:cNvPr>
          <p:cNvSpPr>
            <a:spLocks noGrp="1"/>
          </p:cNvSpPr>
          <p:nvPr>
            <p:ph type="title"/>
          </p:nvPr>
        </p:nvSpPr>
        <p:spPr/>
        <p:txBody>
          <a:bodyPr/>
          <a:lstStyle/>
          <a:p>
            <a:r>
              <a:rPr lang="de-DE" dirty="0"/>
              <a:t>Bayesian Optimization</a:t>
            </a:r>
            <a:endParaRPr lang="en-GB" dirty="0"/>
          </a:p>
        </p:txBody>
      </p:sp>
      <p:sp>
        <p:nvSpPr>
          <p:cNvPr id="3" name="Slide Number Placeholder 2">
            <a:extLst>
              <a:ext uri="{FF2B5EF4-FFF2-40B4-BE49-F238E27FC236}">
                <a16:creationId xmlns:a16="http://schemas.microsoft.com/office/drawing/2014/main" id="{5D7E9DBF-B052-4A6D-8A45-C7C1E92AF277}"/>
              </a:ext>
            </a:extLst>
          </p:cNvPr>
          <p:cNvSpPr>
            <a:spLocks noGrp="1"/>
          </p:cNvSpPr>
          <p:nvPr>
            <p:ph type="sldNum" sz="quarter" idx="13"/>
          </p:nvPr>
        </p:nvSpPr>
        <p:spPr/>
        <p:txBody>
          <a:bodyPr/>
          <a:lstStyle/>
          <a:p>
            <a:fld id="{15C29056-5AFA-7949-831A-3EC086771171}" type="slidenum">
              <a:rPr lang="de-DE" smtClean="0"/>
              <a:pPr/>
              <a:t>26</a:t>
            </a:fld>
            <a:endParaRPr lang="de-DE" dirty="0"/>
          </a:p>
        </p:txBody>
      </p:sp>
      <p:sp>
        <p:nvSpPr>
          <p:cNvPr id="4" name="Text Placeholder 3">
            <a:extLst>
              <a:ext uri="{FF2B5EF4-FFF2-40B4-BE49-F238E27FC236}">
                <a16:creationId xmlns:a16="http://schemas.microsoft.com/office/drawing/2014/main" id="{E5FDDA37-9731-4DF4-B960-0C50FC2430B1}"/>
              </a:ext>
            </a:extLst>
          </p:cNvPr>
          <p:cNvSpPr>
            <a:spLocks noGrp="1"/>
          </p:cNvSpPr>
          <p:nvPr>
            <p:ph type="body" sz="quarter" idx="14"/>
          </p:nvPr>
        </p:nvSpPr>
        <p:spPr/>
        <p:txBody>
          <a:bodyPr/>
          <a:lstStyle/>
          <a:p>
            <a:endParaRPr lang="en-GB" dirty="0"/>
          </a:p>
        </p:txBody>
      </p:sp>
      <p:sp>
        <p:nvSpPr>
          <p:cNvPr id="5" name="Footer Placeholder 4">
            <a:extLst>
              <a:ext uri="{FF2B5EF4-FFF2-40B4-BE49-F238E27FC236}">
                <a16:creationId xmlns:a16="http://schemas.microsoft.com/office/drawing/2014/main" id="{7ED9EC53-DA4B-4706-AC62-AF350C90B76B}"/>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7" name="Picture 6" descr="A close up of a map&#10;&#10;Description automatically generated">
            <a:extLst>
              <a:ext uri="{FF2B5EF4-FFF2-40B4-BE49-F238E27FC236}">
                <a16:creationId xmlns:a16="http://schemas.microsoft.com/office/drawing/2014/main" id="{491D0915-1C0A-4CD9-BC3A-E7189E0699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124" y="946664"/>
            <a:ext cx="5605936" cy="4147849"/>
          </a:xfrm>
          <a:prstGeom prst="rect">
            <a:avLst/>
          </a:prstGeom>
          <a:ln>
            <a:solidFill>
              <a:schemeClr val="bg1">
                <a:lumMod val="65000"/>
              </a:schemeClr>
            </a:solidFill>
          </a:ln>
        </p:spPr>
      </p:pic>
      <p:sp>
        <p:nvSpPr>
          <p:cNvPr id="9" name="TextBox 8">
            <a:extLst>
              <a:ext uri="{FF2B5EF4-FFF2-40B4-BE49-F238E27FC236}">
                <a16:creationId xmlns:a16="http://schemas.microsoft.com/office/drawing/2014/main" id="{D5B0898C-B1A0-4EC5-B55B-BC3B3F2EE81A}"/>
              </a:ext>
            </a:extLst>
          </p:cNvPr>
          <p:cNvSpPr txBox="1"/>
          <p:nvPr/>
        </p:nvSpPr>
        <p:spPr>
          <a:xfrm>
            <a:off x="4928984" y="1275091"/>
            <a:ext cx="820802" cy="300082"/>
          </a:xfrm>
          <a:prstGeom prst="rect">
            <a:avLst/>
          </a:prstGeom>
          <a:noFill/>
        </p:spPr>
        <p:txBody>
          <a:bodyPr wrap="none" rtlCol="0">
            <a:spAutoFit/>
          </a:bodyPr>
          <a:lstStyle/>
          <a:p>
            <a:r>
              <a:rPr lang="de-DE" sz="1350" b="1" dirty="0">
                <a:solidFill>
                  <a:schemeClr val="bg1">
                    <a:lumMod val="50000"/>
                  </a:schemeClr>
                </a:solidFill>
              </a:rPr>
              <a:t>Bayesian</a:t>
            </a:r>
            <a:endParaRPr lang="en-GB" sz="1350" b="1" dirty="0">
              <a:solidFill>
                <a:schemeClr val="bg1">
                  <a:lumMod val="50000"/>
                </a:schemeClr>
              </a:solidFill>
            </a:endParaRPr>
          </a:p>
        </p:txBody>
      </p:sp>
      <mc:AlternateContent xmlns:mc="http://schemas.openxmlformats.org/markup-compatibility/2006" xmlns:a14="http://schemas.microsoft.com/office/drawing/2010/main">
        <mc:Choice Requires="a14">
          <p:sp>
            <p:nvSpPr>
              <p:cNvPr id="11" name="Text Placeholder 3">
                <a:extLst>
                  <a:ext uri="{FF2B5EF4-FFF2-40B4-BE49-F238E27FC236}">
                    <a16:creationId xmlns:a16="http://schemas.microsoft.com/office/drawing/2014/main" id="{4B5E50FF-C769-43E7-913E-A2B3E8BAEBC8}"/>
                  </a:ext>
                </a:extLst>
              </p:cNvPr>
              <p:cNvSpPr txBox="1">
                <a:spLocks/>
              </p:cNvSpPr>
              <p:nvPr/>
            </p:nvSpPr>
            <p:spPr>
              <a:xfrm>
                <a:off x="5930153" y="900000"/>
                <a:ext cx="2808672" cy="4307679"/>
              </a:xfrm>
              <a:prstGeom prst="rect">
                <a:avLst/>
              </a:prstGeom>
            </p:spPr>
            <p:txBody>
              <a:bodyPr vert="horz" lIns="0" tIns="0" rIns="0" bIns="0" rtlCol="0">
                <a:noAutofit/>
              </a:bodyPr>
              <a:lstStyle>
                <a:lvl1pPr marL="266700" indent="-260350"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de-DE" sz="1800" dirty="0"/>
                  <a:t>Phase 1 (warm up): Random points</a:t>
                </a:r>
              </a:p>
              <a:p>
                <a:r>
                  <a:rPr lang="de-DE" sz="1800" dirty="0"/>
                  <a:t>Phase 2: surrogate model from random points </a:t>
                </a:r>
                <a14:m>
                  <m:oMath xmlns:m="http://schemas.openxmlformats.org/officeDocument/2006/math">
                    <m:r>
                      <a:rPr lang="de-DE" sz="1800" i="1" dirty="0" smtClean="0">
                        <a:latin typeface="Cambria Math" panose="02040503050406030204" pitchFamily="18" charset="0"/>
                      </a:rPr>
                      <m:t>𝑃</m:t>
                    </m:r>
                    <m:r>
                      <a:rPr lang="de-DE" sz="1800" i="1" dirty="0" smtClean="0">
                        <a:latin typeface="Cambria Math" panose="02040503050406030204" pitchFamily="18" charset="0"/>
                      </a:rPr>
                      <m:t>(</m:t>
                    </m:r>
                    <m:r>
                      <a:rPr lang="de-DE" sz="1800" i="1" dirty="0" smtClean="0">
                        <a:latin typeface="Cambria Math" panose="02040503050406030204" pitchFamily="18" charset="0"/>
                      </a:rPr>
                      <m:t>𝑜𝑢𝑡𝑝𝑢𝑡</m:t>
                    </m:r>
                    <m:r>
                      <a:rPr lang="de-DE" sz="1800" i="1" dirty="0" smtClean="0">
                        <a:latin typeface="Cambria Math" panose="02040503050406030204" pitchFamily="18" charset="0"/>
                      </a:rPr>
                      <m:t>| </m:t>
                    </m:r>
                    <m:r>
                      <a:rPr lang="de-DE" sz="1800" i="1" dirty="0" smtClean="0">
                        <a:latin typeface="Cambria Math" panose="02040503050406030204" pitchFamily="18" charset="0"/>
                      </a:rPr>
                      <m:t>𝑝𝑎𝑠𝑡</m:t>
                    </m:r>
                    <m:r>
                      <a:rPr lang="de-DE" sz="1800" i="1" dirty="0" smtClean="0">
                        <a:latin typeface="Cambria Math" panose="02040503050406030204" pitchFamily="18" charset="0"/>
                      </a:rPr>
                      <m:t> </m:t>
                    </m:r>
                    <m:r>
                      <a:rPr lang="de-DE" sz="1800" b="0" i="1" dirty="0" smtClean="0">
                        <a:latin typeface="Cambria Math" panose="02040503050406030204" pitchFamily="18" charset="0"/>
                      </a:rPr>
                      <m:t>𝑝𝑜𝑖𝑛𝑡</m:t>
                    </m:r>
                    <m:r>
                      <a:rPr lang="de-DE" sz="1800" i="1" dirty="0" smtClean="0">
                        <a:latin typeface="Cambria Math" panose="02040503050406030204" pitchFamily="18" charset="0"/>
                      </a:rPr>
                      <m:t>𝑠</m:t>
                    </m:r>
                    <m:r>
                      <a:rPr lang="de-DE" sz="1800" i="1" dirty="0" smtClean="0">
                        <a:latin typeface="Cambria Math" panose="02040503050406030204" pitchFamily="18" charset="0"/>
                      </a:rPr>
                      <m:t>)</m:t>
                    </m:r>
                  </m:oMath>
                </a14:m>
                <a:endParaRPr lang="de-DE" sz="1800" dirty="0"/>
              </a:p>
              <a:p>
                <a:r>
                  <a:rPr lang="de-DE" sz="1800" dirty="0"/>
                  <a:t>Optimize surrogate model</a:t>
                </a:r>
              </a:p>
              <a:p>
                <a:r>
                  <a:rPr lang="de-DE" sz="1800" dirty="0"/>
                  <a:t>In figure:</a:t>
                </a:r>
              </a:p>
              <a:p>
                <a:pPr lvl="1"/>
                <a:r>
                  <a:rPr lang="de-DE" dirty="0"/>
                  <a:t>range [0,10] </a:t>
                </a:r>
              </a:p>
              <a:p>
                <a:pPr lvl="1"/>
                <a:r>
                  <a:rPr lang="de-DE" dirty="0"/>
                  <a:t>Gray points in warm up phase</a:t>
                </a:r>
              </a:p>
              <a:p>
                <a:pPr lvl="1"/>
                <a:r>
                  <a:rPr lang="de-DE" dirty="0"/>
                  <a:t>Whiter points generated earlier</a:t>
                </a:r>
              </a:p>
              <a:p>
                <a:pPr lvl="1"/>
                <a:r>
                  <a:rPr lang="de-DE" dirty="0"/>
                  <a:t>Converging to optimum at </a:t>
                </a:r>
                <a14:m>
                  <m:oMath xmlns:m="http://schemas.openxmlformats.org/officeDocument/2006/math">
                    <m:r>
                      <a:rPr lang="de-DE" i="1" dirty="0" smtClean="0">
                        <a:latin typeface="Cambria Math" panose="02040503050406030204" pitchFamily="18" charset="0"/>
                      </a:rPr>
                      <m:t>𝑝</m:t>
                    </m:r>
                    <m:r>
                      <a:rPr lang="de-DE" b="0" i="1" dirty="0" smtClean="0">
                        <a:latin typeface="Cambria Math" panose="02040503050406030204" pitchFamily="18" charset="0"/>
                      </a:rPr>
                      <m:t> </m:t>
                    </m:r>
                    <m:r>
                      <a:rPr lang="de-DE" i="1" dirty="0" smtClean="0">
                        <a:latin typeface="Cambria Math" panose="02040503050406030204" pitchFamily="18" charset="0"/>
                        <a:ea typeface="Cambria Math" panose="02040503050406030204" pitchFamily="18" charset="0"/>
                      </a:rPr>
                      <m:t>~</m:t>
                    </m:r>
                    <m:r>
                      <a:rPr lang="de-DE" b="0" i="1" dirty="0" smtClean="0">
                        <a:latin typeface="Cambria Math" panose="02040503050406030204" pitchFamily="18" charset="0"/>
                        <a:ea typeface="Cambria Math" panose="02040503050406030204" pitchFamily="18" charset="0"/>
                      </a:rPr>
                      <m:t> </m:t>
                    </m:r>
                    <m:r>
                      <a:rPr lang="de-DE" b="0" i="1" dirty="0" smtClean="0">
                        <a:latin typeface="Cambria Math" panose="02040503050406030204" pitchFamily="18" charset="0"/>
                      </a:rPr>
                      <m:t>4</m:t>
                    </m:r>
                    <m:r>
                      <a:rPr lang="de-DE" i="1" dirty="0" smtClean="0">
                        <a:latin typeface="Cambria Math" panose="02040503050406030204" pitchFamily="18" charset="0"/>
                      </a:rPr>
                      <m:t>.0</m:t>
                    </m:r>
                  </m:oMath>
                </a14:m>
                <a:endParaRPr lang="de-DE" dirty="0"/>
              </a:p>
            </p:txBody>
          </p:sp>
        </mc:Choice>
        <mc:Fallback xmlns="">
          <p:sp>
            <p:nvSpPr>
              <p:cNvPr id="11" name="Text Placeholder 3">
                <a:extLst>
                  <a:ext uri="{FF2B5EF4-FFF2-40B4-BE49-F238E27FC236}">
                    <a16:creationId xmlns:a16="http://schemas.microsoft.com/office/drawing/2014/main" id="{4B5E50FF-C769-43E7-913E-A2B3E8BAEBC8}"/>
                  </a:ext>
                </a:extLst>
              </p:cNvPr>
              <p:cNvSpPr txBox="1">
                <a:spLocks noRot="1" noChangeAspect="1" noMove="1" noResize="1" noEditPoints="1" noAdjustHandles="1" noChangeArrowheads="1" noChangeShapeType="1" noTextEdit="1"/>
              </p:cNvSpPr>
              <p:nvPr/>
            </p:nvSpPr>
            <p:spPr>
              <a:xfrm>
                <a:off x="5930153" y="900000"/>
                <a:ext cx="2808672" cy="4307679"/>
              </a:xfrm>
              <a:prstGeom prst="rect">
                <a:avLst/>
              </a:prstGeom>
              <a:blipFill>
                <a:blip r:embed="rId3"/>
                <a:stretch>
                  <a:fillRect l="-4989" t="-1983" b="-5241"/>
                </a:stretch>
              </a:blipFill>
            </p:spPr>
            <p:txBody>
              <a:bodyPr/>
              <a:lstStyle/>
              <a:p>
                <a:r>
                  <a:rPr lang="en-GB">
                    <a:noFill/>
                  </a:rPr>
                  <a:t> </a:t>
                </a:r>
              </a:p>
            </p:txBody>
          </p:sp>
        </mc:Fallback>
      </mc:AlternateContent>
    </p:spTree>
    <p:extLst>
      <p:ext uri="{BB962C8B-B14F-4D97-AF65-F5344CB8AC3E}">
        <p14:creationId xmlns:p14="http://schemas.microsoft.com/office/powerpoint/2010/main" val="4293520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646331"/>
          </a:xfrm>
        </p:spPr>
        <p:txBody>
          <a:bodyPr/>
          <a:lstStyle/>
          <a:p>
            <a:r>
              <a:rPr lang="de-DE" dirty="0"/>
              <a:t>Validate Results: Errors</a:t>
            </a:r>
          </a:p>
        </p:txBody>
      </p:sp>
      <p:sp>
        <p:nvSpPr>
          <p:cNvPr id="3" name="Foliennummernplatzhalter 2">
            <a:extLst>
              <a:ext uri="{FF2B5EF4-FFF2-40B4-BE49-F238E27FC236}">
                <a16:creationId xmlns:a16="http://schemas.microsoft.com/office/drawing/2014/main" id="{597C976E-80FB-8043-A2FA-70D3F515CA8F}"/>
              </a:ext>
            </a:extLst>
          </p:cNvPr>
          <p:cNvSpPr>
            <a:spLocks noGrp="1"/>
          </p:cNvSpPr>
          <p:nvPr>
            <p:ph type="sldNum" sz="quarter" idx="4"/>
          </p:nvPr>
        </p:nvSpPr>
        <p:spPr/>
        <p:txBody>
          <a:bodyPr/>
          <a:lstStyle/>
          <a:p>
            <a:fld id="{15C29056-5AFA-7949-831A-3EC086771171}" type="slidenum">
              <a:rPr lang="de-DE" smtClean="0"/>
              <a:pPr/>
              <a:t>27</a:t>
            </a:fld>
            <a:endParaRPr lang="de-DE" dirty="0"/>
          </a:p>
        </p:txBody>
      </p:sp>
      <p:sp>
        <p:nvSpPr>
          <p:cNvPr id="4" name="Fußzeilenplatzhalter 3">
            <a:extLst>
              <a:ext uri="{FF2B5EF4-FFF2-40B4-BE49-F238E27FC236}">
                <a16:creationId xmlns:a16="http://schemas.microsoft.com/office/drawing/2014/main" id="{3038D155-696E-394D-AC74-0C0A4611EA6C}"/>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1576388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C4B8-DD37-480E-BD04-ECC7C814CCAB}"/>
              </a:ext>
            </a:extLst>
          </p:cNvPr>
          <p:cNvSpPr>
            <a:spLocks noGrp="1"/>
          </p:cNvSpPr>
          <p:nvPr>
            <p:ph type="title"/>
          </p:nvPr>
        </p:nvSpPr>
        <p:spPr/>
        <p:txBody>
          <a:bodyPr/>
          <a:lstStyle/>
          <a:p>
            <a:r>
              <a:rPr lang="de-DE" dirty="0"/>
              <a:t>Types of Errors</a:t>
            </a:r>
            <a:endParaRPr lang="en-GB" dirty="0"/>
          </a:p>
        </p:txBody>
      </p:sp>
      <p:sp>
        <p:nvSpPr>
          <p:cNvPr id="3" name="Slide Number Placeholder 2">
            <a:extLst>
              <a:ext uri="{FF2B5EF4-FFF2-40B4-BE49-F238E27FC236}">
                <a16:creationId xmlns:a16="http://schemas.microsoft.com/office/drawing/2014/main" id="{211FBA1F-59D8-44D4-9A80-C176CA31D050}"/>
              </a:ext>
            </a:extLst>
          </p:cNvPr>
          <p:cNvSpPr>
            <a:spLocks noGrp="1"/>
          </p:cNvSpPr>
          <p:nvPr>
            <p:ph type="sldNum" sz="quarter" idx="13"/>
          </p:nvPr>
        </p:nvSpPr>
        <p:spPr/>
        <p:txBody>
          <a:bodyPr/>
          <a:lstStyle/>
          <a:p>
            <a:fld id="{15C29056-5AFA-7949-831A-3EC086771171}" type="slidenum">
              <a:rPr lang="de-DE" smtClean="0"/>
              <a:pPr/>
              <a:t>28</a:t>
            </a:fld>
            <a:endParaRPr lang="de-DE" dirty="0"/>
          </a:p>
        </p:txBody>
      </p:sp>
      <p:sp>
        <p:nvSpPr>
          <p:cNvPr id="4" name="Text Placeholder 3">
            <a:extLst>
              <a:ext uri="{FF2B5EF4-FFF2-40B4-BE49-F238E27FC236}">
                <a16:creationId xmlns:a16="http://schemas.microsoft.com/office/drawing/2014/main" id="{B3F97C8F-A30E-41A5-8BE0-C95260D5E8D0}"/>
              </a:ext>
            </a:extLst>
          </p:cNvPr>
          <p:cNvSpPr>
            <a:spLocks noGrp="1"/>
          </p:cNvSpPr>
          <p:nvPr>
            <p:ph type="body" sz="quarter" idx="14"/>
          </p:nvPr>
        </p:nvSpPr>
        <p:spPr>
          <a:xfrm>
            <a:off x="358775" y="860865"/>
            <a:ext cx="8378825" cy="4542850"/>
          </a:xfrm>
        </p:spPr>
        <p:txBody>
          <a:bodyPr/>
          <a:lstStyle/>
          <a:p>
            <a:r>
              <a:rPr lang="de-DE" dirty="0"/>
              <a:t>Pure / Experimental / Intrinsic Error (Bayes Error)</a:t>
            </a:r>
          </a:p>
          <a:p>
            <a:pPr marL="228600" lvl="1" indent="0">
              <a:buNone/>
            </a:pPr>
            <a:r>
              <a:rPr lang="en-GB" sz="1600" b="0" i="0" u="none" strike="noStrike" baseline="0" dirty="0"/>
              <a:t>The </a:t>
            </a:r>
            <a:r>
              <a:rPr lang="en-GB" sz="1600" b="1" i="0" u="none" strike="noStrike" baseline="0" dirty="0"/>
              <a:t>pure error </a:t>
            </a:r>
            <a:r>
              <a:rPr lang="en-GB" sz="1600" b="0" i="0" u="none" strike="noStrike" baseline="0" dirty="0"/>
              <a:t>or </a:t>
            </a:r>
            <a:r>
              <a:rPr lang="en-GB" sz="1600" b="1" i="0" u="none" strike="noStrike" baseline="0" dirty="0"/>
              <a:t>experimental error </a:t>
            </a:r>
            <a:r>
              <a:rPr lang="en-GB" sz="1600" b="0" i="0" u="none" strike="noStrike" baseline="0" dirty="0"/>
              <a:t>is inherent in the data and is due to noise, random variations, imprecise measurements, or the influence of hidden variables that cannot be observed.</a:t>
            </a:r>
            <a:endParaRPr lang="de-DE" sz="1600" dirty="0"/>
          </a:p>
          <a:p>
            <a:r>
              <a:rPr lang="de-DE" dirty="0"/>
              <a:t>Sample Error</a:t>
            </a:r>
          </a:p>
          <a:p>
            <a:pPr marL="228600" lvl="1" indent="0">
              <a:buNone/>
            </a:pPr>
            <a:r>
              <a:rPr lang="en-GB" sz="1600" b="0" i="0" u="none" strike="noStrike" baseline="0" dirty="0"/>
              <a:t>The </a:t>
            </a:r>
            <a:r>
              <a:rPr lang="en-GB" sz="1600" b="1" i="0" u="none" strike="noStrike" baseline="0" dirty="0"/>
              <a:t>sample error </a:t>
            </a:r>
            <a:r>
              <a:rPr lang="en-GB" sz="1600" b="0" i="0" u="none" strike="noStrike" baseline="0" dirty="0"/>
              <a:t>is caused by the fact that a finite sample, especially when its size is quite small, will seldom exactly reflect the true distribution of the probability distribution generating the data (example of throwing a dice).</a:t>
            </a:r>
            <a:endParaRPr lang="de-DE" sz="1600" dirty="0"/>
          </a:p>
          <a:p>
            <a:r>
              <a:rPr lang="de-DE" dirty="0"/>
              <a:t>Model Error</a:t>
            </a:r>
          </a:p>
          <a:p>
            <a:pPr marL="228600" lvl="1" indent="0">
              <a:buNone/>
            </a:pPr>
            <a:r>
              <a:rPr lang="en-GB" sz="1600" b="0" i="0" u="none" strike="noStrike" baseline="0" dirty="0"/>
              <a:t>A large error may be caused by a </a:t>
            </a:r>
            <a:r>
              <a:rPr lang="en-GB" sz="1600" b="1" i="0" u="none" strike="noStrike" baseline="0" dirty="0"/>
              <a:t>lack of fit</a:t>
            </a:r>
            <a:r>
              <a:rPr lang="en-GB" sz="1600" b="0" i="0" u="none" strike="noStrike" baseline="0" dirty="0"/>
              <a:t>. When the set of considered models is too simple for the structure inherent in the data, no model will yield a small error. Too complex models might run into overfitting.</a:t>
            </a:r>
            <a:endParaRPr lang="de-DE" sz="1600" dirty="0"/>
          </a:p>
          <a:p>
            <a:r>
              <a:rPr lang="de-DE" dirty="0"/>
              <a:t>Algorithmic Error</a:t>
            </a:r>
          </a:p>
          <a:p>
            <a:pPr marL="228600" lvl="1" indent="0">
              <a:buNone/>
            </a:pPr>
            <a:r>
              <a:rPr lang="en-GB" sz="1600" b="0" i="0" u="none" strike="noStrike" baseline="0" dirty="0"/>
              <a:t>The </a:t>
            </a:r>
            <a:r>
              <a:rPr lang="en-GB" sz="1600" b="1" i="0" u="none" strike="noStrike" baseline="0" dirty="0"/>
              <a:t>algorithmic error </a:t>
            </a:r>
            <a:r>
              <a:rPr lang="en-GB" sz="1600" i="0" u="none" strike="noStrike" baseline="0" dirty="0"/>
              <a:t>is</a:t>
            </a:r>
            <a:r>
              <a:rPr lang="en-GB" sz="1600" b="1" i="0" u="none" strike="noStrike" baseline="0" dirty="0"/>
              <a:t> </a:t>
            </a:r>
            <a:r>
              <a:rPr lang="en-GB" sz="1600" b="0" i="0" u="none" strike="noStrike" baseline="0" dirty="0"/>
              <a:t>caused by the method that is used to fit the model. Usually this is ignored.</a:t>
            </a:r>
            <a:endParaRPr lang="de-DE" sz="1600" dirty="0"/>
          </a:p>
        </p:txBody>
      </p:sp>
      <p:sp>
        <p:nvSpPr>
          <p:cNvPr id="5" name="Footer Placeholder 4">
            <a:extLst>
              <a:ext uri="{FF2B5EF4-FFF2-40B4-BE49-F238E27FC236}">
                <a16:creationId xmlns:a16="http://schemas.microsoft.com/office/drawing/2014/main" id="{A5270961-FFA3-4691-9FE7-FFB7AEBD03A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Tree>
    <p:extLst>
      <p:ext uri="{BB962C8B-B14F-4D97-AF65-F5344CB8AC3E}">
        <p14:creationId xmlns:p14="http://schemas.microsoft.com/office/powerpoint/2010/main" val="4230621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E2C6A-F81F-4264-ABAC-B1094554F247}"/>
              </a:ext>
            </a:extLst>
          </p:cNvPr>
          <p:cNvSpPr>
            <a:spLocks noGrp="1"/>
          </p:cNvSpPr>
          <p:nvPr>
            <p:ph type="title"/>
          </p:nvPr>
        </p:nvSpPr>
        <p:spPr/>
        <p:txBody>
          <a:bodyPr/>
          <a:lstStyle/>
          <a:p>
            <a:r>
              <a:rPr lang="de-DE" dirty="0"/>
              <a:t>Confusion Matrix for Classification</a:t>
            </a:r>
            <a:endParaRPr lang="en-GB" dirty="0"/>
          </a:p>
        </p:txBody>
      </p:sp>
      <p:sp>
        <p:nvSpPr>
          <p:cNvPr id="3" name="Slide Number Placeholder 2">
            <a:extLst>
              <a:ext uri="{FF2B5EF4-FFF2-40B4-BE49-F238E27FC236}">
                <a16:creationId xmlns:a16="http://schemas.microsoft.com/office/drawing/2014/main" id="{F003779F-2ACF-4619-839B-E0DB48D18BC6}"/>
              </a:ext>
            </a:extLst>
          </p:cNvPr>
          <p:cNvSpPr>
            <a:spLocks noGrp="1"/>
          </p:cNvSpPr>
          <p:nvPr>
            <p:ph type="sldNum" sz="quarter" idx="13"/>
          </p:nvPr>
        </p:nvSpPr>
        <p:spPr/>
        <p:txBody>
          <a:bodyPr/>
          <a:lstStyle/>
          <a:p>
            <a:fld id="{15C29056-5AFA-7949-831A-3EC086771171}" type="slidenum">
              <a:rPr lang="de-DE" smtClean="0"/>
              <a:pPr/>
              <a:t>29</a:t>
            </a:fld>
            <a:endParaRPr lang="de-DE" dirty="0"/>
          </a:p>
        </p:txBody>
      </p:sp>
      <p:sp>
        <p:nvSpPr>
          <p:cNvPr id="4" name="Text Placeholder 3">
            <a:extLst>
              <a:ext uri="{FF2B5EF4-FFF2-40B4-BE49-F238E27FC236}">
                <a16:creationId xmlns:a16="http://schemas.microsoft.com/office/drawing/2014/main" id="{E9C1DD10-D363-448A-8E53-428E8E4E7D56}"/>
              </a:ext>
            </a:extLst>
          </p:cNvPr>
          <p:cNvSpPr>
            <a:spLocks noGrp="1"/>
          </p:cNvSpPr>
          <p:nvPr>
            <p:ph type="body" sz="quarter" idx="14"/>
          </p:nvPr>
        </p:nvSpPr>
        <p:spPr/>
        <p:txBody>
          <a:bodyPr/>
          <a:lstStyle/>
          <a:p>
            <a:r>
              <a:rPr lang="de-DE" dirty="0"/>
              <a:t>Confusion matrix is a matrix-like representation of the correctness of the classification model</a:t>
            </a:r>
          </a:p>
          <a:p>
            <a:r>
              <a:rPr lang="de-DE" dirty="0"/>
              <a:t>A binary classification problem: yes / no classes</a:t>
            </a:r>
          </a:p>
          <a:p>
            <a:r>
              <a:rPr lang="de-DE" dirty="0"/>
              <a:t>The matrix below summarizes the model predictions</a:t>
            </a:r>
            <a:endParaRPr lang="en-GB" dirty="0"/>
          </a:p>
        </p:txBody>
      </p:sp>
      <p:sp>
        <p:nvSpPr>
          <p:cNvPr id="5" name="Footer Placeholder 4">
            <a:extLst>
              <a:ext uri="{FF2B5EF4-FFF2-40B4-BE49-F238E27FC236}">
                <a16:creationId xmlns:a16="http://schemas.microsoft.com/office/drawing/2014/main" id="{876E4720-0C0A-4CB6-95A5-6D383EF3602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graphicFrame>
        <p:nvGraphicFramePr>
          <p:cNvPr id="9" name="Table 8">
            <a:extLst>
              <a:ext uri="{FF2B5EF4-FFF2-40B4-BE49-F238E27FC236}">
                <a16:creationId xmlns:a16="http://schemas.microsoft.com/office/drawing/2014/main" id="{963C6A23-8A8C-4B90-B05E-6C9B03B6E239}"/>
              </a:ext>
            </a:extLst>
          </p:cNvPr>
          <p:cNvGraphicFramePr>
            <a:graphicFrameLocks noGrp="1"/>
          </p:cNvGraphicFramePr>
          <p:nvPr>
            <p:extLst>
              <p:ext uri="{D42A27DB-BD31-4B8C-83A1-F6EECF244321}">
                <p14:modId xmlns:p14="http://schemas.microsoft.com/office/powerpoint/2010/main" val="905122523"/>
              </p:ext>
            </p:extLst>
          </p:nvPr>
        </p:nvGraphicFramePr>
        <p:xfrm>
          <a:off x="3318182" y="2933598"/>
          <a:ext cx="2462459" cy="1483360"/>
        </p:xfrm>
        <a:graphic>
          <a:graphicData uri="http://schemas.openxmlformats.org/drawingml/2006/table">
            <a:tbl>
              <a:tblPr firstRow="1" bandRow="1">
                <a:tableStyleId>{5C22544A-7EE6-4342-B048-85BDC9FD1C3A}</a:tableStyleId>
              </a:tblPr>
              <a:tblGrid>
                <a:gridCol w="620212">
                  <a:extLst>
                    <a:ext uri="{9D8B030D-6E8A-4147-A177-3AD203B41FA5}">
                      <a16:colId xmlns:a16="http://schemas.microsoft.com/office/drawing/2014/main" val="2521256269"/>
                    </a:ext>
                  </a:extLst>
                </a:gridCol>
                <a:gridCol w="921123">
                  <a:extLst>
                    <a:ext uri="{9D8B030D-6E8A-4147-A177-3AD203B41FA5}">
                      <a16:colId xmlns:a16="http://schemas.microsoft.com/office/drawing/2014/main" val="2776123958"/>
                    </a:ext>
                  </a:extLst>
                </a:gridCol>
                <a:gridCol w="921124">
                  <a:extLst>
                    <a:ext uri="{9D8B030D-6E8A-4147-A177-3AD203B41FA5}">
                      <a16:colId xmlns:a16="http://schemas.microsoft.com/office/drawing/2014/main" val="3568835804"/>
                    </a:ext>
                  </a:extLst>
                </a:gridCol>
              </a:tblGrid>
              <a:tr h="370840">
                <a:tc rowSpan="2">
                  <a:txBody>
                    <a:bodyPr/>
                    <a:lstStyle/>
                    <a:p>
                      <a:endParaRPr lang="en-US" dirty="0"/>
                    </a:p>
                    <a:p>
                      <a:r>
                        <a:rPr lang="en-US" dirty="0"/>
                        <a:t>True class</a:t>
                      </a:r>
                    </a:p>
                  </a:txBody>
                  <a:tcPr/>
                </a:tc>
                <a:tc gridSpan="2">
                  <a:txBody>
                    <a:bodyPr/>
                    <a:lstStyle/>
                    <a:p>
                      <a:pPr algn="ctr"/>
                      <a:r>
                        <a:rPr lang="en-US" dirty="0"/>
                        <a:t>Predicted class</a:t>
                      </a:r>
                    </a:p>
                  </a:txBody>
                  <a:tcPr/>
                </a:tc>
                <a:tc hMerge="1">
                  <a:txBody>
                    <a:bodyPr/>
                    <a:lstStyle/>
                    <a:p>
                      <a:pPr algn="ctr"/>
                      <a:endParaRPr lang="en-US" dirty="0"/>
                    </a:p>
                  </a:txBody>
                  <a:tcPr/>
                </a:tc>
                <a:extLst>
                  <a:ext uri="{0D108BD9-81ED-4DB2-BD59-A6C34878D82A}">
                    <a16:rowId xmlns:a16="http://schemas.microsoft.com/office/drawing/2014/main" val="3126902946"/>
                  </a:ext>
                </a:extLst>
              </a:tr>
              <a:tr h="370840">
                <a:tc vMerge="1">
                  <a:txBody>
                    <a:bodyPr/>
                    <a:lstStyle/>
                    <a:p>
                      <a:endParaRPr lang="en-US" dirty="0"/>
                    </a:p>
                  </a:txBody>
                  <a:tcPr/>
                </a:tc>
                <a:tc>
                  <a:txBody>
                    <a:bodyPr/>
                    <a:lstStyle/>
                    <a:p>
                      <a:pPr algn="ctr"/>
                      <a:r>
                        <a:rPr lang="en-US" b="1" dirty="0"/>
                        <a:t>yes</a:t>
                      </a:r>
                    </a:p>
                  </a:txBody>
                  <a:tcPr/>
                </a:tc>
                <a:tc>
                  <a:txBody>
                    <a:bodyPr/>
                    <a:lstStyle/>
                    <a:p>
                      <a:pPr algn="ctr"/>
                      <a:r>
                        <a:rPr lang="en-US" b="1" dirty="0"/>
                        <a:t>no</a:t>
                      </a:r>
                    </a:p>
                  </a:txBody>
                  <a:tcPr/>
                </a:tc>
                <a:extLst>
                  <a:ext uri="{0D108BD9-81ED-4DB2-BD59-A6C34878D82A}">
                    <a16:rowId xmlns:a16="http://schemas.microsoft.com/office/drawing/2014/main" val="2207853635"/>
                  </a:ext>
                </a:extLst>
              </a:tr>
              <a:tr h="370840">
                <a:tc>
                  <a:txBody>
                    <a:bodyPr/>
                    <a:lstStyle/>
                    <a:p>
                      <a:r>
                        <a:rPr lang="en-US" b="1" dirty="0"/>
                        <a:t>yes</a:t>
                      </a:r>
                    </a:p>
                  </a:txBody>
                  <a:tcPr/>
                </a:tc>
                <a:tc>
                  <a:txBody>
                    <a:bodyPr/>
                    <a:lstStyle/>
                    <a:p>
                      <a:pPr algn="r"/>
                      <a:r>
                        <a:rPr lang="en-US" dirty="0"/>
                        <a:t>22</a:t>
                      </a:r>
                    </a:p>
                  </a:txBody>
                  <a:tcPr/>
                </a:tc>
                <a:tc>
                  <a:txBody>
                    <a:bodyPr/>
                    <a:lstStyle/>
                    <a:p>
                      <a:pPr algn="r"/>
                      <a:r>
                        <a:rPr lang="en-US" dirty="0"/>
                        <a:t>3</a:t>
                      </a:r>
                    </a:p>
                  </a:txBody>
                  <a:tcPr/>
                </a:tc>
                <a:extLst>
                  <a:ext uri="{0D108BD9-81ED-4DB2-BD59-A6C34878D82A}">
                    <a16:rowId xmlns:a16="http://schemas.microsoft.com/office/drawing/2014/main" val="3930496870"/>
                  </a:ext>
                </a:extLst>
              </a:tr>
              <a:tr h="370840">
                <a:tc>
                  <a:txBody>
                    <a:bodyPr/>
                    <a:lstStyle/>
                    <a:p>
                      <a:r>
                        <a:rPr lang="en-US" b="1" dirty="0"/>
                        <a:t>no</a:t>
                      </a:r>
                    </a:p>
                  </a:txBody>
                  <a:tcPr/>
                </a:tc>
                <a:tc>
                  <a:txBody>
                    <a:bodyPr/>
                    <a:lstStyle/>
                    <a:p>
                      <a:pPr algn="r"/>
                      <a:r>
                        <a:rPr lang="en-US" dirty="0"/>
                        <a:t>12</a:t>
                      </a:r>
                    </a:p>
                  </a:txBody>
                  <a:tcPr/>
                </a:tc>
                <a:tc>
                  <a:txBody>
                    <a:bodyPr/>
                    <a:lstStyle/>
                    <a:p>
                      <a:pPr algn="r"/>
                      <a:r>
                        <a:rPr lang="en-US" dirty="0"/>
                        <a:t>328</a:t>
                      </a:r>
                    </a:p>
                  </a:txBody>
                  <a:tcPr/>
                </a:tc>
                <a:extLst>
                  <a:ext uri="{0D108BD9-81ED-4DB2-BD59-A6C34878D82A}">
                    <a16:rowId xmlns:a16="http://schemas.microsoft.com/office/drawing/2014/main" val="3110047474"/>
                  </a:ext>
                </a:extLst>
              </a:tr>
            </a:tbl>
          </a:graphicData>
        </a:graphic>
      </p:graphicFrame>
      <p:sp>
        <p:nvSpPr>
          <p:cNvPr id="10" name="Oval 9">
            <a:extLst>
              <a:ext uri="{FF2B5EF4-FFF2-40B4-BE49-F238E27FC236}">
                <a16:creationId xmlns:a16="http://schemas.microsoft.com/office/drawing/2014/main" id="{54FB8221-F6BB-4378-951A-69F81F32AB74}"/>
              </a:ext>
            </a:extLst>
          </p:cNvPr>
          <p:cNvSpPr/>
          <p:nvPr/>
        </p:nvSpPr>
        <p:spPr>
          <a:xfrm>
            <a:off x="4369981" y="3675278"/>
            <a:ext cx="511301" cy="331946"/>
          </a:xfrm>
          <a:prstGeom prst="ellipse">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3083B3E4-0E27-4ADA-9538-F98CE461672B}"/>
              </a:ext>
            </a:extLst>
          </p:cNvPr>
          <p:cNvSpPr/>
          <p:nvPr/>
        </p:nvSpPr>
        <p:spPr>
          <a:xfrm>
            <a:off x="5269340" y="4060912"/>
            <a:ext cx="511301" cy="331946"/>
          </a:xfrm>
          <a:prstGeom prst="ellipse">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Arrow Connector 13">
            <a:extLst>
              <a:ext uri="{FF2B5EF4-FFF2-40B4-BE49-F238E27FC236}">
                <a16:creationId xmlns:a16="http://schemas.microsoft.com/office/drawing/2014/main" id="{66945444-48A9-4BBA-8879-353DC68BB921}"/>
              </a:ext>
            </a:extLst>
          </p:cNvPr>
          <p:cNvCxnSpPr>
            <a:cxnSpLocks/>
          </p:cNvCxnSpPr>
          <p:nvPr/>
        </p:nvCxnSpPr>
        <p:spPr>
          <a:xfrm flipH="1">
            <a:off x="5701553" y="3516406"/>
            <a:ext cx="477371" cy="632012"/>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7C0202E-FBAD-46BE-A342-5AF06BEA1E6D}"/>
              </a:ext>
            </a:extLst>
          </p:cNvPr>
          <p:cNvCxnSpPr>
            <a:cxnSpLocks/>
            <a:endCxn id="10" idx="6"/>
          </p:cNvCxnSpPr>
          <p:nvPr/>
        </p:nvCxnSpPr>
        <p:spPr>
          <a:xfrm flipH="1">
            <a:off x="4881282" y="3516406"/>
            <a:ext cx="1297642" cy="324845"/>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4022C2D-5A7F-463C-9B04-47221AD9B8AB}"/>
              </a:ext>
            </a:extLst>
          </p:cNvPr>
          <p:cNvSpPr txBox="1"/>
          <p:nvPr/>
        </p:nvSpPr>
        <p:spPr>
          <a:xfrm>
            <a:off x="6251914" y="3307977"/>
            <a:ext cx="2151230" cy="307777"/>
          </a:xfrm>
          <a:prstGeom prst="rect">
            <a:avLst/>
          </a:prstGeom>
          <a:solidFill>
            <a:schemeClr val="bg1"/>
          </a:solidFill>
        </p:spPr>
        <p:txBody>
          <a:bodyPr wrap="none" lIns="0" tIns="0" rIns="0" bIns="0" rtlCol="0">
            <a:spAutoFit/>
          </a:bodyPr>
          <a:lstStyle/>
          <a:p>
            <a:pPr algn="l">
              <a:lnSpc>
                <a:spcPct val="100000"/>
              </a:lnSpc>
            </a:pPr>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Correct predictions</a:t>
            </a: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Tree>
    <p:extLst>
      <p:ext uri="{BB962C8B-B14F-4D97-AF65-F5344CB8AC3E}">
        <p14:creationId xmlns:p14="http://schemas.microsoft.com/office/powerpoint/2010/main" val="156566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858E7BB0-40B7-144C-B3A3-85E2252B0F0F}"/>
              </a:ext>
            </a:extLst>
          </p:cNvPr>
          <p:cNvSpPr>
            <a:spLocks noGrp="1"/>
          </p:cNvSpPr>
          <p:nvPr>
            <p:ph type="sldNum" sz="quarter" idx="15"/>
          </p:nvPr>
        </p:nvSpPr>
        <p:spPr/>
        <p:txBody>
          <a:bodyPr/>
          <a:lstStyle/>
          <a:p>
            <a:fld id="{15C29056-5AFA-7949-831A-3EC086771171}" type="slidenum">
              <a:rPr lang="de-DE" smtClean="0"/>
              <a:pPr/>
              <a:t>3</a:t>
            </a:fld>
            <a:endParaRPr lang="de-DE" dirty="0"/>
          </a:p>
        </p:txBody>
      </p:sp>
      <p:sp>
        <p:nvSpPr>
          <p:cNvPr id="2" name="Titel 1">
            <a:extLst>
              <a:ext uri="{FF2B5EF4-FFF2-40B4-BE49-F238E27FC236}">
                <a16:creationId xmlns:a16="http://schemas.microsoft.com/office/drawing/2014/main" id="{00E71552-C389-BC42-9A18-D2A980D6955E}"/>
              </a:ext>
            </a:extLst>
          </p:cNvPr>
          <p:cNvSpPr>
            <a:spLocks noGrp="1"/>
          </p:cNvSpPr>
          <p:nvPr>
            <p:ph type="title"/>
          </p:nvPr>
        </p:nvSpPr>
        <p:spPr/>
        <p:txBody>
          <a:bodyPr/>
          <a:lstStyle/>
          <a:p>
            <a:r>
              <a:rPr lang="de-DE" dirty="0"/>
              <a:t>Content of this lesson</a:t>
            </a:r>
          </a:p>
        </p:txBody>
      </p:sp>
      <p:sp>
        <p:nvSpPr>
          <p:cNvPr id="4" name="Textplatzhalter 3">
            <a:extLst>
              <a:ext uri="{FF2B5EF4-FFF2-40B4-BE49-F238E27FC236}">
                <a16:creationId xmlns:a16="http://schemas.microsoft.com/office/drawing/2014/main" id="{3AD08A6C-DCF9-6F49-A80A-91206B1C91E4}"/>
              </a:ext>
            </a:extLst>
          </p:cNvPr>
          <p:cNvSpPr>
            <a:spLocks noGrp="1"/>
          </p:cNvSpPr>
          <p:nvPr>
            <p:ph type="body" sz="quarter" idx="17"/>
          </p:nvPr>
        </p:nvSpPr>
        <p:spPr/>
        <p:txBody>
          <a:bodyPr/>
          <a:lstStyle/>
          <a:p>
            <a:r>
              <a:rPr lang="de-DE" dirty="0"/>
              <a:t>Basic strategies for ML algorithms</a:t>
            </a:r>
          </a:p>
          <a:p>
            <a:pPr lvl="1"/>
            <a:r>
              <a:rPr lang="de-DE" dirty="0"/>
              <a:t>Close form solutions</a:t>
            </a:r>
          </a:p>
          <a:p>
            <a:pPr lvl="1"/>
            <a:r>
              <a:rPr lang="de-DE" dirty="0"/>
              <a:t>Gradient descent</a:t>
            </a:r>
          </a:p>
          <a:p>
            <a:pPr lvl="1"/>
            <a:r>
              <a:rPr lang="de-DE" dirty="0"/>
              <a:t>Search strategies</a:t>
            </a:r>
          </a:p>
          <a:p>
            <a:pPr lvl="1"/>
            <a:endParaRPr lang="de-DE" dirty="0"/>
          </a:p>
          <a:p>
            <a:r>
              <a:rPr lang="de-DE" dirty="0"/>
              <a:t>Error measures to validate models</a:t>
            </a:r>
          </a:p>
          <a:p>
            <a:pPr lvl="1"/>
            <a:r>
              <a:rPr lang="de-DE" dirty="0"/>
              <a:t>Confusion matrix</a:t>
            </a:r>
          </a:p>
          <a:p>
            <a:pPr lvl="1"/>
            <a:r>
              <a:rPr lang="de-DE" dirty="0"/>
              <a:t>Class statistics measures</a:t>
            </a:r>
          </a:p>
          <a:p>
            <a:pPr lvl="1"/>
            <a:r>
              <a:rPr lang="de-DE" dirty="0"/>
              <a:t>Accuracy measures</a:t>
            </a:r>
          </a:p>
          <a:p>
            <a:pPr lvl="1"/>
            <a:r>
              <a:rPr lang="de-DE" dirty="0"/>
              <a:t>ROC curves</a:t>
            </a:r>
          </a:p>
          <a:p>
            <a:pPr lvl="1"/>
            <a:r>
              <a:rPr lang="de-DE" dirty="0"/>
              <a:t>Cohen‘s kappa</a:t>
            </a:r>
          </a:p>
          <a:p>
            <a:pPr lvl="1"/>
            <a:r>
              <a:rPr lang="de-DE" dirty="0"/>
              <a:t>Numeric error measures</a:t>
            </a:r>
          </a:p>
          <a:p>
            <a:pPr lvl="1"/>
            <a:endParaRPr lang="de-DE" sz="1000" dirty="0"/>
          </a:p>
        </p:txBody>
      </p:sp>
      <p:sp>
        <p:nvSpPr>
          <p:cNvPr id="6" name="Text Placeholder 5">
            <a:extLst>
              <a:ext uri="{FF2B5EF4-FFF2-40B4-BE49-F238E27FC236}">
                <a16:creationId xmlns:a16="http://schemas.microsoft.com/office/drawing/2014/main" id="{63EF124C-89F8-4B69-B068-C55DD5EB32DB}"/>
              </a:ext>
            </a:extLst>
          </p:cNvPr>
          <p:cNvSpPr>
            <a:spLocks noGrp="1"/>
          </p:cNvSpPr>
          <p:nvPr>
            <p:ph type="body" sz="quarter" idx="18"/>
          </p:nvPr>
        </p:nvSpPr>
        <p:spPr/>
        <p:txBody>
          <a:bodyPr/>
          <a:lstStyle/>
          <a:p>
            <a:r>
              <a:rPr lang="de-DE" dirty="0"/>
              <a:t>Model validation</a:t>
            </a:r>
          </a:p>
          <a:p>
            <a:pPr lvl="1"/>
            <a:r>
              <a:rPr lang="de-DE" dirty="0"/>
              <a:t>Types of model errors</a:t>
            </a:r>
          </a:p>
          <a:p>
            <a:pPr lvl="1"/>
            <a:r>
              <a:rPr lang="de-DE" dirty="0"/>
              <a:t>Strategies for more reliable model evaluation </a:t>
            </a:r>
          </a:p>
          <a:p>
            <a:pPr lvl="2"/>
            <a:r>
              <a:rPr lang="de-DE" dirty="0"/>
              <a:t>Cross-validation </a:t>
            </a:r>
          </a:p>
          <a:p>
            <a:pPr lvl="2"/>
            <a:r>
              <a:rPr lang="de-DE" dirty="0"/>
              <a:t>Bootstrapping</a:t>
            </a:r>
          </a:p>
          <a:p>
            <a:pPr lvl="2"/>
            <a:r>
              <a:rPr lang="de-DE" dirty="0"/>
              <a:t>Coping with unbalanced datasets</a:t>
            </a:r>
          </a:p>
          <a:p>
            <a:pPr lvl="2"/>
            <a:r>
              <a:rPr lang="de-DE" dirty="0"/>
              <a:t>Measures for model complexity</a:t>
            </a:r>
          </a:p>
          <a:p>
            <a:pPr lvl="2"/>
            <a:endParaRPr lang="de-DE" sz="1000" dirty="0"/>
          </a:p>
          <a:p>
            <a:pPr lvl="1"/>
            <a:endParaRPr lang="de-DE" sz="1000" dirty="0"/>
          </a:p>
          <a:p>
            <a:endParaRPr lang="en-GB" dirty="0"/>
          </a:p>
        </p:txBody>
      </p:sp>
      <p:sp>
        <p:nvSpPr>
          <p:cNvPr id="5" name="Fußzeilenplatzhalter 4">
            <a:extLst>
              <a:ext uri="{FF2B5EF4-FFF2-40B4-BE49-F238E27FC236}">
                <a16:creationId xmlns:a16="http://schemas.microsoft.com/office/drawing/2014/main" id="{0AE5C79C-01AA-2749-A9B0-77BE58AF17F7}"/>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2074309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E2C6A-F81F-4264-ABAC-B1094554F247}"/>
              </a:ext>
            </a:extLst>
          </p:cNvPr>
          <p:cNvSpPr>
            <a:spLocks noGrp="1"/>
          </p:cNvSpPr>
          <p:nvPr>
            <p:ph type="title"/>
          </p:nvPr>
        </p:nvSpPr>
        <p:spPr/>
        <p:txBody>
          <a:bodyPr/>
          <a:lstStyle/>
          <a:p>
            <a:r>
              <a:rPr lang="de-DE" dirty="0"/>
              <a:t>Confusion Matrix for Classification</a:t>
            </a:r>
            <a:endParaRPr lang="en-GB" dirty="0"/>
          </a:p>
        </p:txBody>
      </p:sp>
      <p:sp>
        <p:nvSpPr>
          <p:cNvPr id="3" name="Slide Number Placeholder 2">
            <a:extLst>
              <a:ext uri="{FF2B5EF4-FFF2-40B4-BE49-F238E27FC236}">
                <a16:creationId xmlns:a16="http://schemas.microsoft.com/office/drawing/2014/main" id="{F003779F-2ACF-4619-839B-E0DB48D18BC6}"/>
              </a:ext>
            </a:extLst>
          </p:cNvPr>
          <p:cNvSpPr>
            <a:spLocks noGrp="1"/>
          </p:cNvSpPr>
          <p:nvPr>
            <p:ph type="sldNum" sz="quarter" idx="13"/>
          </p:nvPr>
        </p:nvSpPr>
        <p:spPr/>
        <p:txBody>
          <a:bodyPr/>
          <a:lstStyle/>
          <a:p>
            <a:fld id="{15C29056-5AFA-7949-831A-3EC086771171}" type="slidenum">
              <a:rPr lang="de-DE" smtClean="0"/>
              <a:pPr/>
              <a:t>30</a:t>
            </a:fld>
            <a:endParaRPr lang="de-DE" dirty="0"/>
          </a:p>
        </p:txBody>
      </p:sp>
      <p:sp>
        <p:nvSpPr>
          <p:cNvPr id="4" name="Text Placeholder 3">
            <a:extLst>
              <a:ext uri="{FF2B5EF4-FFF2-40B4-BE49-F238E27FC236}">
                <a16:creationId xmlns:a16="http://schemas.microsoft.com/office/drawing/2014/main" id="{E9C1DD10-D363-448A-8E53-428E8E4E7D56}"/>
              </a:ext>
            </a:extLst>
          </p:cNvPr>
          <p:cNvSpPr>
            <a:spLocks noGrp="1"/>
          </p:cNvSpPr>
          <p:nvPr>
            <p:ph type="body" sz="quarter" idx="14"/>
          </p:nvPr>
        </p:nvSpPr>
        <p:spPr>
          <a:xfrm>
            <a:off x="360000" y="900000"/>
            <a:ext cx="8378825" cy="754389"/>
          </a:xfrm>
        </p:spPr>
        <p:txBody>
          <a:bodyPr/>
          <a:lstStyle/>
          <a:p>
            <a:pPr marL="6350" indent="0">
              <a:buNone/>
            </a:pPr>
            <a:r>
              <a:rPr lang="de-DE" dirty="0"/>
              <a:t>Arbitrarely we take one class as the </a:t>
            </a:r>
            <a:r>
              <a:rPr lang="de-DE" b="1" dirty="0"/>
              <a:t>POSITIVE</a:t>
            </a:r>
            <a:r>
              <a:rPr lang="de-DE" dirty="0"/>
              <a:t> class and the remianing class as the </a:t>
            </a:r>
            <a:r>
              <a:rPr lang="de-DE" b="1" dirty="0"/>
              <a:t>NEGATIVE</a:t>
            </a:r>
            <a:r>
              <a:rPr lang="de-DE" dirty="0"/>
              <a:t> class, then:</a:t>
            </a:r>
            <a:endParaRPr lang="en-GB" dirty="0"/>
          </a:p>
        </p:txBody>
      </p:sp>
      <p:sp>
        <p:nvSpPr>
          <p:cNvPr id="5" name="Footer Placeholder 4">
            <a:extLst>
              <a:ext uri="{FF2B5EF4-FFF2-40B4-BE49-F238E27FC236}">
                <a16:creationId xmlns:a16="http://schemas.microsoft.com/office/drawing/2014/main" id="{876E4720-0C0A-4CB6-95A5-6D383EF3602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graphicFrame>
        <p:nvGraphicFramePr>
          <p:cNvPr id="9" name="Table 8">
            <a:extLst>
              <a:ext uri="{FF2B5EF4-FFF2-40B4-BE49-F238E27FC236}">
                <a16:creationId xmlns:a16="http://schemas.microsoft.com/office/drawing/2014/main" id="{963C6A23-8A8C-4B90-B05E-6C9B03B6E239}"/>
              </a:ext>
            </a:extLst>
          </p:cNvPr>
          <p:cNvGraphicFramePr>
            <a:graphicFrameLocks noGrp="1"/>
          </p:cNvGraphicFramePr>
          <p:nvPr>
            <p:extLst>
              <p:ext uri="{D42A27DB-BD31-4B8C-83A1-F6EECF244321}">
                <p14:modId xmlns:p14="http://schemas.microsoft.com/office/powerpoint/2010/main" val="2237482126"/>
              </p:ext>
            </p:extLst>
          </p:nvPr>
        </p:nvGraphicFramePr>
        <p:xfrm>
          <a:off x="3830223" y="1925063"/>
          <a:ext cx="4200611" cy="1483360"/>
        </p:xfrm>
        <a:graphic>
          <a:graphicData uri="http://schemas.openxmlformats.org/drawingml/2006/table">
            <a:tbl>
              <a:tblPr firstRow="1" bandRow="1">
                <a:tableStyleId>{5C22544A-7EE6-4342-B048-85BDC9FD1C3A}</a:tableStyleId>
              </a:tblPr>
              <a:tblGrid>
                <a:gridCol w="1178787">
                  <a:extLst>
                    <a:ext uri="{9D8B030D-6E8A-4147-A177-3AD203B41FA5}">
                      <a16:colId xmlns:a16="http://schemas.microsoft.com/office/drawing/2014/main" val="2521256269"/>
                    </a:ext>
                  </a:extLst>
                </a:gridCol>
                <a:gridCol w="1450515">
                  <a:extLst>
                    <a:ext uri="{9D8B030D-6E8A-4147-A177-3AD203B41FA5}">
                      <a16:colId xmlns:a16="http://schemas.microsoft.com/office/drawing/2014/main" val="2776123958"/>
                    </a:ext>
                  </a:extLst>
                </a:gridCol>
                <a:gridCol w="1571309">
                  <a:extLst>
                    <a:ext uri="{9D8B030D-6E8A-4147-A177-3AD203B41FA5}">
                      <a16:colId xmlns:a16="http://schemas.microsoft.com/office/drawing/2014/main" val="3568835804"/>
                    </a:ext>
                  </a:extLst>
                </a:gridCol>
              </a:tblGrid>
              <a:tr h="370840">
                <a:tc rowSpan="2">
                  <a:txBody>
                    <a:bodyPr/>
                    <a:lstStyle/>
                    <a:p>
                      <a:endParaRPr lang="en-US" dirty="0"/>
                    </a:p>
                    <a:p>
                      <a:r>
                        <a:rPr lang="en-US" dirty="0"/>
                        <a:t>True </a:t>
                      </a:r>
                      <a:r>
                        <a:rPr lang="en-US" dirty="0" err="1"/>
                        <a:t>classs</a:t>
                      </a:r>
                      <a:endParaRPr lang="en-US" dirty="0"/>
                    </a:p>
                  </a:txBody>
                  <a:tcPr/>
                </a:tc>
                <a:tc gridSpan="2">
                  <a:txBody>
                    <a:bodyPr/>
                    <a:lstStyle/>
                    <a:p>
                      <a:pPr algn="ctr"/>
                      <a:r>
                        <a:rPr lang="en-US" dirty="0"/>
                        <a:t>Predicted class</a:t>
                      </a:r>
                    </a:p>
                  </a:txBody>
                  <a:tcPr/>
                </a:tc>
                <a:tc hMerge="1">
                  <a:txBody>
                    <a:bodyPr/>
                    <a:lstStyle/>
                    <a:p>
                      <a:pPr algn="ctr"/>
                      <a:endParaRPr lang="en-US" dirty="0"/>
                    </a:p>
                  </a:txBody>
                  <a:tcPr/>
                </a:tc>
                <a:extLst>
                  <a:ext uri="{0D108BD9-81ED-4DB2-BD59-A6C34878D82A}">
                    <a16:rowId xmlns:a16="http://schemas.microsoft.com/office/drawing/2014/main" val="3126902946"/>
                  </a:ext>
                </a:extLst>
              </a:tr>
              <a:tr h="370840">
                <a:tc vMerge="1">
                  <a:txBody>
                    <a:bodyPr/>
                    <a:lstStyle/>
                    <a:p>
                      <a:endParaRPr lang="en-US" dirty="0"/>
                    </a:p>
                  </a:txBody>
                  <a:tcPr/>
                </a:tc>
                <a:tc>
                  <a:txBody>
                    <a:bodyPr/>
                    <a:lstStyle/>
                    <a:p>
                      <a:pPr algn="ctr"/>
                      <a:r>
                        <a:rPr lang="en-US" b="1" dirty="0"/>
                        <a:t>POSITIVE</a:t>
                      </a:r>
                    </a:p>
                  </a:txBody>
                  <a:tcPr/>
                </a:tc>
                <a:tc>
                  <a:txBody>
                    <a:bodyPr/>
                    <a:lstStyle/>
                    <a:p>
                      <a:pPr algn="ctr"/>
                      <a:r>
                        <a:rPr lang="en-US" b="1" dirty="0"/>
                        <a:t>NEGATIVE</a:t>
                      </a:r>
                    </a:p>
                  </a:txBody>
                  <a:tcPr/>
                </a:tc>
                <a:extLst>
                  <a:ext uri="{0D108BD9-81ED-4DB2-BD59-A6C34878D82A}">
                    <a16:rowId xmlns:a16="http://schemas.microsoft.com/office/drawing/2014/main" val="2207853635"/>
                  </a:ext>
                </a:extLst>
              </a:tr>
              <a:tr h="370840">
                <a:tc>
                  <a:txBody>
                    <a:bodyPr/>
                    <a:lstStyle/>
                    <a:p>
                      <a:r>
                        <a:rPr lang="en-US" b="1" dirty="0"/>
                        <a:t>POSITIVE</a:t>
                      </a:r>
                    </a:p>
                  </a:txBody>
                  <a:tcPr/>
                </a:tc>
                <a:tc>
                  <a:txBody>
                    <a:bodyPr/>
                    <a:lstStyle/>
                    <a:p>
                      <a:pPr algn="r"/>
                      <a:r>
                        <a:rPr lang="en-US" dirty="0"/>
                        <a:t>TRUE POSITIVES</a:t>
                      </a:r>
                    </a:p>
                  </a:txBody>
                  <a:tcPr/>
                </a:tc>
                <a:tc>
                  <a:txBody>
                    <a:bodyPr/>
                    <a:lstStyle/>
                    <a:p>
                      <a:pPr algn="r"/>
                      <a:r>
                        <a:rPr lang="en-US" dirty="0"/>
                        <a:t>FALSE NEGATIVES</a:t>
                      </a:r>
                    </a:p>
                  </a:txBody>
                  <a:tcPr/>
                </a:tc>
                <a:extLst>
                  <a:ext uri="{0D108BD9-81ED-4DB2-BD59-A6C34878D82A}">
                    <a16:rowId xmlns:a16="http://schemas.microsoft.com/office/drawing/2014/main" val="3930496870"/>
                  </a:ext>
                </a:extLst>
              </a:tr>
              <a:tr h="370840">
                <a:tc>
                  <a:txBody>
                    <a:bodyPr/>
                    <a:lstStyle/>
                    <a:p>
                      <a:r>
                        <a:rPr lang="en-US" b="1" dirty="0"/>
                        <a:t>NEGATIVE</a:t>
                      </a:r>
                    </a:p>
                  </a:txBody>
                  <a:tcPr/>
                </a:tc>
                <a:tc>
                  <a:txBody>
                    <a:bodyPr/>
                    <a:lstStyle/>
                    <a:p>
                      <a:pPr algn="r"/>
                      <a:r>
                        <a:rPr lang="en-US" dirty="0"/>
                        <a:t>FALSE POSITIVES</a:t>
                      </a:r>
                    </a:p>
                  </a:txBody>
                  <a:tcPr/>
                </a:tc>
                <a:tc>
                  <a:txBody>
                    <a:bodyPr/>
                    <a:lstStyle/>
                    <a:p>
                      <a:pPr algn="r"/>
                      <a:r>
                        <a:rPr lang="en-US" dirty="0"/>
                        <a:t>TRUE NEGATIVES</a:t>
                      </a:r>
                    </a:p>
                  </a:txBody>
                  <a:tcPr/>
                </a:tc>
                <a:extLst>
                  <a:ext uri="{0D108BD9-81ED-4DB2-BD59-A6C34878D82A}">
                    <a16:rowId xmlns:a16="http://schemas.microsoft.com/office/drawing/2014/main" val="3110047474"/>
                  </a:ext>
                </a:extLst>
              </a:tr>
            </a:tbl>
          </a:graphicData>
        </a:graphic>
      </p:graphicFrame>
      <p:sp>
        <p:nvSpPr>
          <p:cNvPr id="10" name="Oval 9">
            <a:extLst>
              <a:ext uri="{FF2B5EF4-FFF2-40B4-BE49-F238E27FC236}">
                <a16:creationId xmlns:a16="http://schemas.microsoft.com/office/drawing/2014/main" id="{54FB8221-F6BB-4378-951A-69F81F32AB74}"/>
              </a:ext>
            </a:extLst>
          </p:cNvPr>
          <p:cNvSpPr/>
          <p:nvPr/>
        </p:nvSpPr>
        <p:spPr>
          <a:xfrm>
            <a:off x="5247294" y="2666743"/>
            <a:ext cx="1163171" cy="331946"/>
          </a:xfrm>
          <a:prstGeom prst="ellipse">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3083B3E4-0E27-4ADA-9538-F98CE461672B}"/>
              </a:ext>
            </a:extLst>
          </p:cNvPr>
          <p:cNvSpPr/>
          <p:nvPr/>
        </p:nvSpPr>
        <p:spPr>
          <a:xfrm>
            <a:off x="6719748" y="3044774"/>
            <a:ext cx="1311085" cy="331946"/>
          </a:xfrm>
          <a:prstGeom prst="ellipse">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4" name="Straight Arrow Connector 13">
            <a:extLst>
              <a:ext uri="{FF2B5EF4-FFF2-40B4-BE49-F238E27FC236}">
                <a16:creationId xmlns:a16="http://schemas.microsoft.com/office/drawing/2014/main" id="{66945444-48A9-4BBA-8879-353DC68BB921}"/>
              </a:ext>
            </a:extLst>
          </p:cNvPr>
          <p:cNvCxnSpPr>
            <a:cxnSpLocks/>
            <a:endCxn id="12" idx="0"/>
          </p:cNvCxnSpPr>
          <p:nvPr/>
        </p:nvCxnSpPr>
        <p:spPr>
          <a:xfrm flipH="1">
            <a:off x="7375291" y="1675377"/>
            <a:ext cx="588880" cy="1369397"/>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7C0202E-FBAD-46BE-A342-5AF06BEA1E6D}"/>
              </a:ext>
            </a:extLst>
          </p:cNvPr>
          <p:cNvCxnSpPr>
            <a:cxnSpLocks/>
            <a:endCxn id="10" idx="6"/>
          </p:cNvCxnSpPr>
          <p:nvPr/>
        </p:nvCxnSpPr>
        <p:spPr>
          <a:xfrm flipH="1">
            <a:off x="6410465" y="1696365"/>
            <a:ext cx="1553706" cy="1136351"/>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4022C2D-5A7F-463C-9B04-47221AD9B8AB}"/>
              </a:ext>
            </a:extLst>
          </p:cNvPr>
          <p:cNvSpPr txBox="1"/>
          <p:nvPr/>
        </p:nvSpPr>
        <p:spPr>
          <a:xfrm>
            <a:off x="6883599" y="1429156"/>
            <a:ext cx="1721625" cy="246221"/>
          </a:xfrm>
          <a:prstGeom prst="rect">
            <a:avLst/>
          </a:prstGeom>
          <a:solidFill>
            <a:schemeClr val="bg1"/>
          </a:solidFill>
        </p:spPr>
        <p:txBody>
          <a:bodyPr wrap="none" lIns="0" tIns="0" rIns="0" bIns="0" rtlCol="0">
            <a:spAutoFit/>
          </a:bodyPr>
          <a:lstStyle/>
          <a:p>
            <a:pPr algn="l">
              <a:lnSpc>
                <a:spcPct val="100000"/>
              </a:lnSpc>
            </a:pPr>
            <a:r>
              <a:rPr lang="de-DE"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Correct predictions</a:t>
            </a:r>
            <a:endParaRPr lang="en-GB"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6" name="Rectangle 15">
            <a:extLst>
              <a:ext uri="{FF2B5EF4-FFF2-40B4-BE49-F238E27FC236}">
                <a16:creationId xmlns:a16="http://schemas.microsoft.com/office/drawing/2014/main" id="{088B047C-8475-49BE-AD2E-2EB24EEAA36F}"/>
              </a:ext>
            </a:extLst>
          </p:cNvPr>
          <p:cNvSpPr/>
          <p:nvPr/>
        </p:nvSpPr>
        <p:spPr>
          <a:xfrm>
            <a:off x="376200" y="1925063"/>
            <a:ext cx="3162763" cy="2739211"/>
          </a:xfrm>
          <a:prstGeom prst="rect">
            <a:avLst/>
          </a:prstGeom>
        </p:spPr>
        <p:txBody>
          <a:bodyPr wrap="square">
            <a:spAutoFit/>
          </a:bodyPr>
          <a:lstStyle/>
          <a:p>
            <a:r>
              <a:rPr lang="de-DE" sz="1400" dirty="0">
                <a:latin typeface="Arial" panose="020B0604020202020204" pitchFamily="34" charset="0"/>
                <a:cs typeface="Arial" panose="020B0604020202020204" pitchFamily="34" charset="0"/>
              </a:rPr>
              <a:t>TRUE POSITIVES (</a:t>
            </a:r>
            <a:r>
              <a:rPr lang="de-DE" sz="1400" b="1" dirty="0">
                <a:solidFill>
                  <a:schemeClr val="tx2"/>
                </a:solidFill>
                <a:latin typeface="Arial" panose="020B0604020202020204" pitchFamily="34" charset="0"/>
                <a:cs typeface="Arial" panose="020B0604020202020204" pitchFamily="34" charset="0"/>
              </a:rPr>
              <a:t>TP</a:t>
            </a:r>
            <a:r>
              <a:rPr lang="de-DE" sz="1400" dirty="0">
                <a:latin typeface="Arial" panose="020B0604020202020204" pitchFamily="34" charset="0"/>
                <a:cs typeface="Arial" panose="020B0604020202020204" pitchFamily="34" charset="0"/>
              </a:rPr>
              <a:t>): True and predicted class is positive</a:t>
            </a:r>
          </a:p>
          <a:p>
            <a:endParaRPr lang="de-DE" sz="1400" dirty="0">
              <a:latin typeface="Arial" panose="020B0604020202020204" pitchFamily="34" charset="0"/>
              <a:cs typeface="Arial" panose="020B0604020202020204" pitchFamily="34" charset="0"/>
            </a:endParaRPr>
          </a:p>
          <a:p>
            <a:r>
              <a:rPr lang="de-DE" sz="1400" dirty="0">
                <a:latin typeface="Arial" panose="020B0604020202020204" pitchFamily="34" charset="0"/>
                <a:cs typeface="Arial" panose="020B0604020202020204" pitchFamily="34" charset="0"/>
              </a:rPr>
              <a:t>TRUE NEGATIVES (</a:t>
            </a:r>
            <a:r>
              <a:rPr lang="de-DE" sz="1400" b="1" dirty="0">
                <a:solidFill>
                  <a:schemeClr val="tx2"/>
                </a:solidFill>
                <a:latin typeface="Arial" panose="020B0604020202020204" pitchFamily="34" charset="0"/>
                <a:cs typeface="Arial" panose="020B0604020202020204" pitchFamily="34" charset="0"/>
              </a:rPr>
              <a:t>TN</a:t>
            </a:r>
            <a:r>
              <a:rPr lang="de-DE" sz="1400" dirty="0">
                <a:latin typeface="Arial" panose="020B0604020202020204" pitchFamily="34" charset="0"/>
                <a:cs typeface="Arial" panose="020B0604020202020204" pitchFamily="34" charset="0"/>
              </a:rPr>
              <a:t>): True and predicted class is negative</a:t>
            </a:r>
          </a:p>
          <a:p>
            <a:endParaRPr lang="de-DE" sz="1400" dirty="0">
              <a:latin typeface="Arial" panose="020B0604020202020204" pitchFamily="34" charset="0"/>
              <a:cs typeface="Arial" panose="020B0604020202020204" pitchFamily="34" charset="0"/>
            </a:endParaRPr>
          </a:p>
          <a:p>
            <a:r>
              <a:rPr lang="de-DE" sz="1400" dirty="0">
                <a:latin typeface="Arial" panose="020B0604020202020204" pitchFamily="34" charset="0"/>
                <a:cs typeface="Arial" panose="020B0604020202020204" pitchFamily="34" charset="0"/>
              </a:rPr>
              <a:t>FALSE NEGATIVES (</a:t>
            </a:r>
            <a:r>
              <a:rPr lang="de-DE" sz="1400" b="1" dirty="0">
                <a:solidFill>
                  <a:schemeClr val="tx2"/>
                </a:solidFill>
                <a:latin typeface="Arial" panose="020B0604020202020204" pitchFamily="34" charset="0"/>
                <a:cs typeface="Arial" panose="020B0604020202020204" pitchFamily="34" charset="0"/>
              </a:rPr>
              <a:t>FN</a:t>
            </a:r>
            <a:r>
              <a:rPr lang="de-DE" sz="1400" dirty="0">
                <a:latin typeface="Arial" panose="020B0604020202020204" pitchFamily="34" charset="0"/>
                <a:cs typeface="Arial" panose="020B0604020202020204" pitchFamily="34" charset="0"/>
              </a:rPr>
              <a:t>): True class is positive and predicted negative</a:t>
            </a:r>
          </a:p>
          <a:p>
            <a:endParaRPr lang="de-DE" sz="1400" dirty="0">
              <a:latin typeface="Arial" panose="020B0604020202020204" pitchFamily="34" charset="0"/>
              <a:cs typeface="Arial" panose="020B0604020202020204" pitchFamily="34" charset="0"/>
            </a:endParaRPr>
          </a:p>
          <a:p>
            <a:r>
              <a:rPr lang="de-DE" sz="1400" dirty="0">
                <a:latin typeface="Arial" panose="020B0604020202020204" pitchFamily="34" charset="0"/>
                <a:cs typeface="Arial" panose="020B0604020202020204" pitchFamily="34" charset="0"/>
              </a:rPr>
              <a:t>FALSE POSITIVES (</a:t>
            </a:r>
            <a:r>
              <a:rPr lang="de-DE" sz="1400" b="1" dirty="0">
                <a:solidFill>
                  <a:schemeClr val="tx2"/>
                </a:solidFill>
                <a:latin typeface="Arial" panose="020B0604020202020204" pitchFamily="34" charset="0"/>
                <a:cs typeface="Arial" panose="020B0604020202020204" pitchFamily="34" charset="0"/>
              </a:rPr>
              <a:t>FP</a:t>
            </a:r>
            <a:r>
              <a:rPr lang="de-DE" sz="1400" dirty="0">
                <a:latin typeface="Arial" panose="020B0604020202020204" pitchFamily="34" charset="0"/>
                <a:cs typeface="Arial" panose="020B0604020202020204" pitchFamily="34" charset="0"/>
              </a:rPr>
              <a:t>): True class is negative and predicted positive</a:t>
            </a:r>
          </a:p>
          <a:p>
            <a:endParaRPr lang="de-DE" dirty="0"/>
          </a:p>
        </p:txBody>
      </p:sp>
      <p:sp>
        <p:nvSpPr>
          <p:cNvPr id="22" name="Text Placeholder 3">
            <a:extLst>
              <a:ext uri="{FF2B5EF4-FFF2-40B4-BE49-F238E27FC236}">
                <a16:creationId xmlns:a16="http://schemas.microsoft.com/office/drawing/2014/main" id="{E5092D34-C911-4C77-8440-D64E9907228E}"/>
              </a:ext>
            </a:extLst>
          </p:cNvPr>
          <p:cNvSpPr txBox="1">
            <a:spLocks/>
          </p:cNvSpPr>
          <p:nvPr/>
        </p:nvSpPr>
        <p:spPr>
          <a:xfrm>
            <a:off x="3830223" y="4315319"/>
            <a:ext cx="4200611" cy="766371"/>
          </a:xfrm>
          <a:prstGeom prst="rect">
            <a:avLst/>
          </a:prstGeom>
          <a:ln>
            <a:solidFill>
              <a:schemeClr val="tx1">
                <a:lumMod val="75000"/>
              </a:schemeClr>
            </a:solidFill>
          </a:ln>
        </p:spPr>
        <p:txBody>
          <a:bodyPr vert="horz" lIns="0" tIns="0" rIns="0" bIns="0" rtlCol="0">
            <a:noAutofit/>
          </a:bodyPr>
          <a:lstStyle>
            <a:lvl1pPr marL="266700" indent="-260350"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350" indent="0" algn="ctr">
              <a:buNone/>
            </a:pPr>
            <a:r>
              <a:rPr lang="de-DE" i="1" dirty="0"/>
              <a:t>Most evaluation metrics are based on the confusion matrix</a:t>
            </a:r>
            <a:endParaRPr lang="en-GB" i="1" dirty="0"/>
          </a:p>
        </p:txBody>
      </p:sp>
    </p:spTree>
    <p:extLst>
      <p:ext uri="{BB962C8B-B14F-4D97-AF65-F5344CB8AC3E}">
        <p14:creationId xmlns:p14="http://schemas.microsoft.com/office/powerpoint/2010/main" val="3003872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E71552-C389-BC42-9A18-D2A980D6955E}"/>
              </a:ext>
            </a:extLst>
          </p:cNvPr>
          <p:cNvSpPr>
            <a:spLocks noGrp="1"/>
          </p:cNvSpPr>
          <p:nvPr>
            <p:ph type="title"/>
          </p:nvPr>
        </p:nvSpPr>
        <p:spPr/>
        <p:txBody>
          <a:bodyPr/>
          <a:lstStyle/>
          <a:p>
            <a:r>
              <a:rPr lang="de-DE" dirty="0"/>
              <a:t>Class Statistics</a:t>
            </a:r>
          </a:p>
        </p:txBody>
      </p:sp>
      <p:sp>
        <p:nvSpPr>
          <p:cNvPr id="3" name="Foliennummernplatzhalter 2">
            <a:extLst>
              <a:ext uri="{FF2B5EF4-FFF2-40B4-BE49-F238E27FC236}">
                <a16:creationId xmlns:a16="http://schemas.microsoft.com/office/drawing/2014/main" id="{858E7BB0-40B7-144C-B3A3-85E2252B0F0F}"/>
              </a:ext>
            </a:extLst>
          </p:cNvPr>
          <p:cNvSpPr>
            <a:spLocks noGrp="1"/>
          </p:cNvSpPr>
          <p:nvPr>
            <p:ph type="sldNum" sz="quarter" idx="13"/>
          </p:nvPr>
        </p:nvSpPr>
        <p:spPr/>
        <p:txBody>
          <a:bodyPr/>
          <a:lstStyle/>
          <a:p>
            <a:fld id="{15C29056-5AFA-7949-831A-3EC086771171}" type="slidenum">
              <a:rPr lang="de-DE" smtClean="0"/>
              <a:pPr/>
              <a:t>31</a:t>
            </a:fld>
            <a:endParaRPr lang="de-DE" dirty="0"/>
          </a:p>
        </p:txBody>
      </p:sp>
      <mc:AlternateContent xmlns:mc="http://schemas.openxmlformats.org/markup-compatibility/2006" xmlns:a14="http://schemas.microsoft.com/office/drawing/2010/main">
        <mc:Choice Requires="a14">
          <p:sp>
            <p:nvSpPr>
              <p:cNvPr id="4" name="Textplatzhalter 3">
                <a:extLst>
                  <a:ext uri="{FF2B5EF4-FFF2-40B4-BE49-F238E27FC236}">
                    <a16:creationId xmlns:a16="http://schemas.microsoft.com/office/drawing/2014/main" id="{3AD08A6C-DCF9-6F49-A80A-91206B1C91E4}"/>
                  </a:ext>
                </a:extLst>
              </p:cNvPr>
              <p:cNvSpPr>
                <a:spLocks noGrp="1"/>
              </p:cNvSpPr>
              <p:nvPr>
                <p:ph type="body" sz="quarter" idx="14"/>
              </p:nvPr>
            </p:nvSpPr>
            <p:spPr/>
            <p:txBody>
              <a:bodyPr/>
              <a:lstStyle/>
              <a:p>
                <a:r>
                  <a:rPr lang="de-DE" dirty="0"/>
                  <a:t>Sensitivity vs. Specificity</a:t>
                </a:r>
              </a:p>
              <a:p>
                <a:pPr marL="6350" indent="0" algn="ctr">
                  <a:buNone/>
                </a:pPr>
                <a14:m>
                  <m:oMath xmlns:m="http://schemas.openxmlformats.org/officeDocument/2006/math">
                    <m:r>
                      <a:rPr lang="de-DE" b="0" i="1" smtClean="0">
                        <a:latin typeface="Cambria Math" panose="02040503050406030204" pitchFamily="18" charset="0"/>
                      </a:rPr>
                      <m:t>𝑠𝑒𝑛𝑠𝑖𝑡𝑖𝑣𝑖𝑡𝑦</m:t>
                    </m:r>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𝑇𝑃</m:t>
                        </m:r>
                      </m:num>
                      <m:den>
                        <m:r>
                          <a:rPr lang="de-DE" b="0" i="1" smtClean="0">
                            <a:latin typeface="Cambria Math" panose="02040503050406030204" pitchFamily="18" charset="0"/>
                          </a:rPr>
                          <m:t>𝑇𝑃</m:t>
                        </m:r>
                        <m:r>
                          <a:rPr lang="de-DE" b="0" i="1" smtClean="0">
                            <a:latin typeface="Cambria Math" panose="02040503050406030204" pitchFamily="18" charset="0"/>
                          </a:rPr>
                          <m:t>+</m:t>
                        </m:r>
                        <m:r>
                          <a:rPr lang="de-DE" b="0" i="1" smtClean="0">
                            <a:latin typeface="Cambria Math" panose="02040503050406030204" pitchFamily="18" charset="0"/>
                          </a:rPr>
                          <m:t>𝐹𝑁</m:t>
                        </m:r>
                      </m:den>
                    </m:f>
                  </m:oMath>
                </a14:m>
                <a:r>
                  <a:rPr lang="de-DE" dirty="0"/>
                  <a:t>             </a:t>
                </a:r>
                <a14:m>
                  <m:oMath xmlns:m="http://schemas.openxmlformats.org/officeDocument/2006/math">
                    <m:r>
                      <a:rPr lang="de-DE" b="0" i="1" dirty="0" smtClean="0">
                        <a:latin typeface="Cambria Math" panose="02040503050406030204" pitchFamily="18" charset="0"/>
                      </a:rPr>
                      <m:t>𝑠𝑝𝑒𝑐𝑖𝑓𝑖𝑐𝑖𝑡𝑦</m:t>
                    </m:r>
                    <m:r>
                      <a:rPr lang="de-DE" b="0" i="1" dirty="0" smtClean="0">
                        <a:latin typeface="Cambria Math" panose="02040503050406030204" pitchFamily="18" charset="0"/>
                      </a:rPr>
                      <m:t>= </m:t>
                    </m:r>
                    <m:f>
                      <m:fPr>
                        <m:ctrlPr>
                          <a:rPr lang="de-DE" b="0" i="1" dirty="0" smtClean="0">
                            <a:latin typeface="Cambria Math" panose="02040503050406030204" pitchFamily="18" charset="0"/>
                          </a:rPr>
                        </m:ctrlPr>
                      </m:fPr>
                      <m:num>
                        <m:r>
                          <a:rPr lang="de-DE" b="0" i="1" dirty="0" smtClean="0">
                            <a:latin typeface="Cambria Math" panose="02040503050406030204" pitchFamily="18" charset="0"/>
                          </a:rPr>
                          <m:t>𝑇𝑁</m:t>
                        </m:r>
                      </m:num>
                      <m:den>
                        <m:r>
                          <a:rPr lang="de-DE" b="0" i="1" dirty="0" smtClean="0">
                            <a:latin typeface="Cambria Math" panose="02040503050406030204" pitchFamily="18" charset="0"/>
                          </a:rPr>
                          <m:t>𝑇𝑁</m:t>
                        </m:r>
                        <m:r>
                          <a:rPr lang="de-DE" b="0" i="1" dirty="0" smtClean="0">
                            <a:latin typeface="Cambria Math" panose="02040503050406030204" pitchFamily="18" charset="0"/>
                          </a:rPr>
                          <m:t>+</m:t>
                        </m:r>
                        <m:r>
                          <a:rPr lang="de-DE" b="0" i="1" dirty="0" smtClean="0">
                            <a:latin typeface="Cambria Math" panose="02040503050406030204" pitchFamily="18" charset="0"/>
                          </a:rPr>
                          <m:t>𝐹𝑃</m:t>
                        </m:r>
                      </m:den>
                    </m:f>
                  </m:oMath>
                </a14:m>
                <a:endParaRPr lang="de-DE" dirty="0"/>
              </a:p>
              <a:p>
                <a:endParaRPr lang="de-DE" dirty="0"/>
              </a:p>
              <a:p>
                <a:endParaRPr lang="de-DE" dirty="0"/>
              </a:p>
              <a:p>
                <a:endParaRPr lang="de-DE" dirty="0"/>
              </a:p>
              <a:p>
                <a:r>
                  <a:rPr lang="de-DE" dirty="0"/>
                  <a:t>Precision vs. Recall</a:t>
                </a:r>
              </a:p>
              <a:p>
                <a:pPr marL="6350" indent="0" algn="ctr">
                  <a:buNone/>
                </a:pPr>
                <a14:m>
                  <m:oMathPara xmlns:m="http://schemas.openxmlformats.org/officeDocument/2006/math">
                    <m:oMathParaPr>
                      <m:jc m:val="centerGroup"/>
                    </m:oMathParaPr>
                    <m:oMath xmlns:m="http://schemas.openxmlformats.org/officeDocument/2006/math">
                      <m:r>
                        <a:rPr lang="de-DE" sz="1800" i="1" dirty="0">
                          <a:latin typeface="Cambria Math" panose="02040503050406030204" pitchFamily="18" charset="0"/>
                        </a:rPr>
                        <m:t>𝑟𝑒𝑐𝑎𝑙𝑙</m:t>
                      </m:r>
                      <m:r>
                        <a:rPr lang="de-DE" sz="1800" i="1" dirty="0">
                          <a:latin typeface="Cambria Math" panose="02040503050406030204" pitchFamily="18" charset="0"/>
                        </a:rPr>
                        <m:t>=</m:t>
                      </m:r>
                      <m:f>
                        <m:fPr>
                          <m:ctrlPr>
                            <a:rPr lang="de-DE" sz="1800" i="1">
                              <a:latin typeface="Cambria Math" panose="02040503050406030204" pitchFamily="18" charset="0"/>
                            </a:rPr>
                          </m:ctrlPr>
                        </m:fPr>
                        <m:num>
                          <m:r>
                            <a:rPr lang="de-DE" sz="1800" i="1">
                              <a:latin typeface="Cambria Math" panose="02040503050406030204" pitchFamily="18" charset="0"/>
                            </a:rPr>
                            <m:t>𝑇𝑃</m:t>
                          </m:r>
                        </m:num>
                        <m:den>
                          <m:r>
                            <a:rPr lang="de-DE" sz="1800" i="1">
                              <a:latin typeface="Cambria Math" panose="02040503050406030204" pitchFamily="18" charset="0"/>
                            </a:rPr>
                            <m:t>𝑇𝑃</m:t>
                          </m:r>
                          <m:r>
                            <a:rPr lang="de-DE" sz="1800" i="1">
                              <a:latin typeface="Cambria Math" panose="02040503050406030204" pitchFamily="18" charset="0"/>
                            </a:rPr>
                            <m:t>+</m:t>
                          </m:r>
                          <m:r>
                            <a:rPr lang="de-DE" sz="1800" i="1">
                              <a:latin typeface="Cambria Math" panose="02040503050406030204" pitchFamily="18" charset="0"/>
                            </a:rPr>
                            <m:t>𝐹𝑁</m:t>
                          </m:r>
                        </m:den>
                      </m:f>
                      <m:r>
                        <a:rPr lang="de-DE" sz="1800" b="0" i="1" smtClean="0">
                          <a:latin typeface="Cambria Math" panose="02040503050406030204" pitchFamily="18" charset="0"/>
                        </a:rPr>
                        <m:t>                    </m:t>
                      </m:r>
                      <m:r>
                        <a:rPr lang="de-DE" sz="1800" b="0" i="1" smtClean="0">
                          <a:latin typeface="Cambria Math" panose="02040503050406030204" pitchFamily="18" charset="0"/>
                        </a:rPr>
                        <m:t>𝑝𝑟𝑒𝑐𝑖𝑠𝑖𝑜𝑛</m:t>
                      </m:r>
                      <m:r>
                        <a:rPr lang="de-DE" sz="1800" b="0" i="1" smtClean="0">
                          <a:latin typeface="Cambria Math" panose="02040503050406030204" pitchFamily="18" charset="0"/>
                        </a:rPr>
                        <m:t>= </m:t>
                      </m:r>
                      <m:f>
                        <m:fPr>
                          <m:ctrlPr>
                            <a:rPr lang="de-DE" sz="1800" b="0" i="1" smtClean="0">
                              <a:latin typeface="Cambria Math" panose="02040503050406030204" pitchFamily="18" charset="0"/>
                            </a:rPr>
                          </m:ctrlPr>
                        </m:fPr>
                        <m:num>
                          <m:r>
                            <a:rPr lang="de-DE" sz="1800" b="0" i="1" smtClean="0">
                              <a:latin typeface="Cambria Math" panose="02040503050406030204" pitchFamily="18" charset="0"/>
                            </a:rPr>
                            <m:t>𝑇𝑃</m:t>
                          </m:r>
                        </m:num>
                        <m:den>
                          <m:r>
                            <a:rPr lang="de-DE" sz="1800" b="0" i="1" smtClean="0">
                              <a:latin typeface="Cambria Math" panose="02040503050406030204" pitchFamily="18" charset="0"/>
                            </a:rPr>
                            <m:t>𝑇𝑃</m:t>
                          </m:r>
                          <m:r>
                            <a:rPr lang="de-DE" sz="1800" b="0" i="1" smtClean="0">
                              <a:latin typeface="Cambria Math" panose="02040503050406030204" pitchFamily="18" charset="0"/>
                            </a:rPr>
                            <m:t>+</m:t>
                          </m:r>
                          <m:r>
                            <a:rPr lang="de-DE" sz="1800" b="0" i="1" smtClean="0">
                              <a:latin typeface="Cambria Math" panose="02040503050406030204" pitchFamily="18" charset="0"/>
                            </a:rPr>
                            <m:t>𝐹𝑃</m:t>
                          </m:r>
                        </m:den>
                      </m:f>
                    </m:oMath>
                  </m:oMathPara>
                </a14:m>
                <a:endParaRPr lang="de-DE" dirty="0"/>
              </a:p>
            </p:txBody>
          </p:sp>
        </mc:Choice>
        <mc:Fallback xmlns="">
          <p:sp>
            <p:nvSpPr>
              <p:cNvPr id="4" name="Textplatzhalter 3">
                <a:extLst>
                  <a:ext uri="{FF2B5EF4-FFF2-40B4-BE49-F238E27FC236}">
                    <a16:creationId xmlns:a16="http://schemas.microsoft.com/office/drawing/2014/main" id="{3AD08A6C-DCF9-6F49-A80A-91206B1C91E4}"/>
                  </a:ext>
                </a:extLst>
              </p:cNvPr>
              <p:cNvSpPr>
                <a:spLocks noGrp="1" noRot="1" noChangeAspect="1" noMove="1" noResize="1" noEditPoints="1" noAdjustHandles="1" noChangeArrowheads="1" noChangeShapeType="1" noTextEdit="1"/>
              </p:cNvSpPr>
              <p:nvPr>
                <p:ph type="body" sz="quarter" idx="14"/>
              </p:nvPr>
            </p:nvSpPr>
            <p:spPr>
              <a:blipFill>
                <a:blip r:embed="rId2"/>
                <a:stretch>
                  <a:fillRect l="-1818" t="-2125"/>
                </a:stretch>
              </a:blipFill>
            </p:spPr>
            <p:txBody>
              <a:bodyPr/>
              <a:lstStyle/>
              <a:p>
                <a:r>
                  <a:rPr lang="en-GB">
                    <a:noFill/>
                  </a:rPr>
                  <a:t> </a:t>
                </a:r>
              </a:p>
            </p:txBody>
          </p:sp>
        </mc:Fallback>
      </mc:AlternateContent>
      <p:sp>
        <p:nvSpPr>
          <p:cNvPr id="5" name="Fußzeilenplatzhalter 4">
            <a:extLst>
              <a:ext uri="{FF2B5EF4-FFF2-40B4-BE49-F238E27FC236}">
                <a16:creationId xmlns:a16="http://schemas.microsoft.com/office/drawing/2014/main" id="{0AE5C79C-01AA-2749-A9B0-77BE58AF17F7}"/>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
        <p:nvSpPr>
          <p:cNvPr id="6" name="Speech Bubble: Rectangle with Corners Rounded 5">
            <a:extLst>
              <a:ext uri="{FF2B5EF4-FFF2-40B4-BE49-F238E27FC236}">
                <a16:creationId xmlns:a16="http://schemas.microsoft.com/office/drawing/2014/main" id="{4FDCACD8-8113-4243-87A1-1103ED9A0BBA}"/>
              </a:ext>
            </a:extLst>
          </p:cNvPr>
          <p:cNvSpPr/>
          <p:nvPr/>
        </p:nvSpPr>
        <p:spPr>
          <a:xfrm>
            <a:off x="7261132" y="1871932"/>
            <a:ext cx="1409034" cy="787938"/>
          </a:xfrm>
          <a:prstGeom prst="wedgeRoundRectCallout">
            <a:avLst>
              <a:gd name="adj1" fmla="val -42223"/>
              <a:gd name="adj2" fmla="val -79472"/>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Ratio of samples in the negative class correctly classified</a:t>
            </a:r>
            <a:endParaRPr lang="en-GB" sz="1200" dirty="0">
              <a:solidFill>
                <a:schemeClr val="tx1"/>
              </a:solidFill>
            </a:endParaRPr>
          </a:p>
        </p:txBody>
      </p:sp>
      <p:sp>
        <p:nvSpPr>
          <p:cNvPr id="8" name="Speech Bubble: Rectangle with Corners Rounded 7">
            <a:extLst>
              <a:ext uri="{FF2B5EF4-FFF2-40B4-BE49-F238E27FC236}">
                <a16:creationId xmlns:a16="http://schemas.microsoft.com/office/drawing/2014/main" id="{F9C1B53E-FD4A-4ED4-B276-8A628195AC6E}"/>
              </a:ext>
            </a:extLst>
          </p:cNvPr>
          <p:cNvSpPr/>
          <p:nvPr/>
        </p:nvSpPr>
        <p:spPr>
          <a:xfrm>
            <a:off x="1893650" y="1930298"/>
            <a:ext cx="1409034" cy="787938"/>
          </a:xfrm>
          <a:prstGeom prst="wedgeRoundRectCallout">
            <a:avLst>
              <a:gd name="adj1" fmla="val 24400"/>
              <a:gd name="adj2" fmla="val -74535"/>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Ratio of samples in the positive class correctly classified</a:t>
            </a:r>
            <a:endParaRPr lang="en-GB" sz="1200" dirty="0">
              <a:solidFill>
                <a:schemeClr val="tx1"/>
              </a:solidFill>
            </a:endParaRPr>
          </a:p>
        </p:txBody>
      </p:sp>
      <p:sp>
        <p:nvSpPr>
          <p:cNvPr id="10" name="Speech Bubble: Rectangle with Corners Rounded 9">
            <a:extLst>
              <a:ext uri="{FF2B5EF4-FFF2-40B4-BE49-F238E27FC236}">
                <a16:creationId xmlns:a16="http://schemas.microsoft.com/office/drawing/2014/main" id="{9F760D60-BF93-4F94-89EC-D276702DA150}"/>
              </a:ext>
            </a:extLst>
          </p:cNvPr>
          <p:cNvSpPr/>
          <p:nvPr/>
        </p:nvSpPr>
        <p:spPr>
          <a:xfrm>
            <a:off x="6954568" y="4167645"/>
            <a:ext cx="1715598" cy="787938"/>
          </a:xfrm>
          <a:prstGeom prst="wedgeRoundRectCallout">
            <a:avLst>
              <a:gd name="adj1" fmla="val -39620"/>
              <a:gd name="adj2" fmla="val -87497"/>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Ratio of samples correctly classified among those assigned to the positive class</a:t>
            </a:r>
            <a:endParaRPr lang="en-GB" sz="1200" dirty="0">
              <a:solidFill>
                <a:schemeClr val="tx1"/>
              </a:solidFill>
            </a:endParaRPr>
          </a:p>
        </p:txBody>
      </p:sp>
      <p:sp>
        <p:nvSpPr>
          <p:cNvPr id="14" name="Speech Bubble: Rectangle with Corners Rounded 13">
            <a:extLst>
              <a:ext uri="{FF2B5EF4-FFF2-40B4-BE49-F238E27FC236}">
                <a16:creationId xmlns:a16="http://schemas.microsoft.com/office/drawing/2014/main" id="{B9D71788-A7A1-4DD6-8A90-B089DC98DB9D}"/>
              </a:ext>
            </a:extLst>
          </p:cNvPr>
          <p:cNvSpPr/>
          <p:nvPr/>
        </p:nvSpPr>
        <p:spPr>
          <a:xfrm>
            <a:off x="955344" y="4113296"/>
            <a:ext cx="1409034" cy="787938"/>
          </a:xfrm>
          <a:prstGeom prst="wedgeRoundRectCallout">
            <a:avLst>
              <a:gd name="adj1" fmla="val 44420"/>
              <a:gd name="adj2" fmla="val -87498"/>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Same as sensitivity</a:t>
            </a:r>
            <a:endParaRPr lang="en-GB" sz="1200" dirty="0">
              <a:solidFill>
                <a:schemeClr val="tx1"/>
              </a:solidFill>
            </a:endParaRPr>
          </a:p>
        </p:txBody>
      </p:sp>
      <p:sp>
        <p:nvSpPr>
          <p:cNvPr id="15" name="TextBox 14">
            <a:extLst>
              <a:ext uri="{FF2B5EF4-FFF2-40B4-BE49-F238E27FC236}">
                <a16:creationId xmlns:a16="http://schemas.microsoft.com/office/drawing/2014/main" id="{7669D89F-3E55-4FDC-AAD8-4A55F0305589}"/>
              </a:ext>
            </a:extLst>
          </p:cNvPr>
          <p:cNvSpPr txBox="1"/>
          <p:nvPr/>
        </p:nvSpPr>
        <p:spPr>
          <a:xfrm>
            <a:off x="3122579" y="4661111"/>
            <a:ext cx="3331040" cy="307777"/>
          </a:xfrm>
          <a:prstGeom prst="rect">
            <a:avLst/>
          </a:prstGeom>
          <a:solidFill>
            <a:schemeClr val="bg1"/>
          </a:solidFill>
          <a:ln>
            <a:solidFill>
              <a:schemeClr val="tx1">
                <a:lumMod val="75000"/>
              </a:schemeClr>
            </a:solidFill>
          </a:ln>
        </p:spPr>
        <p:txBody>
          <a:bodyPr wrap="none" lIns="0" tIns="0" rIns="0" bIns="0" rtlCol="0">
            <a:spAutoFit/>
          </a:bodyPr>
          <a:lstStyle/>
          <a:p>
            <a:pPr algn="l">
              <a:lnSpc>
                <a:spcPct val="100000"/>
              </a:lnSpc>
            </a:pPr>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Both measures must be high!</a:t>
            </a: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Tree>
    <p:extLst>
      <p:ext uri="{BB962C8B-B14F-4D97-AF65-F5344CB8AC3E}">
        <p14:creationId xmlns:p14="http://schemas.microsoft.com/office/powerpoint/2010/main" val="1546897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8C470-F05A-4A25-9B91-23D72BAA1220}"/>
              </a:ext>
            </a:extLst>
          </p:cNvPr>
          <p:cNvSpPr>
            <a:spLocks noGrp="1"/>
          </p:cNvSpPr>
          <p:nvPr>
            <p:ph type="title"/>
          </p:nvPr>
        </p:nvSpPr>
        <p:spPr/>
        <p:txBody>
          <a:bodyPr/>
          <a:lstStyle/>
          <a:p>
            <a:r>
              <a:rPr lang="de-DE" dirty="0"/>
              <a:t>Accuracy Measures</a:t>
            </a:r>
            <a:endParaRPr lang="en-GB" dirty="0"/>
          </a:p>
        </p:txBody>
      </p:sp>
      <p:sp>
        <p:nvSpPr>
          <p:cNvPr id="3" name="Slide Number Placeholder 2">
            <a:extLst>
              <a:ext uri="{FF2B5EF4-FFF2-40B4-BE49-F238E27FC236}">
                <a16:creationId xmlns:a16="http://schemas.microsoft.com/office/drawing/2014/main" id="{18C7443C-0B87-4DFC-B658-1FFB78086295}"/>
              </a:ext>
            </a:extLst>
          </p:cNvPr>
          <p:cNvSpPr>
            <a:spLocks noGrp="1"/>
          </p:cNvSpPr>
          <p:nvPr>
            <p:ph type="sldNum" sz="quarter" idx="13"/>
          </p:nvPr>
        </p:nvSpPr>
        <p:spPr/>
        <p:txBody>
          <a:bodyPr/>
          <a:lstStyle/>
          <a:p>
            <a:fld id="{15C29056-5AFA-7949-831A-3EC086771171}" type="slidenum">
              <a:rPr lang="de-DE" smtClean="0"/>
              <a:pPr/>
              <a:t>32</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AEB32612-A419-43CA-A3E4-EFBDD3A06DAD}"/>
                  </a:ext>
                </a:extLst>
              </p:cNvPr>
              <p:cNvSpPr>
                <a:spLocks noGrp="1"/>
              </p:cNvSpPr>
              <p:nvPr>
                <p:ph type="body" sz="quarter" idx="14"/>
              </p:nvPr>
            </p:nvSpPr>
            <p:spPr/>
            <p:txBody>
              <a:bodyPr/>
              <a:lstStyle/>
              <a:p>
                <a:r>
                  <a:rPr lang="de-DE" dirty="0"/>
                  <a:t>F-Measure</a:t>
                </a:r>
              </a:p>
              <a:p>
                <a:pPr marL="6350" indent="0">
                  <a:buNone/>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𝐹</m:t>
                      </m:r>
                      <m:r>
                        <a:rPr lang="de-DE" b="0" i="1" smtClean="0">
                          <a:latin typeface="Cambria Math" panose="02040503050406030204" pitchFamily="18" charset="0"/>
                        </a:rPr>
                        <m:t>=2</m:t>
                      </m:r>
                      <m:f>
                        <m:fPr>
                          <m:ctrlPr>
                            <a:rPr lang="de-DE" b="0" i="1" smtClean="0">
                              <a:latin typeface="Cambria Math" panose="02040503050406030204" pitchFamily="18" charset="0"/>
                            </a:rPr>
                          </m:ctrlPr>
                        </m:fPr>
                        <m:num>
                          <m:r>
                            <a:rPr lang="de-DE" b="0" i="1" smtClean="0">
                              <a:latin typeface="Cambria Math" panose="02040503050406030204" pitchFamily="18" charset="0"/>
                            </a:rPr>
                            <m:t>𝑝𝑟𝑒𝑐𝑖𝑠𝑖𝑜𝑛</m:t>
                          </m:r>
                          <m:r>
                            <a:rPr lang="de-DE" b="0" i="1" smtClean="0">
                              <a:latin typeface="Cambria Math" panose="02040503050406030204" pitchFamily="18" charset="0"/>
                            </a:rPr>
                            <m:t> ∙</m:t>
                          </m:r>
                          <m:r>
                            <a:rPr lang="de-DE" b="0" i="1" smtClean="0">
                              <a:latin typeface="Cambria Math" panose="02040503050406030204" pitchFamily="18" charset="0"/>
                            </a:rPr>
                            <m:t>𝑟𝑒𝑐𝑎𝑙𝑙</m:t>
                          </m:r>
                        </m:num>
                        <m:den>
                          <m:r>
                            <a:rPr lang="de-DE" b="0" i="1" smtClean="0">
                              <a:latin typeface="Cambria Math" panose="02040503050406030204" pitchFamily="18" charset="0"/>
                            </a:rPr>
                            <m:t>𝑝𝑟𝑒𝑐𝑖𝑠𝑖𝑜𝑛</m:t>
                          </m:r>
                          <m:r>
                            <a:rPr lang="de-DE" b="0" i="1" smtClean="0">
                              <a:latin typeface="Cambria Math" panose="02040503050406030204" pitchFamily="18" charset="0"/>
                            </a:rPr>
                            <m:t>+</m:t>
                          </m:r>
                          <m:r>
                            <a:rPr lang="de-DE" b="0" i="1" smtClean="0">
                              <a:latin typeface="Cambria Math" panose="02040503050406030204" pitchFamily="18" charset="0"/>
                            </a:rPr>
                            <m:t>𝑟𝑒𝑐𝑎𝑙𝑙</m:t>
                          </m:r>
                        </m:den>
                      </m:f>
                    </m:oMath>
                  </m:oMathPara>
                </a14:m>
                <a:endParaRPr lang="de-DE" dirty="0"/>
              </a:p>
              <a:p>
                <a:endParaRPr lang="de-DE" dirty="0"/>
              </a:p>
              <a:p>
                <a:r>
                  <a:rPr lang="de-DE" dirty="0"/>
                  <a:t>Overall Accuracy</a:t>
                </a:r>
              </a:p>
              <a:p>
                <a:pPr marL="6350" indent="0">
                  <a:buNone/>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𝑎𝑐𝑐𝑢𝑟𝑎𝑐𝑦</m:t>
                      </m:r>
                      <m:r>
                        <a:rPr lang="de-DE" b="0" i="1" smtClean="0">
                          <a:latin typeface="Cambria Math" panose="02040503050406030204" pitchFamily="18" charset="0"/>
                        </a:rPr>
                        <m:t>=</m:t>
                      </m:r>
                      <m:f>
                        <m:fPr>
                          <m:ctrlPr>
                            <a:rPr lang="de-DE" b="0" i="1" smtClean="0">
                              <a:latin typeface="Cambria Math" panose="02040503050406030204" pitchFamily="18" charset="0"/>
                            </a:rPr>
                          </m:ctrlPr>
                        </m:fPr>
                        <m:num>
                          <m:r>
                            <a:rPr lang="de-DE" b="0" i="1" smtClean="0">
                              <a:latin typeface="Cambria Math" panose="02040503050406030204" pitchFamily="18" charset="0"/>
                            </a:rPr>
                            <m:t>𝑇𝑃</m:t>
                          </m:r>
                          <m:r>
                            <a:rPr lang="de-DE" b="0" i="1" smtClean="0">
                              <a:latin typeface="Cambria Math" panose="02040503050406030204" pitchFamily="18" charset="0"/>
                            </a:rPr>
                            <m:t>+</m:t>
                          </m:r>
                          <m:r>
                            <a:rPr lang="de-DE" b="0" i="1" smtClean="0">
                              <a:latin typeface="Cambria Math" panose="02040503050406030204" pitchFamily="18" charset="0"/>
                            </a:rPr>
                            <m:t>𝑇𝑁</m:t>
                          </m:r>
                        </m:num>
                        <m:den>
                          <m:r>
                            <a:rPr lang="de-DE" b="0" i="1" smtClean="0">
                              <a:latin typeface="Cambria Math" panose="02040503050406030204" pitchFamily="18" charset="0"/>
                            </a:rPr>
                            <m:t>𝑇𝑃</m:t>
                          </m:r>
                          <m:r>
                            <a:rPr lang="de-DE" b="0" i="1" smtClean="0">
                              <a:latin typeface="Cambria Math" panose="02040503050406030204" pitchFamily="18" charset="0"/>
                            </a:rPr>
                            <m:t>+</m:t>
                          </m:r>
                          <m:r>
                            <a:rPr lang="de-DE" b="0" i="1" smtClean="0">
                              <a:latin typeface="Cambria Math" panose="02040503050406030204" pitchFamily="18" charset="0"/>
                            </a:rPr>
                            <m:t>𝑇𝑁</m:t>
                          </m:r>
                          <m:r>
                            <a:rPr lang="de-DE" b="0" i="1" smtClean="0">
                              <a:latin typeface="Cambria Math" panose="02040503050406030204" pitchFamily="18" charset="0"/>
                            </a:rPr>
                            <m:t>+</m:t>
                          </m:r>
                          <m:r>
                            <a:rPr lang="de-DE" b="0" i="1" smtClean="0">
                              <a:latin typeface="Cambria Math" panose="02040503050406030204" pitchFamily="18" charset="0"/>
                            </a:rPr>
                            <m:t>𝐹𝑃</m:t>
                          </m:r>
                          <m:r>
                            <a:rPr lang="de-DE" b="0" i="1" smtClean="0">
                              <a:latin typeface="Cambria Math" panose="02040503050406030204" pitchFamily="18" charset="0"/>
                            </a:rPr>
                            <m:t>+</m:t>
                          </m:r>
                          <m:r>
                            <a:rPr lang="de-DE" b="0" i="1" smtClean="0">
                              <a:latin typeface="Cambria Math" panose="02040503050406030204" pitchFamily="18" charset="0"/>
                            </a:rPr>
                            <m:t>𝐹𝑁</m:t>
                          </m:r>
                        </m:den>
                      </m:f>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𝑇𝑃</m:t>
                          </m:r>
                          <m:r>
                            <a:rPr lang="de-DE" b="0" i="1" smtClean="0">
                              <a:latin typeface="Cambria Math" panose="02040503050406030204" pitchFamily="18" charset="0"/>
                            </a:rPr>
                            <m:t>+</m:t>
                          </m:r>
                          <m:r>
                            <a:rPr lang="de-DE" b="0" i="1" smtClean="0">
                              <a:latin typeface="Cambria Math" panose="02040503050406030204" pitchFamily="18" charset="0"/>
                            </a:rPr>
                            <m:t>𝑇𝑁</m:t>
                          </m:r>
                        </m:num>
                        <m:den>
                          <m:r>
                            <a:rPr lang="de-DE" b="0" i="1" smtClean="0">
                              <a:latin typeface="Cambria Math" panose="02040503050406030204" pitchFamily="18" charset="0"/>
                            </a:rPr>
                            <m:t>𝑛</m:t>
                          </m:r>
                        </m:den>
                      </m:f>
                    </m:oMath>
                  </m:oMathPara>
                </a14:m>
                <a:endParaRPr lang="de-DE" dirty="0"/>
              </a:p>
              <a:p>
                <a:endParaRPr lang="de-DE" dirty="0"/>
              </a:p>
              <a:p>
                <a:endParaRPr lang="de-DE" dirty="0"/>
              </a:p>
              <a:p>
                <a:r>
                  <a:rPr lang="de-DE" dirty="0"/>
                  <a:t>Cohen‘s Kappa</a:t>
                </a:r>
              </a:p>
              <a:p>
                <a:pPr marL="6350" indent="0">
                  <a:buNone/>
                </a:pPr>
                <a14:m>
                  <m:oMathPara xmlns:m="http://schemas.openxmlformats.org/officeDocument/2006/math">
                    <m:oMathParaPr>
                      <m:jc m:val="centerGroup"/>
                    </m:oMathParaPr>
                    <m:oMath xmlns:m="http://schemas.openxmlformats.org/officeDocument/2006/math">
                      <m:r>
                        <m:rPr>
                          <m:nor/>
                        </m:rPr>
                        <a:rPr lang="el-GR" dirty="0">
                          <a:latin typeface="Segoe UI Symbol" panose="020B0502040204020203" pitchFamily="34" charset="0"/>
                          <a:ea typeface="Segoe UI Symbol" panose="020B0502040204020203" pitchFamily="34" charset="0"/>
                        </a:rPr>
                        <m:t>κ</m:t>
                      </m:r>
                      <m:r>
                        <a:rPr lang="de-DE" b="0" i="1" smtClean="0">
                          <a:latin typeface="Cambria Math" panose="02040503050406030204" pitchFamily="18" charset="0"/>
                        </a:rPr>
                        <m:t>=</m:t>
                      </m:r>
                      <m:f>
                        <m:fPr>
                          <m:ctrlPr>
                            <a:rPr lang="de-DE" b="0" i="1" smtClean="0">
                              <a:latin typeface="Cambria Math" panose="02040503050406030204" pitchFamily="18" charset="0"/>
                            </a:rPr>
                          </m:ctrlPr>
                        </m:fPr>
                        <m:num>
                          <m:sSub>
                            <m:sSubPr>
                              <m:ctrlPr>
                                <a:rPr lang="de-DE" b="0" i="1" smtClean="0">
                                  <a:latin typeface="Cambria Math" panose="02040503050406030204" pitchFamily="18" charset="0"/>
                                </a:rPr>
                              </m:ctrlPr>
                            </m:sSubPr>
                            <m:e>
                              <m:r>
                                <a:rPr lang="de-DE" b="0" i="1" smtClean="0">
                                  <a:latin typeface="Cambria Math" panose="02040503050406030204" pitchFamily="18" charset="0"/>
                                </a:rPr>
                                <m:t>𝑝</m:t>
                              </m:r>
                            </m:e>
                            <m:sub>
                              <m:r>
                                <a:rPr lang="de-DE" b="0" i="1" smtClean="0">
                                  <a:latin typeface="Cambria Math" panose="02040503050406030204" pitchFamily="18" charset="0"/>
                                </a:rPr>
                                <m:t>𝑜</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𝑝</m:t>
                              </m:r>
                            </m:e>
                            <m:sub>
                              <m:r>
                                <a:rPr lang="de-DE" b="0" i="1" smtClean="0">
                                  <a:latin typeface="Cambria Math" panose="02040503050406030204" pitchFamily="18" charset="0"/>
                                </a:rPr>
                                <m:t>𝑒</m:t>
                              </m:r>
                            </m:sub>
                          </m:sSub>
                        </m:num>
                        <m:den>
                          <m:r>
                            <a:rPr lang="de-DE" b="0" i="1" smtClean="0">
                              <a:latin typeface="Cambria Math" panose="02040503050406030204" pitchFamily="18" charset="0"/>
                            </a:rPr>
                            <m:t>1−</m:t>
                          </m:r>
                          <m:sSub>
                            <m:sSubPr>
                              <m:ctrlPr>
                                <a:rPr lang="de-DE" i="1">
                                  <a:latin typeface="Cambria Math" panose="02040503050406030204" pitchFamily="18" charset="0"/>
                                </a:rPr>
                              </m:ctrlPr>
                            </m:sSubPr>
                            <m:e>
                              <m:r>
                                <a:rPr lang="de-DE" i="1">
                                  <a:latin typeface="Cambria Math" panose="02040503050406030204" pitchFamily="18" charset="0"/>
                                </a:rPr>
                                <m:t>𝑝</m:t>
                              </m:r>
                            </m:e>
                            <m:sub>
                              <m:r>
                                <a:rPr lang="de-DE" i="1">
                                  <a:latin typeface="Cambria Math" panose="02040503050406030204" pitchFamily="18" charset="0"/>
                                </a:rPr>
                                <m:t>𝑒</m:t>
                              </m:r>
                            </m:sub>
                          </m:sSub>
                        </m:den>
                      </m:f>
                    </m:oMath>
                  </m:oMathPara>
                </a14:m>
                <a:endParaRPr lang="en-GB" dirty="0"/>
              </a:p>
            </p:txBody>
          </p:sp>
        </mc:Choice>
        <mc:Fallback xmlns="">
          <p:sp>
            <p:nvSpPr>
              <p:cNvPr id="4" name="Text Placeholder 3">
                <a:extLst>
                  <a:ext uri="{FF2B5EF4-FFF2-40B4-BE49-F238E27FC236}">
                    <a16:creationId xmlns:a16="http://schemas.microsoft.com/office/drawing/2014/main" id="{AEB32612-A419-43CA-A3E4-EFBDD3A06DAD}"/>
                  </a:ext>
                </a:extLst>
              </p:cNvPr>
              <p:cNvSpPr>
                <a:spLocks noGrp="1" noRot="1" noChangeAspect="1" noMove="1" noResize="1" noEditPoints="1" noAdjustHandles="1" noChangeArrowheads="1" noChangeShapeType="1" noTextEdit="1"/>
              </p:cNvSpPr>
              <p:nvPr>
                <p:ph type="body" sz="quarter" idx="14"/>
              </p:nvPr>
            </p:nvSpPr>
            <p:spPr>
              <a:blipFill>
                <a:blip r:embed="rId2"/>
                <a:stretch>
                  <a:fillRect l="-1818" t="-2125"/>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CDFE7343-A0F9-4BF9-B40C-387DD112A7F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7" name="Speech Bubble: Rectangle with Corners Rounded 6">
            <a:extLst>
              <a:ext uri="{FF2B5EF4-FFF2-40B4-BE49-F238E27FC236}">
                <a16:creationId xmlns:a16="http://schemas.microsoft.com/office/drawing/2014/main" id="{CBC81C7C-B0B2-4DDE-8C32-19CB5FE7A652}"/>
              </a:ext>
            </a:extLst>
          </p:cNvPr>
          <p:cNvSpPr/>
          <p:nvPr/>
        </p:nvSpPr>
        <p:spPr>
          <a:xfrm>
            <a:off x="4877854" y="3658953"/>
            <a:ext cx="987924" cy="277880"/>
          </a:xfrm>
          <a:prstGeom prst="wedgeRoundRectCallout">
            <a:avLst>
              <a:gd name="adj1" fmla="val -40019"/>
              <a:gd name="adj2" fmla="val -110871"/>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All samples</a:t>
            </a:r>
            <a:endParaRPr lang="en-GB" sz="1200" dirty="0">
              <a:solidFill>
                <a:schemeClr val="tx1"/>
              </a:solidFill>
            </a:endParaRPr>
          </a:p>
        </p:txBody>
      </p:sp>
      <p:sp>
        <p:nvSpPr>
          <p:cNvPr id="9" name="Speech Bubble: Rectangle with Corners Rounded 8">
            <a:extLst>
              <a:ext uri="{FF2B5EF4-FFF2-40B4-BE49-F238E27FC236}">
                <a16:creationId xmlns:a16="http://schemas.microsoft.com/office/drawing/2014/main" id="{0552987E-3DBC-4188-90D4-F05C9DF88152}"/>
              </a:ext>
            </a:extLst>
          </p:cNvPr>
          <p:cNvSpPr/>
          <p:nvPr/>
        </p:nvSpPr>
        <p:spPr>
          <a:xfrm>
            <a:off x="6538042" y="2007405"/>
            <a:ext cx="1338120" cy="409203"/>
          </a:xfrm>
          <a:prstGeom prst="wedgeRoundRectCallout">
            <a:avLst>
              <a:gd name="adj1" fmla="val -45002"/>
              <a:gd name="adj2" fmla="val 88489"/>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All correctly classified samples</a:t>
            </a:r>
            <a:endParaRPr lang="en-GB" sz="1200" dirty="0">
              <a:solidFill>
                <a:schemeClr val="tx1"/>
              </a:solidFill>
            </a:endParaRPr>
          </a:p>
        </p:txBody>
      </p:sp>
      <p:sp>
        <p:nvSpPr>
          <p:cNvPr id="12" name="Left Brace 11">
            <a:extLst>
              <a:ext uri="{FF2B5EF4-FFF2-40B4-BE49-F238E27FC236}">
                <a16:creationId xmlns:a16="http://schemas.microsoft.com/office/drawing/2014/main" id="{9FDE81AB-DAF5-4009-BC83-8ECE9ED7CD80}"/>
              </a:ext>
            </a:extLst>
          </p:cNvPr>
          <p:cNvSpPr/>
          <p:nvPr/>
        </p:nvSpPr>
        <p:spPr>
          <a:xfrm rot="16200000">
            <a:off x="4460180" y="2251904"/>
            <a:ext cx="155448" cy="2256915"/>
          </a:xfrm>
          <a:prstGeom prst="leftBrace">
            <a:avLst/>
          </a:prstGeom>
          <a:ln w="19050" cap="rnd" cmpd="sng">
            <a:solidFill>
              <a:srgbClr val="92AEBC"/>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2874622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9E15C-B83E-43ED-85EF-9F2C65F1B2A3}"/>
              </a:ext>
            </a:extLst>
          </p:cNvPr>
          <p:cNvSpPr>
            <a:spLocks noGrp="1"/>
          </p:cNvSpPr>
          <p:nvPr>
            <p:ph type="title"/>
          </p:nvPr>
        </p:nvSpPr>
        <p:spPr/>
        <p:txBody>
          <a:bodyPr/>
          <a:lstStyle/>
          <a:p>
            <a:r>
              <a:rPr lang="de-DE" dirty="0"/>
              <a:t>Cohen‘s Kappa</a:t>
            </a:r>
            <a:endParaRPr lang="en-GB" dirty="0"/>
          </a:p>
        </p:txBody>
      </p:sp>
      <p:sp>
        <p:nvSpPr>
          <p:cNvPr id="3" name="Slide Number Placeholder 2">
            <a:extLst>
              <a:ext uri="{FF2B5EF4-FFF2-40B4-BE49-F238E27FC236}">
                <a16:creationId xmlns:a16="http://schemas.microsoft.com/office/drawing/2014/main" id="{12874771-A68C-4862-A439-5DD386C00205}"/>
              </a:ext>
            </a:extLst>
          </p:cNvPr>
          <p:cNvSpPr>
            <a:spLocks noGrp="1"/>
          </p:cNvSpPr>
          <p:nvPr>
            <p:ph type="sldNum" sz="quarter" idx="13"/>
          </p:nvPr>
        </p:nvSpPr>
        <p:spPr/>
        <p:txBody>
          <a:bodyPr/>
          <a:lstStyle/>
          <a:p>
            <a:fld id="{15C29056-5AFA-7949-831A-3EC086771171}" type="slidenum">
              <a:rPr lang="de-DE" smtClean="0"/>
              <a:pPr/>
              <a:t>33</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ED3EC38A-3A11-4F65-B131-0F751444E109}"/>
                  </a:ext>
                </a:extLst>
              </p:cNvPr>
              <p:cNvSpPr>
                <a:spLocks noGrp="1"/>
              </p:cNvSpPr>
              <p:nvPr>
                <p:ph type="body" sz="quarter" idx="14"/>
              </p:nvPr>
            </p:nvSpPr>
            <p:spPr/>
            <p:txBody>
              <a:bodyPr/>
              <a:lstStyle/>
              <a:p>
                <a:pPr marL="6350" indent="0">
                  <a:buNone/>
                </a:pPr>
                <a14:m>
                  <m:oMathPara xmlns:m="http://schemas.openxmlformats.org/officeDocument/2006/math">
                    <m:oMathParaPr>
                      <m:jc m:val="centerGroup"/>
                    </m:oMathParaPr>
                    <m:oMath xmlns:m="http://schemas.openxmlformats.org/officeDocument/2006/math">
                      <m:r>
                        <m:rPr>
                          <m:nor/>
                        </m:rPr>
                        <a:rPr lang="el-GR" dirty="0">
                          <a:latin typeface="Segoe UI Symbol" panose="020B0502040204020203" pitchFamily="34" charset="0"/>
                          <a:ea typeface="Segoe UI Symbol" panose="020B0502040204020203" pitchFamily="34" charset="0"/>
                        </a:rPr>
                        <m:t>κ</m:t>
                      </m:r>
                      <m:r>
                        <a:rPr lang="de-DE" b="0" i="1" smtClean="0">
                          <a:latin typeface="Cambria Math" panose="02040503050406030204" pitchFamily="18" charset="0"/>
                        </a:rPr>
                        <m:t>=</m:t>
                      </m:r>
                      <m:f>
                        <m:fPr>
                          <m:ctrlPr>
                            <a:rPr lang="de-DE" b="0" i="1" smtClean="0">
                              <a:latin typeface="Cambria Math" panose="02040503050406030204" pitchFamily="18" charset="0"/>
                            </a:rPr>
                          </m:ctrlPr>
                        </m:fPr>
                        <m:num>
                          <m:sSub>
                            <m:sSubPr>
                              <m:ctrlPr>
                                <a:rPr lang="de-DE" b="0" i="1" smtClean="0">
                                  <a:latin typeface="Cambria Math" panose="02040503050406030204" pitchFamily="18" charset="0"/>
                                </a:rPr>
                              </m:ctrlPr>
                            </m:sSubPr>
                            <m:e>
                              <m:r>
                                <a:rPr lang="de-DE" b="0" i="1" smtClean="0">
                                  <a:latin typeface="Cambria Math" panose="02040503050406030204" pitchFamily="18" charset="0"/>
                                </a:rPr>
                                <m:t>𝑝</m:t>
                              </m:r>
                            </m:e>
                            <m:sub>
                              <m:r>
                                <a:rPr lang="de-DE" b="0" i="1" smtClean="0">
                                  <a:latin typeface="Cambria Math" panose="02040503050406030204" pitchFamily="18" charset="0"/>
                                </a:rPr>
                                <m:t>𝑜</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𝑝</m:t>
                              </m:r>
                            </m:e>
                            <m:sub>
                              <m:r>
                                <a:rPr lang="de-DE" b="0" i="1" smtClean="0">
                                  <a:latin typeface="Cambria Math" panose="02040503050406030204" pitchFamily="18" charset="0"/>
                                </a:rPr>
                                <m:t>𝑒</m:t>
                              </m:r>
                            </m:sub>
                          </m:sSub>
                        </m:num>
                        <m:den>
                          <m:r>
                            <a:rPr lang="de-DE" b="0" i="1" smtClean="0">
                              <a:latin typeface="Cambria Math" panose="02040503050406030204" pitchFamily="18" charset="0"/>
                            </a:rPr>
                            <m:t>1−</m:t>
                          </m:r>
                          <m:sSub>
                            <m:sSubPr>
                              <m:ctrlPr>
                                <a:rPr lang="de-DE" i="1">
                                  <a:latin typeface="Cambria Math" panose="02040503050406030204" pitchFamily="18" charset="0"/>
                                </a:rPr>
                              </m:ctrlPr>
                            </m:sSubPr>
                            <m:e>
                              <m:r>
                                <a:rPr lang="de-DE" i="1">
                                  <a:latin typeface="Cambria Math" panose="02040503050406030204" pitchFamily="18" charset="0"/>
                                </a:rPr>
                                <m:t>𝑝</m:t>
                              </m:r>
                            </m:e>
                            <m:sub>
                              <m:r>
                                <a:rPr lang="de-DE" i="1">
                                  <a:latin typeface="Cambria Math" panose="02040503050406030204" pitchFamily="18" charset="0"/>
                                </a:rPr>
                                <m:t>𝑒</m:t>
                              </m:r>
                            </m:sub>
                          </m:sSub>
                        </m:den>
                      </m:f>
                    </m:oMath>
                  </m:oMathPara>
                </a14:m>
                <a:endParaRPr lang="en-GB" dirty="0"/>
              </a:p>
              <a:p>
                <a:pPr marL="6350" indent="0">
                  <a:buNone/>
                </a:pPr>
                <a:endParaRPr lang="en-GB" dirty="0"/>
              </a:p>
              <a:p>
                <a:pPr marL="6350" indent="0">
                  <a:buNone/>
                </a:pPr>
                <a14:m>
                  <m:oMathPara xmlns:m="http://schemas.openxmlformats.org/officeDocument/2006/math">
                    <m:oMathParaPr>
                      <m:jc m:val="centerGroup"/>
                    </m:oMathParaPr>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𝑝</m:t>
                          </m:r>
                        </m:e>
                        <m:sub>
                          <m:r>
                            <a:rPr lang="de-DE" b="0" i="1" smtClean="0">
                              <a:latin typeface="Cambria Math" panose="02040503050406030204" pitchFamily="18" charset="0"/>
                            </a:rPr>
                            <m:t>𝑒</m:t>
                          </m:r>
                        </m:sub>
                      </m:sSub>
                      <m:r>
                        <a:rPr lang="de-DE" b="0" i="1" smtClean="0">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𝑝</m:t>
                          </m:r>
                        </m:e>
                        <m:sub>
                          <m:r>
                            <a:rPr lang="de-DE" b="0" i="1" smtClean="0">
                              <a:latin typeface="Cambria Math" panose="02040503050406030204" pitchFamily="18" charset="0"/>
                            </a:rPr>
                            <m:t>𝑝𝑜𝑠</m:t>
                          </m:r>
                        </m:sub>
                      </m:sSub>
                      <m:r>
                        <a:rPr lang="de-DE" b="0" i="1" smtClean="0">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𝑝</m:t>
                          </m:r>
                        </m:e>
                        <m:sub>
                          <m:r>
                            <a:rPr lang="de-DE" b="0" i="1" smtClean="0">
                              <a:latin typeface="Cambria Math" panose="02040503050406030204" pitchFamily="18" charset="0"/>
                            </a:rPr>
                            <m:t>𝑛𝑒𝑔</m:t>
                          </m:r>
                        </m:sub>
                      </m:sSub>
                    </m:oMath>
                  </m:oMathPara>
                </a14:m>
                <a:endParaRPr lang="en-GB" dirty="0"/>
              </a:p>
              <a:p>
                <a:pPr marL="6350" indent="0">
                  <a:buNone/>
                </a:pPr>
                <a:endParaRPr lang="en-GB" dirty="0"/>
              </a:p>
              <a:p>
                <a:pPr marL="6350" indent="0">
                  <a:buNone/>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i="1">
                              <a:latin typeface="Cambria Math" panose="02040503050406030204" pitchFamily="18" charset="0"/>
                            </a:rPr>
                            <m:t>𝑝</m:t>
                          </m:r>
                        </m:e>
                        <m:sub>
                          <m:r>
                            <a:rPr lang="de-DE" b="0" i="1" smtClean="0">
                              <a:latin typeface="Cambria Math" panose="02040503050406030204" pitchFamily="18" charset="0"/>
                            </a:rPr>
                            <m:t>𝑝𝑜𝑠</m:t>
                          </m:r>
                        </m:sub>
                      </m:sSub>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𝑇𝑃</m:t>
                          </m:r>
                          <m:r>
                            <a:rPr lang="de-DE" b="0" i="1" smtClean="0">
                              <a:latin typeface="Cambria Math" panose="02040503050406030204" pitchFamily="18" charset="0"/>
                            </a:rPr>
                            <m:t>+</m:t>
                          </m:r>
                          <m:r>
                            <a:rPr lang="de-DE" b="0" i="1" smtClean="0">
                              <a:latin typeface="Cambria Math" panose="02040503050406030204" pitchFamily="18" charset="0"/>
                            </a:rPr>
                            <m:t>𝐹𝑁</m:t>
                          </m:r>
                        </m:num>
                        <m:den>
                          <m:r>
                            <a:rPr lang="de-DE" b="0" i="1" smtClean="0">
                              <a:latin typeface="Cambria Math" panose="02040503050406030204" pitchFamily="18" charset="0"/>
                            </a:rPr>
                            <m:t>𝑛</m:t>
                          </m:r>
                        </m:den>
                      </m:f>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m:t>
                      </m:r>
                      <m:f>
                        <m:fPr>
                          <m:ctrlPr>
                            <a:rPr lang="de-DE" b="0" i="1" smtClean="0">
                              <a:latin typeface="Cambria Math" panose="02040503050406030204" pitchFamily="18" charset="0"/>
                              <a:ea typeface="Cambria Math" panose="02040503050406030204" pitchFamily="18" charset="0"/>
                            </a:rPr>
                          </m:ctrlPr>
                        </m:fPr>
                        <m:num>
                          <m:r>
                            <a:rPr lang="de-DE" b="0" i="1" smtClean="0">
                              <a:latin typeface="Cambria Math" panose="02040503050406030204" pitchFamily="18" charset="0"/>
                              <a:ea typeface="Cambria Math" panose="02040503050406030204" pitchFamily="18" charset="0"/>
                            </a:rPr>
                            <m:t>𝑇𝑃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𝐹𝑃</m:t>
                          </m:r>
                        </m:num>
                        <m:den>
                          <m:r>
                            <a:rPr lang="de-DE" b="0" i="1" smtClean="0">
                              <a:latin typeface="Cambria Math" panose="02040503050406030204" pitchFamily="18" charset="0"/>
                              <a:ea typeface="Cambria Math" panose="02040503050406030204" pitchFamily="18" charset="0"/>
                            </a:rPr>
                            <m:t>𝑛</m:t>
                          </m:r>
                        </m:den>
                      </m:f>
                    </m:oMath>
                  </m:oMathPara>
                </a14:m>
                <a:endParaRPr lang="en-GB" dirty="0"/>
              </a:p>
              <a:p>
                <a:pPr marL="6350" indent="0">
                  <a:buNone/>
                </a:pPr>
                <a:endParaRPr lang="en-GB" dirty="0"/>
              </a:p>
              <a:p>
                <a:pPr marL="6350" indent="0">
                  <a:buNone/>
                </a:pPr>
                <a14:m>
                  <m:oMathPara xmlns:m="http://schemas.openxmlformats.org/officeDocument/2006/math">
                    <m:oMathParaPr>
                      <m:jc m:val="centerGroup"/>
                    </m:oMathParaPr>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𝑝</m:t>
                          </m:r>
                        </m:e>
                        <m:sub>
                          <m:r>
                            <a:rPr lang="de-DE" b="0" i="1" smtClean="0">
                              <a:latin typeface="Cambria Math" panose="02040503050406030204" pitchFamily="18" charset="0"/>
                            </a:rPr>
                            <m:t>𝑛𝑒𝑔</m:t>
                          </m:r>
                        </m:sub>
                      </m:sSub>
                      <m:r>
                        <a:rPr lang="de-DE" b="0" i="1" smtClean="0">
                          <a:latin typeface="Cambria Math" panose="02040503050406030204" pitchFamily="18" charset="0"/>
                        </a:rPr>
                        <m:t>=</m:t>
                      </m:r>
                      <m:f>
                        <m:fPr>
                          <m:ctrlPr>
                            <a:rPr lang="de-DE" i="1">
                              <a:latin typeface="Cambria Math" panose="02040503050406030204" pitchFamily="18" charset="0"/>
                            </a:rPr>
                          </m:ctrlPr>
                        </m:fPr>
                        <m:num>
                          <m:r>
                            <a:rPr lang="de-DE" i="1">
                              <a:latin typeface="Cambria Math" panose="02040503050406030204" pitchFamily="18" charset="0"/>
                            </a:rPr>
                            <m:t>𝑇</m:t>
                          </m:r>
                          <m:r>
                            <a:rPr lang="de-DE" b="0" i="1" smtClean="0">
                              <a:latin typeface="Cambria Math" panose="02040503050406030204" pitchFamily="18" charset="0"/>
                            </a:rPr>
                            <m:t>𝑁</m:t>
                          </m:r>
                          <m:r>
                            <a:rPr lang="de-DE" i="1">
                              <a:latin typeface="Cambria Math" panose="02040503050406030204" pitchFamily="18" charset="0"/>
                            </a:rPr>
                            <m:t>+</m:t>
                          </m:r>
                          <m:r>
                            <a:rPr lang="de-DE" i="1">
                              <a:latin typeface="Cambria Math" panose="02040503050406030204" pitchFamily="18" charset="0"/>
                            </a:rPr>
                            <m:t>𝐹𝑃</m:t>
                          </m:r>
                        </m:num>
                        <m:den>
                          <m:r>
                            <a:rPr lang="de-DE" i="1">
                              <a:latin typeface="Cambria Math" panose="02040503050406030204" pitchFamily="18" charset="0"/>
                            </a:rPr>
                            <m:t>𝑛</m:t>
                          </m:r>
                        </m:den>
                      </m:f>
                      <m:r>
                        <a:rPr lang="de-DE" i="1">
                          <a:latin typeface="Cambria Math" panose="02040503050406030204" pitchFamily="18" charset="0"/>
                        </a:rPr>
                        <m:t> </m:t>
                      </m:r>
                      <m:r>
                        <a:rPr lang="de-DE" i="1">
                          <a:latin typeface="Cambria Math" panose="02040503050406030204" pitchFamily="18" charset="0"/>
                          <a:ea typeface="Cambria Math" panose="02040503050406030204" pitchFamily="18" charset="0"/>
                        </a:rPr>
                        <m:t>∙</m:t>
                      </m:r>
                      <m:f>
                        <m:fPr>
                          <m:ctrlPr>
                            <a:rPr lang="de-DE" i="1">
                              <a:latin typeface="Cambria Math" panose="02040503050406030204" pitchFamily="18" charset="0"/>
                              <a:ea typeface="Cambria Math" panose="02040503050406030204" pitchFamily="18" charset="0"/>
                            </a:rPr>
                          </m:ctrlPr>
                        </m:fPr>
                        <m:num>
                          <m:r>
                            <a:rPr lang="de-DE" i="1">
                              <a:latin typeface="Cambria Math" panose="02040503050406030204" pitchFamily="18" charset="0"/>
                              <a:ea typeface="Cambria Math" panose="02040503050406030204" pitchFamily="18" charset="0"/>
                            </a:rPr>
                            <m:t>𝑇</m:t>
                          </m:r>
                          <m:r>
                            <a:rPr lang="de-DE" b="0" i="1" smtClean="0">
                              <a:latin typeface="Cambria Math" panose="02040503050406030204" pitchFamily="18" charset="0"/>
                              <a:ea typeface="Cambria Math" panose="02040503050406030204" pitchFamily="18" charset="0"/>
                            </a:rPr>
                            <m:t>𝑁</m:t>
                          </m:r>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𝐹𝑁</m:t>
                          </m:r>
                        </m:num>
                        <m:den>
                          <m:r>
                            <a:rPr lang="de-DE" i="1">
                              <a:latin typeface="Cambria Math" panose="02040503050406030204" pitchFamily="18" charset="0"/>
                              <a:ea typeface="Cambria Math" panose="02040503050406030204" pitchFamily="18" charset="0"/>
                            </a:rPr>
                            <m:t>𝑛</m:t>
                          </m:r>
                        </m:den>
                      </m:f>
                    </m:oMath>
                  </m:oMathPara>
                </a14:m>
                <a:endParaRPr lang="en-GB" dirty="0"/>
              </a:p>
            </p:txBody>
          </p:sp>
        </mc:Choice>
        <mc:Fallback xmlns="">
          <p:sp>
            <p:nvSpPr>
              <p:cNvPr id="4" name="Text Placeholder 3">
                <a:extLst>
                  <a:ext uri="{FF2B5EF4-FFF2-40B4-BE49-F238E27FC236}">
                    <a16:creationId xmlns:a16="http://schemas.microsoft.com/office/drawing/2014/main" id="{ED3EC38A-3A11-4F65-B131-0F751444E109}"/>
                  </a:ext>
                </a:extLst>
              </p:cNvPr>
              <p:cNvSpPr>
                <a:spLocks noGrp="1" noRot="1" noChangeAspect="1" noMove="1" noResize="1" noEditPoints="1" noAdjustHandles="1" noChangeArrowheads="1" noChangeShapeType="1" noTextEdit="1"/>
              </p:cNvSpPr>
              <p:nvPr>
                <p:ph type="body" sz="quarter" idx="14"/>
              </p:nvPr>
            </p:nvSpPr>
            <p:spPr>
              <a:blipFill>
                <a:blip r:embed="rId2"/>
                <a:stretch>
                  <a:fillRect/>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59A5C204-B360-40D4-AE1A-63332104AAF1}"/>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9" name="Speech Bubble: Rectangle with Corners Rounded 8">
            <a:extLst>
              <a:ext uri="{FF2B5EF4-FFF2-40B4-BE49-F238E27FC236}">
                <a16:creationId xmlns:a16="http://schemas.microsoft.com/office/drawing/2014/main" id="{10F3CD02-0627-4574-AE9C-0C1DE2A3D424}"/>
              </a:ext>
            </a:extLst>
          </p:cNvPr>
          <p:cNvSpPr/>
          <p:nvPr/>
        </p:nvSpPr>
        <p:spPr>
          <a:xfrm>
            <a:off x="6599508" y="2021496"/>
            <a:ext cx="1715598" cy="623228"/>
          </a:xfrm>
          <a:prstGeom prst="wedgeRoundRectCallout">
            <a:avLst>
              <a:gd name="adj1" fmla="val -78176"/>
              <a:gd name="adj2" fmla="val 51017"/>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All samples assigned to the positive class</a:t>
            </a:r>
            <a:endParaRPr lang="en-GB" sz="1200" dirty="0">
              <a:solidFill>
                <a:schemeClr val="tx1"/>
              </a:solidFill>
            </a:endParaRPr>
          </a:p>
        </p:txBody>
      </p:sp>
      <p:sp>
        <p:nvSpPr>
          <p:cNvPr id="11" name="Speech Bubble: Rectangle with Corners Rounded 10">
            <a:extLst>
              <a:ext uri="{FF2B5EF4-FFF2-40B4-BE49-F238E27FC236}">
                <a16:creationId xmlns:a16="http://schemas.microsoft.com/office/drawing/2014/main" id="{4620DD2F-8176-47CF-B4DB-CBD260993AC9}"/>
              </a:ext>
            </a:extLst>
          </p:cNvPr>
          <p:cNvSpPr/>
          <p:nvPr/>
        </p:nvSpPr>
        <p:spPr>
          <a:xfrm>
            <a:off x="1994171" y="2091211"/>
            <a:ext cx="1337132" cy="623228"/>
          </a:xfrm>
          <a:prstGeom prst="wedgeRoundRectCallout">
            <a:avLst>
              <a:gd name="adj1" fmla="val 77630"/>
              <a:gd name="adj2" fmla="val 41652"/>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All samples in the positive class</a:t>
            </a:r>
            <a:endParaRPr lang="en-GB" sz="1200" dirty="0">
              <a:solidFill>
                <a:schemeClr val="tx1"/>
              </a:solidFill>
            </a:endParaRPr>
          </a:p>
        </p:txBody>
      </p:sp>
      <p:sp>
        <p:nvSpPr>
          <p:cNvPr id="13" name="Speech Bubble: Rectangle with Corners Rounded 12">
            <a:extLst>
              <a:ext uri="{FF2B5EF4-FFF2-40B4-BE49-F238E27FC236}">
                <a16:creationId xmlns:a16="http://schemas.microsoft.com/office/drawing/2014/main" id="{9FB7DB59-10AA-42FF-A097-DA54C76ED8D7}"/>
              </a:ext>
            </a:extLst>
          </p:cNvPr>
          <p:cNvSpPr/>
          <p:nvPr/>
        </p:nvSpPr>
        <p:spPr>
          <a:xfrm>
            <a:off x="6683814" y="3832462"/>
            <a:ext cx="1715598" cy="623228"/>
          </a:xfrm>
          <a:prstGeom prst="wedgeRoundRectCallout">
            <a:avLst>
              <a:gd name="adj1" fmla="val -79026"/>
              <a:gd name="adj2" fmla="val -41073"/>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All samples assigned to the negative class</a:t>
            </a:r>
            <a:endParaRPr lang="en-GB" sz="1200" dirty="0">
              <a:solidFill>
                <a:schemeClr val="tx1"/>
              </a:solidFill>
            </a:endParaRPr>
          </a:p>
        </p:txBody>
      </p:sp>
      <p:sp>
        <p:nvSpPr>
          <p:cNvPr id="15" name="Speech Bubble: Rectangle with Corners Rounded 14">
            <a:extLst>
              <a:ext uri="{FF2B5EF4-FFF2-40B4-BE49-F238E27FC236}">
                <a16:creationId xmlns:a16="http://schemas.microsoft.com/office/drawing/2014/main" id="{33EAD569-B6B0-4BEF-A878-EBA43E752A41}"/>
              </a:ext>
            </a:extLst>
          </p:cNvPr>
          <p:cNvSpPr/>
          <p:nvPr/>
        </p:nvSpPr>
        <p:spPr>
          <a:xfrm>
            <a:off x="1967210" y="3234447"/>
            <a:ext cx="1337132" cy="541928"/>
          </a:xfrm>
          <a:prstGeom prst="wedgeRoundRectCallout">
            <a:avLst>
              <a:gd name="adj1" fmla="val 78721"/>
              <a:gd name="adj2" fmla="val 32677"/>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All samples in the negative class</a:t>
            </a:r>
            <a:endParaRPr lang="en-GB" sz="1200" dirty="0">
              <a:solidFill>
                <a:schemeClr val="tx1"/>
              </a:solidFill>
            </a:endParaRPr>
          </a:p>
        </p:txBody>
      </p:sp>
      <p:sp>
        <p:nvSpPr>
          <p:cNvPr id="18" name="TextBox 17">
            <a:extLst>
              <a:ext uri="{FF2B5EF4-FFF2-40B4-BE49-F238E27FC236}">
                <a16:creationId xmlns:a16="http://schemas.microsoft.com/office/drawing/2014/main" id="{3816E302-A323-45F7-83F2-6F046E02A75E}"/>
              </a:ext>
            </a:extLst>
          </p:cNvPr>
          <p:cNvSpPr txBox="1"/>
          <p:nvPr/>
        </p:nvSpPr>
        <p:spPr>
          <a:xfrm>
            <a:off x="838795" y="4644924"/>
            <a:ext cx="3270126" cy="492443"/>
          </a:xfrm>
          <a:prstGeom prst="rect">
            <a:avLst/>
          </a:prstGeom>
          <a:solidFill>
            <a:schemeClr val="bg1"/>
          </a:solidFill>
          <a:ln>
            <a:solidFill>
              <a:schemeClr val="tx1">
                <a:lumMod val="75000"/>
              </a:schemeClr>
            </a:solidFill>
          </a:ln>
        </p:spPr>
        <p:txBody>
          <a:bodyPr wrap="none" lIns="0" tIns="0" rIns="0" bIns="0" rtlCol="0">
            <a:spAutoFit/>
          </a:bodyPr>
          <a:lstStyle/>
          <a:p>
            <a:pPr algn="l">
              <a:lnSpc>
                <a:spcPct val="100000"/>
              </a:lnSpc>
            </a:pPr>
            <a:r>
              <a:rPr lang="de-DE"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Perfectly correct classification </a:t>
            </a:r>
            <a:r>
              <a:rPr lang="el-GR" sz="1600" dirty="0">
                <a:latin typeface="Segoe UI Symbol" panose="020B0502040204020203" pitchFamily="34" charset="0"/>
                <a:ea typeface="Segoe UI Symbol" panose="020B0502040204020203" pitchFamily="34" charset="0"/>
              </a:rPr>
              <a:t>κ</a:t>
            </a:r>
            <a:r>
              <a:rPr lang="de-DE"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 = 1 </a:t>
            </a:r>
          </a:p>
          <a:p>
            <a:pPr algn="l">
              <a:lnSpc>
                <a:spcPct val="100000"/>
              </a:lnSpc>
            </a:pPr>
            <a:r>
              <a:rPr lang="en-GB"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Perfectly  wrong classification </a:t>
            </a:r>
            <a:r>
              <a:rPr lang="el-GR" sz="1600" dirty="0">
                <a:latin typeface="Segoe UI Symbol" panose="020B0502040204020203" pitchFamily="34" charset="0"/>
                <a:ea typeface="Segoe UI Symbol" panose="020B0502040204020203" pitchFamily="34" charset="0"/>
              </a:rPr>
              <a:t>κ</a:t>
            </a:r>
            <a:r>
              <a:rPr lang="en-GB" sz="16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 = 0</a:t>
            </a:r>
          </a:p>
        </p:txBody>
      </p:sp>
      <p:sp>
        <p:nvSpPr>
          <p:cNvPr id="20" name="Speech Bubble: Rectangle with Corners Rounded 19">
            <a:extLst>
              <a:ext uri="{FF2B5EF4-FFF2-40B4-BE49-F238E27FC236}">
                <a16:creationId xmlns:a16="http://schemas.microsoft.com/office/drawing/2014/main" id="{D989FA9E-D416-4D69-A5BF-2A67CAC21EA6}"/>
              </a:ext>
            </a:extLst>
          </p:cNvPr>
          <p:cNvSpPr/>
          <p:nvPr/>
        </p:nvSpPr>
        <p:spPr>
          <a:xfrm>
            <a:off x="2714016" y="704998"/>
            <a:ext cx="899387" cy="410867"/>
          </a:xfrm>
          <a:prstGeom prst="wedgeRoundRectCallout">
            <a:avLst>
              <a:gd name="adj1" fmla="val 118501"/>
              <a:gd name="adj2" fmla="val 14539"/>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Overall accuracy</a:t>
            </a:r>
            <a:endParaRPr lang="en-GB" sz="1200" dirty="0">
              <a:solidFill>
                <a:schemeClr val="tx1"/>
              </a:solidFill>
            </a:endParaRPr>
          </a:p>
        </p:txBody>
      </p:sp>
      <p:sp>
        <p:nvSpPr>
          <p:cNvPr id="21" name="Oval 20">
            <a:extLst>
              <a:ext uri="{FF2B5EF4-FFF2-40B4-BE49-F238E27FC236}">
                <a16:creationId xmlns:a16="http://schemas.microsoft.com/office/drawing/2014/main" id="{FBBDCA67-C914-4D89-8CCB-843EB7CE1CE2}"/>
              </a:ext>
            </a:extLst>
          </p:cNvPr>
          <p:cNvSpPr/>
          <p:nvPr/>
        </p:nvSpPr>
        <p:spPr>
          <a:xfrm>
            <a:off x="4323945" y="866955"/>
            <a:ext cx="359923" cy="317646"/>
          </a:xfrm>
          <a:prstGeom prst="ellipse">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id="{B3728441-C330-4CB5-B39B-083111914FBC}"/>
              </a:ext>
            </a:extLst>
          </p:cNvPr>
          <p:cNvSpPr txBox="1"/>
          <p:nvPr/>
        </p:nvSpPr>
        <p:spPr>
          <a:xfrm>
            <a:off x="549613" y="2986391"/>
            <a:ext cx="65" cy="307777"/>
          </a:xfrm>
          <a:prstGeom prst="rect">
            <a:avLst/>
          </a:prstGeom>
          <a:solidFill>
            <a:schemeClr val="bg1"/>
          </a:solidFill>
        </p:spPr>
        <p:txBody>
          <a:bodyPr wrap="none" lIns="0" tIns="0" rIns="0" bIns="0" rtlCol="0">
            <a:spAutoFit/>
          </a:bodyPr>
          <a:lstStyle/>
          <a:p>
            <a:pPr algn="l">
              <a:lnSpc>
                <a:spcPct val="100000"/>
              </a:lnSpc>
            </a:pP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1" name="Speech Bubble: Rectangle with Corners Rounded 30">
            <a:extLst>
              <a:ext uri="{FF2B5EF4-FFF2-40B4-BE49-F238E27FC236}">
                <a16:creationId xmlns:a16="http://schemas.microsoft.com/office/drawing/2014/main" id="{1DD6177C-FD0E-4B8E-A38D-F2365F19B22B}"/>
              </a:ext>
            </a:extLst>
          </p:cNvPr>
          <p:cNvSpPr/>
          <p:nvPr/>
        </p:nvSpPr>
        <p:spPr>
          <a:xfrm>
            <a:off x="1760705" y="1331527"/>
            <a:ext cx="1403003" cy="541928"/>
          </a:xfrm>
          <a:prstGeom prst="wedgeRoundRectCallout">
            <a:avLst>
              <a:gd name="adj1" fmla="val 74905"/>
              <a:gd name="adj2" fmla="val 66782"/>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Introduces the a priori probabilities of the classes</a:t>
            </a:r>
            <a:endParaRPr lang="en-GB" sz="1200" dirty="0">
              <a:solidFill>
                <a:schemeClr val="tx1"/>
              </a:solidFill>
            </a:endParaRPr>
          </a:p>
        </p:txBody>
      </p:sp>
    </p:spTree>
    <p:extLst>
      <p:ext uri="{BB962C8B-B14F-4D97-AF65-F5344CB8AC3E}">
        <p14:creationId xmlns:p14="http://schemas.microsoft.com/office/powerpoint/2010/main" val="3480270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084F-99F3-430A-813E-84B0EC7E33E1}"/>
              </a:ext>
            </a:extLst>
          </p:cNvPr>
          <p:cNvSpPr>
            <a:spLocks noGrp="1"/>
          </p:cNvSpPr>
          <p:nvPr>
            <p:ph type="title"/>
          </p:nvPr>
        </p:nvSpPr>
        <p:spPr/>
        <p:txBody>
          <a:bodyPr/>
          <a:lstStyle/>
          <a:p>
            <a:r>
              <a:rPr lang="de-DE" dirty="0"/>
              <a:t>Cohen‘s Kappa (</a:t>
            </a:r>
            <a:r>
              <a:rPr lang="el-GR" dirty="0">
                <a:latin typeface="Segoe UI Symbol" panose="020B0502040204020203" pitchFamily="34" charset="0"/>
                <a:ea typeface="Segoe UI Symbol" panose="020B0502040204020203" pitchFamily="34" charset="0"/>
              </a:rPr>
              <a:t>κ</a:t>
            </a:r>
            <a:r>
              <a:rPr lang="de-DE" dirty="0"/>
              <a:t>) vs. Overall accuracy</a:t>
            </a:r>
            <a:endParaRPr lang="en-US" dirty="0"/>
          </a:p>
        </p:txBody>
      </p:sp>
      <p:sp>
        <p:nvSpPr>
          <p:cNvPr id="3" name="Content Placeholder 2">
            <a:extLst>
              <a:ext uri="{FF2B5EF4-FFF2-40B4-BE49-F238E27FC236}">
                <a16:creationId xmlns:a16="http://schemas.microsoft.com/office/drawing/2014/main" id="{DD6ABD06-5BDD-4DC4-B9D1-C098199F2FBE}"/>
              </a:ext>
            </a:extLst>
          </p:cNvPr>
          <p:cNvSpPr>
            <a:spLocks noGrp="1"/>
          </p:cNvSpPr>
          <p:nvPr>
            <p:ph idx="1"/>
          </p:nvPr>
        </p:nvSpPr>
        <p:spPr/>
        <p:txBody>
          <a:bodyPr/>
          <a:lstStyle/>
          <a:p>
            <a:pPr marL="0" indent="0">
              <a:buNone/>
            </a:pPr>
            <a:r>
              <a:rPr lang="de-DE" dirty="0"/>
              <a:t>	</a:t>
            </a:r>
          </a:p>
          <a:p>
            <a:endParaRPr lang="de-DE" dirty="0"/>
          </a:p>
          <a:p>
            <a:pPr marL="0" indent="0">
              <a:buNone/>
            </a:pPr>
            <a:endParaRPr lang="en-US" dirty="0"/>
          </a:p>
        </p:txBody>
      </p:sp>
      <p:sp>
        <p:nvSpPr>
          <p:cNvPr id="4" name="Rectangle 3">
            <a:extLst>
              <a:ext uri="{FF2B5EF4-FFF2-40B4-BE49-F238E27FC236}">
                <a16:creationId xmlns:a16="http://schemas.microsoft.com/office/drawing/2014/main" id="{0F0B392F-3247-416D-8871-6B220FA80CA8}"/>
              </a:ext>
            </a:extLst>
          </p:cNvPr>
          <p:cNvSpPr/>
          <p:nvPr/>
        </p:nvSpPr>
        <p:spPr>
          <a:xfrm>
            <a:off x="4114800" y="2995330"/>
            <a:ext cx="1036543" cy="716420"/>
          </a:xfrm>
          <a:prstGeom prst="rect">
            <a:avLst/>
          </a:prstGeom>
          <a:noFill/>
          <a:ln>
            <a:solidFill>
              <a:srgbClr val="ED18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4B4C70E5-3258-467B-9B03-7252BF40042E}"/>
              </a:ext>
            </a:extLst>
          </p:cNvPr>
          <p:cNvSpPr txBox="1"/>
          <p:nvPr/>
        </p:nvSpPr>
        <p:spPr>
          <a:xfrm>
            <a:off x="4114800" y="2989220"/>
            <a:ext cx="1036543" cy="646331"/>
          </a:xfrm>
          <a:prstGeom prst="rect">
            <a:avLst/>
          </a:prstGeom>
          <a:noFill/>
        </p:spPr>
        <p:txBody>
          <a:bodyPr wrap="square" rtlCol="0">
            <a:spAutoFit/>
          </a:bodyPr>
          <a:lstStyle/>
          <a:p>
            <a:r>
              <a:rPr lang="de-DE" dirty="0"/>
              <a:t>Overall accuracy</a:t>
            </a:r>
            <a:endParaRPr lang="en-US" dirty="0"/>
          </a:p>
        </p:txBody>
      </p:sp>
      <p:cxnSp>
        <p:nvCxnSpPr>
          <p:cNvPr id="7" name="Straight Arrow Connector 6">
            <a:extLst>
              <a:ext uri="{FF2B5EF4-FFF2-40B4-BE49-F238E27FC236}">
                <a16:creationId xmlns:a16="http://schemas.microsoft.com/office/drawing/2014/main" id="{12E38996-626A-4D8A-BE32-AA0A3014E067}"/>
              </a:ext>
            </a:extLst>
          </p:cNvPr>
          <p:cNvCxnSpPr>
            <a:cxnSpLocks/>
            <a:stCxn id="5" idx="1"/>
          </p:cNvCxnSpPr>
          <p:nvPr/>
        </p:nvCxnSpPr>
        <p:spPr>
          <a:xfrm flipH="1">
            <a:off x="2771800" y="3312386"/>
            <a:ext cx="1343000" cy="582780"/>
          </a:xfrm>
          <a:prstGeom prst="straightConnector1">
            <a:avLst/>
          </a:prstGeom>
          <a:ln>
            <a:solidFill>
              <a:srgbClr val="ED184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7810AD2-89DD-48BB-86A6-CAD3CED85C88}"/>
                  </a:ext>
                </a:extLst>
              </p:cNvPr>
              <p:cNvSpPr txBox="1"/>
              <p:nvPr/>
            </p:nvSpPr>
            <p:spPr>
              <a:xfrm>
                <a:off x="622091" y="2081562"/>
                <a:ext cx="3048000" cy="28015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300" i="1" smtClean="0">
                              <a:latin typeface="Cambria Math" panose="02040503050406030204" pitchFamily="18" charset="0"/>
                            </a:rPr>
                          </m:ctrlPr>
                        </m:sSubPr>
                        <m:e>
                          <m:r>
                            <a:rPr lang="de-DE" sz="1300" b="0" i="1" smtClean="0">
                              <a:latin typeface="Cambria Math" panose="02040503050406030204" pitchFamily="18" charset="0"/>
                            </a:rPr>
                            <m:t>𝑝</m:t>
                          </m:r>
                        </m:e>
                        <m:sub>
                          <m:r>
                            <a:rPr lang="de-DE" sz="1300" b="0" i="1" smtClean="0">
                              <a:latin typeface="Cambria Math" panose="02040503050406030204" pitchFamily="18" charset="0"/>
                            </a:rPr>
                            <m:t>𝑒</m:t>
                          </m:r>
                          <m:r>
                            <a:rPr lang="de-DE" sz="1300" b="0" i="1" smtClean="0">
                              <a:latin typeface="Cambria Math" panose="02040503050406030204" pitchFamily="18" charset="0"/>
                            </a:rPr>
                            <m:t>1</m:t>
                          </m:r>
                        </m:sub>
                      </m:sSub>
                      <m:r>
                        <a:rPr lang="de-DE" sz="1300" b="0" i="1" smtClean="0">
                          <a:latin typeface="Cambria Math" panose="02040503050406030204" pitchFamily="18" charset="0"/>
                        </a:rPr>
                        <m:t>=</m:t>
                      </m:r>
                      <m:f>
                        <m:fPr>
                          <m:ctrlPr>
                            <a:rPr lang="de-DE" sz="1300" b="0" i="1" smtClean="0">
                              <a:latin typeface="Cambria Math" panose="02040503050406030204" pitchFamily="18" charset="0"/>
                            </a:rPr>
                          </m:ctrlPr>
                        </m:fPr>
                        <m:num>
                          <m:r>
                            <a:rPr lang="de-DE" sz="1300" b="0" i="1" smtClean="0">
                              <a:latin typeface="Cambria Math" panose="02040503050406030204" pitchFamily="18" charset="0"/>
                            </a:rPr>
                            <m:t>19</m:t>
                          </m:r>
                        </m:num>
                        <m:den>
                          <m:r>
                            <a:rPr lang="de-DE" sz="1300" b="0" i="1" smtClean="0">
                              <a:latin typeface="Cambria Math" panose="02040503050406030204" pitchFamily="18" charset="0"/>
                            </a:rPr>
                            <m:t>100</m:t>
                          </m:r>
                        </m:den>
                      </m:f>
                      <m:r>
                        <a:rPr lang="de-DE" sz="1300" b="0" i="1" smtClean="0">
                          <a:latin typeface="Cambria Math" panose="02040503050406030204" pitchFamily="18" charset="0"/>
                          <a:ea typeface="Cambria Math" panose="02040503050406030204" pitchFamily="18" charset="0"/>
                        </a:rPr>
                        <m:t>×</m:t>
                      </m:r>
                      <m:f>
                        <m:fPr>
                          <m:ctrlPr>
                            <a:rPr lang="de-DE" sz="1300" b="0" i="1" smtClean="0">
                              <a:latin typeface="Cambria Math" panose="02040503050406030204" pitchFamily="18" charset="0"/>
                              <a:ea typeface="Cambria Math" panose="02040503050406030204" pitchFamily="18" charset="0"/>
                            </a:rPr>
                          </m:ctrlPr>
                        </m:fPr>
                        <m:num>
                          <m:r>
                            <a:rPr lang="de-DE" sz="1300" b="0" i="1" smtClean="0">
                              <a:latin typeface="Cambria Math" panose="02040503050406030204" pitchFamily="18" charset="0"/>
                              <a:ea typeface="Cambria Math" panose="02040503050406030204" pitchFamily="18" charset="0"/>
                            </a:rPr>
                            <m:t>20</m:t>
                          </m:r>
                        </m:num>
                        <m:den>
                          <m:r>
                            <a:rPr lang="de-DE" sz="1300" b="0" i="1" smtClean="0">
                              <a:latin typeface="Cambria Math" panose="02040503050406030204" pitchFamily="18" charset="0"/>
                              <a:ea typeface="Cambria Math" panose="02040503050406030204" pitchFamily="18" charset="0"/>
                            </a:rPr>
                            <m:t>100</m:t>
                          </m:r>
                        </m:den>
                      </m:f>
                    </m:oMath>
                  </m:oMathPara>
                </a14:m>
                <a:endParaRPr lang="de-DE" sz="1300" b="0" dirty="0">
                  <a:ea typeface="Cambria Math" panose="02040503050406030204" pitchFamily="18" charset="0"/>
                </a:endParaRPr>
              </a:p>
              <a:p>
                <a:endParaRPr lang="de-DE" sz="13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1300" i="1">
                              <a:latin typeface="Cambria Math" panose="02040503050406030204" pitchFamily="18" charset="0"/>
                            </a:rPr>
                          </m:ctrlPr>
                        </m:sSubPr>
                        <m:e>
                          <m:r>
                            <a:rPr lang="de-DE" sz="1300" i="1">
                              <a:latin typeface="Cambria Math" panose="02040503050406030204" pitchFamily="18" charset="0"/>
                            </a:rPr>
                            <m:t>𝑝</m:t>
                          </m:r>
                        </m:e>
                        <m:sub>
                          <m:r>
                            <a:rPr lang="de-DE" sz="1300" i="1">
                              <a:latin typeface="Cambria Math" panose="02040503050406030204" pitchFamily="18" charset="0"/>
                            </a:rPr>
                            <m:t>𝑒</m:t>
                          </m:r>
                          <m:r>
                            <a:rPr lang="de-DE" sz="1300" b="0" i="1" smtClean="0">
                              <a:latin typeface="Cambria Math" panose="02040503050406030204" pitchFamily="18" charset="0"/>
                            </a:rPr>
                            <m:t>2</m:t>
                          </m:r>
                        </m:sub>
                      </m:sSub>
                      <m:r>
                        <a:rPr lang="de-DE" sz="1300" i="1">
                          <a:latin typeface="Cambria Math" panose="02040503050406030204" pitchFamily="18" charset="0"/>
                        </a:rPr>
                        <m:t>=</m:t>
                      </m:r>
                      <m:f>
                        <m:fPr>
                          <m:ctrlPr>
                            <a:rPr lang="de-DE" sz="1300" i="1">
                              <a:latin typeface="Cambria Math" panose="02040503050406030204" pitchFamily="18" charset="0"/>
                            </a:rPr>
                          </m:ctrlPr>
                        </m:fPr>
                        <m:num>
                          <m:r>
                            <a:rPr lang="de-DE" sz="1300" b="0" i="1" smtClean="0">
                              <a:latin typeface="Cambria Math" panose="02040503050406030204" pitchFamily="18" charset="0"/>
                            </a:rPr>
                            <m:t>81</m:t>
                          </m:r>
                        </m:num>
                        <m:den>
                          <m:r>
                            <a:rPr lang="de-DE" sz="1300" b="0" i="1" smtClean="0">
                              <a:latin typeface="Cambria Math" panose="02040503050406030204" pitchFamily="18" charset="0"/>
                            </a:rPr>
                            <m:t>100</m:t>
                          </m:r>
                        </m:den>
                      </m:f>
                      <m:r>
                        <a:rPr lang="de-DE" sz="1300" i="1">
                          <a:latin typeface="Cambria Math" panose="02040503050406030204" pitchFamily="18" charset="0"/>
                          <a:ea typeface="Cambria Math" panose="02040503050406030204" pitchFamily="18" charset="0"/>
                        </a:rPr>
                        <m:t>×</m:t>
                      </m:r>
                      <m:f>
                        <m:fPr>
                          <m:ctrlPr>
                            <a:rPr lang="de-DE" sz="1300" i="1">
                              <a:latin typeface="Cambria Math" panose="02040503050406030204" pitchFamily="18" charset="0"/>
                              <a:ea typeface="Cambria Math" panose="02040503050406030204" pitchFamily="18" charset="0"/>
                            </a:rPr>
                          </m:ctrlPr>
                        </m:fPr>
                        <m:num>
                          <m:r>
                            <a:rPr lang="de-DE" sz="1300" b="0" i="1" smtClean="0">
                              <a:latin typeface="Cambria Math" panose="02040503050406030204" pitchFamily="18" charset="0"/>
                              <a:ea typeface="Cambria Math" panose="02040503050406030204" pitchFamily="18" charset="0"/>
                            </a:rPr>
                            <m:t>80</m:t>
                          </m:r>
                        </m:num>
                        <m:den>
                          <m:r>
                            <a:rPr lang="de-DE" sz="1300" b="0" i="1" smtClean="0">
                              <a:latin typeface="Cambria Math" panose="02040503050406030204" pitchFamily="18" charset="0"/>
                              <a:ea typeface="Cambria Math" panose="02040503050406030204" pitchFamily="18" charset="0"/>
                            </a:rPr>
                            <m:t>100</m:t>
                          </m:r>
                        </m:den>
                      </m:f>
                    </m:oMath>
                  </m:oMathPara>
                </a14:m>
                <a:endParaRPr lang="de-DE" sz="1300" b="0" dirty="0">
                  <a:ea typeface="Cambria Math" panose="02040503050406030204" pitchFamily="18" charset="0"/>
                </a:endParaRPr>
              </a:p>
              <a:p>
                <a:endParaRPr lang="de-DE"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de-DE" sz="1300" b="0" i="1" smtClean="0">
                              <a:latin typeface="Cambria Math" panose="02040503050406030204" pitchFamily="18" charset="0"/>
                              <a:ea typeface="Cambria Math" panose="02040503050406030204" pitchFamily="18" charset="0"/>
                            </a:rPr>
                          </m:ctrlPr>
                        </m:sSubPr>
                        <m:e>
                          <m:r>
                            <a:rPr lang="de-DE" sz="1300" b="0" i="1" smtClean="0">
                              <a:latin typeface="Cambria Math" panose="02040503050406030204" pitchFamily="18" charset="0"/>
                              <a:ea typeface="Cambria Math" panose="02040503050406030204" pitchFamily="18" charset="0"/>
                            </a:rPr>
                            <m:t>𝑝</m:t>
                          </m:r>
                        </m:e>
                        <m:sub>
                          <m:r>
                            <a:rPr lang="de-DE" sz="1300" b="0" i="1" smtClean="0">
                              <a:latin typeface="Cambria Math" panose="02040503050406030204" pitchFamily="18" charset="0"/>
                              <a:ea typeface="Cambria Math" panose="02040503050406030204" pitchFamily="18" charset="0"/>
                            </a:rPr>
                            <m:t>𝑒</m:t>
                          </m:r>
                        </m:sub>
                      </m:sSub>
                      <m:r>
                        <a:rPr lang="de-DE" sz="1300" b="0" i="1" smtClean="0">
                          <a:latin typeface="Cambria Math" panose="02040503050406030204" pitchFamily="18" charset="0"/>
                          <a:ea typeface="Cambria Math" panose="02040503050406030204" pitchFamily="18" charset="0"/>
                        </a:rPr>
                        <m:t>=</m:t>
                      </m:r>
                      <m:sSub>
                        <m:sSubPr>
                          <m:ctrlPr>
                            <a:rPr lang="en-US" sz="1300" i="1">
                              <a:latin typeface="Cambria Math" panose="02040503050406030204" pitchFamily="18" charset="0"/>
                            </a:rPr>
                          </m:ctrlPr>
                        </m:sSubPr>
                        <m:e>
                          <m:r>
                            <a:rPr lang="de-DE" sz="1300" i="1">
                              <a:latin typeface="Cambria Math" panose="02040503050406030204" pitchFamily="18" charset="0"/>
                            </a:rPr>
                            <m:t>𝑝</m:t>
                          </m:r>
                        </m:e>
                        <m:sub>
                          <m:r>
                            <a:rPr lang="de-DE" sz="1300" i="1">
                              <a:latin typeface="Cambria Math" panose="02040503050406030204" pitchFamily="18" charset="0"/>
                            </a:rPr>
                            <m:t>𝑒</m:t>
                          </m:r>
                          <m:r>
                            <a:rPr lang="de-DE" sz="1300" i="1">
                              <a:latin typeface="Cambria Math" panose="02040503050406030204" pitchFamily="18" charset="0"/>
                            </a:rPr>
                            <m:t>1</m:t>
                          </m:r>
                        </m:sub>
                      </m:sSub>
                      <m:r>
                        <a:rPr lang="de-DE" sz="1300" b="0" i="0" smtClean="0">
                          <a:latin typeface="Cambria Math" panose="02040503050406030204" pitchFamily="18" charset="0"/>
                        </a:rPr>
                        <m:t>+</m:t>
                      </m:r>
                      <m:sSub>
                        <m:sSubPr>
                          <m:ctrlPr>
                            <a:rPr lang="en-US" sz="1300" i="1">
                              <a:latin typeface="Cambria Math" panose="02040503050406030204" pitchFamily="18" charset="0"/>
                            </a:rPr>
                          </m:ctrlPr>
                        </m:sSubPr>
                        <m:e>
                          <m:r>
                            <a:rPr lang="de-DE" sz="1300" i="1">
                              <a:latin typeface="Cambria Math" panose="02040503050406030204" pitchFamily="18" charset="0"/>
                            </a:rPr>
                            <m:t>𝑝</m:t>
                          </m:r>
                        </m:e>
                        <m:sub>
                          <m:r>
                            <a:rPr lang="de-DE" sz="1300" i="1">
                              <a:latin typeface="Cambria Math" panose="02040503050406030204" pitchFamily="18" charset="0"/>
                            </a:rPr>
                            <m:t>𝑒</m:t>
                          </m:r>
                          <m:r>
                            <a:rPr lang="de-DE" sz="1300" b="0" i="1" smtClean="0">
                              <a:latin typeface="Cambria Math" panose="02040503050406030204" pitchFamily="18" charset="0"/>
                            </a:rPr>
                            <m:t>2</m:t>
                          </m:r>
                        </m:sub>
                      </m:sSub>
                      <m:r>
                        <a:rPr lang="de-DE" sz="1300" b="0" i="1" smtClean="0">
                          <a:latin typeface="Cambria Math" panose="02040503050406030204" pitchFamily="18" charset="0"/>
                        </a:rPr>
                        <m:t>=0.686</m:t>
                      </m:r>
                    </m:oMath>
                  </m:oMathPara>
                </a14:m>
                <a:endParaRPr lang="en-US" sz="1300" dirty="0"/>
              </a:p>
              <a:p>
                <a:endParaRPr lang="en-US" sz="1300" dirty="0"/>
              </a:p>
              <a:p>
                <a:pPr/>
                <a14:m>
                  <m:oMathPara xmlns:m="http://schemas.openxmlformats.org/officeDocument/2006/math">
                    <m:oMathParaPr>
                      <m:jc m:val="centerGroup"/>
                    </m:oMathParaPr>
                    <m:oMath xmlns:m="http://schemas.openxmlformats.org/officeDocument/2006/math">
                      <m:sSub>
                        <m:sSubPr>
                          <m:ctrlPr>
                            <a:rPr lang="en-US" sz="1300" i="1" smtClean="0">
                              <a:latin typeface="Cambria Math" panose="02040503050406030204" pitchFamily="18" charset="0"/>
                            </a:rPr>
                          </m:ctrlPr>
                        </m:sSubPr>
                        <m:e>
                          <m:r>
                            <a:rPr lang="de-DE" sz="1300" b="0" i="1" smtClean="0">
                              <a:latin typeface="Cambria Math" panose="02040503050406030204" pitchFamily="18" charset="0"/>
                            </a:rPr>
                            <m:t>𝑝</m:t>
                          </m:r>
                        </m:e>
                        <m:sub>
                          <m:r>
                            <a:rPr lang="de-DE" sz="1300" b="0" i="1" smtClean="0">
                              <a:latin typeface="Cambria Math" panose="02040503050406030204" pitchFamily="18" charset="0"/>
                            </a:rPr>
                            <m:t>0</m:t>
                          </m:r>
                        </m:sub>
                      </m:sSub>
                      <m:r>
                        <a:rPr lang="de-DE" sz="1300" b="0" i="1" smtClean="0">
                          <a:latin typeface="Cambria Math" panose="02040503050406030204" pitchFamily="18" charset="0"/>
                        </a:rPr>
                        <m:t>=</m:t>
                      </m:r>
                      <m:f>
                        <m:fPr>
                          <m:ctrlPr>
                            <a:rPr lang="de-DE" sz="1300" b="0" i="1" smtClean="0">
                              <a:latin typeface="Cambria Math" panose="02040503050406030204" pitchFamily="18" charset="0"/>
                            </a:rPr>
                          </m:ctrlPr>
                        </m:fPr>
                        <m:num>
                          <m:r>
                            <a:rPr lang="de-DE" sz="1300" b="0" i="1" smtClean="0">
                              <a:latin typeface="Cambria Math" panose="02040503050406030204" pitchFamily="18" charset="0"/>
                            </a:rPr>
                            <m:t>89</m:t>
                          </m:r>
                        </m:num>
                        <m:den>
                          <m:r>
                            <a:rPr lang="de-DE" sz="1300" b="0" i="1" smtClean="0">
                              <a:latin typeface="Cambria Math" panose="02040503050406030204" pitchFamily="18" charset="0"/>
                            </a:rPr>
                            <m:t>100</m:t>
                          </m:r>
                        </m:den>
                      </m:f>
                      <m:r>
                        <a:rPr lang="de-DE" sz="1300" b="0" i="1" smtClean="0">
                          <a:latin typeface="Cambria Math" panose="02040503050406030204" pitchFamily="18" charset="0"/>
                        </a:rPr>
                        <m:t>=0.89</m:t>
                      </m:r>
                    </m:oMath>
                  </m:oMathPara>
                </a14:m>
                <a:endParaRPr lang="de-DE" sz="1300" b="0" dirty="0"/>
              </a:p>
              <a:p>
                <a:endParaRPr lang="de-DE" b="0" dirty="0"/>
              </a:p>
              <a:p>
                <a14:m>
                  <m:oMath xmlns:m="http://schemas.openxmlformats.org/officeDocument/2006/math">
                    <m:r>
                      <a:rPr lang="en-US" i="1" smtClean="0">
                        <a:latin typeface="Cambria Math" panose="02040503050406030204" pitchFamily="18" charset="0"/>
                        <a:ea typeface="Cambria Math" panose="02040503050406030204" pitchFamily="18" charset="0"/>
                      </a:rPr>
                      <m:t>𝜅</m:t>
                    </m:r>
                    <m:r>
                      <a:rPr lang="de-DE" b="0" i="1" smtClean="0">
                        <a:latin typeface="Cambria Math" panose="02040503050406030204" pitchFamily="18" charset="0"/>
                        <a:ea typeface="Cambria Math" panose="02040503050406030204" pitchFamily="18" charset="0"/>
                      </a:rPr>
                      <m:t>=</m:t>
                    </m:r>
                    <m:f>
                      <m:fPr>
                        <m:ctrlPr>
                          <a:rPr lang="de-DE" b="0" i="1" smtClean="0">
                            <a:latin typeface="Cambria Math" panose="02040503050406030204" pitchFamily="18" charset="0"/>
                            <a:ea typeface="Cambria Math" panose="02040503050406030204" pitchFamily="18" charset="0"/>
                          </a:rPr>
                        </m:ctrlPr>
                      </m:fPr>
                      <m:num>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𝑝</m:t>
                            </m:r>
                          </m:e>
                          <m:sub>
                            <m:r>
                              <a:rPr lang="de-DE" b="0" i="1" smtClean="0">
                                <a:latin typeface="Cambria Math" panose="02040503050406030204" pitchFamily="18" charset="0"/>
                                <a:ea typeface="Cambria Math" panose="02040503050406030204" pitchFamily="18" charset="0"/>
                              </a:rPr>
                              <m:t>0</m:t>
                            </m:r>
                          </m:sub>
                        </m:sSub>
                        <m:r>
                          <a:rPr lang="de-DE" b="0" i="1" smtClean="0">
                            <a:latin typeface="Cambria Math" panose="02040503050406030204" pitchFamily="18" charset="0"/>
                            <a:ea typeface="Cambria Math" panose="02040503050406030204" pitchFamily="18" charset="0"/>
                          </a:rPr>
                          <m:t>−</m:t>
                        </m:r>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𝑝</m:t>
                            </m:r>
                          </m:e>
                          <m:sub>
                            <m:r>
                              <a:rPr lang="de-DE" b="0" i="1" smtClean="0">
                                <a:latin typeface="Cambria Math" panose="02040503050406030204" pitchFamily="18" charset="0"/>
                                <a:ea typeface="Cambria Math" panose="02040503050406030204" pitchFamily="18" charset="0"/>
                              </a:rPr>
                              <m:t>𝑒</m:t>
                            </m:r>
                          </m:sub>
                        </m:sSub>
                      </m:num>
                      <m:den>
                        <m:r>
                          <a:rPr lang="de-DE" b="0" i="1" smtClean="0">
                            <a:latin typeface="Cambria Math" panose="02040503050406030204" pitchFamily="18" charset="0"/>
                            <a:ea typeface="Cambria Math" panose="02040503050406030204" pitchFamily="18" charset="0"/>
                          </a:rPr>
                          <m:t>1−</m:t>
                        </m:r>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𝑝</m:t>
                            </m:r>
                          </m:e>
                          <m:sub>
                            <m:r>
                              <a:rPr lang="de-DE" b="0" i="1" smtClean="0">
                                <a:latin typeface="Cambria Math" panose="02040503050406030204" pitchFamily="18" charset="0"/>
                                <a:ea typeface="Cambria Math" panose="02040503050406030204" pitchFamily="18" charset="0"/>
                              </a:rPr>
                              <m:t>𝑒</m:t>
                            </m:r>
                          </m:sub>
                        </m:sSub>
                      </m:den>
                    </m:f>
                    <m:r>
                      <a:rPr lang="de-DE" b="0" i="0" smtClean="0">
                        <a:latin typeface="Cambria Math" panose="02040503050406030204" pitchFamily="18" charset="0"/>
                        <a:ea typeface="Cambria Math" panose="02040503050406030204" pitchFamily="18" charset="0"/>
                      </a:rPr>
                      <m:t>=</m:t>
                    </m:r>
                    <m:f>
                      <m:fPr>
                        <m:ctrlPr>
                          <a:rPr lang="de-DE" b="0" i="1" smtClean="0">
                            <a:latin typeface="Cambria Math" panose="02040503050406030204" pitchFamily="18" charset="0"/>
                            <a:ea typeface="Cambria Math" panose="02040503050406030204" pitchFamily="18" charset="0"/>
                          </a:rPr>
                        </m:ctrlPr>
                      </m:fPr>
                      <m:num>
                        <m:r>
                          <a:rPr lang="de-DE" b="0" i="1" smtClean="0">
                            <a:latin typeface="Cambria Math" panose="02040503050406030204" pitchFamily="18" charset="0"/>
                            <a:ea typeface="Cambria Math" panose="02040503050406030204" pitchFamily="18" charset="0"/>
                          </a:rPr>
                          <m:t>0.204</m:t>
                        </m:r>
                      </m:num>
                      <m:den>
                        <m:r>
                          <a:rPr lang="de-DE" b="0" i="1" smtClean="0">
                            <a:latin typeface="Cambria Math" panose="02040503050406030204" pitchFamily="18" charset="0"/>
                            <a:ea typeface="Cambria Math" panose="02040503050406030204" pitchFamily="18" charset="0"/>
                          </a:rPr>
                          <m:t>0.314</m:t>
                        </m:r>
                      </m:den>
                    </m:f>
                    <m:r>
                      <a:rPr lang="de-DE"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0.65</m:t>
                    </m:r>
                  </m:oMath>
                </a14:m>
                <a:r>
                  <a:rPr lang="en-US" dirty="0"/>
                  <a:t> </a:t>
                </a:r>
              </a:p>
            </p:txBody>
          </p:sp>
        </mc:Choice>
        <mc:Fallback xmlns="">
          <p:sp>
            <p:nvSpPr>
              <p:cNvPr id="15" name="TextBox 14">
                <a:extLst>
                  <a:ext uri="{FF2B5EF4-FFF2-40B4-BE49-F238E27FC236}">
                    <a16:creationId xmlns:a16="http://schemas.microsoft.com/office/drawing/2014/main" id="{C7810AD2-89DD-48BB-86A6-CAD3CED85C88}"/>
                  </a:ext>
                </a:extLst>
              </p:cNvPr>
              <p:cNvSpPr txBox="1">
                <a:spLocks noRot="1" noChangeAspect="1" noMove="1" noResize="1" noEditPoints="1" noAdjustHandles="1" noChangeArrowheads="1" noChangeShapeType="1" noTextEdit="1"/>
              </p:cNvSpPr>
              <p:nvPr/>
            </p:nvSpPr>
            <p:spPr>
              <a:xfrm>
                <a:off x="622091" y="2081562"/>
                <a:ext cx="3048000" cy="280153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31ECDE5-836D-459B-9D5A-6A7ADD964661}"/>
                  </a:ext>
                </a:extLst>
              </p:cNvPr>
              <p:cNvSpPr txBox="1"/>
              <p:nvPr/>
            </p:nvSpPr>
            <p:spPr>
              <a:xfrm>
                <a:off x="5723327" y="2141375"/>
                <a:ext cx="3048000" cy="28015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300" i="1" smtClean="0">
                              <a:latin typeface="Cambria Math" panose="02040503050406030204" pitchFamily="18" charset="0"/>
                            </a:rPr>
                          </m:ctrlPr>
                        </m:sSubPr>
                        <m:e>
                          <m:r>
                            <a:rPr lang="de-DE" sz="1300" b="0" i="1" smtClean="0">
                              <a:latin typeface="Cambria Math" panose="02040503050406030204" pitchFamily="18" charset="0"/>
                            </a:rPr>
                            <m:t>𝑝</m:t>
                          </m:r>
                        </m:e>
                        <m:sub>
                          <m:r>
                            <a:rPr lang="de-DE" sz="1300" b="0" i="1" smtClean="0">
                              <a:latin typeface="Cambria Math" panose="02040503050406030204" pitchFamily="18" charset="0"/>
                            </a:rPr>
                            <m:t>𝑒</m:t>
                          </m:r>
                          <m:r>
                            <a:rPr lang="de-DE" sz="1300" b="0" i="1" smtClean="0">
                              <a:latin typeface="Cambria Math" panose="02040503050406030204" pitchFamily="18" charset="0"/>
                            </a:rPr>
                            <m:t>1</m:t>
                          </m:r>
                        </m:sub>
                      </m:sSub>
                      <m:r>
                        <a:rPr lang="de-DE" sz="1300" b="0" i="1" smtClean="0">
                          <a:latin typeface="Cambria Math" panose="02040503050406030204" pitchFamily="18" charset="0"/>
                        </a:rPr>
                        <m:t>=</m:t>
                      </m:r>
                      <m:f>
                        <m:fPr>
                          <m:ctrlPr>
                            <a:rPr lang="de-DE" sz="1300" b="0" i="1" smtClean="0">
                              <a:latin typeface="Cambria Math" panose="02040503050406030204" pitchFamily="18" charset="0"/>
                            </a:rPr>
                          </m:ctrlPr>
                        </m:fPr>
                        <m:num>
                          <m:r>
                            <a:rPr lang="de-DE" sz="1300" b="0" i="1" smtClean="0">
                              <a:latin typeface="Cambria Math" panose="02040503050406030204" pitchFamily="18" charset="0"/>
                            </a:rPr>
                            <m:t>11</m:t>
                          </m:r>
                        </m:num>
                        <m:den>
                          <m:r>
                            <a:rPr lang="de-DE" sz="1300" b="0" i="1" smtClean="0">
                              <a:latin typeface="Cambria Math" panose="02040503050406030204" pitchFamily="18" charset="0"/>
                            </a:rPr>
                            <m:t>100</m:t>
                          </m:r>
                        </m:den>
                      </m:f>
                      <m:r>
                        <a:rPr lang="de-DE" sz="1300" b="0" i="1" smtClean="0">
                          <a:latin typeface="Cambria Math" panose="02040503050406030204" pitchFamily="18" charset="0"/>
                          <a:ea typeface="Cambria Math" panose="02040503050406030204" pitchFamily="18" charset="0"/>
                        </a:rPr>
                        <m:t>×</m:t>
                      </m:r>
                      <m:f>
                        <m:fPr>
                          <m:ctrlPr>
                            <a:rPr lang="de-DE" sz="1300" b="0" i="1" smtClean="0">
                              <a:latin typeface="Cambria Math" panose="02040503050406030204" pitchFamily="18" charset="0"/>
                              <a:ea typeface="Cambria Math" panose="02040503050406030204" pitchFamily="18" charset="0"/>
                            </a:rPr>
                          </m:ctrlPr>
                        </m:fPr>
                        <m:num>
                          <m:r>
                            <a:rPr lang="de-DE" sz="1300" b="0" i="1" smtClean="0">
                              <a:latin typeface="Cambria Math" panose="02040503050406030204" pitchFamily="18" charset="0"/>
                              <a:ea typeface="Cambria Math" panose="02040503050406030204" pitchFamily="18" charset="0"/>
                            </a:rPr>
                            <m:t>20</m:t>
                          </m:r>
                        </m:num>
                        <m:den>
                          <m:r>
                            <a:rPr lang="de-DE" sz="1300" b="0" i="1" smtClean="0">
                              <a:latin typeface="Cambria Math" panose="02040503050406030204" pitchFamily="18" charset="0"/>
                              <a:ea typeface="Cambria Math" panose="02040503050406030204" pitchFamily="18" charset="0"/>
                            </a:rPr>
                            <m:t>100</m:t>
                          </m:r>
                        </m:den>
                      </m:f>
                    </m:oMath>
                  </m:oMathPara>
                </a14:m>
                <a:endParaRPr lang="de-DE" sz="1300" b="0" dirty="0">
                  <a:ea typeface="Cambria Math" panose="02040503050406030204" pitchFamily="18" charset="0"/>
                </a:endParaRPr>
              </a:p>
              <a:p>
                <a:endParaRPr lang="de-DE" sz="13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1300" i="1">
                              <a:latin typeface="Cambria Math" panose="02040503050406030204" pitchFamily="18" charset="0"/>
                            </a:rPr>
                          </m:ctrlPr>
                        </m:sSubPr>
                        <m:e>
                          <m:r>
                            <a:rPr lang="de-DE" sz="1300" i="1">
                              <a:latin typeface="Cambria Math" panose="02040503050406030204" pitchFamily="18" charset="0"/>
                            </a:rPr>
                            <m:t>𝑝</m:t>
                          </m:r>
                        </m:e>
                        <m:sub>
                          <m:r>
                            <a:rPr lang="de-DE" sz="1300" i="1">
                              <a:latin typeface="Cambria Math" panose="02040503050406030204" pitchFamily="18" charset="0"/>
                            </a:rPr>
                            <m:t>𝑒</m:t>
                          </m:r>
                          <m:r>
                            <a:rPr lang="de-DE" sz="1300" b="0" i="1" smtClean="0">
                              <a:latin typeface="Cambria Math" panose="02040503050406030204" pitchFamily="18" charset="0"/>
                            </a:rPr>
                            <m:t>2</m:t>
                          </m:r>
                        </m:sub>
                      </m:sSub>
                      <m:r>
                        <a:rPr lang="de-DE" sz="1300" i="1">
                          <a:latin typeface="Cambria Math" panose="02040503050406030204" pitchFamily="18" charset="0"/>
                        </a:rPr>
                        <m:t>=</m:t>
                      </m:r>
                      <m:f>
                        <m:fPr>
                          <m:ctrlPr>
                            <a:rPr lang="de-DE" sz="1300" i="1">
                              <a:latin typeface="Cambria Math" panose="02040503050406030204" pitchFamily="18" charset="0"/>
                            </a:rPr>
                          </m:ctrlPr>
                        </m:fPr>
                        <m:num>
                          <m:r>
                            <a:rPr lang="de-DE" sz="1300" b="0" i="1" smtClean="0">
                              <a:latin typeface="Cambria Math" panose="02040503050406030204" pitchFamily="18" charset="0"/>
                            </a:rPr>
                            <m:t>89</m:t>
                          </m:r>
                        </m:num>
                        <m:den>
                          <m:r>
                            <a:rPr lang="de-DE" sz="1300" b="0" i="1" smtClean="0">
                              <a:latin typeface="Cambria Math" panose="02040503050406030204" pitchFamily="18" charset="0"/>
                            </a:rPr>
                            <m:t>100</m:t>
                          </m:r>
                        </m:den>
                      </m:f>
                      <m:r>
                        <a:rPr lang="de-DE" sz="1300" i="1">
                          <a:latin typeface="Cambria Math" panose="02040503050406030204" pitchFamily="18" charset="0"/>
                          <a:ea typeface="Cambria Math" panose="02040503050406030204" pitchFamily="18" charset="0"/>
                        </a:rPr>
                        <m:t>×</m:t>
                      </m:r>
                      <m:f>
                        <m:fPr>
                          <m:ctrlPr>
                            <a:rPr lang="de-DE" sz="1300" i="1">
                              <a:latin typeface="Cambria Math" panose="02040503050406030204" pitchFamily="18" charset="0"/>
                              <a:ea typeface="Cambria Math" panose="02040503050406030204" pitchFamily="18" charset="0"/>
                            </a:rPr>
                          </m:ctrlPr>
                        </m:fPr>
                        <m:num>
                          <m:r>
                            <a:rPr lang="de-DE" sz="1300" b="0" i="1" smtClean="0">
                              <a:latin typeface="Cambria Math" panose="02040503050406030204" pitchFamily="18" charset="0"/>
                              <a:ea typeface="Cambria Math" panose="02040503050406030204" pitchFamily="18" charset="0"/>
                            </a:rPr>
                            <m:t>80</m:t>
                          </m:r>
                        </m:num>
                        <m:den>
                          <m:r>
                            <a:rPr lang="de-DE" sz="1300" b="0" i="1" smtClean="0">
                              <a:latin typeface="Cambria Math" panose="02040503050406030204" pitchFamily="18" charset="0"/>
                              <a:ea typeface="Cambria Math" panose="02040503050406030204" pitchFamily="18" charset="0"/>
                            </a:rPr>
                            <m:t>100</m:t>
                          </m:r>
                        </m:den>
                      </m:f>
                    </m:oMath>
                  </m:oMathPara>
                </a14:m>
                <a:endParaRPr lang="de-DE" sz="1300" b="0" dirty="0">
                  <a:ea typeface="Cambria Math" panose="02040503050406030204" pitchFamily="18" charset="0"/>
                </a:endParaRPr>
              </a:p>
              <a:p>
                <a:endParaRPr lang="de-DE"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de-DE" sz="1300" b="0" i="1" smtClean="0">
                              <a:latin typeface="Cambria Math" panose="02040503050406030204" pitchFamily="18" charset="0"/>
                              <a:ea typeface="Cambria Math" panose="02040503050406030204" pitchFamily="18" charset="0"/>
                            </a:rPr>
                          </m:ctrlPr>
                        </m:sSubPr>
                        <m:e>
                          <m:r>
                            <a:rPr lang="de-DE" sz="1300" b="0" i="1" smtClean="0">
                              <a:latin typeface="Cambria Math" panose="02040503050406030204" pitchFamily="18" charset="0"/>
                              <a:ea typeface="Cambria Math" panose="02040503050406030204" pitchFamily="18" charset="0"/>
                            </a:rPr>
                            <m:t>𝑝</m:t>
                          </m:r>
                        </m:e>
                        <m:sub>
                          <m:r>
                            <a:rPr lang="de-DE" sz="1300" b="0" i="1" smtClean="0">
                              <a:latin typeface="Cambria Math" panose="02040503050406030204" pitchFamily="18" charset="0"/>
                              <a:ea typeface="Cambria Math" panose="02040503050406030204" pitchFamily="18" charset="0"/>
                            </a:rPr>
                            <m:t>𝑒</m:t>
                          </m:r>
                        </m:sub>
                      </m:sSub>
                      <m:r>
                        <a:rPr lang="de-DE" sz="1300" b="0" i="1" smtClean="0">
                          <a:latin typeface="Cambria Math" panose="02040503050406030204" pitchFamily="18" charset="0"/>
                          <a:ea typeface="Cambria Math" panose="02040503050406030204" pitchFamily="18" charset="0"/>
                        </a:rPr>
                        <m:t>=</m:t>
                      </m:r>
                      <m:sSub>
                        <m:sSubPr>
                          <m:ctrlPr>
                            <a:rPr lang="en-US" sz="1300" i="1">
                              <a:latin typeface="Cambria Math" panose="02040503050406030204" pitchFamily="18" charset="0"/>
                            </a:rPr>
                          </m:ctrlPr>
                        </m:sSubPr>
                        <m:e>
                          <m:r>
                            <a:rPr lang="de-DE" sz="1300" i="1">
                              <a:latin typeface="Cambria Math" panose="02040503050406030204" pitchFamily="18" charset="0"/>
                            </a:rPr>
                            <m:t>𝑝</m:t>
                          </m:r>
                        </m:e>
                        <m:sub>
                          <m:r>
                            <a:rPr lang="de-DE" sz="1300" i="1">
                              <a:latin typeface="Cambria Math" panose="02040503050406030204" pitchFamily="18" charset="0"/>
                            </a:rPr>
                            <m:t>𝑒</m:t>
                          </m:r>
                          <m:r>
                            <a:rPr lang="de-DE" sz="1300" i="1">
                              <a:latin typeface="Cambria Math" panose="02040503050406030204" pitchFamily="18" charset="0"/>
                            </a:rPr>
                            <m:t>1</m:t>
                          </m:r>
                        </m:sub>
                      </m:sSub>
                      <m:r>
                        <a:rPr lang="de-DE" sz="1300" b="0" i="0" smtClean="0">
                          <a:latin typeface="Cambria Math" panose="02040503050406030204" pitchFamily="18" charset="0"/>
                        </a:rPr>
                        <m:t>+</m:t>
                      </m:r>
                      <m:sSub>
                        <m:sSubPr>
                          <m:ctrlPr>
                            <a:rPr lang="en-US" sz="1300" i="1">
                              <a:latin typeface="Cambria Math" panose="02040503050406030204" pitchFamily="18" charset="0"/>
                            </a:rPr>
                          </m:ctrlPr>
                        </m:sSubPr>
                        <m:e>
                          <m:r>
                            <a:rPr lang="de-DE" sz="1300" i="1">
                              <a:latin typeface="Cambria Math" panose="02040503050406030204" pitchFamily="18" charset="0"/>
                            </a:rPr>
                            <m:t>𝑝</m:t>
                          </m:r>
                        </m:e>
                        <m:sub>
                          <m:r>
                            <a:rPr lang="de-DE" sz="1300" i="1">
                              <a:latin typeface="Cambria Math" panose="02040503050406030204" pitchFamily="18" charset="0"/>
                            </a:rPr>
                            <m:t>𝑒</m:t>
                          </m:r>
                          <m:r>
                            <a:rPr lang="de-DE" sz="1300" b="0" i="1" smtClean="0">
                              <a:latin typeface="Cambria Math" panose="02040503050406030204" pitchFamily="18" charset="0"/>
                            </a:rPr>
                            <m:t>2</m:t>
                          </m:r>
                        </m:sub>
                      </m:sSub>
                      <m:r>
                        <a:rPr lang="de-DE" sz="1300" b="0" i="1" smtClean="0">
                          <a:latin typeface="Cambria Math" panose="02040503050406030204" pitchFamily="18" charset="0"/>
                        </a:rPr>
                        <m:t>=0.734</m:t>
                      </m:r>
                    </m:oMath>
                  </m:oMathPara>
                </a14:m>
                <a:endParaRPr lang="en-US" sz="1300" dirty="0"/>
              </a:p>
              <a:p>
                <a:endParaRPr lang="en-US" sz="1300" dirty="0"/>
              </a:p>
              <a:p>
                <a:pPr/>
                <a14:m>
                  <m:oMathPara xmlns:m="http://schemas.openxmlformats.org/officeDocument/2006/math">
                    <m:oMathParaPr>
                      <m:jc m:val="centerGroup"/>
                    </m:oMathParaPr>
                    <m:oMath xmlns:m="http://schemas.openxmlformats.org/officeDocument/2006/math">
                      <m:sSub>
                        <m:sSubPr>
                          <m:ctrlPr>
                            <a:rPr lang="en-US" sz="1300" i="1" smtClean="0">
                              <a:latin typeface="Cambria Math" panose="02040503050406030204" pitchFamily="18" charset="0"/>
                            </a:rPr>
                          </m:ctrlPr>
                        </m:sSubPr>
                        <m:e>
                          <m:r>
                            <a:rPr lang="de-DE" sz="1300" b="0" i="1" smtClean="0">
                              <a:latin typeface="Cambria Math" panose="02040503050406030204" pitchFamily="18" charset="0"/>
                            </a:rPr>
                            <m:t>𝑝</m:t>
                          </m:r>
                        </m:e>
                        <m:sub>
                          <m:r>
                            <a:rPr lang="de-DE" sz="1300" b="0" i="1" smtClean="0">
                              <a:latin typeface="Cambria Math" panose="02040503050406030204" pitchFamily="18" charset="0"/>
                            </a:rPr>
                            <m:t>0</m:t>
                          </m:r>
                        </m:sub>
                      </m:sSub>
                      <m:r>
                        <a:rPr lang="de-DE" sz="1300" b="0" i="1" smtClean="0">
                          <a:latin typeface="Cambria Math" panose="02040503050406030204" pitchFamily="18" charset="0"/>
                        </a:rPr>
                        <m:t>=</m:t>
                      </m:r>
                      <m:f>
                        <m:fPr>
                          <m:ctrlPr>
                            <a:rPr lang="de-DE" sz="1300" b="0" i="1" smtClean="0">
                              <a:latin typeface="Cambria Math" panose="02040503050406030204" pitchFamily="18" charset="0"/>
                            </a:rPr>
                          </m:ctrlPr>
                        </m:fPr>
                        <m:num>
                          <m:r>
                            <a:rPr lang="de-DE" sz="1300" b="0" i="1" smtClean="0">
                              <a:latin typeface="Cambria Math" panose="02040503050406030204" pitchFamily="18" charset="0"/>
                            </a:rPr>
                            <m:t>81</m:t>
                          </m:r>
                        </m:num>
                        <m:den>
                          <m:r>
                            <a:rPr lang="de-DE" sz="1300" b="0" i="1" smtClean="0">
                              <a:latin typeface="Cambria Math" panose="02040503050406030204" pitchFamily="18" charset="0"/>
                            </a:rPr>
                            <m:t>100</m:t>
                          </m:r>
                        </m:den>
                      </m:f>
                      <m:r>
                        <a:rPr lang="de-DE" sz="1300" b="0" i="1" smtClean="0">
                          <a:latin typeface="Cambria Math" panose="02040503050406030204" pitchFamily="18" charset="0"/>
                        </a:rPr>
                        <m:t>=0.81</m:t>
                      </m:r>
                    </m:oMath>
                  </m:oMathPara>
                </a14:m>
                <a:endParaRPr lang="de-DE" sz="1300" b="0" dirty="0"/>
              </a:p>
              <a:p>
                <a:endParaRPr lang="de-DE" b="0" dirty="0"/>
              </a:p>
              <a:p>
                <a14:m>
                  <m:oMath xmlns:m="http://schemas.openxmlformats.org/officeDocument/2006/math">
                    <m:r>
                      <a:rPr lang="en-US" i="1" smtClean="0">
                        <a:latin typeface="Cambria Math" panose="02040503050406030204" pitchFamily="18" charset="0"/>
                        <a:ea typeface="Cambria Math" panose="02040503050406030204" pitchFamily="18" charset="0"/>
                      </a:rPr>
                      <m:t>𝜅</m:t>
                    </m:r>
                    <m:r>
                      <a:rPr lang="de-DE" b="0" i="1" smtClean="0">
                        <a:latin typeface="Cambria Math" panose="02040503050406030204" pitchFamily="18" charset="0"/>
                        <a:ea typeface="Cambria Math" panose="02040503050406030204" pitchFamily="18" charset="0"/>
                      </a:rPr>
                      <m:t>=</m:t>
                    </m:r>
                    <m:f>
                      <m:fPr>
                        <m:ctrlPr>
                          <a:rPr lang="de-DE" b="0" i="1" smtClean="0">
                            <a:latin typeface="Cambria Math" panose="02040503050406030204" pitchFamily="18" charset="0"/>
                            <a:ea typeface="Cambria Math" panose="02040503050406030204" pitchFamily="18" charset="0"/>
                          </a:rPr>
                        </m:ctrlPr>
                      </m:fPr>
                      <m:num>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𝑝</m:t>
                            </m:r>
                          </m:e>
                          <m:sub>
                            <m:r>
                              <a:rPr lang="de-DE" b="0" i="1" smtClean="0">
                                <a:latin typeface="Cambria Math" panose="02040503050406030204" pitchFamily="18" charset="0"/>
                                <a:ea typeface="Cambria Math" panose="02040503050406030204" pitchFamily="18" charset="0"/>
                              </a:rPr>
                              <m:t>0</m:t>
                            </m:r>
                          </m:sub>
                        </m:sSub>
                        <m:r>
                          <a:rPr lang="de-DE" b="0" i="1" smtClean="0">
                            <a:latin typeface="Cambria Math" panose="02040503050406030204" pitchFamily="18" charset="0"/>
                            <a:ea typeface="Cambria Math" panose="02040503050406030204" pitchFamily="18" charset="0"/>
                          </a:rPr>
                          <m:t>−</m:t>
                        </m:r>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𝑝</m:t>
                            </m:r>
                          </m:e>
                          <m:sub>
                            <m:r>
                              <a:rPr lang="de-DE" b="0" i="1" smtClean="0">
                                <a:latin typeface="Cambria Math" panose="02040503050406030204" pitchFamily="18" charset="0"/>
                                <a:ea typeface="Cambria Math" panose="02040503050406030204" pitchFamily="18" charset="0"/>
                              </a:rPr>
                              <m:t>𝑒</m:t>
                            </m:r>
                          </m:sub>
                        </m:sSub>
                      </m:num>
                      <m:den>
                        <m:r>
                          <a:rPr lang="de-DE" b="0" i="1" smtClean="0">
                            <a:latin typeface="Cambria Math" panose="02040503050406030204" pitchFamily="18" charset="0"/>
                            <a:ea typeface="Cambria Math" panose="02040503050406030204" pitchFamily="18" charset="0"/>
                          </a:rPr>
                          <m:t>1−</m:t>
                        </m:r>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𝑝</m:t>
                            </m:r>
                          </m:e>
                          <m:sub>
                            <m:r>
                              <a:rPr lang="de-DE" b="0" i="1" smtClean="0">
                                <a:latin typeface="Cambria Math" panose="02040503050406030204" pitchFamily="18" charset="0"/>
                                <a:ea typeface="Cambria Math" panose="02040503050406030204" pitchFamily="18" charset="0"/>
                              </a:rPr>
                              <m:t>𝑒</m:t>
                            </m:r>
                          </m:sub>
                        </m:sSub>
                      </m:den>
                    </m:f>
                    <m:r>
                      <a:rPr lang="de-DE" b="0" i="0" smtClean="0">
                        <a:latin typeface="Cambria Math" panose="02040503050406030204" pitchFamily="18" charset="0"/>
                        <a:ea typeface="Cambria Math" panose="02040503050406030204" pitchFamily="18" charset="0"/>
                      </a:rPr>
                      <m:t>=</m:t>
                    </m:r>
                    <m:f>
                      <m:fPr>
                        <m:ctrlPr>
                          <a:rPr lang="de-DE" b="0" i="1" smtClean="0">
                            <a:latin typeface="Cambria Math" panose="02040503050406030204" pitchFamily="18" charset="0"/>
                            <a:ea typeface="Cambria Math" panose="02040503050406030204" pitchFamily="18" charset="0"/>
                          </a:rPr>
                        </m:ctrlPr>
                      </m:fPr>
                      <m:num>
                        <m:r>
                          <a:rPr lang="de-DE" b="0" i="1" smtClean="0">
                            <a:latin typeface="Cambria Math" panose="02040503050406030204" pitchFamily="18" charset="0"/>
                            <a:ea typeface="Cambria Math" panose="02040503050406030204" pitchFamily="18" charset="0"/>
                          </a:rPr>
                          <m:t>0.076</m:t>
                        </m:r>
                      </m:num>
                      <m:den>
                        <m:r>
                          <a:rPr lang="de-DE" b="0" i="1" smtClean="0">
                            <a:latin typeface="Cambria Math" panose="02040503050406030204" pitchFamily="18" charset="0"/>
                            <a:ea typeface="Cambria Math" panose="02040503050406030204" pitchFamily="18" charset="0"/>
                          </a:rPr>
                          <m:t>0.266</m:t>
                        </m:r>
                      </m:den>
                    </m:f>
                    <m:r>
                      <a:rPr lang="de-DE" b="0" i="1" smtClean="0">
                        <a:latin typeface="Cambria Math" panose="02040503050406030204" pitchFamily="18" charset="0"/>
                        <a:ea typeface="Cambria Math" panose="02040503050406030204" pitchFamily="18" charset="0"/>
                      </a:rPr>
                      <m:t>=0.29</m:t>
                    </m:r>
                  </m:oMath>
                </a14:m>
                <a:r>
                  <a:rPr lang="en-US" dirty="0"/>
                  <a:t> </a:t>
                </a:r>
              </a:p>
            </p:txBody>
          </p:sp>
        </mc:Choice>
        <mc:Fallback xmlns="">
          <p:sp>
            <p:nvSpPr>
              <p:cNvPr id="16" name="TextBox 15">
                <a:extLst>
                  <a:ext uri="{FF2B5EF4-FFF2-40B4-BE49-F238E27FC236}">
                    <a16:creationId xmlns:a16="http://schemas.microsoft.com/office/drawing/2014/main" id="{C31ECDE5-836D-459B-9D5A-6A7ADD964661}"/>
                  </a:ext>
                </a:extLst>
              </p:cNvPr>
              <p:cNvSpPr txBox="1">
                <a:spLocks noRot="1" noChangeAspect="1" noMove="1" noResize="1" noEditPoints="1" noAdjustHandles="1" noChangeArrowheads="1" noChangeShapeType="1" noTextEdit="1"/>
              </p:cNvSpPr>
              <p:nvPr/>
            </p:nvSpPr>
            <p:spPr>
              <a:xfrm>
                <a:off x="5723327" y="2141375"/>
                <a:ext cx="3048000" cy="2801536"/>
              </a:xfrm>
              <a:prstGeom prst="rect">
                <a:avLst/>
              </a:prstGeom>
              <a:blipFill>
                <a:blip r:embed="rId3"/>
                <a:stretch>
                  <a:fillRect/>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8DF667B1-6F87-4E16-A37E-6EBFA8D01655}"/>
              </a:ext>
            </a:extLst>
          </p:cNvPr>
          <p:cNvCxnSpPr>
            <a:cxnSpLocks/>
            <a:stCxn id="5" idx="3"/>
          </p:cNvCxnSpPr>
          <p:nvPr/>
        </p:nvCxnSpPr>
        <p:spPr>
          <a:xfrm>
            <a:off x="5151343" y="3312386"/>
            <a:ext cx="2482776" cy="624324"/>
          </a:xfrm>
          <a:prstGeom prst="straightConnector1">
            <a:avLst/>
          </a:prstGeom>
          <a:ln>
            <a:solidFill>
              <a:srgbClr val="ED1846"/>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436A477-7622-472E-B9CF-350AF2EF6A22}"/>
              </a:ext>
            </a:extLst>
          </p:cNvPr>
          <p:cNvSpPr/>
          <p:nvPr/>
        </p:nvSpPr>
        <p:spPr>
          <a:xfrm>
            <a:off x="2593095" y="4396078"/>
            <a:ext cx="609600" cy="381000"/>
          </a:xfrm>
          <a:prstGeom prst="ellipse">
            <a:avLst/>
          </a:prstGeom>
          <a:noFill/>
          <a:ln>
            <a:solidFill>
              <a:srgbClr val="ED18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4D1E118C-8CD8-47F3-B524-8B4A4E37FDAA}"/>
              </a:ext>
            </a:extLst>
          </p:cNvPr>
          <p:cNvSpPr/>
          <p:nvPr/>
        </p:nvSpPr>
        <p:spPr>
          <a:xfrm>
            <a:off x="7717018" y="4426818"/>
            <a:ext cx="609600" cy="381000"/>
          </a:xfrm>
          <a:prstGeom prst="ellipse">
            <a:avLst/>
          </a:prstGeom>
          <a:noFill/>
          <a:ln>
            <a:solidFill>
              <a:srgbClr val="ED18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DEDE9CBE-910E-478B-977E-5E8E42702923}"/>
              </a:ext>
            </a:extLst>
          </p:cNvPr>
          <p:cNvSpPr txBox="1"/>
          <p:nvPr/>
        </p:nvSpPr>
        <p:spPr>
          <a:xfrm>
            <a:off x="3386862" y="4442932"/>
            <a:ext cx="2276920" cy="892552"/>
          </a:xfrm>
          <a:prstGeom prst="rect">
            <a:avLst/>
          </a:prstGeom>
          <a:noFill/>
          <a:ln>
            <a:solidFill>
              <a:srgbClr val="ED1846"/>
            </a:solidFill>
          </a:ln>
        </p:spPr>
        <p:txBody>
          <a:bodyPr wrap="square" rtlCol="0">
            <a:spAutoFit/>
          </a:bodyPr>
          <a:lstStyle/>
          <a:p>
            <a:r>
              <a:rPr lang="el-GR" sz="1300" dirty="0">
                <a:latin typeface="Segoe UI Symbol" panose="020B0502040204020203" pitchFamily="34" charset="0"/>
                <a:ea typeface="Segoe UI Symbol" panose="020B0502040204020203" pitchFamily="34" charset="0"/>
              </a:rPr>
              <a:t>κ</a:t>
            </a:r>
            <a:r>
              <a:rPr lang="de-DE" sz="1300" dirty="0">
                <a:latin typeface="Segoe UI Symbol" panose="020B0502040204020203" pitchFamily="34" charset="0"/>
                <a:ea typeface="Segoe UI Symbol" panose="020B0502040204020203" pitchFamily="34" charset="0"/>
              </a:rPr>
              <a:t> =</a:t>
            </a:r>
            <a:r>
              <a:rPr lang="de-DE" sz="1300" dirty="0"/>
              <a:t> 1: perfect model performance</a:t>
            </a:r>
          </a:p>
          <a:p>
            <a:r>
              <a:rPr lang="el-GR" sz="1300" dirty="0">
                <a:latin typeface="Segoe UI Symbol" panose="020B0502040204020203" pitchFamily="34" charset="0"/>
                <a:ea typeface="Segoe UI Symbol" panose="020B0502040204020203" pitchFamily="34" charset="0"/>
              </a:rPr>
              <a:t>κ</a:t>
            </a:r>
            <a:r>
              <a:rPr lang="de-DE" sz="1300" dirty="0"/>
              <a:t> = 0: the model performance is equal to a random classifier</a:t>
            </a:r>
            <a:endParaRPr lang="en-US" sz="1300" dirty="0"/>
          </a:p>
        </p:txBody>
      </p:sp>
      <p:graphicFrame>
        <p:nvGraphicFramePr>
          <p:cNvPr id="21" name="Table 20">
            <a:extLst>
              <a:ext uri="{FF2B5EF4-FFF2-40B4-BE49-F238E27FC236}">
                <a16:creationId xmlns:a16="http://schemas.microsoft.com/office/drawing/2014/main" id="{0391AA65-FD42-1847-8ADD-CC4FFBC06027}"/>
              </a:ext>
            </a:extLst>
          </p:cNvPr>
          <p:cNvGraphicFramePr>
            <a:graphicFrameLocks noGrp="1"/>
          </p:cNvGraphicFramePr>
          <p:nvPr/>
        </p:nvGraphicFramePr>
        <p:xfrm>
          <a:off x="999193" y="901124"/>
          <a:ext cx="2666922" cy="1112520"/>
        </p:xfrm>
        <a:graphic>
          <a:graphicData uri="http://schemas.openxmlformats.org/drawingml/2006/table">
            <a:tbl>
              <a:tblPr firstRow="1" bandRow="1">
                <a:tableStyleId>{5C22544A-7EE6-4342-B048-85BDC9FD1C3A}</a:tableStyleId>
              </a:tblPr>
              <a:tblGrid>
                <a:gridCol w="888974">
                  <a:extLst>
                    <a:ext uri="{9D8B030D-6E8A-4147-A177-3AD203B41FA5}">
                      <a16:colId xmlns:a16="http://schemas.microsoft.com/office/drawing/2014/main" val="2521256269"/>
                    </a:ext>
                  </a:extLst>
                </a:gridCol>
                <a:gridCol w="888974">
                  <a:extLst>
                    <a:ext uri="{9D8B030D-6E8A-4147-A177-3AD203B41FA5}">
                      <a16:colId xmlns:a16="http://schemas.microsoft.com/office/drawing/2014/main" val="2776123958"/>
                    </a:ext>
                  </a:extLst>
                </a:gridCol>
                <a:gridCol w="888974">
                  <a:extLst>
                    <a:ext uri="{9D8B030D-6E8A-4147-A177-3AD203B41FA5}">
                      <a16:colId xmlns:a16="http://schemas.microsoft.com/office/drawing/2014/main" val="3568835804"/>
                    </a:ext>
                  </a:extLst>
                </a:gridCol>
              </a:tblGrid>
              <a:tr h="370840">
                <a:tc>
                  <a:txBody>
                    <a:bodyPr/>
                    <a:lstStyle/>
                    <a:p>
                      <a:endParaRPr lang="en-US" dirty="0"/>
                    </a:p>
                  </a:txBody>
                  <a:tcPr/>
                </a:tc>
                <a:tc>
                  <a:txBody>
                    <a:bodyPr/>
                    <a:lstStyle/>
                    <a:p>
                      <a:pPr algn="ctr"/>
                      <a:r>
                        <a:rPr lang="en-US" dirty="0"/>
                        <a:t>Positive</a:t>
                      </a:r>
                    </a:p>
                  </a:txBody>
                  <a:tcPr/>
                </a:tc>
                <a:tc>
                  <a:txBody>
                    <a:bodyPr/>
                    <a:lstStyle/>
                    <a:p>
                      <a:pPr algn="ctr"/>
                      <a:r>
                        <a:rPr lang="en-US" dirty="0"/>
                        <a:t>Negative</a:t>
                      </a:r>
                    </a:p>
                  </a:txBody>
                  <a:tcPr/>
                </a:tc>
                <a:extLst>
                  <a:ext uri="{0D108BD9-81ED-4DB2-BD59-A6C34878D82A}">
                    <a16:rowId xmlns:a16="http://schemas.microsoft.com/office/drawing/2014/main" val="2207853635"/>
                  </a:ext>
                </a:extLst>
              </a:tr>
              <a:tr h="370840">
                <a:tc>
                  <a:txBody>
                    <a:bodyPr/>
                    <a:lstStyle/>
                    <a:p>
                      <a:r>
                        <a:rPr lang="en-US" dirty="0"/>
                        <a:t>Positive</a:t>
                      </a:r>
                    </a:p>
                  </a:txBody>
                  <a:tcPr/>
                </a:tc>
                <a:tc>
                  <a:txBody>
                    <a:bodyPr/>
                    <a:lstStyle/>
                    <a:p>
                      <a:pPr algn="r"/>
                      <a:r>
                        <a:rPr lang="en-US" dirty="0"/>
                        <a:t>14</a:t>
                      </a:r>
                    </a:p>
                  </a:txBody>
                  <a:tcPr/>
                </a:tc>
                <a:tc>
                  <a:txBody>
                    <a:bodyPr/>
                    <a:lstStyle/>
                    <a:p>
                      <a:pPr algn="r"/>
                      <a:r>
                        <a:rPr lang="en-US" dirty="0"/>
                        <a:t>6</a:t>
                      </a:r>
                    </a:p>
                  </a:txBody>
                  <a:tcPr/>
                </a:tc>
                <a:extLst>
                  <a:ext uri="{0D108BD9-81ED-4DB2-BD59-A6C34878D82A}">
                    <a16:rowId xmlns:a16="http://schemas.microsoft.com/office/drawing/2014/main" val="3930496870"/>
                  </a:ext>
                </a:extLst>
              </a:tr>
              <a:tr h="370840">
                <a:tc>
                  <a:txBody>
                    <a:bodyPr/>
                    <a:lstStyle/>
                    <a:p>
                      <a:r>
                        <a:rPr lang="en-US" dirty="0"/>
                        <a:t>Negative</a:t>
                      </a:r>
                    </a:p>
                  </a:txBody>
                  <a:tcPr/>
                </a:tc>
                <a:tc>
                  <a:txBody>
                    <a:bodyPr/>
                    <a:lstStyle/>
                    <a:p>
                      <a:pPr algn="r"/>
                      <a:r>
                        <a:rPr lang="en-US" dirty="0"/>
                        <a:t>5</a:t>
                      </a:r>
                    </a:p>
                  </a:txBody>
                  <a:tcPr/>
                </a:tc>
                <a:tc>
                  <a:txBody>
                    <a:bodyPr/>
                    <a:lstStyle/>
                    <a:p>
                      <a:pPr algn="r"/>
                      <a:r>
                        <a:rPr lang="en-US" dirty="0"/>
                        <a:t>75</a:t>
                      </a:r>
                    </a:p>
                  </a:txBody>
                  <a:tcPr/>
                </a:tc>
                <a:extLst>
                  <a:ext uri="{0D108BD9-81ED-4DB2-BD59-A6C34878D82A}">
                    <a16:rowId xmlns:a16="http://schemas.microsoft.com/office/drawing/2014/main" val="3110047474"/>
                  </a:ext>
                </a:extLst>
              </a:tr>
            </a:tbl>
          </a:graphicData>
        </a:graphic>
      </p:graphicFrame>
      <p:graphicFrame>
        <p:nvGraphicFramePr>
          <p:cNvPr id="22" name="Table 21">
            <a:extLst>
              <a:ext uri="{FF2B5EF4-FFF2-40B4-BE49-F238E27FC236}">
                <a16:creationId xmlns:a16="http://schemas.microsoft.com/office/drawing/2014/main" id="{DC4C90BB-0759-AB44-9CB3-C4DD6620C996}"/>
              </a:ext>
            </a:extLst>
          </p:cNvPr>
          <p:cNvGraphicFramePr>
            <a:graphicFrameLocks noGrp="1"/>
          </p:cNvGraphicFramePr>
          <p:nvPr/>
        </p:nvGraphicFramePr>
        <p:xfrm>
          <a:off x="5511647" y="901124"/>
          <a:ext cx="2666922" cy="1112520"/>
        </p:xfrm>
        <a:graphic>
          <a:graphicData uri="http://schemas.openxmlformats.org/drawingml/2006/table">
            <a:tbl>
              <a:tblPr firstRow="1" bandRow="1">
                <a:tableStyleId>{5C22544A-7EE6-4342-B048-85BDC9FD1C3A}</a:tableStyleId>
              </a:tblPr>
              <a:tblGrid>
                <a:gridCol w="888974">
                  <a:extLst>
                    <a:ext uri="{9D8B030D-6E8A-4147-A177-3AD203B41FA5}">
                      <a16:colId xmlns:a16="http://schemas.microsoft.com/office/drawing/2014/main" val="2521256269"/>
                    </a:ext>
                  </a:extLst>
                </a:gridCol>
                <a:gridCol w="888974">
                  <a:extLst>
                    <a:ext uri="{9D8B030D-6E8A-4147-A177-3AD203B41FA5}">
                      <a16:colId xmlns:a16="http://schemas.microsoft.com/office/drawing/2014/main" val="2776123958"/>
                    </a:ext>
                  </a:extLst>
                </a:gridCol>
                <a:gridCol w="888974">
                  <a:extLst>
                    <a:ext uri="{9D8B030D-6E8A-4147-A177-3AD203B41FA5}">
                      <a16:colId xmlns:a16="http://schemas.microsoft.com/office/drawing/2014/main" val="3568835804"/>
                    </a:ext>
                  </a:extLst>
                </a:gridCol>
              </a:tblGrid>
              <a:tr h="370840">
                <a:tc>
                  <a:txBody>
                    <a:bodyPr/>
                    <a:lstStyle/>
                    <a:p>
                      <a:endParaRPr lang="en-US" dirty="0"/>
                    </a:p>
                  </a:txBody>
                  <a:tcPr/>
                </a:tc>
                <a:tc>
                  <a:txBody>
                    <a:bodyPr/>
                    <a:lstStyle/>
                    <a:p>
                      <a:pPr algn="ctr"/>
                      <a:r>
                        <a:rPr lang="en-US" dirty="0"/>
                        <a:t>Positive</a:t>
                      </a:r>
                    </a:p>
                  </a:txBody>
                  <a:tcPr/>
                </a:tc>
                <a:tc>
                  <a:txBody>
                    <a:bodyPr/>
                    <a:lstStyle/>
                    <a:p>
                      <a:pPr algn="ctr"/>
                      <a:r>
                        <a:rPr lang="en-US" dirty="0"/>
                        <a:t>Negative</a:t>
                      </a:r>
                    </a:p>
                  </a:txBody>
                  <a:tcPr/>
                </a:tc>
                <a:extLst>
                  <a:ext uri="{0D108BD9-81ED-4DB2-BD59-A6C34878D82A}">
                    <a16:rowId xmlns:a16="http://schemas.microsoft.com/office/drawing/2014/main" val="2207853635"/>
                  </a:ext>
                </a:extLst>
              </a:tr>
              <a:tr h="370840">
                <a:tc>
                  <a:txBody>
                    <a:bodyPr/>
                    <a:lstStyle/>
                    <a:p>
                      <a:r>
                        <a:rPr lang="en-US" dirty="0"/>
                        <a:t>Positive</a:t>
                      </a:r>
                    </a:p>
                  </a:txBody>
                  <a:tcPr/>
                </a:tc>
                <a:tc>
                  <a:txBody>
                    <a:bodyPr/>
                    <a:lstStyle/>
                    <a:p>
                      <a:pPr algn="r"/>
                      <a:r>
                        <a:rPr lang="en-US" dirty="0"/>
                        <a:t>6</a:t>
                      </a:r>
                    </a:p>
                  </a:txBody>
                  <a:tcPr/>
                </a:tc>
                <a:tc>
                  <a:txBody>
                    <a:bodyPr/>
                    <a:lstStyle/>
                    <a:p>
                      <a:pPr algn="r"/>
                      <a:r>
                        <a:rPr lang="en-US" dirty="0"/>
                        <a:t>14</a:t>
                      </a:r>
                    </a:p>
                  </a:txBody>
                  <a:tcPr/>
                </a:tc>
                <a:extLst>
                  <a:ext uri="{0D108BD9-81ED-4DB2-BD59-A6C34878D82A}">
                    <a16:rowId xmlns:a16="http://schemas.microsoft.com/office/drawing/2014/main" val="3930496870"/>
                  </a:ext>
                </a:extLst>
              </a:tr>
              <a:tr h="370840">
                <a:tc>
                  <a:txBody>
                    <a:bodyPr/>
                    <a:lstStyle/>
                    <a:p>
                      <a:r>
                        <a:rPr lang="en-US" dirty="0"/>
                        <a:t>Negative</a:t>
                      </a:r>
                    </a:p>
                  </a:txBody>
                  <a:tcPr/>
                </a:tc>
                <a:tc>
                  <a:txBody>
                    <a:bodyPr/>
                    <a:lstStyle/>
                    <a:p>
                      <a:pPr algn="r"/>
                      <a:r>
                        <a:rPr lang="en-US" dirty="0"/>
                        <a:t>5</a:t>
                      </a:r>
                    </a:p>
                  </a:txBody>
                  <a:tcPr/>
                </a:tc>
                <a:tc>
                  <a:txBody>
                    <a:bodyPr/>
                    <a:lstStyle/>
                    <a:p>
                      <a:pPr algn="r"/>
                      <a:r>
                        <a:rPr lang="en-US" dirty="0"/>
                        <a:t>75</a:t>
                      </a:r>
                    </a:p>
                  </a:txBody>
                  <a:tcPr/>
                </a:tc>
                <a:extLst>
                  <a:ext uri="{0D108BD9-81ED-4DB2-BD59-A6C34878D82A}">
                    <a16:rowId xmlns:a16="http://schemas.microsoft.com/office/drawing/2014/main" val="3110047474"/>
                  </a:ext>
                </a:extLst>
              </a:tr>
            </a:tbl>
          </a:graphicData>
        </a:graphic>
      </p:graphicFrame>
    </p:spTree>
    <p:extLst>
      <p:ext uri="{BB962C8B-B14F-4D97-AF65-F5344CB8AC3E}">
        <p14:creationId xmlns:p14="http://schemas.microsoft.com/office/powerpoint/2010/main" val="31429255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5C1A2-3197-4F47-9273-3C1F822FD37A}"/>
              </a:ext>
            </a:extLst>
          </p:cNvPr>
          <p:cNvSpPr>
            <a:spLocks noGrp="1"/>
          </p:cNvSpPr>
          <p:nvPr>
            <p:ph type="title"/>
          </p:nvPr>
        </p:nvSpPr>
        <p:spPr/>
        <p:txBody>
          <a:bodyPr/>
          <a:lstStyle/>
          <a:p>
            <a:r>
              <a:rPr lang="de-DE" dirty="0"/>
              <a:t>ROC curve</a:t>
            </a:r>
            <a:endParaRPr lang="en-GB" dirty="0"/>
          </a:p>
        </p:txBody>
      </p:sp>
      <p:sp>
        <p:nvSpPr>
          <p:cNvPr id="3" name="Slide Number Placeholder 2">
            <a:extLst>
              <a:ext uri="{FF2B5EF4-FFF2-40B4-BE49-F238E27FC236}">
                <a16:creationId xmlns:a16="http://schemas.microsoft.com/office/drawing/2014/main" id="{51805814-74DE-46DD-ACBE-CC9FFFFCB484}"/>
              </a:ext>
            </a:extLst>
          </p:cNvPr>
          <p:cNvSpPr>
            <a:spLocks noGrp="1"/>
          </p:cNvSpPr>
          <p:nvPr>
            <p:ph type="sldNum" sz="quarter" idx="13"/>
          </p:nvPr>
        </p:nvSpPr>
        <p:spPr/>
        <p:txBody>
          <a:bodyPr/>
          <a:lstStyle/>
          <a:p>
            <a:fld id="{15C29056-5AFA-7949-831A-3EC086771171}" type="slidenum">
              <a:rPr lang="de-DE" smtClean="0"/>
              <a:pPr/>
              <a:t>35</a:t>
            </a:fld>
            <a:endParaRPr lang="de-DE" dirty="0"/>
          </a:p>
        </p:txBody>
      </p:sp>
      <p:sp>
        <p:nvSpPr>
          <p:cNvPr id="4" name="Text Placeholder 3">
            <a:extLst>
              <a:ext uri="{FF2B5EF4-FFF2-40B4-BE49-F238E27FC236}">
                <a16:creationId xmlns:a16="http://schemas.microsoft.com/office/drawing/2014/main" id="{20F46F37-8D8C-4F2D-8D65-95B22A7EFD9B}"/>
              </a:ext>
            </a:extLst>
          </p:cNvPr>
          <p:cNvSpPr>
            <a:spLocks noGrp="1"/>
          </p:cNvSpPr>
          <p:nvPr>
            <p:ph type="body" sz="quarter" idx="14"/>
          </p:nvPr>
        </p:nvSpPr>
        <p:spPr>
          <a:xfrm>
            <a:off x="345834" y="1045529"/>
            <a:ext cx="3826770" cy="2558183"/>
          </a:xfrm>
        </p:spPr>
        <p:txBody>
          <a:bodyPr/>
          <a:lstStyle/>
          <a:p>
            <a:pPr marL="6350" indent="0">
              <a:buNone/>
            </a:pPr>
            <a:r>
              <a:rPr lang="de-DE" dirty="0"/>
              <a:t>Classification model performance as reported by:</a:t>
            </a:r>
          </a:p>
          <a:p>
            <a:pPr marL="6350" indent="0">
              <a:buNone/>
            </a:pPr>
            <a:r>
              <a:rPr lang="de-DE" dirty="0"/>
              <a:t> </a:t>
            </a:r>
            <a:endParaRPr lang="de-DE" sz="1000" dirty="0"/>
          </a:p>
          <a:p>
            <a:pPr lvl="1"/>
            <a:r>
              <a:rPr lang="de-DE" dirty="0"/>
              <a:t>False positive rate (FPR) </a:t>
            </a:r>
          </a:p>
          <a:p>
            <a:pPr lvl="2"/>
            <a:r>
              <a:rPr lang="de-DE" dirty="0"/>
              <a:t>negative events </a:t>
            </a:r>
            <a:r>
              <a:rPr lang="de-DE" b="1" dirty="0"/>
              <a:t>in</a:t>
            </a:r>
            <a:r>
              <a:rPr lang="de-DE" dirty="0"/>
              <a:t>correctly classified as positive</a:t>
            </a:r>
          </a:p>
          <a:p>
            <a:pPr lvl="1"/>
            <a:r>
              <a:rPr lang="de-DE" dirty="0"/>
              <a:t>True positive rate (TPR) </a:t>
            </a:r>
          </a:p>
          <a:p>
            <a:pPr lvl="2"/>
            <a:r>
              <a:rPr lang="de-DE" dirty="0"/>
              <a:t>positive events correctly classified as positive</a:t>
            </a:r>
            <a:endParaRPr lang="en-US" dirty="0"/>
          </a:p>
          <a:p>
            <a:endParaRPr lang="en-GB" dirty="0"/>
          </a:p>
        </p:txBody>
      </p:sp>
      <p:sp>
        <p:nvSpPr>
          <p:cNvPr id="5" name="Footer Placeholder 4">
            <a:extLst>
              <a:ext uri="{FF2B5EF4-FFF2-40B4-BE49-F238E27FC236}">
                <a16:creationId xmlns:a16="http://schemas.microsoft.com/office/drawing/2014/main" id="{19F316DF-AFAB-4A75-BDC1-2AF746AB6FC1}"/>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grpSp>
        <p:nvGrpSpPr>
          <p:cNvPr id="6" name="Group 5">
            <a:extLst>
              <a:ext uri="{FF2B5EF4-FFF2-40B4-BE49-F238E27FC236}">
                <a16:creationId xmlns:a16="http://schemas.microsoft.com/office/drawing/2014/main" id="{A0BBB8CB-B792-4ACF-97E5-47A8DEAE549D}"/>
              </a:ext>
            </a:extLst>
          </p:cNvPr>
          <p:cNvGrpSpPr/>
          <p:nvPr/>
        </p:nvGrpSpPr>
        <p:grpSpPr>
          <a:xfrm>
            <a:off x="4450405" y="2242227"/>
            <a:ext cx="4380306" cy="3210126"/>
            <a:chOff x="5364973" y="3048586"/>
            <a:chExt cx="2890558" cy="2111035"/>
          </a:xfrm>
        </p:grpSpPr>
        <p:pic>
          <p:nvPicPr>
            <p:cNvPr id="7" name="Content Placeholder 4">
              <a:extLst>
                <a:ext uri="{FF2B5EF4-FFF2-40B4-BE49-F238E27FC236}">
                  <a16:creationId xmlns:a16="http://schemas.microsoft.com/office/drawing/2014/main" id="{D4D35201-A1BC-4536-ADDC-A9BBDD7C9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973" y="3048586"/>
              <a:ext cx="2890558" cy="2111035"/>
            </a:xfrm>
            <a:prstGeom prst="rect">
              <a:avLst/>
            </a:prstGeom>
          </p:spPr>
        </p:pic>
        <p:cxnSp>
          <p:nvCxnSpPr>
            <p:cNvPr id="8" name="Straight Connector 7">
              <a:extLst>
                <a:ext uri="{FF2B5EF4-FFF2-40B4-BE49-F238E27FC236}">
                  <a16:creationId xmlns:a16="http://schemas.microsoft.com/office/drawing/2014/main" id="{D70E2907-49FB-4C76-BC65-8CC37853A9D0}"/>
                </a:ext>
              </a:extLst>
            </p:cNvPr>
            <p:cNvCxnSpPr>
              <a:cxnSpLocks/>
            </p:cNvCxnSpPr>
            <p:nvPr/>
          </p:nvCxnSpPr>
          <p:spPr>
            <a:xfrm>
              <a:off x="5658579" y="3239587"/>
              <a:ext cx="422969" cy="169039"/>
            </a:xfrm>
            <a:prstGeom prst="line">
              <a:avLst/>
            </a:prstGeom>
            <a:ln>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696A4C2-CFD2-4B5B-9B0B-2DAD80A4ADFD}"/>
                </a:ext>
              </a:extLst>
            </p:cNvPr>
            <p:cNvSpPr txBox="1"/>
            <p:nvPr/>
          </p:nvSpPr>
          <p:spPr>
            <a:xfrm>
              <a:off x="6043790" y="3341097"/>
              <a:ext cx="939609" cy="461665"/>
            </a:xfrm>
            <a:prstGeom prst="rect">
              <a:avLst/>
            </a:prstGeom>
            <a:noFill/>
          </p:spPr>
          <p:txBody>
            <a:bodyPr wrap="square" rtlCol="0">
              <a:spAutoFit/>
            </a:bodyPr>
            <a:lstStyle/>
            <a:p>
              <a:r>
                <a:rPr lang="de-DE" sz="1200" dirty="0"/>
                <a:t>Optimal threshold</a:t>
              </a:r>
              <a:endParaRPr lang="en-US" sz="1200" dirty="0"/>
            </a:p>
          </p:txBody>
        </p: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870FB5C-5ADE-4305-A7DB-9A05946A6D66}"/>
                  </a:ext>
                </a:extLst>
              </p:cNvPr>
              <p:cNvSpPr txBox="1"/>
              <p:nvPr/>
            </p:nvSpPr>
            <p:spPr>
              <a:xfrm>
                <a:off x="3320762" y="3683383"/>
                <a:ext cx="1352922" cy="441146"/>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de-DE" sz="1200" b="0" i="1" smtClean="0">
                          <a:latin typeface="Cambria Math" panose="02040503050406030204" pitchFamily="18" charset="0"/>
                        </a:rPr>
                        <m:t>𝑇𝑃𝑅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𝑇𝑃</m:t>
                          </m:r>
                        </m:num>
                        <m:den>
                          <m:r>
                            <a:rPr lang="de-DE" sz="1200" b="0" i="1" smtClean="0">
                              <a:latin typeface="Cambria Math" panose="02040503050406030204" pitchFamily="18" charset="0"/>
                            </a:rPr>
                            <m:t>𝑇𝑃</m:t>
                          </m:r>
                          <m:r>
                            <a:rPr lang="de-DE" sz="1200" b="0" i="1" smtClean="0">
                              <a:latin typeface="Cambria Math" panose="02040503050406030204" pitchFamily="18" charset="0"/>
                            </a:rPr>
                            <m:t>+</m:t>
                          </m:r>
                          <m:r>
                            <a:rPr lang="de-DE" sz="1200" b="0" i="1" smtClean="0">
                              <a:latin typeface="Cambria Math" panose="02040503050406030204" pitchFamily="18" charset="0"/>
                            </a:rPr>
                            <m:t>𝐹𝑁</m:t>
                          </m:r>
                        </m:den>
                      </m:f>
                    </m:oMath>
                  </m:oMathPara>
                </a14:m>
                <a:endParaRPr lang="en-US" sz="1200" dirty="0"/>
              </a:p>
            </p:txBody>
          </p:sp>
        </mc:Choice>
        <mc:Fallback xmlns="">
          <p:sp>
            <p:nvSpPr>
              <p:cNvPr id="10" name="TextBox 9">
                <a:extLst>
                  <a:ext uri="{FF2B5EF4-FFF2-40B4-BE49-F238E27FC236}">
                    <a16:creationId xmlns:a16="http://schemas.microsoft.com/office/drawing/2014/main" id="{E870FB5C-5ADE-4305-A7DB-9A05946A6D66}"/>
                  </a:ext>
                </a:extLst>
              </p:cNvPr>
              <p:cNvSpPr txBox="1">
                <a:spLocks noRot="1" noChangeAspect="1" noMove="1" noResize="1" noEditPoints="1" noAdjustHandles="1" noChangeArrowheads="1" noChangeShapeType="1" noTextEdit="1"/>
              </p:cNvSpPr>
              <p:nvPr/>
            </p:nvSpPr>
            <p:spPr>
              <a:xfrm>
                <a:off x="3320762" y="3683383"/>
                <a:ext cx="1352922" cy="441146"/>
              </a:xfrm>
              <a:prstGeom prst="rect">
                <a:avLst/>
              </a:prstGeom>
              <a:blipFill>
                <a:blip r:embed="rId3"/>
                <a:stretch>
                  <a:fillRect/>
                </a:stretch>
              </a:blipFill>
            </p:spPr>
            <p:txBody>
              <a:bodyPr/>
              <a:lstStyle/>
              <a:p>
                <a:r>
                  <a:rPr lang="en-GB">
                    <a:noFill/>
                  </a:rPr>
                  <a:t> </a:t>
                </a:r>
              </a:p>
            </p:txBody>
          </p:sp>
        </mc:Fallback>
      </mc:AlternateContent>
      <p:sp>
        <p:nvSpPr>
          <p:cNvPr id="11" name="Oval 10">
            <a:extLst>
              <a:ext uri="{FF2B5EF4-FFF2-40B4-BE49-F238E27FC236}">
                <a16:creationId xmlns:a16="http://schemas.microsoft.com/office/drawing/2014/main" id="{17CA39D3-1AFC-46D6-B448-C127B219282A}"/>
              </a:ext>
            </a:extLst>
          </p:cNvPr>
          <p:cNvSpPr/>
          <p:nvPr/>
        </p:nvSpPr>
        <p:spPr>
          <a:xfrm>
            <a:off x="3365022" y="3630269"/>
            <a:ext cx="1259694" cy="61332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6E362D4-37C5-42AD-B468-2953FAEC64FB}"/>
              </a:ext>
            </a:extLst>
          </p:cNvPr>
          <p:cNvGrpSpPr/>
          <p:nvPr/>
        </p:nvGrpSpPr>
        <p:grpSpPr>
          <a:xfrm>
            <a:off x="6498262" y="4710202"/>
            <a:ext cx="1352922" cy="613322"/>
            <a:chOff x="6412605" y="4736536"/>
            <a:chExt cx="1352922" cy="613322"/>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F2E303A-C99F-43F9-B627-F68668FEC083}"/>
                    </a:ext>
                  </a:extLst>
                </p:cNvPr>
                <p:cNvSpPr txBox="1"/>
                <p:nvPr/>
              </p:nvSpPr>
              <p:spPr>
                <a:xfrm>
                  <a:off x="6412605" y="4775746"/>
                  <a:ext cx="1352922" cy="45826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de-DE" sz="1200" b="0" i="1" smtClean="0">
                            <a:latin typeface="Cambria Math" panose="02040503050406030204" pitchFamily="18" charset="0"/>
                          </a:rPr>
                          <m:t>𝐹𝑃𝑅</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𝐹𝑃</m:t>
                            </m:r>
                          </m:num>
                          <m:den>
                            <m:r>
                              <a:rPr lang="de-DE" sz="1200" b="0" i="1" smtClean="0">
                                <a:latin typeface="Cambria Math" panose="02040503050406030204" pitchFamily="18" charset="0"/>
                              </a:rPr>
                              <m:t>𝐹𝑃</m:t>
                            </m:r>
                            <m:r>
                              <a:rPr lang="de-DE" sz="1200" b="0" i="1" smtClean="0">
                                <a:latin typeface="Cambria Math" panose="02040503050406030204" pitchFamily="18" charset="0"/>
                              </a:rPr>
                              <m:t>+</m:t>
                            </m:r>
                            <m:r>
                              <a:rPr lang="de-DE" sz="1200" b="0" i="1" smtClean="0">
                                <a:latin typeface="Cambria Math" panose="02040503050406030204" pitchFamily="18" charset="0"/>
                              </a:rPr>
                              <m:t>𝑇𝑁</m:t>
                            </m:r>
                          </m:den>
                        </m:f>
                      </m:oMath>
                    </m:oMathPara>
                  </a14:m>
                  <a:endParaRPr lang="en-US" sz="1200" dirty="0"/>
                </a:p>
              </p:txBody>
            </p:sp>
          </mc:Choice>
          <mc:Fallback xmlns="">
            <p:sp>
              <p:nvSpPr>
                <p:cNvPr id="13" name="TextBox 12">
                  <a:extLst>
                    <a:ext uri="{FF2B5EF4-FFF2-40B4-BE49-F238E27FC236}">
                      <a16:creationId xmlns:a16="http://schemas.microsoft.com/office/drawing/2014/main" id="{FF2E303A-C99F-43F9-B627-F68668FEC083}"/>
                    </a:ext>
                  </a:extLst>
                </p:cNvPr>
                <p:cNvSpPr txBox="1">
                  <a:spLocks noRot="1" noChangeAspect="1" noMove="1" noResize="1" noEditPoints="1" noAdjustHandles="1" noChangeArrowheads="1" noChangeShapeType="1" noTextEdit="1"/>
                </p:cNvSpPr>
                <p:nvPr/>
              </p:nvSpPr>
              <p:spPr>
                <a:xfrm>
                  <a:off x="6412605" y="4775746"/>
                  <a:ext cx="1352922" cy="458267"/>
                </a:xfrm>
                <a:prstGeom prst="rect">
                  <a:avLst/>
                </a:prstGeom>
                <a:blipFill>
                  <a:blip r:embed="rId4"/>
                  <a:stretch>
                    <a:fillRect/>
                  </a:stretch>
                </a:blipFill>
              </p:spPr>
              <p:txBody>
                <a:bodyPr/>
                <a:lstStyle/>
                <a:p>
                  <a:r>
                    <a:rPr lang="en-GB">
                      <a:noFill/>
                    </a:rPr>
                    <a:t> </a:t>
                  </a:r>
                </a:p>
              </p:txBody>
            </p:sp>
          </mc:Fallback>
        </mc:AlternateContent>
        <p:sp>
          <p:nvSpPr>
            <p:cNvPr id="14" name="Oval 13">
              <a:extLst>
                <a:ext uri="{FF2B5EF4-FFF2-40B4-BE49-F238E27FC236}">
                  <a16:creationId xmlns:a16="http://schemas.microsoft.com/office/drawing/2014/main" id="{ADE802D8-2025-4B12-8821-852490E0E8E2}"/>
                </a:ext>
              </a:extLst>
            </p:cNvPr>
            <p:cNvSpPr/>
            <p:nvPr/>
          </p:nvSpPr>
          <p:spPr>
            <a:xfrm>
              <a:off x="6505833" y="4736536"/>
              <a:ext cx="1259694" cy="61332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6" name="Table 15">
            <a:extLst>
              <a:ext uri="{FF2B5EF4-FFF2-40B4-BE49-F238E27FC236}">
                <a16:creationId xmlns:a16="http://schemas.microsoft.com/office/drawing/2014/main" id="{FC81493F-038A-40E8-9914-CB7469CBA655}"/>
              </a:ext>
            </a:extLst>
          </p:cNvPr>
          <p:cNvGraphicFramePr>
            <a:graphicFrameLocks noGrp="1"/>
          </p:cNvGraphicFramePr>
          <p:nvPr>
            <p:extLst>
              <p:ext uri="{D42A27DB-BD31-4B8C-83A1-F6EECF244321}">
                <p14:modId xmlns:p14="http://schemas.microsoft.com/office/powerpoint/2010/main" val="2222615135"/>
              </p:ext>
            </p:extLst>
          </p:nvPr>
        </p:nvGraphicFramePr>
        <p:xfrm>
          <a:off x="5384220" y="823893"/>
          <a:ext cx="3221004" cy="1151496"/>
        </p:xfrm>
        <a:graphic>
          <a:graphicData uri="http://schemas.openxmlformats.org/drawingml/2006/table">
            <a:tbl>
              <a:tblPr firstRow="1" bandRow="1">
                <a:tableStyleId>{5C22544A-7EE6-4342-B048-85BDC9FD1C3A}</a:tableStyleId>
              </a:tblPr>
              <a:tblGrid>
                <a:gridCol w="903887">
                  <a:extLst>
                    <a:ext uri="{9D8B030D-6E8A-4147-A177-3AD203B41FA5}">
                      <a16:colId xmlns:a16="http://schemas.microsoft.com/office/drawing/2014/main" val="2521256269"/>
                    </a:ext>
                  </a:extLst>
                </a:gridCol>
                <a:gridCol w="1112246">
                  <a:extLst>
                    <a:ext uri="{9D8B030D-6E8A-4147-A177-3AD203B41FA5}">
                      <a16:colId xmlns:a16="http://schemas.microsoft.com/office/drawing/2014/main" val="2776123958"/>
                    </a:ext>
                  </a:extLst>
                </a:gridCol>
                <a:gridCol w="1204871">
                  <a:extLst>
                    <a:ext uri="{9D8B030D-6E8A-4147-A177-3AD203B41FA5}">
                      <a16:colId xmlns:a16="http://schemas.microsoft.com/office/drawing/2014/main" val="3568835804"/>
                    </a:ext>
                  </a:extLst>
                </a:gridCol>
              </a:tblGrid>
              <a:tr h="287874">
                <a:tc rowSpan="2">
                  <a:txBody>
                    <a:bodyPr/>
                    <a:lstStyle/>
                    <a:p>
                      <a:endParaRPr lang="en-US" sz="1000" dirty="0"/>
                    </a:p>
                    <a:p>
                      <a:r>
                        <a:rPr lang="en-US" sz="1000" dirty="0"/>
                        <a:t>True </a:t>
                      </a:r>
                      <a:r>
                        <a:rPr lang="en-US" sz="1000" dirty="0" err="1"/>
                        <a:t>classs</a:t>
                      </a:r>
                      <a:endParaRPr lang="en-US" sz="1000" dirty="0"/>
                    </a:p>
                  </a:txBody>
                  <a:tcPr/>
                </a:tc>
                <a:tc gridSpan="2">
                  <a:txBody>
                    <a:bodyPr/>
                    <a:lstStyle/>
                    <a:p>
                      <a:pPr algn="ctr"/>
                      <a:r>
                        <a:rPr lang="en-US" sz="1000" dirty="0"/>
                        <a:t>Predicted class</a:t>
                      </a:r>
                    </a:p>
                  </a:txBody>
                  <a:tcPr/>
                </a:tc>
                <a:tc hMerge="1">
                  <a:txBody>
                    <a:bodyPr/>
                    <a:lstStyle/>
                    <a:p>
                      <a:pPr algn="ctr"/>
                      <a:endParaRPr lang="en-US" dirty="0"/>
                    </a:p>
                  </a:txBody>
                  <a:tcPr/>
                </a:tc>
                <a:extLst>
                  <a:ext uri="{0D108BD9-81ED-4DB2-BD59-A6C34878D82A}">
                    <a16:rowId xmlns:a16="http://schemas.microsoft.com/office/drawing/2014/main" val="3126902946"/>
                  </a:ext>
                </a:extLst>
              </a:tr>
              <a:tr h="287874">
                <a:tc vMerge="1">
                  <a:txBody>
                    <a:bodyPr/>
                    <a:lstStyle/>
                    <a:p>
                      <a:endParaRPr lang="en-US" dirty="0"/>
                    </a:p>
                  </a:txBody>
                  <a:tcPr/>
                </a:tc>
                <a:tc>
                  <a:txBody>
                    <a:bodyPr/>
                    <a:lstStyle/>
                    <a:p>
                      <a:pPr algn="ctr"/>
                      <a:r>
                        <a:rPr lang="en-US" sz="1000" b="1" dirty="0"/>
                        <a:t>POSITIVE</a:t>
                      </a:r>
                    </a:p>
                  </a:txBody>
                  <a:tcPr/>
                </a:tc>
                <a:tc>
                  <a:txBody>
                    <a:bodyPr/>
                    <a:lstStyle/>
                    <a:p>
                      <a:pPr algn="ctr"/>
                      <a:r>
                        <a:rPr lang="en-US" sz="1000" b="1" dirty="0"/>
                        <a:t>NEGATIVE</a:t>
                      </a:r>
                    </a:p>
                  </a:txBody>
                  <a:tcPr/>
                </a:tc>
                <a:extLst>
                  <a:ext uri="{0D108BD9-81ED-4DB2-BD59-A6C34878D82A}">
                    <a16:rowId xmlns:a16="http://schemas.microsoft.com/office/drawing/2014/main" val="2207853635"/>
                  </a:ext>
                </a:extLst>
              </a:tr>
              <a:tr h="287874">
                <a:tc>
                  <a:txBody>
                    <a:bodyPr/>
                    <a:lstStyle/>
                    <a:p>
                      <a:r>
                        <a:rPr lang="en-US" sz="1000" b="1" dirty="0"/>
                        <a:t>POSITIVE</a:t>
                      </a:r>
                    </a:p>
                  </a:txBody>
                  <a:tcPr/>
                </a:tc>
                <a:tc>
                  <a:txBody>
                    <a:bodyPr/>
                    <a:lstStyle/>
                    <a:p>
                      <a:pPr algn="r"/>
                      <a:r>
                        <a:rPr lang="en-US" sz="1000" dirty="0"/>
                        <a:t>TRUE POSITIVES</a:t>
                      </a:r>
                    </a:p>
                  </a:txBody>
                  <a:tcPr/>
                </a:tc>
                <a:tc>
                  <a:txBody>
                    <a:bodyPr/>
                    <a:lstStyle/>
                    <a:p>
                      <a:pPr algn="r"/>
                      <a:r>
                        <a:rPr lang="en-US" sz="1000" dirty="0"/>
                        <a:t>FALSE NEGATIVES</a:t>
                      </a:r>
                    </a:p>
                  </a:txBody>
                  <a:tcPr/>
                </a:tc>
                <a:extLst>
                  <a:ext uri="{0D108BD9-81ED-4DB2-BD59-A6C34878D82A}">
                    <a16:rowId xmlns:a16="http://schemas.microsoft.com/office/drawing/2014/main" val="3930496870"/>
                  </a:ext>
                </a:extLst>
              </a:tr>
              <a:tr h="287874">
                <a:tc>
                  <a:txBody>
                    <a:bodyPr/>
                    <a:lstStyle/>
                    <a:p>
                      <a:r>
                        <a:rPr lang="en-US" sz="1000" b="1" dirty="0"/>
                        <a:t>NEGATIVE</a:t>
                      </a:r>
                    </a:p>
                  </a:txBody>
                  <a:tcPr/>
                </a:tc>
                <a:tc>
                  <a:txBody>
                    <a:bodyPr/>
                    <a:lstStyle/>
                    <a:p>
                      <a:pPr algn="r"/>
                      <a:r>
                        <a:rPr lang="en-US" sz="1000" dirty="0"/>
                        <a:t>FALSE POSITIVES</a:t>
                      </a:r>
                    </a:p>
                  </a:txBody>
                  <a:tcPr/>
                </a:tc>
                <a:tc>
                  <a:txBody>
                    <a:bodyPr/>
                    <a:lstStyle/>
                    <a:p>
                      <a:pPr algn="r"/>
                      <a:r>
                        <a:rPr lang="en-US" sz="1000" dirty="0"/>
                        <a:t>TRUE NEGATIVES</a:t>
                      </a:r>
                    </a:p>
                  </a:txBody>
                  <a:tcPr/>
                </a:tc>
                <a:extLst>
                  <a:ext uri="{0D108BD9-81ED-4DB2-BD59-A6C34878D82A}">
                    <a16:rowId xmlns:a16="http://schemas.microsoft.com/office/drawing/2014/main" val="3110047474"/>
                  </a:ext>
                </a:extLst>
              </a:tr>
            </a:tbl>
          </a:graphicData>
        </a:graphic>
      </p:graphicFrame>
    </p:spTree>
    <p:extLst>
      <p:ext uri="{BB962C8B-B14F-4D97-AF65-F5344CB8AC3E}">
        <p14:creationId xmlns:p14="http://schemas.microsoft.com/office/powerpoint/2010/main" val="2670969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6B83-645B-4FDE-A49A-9EAE561C621A}"/>
              </a:ext>
            </a:extLst>
          </p:cNvPr>
          <p:cNvSpPr>
            <a:spLocks noGrp="1"/>
          </p:cNvSpPr>
          <p:nvPr>
            <p:ph type="title"/>
          </p:nvPr>
        </p:nvSpPr>
        <p:spPr/>
        <p:txBody>
          <a:bodyPr/>
          <a:lstStyle/>
          <a:p>
            <a:r>
              <a:rPr lang="de-DE" dirty="0"/>
              <a:t>Numeric Error Measures</a:t>
            </a:r>
            <a:endParaRPr lang="en-GB" dirty="0"/>
          </a:p>
        </p:txBody>
      </p:sp>
      <p:sp>
        <p:nvSpPr>
          <p:cNvPr id="3" name="Slide Number Placeholder 2">
            <a:extLst>
              <a:ext uri="{FF2B5EF4-FFF2-40B4-BE49-F238E27FC236}">
                <a16:creationId xmlns:a16="http://schemas.microsoft.com/office/drawing/2014/main" id="{E86281FE-FBC4-4689-9093-A98B5DE023CE}"/>
              </a:ext>
            </a:extLst>
          </p:cNvPr>
          <p:cNvSpPr>
            <a:spLocks noGrp="1"/>
          </p:cNvSpPr>
          <p:nvPr>
            <p:ph type="sldNum" sz="quarter" idx="13"/>
          </p:nvPr>
        </p:nvSpPr>
        <p:spPr/>
        <p:txBody>
          <a:bodyPr/>
          <a:lstStyle/>
          <a:p>
            <a:fld id="{15C29056-5AFA-7949-831A-3EC086771171}" type="slidenum">
              <a:rPr lang="de-DE" smtClean="0"/>
              <a:pPr/>
              <a:t>36</a:t>
            </a:fld>
            <a:endParaRPr lang="de-DE" dirty="0"/>
          </a:p>
        </p:txBody>
      </p:sp>
      <p:sp>
        <p:nvSpPr>
          <p:cNvPr id="5" name="Footer Placeholder 4">
            <a:extLst>
              <a:ext uri="{FF2B5EF4-FFF2-40B4-BE49-F238E27FC236}">
                <a16:creationId xmlns:a16="http://schemas.microsoft.com/office/drawing/2014/main" id="{129DD75F-E76A-4099-80E8-F2262099DED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mc:AlternateContent xmlns:mc="http://schemas.openxmlformats.org/markup-compatibility/2006" xmlns:a14="http://schemas.microsoft.com/office/drawing/2010/main">
        <mc:Choice Requires="a14">
          <p:graphicFrame>
            <p:nvGraphicFramePr>
              <p:cNvPr id="6" name="Content Placeholder 3">
                <a:extLst>
                  <a:ext uri="{FF2B5EF4-FFF2-40B4-BE49-F238E27FC236}">
                    <a16:creationId xmlns:a16="http://schemas.microsoft.com/office/drawing/2014/main" id="{2E4C5CC5-E018-4A73-B2EF-371FAE904B0B}"/>
                  </a:ext>
                </a:extLst>
              </p:cNvPr>
              <p:cNvGraphicFramePr>
                <a:graphicFrameLocks/>
              </p:cNvGraphicFramePr>
              <p:nvPr/>
            </p:nvGraphicFramePr>
            <p:xfrm>
              <a:off x="512606" y="913284"/>
              <a:ext cx="8235858" cy="4220338"/>
            </p:xfrm>
            <a:graphic>
              <a:graphicData uri="http://schemas.openxmlformats.org/drawingml/2006/table">
                <a:tbl>
                  <a:tblPr firstRow="1" bandRow="1">
                    <a:tableStyleId>{5C22544A-7EE6-4342-B048-85BDC9FD1C3A}</a:tableStyleId>
                  </a:tblPr>
                  <a:tblGrid>
                    <a:gridCol w="2745286">
                      <a:extLst>
                        <a:ext uri="{9D8B030D-6E8A-4147-A177-3AD203B41FA5}">
                          <a16:colId xmlns:a16="http://schemas.microsoft.com/office/drawing/2014/main" val="1033594771"/>
                        </a:ext>
                      </a:extLst>
                    </a:gridCol>
                    <a:gridCol w="2826276">
                      <a:extLst>
                        <a:ext uri="{9D8B030D-6E8A-4147-A177-3AD203B41FA5}">
                          <a16:colId xmlns:a16="http://schemas.microsoft.com/office/drawing/2014/main" val="3328221347"/>
                        </a:ext>
                      </a:extLst>
                    </a:gridCol>
                    <a:gridCol w="2664296">
                      <a:extLst>
                        <a:ext uri="{9D8B030D-6E8A-4147-A177-3AD203B41FA5}">
                          <a16:colId xmlns:a16="http://schemas.microsoft.com/office/drawing/2014/main" val="1772806346"/>
                        </a:ext>
                      </a:extLst>
                    </a:gridCol>
                  </a:tblGrid>
                  <a:tr h="370840">
                    <a:tc>
                      <a:txBody>
                        <a:bodyPr/>
                        <a:lstStyle/>
                        <a:p>
                          <a:pPr algn="ctr"/>
                          <a:r>
                            <a:rPr lang="de-DE" sz="1200" dirty="0"/>
                            <a:t>Error Metric</a:t>
                          </a:r>
                          <a:endParaRPr lang="en-US" sz="1200" dirty="0"/>
                        </a:p>
                      </a:txBody>
                      <a:tcPr/>
                    </a:tc>
                    <a:tc>
                      <a:txBody>
                        <a:bodyPr/>
                        <a:lstStyle/>
                        <a:p>
                          <a:pPr algn="ctr"/>
                          <a:r>
                            <a:rPr lang="de-DE" sz="1200" dirty="0"/>
                            <a:t>Formula</a:t>
                          </a:r>
                          <a:endParaRPr lang="en-US" sz="1200" dirty="0"/>
                        </a:p>
                      </a:txBody>
                      <a:tcPr/>
                    </a:tc>
                    <a:tc>
                      <a:txBody>
                        <a:bodyPr/>
                        <a:lstStyle/>
                        <a:p>
                          <a:pPr algn="ctr"/>
                          <a:r>
                            <a:rPr lang="de-DE" sz="1200" dirty="0"/>
                            <a:t>Notes</a:t>
                          </a:r>
                          <a:endParaRPr lang="en-US" sz="1200" dirty="0"/>
                        </a:p>
                      </a:txBody>
                      <a:tcPr/>
                    </a:tc>
                    <a:extLst>
                      <a:ext uri="{0D108BD9-81ED-4DB2-BD59-A6C34878D82A}">
                        <a16:rowId xmlns:a16="http://schemas.microsoft.com/office/drawing/2014/main" val="254107851"/>
                      </a:ext>
                    </a:extLst>
                  </a:tr>
                  <a:tr h="370840">
                    <a:tc>
                      <a:txBody>
                        <a:bodyPr/>
                        <a:lstStyle/>
                        <a:p>
                          <a:r>
                            <a:rPr lang="de-DE" sz="1200" dirty="0"/>
                            <a:t>R-squared</a:t>
                          </a:r>
                          <a:endParaRPr lang="en-US" sz="1200" dirty="0"/>
                        </a:p>
                      </a:txBody>
                      <a:tcPr/>
                    </a:tc>
                    <a:tc>
                      <a:txBody>
                        <a:bodyPr/>
                        <a:lstStyle/>
                        <a:p>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ea typeface="Cambria Math" panose="02040503050406030204" pitchFamily="18" charset="0"/>
                                  </a:rPr>
                                  <m:t>1−</m:t>
                                </m:r>
                                <m:f>
                                  <m:fPr>
                                    <m:ctrlPr>
                                      <a:rPr lang="de-DE" sz="1200" b="0" i="1" smtClean="0">
                                        <a:latin typeface="Cambria Math" panose="02040503050406030204" pitchFamily="18" charset="0"/>
                                        <a:ea typeface="Cambria Math" panose="02040503050406030204" pitchFamily="18" charset="0"/>
                                      </a:rPr>
                                    </m:ctrlPr>
                                  </m:fPr>
                                  <m:num>
                                    <m:nary>
                                      <m:naryPr>
                                        <m:chr m:val="∑"/>
                                        <m:ctrlPr>
                                          <a:rPr lang="de-DE" sz="1200" i="1" smtClean="0">
                                            <a:latin typeface="Cambria Math" panose="02040503050406030204" pitchFamily="18" charset="0"/>
                                            <a:ea typeface="Cambria Math" panose="02040503050406030204" pitchFamily="18" charset="0"/>
                                          </a:rPr>
                                        </m:ctrlPr>
                                      </m:naryPr>
                                      <m:sub>
                                        <m:r>
                                          <m:rPr>
                                            <m:brk m:alnAt="23"/>
                                          </m:rPr>
                                          <a:rPr lang="de-DE" sz="1200" b="0" i="1" smtClean="0">
                                            <a:latin typeface="Cambria Math" panose="02040503050406030204" pitchFamily="18" charset="0"/>
                                            <a:ea typeface="Cambria Math" panose="02040503050406030204" pitchFamily="18" charset="0"/>
                                          </a:rPr>
                                          <m:t>𝑖</m:t>
                                        </m:r>
                                        <m:r>
                                          <a:rPr lang="de-DE" sz="1200" b="0" i="1" smtClean="0">
                                            <a:latin typeface="Cambria Math" panose="02040503050406030204" pitchFamily="18" charset="0"/>
                                            <a:ea typeface="Cambria Math" panose="02040503050406030204" pitchFamily="18" charset="0"/>
                                          </a:rPr>
                                          <m:t>=1</m:t>
                                        </m:r>
                                      </m:sub>
                                      <m:sup>
                                        <m:r>
                                          <a:rPr lang="de-DE" sz="1200" b="0" i="1" smtClean="0">
                                            <a:latin typeface="Cambria Math" panose="02040503050406030204" pitchFamily="18" charset="0"/>
                                            <a:ea typeface="Cambria Math" panose="02040503050406030204" pitchFamily="18" charset="0"/>
                                          </a:rPr>
                                          <m:t>𝑛</m:t>
                                        </m:r>
                                      </m:sup>
                                      <m:e>
                                        <m:sSup>
                                          <m:sSupPr>
                                            <m:ctrlPr>
                                              <a:rPr lang="de-DE" sz="1200" b="0" i="1" smtClean="0">
                                                <a:latin typeface="Cambria Math" panose="02040503050406030204" pitchFamily="18" charset="0"/>
                                                <a:ea typeface="Cambria Math" panose="02040503050406030204" pitchFamily="18" charset="0"/>
                                              </a:rPr>
                                            </m:ctrlPr>
                                          </m:sSupPr>
                                          <m:e>
                                            <m:sSub>
                                              <m:sSubPr>
                                                <m:ctrlPr>
                                                  <a:rPr lang="de-DE" sz="1200" i="1">
                                                    <a:latin typeface="Cambria Math" panose="02040503050406030204" pitchFamily="18" charset="0"/>
                                                    <a:ea typeface="Cambria Math" panose="02040503050406030204" pitchFamily="18" charset="0"/>
                                                  </a:rPr>
                                                </m:ctrlPr>
                                              </m:sSubPr>
                                              <m:e>
                                                <m:r>
                                                  <a:rPr lang="de-DE" sz="1200" b="0" i="1" smtClean="0">
                                                    <a:latin typeface="Cambria Math" panose="02040503050406030204" pitchFamily="18" charset="0"/>
                                                    <a:ea typeface="Cambria Math" panose="02040503050406030204" pitchFamily="18" charset="0"/>
                                                  </a:rPr>
                                                  <m:t>(</m:t>
                                                </m:r>
                                                <m:r>
                                                  <a:rPr lang="de-DE" sz="1200" i="1">
                                                    <a:latin typeface="Cambria Math" panose="02040503050406030204" pitchFamily="18" charset="0"/>
                                                    <a:ea typeface="Cambria Math" panose="02040503050406030204" pitchFamily="18" charset="0"/>
                                                  </a:rPr>
                                                  <m:t>𝑦</m:t>
                                                </m:r>
                                              </m:e>
                                              <m:sub>
                                                <m:r>
                                                  <a:rPr lang="de-DE" sz="1200" i="1">
                                                    <a:latin typeface="Cambria Math" panose="02040503050406030204" pitchFamily="18" charset="0"/>
                                                    <a:ea typeface="Cambria Math" panose="02040503050406030204" pitchFamily="18" charset="0"/>
                                                  </a:rPr>
                                                  <m:t>𝑖</m:t>
                                                </m:r>
                                              </m:sub>
                                            </m:sSub>
                                            <m:r>
                                              <a:rPr lang="de-DE" sz="1200" i="1">
                                                <a:latin typeface="Cambria Math" panose="02040503050406030204" pitchFamily="18" charset="0"/>
                                                <a:ea typeface="Cambria Math" panose="02040503050406030204" pitchFamily="18" charset="0"/>
                                              </a:rPr>
                                              <m:t>−</m:t>
                                            </m:r>
                                            <m:r>
                                              <a:rPr lang="de-DE" sz="1200" i="1">
                                                <a:latin typeface="Cambria Math" panose="02040503050406030204" pitchFamily="18" charset="0"/>
                                                <a:ea typeface="Cambria Math" panose="02040503050406030204" pitchFamily="18" charset="0"/>
                                              </a:rPr>
                                              <m:t>𝑓</m:t>
                                            </m:r>
                                            <m:r>
                                              <a:rPr lang="de-DE" sz="1200" i="1">
                                                <a:latin typeface="Cambria Math" panose="02040503050406030204" pitchFamily="18" charset="0"/>
                                                <a:ea typeface="Cambria Math" panose="02040503050406030204" pitchFamily="18" charset="0"/>
                                              </a:rPr>
                                              <m:t>(</m:t>
                                            </m:r>
                                            <m:sSub>
                                              <m:sSubPr>
                                                <m:ctrlPr>
                                                  <a:rPr lang="de-DE" sz="1200" i="1">
                                                    <a:latin typeface="Cambria Math" panose="02040503050406030204" pitchFamily="18" charset="0"/>
                                                    <a:ea typeface="Cambria Math" panose="02040503050406030204" pitchFamily="18" charset="0"/>
                                                  </a:rPr>
                                                </m:ctrlPr>
                                              </m:sSubPr>
                                              <m:e>
                                                <m:r>
                                                  <a:rPr lang="de-DE" sz="1200" i="1">
                                                    <a:latin typeface="Cambria Math" panose="02040503050406030204" pitchFamily="18" charset="0"/>
                                                    <a:ea typeface="Cambria Math" panose="02040503050406030204" pitchFamily="18" charset="0"/>
                                                  </a:rPr>
                                                  <m:t>𝑥</m:t>
                                                </m:r>
                                              </m:e>
                                              <m:sub>
                                                <m:r>
                                                  <a:rPr lang="de-DE" sz="1200" i="1">
                                                    <a:latin typeface="Cambria Math" panose="02040503050406030204" pitchFamily="18" charset="0"/>
                                                    <a:ea typeface="Cambria Math" panose="02040503050406030204" pitchFamily="18" charset="0"/>
                                                  </a:rPr>
                                                  <m:t>𝑖</m:t>
                                                </m:r>
                                              </m:sub>
                                            </m:sSub>
                                            <m:r>
                                              <a:rPr lang="de-DE" sz="1200" i="1">
                                                <a:latin typeface="Cambria Math" panose="02040503050406030204" pitchFamily="18" charset="0"/>
                                                <a:ea typeface="Cambria Math" panose="02040503050406030204" pitchFamily="18" charset="0"/>
                                              </a:rPr>
                                              <m:t>)</m:t>
                                            </m:r>
                                            <m:r>
                                              <a:rPr lang="de-DE" sz="1200" b="0" i="1" smtClean="0">
                                                <a:latin typeface="Cambria Math" panose="02040503050406030204" pitchFamily="18" charset="0"/>
                                                <a:ea typeface="Cambria Math" panose="02040503050406030204" pitchFamily="18" charset="0"/>
                                              </a:rPr>
                                              <m:t>)</m:t>
                                            </m:r>
                                          </m:e>
                                          <m:sup>
                                            <m:r>
                                              <a:rPr lang="de-DE" sz="1200" b="0" i="1" smtClean="0">
                                                <a:latin typeface="Cambria Math" panose="02040503050406030204" pitchFamily="18" charset="0"/>
                                                <a:ea typeface="Cambria Math" panose="02040503050406030204" pitchFamily="18" charset="0"/>
                                              </a:rPr>
                                              <m:t>2</m:t>
                                            </m:r>
                                          </m:sup>
                                        </m:sSup>
                                      </m:e>
                                    </m:nary>
                                  </m:num>
                                  <m:den>
                                    <m:nary>
                                      <m:naryPr>
                                        <m:chr m:val="∑"/>
                                        <m:ctrlPr>
                                          <a:rPr lang="de-DE" sz="1200" i="1" smtClean="0">
                                            <a:latin typeface="Cambria Math" panose="02040503050406030204" pitchFamily="18" charset="0"/>
                                            <a:ea typeface="Cambria Math" panose="02040503050406030204" pitchFamily="18" charset="0"/>
                                          </a:rPr>
                                        </m:ctrlPr>
                                      </m:naryPr>
                                      <m:sub>
                                        <m:r>
                                          <m:rPr>
                                            <m:brk m:alnAt="23"/>
                                          </m:rPr>
                                          <a:rPr lang="de-DE" sz="1200" b="0" i="1" smtClean="0">
                                            <a:latin typeface="Cambria Math" panose="02040503050406030204" pitchFamily="18" charset="0"/>
                                            <a:ea typeface="Cambria Math" panose="02040503050406030204" pitchFamily="18" charset="0"/>
                                          </a:rPr>
                                          <m:t>𝑖</m:t>
                                        </m:r>
                                        <m:r>
                                          <a:rPr lang="de-DE" sz="1200" b="0" i="1" smtClean="0">
                                            <a:latin typeface="Cambria Math" panose="02040503050406030204" pitchFamily="18" charset="0"/>
                                            <a:ea typeface="Cambria Math" panose="02040503050406030204" pitchFamily="18" charset="0"/>
                                          </a:rPr>
                                          <m:t>=1</m:t>
                                        </m:r>
                                      </m:sub>
                                      <m:sup>
                                        <m:r>
                                          <a:rPr lang="de-DE" sz="1200" b="0" i="1" smtClean="0">
                                            <a:latin typeface="Cambria Math" panose="02040503050406030204" pitchFamily="18" charset="0"/>
                                            <a:ea typeface="Cambria Math" panose="02040503050406030204" pitchFamily="18" charset="0"/>
                                          </a:rPr>
                                          <m:t>𝑛</m:t>
                                        </m:r>
                                      </m:sup>
                                      <m:e>
                                        <m:sSup>
                                          <m:sSupPr>
                                            <m:ctrlPr>
                                              <a:rPr lang="de-DE" sz="1200" b="0" i="1" smtClean="0">
                                                <a:latin typeface="Cambria Math" panose="02040503050406030204" pitchFamily="18" charset="0"/>
                                                <a:ea typeface="Cambria Math" panose="02040503050406030204" pitchFamily="18" charset="0"/>
                                              </a:rPr>
                                            </m:ctrlPr>
                                          </m:sSupPr>
                                          <m:e>
                                            <m:sSub>
                                              <m:sSubPr>
                                                <m:ctrlPr>
                                                  <a:rPr lang="de-DE" sz="1200" i="1">
                                                    <a:latin typeface="Cambria Math" panose="02040503050406030204" pitchFamily="18" charset="0"/>
                                                    <a:ea typeface="Cambria Math" panose="02040503050406030204" pitchFamily="18" charset="0"/>
                                                  </a:rPr>
                                                </m:ctrlPr>
                                              </m:sSubPr>
                                              <m:e>
                                                <m:r>
                                                  <a:rPr lang="de-DE" sz="1200" b="0" i="1" smtClean="0">
                                                    <a:latin typeface="Cambria Math" panose="02040503050406030204" pitchFamily="18" charset="0"/>
                                                    <a:ea typeface="Cambria Math" panose="02040503050406030204" pitchFamily="18" charset="0"/>
                                                  </a:rPr>
                                                  <m:t>(</m:t>
                                                </m:r>
                                                <m:r>
                                                  <a:rPr lang="de-DE" sz="1200" i="1">
                                                    <a:latin typeface="Cambria Math" panose="02040503050406030204" pitchFamily="18" charset="0"/>
                                                    <a:ea typeface="Cambria Math" panose="02040503050406030204" pitchFamily="18" charset="0"/>
                                                  </a:rPr>
                                                  <m:t>𝑦</m:t>
                                                </m:r>
                                              </m:e>
                                              <m:sub>
                                                <m:r>
                                                  <a:rPr lang="de-DE" sz="1200" i="1">
                                                    <a:latin typeface="Cambria Math" panose="02040503050406030204" pitchFamily="18" charset="0"/>
                                                    <a:ea typeface="Cambria Math" panose="02040503050406030204" pitchFamily="18" charset="0"/>
                                                  </a:rPr>
                                                  <m:t>𝑖</m:t>
                                                </m:r>
                                              </m:sub>
                                            </m:sSub>
                                            <m:r>
                                              <a:rPr lang="de-DE" sz="1200" i="1">
                                                <a:latin typeface="Cambria Math" panose="02040503050406030204" pitchFamily="18" charset="0"/>
                                                <a:ea typeface="Cambria Math" panose="02040503050406030204" pitchFamily="18" charset="0"/>
                                              </a:rPr>
                                              <m:t>−</m:t>
                                            </m:r>
                                            <m:bar>
                                              <m:barPr>
                                                <m:pos m:val="top"/>
                                                <m:ctrlPr>
                                                  <a:rPr lang="de-DE" sz="1200" i="1" smtClean="0">
                                                    <a:latin typeface="Cambria Math" panose="02040503050406030204" pitchFamily="18" charset="0"/>
                                                    <a:ea typeface="Cambria Math" panose="02040503050406030204" pitchFamily="18" charset="0"/>
                                                  </a:rPr>
                                                </m:ctrlPr>
                                              </m:barPr>
                                              <m:e>
                                                <m:r>
                                                  <a:rPr lang="de-DE" sz="1200" b="0" i="1" smtClean="0">
                                                    <a:latin typeface="Cambria Math" panose="02040503050406030204" pitchFamily="18" charset="0"/>
                                                    <a:ea typeface="Cambria Math" panose="02040503050406030204" pitchFamily="18" charset="0"/>
                                                  </a:rPr>
                                                  <m:t>𝑦</m:t>
                                                </m:r>
                                              </m:e>
                                            </m:bar>
                                            <m:r>
                                              <a:rPr lang="de-DE" sz="1200" b="0" i="1" smtClean="0">
                                                <a:latin typeface="Cambria Math" panose="02040503050406030204" pitchFamily="18" charset="0"/>
                                                <a:ea typeface="Cambria Math" panose="02040503050406030204" pitchFamily="18" charset="0"/>
                                              </a:rPr>
                                              <m:t>)</m:t>
                                            </m:r>
                                          </m:e>
                                          <m:sup>
                                            <m:r>
                                              <a:rPr lang="de-DE" sz="1200" b="0" i="1" smtClean="0">
                                                <a:latin typeface="Cambria Math" panose="02040503050406030204" pitchFamily="18" charset="0"/>
                                                <a:ea typeface="Cambria Math" panose="02040503050406030204" pitchFamily="18" charset="0"/>
                                              </a:rPr>
                                              <m:t>2</m:t>
                                            </m:r>
                                          </m:sup>
                                        </m:sSup>
                                      </m:e>
                                    </m:nary>
                                  </m:den>
                                </m:f>
                              </m:oMath>
                            </m:oMathPara>
                          </a14:m>
                          <a:endParaRPr lang="en-US" sz="1200" dirty="0">
                            <a:latin typeface="Cambria Math" panose="02040503050406030204" pitchFamily="18" charset="0"/>
                            <a:ea typeface="Cambria Math" panose="02040503050406030204" pitchFamily="18" charset="0"/>
                          </a:endParaRPr>
                        </a:p>
                      </a:txBody>
                      <a:tcPr/>
                    </a:tc>
                    <a:tc>
                      <a:txBody>
                        <a:bodyPr/>
                        <a:lstStyle/>
                        <a:p>
                          <a:r>
                            <a:rPr lang="de-DE" sz="1200" dirty="0"/>
                            <a:t>Universal range: the closer to 1 the better</a:t>
                          </a:r>
                          <a:endParaRPr lang="en-US" sz="1200" dirty="0"/>
                        </a:p>
                      </a:txBody>
                      <a:tcPr/>
                    </a:tc>
                    <a:extLst>
                      <a:ext uri="{0D108BD9-81ED-4DB2-BD59-A6C34878D82A}">
                        <a16:rowId xmlns:a16="http://schemas.microsoft.com/office/drawing/2014/main" val="1556661624"/>
                      </a:ext>
                    </a:extLst>
                  </a:tr>
                  <a:tr h="370840">
                    <a:tc>
                      <a:txBody>
                        <a:bodyPr/>
                        <a:lstStyle/>
                        <a:p>
                          <a:r>
                            <a:rPr lang="de-DE" sz="1200" dirty="0"/>
                            <a:t>Mean absolute error (MAE)</a:t>
                          </a:r>
                          <a:endParaRPr lang="en-US" sz="1200" dirty="0"/>
                        </a:p>
                      </a:txBody>
                      <a:tcPr/>
                    </a:tc>
                    <a:tc>
                      <a:txBody>
                        <a:bodyPr/>
                        <a:lstStyle/>
                        <a:p>
                          <a:pPr/>
                          <a14:m>
                            <m:oMathPara xmlns:m="http://schemas.openxmlformats.org/officeDocument/2006/math">
                              <m:oMathParaPr>
                                <m:jc m:val="centerGroup"/>
                              </m:oMathParaPr>
                              <m:oMath xmlns:m="http://schemas.openxmlformats.org/officeDocument/2006/math">
                                <m:f>
                                  <m:fPr>
                                    <m:ctrlPr>
                                      <a:rPr lang="de-DE" sz="120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𝑛</m:t>
                                    </m:r>
                                  </m:den>
                                </m:f>
                                <m:nary>
                                  <m:naryPr>
                                    <m:chr m:val="∑"/>
                                    <m:ctrlPr>
                                      <a:rPr lang="de-DE" sz="1200" i="1" smtClean="0">
                                        <a:latin typeface="Cambria Math" panose="02040503050406030204" pitchFamily="18" charset="0"/>
                                      </a:rPr>
                                    </m:ctrlPr>
                                  </m:naryPr>
                                  <m:sub>
                                    <m:r>
                                      <m:rPr>
                                        <m:brk m:alnAt="23"/>
                                      </m:rPr>
                                      <a:rPr lang="de-DE" sz="1200" b="0" i="1" smtClean="0">
                                        <a:latin typeface="Cambria Math" panose="02040503050406030204" pitchFamily="18" charset="0"/>
                                      </a:rPr>
                                      <m:t>𝑖</m:t>
                                    </m:r>
                                    <m:r>
                                      <a:rPr lang="de-DE" sz="1200" b="0" i="1" smtClean="0">
                                        <a:latin typeface="Cambria Math" panose="02040503050406030204" pitchFamily="18" charset="0"/>
                                      </a:rPr>
                                      <m:t>=1</m:t>
                                    </m:r>
                                  </m:sub>
                                  <m:sup>
                                    <m:r>
                                      <a:rPr lang="de-DE" sz="1200" b="0" i="1" smtClean="0">
                                        <a:latin typeface="Cambria Math" panose="02040503050406030204" pitchFamily="18" charset="0"/>
                                      </a:rPr>
                                      <m:t>𝑛</m:t>
                                    </m:r>
                                  </m:sup>
                                  <m:e>
                                    <m:r>
                                      <a:rPr lang="de-DE" sz="1200" b="0" i="1" smtClean="0">
                                        <a:latin typeface="Cambria Math" panose="02040503050406030204" pitchFamily="18" charset="0"/>
                                      </a:rPr>
                                      <m:t>|</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𝑦</m:t>
                                        </m:r>
                                      </m:e>
                                      <m:sub>
                                        <m:r>
                                          <a:rPr lang="de-DE" sz="1200" b="0" i="1" smtClean="0">
                                            <a:latin typeface="Cambria Math" panose="02040503050406030204" pitchFamily="18" charset="0"/>
                                          </a:rPr>
                                          <m:t>𝑖</m:t>
                                        </m:r>
                                      </m:sub>
                                    </m:sSub>
                                    <m:r>
                                      <a:rPr lang="de-DE" sz="1200" b="0" i="1" smtClean="0">
                                        <a:latin typeface="Cambria Math" panose="02040503050406030204" pitchFamily="18" charset="0"/>
                                      </a:rPr>
                                      <m:t>−</m:t>
                                    </m:r>
                                    <m:r>
                                      <a:rPr lang="de-DE" sz="1200" b="0" i="1" smtClean="0">
                                        <a:latin typeface="Cambria Math" panose="02040503050406030204" pitchFamily="18" charset="0"/>
                                      </a:rPr>
                                      <m:t>𝑓</m:t>
                                    </m:r>
                                    <m:r>
                                      <a:rPr lang="de-DE" sz="1200" b="0" i="1" smtClean="0">
                                        <a:latin typeface="Cambria Math" panose="02040503050406030204" pitchFamily="18" charset="0"/>
                                      </a:rPr>
                                      <m:t>(</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𝑥</m:t>
                                        </m:r>
                                      </m:e>
                                      <m:sub>
                                        <m:r>
                                          <a:rPr lang="de-DE" sz="1200" b="0" i="1" smtClean="0">
                                            <a:latin typeface="Cambria Math" panose="02040503050406030204" pitchFamily="18" charset="0"/>
                                          </a:rPr>
                                          <m:t>𝑖</m:t>
                                        </m:r>
                                      </m:sub>
                                    </m:sSub>
                                    <m:r>
                                      <a:rPr lang="de-DE" sz="1200" b="0" i="1" smtClean="0">
                                        <a:latin typeface="Cambria Math" panose="02040503050406030204" pitchFamily="18" charset="0"/>
                                      </a:rPr>
                                      <m:t>)|</m:t>
                                    </m:r>
                                  </m:e>
                                </m:nary>
                              </m:oMath>
                            </m:oMathPara>
                          </a14:m>
                          <a:endParaRPr lang="en-US" sz="1200" dirty="0"/>
                        </a:p>
                      </a:txBody>
                      <a:tcPr/>
                    </a:tc>
                    <a:tc>
                      <a:txBody>
                        <a:bodyPr/>
                        <a:lstStyle/>
                        <a:p>
                          <a:r>
                            <a:rPr lang="de-DE" sz="1200" dirty="0"/>
                            <a:t>Equal weights to all distances</a:t>
                          </a:r>
                        </a:p>
                        <a:p>
                          <a:r>
                            <a:rPr lang="de-DE" sz="1200" dirty="0"/>
                            <a:t>Same unit as the target column</a:t>
                          </a:r>
                          <a:endParaRPr lang="en-US" sz="1200" dirty="0"/>
                        </a:p>
                      </a:txBody>
                      <a:tcPr/>
                    </a:tc>
                    <a:extLst>
                      <a:ext uri="{0D108BD9-81ED-4DB2-BD59-A6C34878D82A}">
                        <a16:rowId xmlns:a16="http://schemas.microsoft.com/office/drawing/2014/main" val="2634076"/>
                      </a:ext>
                    </a:extLst>
                  </a:tr>
                  <a:tr h="370840">
                    <a:tc>
                      <a:txBody>
                        <a:bodyPr/>
                        <a:lstStyle/>
                        <a:p>
                          <a:r>
                            <a:rPr lang="de-DE" sz="1200" dirty="0"/>
                            <a:t>Mean squared error (MSE)</a:t>
                          </a:r>
                          <a:endParaRPr lang="en-US" sz="1200" dirty="0"/>
                        </a:p>
                      </a:txBody>
                      <a:tcPr/>
                    </a:tc>
                    <a:tc>
                      <a:txBody>
                        <a:bodyPr/>
                        <a:lstStyle/>
                        <a:p>
                          <a:pPr/>
                          <a14:m>
                            <m:oMathPara xmlns:m="http://schemas.openxmlformats.org/officeDocument/2006/math">
                              <m:oMathParaPr>
                                <m:jc m:val="centerGroup"/>
                              </m:oMathParaPr>
                              <m:oMath xmlns:m="http://schemas.openxmlformats.org/officeDocument/2006/math">
                                <m:f>
                                  <m:fPr>
                                    <m:ctrlPr>
                                      <a:rPr lang="de-DE" sz="120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𝑛</m:t>
                                    </m:r>
                                  </m:den>
                                </m:f>
                                <m:nary>
                                  <m:naryPr>
                                    <m:chr m:val="∑"/>
                                    <m:ctrlPr>
                                      <a:rPr lang="de-DE" sz="1200" i="1" smtClean="0">
                                        <a:latin typeface="Cambria Math" panose="02040503050406030204" pitchFamily="18" charset="0"/>
                                      </a:rPr>
                                    </m:ctrlPr>
                                  </m:naryPr>
                                  <m:sub>
                                    <m:r>
                                      <m:rPr>
                                        <m:brk m:alnAt="23"/>
                                      </m:rPr>
                                      <a:rPr lang="de-DE" sz="1200" b="0" i="1" smtClean="0">
                                        <a:latin typeface="Cambria Math" panose="02040503050406030204" pitchFamily="18" charset="0"/>
                                      </a:rPr>
                                      <m:t>𝑖</m:t>
                                    </m:r>
                                    <m:r>
                                      <a:rPr lang="de-DE" sz="1200" b="0" i="1" smtClean="0">
                                        <a:latin typeface="Cambria Math" panose="02040503050406030204" pitchFamily="18" charset="0"/>
                                      </a:rPr>
                                      <m:t>=1</m:t>
                                    </m:r>
                                  </m:sub>
                                  <m:sup>
                                    <m:r>
                                      <a:rPr lang="de-DE" sz="1200" b="0" i="1" smtClean="0">
                                        <a:latin typeface="Cambria Math" panose="02040503050406030204" pitchFamily="18" charset="0"/>
                                      </a:rPr>
                                      <m:t>𝑛</m:t>
                                    </m:r>
                                  </m:sup>
                                  <m:e>
                                    <m:sSup>
                                      <m:sSupPr>
                                        <m:ctrlPr>
                                          <a:rPr lang="de-DE" sz="1200" b="0" i="1" smtClean="0">
                                            <a:latin typeface="Cambria Math" panose="02040503050406030204" pitchFamily="18" charset="0"/>
                                          </a:rPr>
                                        </m:ctrlPr>
                                      </m:sSupPr>
                                      <m:e>
                                        <m:r>
                                          <a:rPr lang="de-DE" sz="1200" b="0" i="1" smtClean="0">
                                            <a:latin typeface="Cambria Math" panose="02040503050406030204" pitchFamily="18" charset="0"/>
                                          </a:rPr>
                                          <m:t>(</m:t>
                                        </m:r>
                                        <m:sSub>
                                          <m:sSubPr>
                                            <m:ctrlPr>
                                              <a:rPr lang="de-DE" sz="1200" b="0" i="1">
                                                <a:latin typeface="Cambria Math" panose="02040503050406030204" pitchFamily="18" charset="0"/>
                                              </a:rPr>
                                            </m:ctrlPr>
                                          </m:sSubPr>
                                          <m:e>
                                            <m:r>
                                              <a:rPr lang="de-DE" sz="1200" b="0" i="1">
                                                <a:latin typeface="Cambria Math" panose="02040503050406030204" pitchFamily="18" charset="0"/>
                                              </a:rPr>
                                              <m:t>𝑦</m:t>
                                            </m:r>
                                          </m:e>
                                          <m:sub>
                                            <m:r>
                                              <a:rPr lang="de-DE" sz="1200" b="0" i="1">
                                                <a:latin typeface="Cambria Math" panose="02040503050406030204" pitchFamily="18" charset="0"/>
                                              </a:rPr>
                                              <m:t>𝑖</m:t>
                                            </m:r>
                                          </m:sub>
                                        </m:sSub>
                                        <m:r>
                                          <a:rPr lang="de-DE" sz="1200" b="0" i="1">
                                            <a:latin typeface="Cambria Math" panose="02040503050406030204" pitchFamily="18" charset="0"/>
                                          </a:rPr>
                                          <m:t>−</m:t>
                                        </m:r>
                                        <m:r>
                                          <a:rPr lang="de-DE" sz="1200" b="0" i="1">
                                            <a:latin typeface="Cambria Math" panose="02040503050406030204" pitchFamily="18" charset="0"/>
                                          </a:rPr>
                                          <m:t>𝑓</m:t>
                                        </m:r>
                                        <m:r>
                                          <a:rPr lang="de-DE" sz="1200" b="0" i="1">
                                            <a:latin typeface="Cambria Math" panose="02040503050406030204" pitchFamily="18" charset="0"/>
                                          </a:rPr>
                                          <m:t>(</m:t>
                                        </m:r>
                                        <m:sSub>
                                          <m:sSubPr>
                                            <m:ctrlPr>
                                              <a:rPr lang="de-DE" sz="1200" b="0" i="1">
                                                <a:latin typeface="Cambria Math" panose="02040503050406030204" pitchFamily="18" charset="0"/>
                                              </a:rPr>
                                            </m:ctrlPr>
                                          </m:sSubPr>
                                          <m:e>
                                            <m:r>
                                              <a:rPr lang="de-DE" sz="1200" b="0" i="1">
                                                <a:latin typeface="Cambria Math" panose="02040503050406030204" pitchFamily="18" charset="0"/>
                                              </a:rPr>
                                              <m:t>𝑥</m:t>
                                            </m:r>
                                          </m:e>
                                          <m:sub>
                                            <m:r>
                                              <a:rPr lang="de-DE" sz="1200" b="0" i="1">
                                                <a:latin typeface="Cambria Math" panose="02040503050406030204" pitchFamily="18" charset="0"/>
                                              </a:rPr>
                                              <m:t>𝑖</m:t>
                                            </m:r>
                                          </m:sub>
                                        </m:sSub>
                                        <m:r>
                                          <a:rPr lang="de-DE" sz="1200" b="0" i="1">
                                            <a:latin typeface="Cambria Math" panose="02040503050406030204" pitchFamily="18" charset="0"/>
                                          </a:rPr>
                                          <m:t>)</m:t>
                                        </m:r>
                                        <m:r>
                                          <a:rPr lang="de-DE" sz="1200" b="0" i="1" smtClean="0">
                                            <a:latin typeface="Cambria Math" panose="02040503050406030204" pitchFamily="18" charset="0"/>
                                          </a:rPr>
                                          <m:t>)</m:t>
                                        </m:r>
                                      </m:e>
                                      <m:sup>
                                        <m:r>
                                          <a:rPr lang="de-DE" sz="1200" b="0" i="1" smtClean="0">
                                            <a:latin typeface="Cambria Math" panose="02040503050406030204" pitchFamily="18" charset="0"/>
                                          </a:rPr>
                                          <m:t>2</m:t>
                                        </m:r>
                                      </m:sup>
                                    </m:sSup>
                                  </m:e>
                                </m:nary>
                              </m:oMath>
                            </m:oMathPara>
                          </a14:m>
                          <a:endParaRPr lang="en-US" sz="1200" dirty="0"/>
                        </a:p>
                      </a:txBody>
                      <a:tcPr/>
                    </a:tc>
                    <a:tc>
                      <a:txBody>
                        <a:bodyPr/>
                        <a:lstStyle/>
                        <a:p>
                          <a:r>
                            <a:rPr lang="de-DE" sz="1200" dirty="0"/>
                            <a:t>Common loss function</a:t>
                          </a:r>
                        </a:p>
                        <a:p>
                          <a:endParaRPr lang="en-US" sz="1200" dirty="0"/>
                        </a:p>
                      </a:txBody>
                      <a:tcPr/>
                    </a:tc>
                    <a:extLst>
                      <a:ext uri="{0D108BD9-81ED-4DB2-BD59-A6C34878D82A}">
                        <a16:rowId xmlns:a16="http://schemas.microsoft.com/office/drawing/2014/main" val="1240134755"/>
                      </a:ext>
                    </a:extLst>
                  </a:tr>
                  <a:tr h="370840">
                    <a:tc>
                      <a:txBody>
                        <a:bodyPr/>
                        <a:lstStyle/>
                        <a:p>
                          <a:r>
                            <a:rPr lang="de-DE" sz="1200" dirty="0"/>
                            <a:t>Root mean squared error (RMSE)</a:t>
                          </a:r>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de-DE" sz="1200" b="0" i="1" smtClean="0">
                                        <a:latin typeface="Cambria Math" panose="02040503050406030204" pitchFamily="18" charset="0"/>
                                      </a:rPr>
                                    </m:ctrlPr>
                                  </m:radPr>
                                  <m:deg/>
                                  <m:e>
                                    <m:f>
                                      <m:fPr>
                                        <m:ctrlPr>
                                          <a:rPr lang="de-DE" sz="1200" b="0" i="1">
                                            <a:latin typeface="Cambria Math" panose="02040503050406030204" pitchFamily="18" charset="0"/>
                                          </a:rPr>
                                        </m:ctrlPr>
                                      </m:fPr>
                                      <m:num>
                                        <m:r>
                                          <a:rPr lang="de-DE" sz="1200" b="0" i="1">
                                            <a:latin typeface="Cambria Math" panose="02040503050406030204" pitchFamily="18" charset="0"/>
                                          </a:rPr>
                                          <m:t>1</m:t>
                                        </m:r>
                                      </m:num>
                                      <m:den>
                                        <m:r>
                                          <a:rPr lang="de-DE" sz="1200" b="0" i="1">
                                            <a:latin typeface="Cambria Math" panose="02040503050406030204" pitchFamily="18" charset="0"/>
                                          </a:rPr>
                                          <m:t>𝑛</m:t>
                                        </m:r>
                                      </m:den>
                                    </m:f>
                                    <m:nary>
                                      <m:naryPr>
                                        <m:chr m:val="∑"/>
                                        <m:ctrlPr>
                                          <a:rPr lang="de-DE" sz="1200" b="0" i="1">
                                            <a:latin typeface="Cambria Math" panose="02040503050406030204" pitchFamily="18" charset="0"/>
                                          </a:rPr>
                                        </m:ctrlPr>
                                      </m:naryPr>
                                      <m:sub>
                                        <m:r>
                                          <m:rPr>
                                            <m:brk m:alnAt="23"/>
                                          </m:rPr>
                                          <a:rPr lang="de-DE" sz="1200" b="0" i="1">
                                            <a:latin typeface="Cambria Math" panose="02040503050406030204" pitchFamily="18" charset="0"/>
                                          </a:rPr>
                                          <m:t>𝑖</m:t>
                                        </m:r>
                                        <m:r>
                                          <a:rPr lang="de-DE" sz="1200" b="0" i="1">
                                            <a:latin typeface="Cambria Math" panose="02040503050406030204" pitchFamily="18" charset="0"/>
                                          </a:rPr>
                                          <m:t>=1</m:t>
                                        </m:r>
                                      </m:sub>
                                      <m:sup>
                                        <m:r>
                                          <a:rPr lang="de-DE" sz="1200" b="0" i="1">
                                            <a:latin typeface="Cambria Math" panose="02040503050406030204" pitchFamily="18" charset="0"/>
                                          </a:rPr>
                                          <m:t>𝑛</m:t>
                                        </m:r>
                                      </m:sup>
                                      <m:e>
                                        <m:sSup>
                                          <m:sSupPr>
                                            <m:ctrlPr>
                                              <a:rPr lang="de-DE" sz="1200" b="0" i="1">
                                                <a:latin typeface="Cambria Math" panose="02040503050406030204" pitchFamily="18" charset="0"/>
                                              </a:rPr>
                                            </m:ctrlPr>
                                          </m:sSupPr>
                                          <m:e>
                                            <m:r>
                                              <a:rPr lang="de-DE" sz="1200" b="0" i="1">
                                                <a:latin typeface="Cambria Math" panose="02040503050406030204" pitchFamily="18" charset="0"/>
                                              </a:rPr>
                                              <m:t>(</m:t>
                                            </m:r>
                                            <m:sSub>
                                              <m:sSubPr>
                                                <m:ctrlPr>
                                                  <a:rPr lang="de-DE" sz="1200" b="0" i="1">
                                                    <a:latin typeface="Cambria Math" panose="02040503050406030204" pitchFamily="18" charset="0"/>
                                                  </a:rPr>
                                                </m:ctrlPr>
                                              </m:sSubPr>
                                              <m:e>
                                                <m:r>
                                                  <a:rPr lang="de-DE" sz="1200" b="0" i="1">
                                                    <a:latin typeface="Cambria Math" panose="02040503050406030204" pitchFamily="18" charset="0"/>
                                                  </a:rPr>
                                                  <m:t>𝑦</m:t>
                                                </m:r>
                                              </m:e>
                                              <m:sub>
                                                <m:r>
                                                  <a:rPr lang="de-DE" sz="1200" b="0" i="1">
                                                    <a:latin typeface="Cambria Math" panose="02040503050406030204" pitchFamily="18" charset="0"/>
                                                  </a:rPr>
                                                  <m:t>𝑖</m:t>
                                                </m:r>
                                              </m:sub>
                                            </m:sSub>
                                            <m:r>
                                              <a:rPr lang="de-DE" sz="1200" b="0" i="1">
                                                <a:latin typeface="Cambria Math" panose="02040503050406030204" pitchFamily="18" charset="0"/>
                                              </a:rPr>
                                              <m:t>−</m:t>
                                            </m:r>
                                            <m:r>
                                              <a:rPr lang="de-DE" sz="1200" b="0" i="1">
                                                <a:latin typeface="Cambria Math" panose="02040503050406030204" pitchFamily="18" charset="0"/>
                                              </a:rPr>
                                              <m:t>𝑓</m:t>
                                            </m:r>
                                            <m:r>
                                              <a:rPr lang="de-DE" sz="1200" b="0" i="1">
                                                <a:latin typeface="Cambria Math" panose="02040503050406030204" pitchFamily="18" charset="0"/>
                                              </a:rPr>
                                              <m:t>(</m:t>
                                            </m:r>
                                            <m:sSub>
                                              <m:sSubPr>
                                                <m:ctrlPr>
                                                  <a:rPr lang="de-DE" sz="1200" b="0" i="1">
                                                    <a:latin typeface="Cambria Math" panose="02040503050406030204" pitchFamily="18" charset="0"/>
                                                  </a:rPr>
                                                </m:ctrlPr>
                                              </m:sSubPr>
                                              <m:e>
                                                <m:r>
                                                  <a:rPr lang="de-DE" sz="1200" b="0" i="1">
                                                    <a:latin typeface="Cambria Math" panose="02040503050406030204" pitchFamily="18" charset="0"/>
                                                  </a:rPr>
                                                  <m:t>𝑥</m:t>
                                                </m:r>
                                              </m:e>
                                              <m:sub>
                                                <m:r>
                                                  <a:rPr lang="de-DE" sz="1200" b="0" i="1">
                                                    <a:latin typeface="Cambria Math" panose="02040503050406030204" pitchFamily="18" charset="0"/>
                                                  </a:rPr>
                                                  <m:t>𝑖</m:t>
                                                </m:r>
                                              </m:sub>
                                            </m:sSub>
                                            <m:r>
                                              <a:rPr lang="de-DE" sz="1200" b="0" i="1">
                                                <a:latin typeface="Cambria Math" panose="02040503050406030204" pitchFamily="18" charset="0"/>
                                              </a:rPr>
                                              <m:t>))</m:t>
                                            </m:r>
                                          </m:e>
                                          <m:sup>
                                            <m:r>
                                              <a:rPr lang="de-DE" sz="1200" b="0" i="1">
                                                <a:latin typeface="Cambria Math" panose="02040503050406030204" pitchFamily="18" charset="0"/>
                                              </a:rPr>
                                              <m:t>2</m:t>
                                            </m:r>
                                          </m:sup>
                                        </m:sSup>
                                      </m:e>
                                    </m:nary>
                                  </m:e>
                                </m:rad>
                              </m:oMath>
                            </m:oMathPara>
                          </a14:m>
                          <a:endParaRPr lang="en-US" sz="1200" b="0" dirty="0"/>
                        </a:p>
                      </a:txBody>
                      <a:tcPr/>
                    </a:tc>
                    <a:tc>
                      <a:txBody>
                        <a:bodyPr/>
                        <a:lstStyle/>
                        <a:p>
                          <a:r>
                            <a:rPr lang="de-DE" sz="1200" dirty="0"/>
                            <a:t>Weights big differences more</a:t>
                          </a:r>
                        </a:p>
                        <a:p>
                          <a:r>
                            <a:rPr lang="de-DE" sz="1200" dirty="0"/>
                            <a:t>Same unit as the target column</a:t>
                          </a:r>
                          <a:endParaRPr lang="en-US" sz="1200" dirty="0"/>
                        </a:p>
                      </a:txBody>
                      <a:tcPr/>
                    </a:tc>
                    <a:extLst>
                      <a:ext uri="{0D108BD9-81ED-4DB2-BD59-A6C34878D82A}">
                        <a16:rowId xmlns:a16="http://schemas.microsoft.com/office/drawing/2014/main" val="2303590324"/>
                      </a:ext>
                    </a:extLst>
                  </a:tr>
                  <a:tr h="370840">
                    <a:tc>
                      <a:txBody>
                        <a:bodyPr/>
                        <a:lstStyle/>
                        <a:p>
                          <a:r>
                            <a:rPr lang="de-DE" sz="1200" dirty="0"/>
                            <a:t>Mean signed difference</a:t>
                          </a:r>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𝑛</m:t>
                                    </m:r>
                                  </m:den>
                                </m:f>
                                <m:nary>
                                  <m:naryPr>
                                    <m:chr m:val="∑"/>
                                    <m:ctrlPr>
                                      <a:rPr lang="de-DE" sz="1200" b="0" i="1" smtClean="0">
                                        <a:latin typeface="Cambria Math" panose="02040503050406030204" pitchFamily="18" charset="0"/>
                                      </a:rPr>
                                    </m:ctrlPr>
                                  </m:naryPr>
                                  <m:sub>
                                    <m:r>
                                      <m:rPr>
                                        <m:brk m:alnAt="23"/>
                                      </m:rPr>
                                      <a:rPr lang="de-DE" sz="1200" b="0" i="1" smtClean="0">
                                        <a:latin typeface="Cambria Math" panose="02040503050406030204" pitchFamily="18" charset="0"/>
                                      </a:rPr>
                                      <m:t>𝑖</m:t>
                                    </m:r>
                                    <m:r>
                                      <a:rPr lang="de-DE" sz="1200" b="0" i="1" smtClean="0">
                                        <a:latin typeface="Cambria Math" panose="02040503050406030204" pitchFamily="18" charset="0"/>
                                      </a:rPr>
                                      <m:t>=1</m:t>
                                    </m:r>
                                  </m:sub>
                                  <m:sup>
                                    <m:r>
                                      <a:rPr lang="de-DE" sz="1200" b="0" i="1" smtClean="0">
                                        <a:latin typeface="Cambria Math" panose="02040503050406030204" pitchFamily="18" charset="0"/>
                                      </a:rPr>
                                      <m:t>𝑛</m:t>
                                    </m:r>
                                  </m:sup>
                                  <m:e>
                                    <m:d>
                                      <m:dPr>
                                        <m:ctrlPr>
                                          <a:rPr lang="de-DE" sz="1200" b="0" i="1">
                                            <a:latin typeface="Cambria Math" panose="02040503050406030204" pitchFamily="18" charset="0"/>
                                          </a:rPr>
                                        </m:ctrlPr>
                                      </m:dPr>
                                      <m:e>
                                        <m:sSub>
                                          <m:sSubPr>
                                            <m:ctrlPr>
                                              <a:rPr lang="de-DE" sz="1200" b="0" i="1">
                                                <a:latin typeface="Cambria Math" panose="02040503050406030204" pitchFamily="18" charset="0"/>
                                              </a:rPr>
                                            </m:ctrlPr>
                                          </m:sSubPr>
                                          <m:e>
                                            <m:r>
                                              <a:rPr lang="de-DE" sz="1200" b="0" i="1">
                                                <a:latin typeface="Cambria Math" panose="02040503050406030204" pitchFamily="18" charset="0"/>
                                              </a:rPr>
                                              <m:t>𝑦</m:t>
                                            </m:r>
                                          </m:e>
                                          <m:sub>
                                            <m:r>
                                              <a:rPr lang="de-DE" sz="1200" b="0" i="1">
                                                <a:latin typeface="Cambria Math" panose="02040503050406030204" pitchFamily="18" charset="0"/>
                                              </a:rPr>
                                              <m:t>𝑖</m:t>
                                            </m:r>
                                          </m:sub>
                                        </m:sSub>
                                        <m:r>
                                          <a:rPr lang="de-DE" sz="1200" b="0" i="1">
                                            <a:latin typeface="Cambria Math" panose="02040503050406030204" pitchFamily="18" charset="0"/>
                                          </a:rPr>
                                          <m:t>−</m:t>
                                        </m:r>
                                        <m:r>
                                          <a:rPr lang="de-DE" sz="1200" b="0" i="1">
                                            <a:latin typeface="Cambria Math" panose="02040503050406030204" pitchFamily="18" charset="0"/>
                                          </a:rPr>
                                          <m:t>𝑓</m:t>
                                        </m:r>
                                        <m:d>
                                          <m:dPr>
                                            <m:ctrlPr>
                                              <a:rPr lang="de-DE" sz="1200" b="0" i="1">
                                                <a:latin typeface="Cambria Math" panose="02040503050406030204" pitchFamily="18" charset="0"/>
                                              </a:rPr>
                                            </m:ctrlPr>
                                          </m:dPr>
                                          <m:e>
                                            <m:sSub>
                                              <m:sSubPr>
                                                <m:ctrlPr>
                                                  <a:rPr lang="de-DE" sz="1200" b="0" i="1">
                                                    <a:latin typeface="Cambria Math" panose="02040503050406030204" pitchFamily="18" charset="0"/>
                                                  </a:rPr>
                                                </m:ctrlPr>
                                              </m:sSubPr>
                                              <m:e>
                                                <m:r>
                                                  <a:rPr lang="de-DE" sz="1200" b="0" i="1">
                                                    <a:latin typeface="Cambria Math" panose="02040503050406030204" pitchFamily="18" charset="0"/>
                                                  </a:rPr>
                                                  <m:t>𝑥</m:t>
                                                </m:r>
                                              </m:e>
                                              <m:sub>
                                                <m:r>
                                                  <a:rPr lang="de-DE" sz="1200" b="0" i="1">
                                                    <a:latin typeface="Cambria Math" panose="02040503050406030204" pitchFamily="18" charset="0"/>
                                                  </a:rPr>
                                                  <m:t>𝑖</m:t>
                                                </m:r>
                                              </m:sub>
                                            </m:sSub>
                                          </m:e>
                                        </m:d>
                                      </m:e>
                                    </m:d>
                                  </m:e>
                                </m:nary>
                              </m:oMath>
                            </m:oMathPara>
                          </a14:m>
                          <a:endParaRPr lang="en-US" sz="1200" b="0" dirty="0"/>
                        </a:p>
                      </a:txBody>
                      <a:tcPr/>
                    </a:tc>
                    <a:tc>
                      <a:txBody>
                        <a:bodyPr/>
                        <a:lstStyle/>
                        <a:p>
                          <a:r>
                            <a:rPr lang="de-DE" sz="1200" dirty="0"/>
                            <a:t>Only informative about the direction of the error</a:t>
                          </a:r>
                          <a:endParaRPr lang="en-US" sz="1200" dirty="0"/>
                        </a:p>
                      </a:txBody>
                      <a:tcPr/>
                    </a:tc>
                    <a:extLst>
                      <a:ext uri="{0D108BD9-81ED-4DB2-BD59-A6C34878D82A}">
                        <a16:rowId xmlns:a16="http://schemas.microsoft.com/office/drawing/2014/main" val="418779650"/>
                      </a:ext>
                    </a:extLst>
                  </a:tr>
                  <a:tr h="370840">
                    <a:tc>
                      <a:txBody>
                        <a:bodyPr/>
                        <a:lstStyle/>
                        <a:p>
                          <a:r>
                            <a:rPr lang="de-DE" sz="1200" dirty="0"/>
                            <a:t>Mean absolute percentage error (MAPE)</a:t>
                          </a:r>
                          <a:endParaRPr lang="en-US" sz="1200" dirty="0"/>
                        </a:p>
                      </a:txBody>
                      <a:tcPr/>
                    </a:tc>
                    <a:tc>
                      <a:txBody>
                        <a:bodyPr/>
                        <a:lstStyle/>
                        <a:p>
                          <a:pPr marL="0" marR="0" lvl="0" indent="0" algn="ctr" defTabSz="7619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de-DE" sz="120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𝑛</m:t>
                                    </m:r>
                                  </m:den>
                                </m:f>
                                <m:nary>
                                  <m:naryPr>
                                    <m:chr m:val="∑"/>
                                    <m:ctrlPr>
                                      <a:rPr lang="de-DE" sz="1200" i="1" smtClean="0">
                                        <a:latin typeface="Cambria Math" panose="02040503050406030204" pitchFamily="18" charset="0"/>
                                      </a:rPr>
                                    </m:ctrlPr>
                                  </m:naryPr>
                                  <m:sub>
                                    <m:r>
                                      <m:rPr>
                                        <m:brk m:alnAt="23"/>
                                      </m:rPr>
                                      <a:rPr lang="de-DE" sz="1200" b="0" i="1" smtClean="0">
                                        <a:latin typeface="Cambria Math" panose="02040503050406030204" pitchFamily="18" charset="0"/>
                                      </a:rPr>
                                      <m:t>𝑖</m:t>
                                    </m:r>
                                    <m:r>
                                      <a:rPr lang="de-DE" sz="1200" b="0" i="1" smtClean="0">
                                        <a:latin typeface="Cambria Math" panose="02040503050406030204" pitchFamily="18" charset="0"/>
                                      </a:rPr>
                                      <m:t>=1</m:t>
                                    </m:r>
                                  </m:sub>
                                  <m:sup>
                                    <m:r>
                                      <a:rPr lang="de-DE" sz="1200" b="0" i="1" smtClean="0">
                                        <a:latin typeface="Cambria Math" panose="02040503050406030204" pitchFamily="18" charset="0"/>
                                      </a:rPr>
                                      <m:t>𝑛</m:t>
                                    </m:r>
                                  </m:sup>
                                  <m:e>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𝑦</m:t>
                                            </m:r>
                                          </m:e>
                                          <m:sub>
                                            <m:r>
                                              <a:rPr lang="de-DE" sz="1200" b="0" i="1" smtClean="0">
                                                <a:latin typeface="Cambria Math" panose="02040503050406030204" pitchFamily="18" charset="0"/>
                                              </a:rPr>
                                              <m:t>𝑖</m:t>
                                            </m:r>
                                          </m:sub>
                                        </m:sSub>
                                        <m:r>
                                          <a:rPr lang="de-DE" sz="1200" b="0" i="1" smtClean="0">
                                            <a:latin typeface="Cambria Math" panose="02040503050406030204" pitchFamily="18" charset="0"/>
                                          </a:rPr>
                                          <m:t>−</m:t>
                                        </m:r>
                                        <m:r>
                                          <a:rPr lang="de-DE" sz="1200" b="0" i="1" smtClean="0">
                                            <a:latin typeface="Cambria Math" panose="02040503050406030204" pitchFamily="18" charset="0"/>
                                          </a:rPr>
                                          <m:t>𝑓</m:t>
                                        </m:r>
                                        <m:r>
                                          <a:rPr lang="de-DE" sz="1200" b="0" i="1" smtClean="0">
                                            <a:latin typeface="Cambria Math" panose="02040503050406030204" pitchFamily="18" charset="0"/>
                                          </a:rPr>
                                          <m:t>(</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𝑥</m:t>
                                            </m:r>
                                          </m:e>
                                          <m:sub>
                                            <m:r>
                                              <a:rPr lang="de-DE" sz="1200" b="0" i="1" smtClean="0">
                                                <a:latin typeface="Cambria Math" panose="02040503050406030204" pitchFamily="18" charset="0"/>
                                              </a:rPr>
                                              <m:t>𝑖</m:t>
                                            </m:r>
                                          </m:sub>
                                        </m:sSub>
                                        <m:r>
                                          <a:rPr lang="de-DE" sz="1200" b="0" i="1" smtClean="0">
                                            <a:latin typeface="Cambria Math" panose="02040503050406030204" pitchFamily="18" charset="0"/>
                                          </a:rPr>
                                          <m:t>)|</m:t>
                                        </m:r>
                                      </m:num>
                                      <m:den>
                                        <m:r>
                                          <a:rPr lang="de-DE" sz="1200" b="0" i="1" smtClean="0">
                                            <a:latin typeface="Cambria Math" panose="02040503050406030204" pitchFamily="18" charset="0"/>
                                          </a:rPr>
                                          <m:t>|</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𝑦</m:t>
                                            </m:r>
                                          </m:e>
                                          <m:sub>
                                            <m:r>
                                              <a:rPr lang="de-DE" sz="1200" b="0" i="1" smtClean="0">
                                                <a:latin typeface="Cambria Math" panose="02040503050406030204" pitchFamily="18" charset="0"/>
                                              </a:rPr>
                                              <m:t>𝑖</m:t>
                                            </m:r>
                                          </m:sub>
                                        </m:sSub>
                                        <m:r>
                                          <a:rPr lang="de-DE" sz="1200" b="0" i="1" smtClean="0">
                                            <a:latin typeface="Cambria Math" panose="02040503050406030204" pitchFamily="18" charset="0"/>
                                          </a:rPr>
                                          <m:t>|</m:t>
                                        </m:r>
                                      </m:den>
                                    </m:f>
                                  </m:e>
                                </m:nary>
                              </m:oMath>
                            </m:oMathPara>
                          </a14:m>
                          <a:endParaRPr lang="en-US" sz="1200" dirty="0"/>
                        </a:p>
                        <a:p>
                          <a:pPr algn="ctr"/>
                          <a:endParaRPr lang="en-US" sz="1200" b="0" dirty="0"/>
                        </a:p>
                      </a:txBody>
                      <a:tcPr/>
                    </a:tc>
                    <a:tc>
                      <a:txBody>
                        <a:bodyPr/>
                        <a:lstStyle/>
                        <a:p>
                          <a:r>
                            <a:rPr lang="de-DE" sz="1200" dirty="0"/>
                            <a:t>Requires non-zero target column values</a:t>
                          </a:r>
                          <a:endParaRPr lang="en-US" sz="1200" dirty="0"/>
                        </a:p>
                      </a:txBody>
                      <a:tcPr/>
                    </a:tc>
                    <a:extLst>
                      <a:ext uri="{0D108BD9-81ED-4DB2-BD59-A6C34878D82A}">
                        <a16:rowId xmlns:a16="http://schemas.microsoft.com/office/drawing/2014/main" val="355416303"/>
                      </a:ext>
                    </a:extLst>
                  </a:tr>
                </a:tbl>
              </a:graphicData>
            </a:graphic>
          </p:graphicFrame>
        </mc:Choice>
        <mc:Fallback xmlns="">
          <p:graphicFrame>
            <p:nvGraphicFramePr>
              <p:cNvPr id="6" name="Content Placeholder 3">
                <a:extLst>
                  <a:ext uri="{FF2B5EF4-FFF2-40B4-BE49-F238E27FC236}">
                    <a16:creationId xmlns:a16="http://schemas.microsoft.com/office/drawing/2014/main" id="{2E4C5CC5-E018-4A73-B2EF-371FAE904B0B}"/>
                  </a:ext>
                </a:extLst>
              </p:cNvPr>
              <p:cNvGraphicFramePr>
                <a:graphicFrameLocks/>
              </p:cNvGraphicFramePr>
              <p:nvPr/>
            </p:nvGraphicFramePr>
            <p:xfrm>
              <a:off x="512606" y="913284"/>
              <a:ext cx="8235858" cy="4220338"/>
            </p:xfrm>
            <a:graphic>
              <a:graphicData uri="http://schemas.openxmlformats.org/drawingml/2006/table">
                <a:tbl>
                  <a:tblPr firstRow="1" bandRow="1">
                    <a:tableStyleId>{5C22544A-7EE6-4342-B048-85BDC9FD1C3A}</a:tableStyleId>
                  </a:tblPr>
                  <a:tblGrid>
                    <a:gridCol w="2745286">
                      <a:extLst>
                        <a:ext uri="{9D8B030D-6E8A-4147-A177-3AD203B41FA5}">
                          <a16:colId xmlns:a16="http://schemas.microsoft.com/office/drawing/2014/main" val="1033594771"/>
                        </a:ext>
                      </a:extLst>
                    </a:gridCol>
                    <a:gridCol w="2826276">
                      <a:extLst>
                        <a:ext uri="{9D8B030D-6E8A-4147-A177-3AD203B41FA5}">
                          <a16:colId xmlns:a16="http://schemas.microsoft.com/office/drawing/2014/main" val="3328221347"/>
                        </a:ext>
                      </a:extLst>
                    </a:gridCol>
                    <a:gridCol w="2664296">
                      <a:extLst>
                        <a:ext uri="{9D8B030D-6E8A-4147-A177-3AD203B41FA5}">
                          <a16:colId xmlns:a16="http://schemas.microsoft.com/office/drawing/2014/main" val="1772806346"/>
                        </a:ext>
                      </a:extLst>
                    </a:gridCol>
                  </a:tblGrid>
                  <a:tr h="370840">
                    <a:tc>
                      <a:txBody>
                        <a:bodyPr/>
                        <a:lstStyle/>
                        <a:p>
                          <a:pPr algn="ctr"/>
                          <a:r>
                            <a:rPr lang="de-DE" sz="1200" dirty="0"/>
                            <a:t>Error Metric</a:t>
                          </a:r>
                          <a:endParaRPr lang="en-US" sz="1200" dirty="0"/>
                        </a:p>
                      </a:txBody>
                      <a:tcPr/>
                    </a:tc>
                    <a:tc>
                      <a:txBody>
                        <a:bodyPr/>
                        <a:lstStyle/>
                        <a:p>
                          <a:pPr algn="ctr"/>
                          <a:r>
                            <a:rPr lang="de-DE" sz="1200" dirty="0"/>
                            <a:t>Formula</a:t>
                          </a:r>
                          <a:endParaRPr lang="en-US" sz="1200" dirty="0"/>
                        </a:p>
                      </a:txBody>
                      <a:tcPr/>
                    </a:tc>
                    <a:tc>
                      <a:txBody>
                        <a:bodyPr/>
                        <a:lstStyle/>
                        <a:p>
                          <a:pPr algn="ctr"/>
                          <a:r>
                            <a:rPr lang="de-DE" sz="1200" dirty="0"/>
                            <a:t>Notes</a:t>
                          </a:r>
                          <a:endParaRPr lang="en-US" sz="1200" dirty="0"/>
                        </a:p>
                      </a:txBody>
                      <a:tcPr/>
                    </a:tc>
                    <a:extLst>
                      <a:ext uri="{0D108BD9-81ED-4DB2-BD59-A6C34878D82A}">
                        <a16:rowId xmlns:a16="http://schemas.microsoft.com/office/drawing/2014/main" val="254107851"/>
                      </a:ext>
                    </a:extLst>
                  </a:tr>
                  <a:tr h="500952">
                    <a:tc>
                      <a:txBody>
                        <a:bodyPr/>
                        <a:lstStyle/>
                        <a:p>
                          <a:r>
                            <a:rPr lang="de-DE" sz="1200" dirty="0"/>
                            <a:t>R-squared</a:t>
                          </a:r>
                          <a:endParaRPr lang="en-US" sz="1200" dirty="0"/>
                        </a:p>
                      </a:txBody>
                      <a:tcPr/>
                    </a:tc>
                    <a:tc>
                      <a:txBody>
                        <a:bodyPr/>
                        <a:lstStyle/>
                        <a:p>
                          <a:endParaRPr lang="en-US"/>
                        </a:p>
                      </a:txBody>
                      <a:tcPr>
                        <a:blipFill>
                          <a:blip r:embed="rId2"/>
                          <a:stretch>
                            <a:fillRect l="-97414" t="-75610" r="-95043" b="-812195"/>
                          </a:stretch>
                        </a:blipFill>
                      </a:tcPr>
                    </a:tc>
                    <a:tc>
                      <a:txBody>
                        <a:bodyPr/>
                        <a:lstStyle/>
                        <a:p>
                          <a:r>
                            <a:rPr lang="de-DE" sz="1200" dirty="0"/>
                            <a:t>Universal range: the closer to 1 the better</a:t>
                          </a:r>
                          <a:endParaRPr lang="en-US" sz="1200" dirty="0"/>
                        </a:p>
                      </a:txBody>
                      <a:tcPr/>
                    </a:tc>
                    <a:extLst>
                      <a:ext uri="{0D108BD9-81ED-4DB2-BD59-A6C34878D82A}">
                        <a16:rowId xmlns:a16="http://schemas.microsoft.com/office/drawing/2014/main" val="1556661624"/>
                      </a:ext>
                    </a:extLst>
                  </a:tr>
                  <a:tr h="590677">
                    <a:tc>
                      <a:txBody>
                        <a:bodyPr/>
                        <a:lstStyle/>
                        <a:p>
                          <a:r>
                            <a:rPr lang="de-DE" sz="1200" dirty="0"/>
                            <a:t>Mean absolute error (MAE)</a:t>
                          </a:r>
                          <a:endParaRPr lang="en-US" sz="1200" dirty="0"/>
                        </a:p>
                      </a:txBody>
                      <a:tcPr/>
                    </a:tc>
                    <a:tc>
                      <a:txBody>
                        <a:bodyPr/>
                        <a:lstStyle/>
                        <a:p>
                          <a:endParaRPr lang="en-US"/>
                        </a:p>
                      </a:txBody>
                      <a:tcPr>
                        <a:blipFill>
                          <a:blip r:embed="rId2"/>
                          <a:stretch>
                            <a:fillRect l="-97414" t="-148454" r="-95043" b="-586598"/>
                          </a:stretch>
                        </a:blipFill>
                      </a:tcPr>
                    </a:tc>
                    <a:tc>
                      <a:txBody>
                        <a:bodyPr/>
                        <a:lstStyle/>
                        <a:p>
                          <a:r>
                            <a:rPr lang="de-DE" sz="1200" dirty="0"/>
                            <a:t>Equal weights to all distances</a:t>
                          </a:r>
                        </a:p>
                        <a:p>
                          <a:r>
                            <a:rPr lang="de-DE" sz="1200" dirty="0"/>
                            <a:t>Same unit as the target column</a:t>
                          </a:r>
                          <a:endParaRPr lang="en-US" sz="1200" dirty="0"/>
                        </a:p>
                      </a:txBody>
                      <a:tcPr/>
                    </a:tc>
                    <a:extLst>
                      <a:ext uri="{0D108BD9-81ED-4DB2-BD59-A6C34878D82A}">
                        <a16:rowId xmlns:a16="http://schemas.microsoft.com/office/drawing/2014/main" val="2634076"/>
                      </a:ext>
                    </a:extLst>
                  </a:tr>
                  <a:tr h="590677">
                    <a:tc>
                      <a:txBody>
                        <a:bodyPr/>
                        <a:lstStyle/>
                        <a:p>
                          <a:r>
                            <a:rPr lang="de-DE" sz="1200" dirty="0"/>
                            <a:t>Mean squared error (MSE)</a:t>
                          </a:r>
                          <a:endParaRPr lang="en-US" sz="1200" dirty="0"/>
                        </a:p>
                      </a:txBody>
                      <a:tcPr/>
                    </a:tc>
                    <a:tc>
                      <a:txBody>
                        <a:bodyPr/>
                        <a:lstStyle/>
                        <a:p>
                          <a:endParaRPr lang="en-US"/>
                        </a:p>
                      </a:txBody>
                      <a:tcPr>
                        <a:blipFill>
                          <a:blip r:embed="rId2"/>
                          <a:stretch>
                            <a:fillRect l="-97414" t="-245918" r="-95043" b="-480612"/>
                          </a:stretch>
                        </a:blipFill>
                      </a:tcPr>
                    </a:tc>
                    <a:tc>
                      <a:txBody>
                        <a:bodyPr/>
                        <a:lstStyle/>
                        <a:p>
                          <a:r>
                            <a:rPr lang="de-DE" sz="1200" dirty="0"/>
                            <a:t>Common loss function</a:t>
                          </a:r>
                        </a:p>
                        <a:p>
                          <a:endParaRPr lang="en-US" sz="1200" dirty="0"/>
                        </a:p>
                      </a:txBody>
                      <a:tcPr/>
                    </a:tc>
                    <a:extLst>
                      <a:ext uri="{0D108BD9-81ED-4DB2-BD59-A6C34878D82A}">
                        <a16:rowId xmlns:a16="http://schemas.microsoft.com/office/drawing/2014/main" val="1240134755"/>
                      </a:ext>
                    </a:extLst>
                  </a:tr>
                  <a:tr h="802958">
                    <a:tc>
                      <a:txBody>
                        <a:bodyPr/>
                        <a:lstStyle/>
                        <a:p>
                          <a:r>
                            <a:rPr lang="de-DE" sz="1200" dirty="0"/>
                            <a:t>Root mean squared error (RMSE)</a:t>
                          </a:r>
                          <a:endParaRPr lang="en-US" sz="1200" dirty="0"/>
                        </a:p>
                      </a:txBody>
                      <a:tcPr/>
                    </a:tc>
                    <a:tc>
                      <a:txBody>
                        <a:bodyPr/>
                        <a:lstStyle/>
                        <a:p>
                          <a:endParaRPr lang="en-US"/>
                        </a:p>
                      </a:txBody>
                      <a:tcPr>
                        <a:blipFill>
                          <a:blip r:embed="rId2"/>
                          <a:stretch>
                            <a:fillRect l="-97414" t="-256818" r="-95043" b="-256818"/>
                          </a:stretch>
                        </a:blipFill>
                      </a:tcPr>
                    </a:tc>
                    <a:tc>
                      <a:txBody>
                        <a:bodyPr/>
                        <a:lstStyle/>
                        <a:p>
                          <a:r>
                            <a:rPr lang="de-DE" sz="1200" dirty="0"/>
                            <a:t>Weights big differences more</a:t>
                          </a:r>
                        </a:p>
                        <a:p>
                          <a:r>
                            <a:rPr lang="de-DE" sz="1200" dirty="0"/>
                            <a:t>Same unit as the target column</a:t>
                          </a:r>
                          <a:endParaRPr lang="en-US" sz="1200" dirty="0"/>
                        </a:p>
                      </a:txBody>
                      <a:tcPr/>
                    </a:tc>
                    <a:extLst>
                      <a:ext uri="{0D108BD9-81ED-4DB2-BD59-A6C34878D82A}">
                        <a16:rowId xmlns:a16="http://schemas.microsoft.com/office/drawing/2014/main" val="2303590324"/>
                      </a:ext>
                    </a:extLst>
                  </a:tr>
                  <a:tr h="590677">
                    <a:tc>
                      <a:txBody>
                        <a:bodyPr/>
                        <a:lstStyle/>
                        <a:p>
                          <a:r>
                            <a:rPr lang="de-DE" sz="1200" dirty="0"/>
                            <a:t>Mean signed difference</a:t>
                          </a:r>
                          <a:endParaRPr lang="en-US" sz="1200" dirty="0"/>
                        </a:p>
                      </a:txBody>
                      <a:tcPr/>
                    </a:tc>
                    <a:tc>
                      <a:txBody>
                        <a:bodyPr/>
                        <a:lstStyle/>
                        <a:p>
                          <a:endParaRPr lang="en-US"/>
                        </a:p>
                      </a:txBody>
                      <a:tcPr>
                        <a:blipFill>
                          <a:blip r:embed="rId2"/>
                          <a:stretch>
                            <a:fillRect l="-97414" t="-485567" r="-95043" b="-249485"/>
                          </a:stretch>
                        </a:blipFill>
                      </a:tcPr>
                    </a:tc>
                    <a:tc>
                      <a:txBody>
                        <a:bodyPr/>
                        <a:lstStyle/>
                        <a:p>
                          <a:r>
                            <a:rPr lang="de-DE" sz="1200" dirty="0"/>
                            <a:t>Only informative about the direction of the error</a:t>
                          </a:r>
                          <a:endParaRPr lang="en-US" sz="1200" dirty="0"/>
                        </a:p>
                      </a:txBody>
                      <a:tcPr/>
                    </a:tc>
                    <a:extLst>
                      <a:ext uri="{0D108BD9-81ED-4DB2-BD59-A6C34878D82A}">
                        <a16:rowId xmlns:a16="http://schemas.microsoft.com/office/drawing/2014/main" val="418779650"/>
                      </a:ext>
                    </a:extLst>
                  </a:tr>
                  <a:tr h="773557">
                    <a:tc>
                      <a:txBody>
                        <a:bodyPr/>
                        <a:lstStyle/>
                        <a:p>
                          <a:r>
                            <a:rPr lang="de-DE" sz="1200" dirty="0"/>
                            <a:t>Mean absolute percentage error (MAPE)</a:t>
                          </a:r>
                          <a:endParaRPr lang="en-US" sz="1200" dirty="0"/>
                        </a:p>
                      </a:txBody>
                      <a:tcPr/>
                    </a:tc>
                    <a:tc>
                      <a:txBody>
                        <a:bodyPr/>
                        <a:lstStyle/>
                        <a:p>
                          <a:endParaRPr lang="en-US"/>
                        </a:p>
                      </a:txBody>
                      <a:tcPr>
                        <a:blipFill>
                          <a:blip r:embed="rId2"/>
                          <a:stretch>
                            <a:fillRect l="-97414" t="-447244" r="-95043" b="-90551"/>
                          </a:stretch>
                        </a:blipFill>
                      </a:tcPr>
                    </a:tc>
                    <a:tc>
                      <a:txBody>
                        <a:bodyPr/>
                        <a:lstStyle/>
                        <a:p>
                          <a:r>
                            <a:rPr lang="de-DE" sz="1200" dirty="0"/>
                            <a:t>Requires non-zero target column values</a:t>
                          </a:r>
                          <a:endParaRPr lang="en-US" sz="1200" dirty="0"/>
                        </a:p>
                      </a:txBody>
                      <a:tcPr/>
                    </a:tc>
                    <a:extLst>
                      <a:ext uri="{0D108BD9-81ED-4DB2-BD59-A6C34878D82A}">
                        <a16:rowId xmlns:a16="http://schemas.microsoft.com/office/drawing/2014/main" val="355416303"/>
                      </a:ext>
                    </a:extLst>
                  </a:tr>
                </a:tbl>
              </a:graphicData>
            </a:graphic>
          </p:graphicFrame>
        </mc:Fallback>
      </mc:AlternateContent>
    </p:spTree>
    <p:extLst>
      <p:ext uri="{BB962C8B-B14F-4D97-AF65-F5344CB8AC3E}">
        <p14:creationId xmlns:p14="http://schemas.microsoft.com/office/powerpoint/2010/main" val="732308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C4B8-DD37-480E-BD04-ECC7C814CCAB}"/>
              </a:ext>
            </a:extLst>
          </p:cNvPr>
          <p:cNvSpPr>
            <a:spLocks noGrp="1"/>
          </p:cNvSpPr>
          <p:nvPr>
            <p:ph type="title"/>
          </p:nvPr>
        </p:nvSpPr>
        <p:spPr/>
        <p:txBody>
          <a:bodyPr/>
          <a:lstStyle/>
          <a:p>
            <a:r>
              <a:rPr lang="de-DE" dirty="0"/>
              <a:t>Machine Learning: Bias and Variance</a:t>
            </a:r>
            <a:endParaRPr lang="en-GB" dirty="0"/>
          </a:p>
        </p:txBody>
      </p:sp>
      <p:sp>
        <p:nvSpPr>
          <p:cNvPr id="3" name="Slide Number Placeholder 2">
            <a:extLst>
              <a:ext uri="{FF2B5EF4-FFF2-40B4-BE49-F238E27FC236}">
                <a16:creationId xmlns:a16="http://schemas.microsoft.com/office/drawing/2014/main" id="{211FBA1F-59D8-44D4-9A80-C176CA31D050}"/>
              </a:ext>
            </a:extLst>
          </p:cNvPr>
          <p:cNvSpPr>
            <a:spLocks noGrp="1"/>
          </p:cNvSpPr>
          <p:nvPr>
            <p:ph type="sldNum" sz="quarter" idx="13"/>
          </p:nvPr>
        </p:nvSpPr>
        <p:spPr/>
        <p:txBody>
          <a:bodyPr/>
          <a:lstStyle/>
          <a:p>
            <a:fld id="{15C29056-5AFA-7949-831A-3EC086771171}" type="slidenum">
              <a:rPr lang="de-DE" smtClean="0"/>
              <a:pPr/>
              <a:t>37</a:t>
            </a:fld>
            <a:endParaRPr lang="de-DE" dirty="0"/>
          </a:p>
        </p:txBody>
      </p:sp>
      <p:sp>
        <p:nvSpPr>
          <p:cNvPr id="4" name="Text Placeholder 3">
            <a:extLst>
              <a:ext uri="{FF2B5EF4-FFF2-40B4-BE49-F238E27FC236}">
                <a16:creationId xmlns:a16="http://schemas.microsoft.com/office/drawing/2014/main" id="{B3F97C8F-A30E-41A5-8BE0-C95260D5E8D0}"/>
              </a:ext>
            </a:extLst>
          </p:cNvPr>
          <p:cNvSpPr>
            <a:spLocks noGrp="1"/>
          </p:cNvSpPr>
          <p:nvPr>
            <p:ph type="body" sz="quarter" idx="14"/>
          </p:nvPr>
        </p:nvSpPr>
        <p:spPr>
          <a:xfrm>
            <a:off x="360000" y="900000"/>
            <a:ext cx="8378825" cy="4489123"/>
          </a:xfrm>
        </p:spPr>
        <p:txBody>
          <a:bodyPr/>
          <a:lstStyle/>
          <a:p>
            <a:r>
              <a:rPr lang="de-DE" dirty="0"/>
              <a:t>Pure / Experimental / Intrinsic Error (Bayes Error)</a:t>
            </a:r>
          </a:p>
          <a:p>
            <a:pPr marL="228600" lvl="1" indent="0">
              <a:buNone/>
            </a:pPr>
            <a:r>
              <a:rPr lang="en-GB" sz="1600" b="0" i="0" u="none" strike="noStrike" baseline="0" dirty="0"/>
              <a:t>The </a:t>
            </a:r>
            <a:r>
              <a:rPr lang="en-GB" sz="1600" b="1" i="0" u="none" strike="noStrike" baseline="0" dirty="0"/>
              <a:t>pure error </a:t>
            </a:r>
            <a:r>
              <a:rPr lang="en-GB" sz="1600" b="0" i="0" u="none" strike="noStrike" baseline="0" dirty="0"/>
              <a:t>or </a:t>
            </a:r>
            <a:r>
              <a:rPr lang="en-GB" sz="1600" b="1" i="0" u="none" strike="noStrike" baseline="0" dirty="0"/>
              <a:t>experimental error </a:t>
            </a:r>
            <a:r>
              <a:rPr lang="en-GB" sz="1600" b="0" i="0" u="none" strike="noStrike" baseline="0" dirty="0"/>
              <a:t>is inherent in the data and is due to noise, random variations, imprecise measurements, or the influence of hidden variables that cannot be observed.</a:t>
            </a:r>
            <a:endParaRPr lang="de-DE" sz="1600" dirty="0"/>
          </a:p>
          <a:p>
            <a:r>
              <a:rPr lang="de-DE" dirty="0"/>
              <a:t>Sample Error</a:t>
            </a:r>
          </a:p>
          <a:p>
            <a:pPr marL="228600" lvl="1" indent="0">
              <a:buNone/>
            </a:pPr>
            <a:r>
              <a:rPr lang="en-GB" sz="1600" b="0" i="0" u="none" strike="noStrike" baseline="0" dirty="0"/>
              <a:t>The </a:t>
            </a:r>
            <a:r>
              <a:rPr lang="en-GB" sz="1600" b="1" i="0" u="none" strike="noStrike" baseline="0" dirty="0"/>
              <a:t>sample error </a:t>
            </a:r>
            <a:r>
              <a:rPr lang="en-GB" sz="1600" b="0" i="0" u="none" strike="noStrike" baseline="0" dirty="0"/>
              <a:t>is caused by the fact that a finite sample, especially when its size is quite small, will seldom exactly reflect the true distribution of the probability distribution generating the data (example of throwing </a:t>
            </a:r>
            <a:r>
              <a:rPr lang="en-GB" sz="1600" b="0" i="0" u="none" strike="noStrike" baseline="0"/>
              <a:t>a dice).</a:t>
            </a:r>
            <a:endParaRPr lang="de-DE" sz="1600" dirty="0"/>
          </a:p>
          <a:p>
            <a:r>
              <a:rPr lang="de-DE" dirty="0"/>
              <a:t>Model Error</a:t>
            </a:r>
          </a:p>
          <a:p>
            <a:pPr marL="228600" lvl="1" indent="0">
              <a:buNone/>
            </a:pPr>
            <a:r>
              <a:rPr lang="en-GB" sz="1600" b="0" i="0" u="none" strike="noStrike" baseline="0" dirty="0"/>
              <a:t>A large error may be caused by a </a:t>
            </a:r>
            <a:r>
              <a:rPr lang="en-GB" sz="1600" b="1" i="0" u="none" strike="noStrike" baseline="0" dirty="0"/>
              <a:t>lack of fit</a:t>
            </a:r>
            <a:r>
              <a:rPr lang="en-GB" sz="1600" b="0" i="0" u="none" strike="noStrike" baseline="0" dirty="0"/>
              <a:t>. When the set of considered models is too simple for the structure inherent in the data, no model will yield a small error. Too complex models might run into overfitting.</a:t>
            </a:r>
            <a:endParaRPr lang="de-DE" sz="1600" dirty="0"/>
          </a:p>
          <a:p>
            <a:r>
              <a:rPr lang="de-DE" dirty="0"/>
              <a:t>Algorithmic Error</a:t>
            </a:r>
          </a:p>
          <a:p>
            <a:pPr marL="228600" lvl="1" indent="0">
              <a:buNone/>
            </a:pPr>
            <a:r>
              <a:rPr lang="en-GB" sz="1600" b="0" i="0" u="none" strike="noStrike" baseline="0" dirty="0"/>
              <a:t>The </a:t>
            </a:r>
            <a:r>
              <a:rPr lang="en-GB" sz="1600" b="1" i="0" u="none" strike="noStrike" baseline="0" dirty="0"/>
              <a:t>algorithmic error </a:t>
            </a:r>
            <a:r>
              <a:rPr lang="en-GB" sz="1600" i="0" u="none" strike="noStrike" baseline="0" dirty="0"/>
              <a:t>is</a:t>
            </a:r>
            <a:r>
              <a:rPr lang="en-GB" sz="1600" b="1" i="0" u="none" strike="noStrike" baseline="0" dirty="0"/>
              <a:t> </a:t>
            </a:r>
            <a:r>
              <a:rPr lang="en-GB" sz="1600" b="0" i="0" u="none" strike="noStrike" baseline="0" dirty="0"/>
              <a:t>caused by the method that is used to fit the model. Usually this is ignored.</a:t>
            </a:r>
            <a:endParaRPr lang="de-DE" sz="1600" dirty="0"/>
          </a:p>
        </p:txBody>
      </p:sp>
      <p:sp>
        <p:nvSpPr>
          <p:cNvPr id="5" name="Footer Placeholder 4">
            <a:extLst>
              <a:ext uri="{FF2B5EF4-FFF2-40B4-BE49-F238E27FC236}">
                <a16:creationId xmlns:a16="http://schemas.microsoft.com/office/drawing/2014/main" id="{A5270961-FFA3-4691-9FE7-FFB7AEBD03A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8" name="Speech Bubble: Rectangle with Corners Rounded 7">
            <a:extLst>
              <a:ext uri="{FF2B5EF4-FFF2-40B4-BE49-F238E27FC236}">
                <a16:creationId xmlns:a16="http://schemas.microsoft.com/office/drawing/2014/main" id="{C8AA25DF-33DB-4579-817E-A7FBB385B345}"/>
              </a:ext>
            </a:extLst>
          </p:cNvPr>
          <p:cNvSpPr/>
          <p:nvPr/>
        </p:nvSpPr>
        <p:spPr>
          <a:xfrm>
            <a:off x="3324147" y="4216940"/>
            <a:ext cx="2429764" cy="405818"/>
          </a:xfrm>
          <a:prstGeom prst="wedgeRoundRectCallout">
            <a:avLst>
              <a:gd name="adj1" fmla="val -67641"/>
              <a:gd name="adj2" fmla="val -32060"/>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ED1846"/>
                </a:solidFill>
              </a:rPr>
              <a:t>Machine Learning Bias</a:t>
            </a:r>
            <a:endParaRPr lang="en-GB" dirty="0">
              <a:solidFill>
                <a:srgbClr val="ED1846"/>
              </a:solidFill>
            </a:endParaRPr>
          </a:p>
        </p:txBody>
      </p:sp>
      <p:sp>
        <p:nvSpPr>
          <p:cNvPr id="10" name="Left Brace 9">
            <a:extLst>
              <a:ext uri="{FF2B5EF4-FFF2-40B4-BE49-F238E27FC236}">
                <a16:creationId xmlns:a16="http://schemas.microsoft.com/office/drawing/2014/main" id="{3F63A5A6-7F9B-4546-9895-C5246886D987}"/>
              </a:ext>
            </a:extLst>
          </p:cNvPr>
          <p:cNvSpPr/>
          <p:nvPr/>
        </p:nvSpPr>
        <p:spPr>
          <a:xfrm rot="10800000">
            <a:off x="2607060" y="3326859"/>
            <a:ext cx="155448" cy="1880819"/>
          </a:xfrm>
          <a:prstGeom prst="leftBrace">
            <a:avLst/>
          </a:prstGeom>
          <a:ln w="57150" cap="rnd" cmpd="sng">
            <a:solidFill>
              <a:srgbClr val="ED1846"/>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Speech Bubble: Rectangle with Corners Rounded 11">
            <a:extLst>
              <a:ext uri="{FF2B5EF4-FFF2-40B4-BE49-F238E27FC236}">
                <a16:creationId xmlns:a16="http://schemas.microsoft.com/office/drawing/2014/main" id="{76E42D8D-F425-4ED3-AB79-07CD8CA7D22E}"/>
              </a:ext>
            </a:extLst>
          </p:cNvPr>
          <p:cNvSpPr/>
          <p:nvPr/>
        </p:nvSpPr>
        <p:spPr>
          <a:xfrm>
            <a:off x="7007688" y="1821292"/>
            <a:ext cx="1337132" cy="541928"/>
          </a:xfrm>
          <a:prstGeom prst="wedgeRoundRectCallout">
            <a:avLst>
              <a:gd name="adj1" fmla="val -76600"/>
              <a:gd name="adj2" fmla="val 3957"/>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ED1846"/>
                </a:solidFill>
              </a:rPr>
              <a:t>Variance</a:t>
            </a:r>
            <a:endParaRPr lang="en-GB" dirty="0">
              <a:solidFill>
                <a:srgbClr val="ED1846"/>
              </a:solidFill>
            </a:endParaRPr>
          </a:p>
        </p:txBody>
      </p:sp>
      <p:sp>
        <p:nvSpPr>
          <p:cNvPr id="14" name="Left Brace 13">
            <a:extLst>
              <a:ext uri="{FF2B5EF4-FFF2-40B4-BE49-F238E27FC236}">
                <a16:creationId xmlns:a16="http://schemas.microsoft.com/office/drawing/2014/main" id="{6A1CEC72-3E37-44CE-85ED-92153739B8E1}"/>
              </a:ext>
            </a:extLst>
          </p:cNvPr>
          <p:cNvSpPr/>
          <p:nvPr/>
        </p:nvSpPr>
        <p:spPr>
          <a:xfrm rot="10800000">
            <a:off x="6339239" y="1013296"/>
            <a:ext cx="192884" cy="2157920"/>
          </a:xfrm>
          <a:prstGeom prst="leftBrace">
            <a:avLst/>
          </a:prstGeom>
          <a:ln w="57150" cap="rnd" cmpd="sng">
            <a:solidFill>
              <a:srgbClr val="ED1846"/>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669826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1292662"/>
          </a:xfrm>
        </p:spPr>
        <p:txBody>
          <a:bodyPr/>
          <a:lstStyle/>
          <a:p>
            <a:r>
              <a:rPr lang="de-DE" dirty="0"/>
              <a:t>Validate Results: Model Validation</a:t>
            </a:r>
          </a:p>
        </p:txBody>
      </p:sp>
      <p:sp>
        <p:nvSpPr>
          <p:cNvPr id="3" name="Foliennummernplatzhalter 2">
            <a:extLst>
              <a:ext uri="{FF2B5EF4-FFF2-40B4-BE49-F238E27FC236}">
                <a16:creationId xmlns:a16="http://schemas.microsoft.com/office/drawing/2014/main" id="{597C976E-80FB-8043-A2FA-70D3F515CA8F}"/>
              </a:ext>
            </a:extLst>
          </p:cNvPr>
          <p:cNvSpPr>
            <a:spLocks noGrp="1"/>
          </p:cNvSpPr>
          <p:nvPr>
            <p:ph type="sldNum" sz="quarter" idx="4"/>
          </p:nvPr>
        </p:nvSpPr>
        <p:spPr/>
        <p:txBody>
          <a:bodyPr/>
          <a:lstStyle/>
          <a:p>
            <a:fld id="{15C29056-5AFA-7949-831A-3EC086771171}" type="slidenum">
              <a:rPr lang="de-DE" smtClean="0"/>
              <a:pPr/>
              <a:t>38</a:t>
            </a:fld>
            <a:endParaRPr lang="de-DE" dirty="0"/>
          </a:p>
        </p:txBody>
      </p:sp>
      <p:sp>
        <p:nvSpPr>
          <p:cNvPr id="4" name="Fußzeilenplatzhalter 3">
            <a:extLst>
              <a:ext uri="{FF2B5EF4-FFF2-40B4-BE49-F238E27FC236}">
                <a16:creationId xmlns:a16="http://schemas.microsoft.com/office/drawing/2014/main" id="{3038D155-696E-394D-AC74-0C0A4611EA6C}"/>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17246784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0D31F-4B8E-4EB9-B05F-27A042E08F50}"/>
              </a:ext>
            </a:extLst>
          </p:cNvPr>
          <p:cNvSpPr>
            <a:spLocks noGrp="1"/>
          </p:cNvSpPr>
          <p:nvPr>
            <p:ph type="title"/>
          </p:nvPr>
        </p:nvSpPr>
        <p:spPr/>
        <p:txBody>
          <a:bodyPr/>
          <a:lstStyle/>
          <a:p>
            <a:r>
              <a:rPr lang="de-DE" dirty="0"/>
              <a:t>Training set and test set</a:t>
            </a:r>
            <a:endParaRPr lang="en-GB" dirty="0"/>
          </a:p>
        </p:txBody>
      </p:sp>
      <p:sp>
        <p:nvSpPr>
          <p:cNvPr id="3" name="Content Placeholder 2">
            <a:extLst>
              <a:ext uri="{FF2B5EF4-FFF2-40B4-BE49-F238E27FC236}">
                <a16:creationId xmlns:a16="http://schemas.microsoft.com/office/drawing/2014/main" id="{3082D607-4FA8-4831-B0B9-2A39DC649325}"/>
              </a:ext>
            </a:extLst>
          </p:cNvPr>
          <p:cNvSpPr>
            <a:spLocks noGrp="1"/>
          </p:cNvSpPr>
          <p:nvPr>
            <p:ph idx="1"/>
          </p:nvPr>
        </p:nvSpPr>
        <p:spPr>
          <a:xfrm>
            <a:off x="491819" y="764577"/>
            <a:ext cx="8115190" cy="2095257"/>
          </a:xfrm>
        </p:spPr>
        <p:txBody>
          <a:bodyPr>
            <a:normAutofit fontScale="85000" lnSpcReduction="20000"/>
          </a:bodyPr>
          <a:lstStyle/>
          <a:p>
            <a:pPr marL="0" indent="0">
              <a:buNone/>
            </a:pPr>
            <a:r>
              <a:rPr lang="en-GB" sz="2400" dirty="0"/>
              <a:t>The most common principle to estimate a </a:t>
            </a:r>
            <a:r>
              <a:rPr lang="en-GB" sz="2400" b="1" i="1" dirty="0"/>
              <a:t>realistic</a:t>
            </a:r>
            <a:r>
              <a:rPr lang="en-GB" sz="2400" i="1" dirty="0"/>
              <a:t> performance </a:t>
            </a:r>
            <a:r>
              <a:rPr lang="en-GB" sz="2400" dirty="0"/>
              <a:t>of the model for unknown or future data is separating the data set for training and testing purposes:</a:t>
            </a:r>
          </a:p>
          <a:p>
            <a:pPr marL="0" indent="0">
              <a:buNone/>
            </a:pPr>
            <a:endParaRPr lang="de-DE" sz="600" dirty="0"/>
          </a:p>
          <a:p>
            <a:r>
              <a:rPr lang="de-DE" sz="2100" b="1" i="1" dirty="0"/>
              <a:t>Training phase</a:t>
            </a:r>
            <a:r>
              <a:rPr lang="de-DE" sz="2100" dirty="0"/>
              <a:t>: the algorithm trains a model using the data in the training set</a:t>
            </a:r>
          </a:p>
          <a:p>
            <a:r>
              <a:rPr lang="de-DE" sz="2100" b="1" i="1" dirty="0"/>
              <a:t>Testing phase</a:t>
            </a:r>
            <a:r>
              <a:rPr lang="de-DE" sz="2100" dirty="0"/>
              <a:t>: a metric measures how well the model is performing on data in a new dataset (the test set)</a:t>
            </a:r>
          </a:p>
        </p:txBody>
      </p:sp>
      <p:grpSp>
        <p:nvGrpSpPr>
          <p:cNvPr id="47" name="Group 46">
            <a:extLst>
              <a:ext uri="{FF2B5EF4-FFF2-40B4-BE49-F238E27FC236}">
                <a16:creationId xmlns:a16="http://schemas.microsoft.com/office/drawing/2014/main" id="{49E5B144-1F07-4EE8-A993-38D61E34BD4D}"/>
              </a:ext>
            </a:extLst>
          </p:cNvPr>
          <p:cNvGrpSpPr/>
          <p:nvPr/>
        </p:nvGrpSpPr>
        <p:grpSpPr>
          <a:xfrm>
            <a:off x="6777577" y="2937475"/>
            <a:ext cx="1106791" cy="1817877"/>
            <a:chOff x="6777577" y="2820746"/>
            <a:chExt cx="1106791" cy="1817877"/>
          </a:xfrm>
        </p:grpSpPr>
        <p:sp>
          <p:nvSpPr>
            <p:cNvPr id="5" name="TextBox 4">
              <a:extLst>
                <a:ext uri="{FF2B5EF4-FFF2-40B4-BE49-F238E27FC236}">
                  <a16:creationId xmlns:a16="http://schemas.microsoft.com/office/drawing/2014/main" id="{6E396F96-BFE5-480B-90A1-58D6338C647D}"/>
                </a:ext>
              </a:extLst>
            </p:cNvPr>
            <p:cNvSpPr txBox="1"/>
            <p:nvPr/>
          </p:nvSpPr>
          <p:spPr>
            <a:xfrm>
              <a:off x="6810285" y="2820746"/>
              <a:ext cx="905761" cy="369332"/>
            </a:xfrm>
            <a:prstGeom prst="rect">
              <a:avLst/>
            </a:prstGeom>
            <a:noFill/>
          </p:spPr>
          <p:txBody>
            <a:bodyPr wrap="none" rtlCol="0">
              <a:spAutoFit/>
            </a:bodyPr>
            <a:lstStyle/>
            <a:p>
              <a:r>
                <a:rPr lang="de-DE" dirty="0"/>
                <a:t>Test Set</a:t>
              </a:r>
              <a:endParaRPr lang="en-GB" dirty="0"/>
            </a:p>
          </p:txBody>
        </p:sp>
        <p:sp>
          <p:nvSpPr>
            <p:cNvPr id="6" name="Oval 5">
              <a:extLst>
                <a:ext uri="{FF2B5EF4-FFF2-40B4-BE49-F238E27FC236}">
                  <a16:creationId xmlns:a16="http://schemas.microsoft.com/office/drawing/2014/main" id="{F30195A4-DD6C-4A76-BC1B-D06C18DC89A9}"/>
                </a:ext>
              </a:extLst>
            </p:cNvPr>
            <p:cNvSpPr/>
            <p:nvPr/>
          </p:nvSpPr>
          <p:spPr>
            <a:xfrm>
              <a:off x="6777577" y="4023691"/>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0D5B14EF-E85E-4620-A0B7-543ED0DFF7DD}"/>
                </a:ext>
              </a:extLst>
            </p:cNvPr>
            <p:cNvSpPr/>
            <p:nvPr/>
          </p:nvSpPr>
          <p:spPr>
            <a:xfrm>
              <a:off x="6814164" y="3622277"/>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8E3ADF1D-F4EA-40EF-8E9D-13DB705B063C}"/>
                </a:ext>
              </a:extLst>
            </p:cNvPr>
            <p:cNvSpPr/>
            <p:nvPr/>
          </p:nvSpPr>
          <p:spPr>
            <a:xfrm>
              <a:off x="7118372" y="3911913"/>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1942E39D-0554-488B-A497-2B28B87B545E}"/>
                </a:ext>
              </a:extLst>
            </p:cNvPr>
            <p:cNvSpPr/>
            <p:nvPr/>
          </p:nvSpPr>
          <p:spPr>
            <a:xfrm>
              <a:off x="7256149" y="3564671"/>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99D51A05-F4AC-4480-B6DA-E06EB15237AE}"/>
                </a:ext>
              </a:extLst>
            </p:cNvPr>
            <p:cNvSpPr/>
            <p:nvPr/>
          </p:nvSpPr>
          <p:spPr>
            <a:xfrm>
              <a:off x="7596352" y="3594083"/>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AD1E118B-BE79-4023-A2DE-4B214C0F5A3E}"/>
                </a:ext>
              </a:extLst>
            </p:cNvPr>
            <p:cNvSpPr/>
            <p:nvPr/>
          </p:nvSpPr>
          <p:spPr>
            <a:xfrm>
              <a:off x="7184145" y="4283275"/>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DFD185D8-729C-437B-B52E-53ADB4B8868B}"/>
                </a:ext>
              </a:extLst>
            </p:cNvPr>
            <p:cNvSpPr/>
            <p:nvPr/>
          </p:nvSpPr>
          <p:spPr>
            <a:xfrm>
              <a:off x="7459167" y="4009073"/>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D0632341-F800-43BB-ADCB-456F5FBCCC9C}"/>
                </a:ext>
              </a:extLst>
            </p:cNvPr>
            <p:cNvSpPr/>
            <p:nvPr/>
          </p:nvSpPr>
          <p:spPr>
            <a:xfrm>
              <a:off x="7740360" y="4123371"/>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599E3546-1668-4FBC-A21D-5C7AEDB0762C}"/>
                </a:ext>
              </a:extLst>
            </p:cNvPr>
            <p:cNvSpPr/>
            <p:nvPr/>
          </p:nvSpPr>
          <p:spPr>
            <a:xfrm>
              <a:off x="6980066" y="4494607"/>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6" name="Group 45">
            <a:extLst>
              <a:ext uri="{FF2B5EF4-FFF2-40B4-BE49-F238E27FC236}">
                <a16:creationId xmlns:a16="http://schemas.microsoft.com/office/drawing/2014/main" id="{C0B72FFB-7105-4117-AD73-9534B983EA4C}"/>
              </a:ext>
            </a:extLst>
          </p:cNvPr>
          <p:cNvGrpSpPr/>
          <p:nvPr/>
        </p:nvGrpSpPr>
        <p:grpSpPr>
          <a:xfrm>
            <a:off x="899592" y="2942515"/>
            <a:ext cx="1555937" cy="1930057"/>
            <a:chOff x="899592" y="2825786"/>
            <a:chExt cx="1555937" cy="1930057"/>
          </a:xfrm>
        </p:grpSpPr>
        <p:sp>
          <p:nvSpPr>
            <p:cNvPr id="4" name="TextBox 3">
              <a:extLst>
                <a:ext uri="{FF2B5EF4-FFF2-40B4-BE49-F238E27FC236}">
                  <a16:creationId xmlns:a16="http://schemas.microsoft.com/office/drawing/2014/main" id="{42726811-0F3E-4150-A0EF-88077ED31B97}"/>
                </a:ext>
              </a:extLst>
            </p:cNvPr>
            <p:cNvSpPr txBox="1"/>
            <p:nvPr/>
          </p:nvSpPr>
          <p:spPr>
            <a:xfrm>
              <a:off x="1039342" y="2825786"/>
              <a:ext cx="1276888" cy="369332"/>
            </a:xfrm>
            <a:prstGeom prst="rect">
              <a:avLst/>
            </a:prstGeom>
            <a:noFill/>
          </p:spPr>
          <p:txBody>
            <a:bodyPr wrap="none" rtlCol="0">
              <a:spAutoFit/>
            </a:bodyPr>
            <a:lstStyle/>
            <a:p>
              <a:r>
                <a:rPr lang="de-DE" dirty="0"/>
                <a:t>Training Set</a:t>
              </a:r>
              <a:endParaRPr lang="en-GB" dirty="0"/>
            </a:p>
          </p:txBody>
        </p:sp>
        <p:sp>
          <p:nvSpPr>
            <p:cNvPr id="9" name="Oval 8">
              <a:extLst>
                <a:ext uri="{FF2B5EF4-FFF2-40B4-BE49-F238E27FC236}">
                  <a16:creationId xmlns:a16="http://schemas.microsoft.com/office/drawing/2014/main" id="{D3143819-77A0-4E15-96F5-D8A7FFCD85B7}"/>
                </a:ext>
              </a:extLst>
            </p:cNvPr>
            <p:cNvSpPr/>
            <p:nvPr/>
          </p:nvSpPr>
          <p:spPr>
            <a:xfrm>
              <a:off x="1890353" y="4283275"/>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3D10C607-3968-41F4-B39F-E1E0C6BEE2E7}"/>
                </a:ext>
              </a:extLst>
            </p:cNvPr>
            <p:cNvSpPr/>
            <p:nvPr/>
          </p:nvSpPr>
          <p:spPr>
            <a:xfrm>
              <a:off x="2311521" y="3755266"/>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E0FDD61F-B081-492A-B308-7916D482E4FA}"/>
                </a:ext>
              </a:extLst>
            </p:cNvPr>
            <p:cNvSpPr/>
            <p:nvPr/>
          </p:nvSpPr>
          <p:spPr>
            <a:xfrm rot="17159901">
              <a:off x="2150453" y="4360095"/>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B7E13A13-4E87-4C4E-A5DE-69BE7A2BCB08}"/>
                </a:ext>
              </a:extLst>
            </p:cNvPr>
            <p:cNvSpPr/>
            <p:nvPr/>
          </p:nvSpPr>
          <p:spPr>
            <a:xfrm rot="17159901">
              <a:off x="1873292" y="3348901"/>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78F11DF3-DB67-450E-ADDF-1A097A2EDEB1}"/>
                </a:ext>
              </a:extLst>
            </p:cNvPr>
            <p:cNvSpPr/>
            <p:nvPr/>
          </p:nvSpPr>
          <p:spPr>
            <a:xfrm rot="17159901">
              <a:off x="1336576" y="3866956"/>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9970F0F-BD02-4D02-A6BE-532CE9690FF5}"/>
                </a:ext>
              </a:extLst>
            </p:cNvPr>
            <p:cNvSpPr/>
            <p:nvPr/>
          </p:nvSpPr>
          <p:spPr>
            <a:xfrm>
              <a:off x="1124669" y="3732721"/>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95BD0147-4728-42E0-9F86-602746B09C60}"/>
                </a:ext>
              </a:extLst>
            </p:cNvPr>
            <p:cNvSpPr/>
            <p:nvPr/>
          </p:nvSpPr>
          <p:spPr>
            <a:xfrm>
              <a:off x="1077830" y="3486899"/>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33E35206-E9A3-431E-A504-67BA3FB19C0A}"/>
                </a:ext>
              </a:extLst>
            </p:cNvPr>
            <p:cNvSpPr/>
            <p:nvPr/>
          </p:nvSpPr>
          <p:spPr>
            <a:xfrm>
              <a:off x="1538714" y="3669097"/>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9A07FA06-6022-4844-9666-7614C0AD6C4A}"/>
                </a:ext>
              </a:extLst>
            </p:cNvPr>
            <p:cNvSpPr/>
            <p:nvPr/>
          </p:nvSpPr>
          <p:spPr>
            <a:xfrm>
              <a:off x="1416092" y="4095699"/>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5C7644B8-A8A0-47B1-8478-99DE1CFA94AD}"/>
                </a:ext>
              </a:extLst>
            </p:cNvPr>
            <p:cNvSpPr/>
            <p:nvPr/>
          </p:nvSpPr>
          <p:spPr>
            <a:xfrm>
              <a:off x="1488096" y="3318327"/>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163416F5-D574-4887-9E08-9665620B7AA6}"/>
                </a:ext>
              </a:extLst>
            </p:cNvPr>
            <p:cNvSpPr/>
            <p:nvPr/>
          </p:nvSpPr>
          <p:spPr>
            <a:xfrm>
              <a:off x="1980699" y="3558907"/>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0A6908A3-B07E-489C-8180-9D6BF4BE3A8D}"/>
                </a:ext>
              </a:extLst>
            </p:cNvPr>
            <p:cNvSpPr/>
            <p:nvPr/>
          </p:nvSpPr>
          <p:spPr>
            <a:xfrm>
              <a:off x="1568492" y="4248099"/>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A0DA63B-B5A0-48ED-88FC-74D44431B130}"/>
                </a:ext>
              </a:extLst>
            </p:cNvPr>
            <p:cNvSpPr/>
            <p:nvPr/>
          </p:nvSpPr>
          <p:spPr>
            <a:xfrm>
              <a:off x="899592" y="4091040"/>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C5CEE7B3-F6C1-404A-8367-9A23C21ED326}"/>
                </a:ext>
              </a:extLst>
            </p:cNvPr>
            <p:cNvSpPr/>
            <p:nvPr/>
          </p:nvSpPr>
          <p:spPr>
            <a:xfrm>
              <a:off x="1843514" y="3973897"/>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7B2FBBDB-2964-4BB5-B626-B7304DA1052D}"/>
                </a:ext>
              </a:extLst>
            </p:cNvPr>
            <p:cNvSpPr/>
            <p:nvPr/>
          </p:nvSpPr>
          <p:spPr>
            <a:xfrm>
              <a:off x="2124707" y="4088195"/>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3A6B17CC-A712-4600-B67F-A13D7D285FE6}"/>
                </a:ext>
              </a:extLst>
            </p:cNvPr>
            <p:cNvSpPr/>
            <p:nvPr/>
          </p:nvSpPr>
          <p:spPr>
            <a:xfrm>
              <a:off x="1364413" y="4459431"/>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071584EB-7C5B-49B7-92A7-5D61BDC9E40F}"/>
                </a:ext>
              </a:extLst>
            </p:cNvPr>
            <p:cNvSpPr/>
            <p:nvPr/>
          </p:nvSpPr>
          <p:spPr>
            <a:xfrm rot="17159901">
              <a:off x="1035319" y="4538220"/>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C0DFD82F-92B5-4615-8DEB-9AC6CCDC36B7}"/>
                </a:ext>
              </a:extLst>
            </p:cNvPr>
            <p:cNvSpPr/>
            <p:nvPr/>
          </p:nvSpPr>
          <p:spPr>
            <a:xfrm rot="17159901">
              <a:off x="1873292" y="4552899"/>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34C14ABC-341D-4750-8A24-57A1ADF29DFA}"/>
                </a:ext>
              </a:extLst>
            </p:cNvPr>
            <p:cNvSpPr/>
            <p:nvPr/>
          </p:nvSpPr>
          <p:spPr>
            <a:xfrm rot="17159901">
              <a:off x="1516813" y="4611831"/>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8" name="Group 47">
            <a:extLst>
              <a:ext uri="{FF2B5EF4-FFF2-40B4-BE49-F238E27FC236}">
                <a16:creationId xmlns:a16="http://schemas.microsoft.com/office/drawing/2014/main" id="{D3F41408-72BC-4695-A3D2-734AC408F9FC}"/>
              </a:ext>
            </a:extLst>
          </p:cNvPr>
          <p:cNvGrpSpPr/>
          <p:nvPr/>
        </p:nvGrpSpPr>
        <p:grpSpPr>
          <a:xfrm>
            <a:off x="3853698" y="2970118"/>
            <a:ext cx="1624868" cy="1732303"/>
            <a:chOff x="3853698" y="2853389"/>
            <a:chExt cx="1624868" cy="1732303"/>
          </a:xfrm>
        </p:grpSpPr>
        <p:sp>
          <p:nvSpPr>
            <p:cNvPr id="36" name="Oval 35">
              <a:extLst>
                <a:ext uri="{FF2B5EF4-FFF2-40B4-BE49-F238E27FC236}">
                  <a16:creationId xmlns:a16="http://schemas.microsoft.com/office/drawing/2014/main" id="{BB727498-6406-4998-9764-D724F1D11692}"/>
                </a:ext>
              </a:extLst>
            </p:cNvPr>
            <p:cNvSpPr/>
            <p:nvPr/>
          </p:nvSpPr>
          <p:spPr>
            <a:xfrm>
              <a:off x="4673605" y="3292291"/>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ADAE2421-A316-4620-B893-E1212CD95310}"/>
                </a:ext>
              </a:extLst>
            </p:cNvPr>
            <p:cNvSpPr/>
            <p:nvPr/>
          </p:nvSpPr>
          <p:spPr>
            <a:xfrm>
              <a:off x="3963421" y="3632776"/>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BA0361A1-0894-4746-BA3A-B45830E47033}"/>
                </a:ext>
              </a:extLst>
            </p:cNvPr>
            <p:cNvSpPr/>
            <p:nvPr/>
          </p:nvSpPr>
          <p:spPr>
            <a:xfrm>
              <a:off x="4267629" y="3922412"/>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065FF59E-1845-46C9-BA1F-23F7327EAF6E}"/>
                </a:ext>
              </a:extLst>
            </p:cNvPr>
            <p:cNvSpPr/>
            <p:nvPr/>
          </p:nvSpPr>
          <p:spPr>
            <a:xfrm>
              <a:off x="4405406" y="3575170"/>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156F257-CC13-4852-9BC7-316792031230}"/>
                </a:ext>
              </a:extLst>
            </p:cNvPr>
            <p:cNvSpPr/>
            <p:nvPr/>
          </p:nvSpPr>
          <p:spPr>
            <a:xfrm>
              <a:off x="4745609" y="3604582"/>
              <a:ext cx="144008" cy="144016"/>
            </a:xfrm>
            <a:prstGeom prst="ellipse">
              <a:avLst/>
            </a:prstGeom>
            <a:solidFill>
              <a:srgbClr val="FFC00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09CB42CA-3872-4BE8-9D0F-42E31B820D42}"/>
                </a:ext>
              </a:extLst>
            </p:cNvPr>
            <p:cNvSpPr/>
            <p:nvPr/>
          </p:nvSpPr>
          <p:spPr>
            <a:xfrm>
              <a:off x="4333402" y="4293774"/>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5D417AB6-7E2E-4C8D-8CBB-EF9B41ACA123}"/>
                </a:ext>
              </a:extLst>
            </p:cNvPr>
            <p:cNvSpPr/>
            <p:nvPr/>
          </p:nvSpPr>
          <p:spPr>
            <a:xfrm>
              <a:off x="4608424" y="4019572"/>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1D141A5D-236E-4695-8E80-4DCCD12C643E}"/>
                </a:ext>
              </a:extLst>
            </p:cNvPr>
            <p:cNvSpPr/>
            <p:nvPr/>
          </p:nvSpPr>
          <p:spPr>
            <a:xfrm>
              <a:off x="4889617" y="4133870"/>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11E897FC-C497-4B84-878F-B3ED2E289B43}"/>
                </a:ext>
              </a:extLst>
            </p:cNvPr>
            <p:cNvSpPr/>
            <p:nvPr/>
          </p:nvSpPr>
          <p:spPr>
            <a:xfrm>
              <a:off x="4687889" y="4441676"/>
              <a:ext cx="144008" cy="14401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TextBox 44">
              <a:extLst>
                <a:ext uri="{FF2B5EF4-FFF2-40B4-BE49-F238E27FC236}">
                  <a16:creationId xmlns:a16="http://schemas.microsoft.com/office/drawing/2014/main" id="{A2DDC080-8D0D-4916-A673-86F620857A2C}"/>
                </a:ext>
              </a:extLst>
            </p:cNvPr>
            <p:cNvSpPr txBox="1"/>
            <p:nvPr/>
          </p:nvSpPr>
          <p:spPr>
            <a:xfrm>
              <a:off x="3853698" y="2853389"/>
              <a:ext cx="1624868" cy="369332"/>
            </a:xfrm>
            <a:prstGeom prst="rect">
              <a:avLst/>
            </a:prstGeom>
            <a:noFill/>
          </p:spPr>
          <p:txBody>
            <a:bodyPr wrap="none" rtlCol="0">
              <a:spAutoFit/>
            </a:bodyPr>
            <a:lstStyle/>
            <a:p>
              <a:r>
                <a:rPr lang="de-DE" dirty="0"/>
                <a:t>Evaluation Set*</a:t>
              </a:r>
              <a:endParaRPr lang="en-GB" dirty="0"/>
            </a:p>
          </p:txBody>
        </p:sp>
      </p:grpSp>
      <p:sp>
        <p:nvSpPr>
          <p:cNvPr id="49" name="TextBox 48">
            <a:extLst>
              <a:ext uri="{FF2B5EF4-FFF2-40B4-BE49-F238E27FC236}">
                <a16:creationId xmlns:a16="http://schemas.microsoft.com/office/drawing/2014/main" id="{6DB5FCA0-3C3B-4BCA-9537-E61C224BAF5B}"/>
              </a:ext>
            </a:extLst>
          </p:cNvPr>
          <p:cNvSpPr txBox="1"/>
          <p:nvPr/>
        </p:nvSpPr>
        <p:spPr>
          <a:xfrm>
            <a:off x="3974885" y="5006800"/>
            <a:ext cx="1382494" cy="369332"/>
          </a:xfrm>
          <a:prstGeom prst="rect">
            <a:avLst/>
          </a:prstGeom>
          <a:noFill/>
        </p:spPr>
        <p:txBody>
          <a:bodyPr wrap="none" rtlCol="0">
            <a:spAutoFit/>
          </a:bodyPr>
          <a:lstStyle/>
          <a:p>
            <a:r>
              <a:rPr lang="de-DE" dirty="0"/>
              <a:t>* sometimes</a:t>
            </a:r>
            <a:endParaRPr lang="en-GB" dirty="0"/>
          </a:p>
        </p:txBody>
      </p:sp>
    </p:spTree>
    <p:extLst>
      <p:ext uri="{BB962C8B-B14F-4D97-AF65-F5344CB8AC3E}">
        <p14:creationId xmlns:p14="http://schemas.microsoft.com/office/powerpoint/2010/main" val="2572769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3888F-38FC-4535-B721-19EC091D591D}"/>
              </a:ext>
            </a:extLst>
          </p:cNvPr>
          <p:cNvSpPr>
            <a:spLocks noGrp="1"/>
          </p:cNvSpPr>
          <p:nvPr>
            <p:ph type="title"/>
          </p:nvPr>
        </p:nvSpPr>
        <p:spPr/>
        <p:txBody>
          <a:bodyPr/>
          <a:lstStyle/>
          <a:p>
            <a:r>
              <a:rPr lang="de-DE" dirty="0"/>
              <a:t>Datasets</a:t>
            </a:r>
            <a:endParaRPr lang="en-GB" dirty="0"/>
          </a:p>
        </p:txBody>
      </p:sp>
      <p:sp>
        <p:nvSpPr>
          <p:cNvPr id="3" name="Slide Number Placeholder 2">
            <a:extLst>
              <a:ext uri="{FF2B5EF4-FFF2-40B4-BE49-F238E27FC236}">
                <a16:creationId xmlns:a16="http://schemas.microsoft.com/office/drawing/2014/main" id="{861E3C41-8527-4A6B-99C7-17C4BFDFD18B}"/>
              </a:ext>
            </a:extLst>
          </p:cNvPr>
          <p:cNvSpPr>
            <a:spLocks noGrp="1"/>
          </p:cNvSpPr>
          <p:nvPr>
            <p:ph type="sldNum" sz="quarter" idx="13"/>
          </p:nvPr>
        </p:nvSpPr>
        <p:spPr/>
        <p:txBody>
          <a:bodyPr/>
          <a:lstStyle/>
          <a:p>
            <a:fld id="{15C29056-5AFA-7949-831A-3EC086771171}" type="slidenum">
              <a:rPr lang="de-DE" smtClean="0"/>
              <a:pPr/>
              <a:t>4</a:t>
            </a:fld>
            <a:endParaRPr lang="de-DE" dirty="0"/>
          </a:p>
        </p:txBody>
      </p:sp>
      <p:sp>
        <p:nvSpPr>
          <p:cNvPr id="4" name="Text Placeholder 3">
            <a:extLst>
              <a:ext uri="{FF2B5EF4-FFF2-40B4-BE49-F238E27FC236}">
                <a16:creationId xmlns:a16="http://schemas.microsoft.com/office/drawing/2014/main" id="{BAA891B8-8D10-4D98-88DE-376F0CFF3137}"/>
              </a:ext>
            </a:extLst>
          </p:cNvPr>
          <p:cNvSpPr>
            <a:spLocks noGrp="1"/>
          </p:cNvSpPr>
          <p:nvPr>
            <p:ph type="body" sz="quarter" idx="14"/>
          </p:nvPr>
        </p:nvSpPr>
        <p:spPr>
          <a:xfrm>
            <a:off x="360000" y="786654"/>
            <a:ext cx="8378825" cy="4421026"/>
          </a:xfrm>
        </p:spPr>
        <p:txBody>
          <a:bodyPr/>
          <a:lstStyle/>
          <a:p>
            <a:r>
              <a:rPr lang="de-DE" dirty="0"/>
              <a:t>Datasets used : adult dataset and iris dataset</a:t>
            </a:r>
          </a:p>
          <a:p>
            <a:r>
              <a:rPr lang="de-DE" dirty="0"/>
              <a:t>Example Workflows: </a:t>
            </a:r>
          </a:p>
          <a:p>
            <a:pPr lvl="1"/>
            <a:r>
              <a:rPr lang="de-DE" dirty="0"/>
              <a:t>„Training and testing a model (decision tree)“ </a:t>
            </a:r>
            <a:r>
              <a:rPr lang="en-GB" dirty="0">
                <a:hlinkClick r:id="rId2"/>
              </a:rPr>
              <a:t> https://kni.me/w/-0nN9BzUOCI6vCXl</a:t>
            </a:r>
            <a:r>
              <a:rPr lang="de-DE" dirty="0"/>
              <a:t> </a:t>
            </a:r>
          </a:p>
          <a:p>
            <a:pPr lvl="2"/>
            <a:r>
              <a:rPr lang="de-DE" dirty="0"/>
              <a:t>confusion matrix </a:t>
            </a:r>
          </a:p>
          <a:p>
            <a:pPr lvl="2"/>
            <a:r>
              <a:rPr lang="de-DE" dirty="0"/>
              <a:t>accuracy measures</a:t>
            </a:r>
          </a:p>
          <a:p>
            <a:pPr lvl="2"/>
            <a:r>
              <a:rPr lang="de-DE" dirty="0"/>
              <a:t>ROC curve</a:t>
            </a:r>
          </a:p>
          <a:p>
            <a:pPr lvl="2"/>
            <a:r>
              <a:rPr lang="de-DE" dirty="0"/>
              <a:t>cross-validation</a:t>
            </a:r>
          </a:p>
          <a:p>
            <a:pPr lvl="2"/>
            <a:endParaRPr lang="de-DE" dirty="0"/>
          </a:p>
          <a:p>
            <a:pPr lvl="2"/>
            <a:endParaRPr lang="de-DE" dirty="0"/>
          </a:p>
          <a:p>
            <a:pPr lvl="2"/>
            <a:endParaRPr lang="de-DE" dirty="0"/>
          </a:p>
          <a:p>
            <a:pPr lvl="1"/>
            <a:r>
              <a:rPr lang="de-DE" dirty="0"/>
              <a:t>„Numeric Error Measures to score numeric predictions“ </a:t>
            </a:r>
            <a:r>
              <a:rPr lang="de-DE" dirty="0">
                <a:hlinkClick r:id="rId3"/>
              </a:rPr>
              <a:t>https://kni.me/w/KGDqtyTZ4FPCgXrH</a:t>
            </a:r>
            <a:r>
              <a:rPr lang="de-DE" dirty="0"/>
              <a:t> </a:t>
            </a:r>
          </a:p>
          <a:p>
            <a:pPr lvl="2"/>
            <a:r>
              <a:rPr lang="de-DE" dirty="0"/>
              <a:t>Partitioning</a:t>
            </a:r>
          </a:p>
          <a:p>
            <a:pPr lvl="2"/>
            <a:r>
              <a:rPr lang="de-DE" dirty="0"/>
              <a:t>Numeric error measures</a:t>
            </a:r>
          </a:p>
          <a:p>
            <a:pPr lvl="2"/>
            <a:endParaRPr lang="en-GB" dirty="0"/>
          </a:p>
        </p:txBody>
      </p:sp>
      <p:sp>
        <p:nvSpPr>
          <p:cNvPr id="5" name="Footer Placeholder 4">
            <a:extLst>
              <a:ext uri="{FF2B5EF4-FFF2-40B4-BE49-F238E27FC236}">
                <a16:creationId xmlns:a16="http://schemas.microsoft.com/office/drawing/2014/main" id="{F0567576-0E0D-407A-8C49-526C03CEE39A}"/>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6" name="Picture 5">
            <a:extLst>
              <a:ext uri="{FF2B5EF4-FFF2-40B4-BE49-F238E27FC236}">
                <a16:creationId xmlns:a16="http://schemas.microsoft.com/office/drawing/2014/main" id="{F51CA733-28D5-4D36-B0E9-971891825BE0}"/>
              </a:ext>
            </a:extLst>
          </p:cNvPr>
          <p:cNvPicPr>
            <a:picLocks noChangeAspect="1"/>
          </p:cNvPicPr>
          <p:nvPr/>
        </p:nvPicPr>
        <p:blipFill>
          <a:blip r:embed="rId4"/>
          <a:stretch>
            <a:fillRect/>
          </a:stretch>
        </p:blipFill>
        <p:spPr>
          <a:xfrm>
            <a:off x="6145311" y="4050267"/>
            <a:ext cx="2540601" cy="1251594"/>
          </a:xfrm>
          <a:prstGeom prst="rect">
            <a:avLst/>
          </a:prstGeom>
          <a:ln>
            <a:solidFill>
              <a:schemeClr val="tx2"/>
            </a:solidFill>
          </a:ln>
        </p:spPr>
      </p:pic>
      <p:pic>
        <p:nvPicPr>
          <p:cNvPr id="7" name="Picture 6">
            <a:extLst>
              <a:ext uri="{FF2B5EF4-FFF2-40B4-BE49-F238E27FC236}">
                <a16:creationId xmlns:a16="http://schemas.microsoft.com/office/drawing/2014/main" id="{BBDC1F13-620D-4133-8F70-34D231A56226}"/>
              </a:ext>
            </a:extLst>
          </p:cNvPr>
          <p:cNvPicPr>
            <a:picLocks noChangeAspect="1"/>
          </p:cNvPicPr>
          <p:nvPr/>
        </p:nvPicPr>
        <p:blipFill>
          <a:blip r:embed="rId5"/>
          <a:stretch>
            <a:fillRect/>
          </a:stretch>
        </p:blipFill>
        <p:spPr>
          <a:xfrm>
            <a:off x="6145312" y="1974024"/>
            <a:ext cx="2540600" cy="1513719"/>
          </a:xfrm>
          <a:prstGeom prst="rect">
            <a:avLst/>
          </a:prstGeom>
          <a:ln>
            <a:solidFill>
              <a:schemeClr val="tx2"/>
            </a:solidFill>
          </a:ln>
        </p:spPr>
      </p:pic>
    </p:spTree>
    <p:extLst>
      <p:ext uri="{BB962C8B-B14F-4D97-AF65-F5344CB8AC3E}">
        <p14:creationId xmlns:p14="http://schemas.microsoft.com/office/powerpoint/2010/main" val="16644384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6B83-645B-4FDE-A49A-9EAE561C621A}"/>
              </a:ext>
            </a:extLst>
          </p:cNvPr>
          <p:cNvSpPr>
            <a:spLocks noGrp="1"/>
          </p:cNvSpPr>
          <p:nvPr>
            <p:ph type="title"/>
          </p:nvPr>
        </p:nvSpPr>
        <p:spPr/>
        <p:txBody>
          <a:bodyPr/>
          <a:lstStyle/>
          <a:p>
            <a:r>
              <a:rPr lang="de-DE" dirty="0"/>
              <a:t>Cross-Validation</a:t>
            </a:r>
            <a:endParaRPr lang="en-GB" dirty="0"/>
          </a:p>
        </p:txBody>
      </p:sp>
      <p:sp>
        <p:nvSpPr>
          <p:cNvPr id="3" name="Slide Number Placeholder 2">
            <a:extLst>
              <a:ext uri="{FF2B5EF4-FFF2-40B4-BE49-F238E27FC236}">
                <a16:creationId xmlns:a16="http://schemas.microsoft.com/office/drawing/2014/main" id="{E86281FE-FBC4-4689-9093-A98B5DE023CE}"/>
              </a:ext>
            </a:extLst>
          </p:cNvPr>
          <p:cNvSpPr>
            <a:spLocks noGrp="1"/>
          </p:cNvSpPr>
          <p:nvPr>
            <p:ph type="sldNum" sz="quarter" idx="13"/>
          </p:nvPr>
        </p:nvSpPr>
        <p:spPr/>
        <p:txBody>
          <a:bodyPr/>
          <a:lstStyle/>
          <a:p>
            <a:fld id="{15C29056-5AFA-7949-831A-3EC086771171}" type="slidenum">
              <a:rPr lang="de-DE" smtClean="0"/>
              <a:pPr/>
              <a:t>40</a:t>
            </a:fld>
            <a:endParaRPr lang="de-DE" dirty="0"/>
          </a:p>
        </p:txBody>
      </p:sp>
      <p:sp>
        <p:nvSpPr>
          <p:cNvPr id="4" name="Text Placeholder 3">
            <a:extLst>
              <a:ext uri="{FF2B5EF4-FFF2-40B4-BE49-F238E27FC236}">
                <a16:creationId xmlns:a16="http://schemas.microsoft.com/office/drawing/2014/main" id="{5A58D660-8A33-4B68-8C61-45B342E829E8}"/>
              </a:ext>
            </a:extLst>
          </p:cNvPr>
          <p:cNvSpPr>
            <a:spLocks noGrp="1"/>
          </p:cNvSpPr>
          <p:nvPr>
            <p:ph type="body" sz="quarter" idx="14"/>
          </p:nvPr>
        </p:nvSpPr>
        <p:spPr/>
        <p:txBody>
          <a:bodyPr/>
          <a:lstStyle/>
          <a:p>
            <a:pPr marL="6350" indent="0" algn="l">
              <a:buNone/>
            </a:pPr>
            <a:r>
              <a:rPr lang="en-GB" sz="1800" b="0" i="0" u="none" strike="noStrike" baseline="0" dirty="0"/>
              <a:t>By chance, we might be lucky and the test set contains easy examples leading to an overoptimistic evaluation of the model. Or we might be unlucky and the test set contains difficult examples and the performance of the model is underestimated. </a:t>
            </a:r>
          </a:p>
          <a:p>
            <a:pPr marL="6350" indent="0" algn="l">
              <a:buNone/>
            </a:pPr>
            <a:r>
              <a:rPr lang="en-GB" sz="1800" dirty="0"/>
              <a:t>We can get a more realistic estimation of the model quality, by repeating the test many times on different test sets.</a:t>
            </a:r>
          </a:p>
          <a:p>
            <a:pPr marL="6350" indent="0" algn="l">
              <a:buNone/>
            </a:pPr>
            <a:endParaRPr lang="de-DE" sz="400" dirty="0"/>
          </a:p>
          <a:p>
            <a:pPr algn="l"/>
            <a:r>
              <a:rPr lang="en-GB" sz="1400" b="0" i="0" u="none" strike="noStrike" baseline="0" dirty="0"/>
              <a:t>For </a:t>
            </a:r>
            <a:r>
              <a:rPr lang="en-GB" sz="1400" b="1" i="1" u="none" strike="noStrike" baseline="0" dirty="0"/>
              <a:t>k</a:t>
            </a:r>
            <a:r>
              <a:rPr lang="en-GB" sz="1400" b="0" i="0" u="none" strike="noStrike" baseline="0" dirty="0"/>
              <a:t>-fold cross-validation, the data set is partitioned into </a:t>
            </a:r>
            <a:r>
              <a:rPr lang="en-GB" sz="1400" b="0" i="1" u="none" strike="noStrike" baseline="0" dirty="0"/>
              <a:t>k </a:t>
            </a:r>
            <a:r>
              <a:rPr lang="en-GB" sz="1400" b="0" i="0" u="none" strike="noStrike" baseline="0" dirty="0"/>
              <a:t>subsets of approximately equal size </a:t>
            </a:r>
          </a:p>
          <a:p>
            <a:pPr algn="l"/>
            <a:r>
              <a:rPr lang="en-GB" sz="1400" b="0" i="0" u="none" strike="noStrike" baseline="0" dirty="0"/>
              <a:t>The first of the </a:t>
            </a:r>
            <a:r>
              <a:rPr lang="en-GB" sz="1400" b="0" i="1" u="none" strike="noStrike" baseline="0" dirty="0"/>
              <a:t>k </a:t>
            </a:r>
            <a:r>
              <a:rPr lang="en-GB" sz="1400" b="0" i="0" u="none" strike="noStrike" baseline="0" dirty="0"/>
              <a:t>subsets is used as a test set, and the other </a:t>
            </a:r>
            <a:r>
              <a:rPr lang="en-GB" sz="1400" b="0" i="1" u="none" strike="noStrike" baseline="0" dirty="0"/>
              <a:t>(k </a:t>
            </a:r>
            <a:r>
              <a:rPr lang="en-GB" sz="1400" b="0" i="0" u="none" strike="noStrike" baseline="0" dirty="0"/>
              <a:t>− 1</a:t>
            </a:r>
            <a:r>
              <a:rPr lang="en-GB" sz="1400" b="0" i="1" u="none" strike="noStrike" baseline="0" dirty="0"/>
              <a:t>) </a:t>
            </a:r>
            <a:r>
              <a:rPr lang="en-GB" sz="1400" b="0" i="0" u="none" strike="noStrike" baseline="0" dirty="0"/>
              <a:t>sets are used as training data for the model</a:t>
            </a:r>
          </a:p>
          <a:p>
            <a:pPr algn="l"/>
            <a:r>
              <a:rPr lang="en-GB" sz="1400" b="0" i="0" u="none" strike="noStrike" baseline="0" dirty="0"/>
              <a:t>This procedure is repeated by using each of the other </a:t>
            </a:r>
            <a:r>
              <a:rPr lang="en-GB" sz="1400" b="0" i="1" u="none" strike="noStrike" baseline="0" dirty="0"/>
              <a:t>k </a:t>
            </a:r>
            <a:r>
              <a:rPr lang="en-GB" sz="1400" b="0" i="0" u="none" strike="noStrike" baseline="0" dirty="0"/>
              <a:t>subsets as test data and the remaining </a:t>
            </a:r>
            <a:r>
              <a:rPr lang="en-GB" sz="1400" b="0" i="1" u="none" strike="noStrike" baseline="0" dirty="0"/>
              <a:t>(k </a:t>
            </a:r>
            <a:r>
              <a:rPr lang="en-GB" sz="1400" b="0" i="0" u="none" strike="noStrike" baseline="0" dirty="0"/>
              <a:t>− 1</a:t>
            </a:r>
            <a:r>
              <a:rPr lang="en-GB" sz="1400" b="0" i="1" u="none" strike="noStrike" baseline="0" dirty="0"/>
              <a:t>) </a:t>
            </a:r>
            <a:r>
              <a:rPr lang="en-GB" sz="1400" b="0" i="0" u="none" strike="noStrike" baseline="0" dirty="0"/>
              <a:t>subsets as training data</a:t>
            </a:r>
          </a:p>
          <a:p>
            <a:pPr algn="l"/>
            <a:r>
              <a:rPr lang="en-GB" sz="1400" b="0" i="0" u="none" strike="noStrike" baseline="0" dirty="0"/>
              <a:t>Altogether, we obtain </a:t>
            </a:r>
            <a:r>
              <a:rPr lang="en-GB" sz="1400" b="0" i="1" u="none" strike="noStrike" baseline="0" dirty="0"/>
              <a:t>k </a:t>
            </a:r>
            <a:r>
              <a:rPr lang="en-GB" sz="1400" b="0" i="0" u="none" strike="noStrike" baseline="0" dirty="0"/>
              <a:t>estimates for the model error. The average of these values is taken as the estimate for the model error. The variance is taken as the an estimate for the quality of the underlying data. </a:t>
            </a:r>
          </a:p>
          <a:p>
            <a:pPr algn="l"/>
            <a:r>
              <a:rPr lang="en-GB" sz="1400" b="0" i="0" u="none" strike="noStrike" baseline="0" dirty="0"/>
              <a:t>Typically, </a:t>
            </a:r>
            <a:r>
              <a:rPr lang="en-GB" sz="1400" b="0" i="1" u="none" strike="noStrike" baseline="0" dirty="0"/>
              <a:t>k </a:t>
            </a:r>
            <a:r>
              <a:rPr lang="en-GB" sz="1400" b="0" i="0" u="none" strike="noStrike" baseline="0" dirty="0"/>
              <a:t>= 10 is chosen.</a:t>
            </a:r>
            <a:endParaRPr lang="de-DE" sz="1400" dirty="0"/>
          </a:p>
        </p:txBody>
      </p:sp>
      <p:sp>
        <p:nvSpPr>
          <p:cNvPr id="5" name="Footer Placeholder 4">
            <a:extLst>
              <a:ext uri="{FF2B5EF4-FFF2-40B4-BE49-F238E27FC236}">
                <a16:creationId xmlns:a16="http://schemas.microsoft.com/office/drawing/2014/main" id="{129DD75F-E76A-4099-80E8-F2262099DED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Tree>
    <p:extLst>
      <p:ext uri="{BB962C8B-B14F-4D97-AF65-F5344CB8AC3E}">
        <p14:creationId xmlns:p14="http://schemas.microsoft.com/office/powerpoint/2010/main" val="3614989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6B83-645B-4FDE-A49A-9EAE561C621A}"/>
              </a:ext>
            </a:extLst>
          </p:cNvPr>
          <p:cNvSpPr>
            <a:spLocks noGrp="1"/>
          </p:cNvSpPr>
          <p:nvPr>
            <p:ph type="title"/>
          </p:nvPr>
        </p:nvSpPr>
        <p:spPr/>
        <p:txBody>
          <a:bodyPr/>
          <a:lstStyle/>
          <a:p>
            <a:r>
              <a:rPr lang="de-DE" dirty="0"/>
              <a:t>Sampling Techniques: Bootstrapping </a:t>
            </a:r>
            <a:endParaRPr lang="en-GB" dirty="0"/>
          </a:p>
        </p:txBody>
      </p:sp>
      <p:sp>
        <p:nvSpPr>
          <p:cNvPr id="3" name="Slide Number Placeholder 2">
            <a:extLst>
              <a:ext uri="{FF2B5EF4-FFF2-40B4-BE49-F238E27FC236}">
                <a16:creationId xmlns:a16="http://schemas.microsoft.com/office/drawing/2014/main" id="{E86281FE-FBC4-4689-9093-A98B5DE023CE}"/>
              </a:ext>
            </a:extLst>
          </p:cNvPr>
          <p:cNvSpPr>
            <a:spLocks noGrp="1"/>
          </p:cNvSpPr>
          <p:nvPr>
            <p:ph type="sldNum" sz="quarter" idx="13"/>
          </p:nvPr>
        </p:nvSpPr>
        <p:spPr/>
        <p:txBody>
          <a:bodyPr/>
          <a:lstStyle/>
          <a:p>
            <a:fld id="{15C29056-5AFA-7949-831A-3EC086771171}" type="slidenum">
              <a:rPr lang="de-DE" smtClean="0"/>
              <a:pPr/>
              <a:t>41</a:t>
            </a:fld>
            <a:endParaRPr lang="de-DE" dirty="0"/>
          </a:p>
        </p:txBody>
      </p:sp>
      <p:sp>
        <p:nvSpPr>
          <p:cNvPr id="4" name="Text Placeholder 3">
            <a:extLst>
              <a:ext uri="{FF2B5EF4-FFF2-40B4-BE49-F238E27FC236}">
                <a16:creationId xmlns:a16="http://schemas.microsoft.com/office/drawing/2014/main" id="{5A58D660-8A33-4B68-8C61-45B342E829E8}"/>
              </a:ext>
            </a:extLst>
          </p:cNvPr>
          <p:cNvSpPr>
            <a:spLocks noGrp="1"/>
          </p:cNvSpPr>
          <p:nvPr>
            <p:ph type="body" sz="quarter" idx="14"/>
          </p:nvPr>
        </p:nvSpPr>
        <p:spPr/>
        <p:txBody>
          <a:bodyPr/>
          <a:lstStyle/>
          <a:p>
            <a:pPr algn="l"/>
            <a:r>
              <a:rPr lang="de-DE" dirty="0"/>
              <a:t>Bootstrapping </a:t>
            </a:r>
            <a:r>
              <a:rPr lang="en-GB" sz="1800" b="0" i="0" u="none" strike="noStrike" baseline="0" dirty="0"/>
              <a:t>is a resampling technique from statistics aiming at estimating the variance of the model</a:t>
            </a:r>
            <a:r>
              <a:rPr lang="en-GB" sz="1800" dirty="0"/>
              <a:t> </a:t>
            </a:r>
            <a:r>
              <a:rPr lang="en-GB" sz="1800" b="0" i="0" u="none" strike="noStrike" baseline="0" dirty="0"/>
              <a:t>parameters. </a:t>
            </a:r>
          </a:p>
          <a:p>
            <a:pPr algn="l"/>
            <a:r>
              <a:rPr lang="en-GB" sz="1800" b="0" i="0" u="none" strike="noStrike" baseline="0" dirty="0"/>
              <a:t>Like in cross-validation, the model is computed multiple (</a:t>
            </a:r>
            <a:r>
              <a:rPr lang="en-GB" sz="1800" b="0" i="1" u="none" strike="noStrike" baseline="0" dirty="0"/>
              <a:t>k)</a:t>
            </a:r>
            <a:r>
              <a:rPr lang="en-GB" sz="1800" b="0" i="0" u="none" strike="noStrike" baseline="0" dirty="0"/>
              <a:t> times on different data sets. </a:t>
            </a:r>
          </a:p>
          <a:p>
            <a:pPr algn="l"/>
            <a:r>
              <a:rPr lang="en-GB" sz="1800" b="0" i="1" u="none" strike="noStrike" baseline="0" dirty="0"/>
              <a:t>k </a:t>
            </a:r>
            <a:r>
              <a:rPr lang="en-GB" sz="1800" b="0" i="0" u="none" strike="noStrike" baseline="0" dirty="0"/>
              <a:t>bootstrap samples, each of size </a:t>
            </a:r>
            <a:r>
              <a:rPr lang="en-GB" sz="1800" b="0" i="1" u="none" strike="noStrike" baseline="0" dirty="0"/>
              <a:t>n</a:t>
            </a:r>
            <a:r>
              <a:rPr lang="en-GB" sz="1800" b="0" i="0" u="none" strike="noStrike" baseline="0" dirty="0"/>
              <a:t>, are drawn randomly </a:t>
            </a:r>
            <a:r>
              <a:rPr lang="en-GB" sz="1800" b="0" i="1" u="none" strike="noStrike" baseline="0" dirty="0"/>
              <a:t>with replacement </a:t>
            </a:r>
            <a:r>
              <a:rPr lang="en-GB" sz="1800" b="0" i="0" u="none" strike="noStrike" baseline="0" dirty="0"/>
              <a:t>from the original data set with </a:t>
            </a:r>
            <a:r>
              <a:rPr lang="en-GB" sz="1800" b="0" i="1" u="none" strike="noStrike" baseline="0" dirty="0"/>
              <a:t>n </a:t>
            </a:r>
            <a:r>
              <a:rPr lang="en-GB" sz="1800" b="0" i="0" u="none" strike="noStrike" baseline="0" dirty="0"/>
              <a:t>records. </a:t>
            </a:r>
          </a:p>
          <a:p>
            <a:pPr algn="l"/>
            <a:r>
              <a:rPr lang="en-GB" sz="1800" b="0" i="0" u="none" strike="noStrike" baseline="0" dirty="0"/>
              <a:t>The model is then fitted to each one of these bootstrap samples, so that we obtain </a:t>
            </a:r>
            <a:r>
              <a:rPr lang="en-GB" sz="1800" b="0" i="1" u="none" strike="noStrike" baseline="0" dirty="0"/>
              <a:t>k </a:t>
            </a:r>
            <a:r>
              <a:rPr lang="en-GB" sz="1800" b="0" i="0" u="none" strike="noStrike" baseline="0" dirty="0"/>
              <a:t>estimates for the model parameters.</a:t>
            </a:r>
          </a:p>
          <a:p>
            <a:pPr algn="l"/>
            <a:r>
              <a:rPr lang="en-GB" sz="1800" b="0" i="0" u="none" strike="noStrike" baseline="0" dirty="0"/>
              <a:t>Based on these </a:t>
            </a:r>
            <a:r>
              <a:rPr lang="en-GB" sz="1800" b="0" i="1" u="none" strike="noStrike" baseline="0" dirty="0"/>
              <a:t>k </a:t>
            </a:r>
            <a:r>
              <a:rPr lang="en-GB" sz="1800" b="0" i="0" u="none" strike="noStrike" baseline="0" dirty="0"/>
              <a:t>estimates, the empirical standard deviation is computed for each parameter to provide information on how reliable the estimate of the parameter is.</a:t>
            </a:r>
            <a:r>
              <a:rPr lang="de-DE" dirty="0"/>
              <a:t> </a:t>
            </a:r>
            <a:endParaRPr lang="en-GB" dirty="0"/>
          </a:p>
        </p:txBody>
      </p:sp>
      <p:sp>
        <p:nvSpPr>
          <p:cNvPr id="5" name="Footer Placeholder 4">
            <a:extLst>
              <a:ext uri="{FF2B5EF4-FFF2-40B4-BE49-F238E27FC236}">
                <a16:creationId xmlns:a16="http://schemas.microsoft.com/office/drawing/2014/main" id="{129DD75F-E76A-4099-80E8-F2262099DED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Tree>
    <p:extLst>
      <p:ext uri="{BB962C8B-B14F-4D97-AF65-F5344CB8AC3E}">
        <p14:creationId xmlns:p14="http://schemas.microsoft.com/office/powerpoint/2010/main" val="30342995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6B83-645B-4FDE-A49A-9EAE561C621A}"/>
              </a:ext>
            </a:extLst>
          </p:cNvPr>
          <p:cNvSpPr>
            <a:spLocks noGrp="1"/>
          </p:cNvSpPr>
          <p:nvPr>
            <p:ph type="title"/>
          </p:nvPr>
        </p:nvSpPr>
        <p:spPr/>
        <p:txBody>
          <a:bodyPr/>
          <a:lstStyle/>
          <a:p>
            <a:r>
              <a:rPr lang="de-DE" dirty="0"/>
              <a:t>Coping with unbalanced data</a:t>
            </a:r>
            <a:endParaRPr lang="en-GB" dirty="0"/>
          </a:p>
        </p:txBody>
      </p:sp>
      <p:sp>
        <p:nvSpPr>
          <p:cNvPr id="3" name="Slide Number Placeholder 2">
            <a:extLst>
              <a:ext uri="{FF2B5EF4-FFF2-40B4-BE49-F238E27FC236}">
                <a16:creationId xmlns:a16="http://schemas.microsoft.com/office/drawing/2014/main" id="{E86281FE-FBC4-4689-9093-A98B5DE023CE}"/>
              </a:ext>
            </a:extLst>
          </p:cNvPr>
          <p:cNvSpPr>
            <a:spLocks noGrp="1"/>
          </p:cNvSpPr>
          <p:nvPr>
            <p:ph type="sldNum" sz="quarter" idx="13"/>
          </p:nvPr>
        </p:nvSpPr>
        <p:spPr/>
        <p:txBody>
          <a:bodyPr/>
          <a:lstStyle/>
          <a:p>
            <a:fld id="{15C29056-5AFA-7949-831A-3EC086771171}" type="slidenum">
              <a:rPr lang="de-DE" smtClean="0"/>
              <a:pPr/>
              <a:t>42</a:t>
            </a:fld>
            <a:endParaRPr lang="de-DE" dirty="0"/>
          </a:p>
        </p:txBody>
      </p:sp>
      <p:sp>
        <p:nvSpPr>
          <p:cNvPr id="4" name="Text Placeholder 3">
            <a:extLst>
              <a:ext uri="{FF2B5EF4-FFF2-40B4-BE49-F238E27FC236}">
                <a16:creationId xmlns:a16="http://schemas.microsoft.com/office/drawing/2014/main" id="{5A58D660-8A33-4B68-8C61-45B342E829E8}"/>
              </a:ext>
            </a:extLst>
          </p:cNvPr>
          <p:cNvSpPr>
            <a:spLocks noGrp="1"/>
          </p:cNvSpPr>
          <p:nvPr>
            <p:ph type="body" sz="quarter" idx="14"/>
          </p:nvPr>
        </p:nvSpPr>
        <p:spPr/>
        <p:txBody>
          <a:bodyPr/>
          <a:lstStyle/>
          <a:p>
            <a:pPr algn="l"/>
            <a:r>
              <a:rPr lang="en-GB" sz="1800" i="0" u="none" strike="noStrike" baseline="0" dirty="0"/>
              <a:t>Sampling with </a:t>
            </a:r>
            <a:r>
              <a:rPr lang="en-GB" sz="1800" b="1" i="0" u="none" strike="noStrike" baseline="0" dirty="0"/>
              <a:t>stratification </a:t>
            </a:r>
            <a:r>
              <a:rPr lang="en-GB" sz="1800" b="0" i="0" u="none" strike="noStrike" baseline="0" dirty="0"/>
              <a:t>means that random assignments of the data to the test and training sets are carried out per class and not simply for the whole data set. This is to ensure that the relative class frequency in the original data set, the training, and the test set are the same.</a:t>
            </a:r>
          </a:p>
          <a:p>
            <a:pPr algn="l"/>
            <a:endParaRPr lang="en-GB" sz="800" b="0" i="0" u="none" strike="noStrike" baseline="0" dirty="0"/>
          </a:p>
          <a:p>
            <a:pPr algn="l"/>
            <a:r>
              <a:rPr lang="en-GB" sz="1800" dirty="0"/>
              <a:t>Sometimes we want to force a model to represent the classes in the datasets equally even though they are not equally represented. </a:t>
            </a:r>
            <a:r>
              <a:rPr lang="en-GB" sz="1800" b="1" dirty="0"/>
              <a:t>Under-sampling</a:t>
            </a:r>
            <a:r>
              <a:rPr lang="en-GB" sz="1800" dirty="0"/>
              <a:t> and </a:t>
            </a:r>
            <a:r>
              <a:rPr lang="en-GB" sz="1800" b="1" dirty="0"/>
              <a:t>over-sampling</a:t>
            </a:r>
            <a:r>
              <a:rPr lang="en-GB" sz="1800" dirty="0"/>
              <a:t> techniques can produce a new datasets with equally distributed classes, though with unrealistic a priori probabilities.</a:t>
            </a:r>
          </a:p>
          <a:p>
            <a:pPr algn="l"/>
            <a:endParaRPr lang="en-GB" sz="300" dirty="0"/>
          </a:p>
          <a:p>
            <a:pPr lvl="1"/>
            <a:r>
              <a:rPr lang="en-GB" b="1" dirty="0"/>
              <a:t>Under-sampling</a:t>
            </a:r>
            <a:r>
              <a:rPr lang="en-GB" dirty="0"/>
              <a:t> techniques randomly remove samples from the majority class to have as many samples as the minority class. Attention! It may discard potentially useful information!</a:t>
            </a:r>
          </a:p>
          <a:p>
            <a:pPr lvl="1"/>
            <a:r>
              <a:rPr lang="en-GB" b="1" dirty="0"/>
              <a:t>Over-sampling</a:t>
            </a:r>
            <a:r>
              <a:rPr lang="en-GB" dirty="0"/>
              <a:t> supplements the datasets with multiple copies of samples from the minority class – with or without replacement - as to reach the same number as in the majority class. </a:t>
            </a:r>
            <a:r>
              <a:rPr lang="en-GB" b="0" i="0" u="none" strike="noStrike" baseline="0" dirty="0"/>
              <a:t>Instead of using just copies of existing samples, some oversampling techniques create synthetic samples from the same statistical distribution of the minority class. The most common technique is called </a:t>
            </a:r>
            <a:r>
              <a:rPr lang="en-GB" b="1" i="0" u="none" strike="noStrike" baseline="0" dirty="0"/>
              <a:t>SMOTE </a:t>
            </a:r>
            <a:r>
              <a:rPr lang="en-GB" b="0" i="0" u="none" strike="noStrike" baseline="0" dirty="0"/>
              <a:t>(Synthetic Minority Oversampling Technique).</a:t>
            </a:r>
            <a:endParaRPr lang="en-GB" dirty="0"/>
          </a:p>
        </p:txBody>
      </p:sp>
      <p:sp>
        <p:nvSpPr>
          <p:cNvPr id="5" name="Footer Placeholder 4">
            <a:extLst>
              <a:ext uri="{FF2B5EF4-FFF2-40B4-BE49-F238E27FC236}">
                <a16:creationId xmlns:a16="http://schemas.microsoft.com/office/drawing/2014/main" id="{129DD75F-E76A-4099-80E8-F2262099DEDF}"/>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13328453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6B83-645B-4FDE-A49A-9EAE561C621A}"/>
              </a:ext>
            </a:extLst>
          </p:cNvPr>
          <p:cNvSpPr>
            <a:spLocks noGrp="1"/>
          </p:cNvSpPr>
          <p:nvPr>
            <p:ph type="title"/>
          </p:nvPr>
        </p:nvSpPr>
        <p:spPr/>
        <p:txBody>
          <a:bodyPr/>
          <a:lstStyle/>
          <a:p>
            <a:r>
              <a:rPr lang="de-DE" dirty="0"/>
              <a:t>Generalization and Overfitting</a:t>
            </a:r>
            <a:endParaRPr lang="en-GB" dirty="0"/>
          </a:p>
        </p:txBody>
      </p:sp>
      <p:sp>
        <p:nvSpPr>
          <p:cNvPr id="3" name="Slide Number Placeholder 2">
            <a:extLst>
              <a:ext uri="{FF2B5EF4-FFF2-40B4-BE49-F238E27FC236}">
                <a16:creationId xmlns:a16="http://schemas.microsoft.com/office/drawing/2014/main" id="{E86281FE-FBC4-4689-9093-A98B5DE023CE}"/>
              </a:ext>
            </a:extLst>
          </p:cNvPr>
          <p:cNvSpPr>
            <a:spLocks noGrp="1"/>
          </p:cNvSpPr>
          <p:nvPr>
            <p:ph type="sldNum" sz="quarter" idx="13"/>
          </p:nvPr>
        </p:nvSpPr>
        <p:spPr/>
        <p:txBody>
          <a:bodyPr/>
          <a:lstStyle/>
          <a:p>
            <a:fld id="{15C29056-5AFA-7949-831A-3EC086771171}" type="slidenum">
              <a:rPr lang="de-DE" smtClean="0"/>
              <a:pPr/>
              <a:t>43</a:t>
            </a:fld>
            <a:endParaRPr lang="de-DE" dirty="0"/>
          </a:p>
        </p:txBody>
      </p:sp>
      <p:sp>
        <p:nvSpPr>
          <p:cNvPr id="4" name="Text Placeholder 3">
            <a:extLst>
              <a:ext uri="{FF2B5EF4-FFF2-40B4-BE49-F238E27FC236}">
                <a16:creationId xmlns:a16="http://schemas.microsoft.com/office/drawing/2014/main" id="{5A58D660-8A33-4B68-8C61-45B342E829E8}"/>
              </a:ext>
            </a:extLst>
          </p:cNvPr>
          <p:cNvSpPr>
            <a:spLocks noGrp="1"/>
          </p:cNvSpPr>
          <p:nvPr>
            <p:ph type="body" sz="quarter" idx="14"/>
          </p:nvPr>
        </p:nvSpPr>
        <p:spPr/>
        <p:txBody>
          <a:bodyPr/>
          <a:lstStyle/>
          <a:p>
            <a:pPr algn="l"/>
            <a:r>
              <a:rPr lang="en-GB" b="0" i="0" u="none" strike="noStrike" baseline="0" dirty="0">
                <a:solidFill>
                  <a:srgbClr val="000000"/>
                </a:solidFill>
              </a:rPr>
              <a:t>Considering a data set as a collection of examples - describing the dependency between the predictor variables and the dependent variable - the regression function should “learn” this dependency from the data and </a:t>
            </a:r>
            <a:r>
              <a:rPr lang="en-GB" b="1" i="0" u="none" strike="noStrike" baseline="0" dirty="0">
                <a:solidFill>
                  <a:srgbClr val="0000C0"/>
                </a:solidFill>
              </a:rPr>
              <a:t>generalize</a:t>
            </a:r>
            <a:r>
              <a:rPr lang="en-GB" b="0" i="0" u="none" strike="noStrike" baseline="0" dirty="0">
                <a:solidFill>
                  <a:srgbClr val="0000C0"/>
                </a:solidFill>
              </a:rPr>
              <a:t> </a:t>
            </a:r>
            <a:r>
              <a:rPr lang="en-GB" b="0" i="0" u="none" strike="noStrike" baseline="0" dirty="0">
                <a:solidFill>
                  <a:srgbClr val="000000"/>
                </a:solidFill>
              </a:rPr>
              <a:t>it in order to make correct predictions on new data.</a:t>
            </a:r>
          </a:p>
          <a:p>
            <a:pPr algn="l"/>
            <a:r>
              <a:rPr lang="en-GB" b="0" i="0" u="none" strike="noStrike" baseline="0" dirty="0">
                <a:solidFill>
                  <a:srgbClr val="000000"/>
                </a:solidFill>
              </a:rPr>
              <a:t>To achieve this, the model must be universal (flexible) enough to be able to learn the dependency. </a:t>
            </a:r>
          </a:p>
          <a:p>
            <a:pPr algn="l"/>
            <a:r>
              <a:rPr lang="en-GB" b="0" i="0" u="none" strike="noStrike" baseline="0" dirty="0">
                <a:solidFill>
                  <a:srgbClr val="000000"/>
                </a:solidFill>
              </a:rPr>
              <a:t>This does not mean that a more complex model with more parameters leads to better generalization than a simple one</a:t>
            </a:r>
            <a:r>
              <a:rPr lang="en-GB" dirty="0">
                <a:solidFill>
                  <a:srgbClr val="000000"/>
                </a:solidFill>
                <a:latin typeface="LMSans12-Regular"/>
              </a:rPr>
              <a:t>.</a:t>
            </a:r>
          </a:p>
          <a:p>
            <a:pPr algn="l"/>
            <a:r>
              <a:rPr lang="en-GB" dirty="0">
                <a:solidFill>
                  <a:srgbClr val="000000"/>
                </a:solidFill>
              </a:rPr>
              <a:t>Complex models can lead to </a:t>
            </a:r>
            <a:r>
              <a:rPr lang="en-GB" b="1" dirty="0">
                <a:solidFill>
                  <a:srgbClr val="0000C0"/>
                </a:solidFill>
              </a:rPr>
              <a:t>overfitting</a:t>
            </a:r>
            <a:r>
              <a:rPr lang="en-GB" dirty="0">
                <a:solidFill>
                  <a:srgbClr val="000000"/>
                </a:solidFill>
              </a:rPr>
              <a:t>.</a:t>
            </a:r>
            <a:endParaRPr lang="en-GB" dirty="0"/>
          </a:p>
        </p:txBody>
      </p:sp>
      <p:sp>
        <p:nvSpPr>
          <p:cNvPr id="5" name="Footer Placeholder 4">
            <a:extLst>
              <a:ext uri="{FF2B5EF4-FFF2-40B4-BE49-F238E27FC236}">
                <a16:creationId xmlns:a16="http://schemas.microsoft.com/office/drawing/2014/main" id="{129DD75F-E76A-4099-80E8-F2262099DED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Tree>
    <p:extLst>
      <p:ext uri="{BB962C8B-B14F-4D97-AF65-F5344CB8AC3E}">
        <p14:creationId xmlns:p14="http://schemas.microsoft.com/office/powerpoint/2010/main" val="38551418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6B83-645B-4FDE-A49A-9EAE561C621A}"/>
              </a:ext>
            </a:extLst>
          </p:cNvPr>
          <p:cNvSpPr>
            <a:spLocks noGrp="1"/>
          </p:cNvSpPr>
          <p:nvPr>
            <p:ph type="title"/>
          </p:nvPr>
        </p:nvSpPr>
        <p:spPr/>
        <p:txBody>
          <a:bodyPr/>
          <a:lstStyle/>
          <a:p>
            <a:r>
              <a:rPr lang="de-DE" dirty="0"/>
              <a:t>Keep it simple!</a:t>
            </a:r>
            <a:endParaRPr lang="en-GB" dirty="0"/>
          </a:p>
        </p:txBody>
      </p:sp>
      <p:sp>
        <p:nvSpPr>
          <p:cNvPr id="3" name="Slide Number Placeholder 2">
            <a:extLst>
              <a:ext uri="{FF2B5EF4-FFF2-40B4-BE49-F238E27FC236}">
                <a16:creationId xmlns:a16="http://schemas.microsoft.com/office/drawing/2014/main" id="{E86281FE-FBC4-4689-9093-A98B5DE023CE}"/>
              </a:ext>
            </a:extLst>
          </p:cNvPr>
          <p:cNvSpPr>
            <a:spLocks noGrp="1"/>
          </p:cNvSpPr>
          <p:nvPr>
            <p:ph type="sldNum" sz="quarter" idx="13"/>
          </p:nvPr>
        </p:nvSpPr>
        <p:spPr/>
        <p:txBody>
          <a:bodyPr/>
          <a:lstStyle/>
          <a:p>
            <a:fld id="{15C29056-5AFA-7949-831A-3EC086771171}" type="slidenum">
              <a:rPr lang="de-DE" smtClean="0"/>
              <a:pPr/>
              <a:t>44</a:t>
            </a:fld>
            <a:endParaRPr lang="de-DE" dirty="0"/>
          </a:p>
        </p:txBody>
      </p:sp>
      <p:sp>
        <p:nvSpPr>
          <p:cNvPr id="4" name="Text Placeholder 3">
            <a:extLst>
              <a:ext uri="{FF2B5EF4-FFF2-40B4-BE49-F238E27FC236}">
                <a16:creationId xmlns:a16="http://schemas.microsoft.com/office/drawing/2014/main" id="{5A58D660-8A33-4B68-8C61-45B342E829E8}"/>
              </a:ext>
            </a:extLst>
          </p:cNvPr>
          <p:cNvSpPr>
            <a:spLocks noGrp="1"/>
          </p:cNvSpPr>
          <p:nvPr>
            <p:ph type="body" sz="quarter" idx="14"/>
          </p:nvPr>
        </p:nvSpPr>
        <p:spPr>
          <a:xfrm>
            <a:off x="382587" y="3925957"/>
            <a:ext cx="8378825" cy="1440748"/>
          </a:xfrm>
        </p:spPr>
        <p:txBody>
          <a:bodyPr/>
          <a:lstStyle/>
          <a:p>
            <a:pPr algn="l"/>
            <a:r>
              <a:rPr lang="en-GB" b="0" i="0" u="none" strike="noStrike" baseline="0" dirty="0">
                <a:latin typeface="LMSans10-Regular"/>
              </a:rPr>
              <a:t>The model must “learn” a description of the data, not of the details and noise inherent in the data.</a:t>
            </a:r>
          </a:p>
          <a:p>
            <a:pPr algn="l"/>
            <a:r>
              <a:rPr lang="en-GB" b="0" i="0" u="none" strike="noStrike" baseline="0" dirty="0">
                <a:latin typeface="LMSans10-Regular"/>
              </a:rPr>
              <a:t>The prediction using a complex function can be worse than for a simpler model.</a:t>
            </a:r>
            <a:endParaRPr lang="en-GB" dirty="0"/>
          </a:p>
        </p:txBody>
      </p:sp>
      <p:sp>
        <p:nvSpPr>
          <p:cNvPr id="5" name="Footer Placeholder 4">
            <a:extLst>
              <a:ext uri="{FF2B5EF4-FFF2-40B4-BE49-F238E27FC236}">
                <a16:creationId xmlns:a16="http://schemas.microsoft.com/office/drawing/2014/main" id="{129DD75F-E76A-4099-80E8-F2262099DED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6" name="Picture 5">
            <a:extLst>
              <a:ext uri="{FF2B5EF4-FFF2-40B4-BE49-F238E27FC236}">
                <a16:creationId xmlns:a16="http://schemas.microsoft.com/office/drawing/2014/main" id="{35E187BD-687A-4D48-94B1-5C97B9CC312B}"/>
              </a:ext>
            </a:extLst>
          </p:cNvPr>
          <p:cNvPicPr>
            <a:picLocks noChangeAspect="1"/>
          </p:cNvPicPr>
          <p:nvPr/>
        </p:nvPicPr>
        <p:blipFill>
          <a:blip r:embed="rId2"/>
          <a:stretch>
            <a:fillRect/>
          </a:stretch>
        </p:blipFill>
        <p:spPr>
          <a:xfrm>
            <a:off x="548167" y="1133041"/>
            <a:ext cx="3471950" cy="2322533"/>
          </a:xfrm>
          <a:prstGeom prst="rect">
            <a:avLst/>
          </a:prstGeom>
        </p:spPr>
      </p:pic>
      <p:pic>
        <p:nvPicPr>
          <p:cNvPr id="7" name="Picture 6">
            <a:extLst>
              <a:ext uri="{FF2B5EF4-FFF2-40B4-BE49-F238E27FC236}">
                <a16:creationId xmlns:a16="http://schemas.microsoft.com/office/drawing/2014/main" id="{09DA6C8D-50D6-4F72-A5F8-58C511FE2E6F}"/>
              </a:ext>
            </a:extLst>
          </p:cNvPr>
          <p:cNvPicPr>
            <a:picLocks noChangeAspect="1"/>
          </p:cNvPicPr>
          <p:nvPr/>
        </p:nvPicPr>
        <p:blipFill>
          <a:blip r:embed="rId3"/>
          <a:stretch>
            <a:fillRect/>
          </a:stretch>
        </p:blipFill>
        <p:spPr>
          <a:xfrm>
            <a:off x="4671392" y="1133041"/>
            <a:ext cx="3573344" cy="2348704"/>
          </a:xfrm>
          <a:prstGeom prst="rect">
            <a:avLst/>
          </a:prstGeom>
        </p:spPr>
      </p:pic>
      <p:sp>
        <p:nvSpPr>
          <p:cNvPr id="9" name="TextBox 8">
            <a:extLst>
              <a:ext uri="{FF2B5EF4-FFF2-40B4-BE49-F238E27FC236}">
                <a16:creationId xmlns:a16="http://schemas.microsoft.com/office/drawing/2014/main" id="{85013897-707E-4182-8B6B-F9AA378F6446}"/>
              </a:ext>
            </a:extLst>
          </p:cNvPr>
          <p:cNvSpPr txBox="1"/>
          <p:nvPr/>
        </p:nvSpPr>
        <p:spPr>
          <a:xfrm>
            <a:off x="5695132" y="796216"/>
            <a:ext cx="1272770" cy="338554"/>
          </a:xfrm>
          <a:prstGeom prst="rect">
            <a:avLst/>
          </a:prstGeom>
          <a:noFill/>
        </p:spPr>
        <p:txBody>
          <a:bodyPr wrap="square" rtlCol="0">
            <a:spAutoFit/>
          </a:bodyPr>
          <a:lstStyle/>
          <a:p>
            <a:pPr algn="ctr"/>
            <a:r>
              <a:rPr lang="en-US" sz="1600" dirty="0"/>
              <a:t>Overfitted</a:t>
            </a:r>
          </a:p>
        </p:txBody>
      </p:sp>
      <p:sp>
        <p:nvSpPr>
          <p:cNvPr id="11" name="TextBox 10">
            <a:extLst>
              <a:ext uri="{FF2B5EF4-FFF2-40B4-BE49-F238E27FC236}">
                <a16:creationId xmlns:a16="http://schemas.microsoft.com/office/drawing/2014/main" id="{0DAC350D-B6A4-4178-AF5A-C11927121A17}"/>
              </a:ext>
            </a:extLst>
          </p:cNvPr>
          <p:cNvSpPr txBox="1"/>
          <p:nvPr/>
        </p:nvSpPr>
        <p:spPr>
          <a:xfrm>
            <a:off x="1730270" y="794487"/>
            <a:ext cx="1313292" cy="338554"/>
          </a:xfrm>
          <a:prstGeom prst="rect">
            <a:avLst/>
          </a:prstGeom>
          <a:noFill/>
        </p:spPr>
        <p:txBody>
          <a:bodyPr wrap="square" rtlCol="0">
            <a:spAutoFit/>
          </a:bodyPr>
          <a:lstStyle/>
          <a:p>
            <a:pPr algn="ctr"/>
            <a:r>
              <a:rPr lang="en-US" sz="1600" dirty="0"/>
              <a:t>Generalized</a:t>
            </a:r>
          </a:p>
        </p:txBody>
      </p:sp>
    </p:spTree>
    <p:extLst>
      <p:ext uri="{BB962C8B-B14F-4D97-AF65-F5344CB8AC3E}">
        <p14:creationId xmlns:p14="http://schemas.microsoft.com/office/powerpoint/2010/main" val="37059872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821F-5F65-5643-A944-071235D298EC}"/>
              </a:ext>
            </a:extLst>
          </p:cNvPr>
          <p:cNvSpPr>
            <a:spLocks noGrp="1"/>
          </p:cNvSpPr>
          <p:nvPr>
            <p:ph type="title"/>
          </p:nvPr>
        </p:nvSpPr>
        <p:spPr/>
        <p:txBody>
          <a:bodyPr/>
          <a:lstStyle/>
          <a:p>
            <a:r>
              <a:rPr lang="en-US" dirty="0"/>
              <a:t>Overfitting vs Underfitting</a:t>
            </a:r>
          </a:p>
        </p:txBody>
      </p:sp>
      <p:cxnSp>
        <p:nvCxnSpPr>
          <p:cNvPr id="155" name="Straight Arrow Connector 154">
            <a:extLst>
              <a:ext uri="{FF2B5EF4-FFF2-40B4-BE49-F238E27FC236}">
                <a16:creationId xmlns:a16="http://schemas.microsoft.com/office/drawing/2014/main" id="{35520587-C1C8-4889-B50B-94C4DD4FDCB9}"/>
              </a:ext>
            </a:extLst>
          </p:cNvPr>
          <p:cNvCxnSpPr>
            <a:cxnSpLocks/>
          </p:cNvCxnSpPr>
          <p:nvPr/>
        </p:nvCxnSpPr>
        <p:spPr>
          <a:xfrm flipV="1">
            <a:off x="6209629" y="3216908"/>
            <a:ext cx="0" cy="1512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869C268E-D481-4F99-BEE0-665C678965BA}"/>
              </a:ext>
            </a:extLst>
          </p:cNvPr>
          <p:cNvCxnSpPr/>
          <p:nvPr/>
        </p:nvCxnSpPr>
        <p:spPr>
          <a:xfrm>
            <a:off x="6209629" y="4727952"/>
            <a:ext cx="266429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7" name="Plus 36">
            <a:extLst>
              <a:ext uri="{FF2B5EF4-FFF2-40B4-BE49-F238E27FC236}">
                <a16:creationId xmlns:a16="http://schemas.microsoft.com/office/drawing/2014/main" id="{169B377D-C2D4-4E01-9FCE-1A3F18A6B161}"/>
              </a:ext>
            </a:extLst>
          </p:cNvPr>
          <p:cNvSpPr/>
          <p:nvPr/>
        </p:nvSpPr>
        <p:spPr>
          <a:xfrm>
            <a:off x="6475444" y="4307719"/>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Plus 36">
            <a:extLst>
              <a:ext uri="{FF2B5EF4-FFF2-40B4-BE49-F238E27FC236}">
                <a16:creationId xmlns:a16="http://schemas.microsoft.com/office/drawing/2014/main" id="{76782BDB-D6AF-44D0-927B-00D9029CCD69}"/>
              </a:ext>
            </a:extLst>
          </p:cNvPr>
          <p:cNvSpPr/>
          <p:nvPr/>
        </p:nvSpPr>
        <p:spPr>
          <a:xfrm>
            <a:off x="6613360" y="390017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Plus 36">
            <a:extLst>
              <a:ext uri="{FF2B5EF4-FFF2-40B4-BE49-F238E27FC236}">
                <a16:creationId xmlns:a16="http://schemas.microsoft.com/office/drawing/2014/main" id="{0E73F234-A9B7-4DA8-9258-4336643CCAD2}"/>
              </a:ext>
            </a:extLst>
          </p:cNvPr>
          <p:cNvSpPr/>
          <p:nvPr/>
        </p:nvSpPr>
        <p:spPr>
          <a:xfrm>
            <a:off x="6587704" y="3713519"/>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lus 36">
            <a:extLst>
              <a:ext uri="{FF2B5EF4-FFF2-40B4-BE49-F238E27FC236}">
                <a16:creationId xmlns:a16="http://schemas.microsoft.com/office/drawing/2014/main" id="{E9AA956B-B648-430B-B2ED-CC9376B225F9}"/>
              </a:ext>
            </a:extLst>
          </p:cNvPr>
          <p:cNvSpPr/>
          <p:nvPr/>
        </p:nvSpPr>
        <p:spPr>
          <a:xfrm>
            <a:off x="6788597" y="367764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Plus 36">
            <a:extLst>
              <a:ext uri="{FF2B5EF4-FFF2-40B4-BE49-F238E27FC236}">
                <a16:creationId xmlns:a16="http://schemas.microsoft.com/office/drawing/2014/main" id="{5B85A5BB-BF76-4EF9-8BDE-EFE31D66DAEF}"/>
              </a:ext>
            </a:extLst>
          </p:cNvPr>
          <p:cNvSpPr/>
          <p:nvPr/>
        </p:nvSpPr>
        <p:spPr>
          <a:xfrm>
            <a:off x="6533397" y="413842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Plus 36">
            <a:extLst>
              <a:ext uri="{FF2B5EF4-FFF2-40B4-BE49-F238E27FC236}">
                <a16:creationId xmlns:a16="http://schemas.microsoft.com/office/drawing/2014/main" id="{182F7898-8509-4684-A2D6-1AE0B24A6BFD}"/>
              </a:ext>
            </a:extLst>
          </p:cNvPr>
          <p:cNvSpPr/>
          <p:nvPr/>
        </p:nvSpPr>
        <p:spPr>
          <a:xfrm>
            <a:off x="6936854" y="388217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lus 36">
            <a:extLst>
              <a:ext uri="{FF2B5EF4-FFF2-40B4-BE49-F238E27FC236}">
                <a16:creationId xmlns:a16="http://schemas.microsoft.com/office/drawing/2014/main" id="{918A2E1F-4851-4C2D-AC1A-00604035B27E}"/>
              </a:ext>
            </a:extLst>
          </p:cNvPr>
          <p:cNvSpPr/>
          <p:nvPr/>
        </p:nvSpPr>
        <p:spPr>
          <a:xfrm>
            <a:off x="7086071" y="4069212"/>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Plus 36">
            <a:extLst>
              <a:ext uri="{FF2B5EF4-FFF2-40B4-BE49-F238E27FC236}">
                <a16:creationId xmlns:a16="http://schemas.microsoft.com/office/drawing/2014/main" id="{CDD391BF-5404-4FE8-A7AB-F3A26F9B3C4F}"/>
              </a:ext>
            </a:extLst>
          </p:cNvPr>
          <p:cNvSpPr/>
          <p:nvPr/>
        </p:nvSpPr>
        <p:spPr>
          <a:xfrm>
            <a:off x="7301836" y="420367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Plus 36">
            <a:extLst>
              <a:ext uri="{FF2B5EF4-FFF2-40B4-BE49-F238E27FC236}">
                <a16:creationId xmlns:a16="http://schemas.microsoft.com/office/drawing/2014/main" id="{74689135-DF77-429A-AF50-7AD0B5C4087B}"/>
              </a:ext>
            </a:extLst>
          </p:cNvPr>
          <p:cNvSpPr/>
          <p:nvPr/>
        </p:nvSpPr>
        <p:spPr>
          <a:xfrm>
            <a:off x="7427433" y="396292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Plus 36">
            <a:extLst>
              <a:ext uri="{FF2B5EF4-FFF2-40B4-BE49-F238E27FC236}">
                <a16:creationId xmlns:a16="http://schemas.microsoft.com/office/drawing/2014/main" id="{368C8EAB-E680-4F53-989A-345BD6CDAD5C}"/>
              </a:ext>
            </a:extLst>
          </p:cNvPr>
          <p:cNvSpPr/>
          <p:nvPr/>
        </p:nvSpPr>
        <p:spPr>
          <a:xfrm>
            <a:off x="7631805" y="399621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Plus 36">
            <a:extLst>
              <a:ext uri="{FF2B5EF4-FFF2-40B4-BE49-F238E27FC236}">
                <a16:creationId xmlns:a16="http://schemas.microsoft.com/office/drawing/2014/main" id="{32C93C28-EE46-48F1-BD54-5E0F2A91294A}"/>
              </a:ext>
            </a:extLst>
          </p:cNvPr>
          <p:cNvSpPr/>
          <p:nvPr/>
        </p:nvSpPr>
        <p:spPr>
          <a:xfrm>
            <a:off x="7607988" y="371725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Plus 36">
            <a:extLst>
              <a:ext uri="{FF2B5EF4-FFF2-40B4-BE49-F238E27FC236}">
                <a16:creationId xmlns:a16="http://schemas.microsoft.com/office/drawing/2014/main" id="{466CBE4E-6BC0-495E-A8E3-477E0EEAE9C4}"/>
              </a:ext>
            </a:extLst>
          </p:cNvPr>
          <p:cNvSpPr/>
          <p:nvPr/>
        </p:nvSpPr>
        <p:spPr>
          <a:xfrm>
            <a:off x="7726788" y="3532242"/>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Plus 36">
            <a:extLst>
              <a:ext uri="{FF2B5EF4-FFF2-40B4-BE49-F238E27FC236}">
                <a16:creationId xmlns:a16="http://schemas.microsoft.com/office/drawing/2014/main" id="{D052509E-3BD8-43CC-9979-AC685E5BD19A}"/>
              </a:ext>
            </a:extLst>
          </p:cNvPr>
          <p:cNvSpPr/>
          <p:nvPr/>
        </p:nvSpPr>
        <p:spPr>
          <a:xfrm>
            <a:off x="7863693" y="3288399"/>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Plus 36">
            <a:extLst>
              <a:ext uri="{FF2B5EF4-FFF2-40B4-BE49-F238E27FC236}">
                <a16:creationId xmlns:a16="http://schemas.microsoft.com/office/drawing/2014/main" id="{71FC3CEB-681E-4341-AE58-4DE47C44EAC0}"/>
              </a:ext>
            </a:extLst>
          </p:cNvPr>
          <p:cNvSpPr/>
          <p:nvPr/>
        </p:nvSpPr>
        <p:spPr>
          <a:xfrm>
            <a:off x="8020664" y="3478242"/>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Plus 36">
            <a:extLst>
              <a:ext uri="{FF2B5EF4-FFF2-40B4-BE49-F238E27FC236}">
                <a16:creationId xmlns:a16="http://schemas.microsoft.com/office/drawing/2014/main" id="{D737D21C-75A4-4CE6-84B1-0887146EDBBB}"/>
              </a:ext>
            </a:extLst>
          </p:cNvPr>
          <p:cNvSpPr/>
          <p:nvPr/>
        </p:nvSpPr>
        <p:spPr>
          <a:xfrm>
            <a:off x="8078019" y="368087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Plus 36">
            <a:extLst>
              <a:ext uri="{FF2B5EF4-FFF2-40B4-BE49-F238E27FC236}">
                <a16:creationId xmlns:a16="http://schemas.microsoft.com/office/drawing/2014/main" id="{850837CF-AD0B-4F19-B163-F36A25983221}"/>
              </a:ext>
            </a:extLst>
          </p:cNvPr>
          <p:cNvSpPr/>
          <p:nvPr/>
        </p:nvSpPr>
        <p:spPr>
          <a:xfrm>
            <a:off x="8565623" y="434896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Plus 36">
            <a:extLst>
              <a:ext uri="{FF2B5EF4-FFF2-40B4-BE49-F238E27FC236}">
                <a16:creationId xmlns:a16="http://schemas.microsoft.com/office/drawing/2014/main" id="{80DE1052-5CCC-4FF5-8E4E-85EF608C8E5D}"/>
              </a:ext>
            </a:extLst>
          </p:cNvPr>
          <p:cNvSpPr/>
          <p:nvPr/>
        </p:nvSpPr>
        <p:spPr>
          <a:xfrm>
            <a:off x="8511623" y="4069212"/>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lus 36">
            <a:extLst>
              <a:ext uri="{FF2B5EF4-FFF2-40B4-BE49-F238E27FC236}">
                <a16:creationId xmlns:a16="http://schemas.microsoft.com/office/drawing/2014/main" id="{CFB2EC61-7BD5-4177-A62B-A90BC631D540}"/>
              </a:ext>
            </a:extLst>
          </p:cNvPr>
          <p:cNvSpPr/>
          <p:nvPr/>
        </p:nvSpPr>
        <p:spPr>
          <a:xfrm>
            <a:off x="8274242" y="360297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Plus 36">
            <a:extLst>
              <a:ext uri="{FF2B5EF4-FFF2-40B4-BE49-F238E27FC236}">
                <a16:creationId xmlns:a16="http://schemas.microsoft.com/office/drawing/2014/main" id="{2F5EB126-A3C0-474D-8B50-9F0A405D07A7}"/>
              </a:ext>
            </a:extLst>
          </p:cNvPr>
          <p:cNvSpPr/>
          <p:nvPr/>
        </p:nvSpPr>
        <p:spPr>
          <a:xfrm>
            <a:off x="6257169" y="447062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Plus 36">
            <a:extLst>
              <a:ext uri="{FF2B5EF4-FFF2-40B4-BE49-F238E27FC236}">
                <a16:creationId xmlns:a16="http://schemas.microsoft.com/office/drawing/2014/main" id="{9CEEB949-FA13-478C-AB1E-66B9D4856741}"/>
              </a:ext>
            </a:extLst>
          </p:cNvPr>
          <p:cNvSpPr/>
          <p:nvPr/>
        </p:nvSpPr>
        <p:spPr>
          <a:xfrm>
            <a:off x="6330483" y="4296851"/>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Plus 36">
            <a:extLst>
              <a:ext uri="{FF2B5EF4-FFF2-40B4-BE49-F238E27FC236}">
                <a16:creationId xmlns:a16="http://schemas.microsoft.com/office/drawing/2014/main" id="{A187A03D-506F-45BD-BC5A-7740DB435E8E}"/>
              </a:ext>
            </a:extLst>
          </p:cNvPr>
          <p:cNvSpPr/>
          <p:nvPr/>
        </p:nvSpPr>
        <p:spPr>
          <a:xfrm>
            <a:off x="7703891" y="3330654"/>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Plus 36">
            <a:extLst>
              <a:ext uri="{FF2B5EF4-FFF2-40B4-BE49-F238E27FC236}">
                <a16:creationId xmlns:a16="http://schemas.microsoft.com/office/drawing/2014/main" id="{AA06FB51-CE22-4778-8C07-6EFBB3A51790}"/>
              </a:ext>
            </a:extLst>
          </p:cNvPr>
          <p:cNvSpPr/>
          <p:nvPr/>
        </p:nvSpPr>
        <p:spPr>
          <a:xfrm>
            <a:off x="8407471" y="4181626"/>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Plus 36">
            <a:extLst>
              <a:ext uri="{FF2B5EF4-FFF2-40B4-BE49-F238E27FC236}">
                <a16:creationId xmlns:a16="http://schemas.microsoft.com/office/drawing/2014/main" id="{C5C5D482-62BD-4092-9839-274947051DF3}"/>
              </a:ext>
            </a:extLst>
          </p:cNvPr>
          <p:cNvSpPr/>
          <p:nvPr/>
        </p:nvSpPr>
        <p:spPr>
          <a:xfrm>
            <a:off x="6659042" y="3618649"/>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Plus 36">
            <a:extLst>
              <a:ext uri="{FF2B5EF4-FFF2-40B4-BE49-F238E27FC236}">
                <a16:creationId xmlns:a16="http://schemas.microsoft.com/office/drawing/2014/main" id="{F57DBAFB-0032-43BB-A4A3-B8FB8D58872F}"/>
              </a:ext>
            </a:extLst>
          </p:cNvPr>
          <p:cNvSpPr/>
          <p:nvPr/>
        </p:nvSpPr>
        <p:spPr>
          <a:xfrm>
            <a:off x="7469792" y="4064798"/>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Plus 36">
            <a:extLst>
              <a:ext uri="{FF2B5EF4-FFF2-40B4-BE49-F238E27FC236}">
                <a16:creationId xmlns:a16="http://schemas.microsoft.com/office/drawing/2014/main" id="{027B4A75-C00C-47D2-9C12-9D592D9A4125}"/>
              </a:ext>
            </a:extLst>
          </p:cNvPr>
          <p:cNvSpPr/>
          <p:nvPr/>
        </p:nvSpPr>
        <p:spPr>
          <a:xfrm>
            <a:off x="8387403" y="383997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Plus 36">
            <a:extLst>
              <a:ext uri="{FF2B5EF4-FFF2-40B4-BE49-F238E27FC236}">
                <a16:creationId xmlns:a16="http://schemas.microsoft.com/office/drawing/2014/main" id="{D987C341-8A40-4B10-ADA8-ABDEB35215CA}"/>
              </a:ext>
            </a:extLst>
          </p:cNvPr>
          <p:cNvSpPr/>
          <p:nvPr/>
        </p:nvSpPr>
        <p:spPr>
          <a:xfrm>
            <a:off x="8246521" y="393103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Plus 36">
            <a:extLst>
              <a:ext uri="{FF2B5EF4-FFF2-40B4-BE49-F238E27FC236}">
                <a16:creationId xmlns:a16="http://schemas.microsoft.com/office/drawing/2014/main" id="{07D146D0-3753-45D0-B71F-6B08B8E5C56D}"/>
              </a:ext>
            </a:extLst>
          </p:cNvPr>
          <p:cNvSpPr/>
          <p:nvPr/>
        </p:nvSpPr>
        <p:spPr>
          <a:xfrm>
            <a:off x="7470408" y="3815683"/>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Plus 36">
            <a:extLst>
              <a:ext uri="{FF2B5EF4-FFF2-40B4-BE49-F238E27FC236}">
                <a16:creationId xmlns:a16="http://schemas.microsoft.com/office/drawing/2014/main" id="{4D3F9A53-FC76-454D-93AE-8D311905A068}"/>
              </a:ext>
            </a:extLst>
          </p:cNvPr>
          <p:cNvSpPr/>
          <p:nvPr/>
        </p:nvSpPr>
        <p:spPr>
          <a:xfrm>
            <a:off x="8400590" y="401079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Plus 36">
            <a:extLst>
              <a:ext uri="{FF2B5EF4-FFF2-40B4-BE49-F238E27FC236}">
                <a16:creationId xmlns:a16="http://schemas.microsoft.com/office/drawing/2014/main" id="{7DAC518B-81FC-4484-ADCD-70AD699330F3}"/>
              </a:ext>
            </a:extLst>
          </p:cNvPr>
          <p:cNvSpPr/>
          <p:nvPr/>
        </p:nvSpPr>
        <p:spPr>
          <a:xfrm>
            <a:off x="8198642" y="3777130"/>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Plus 36">
            <a:extLst>
              <a:ext uri="{FF2B5EF4-FFF2-40B4-BE49-F238E27FC236}">
                <a16:creationId xmlns:a16="http://schemas.microsoft.com/office/drawing/2014/main" id="{D4D99784-A411-4EF5-8534-84CCCCF16E14}"/>
              </a:ext>
            </a:extLst>
          </p:cNvPr>
          <p:cNvSpPr/>
          <p:nvPr/>
        </p:nvSpPr>
        <p:spPr>
          <a:xfrm>
            <a:off x="6603232" y="4053685"/>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Plus 36">
            <a:extLst>
              <a:ext uri="{FF2B5EF4-FFF2-40B4-BE49-F238E27FC236}">
                <a16:creationId xmlns:a16="http://schemas.microsoft.com/office/drawing/2014/main" id="{6F45DC60-A85B-43DE-A7CD-AF1AA7A49044}"/>
              </a:ext>
            </a:extLst>
          </p:cNvPr>
          <p:cNvSpPr/>
          <p:nvPr/>
        </p:nvSpPr>
        <p:spPr>
          <a:xfrm>
            <a:off x="6470110" y="3999685"/>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Plus 36">
            <a:extLst>
              <a:ext uri="{FF2B5EF4-FFF2-40B4-BE49-F238E27FC236}">
                <a16:creationId xmlns:a16="http://schemas.microsoft.com/office/drawing/2014/main" id="{36C5D977-73CB-403B-B0DB-7824A01AAD34}"/>
              </a:ext>
            </a:extLst>
          </p:cNvPr>
          <p:cNvSpPr/>
          <p:nvPr/>
        </p:nvSpPr>
        <p:spPr>
          <a:xfrm>
            <a:off x="7103735" y="386490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0" name="Plus 36">
            <a:extLst>
              <a:ext uri="{FF2B5EF4-FFF2-40B4-BE49-F238E27FC236}">
                <a16:creationId xmlns:a16="http://schemas.microsoft.com/office/drawing/2014/main" id="{BE93AE79-127C-4C78-838C-B36E2EB9859C}"/>
              </a:ext>
            </a:extLst>
          </p:cNvPr>
          <p:cNvSpPr/>
          <p:nvPr/>
        </p:nvSpPr>
        <p:spPr>
          <a:xfrm>
            <a:off x="7250650" y="4097261"/>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Plus 36">
            <a:extLst>
              <a:ext uri="{FF2B5EF4-FFF2-40B4-BE49-F238E27FC236}">
                <a16:creationId xmlns:a16="http://schemas.microsoft.com/office/drawing/2014/main" id="{CA2E7A46-466D-44B3-A5CF-582E2612E87A}"/>
              </a:ext>
            </a:extLst>
          </p:cNvPr>
          <p:cNvSpPr/>
          <p:nvPr/>
        </p:nvSpPr>
        <p:spPr>
          <a:xfrm>
            <a:off x="8673623" y="449829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Plus 36">
            <a:extLst>
              <a:ext uri="{FF2B5EF4-FFF2-40B4-BE49-F238E27FC236}">
                <a16:creationId xmlns:a16="http://schemas.microsoft.com/office/drawing/2014/main" id="{83DB1692-CE3A-44FD-9A41-4BC292175E5E}"/>
              </a:ext>
            </a:extLst>
          </p:cNvPr>
          <p:cNvSpPr/>
          <p:nvPr/>
        </p:nvSpPr>
        <p:spPr>
          <a:xfrm>
            <a:off x="7625487" y="359205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Plus 36">
            <a:extLst>
              <a:ext uri="{FF2B5EF4-FFF2-40B4-BE49-F238E27FC236}">
                <a16:creationId xmlns:a16="http://schemas.microsoft.com/office/drawing/2014/main" id="{307D57FA-5417-4927-BF60-B09F9319271B}"/>
              </a:ext>
            </a:extLst>
          </p:cNvPr>
          <p:cNvSpPr/>
          <p:nvPr/>
        </p:nvSpPr>
        <p:spPr>
          <a:xfrm>
            <a:off x="7708368" y="382523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5" name="Group 194">
            <a:extLst>
              <a:ext uri="{FF2B5EF4-FFF2-40B4-BE49-F238E27FC236}">
                <a16:creationId xmlns:a16="http://schemas.microsoft.com/office/drawing/2014/main" id="{40E31B49-A549-4E3C-918E-FD941E328E72}"/>
              </a:ext>
            </a:extLst>
          </p:cNvPr>
          <p:cNvGrpSpPr/>
          <p:nvPr/>
        </p:nvGrpSpPr>
        <p:grpSpPr>
          <a:xfrm>
            <a:off x="6301731" y="3340333"/>
            <a:ext cx="7089941" cy="1216027"/>
            <a:chOff x="5528198" y="3092450"/>
            <a:chExt cx="7089941" cy="1216027"/>
          </a:xfrm>
        </p:grpSpPr>
        <p:cxnSp>
          <p:nvCxnSpPr>
            <p:cNvPr id="196" name="Straight Connector 195">
              <a:extLst>
                <a:ext uri="{FF2B5EF4-FFF2-40B4-BE49-F238E27FC236}">
                  <a16:creationId xmlns:a16="http://schemas.microsoft.com/office/drawing/2014/main" id="{1EE6C11D-DF12-4DED-AA77-11AC41C7B27F}"/>
                </a:ext>
              </a:extLst>
            </p:cNvPr>
            <p:cNvCxnSpPr>
              <a:cxnSpLocks/>
            </p:cNvCxnSpPr>
            <p:nvPr/>
          </p:nvCxnSpPr>
          <p:spPr>
            <a:xfrm flipV="1">
              <a:off x="5528198" y="3813175"/>
              <a:ext cx="227900" cy="463844"/>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CA7BF9CB-2A98-4C64-AB85-0D3697941716}"/>
                </a:ext>
              </a:extLst>
            </p:cNvPr>
            <p:cNvCxnSpPr>
              <a:cxnSpLocks/>
            </p:cNvCxnSpPr>
            <p:nvPr/>
          </p:nvCxnSpPr>
          <p:spPr>
            <a:xfrm flipV="1">
              <a:off x="5746573" y="3806826"/>
              <a:ext cx="3177" cy="314324"/>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D349ED7-17A0-48BD-A434-077950C95165}"/>
                </a:ext>
              </a:extLst>
            </p:cNvPr>
            <p:cNvCxnSpPr>
              <a:cxnSpLocks/>
            </p:cNvCxnSpPr>
            <p:nvPr/>
          </p:nvCxnSpPr>
          <p:spPr>
            <a:xfrm flipV="1">
              <a:off x="5759273" y="3940175"/>
              <a:ext cx="44450" cy="184152"/>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239224CD-9891-4C95-B2C4-4C3C7E95232D}"/>
                </a:ext>
              </a:extLst>
            </p:cNvPr>
            <p:cNvCxnSpPr>
              <a:cxnSpLocks/>
            </p:cNvCxnSpPr>
            <p:nvPr/>
          </p:nvCxnSpPr>
          <p:spPr>
            <a:xfrm flipH="1">
              <a:off x="5800548" y="3521075"/>
              <a:ext cx="63501" cy="431800"/>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C87C5BBB-E736-4F1D-A186-17C49DE209B5}"/>
                </a:ext>
              </a:extLst>
            </p:cNvPr>
            <p:cNvCxnSpPr>
              <a:cxnSpLocks/>
            </p:cNvCxnSpPr>
            <p:nvPr/>
          </p:nvCxnSpPr>
          <p:spPr>
            <a:xfrm>
              <a:off x="5867223" y="3517900"/>
              <a:ext cx="25400" cy="193675"/>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4DFA2B5F-E631-4DBC-99A7-16A391CEDBD5}"/>
                </a:ext>
              </a:extLst>
            </p:cNvPr>
            <p:cNvCxnSpPr>
              <a:cxnSpLocks/>
            </p:cNvCxnSpPr>
            <p:nvPr/>
          </p:nvCxnSpPr>
          <p:spPr>
            <a:xfrm flipV="1">
              <a:off x="5889448" y="3479800"/>
              <a:ext cx="177800" cy="219075"/>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F26CABE8-F809-4AB9-AF0C-9D4CEA094426}"/>
                </a:ext>
              </a:extLst>
            </p:cNvPr>
            <p:cNvCxnSpPr>
              <a:cxnSpLocks/>
            </p:cNvCxnSpPr>
            <p:nvPr/>
          </p:nvCxnSpPr>
          <p:spPr>
            <a:xfrm flipH="1" flipV="1">
              <a:off x="6067249" y="3482977"/>
              <a:ext cx="161924" cy="219073"/>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822A7B18-F466-45AE-8251-4A0FDCF1F15C}"/>
                </a:ext>
              </a:extLst>
            </p:cNvPr>
            <p:cNvCxnSpPr>
              <a:cxnSpLocks/>
            </p:cNvCxnSpPr>
            <p:nvPr/>
          </p:nvCxnSpPr>
          <p:spPr>
            <a:xfrm flipH="1" flipV="1">
              <a:off x="6213298" y="3686176"/>
              <a:ext cx="146050" cy="196849"/>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6B5A8C5B-BB5C-42AC-AE48-A2A62E38DB1C}"/>
                </a:ext>
              </a:extLst>
            </p:cNvPr>
            <p:cNvCxnSpPr>
              <a:cxnSpLocks/>
            </p:cNvCxnSpPr>
            <p:nvPr/>
          </p:nvCxnSpPr>
          <p:spPr>
            <a:xfrm flipH="1">
              <a:off x="6362524" y="3663950"/>
              <a:ext cx="15874" cy="209550"/>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4749C539-9601-4C32-9547-1F5295C2160F}"/>
                </a:ext>
              </a:extLst>
            </p:cNvPr>
            <p:cNvCxnSpPr>
              <a:cxnSpLocks/>
            </p:cNvCxnSpPr>
            <p:nvPr/>
          </p:nvCxnSpPr>
          <p:spPr>
            <a:xfrm>
              <a:off x="6378398" y="3667125"/>
              <a:ext cx="146050" cy="228600"/>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15F05CBE-7473-4159-97B9-B7722A3AF77E}"/>
                </a:ext>
              </a:extLst>
            </p:cNvPr>
            <p:cNvCxnSpPr>
              <a:cxnSpLocks/>
            </p:cNvCxnSpPr>
            <p:nvPr/>
          </p:nvCxnSpPr>
          <p:spPr>
            <a:xfrm>
              <a:off x="6521273" y="3886200"/>
              <a:ext cx="57150" cy="123825"/>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06434F8C-6989-4C16-8A68-0AF6B33CCBBB}"/>
                </a:ext>
              </a:extLst>
            </p:cNvPr>
            <p:cNvCxnSpPr>
              <a:cxnSpLocks/>
            </p:cNvCxnSpPr>
            <p:nvPr/>
          </p:nvCxnSpPr>
          <p:spPr>
            <a:xfrm flipV="1">
              <a:off x="6581598" y="3768725"/>
              <a:ext cx="123825" cy="238125"/>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B4476825-F2F9-48F0-B55E-EF6BFFD8EC6D}"/>
                </a:ext>
              </a:extLst>
            </p:cNvPr>
            <p:cNvCxnSpPr>
              <a:cxnSpLocks/>
            </p:cNvCxnSpPr>
            <p:nvPr/>
          </p:nvCxnSpPr>
          <p:spPr>
            <a:xfrm flipH="1">
              <a:off x="6705423" y="3622675"/>
              <a:ext cx="41275" cy="152400"/>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18ED7DF6-D5DA-4BE2-BF12-C9344D8B7334}"/>
                </a:ext>
              </a:extLst>
            </p:cNvPr>
            <p:cNvCxnSpPr>
              <a:cxnSpLocks/>
            </p:cNvCxnSpPr>
            <p:nvPr/>
          </p:nvCxnSpPr>
          <p:spPr>
            <a:xfrm flipH="1">
              <a:off x="6746698" y="3530600"/>
              <a:ext cx="136526" cy="98425"/>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81C3E662-99AA-486F-A746-A17F87AC83E5}"/>
                </a:ext>
              </a:extLst>
            </p:cNvPr>
            <p:cNvCxnSpPr>
              <a:cxnSpLocks/>
            </p:cNvCxnSpPr>
            <p:nvPr/>
          </p:nvCxnSpPr>
          <p:spPr>
            <a:xfrm flipH="1">
              <a:off x="6870523" y="3397250"/>
              <a:ext cx="31753" cy="146050"/>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CE3C8D70-59E4-4BE8-8E87-973789CF27F4}"/>
                </a:ext>
              </a:extLst>
            </p:cNvPr>
            <p:cNvCxnSpPr>
              <a:cxnSpLocks/>
              <a:stCxn id="192" idx="1"/>
            </p:cNvCxnSpPr>
            <p:nvPr/>
          </p:nvCxnSpPr>
          <p:spPr>
            <a:xfrm>
              <a:off x="12612294" y="3456078"/>
              <a:ext cx="5845" cy="375319"/>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066F09C9-643B-4E50-B2C0-5FCACE426C2E}"/>
                </a:ext>
              </a:extLst>
            </p:cNvPr>
            <p:cNvCxnSpPr>
              <a:cxnSpLocks/>
            </p:cNvCxnSpPr>
            <p:nvPr/>
          </p:nvCxnSpPr>
          <p:spPr>
            <a:xfrm flipH="1">
              <a:off x="6908624" y="3632200"/>
              <a:ext cx="76199" cy="177800"/>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92C1AD15-8586-4E7C-9D3C-20C8194FDC98}"/>
                </a:ext>
              </a:extLst>
            </p:cNvPr>
            <p:cNvCxnSpPr>
              <a:cxnSpLocks/>
            </p:cNvCxnSpPr>
            <p:nvPr/>
          </p:nvCxnSpPr>
          <p:spPr>
            <a:xfrm flipV="1">
              <a:off x="6984823" y="3336926"/>
              <a:ext cx="15875" cy="307974"/>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45517D81-CB07-4CDE-A048-EA6E5288830F}"/>
                </a:ext>
              </a:extLst>
            </p:cNvPr>
            <p:cNvCxnSpPr>
              <a:cxnSpLocks/>
            </p:cNvCxnSpPr>
            <p:nvPr/>
          </p:nvCxnSpPr>
          <p:spPr>
            <a:xfrm flipH="1">
              <a:off x="6994348" y="3095625"/>
              <a:ext cx="146051" cy="257175"/>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609B0A80-0E8B-4CD1-A571-257F9F4FDB01}"/>
                </a:ext>
              </a:extLst>
            </p:cNvPr>
            <p:cNvCxnSpPr>
              <a:cxnSpLocks/>
            </p:cNvCxnSpPr>
            <p:nvPr/>
          </p:nvCxnSpPr>
          <p:spPr>
            <a:xfrm>
              <a:off x="7134048" y="3092450"/>
              <a:ext cx="165100" cy="190500"/>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CB4E133C-EA1A-4AF1-8563-5CDE960D3312}"/>
                </a:ext>
              </a:extLst>
            </p:cNvPr>
            <p:cNvCxnSpPr>
              <a:cxnSpLocks/>
            </p:cNvCxnSpPr>
            <p:nvPr/>
          </p:nvCxnSpPr>
          <p:spPr>
            <a:xfrm>
              <a:off x="7292798" y="3276600"/>
              <a:ext cx="63500" cy="209550"/>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D3D08A-80BB-4D67-A17F-0632F38483FB}"/>
                </a:ext>
              </a:extLst>
            </p:cNvPr>
            <p:cNvCxnSpPr>
              <a:cxnSpLocks/>
            </p:cNvCxnSpPr>
            <p:nvPr/>
          </p:nvCxnSpPr>
          <p:spPr>
            <a:xfrm>
              <a:off x="7349948" y="3473450"/>
              <a:ext cx="174625" cy="263525"/>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520940C-CDC8-4D70-83A8-674B31B1C5D5}"/>
                </a:ext>
              </a:extLst>
            </p:cNvPr>
            <p:cNvCxnSpPr>
              <a:cxnSpLocks/>
            </p:cNvCxnSpPr>
            <p:nvPr/>
          </p:nvCxnSpPr>
          <p:spPr>
            <a:xfrm flipV="1">
              <a:off x="7521398" y="3409950"/>
              <a:ext cx="28575" cy="327025"/>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27E340CD-3557-4165-B3E4-666CD4FBCDD6}"/>
                </a:ext>
              </a:extLst>
            </p:cNvPr>
            <p:cNvCxnSpPr>
              <a:cxnSpLocks/>
            </p:cNvCxnSpPr>
            <p:nvPr/>
          </p:nvCxnSpPr>
          <p:spPr>
            <a:xfrm flipH="1" flipV="1">
              <a:off x="7549974" y="3406776"/>
              <a:ext cx="114299" cy="238124"/>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2C11B537-E9F0-4594-8C91-BED9565AEF23}"/>
                </a:ext>
              </a:extLst>
            </p:cNvPr>
            <p:cNvCxnSpPr>
              <a:cxnSpLocks/>
            </p:cNvCxnSpPr>
            <p:nvPr/>
          </p:nvCxnSpPr>
          <p:spPr>
            <a:xfrm flipH="1" flipV="1">
              <a:off x="7661098" y="3638550"/>
              <a:ext cx="12700" cy="180975"/>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4B40C991-3D19-41CE-AC6B-238AB46A67FB}"/>
                </a:ext>
              </a:extLst>
            </p:cNvPr>
            <p:cNvCxnSpPr>
              <a:cxnSpLocks/>
            </p:cNvCxnSpPr>
            <p:nvPr/>
          </p:nvCxnSpPr>
          <p:spPr>
            <a:xfrm flipH="1" flipV="1">
              <a:off x="7676974" y="3813176"/>
              <a:ext cx="117474" cy="63499"/>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2CC2900C-767C-4320-BB1B-CF886E442DDA}"/>
                </a:ext>
              </a:extLst>
            </p:cNvPr>
            <p:cNvCxnSpPr>
              <a:cxnSpLocks/>
            </p:cNvCxnSpPr>
            <p:nvPr/>
          </p:nvCxnSpPr>
          <p:spPr>
            <a:xfrm flipH="1" flipV="1">
              <a:off x="7784924" y="3870326"/>
              <a:ext cx="66674" cy="292099"/>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CA40290-0BB4-4F8B-8F5A-DAC6B0D72892}"/>
                </a:ext>
              </a:extLst>
            </p:cNvPr>
            <p:cNvCxnSpPr>
              <a:cxnSpLocks/>
            </p:cNvCxnSpPr>
            <p:nvPr/>
          </p:nvCxnSpPr>
          <p:spPr>
            <a:xfrm flipH="1" flipV="1">
              <a:off x="7845248" y="4143375"/>
              <a:ext cx="111128" cy="165102"/>
            </a:xfrm>
            <a:prstGeom prst="line">
              <a:avLst/>
            </a:prstGeom>
            <a:ln w="25400">
              <a:solidFill>
                <a:srgbClr val="00386C"/>
              </a:solidFill>
              <a:prstDash val="solid"/>
            </a:ln>
          </p:spPr>
          <p:style>
            <a:lnRef idx="1">
              <a:schemeClr val="accent1"/>
            </a:lnRef>
            <a:fillRef idx="0">
              <a:schemeClr val="accent1"/>
            </a:fillRef>
            <a:effectRef idx="0">
              <a:schemeClr val="accent1"/>
            </a:effectRef>
            <a:fontRef idx="minor">
              <a:schemeClr val="tx1"/>
            </a:fontRef>
          </p:style>
        </p:cxnSp>
      </p:grpSp>
      <p:cxnSp>
        <p:nvCxnSpPr>
          <p:cNvPr id="224" name="Straight Arrow Connector 223">
            <a:extLst>
              <a:ext uri="{FF2B5EF4-FFF2-40B4-BE49-F238E27FC236}">
                <a16:creationId xmlns:a16="http://schemas.microsoft.com/office/drawing/2014/main" id="{D465E1EC-07F5-469C-8363-E4600A5CFE22}"/>
              </a:ext>
            </a:extLst>
          </p:cNvPr>
          <p:cNvCxnSpPr>
            <a:cxnSpLocks/>
          </p:cNvCxnSpPr>
          <p:nvPr/>
        </p:nvCxnSpPr>
        <p:spPr>
          <a:xfrm flipV="1">
            <a:off x="3340719" y="3215952"/>
            <a:ext cx="0" cy="1512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FBDE9136-E2EF-4404-BC2B-8AE65DE29A6E}"/>
              </a:ext>
            </a:extLst>
          </p:cNvPr>
          <p:cNvCxnSpPr/>
          <p:nvPr/>
        </p:nvCxnSpPr>
        <p:spPr>
          <a:xfrm>
            <a:off x="3340719" y="4711390"/>
            <a:ext cx="266429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6" name="Plus 36">
            <a:extLst>
              <a:ext uri="{FF2B5EF4-FFF2-40B4-BE49-F238E27FC236}">
                <a16:creationId xmlns:a16="http://schemas.microsoft.com/office/drawing/2014/main" id="{0E59222C-5530-4328-ABBA-7D5AB8D02195}"/>
              </a:ext>
            </a:extLst>
          </p:cNvPr>
          <p:cNvSpPr/>
          <p:nvPr/>
        </p:nvSpPr>
        <p:spPr>
          <a:xfrm>
            <a:off x="3606534" y="4291157"/>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lus 36">
            <a:extLst>
              <a:ext uri="{FF2B5EF4-FFF2-40B4-BE49-F238E27FC236}">
                <a16:creationId xmlns:a16="http://schemas.microsoft.com/office/drawing/2014/main" id="{F33BB581-1845-4CD4-ACEF-33843FC97D08}"/>
              </a:ext>
            </a:extLst>
          </p:cNvPr>
          <p:cNvSpPr/>
          <p:nvPr/>
        </p:nvSpPr>
        <p:spPr>
          <a:xfrm>
            <a:off x="3744450" y="388361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Plus 36">
            <a:extLst>
              <a:ext uri="{FF2B5EF4-FFF2-40B4-BE49-F238E27FC236}">
                <a16:creationId xmlns:a16="http://schemas.microsoft.com/office/drawing/2014/main" id="{82141D5E-60A0-4899-A249-6FABD1331B7B}"/>
              </a:ext>
            </a:extLst>
          </p:cNvPr>
          <p:cNvSpPr/>
          <p:nvPr/>
        </p:nvSpPr>
        <p:spPr>
          <a:xfrm>
            <a:off x="3718794" y="3696957"/>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Plus 36">
            <a:extLst>
              <a:ext uri="{FF2B5EF4-FFF2-40B4-BE49-F238E27FC236}">
                <a16:creationId xmlns:a16="http://schemas.microsoft.com/office/drawing/2014/main" id="{04155F56-F144-440F-8016-DCCFC766CDF4}"/>
              </a:ext>
            </a:extLst>
          </p:cNvPr>
          <p:cNvSpPr/>
          <p:nvPr/>
        </p:nvSpPr>
        <p:spPr>
          <a:xfrm>
            <a:off x="3919687" y="366107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0" name="Plus 36">
            <a:extLst>
              <a:ext uri="{FF2B5EF4-FFF2-40B4-BE49-F238E27FC236}">
                <a16:creationId xmlns:a16="http://schemas.microsoft.com/office/drawing/2014/main" id="{C6872F25-CC37-4C6B-8162-0A43C49F96CC}"/>
              </a:ext>
            </a:extLst>
          </p:cNvPr>
          <p:cNvSpPr/>
          <p:nvPr/>
        </p:nvSpPr>
        <p:spPr>
          <a:xfrm>
            <a:off x="3664487" y="412186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Plus 36">
            <a:extLst>
              <a:ext uri="{FF2B5EF4-FFF2-40B4-BE49-F238E27FC236}">
                <a16:creationId xmlns:a16="http://schemas.microsoft.com/office/drawing/2014/main" id="{742317E2-84E1-4872-B4B7-364275CDB949}"/>
              </a:ext>
            </a:extLst>
          </p:cNvPr>
          <p:cNvSpPr/>
          <p:nvPr/>
        </p:nvSpPr>
        <p:spPr>
          <a:xfrm>
            <a:off x="4067944" y="3865612"/>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Plus 36">
            <a:extLst>
              <a:ext uri="{FF2B5EF4-FFF2-40B4-BE49-F238E27FC236}">
                <a16:creationId xmlns:a16="http://schemas.microsoft.com/office/drawing/2014/main" id="{3435F279-F16F-4A7C-A28B-1CA94F1FCAB9}"/>
              </a:ext>
            </a:extLst>
          </p:cNvPr>
          <p:cNvSpPr/>
          <p:nvPr/>
        </p:nvSpPr>
        <p:spPr>
          <a:xfrm>
            <a:off x="4217161" y="405265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lus 36">
            <a:extLst>
              <a:ext uri="{FF2B5EF4-FFF2-40B4-BE49-F238E27FC236}">
                <a16:creationId xmlns:a16="http://schemas.microsoft.com/office/drawing/2014/main" id="{2500B391-6407-4C22-A2A7-4CD99F0BF3D1}"/>
              </a:ext>
            </a:extLst>
          </p:cNvPr>
          <p:cNvSpPr/>
          <p:nvPr/>
        </p:nvSpPr>
        <p:spPr>
          <a:xfrm>
            <a:off x="4432926" y="418710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Plus 36">
            <a:extLst>
              <a:ext uri="{FF2B5EF4-FFF2-40B4-BE49-F238E27FC236}">
                <a16:creationId xmlns:a16="http://schemas.microsoft.com/office/drawing/2014/main" id="{1A4A096C-7F51-4A54-9F9F-99D9B5E7E1A5}"/>
              </a:ext>
            </a:extLst>
          </p:cNvPr>
          <p:cNvSpPr/>
          <p:nvPr/>
        </p:nvSpPr>
        <p:spPr>
          <a:xfrm>
            <a:off x="4558523" y="394635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Plus 36">
            <a:extLst>
              <a:ext uri="{FF2B5EF4-FFF2-40B4-BE49-F238E27FC236}">
                <a16:creationId xmlns:a16="http://schemas.microsoft.com/office/drawing/2014/main" id="{E2D38286-8993-4375-A460-1EF83C1663CB}"/>
              </a:ext>
            </a:extLst>
          </p:cNvPr>
          <p:cNvSpPr/>
          <p:nvPr/>
        </p:nvSpPr>
        <p:spPr>
          <a:xfrm>
            <a:off x="4762895" y="397964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Plus 36">
            <a:extLst>
              <a:ext uri="{FF2B5EF4-FFF2-40B4-BE49-F238E27FC236}">
                <a16:creationId xmlns:a16="http://schemas.microsoft.com/office/drawing/2014/main" id="{63E4B82A-43A8-424C-A6D4-7B6613642FD9}"/>
              </a:ext>
            </a:extLst>
          </p:cNvPr>
          <p:cNvSpPr/>
          <p:nvPr/>
        </p:nvSpPr>
        <p:spPr>
          <a:xfrm>
            <a:off x="4739078" y="370068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Plus 36">
            <a:extLst>
              <a:ext uri="{FF2B5EF4-FFF2-40B4-BE49-F238E27FC236}">
                <a16:creationId xmlns:a16="http://schemas.microsoft.com/office/drawing/2014/main" id="{1667CE0A-EA5B-45EC-84A8-56325DABF24C}"/>
              </a:ext>
            </a:extLst>
          </p:cNvPr>
          <p:cNvSpPr/>
          <p:nvPr/>
        </p:nvSpPr>
        <p:spPr>
          <a:xfrm>
            <a:off x="4857878" y="351568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Plus 36">
            <a:extLst>
              <a:ext uri="{FF2B5EF4-FFF2-40B4-BE49-F238E27FC236}">
                <a16:creationId xmlns:a16="http://schemas.microsoft.com/office/drawing/2014/main" id="{CE317A67-9FD8-47F3-B6D2-2516B590D672}"/>
              </a:ext>
            </a:extLst>
          </p:cNvPr>
          <p:cNvSpPr/>
          <p:nvPr/>
        </p:nvSpPr>
        <p:spPr>
          <a:xfrm>
            <a:off x="4994783" y="3271837"/>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Plus 36">
            <a:extLst>
              <a:ext uri="{FF2B5EF4-FFF2-40B4-BE49-F238E27FC236}">
                <a16:creationId xmlns:a16="http://schemas.microsoft.com/office/drawing/2014/main" id="{EBC2A2EE-9172-446A-A1DF-4F7DB809174A}"/>
              </a:ext>
            </a:extLst>
          </p:cNvPr>
          <p:cNvSpPr/>
          <p:nvPr/>
        </p:nvSpPr>
        <p:spPr>
          <a:xfrm>
            <a:off x="5151754" y="346168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Plus 36">
            <a:extLst>
              <a:ext uri="{FF2B5EF4-FFF2-40B4-BE49-F238E27FC236}">
                <a16:creationId xmlns:a16="http://schemas.microsoft.com/office/drawing/2014/main" id="{A6B4FDA1-5B3E-47A8-8540-3C70DF262582}"/>
              </a:ext>
            </a:extLst>
          </p:cNvPr>
          <p:cNvSpPr/>
          <p:nvPr/>
        </p:nvSpPr>
        <p:spPr>
          <a:xfrm>
            <a:off x="5209109" y="366431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Plus 36">
            <a:extLst>
              <a:ext uri="{FF2B5EF4-FFF2-40B4-BE49-F238E27FC236}">
                <a16:creationId xmlns:a16="http://schemas.microsoft.com/office/drawing/2014/main" id="{DACECC92-6795-4E46-ACE3-525D251FE89F}"/>
              </a:ext>
            </a:extLst>
          </p:cNvPr>
          <p:cNvSpPr/>
          <p:nvPr/>
        </p:nvSpPr>
        <p:spPr>
          <a:xfrm>
            <a:off x="5696713" y="433240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Plus 36">
            <a:extLst>
              <a:ext uri="{FF2B5EF4-FFF2-40B4-BE49-F238E27FC236}">
                <a16:creationId xmlns:a16="http://schemas.microsoft.com/office/drawing/2014/main" id="{0DD86270-18C8-40AB-8105-59BE541D201A}"/>
              </a:ext>
            </a:extLst>
          </p:cNvPr>
          <p:cNvSpPr/>
          <p:nvPr/>
        </p:nvSpPr>
        <p:spPr>
          <a:xfrm>
            <a:off x="5642713" y="405265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Plus 36">
            <a:extLst>
              <a:ext uri="{FF2B5EF4-FFF2-40B4-BE49-F238E27FC236}">
                <a16:creationId xmlns:a16="http://schemas.microsoft.com/office/drawing/2014/main" id="{DA28E136-F38A-465F-8F08-A2F24865D186}"/>
              </a:ext>
            </a:extLst>
          </p:cNvPr>
          <p:cNvSpPr/>
          <p:nvPr/>
        </p:nvSpPr>
        <p:spPr>
          <a:xfrm>
            <a:off x="5405332" y="358641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Plus 36">
            <a:extLst>
              <a:ext uri="{FF2B5EF4-FFF2-40B4-BE49-F238E27FC236}">
                <a16:creationId xmlns:a16="http://schemas.microsoft.com/office/drawing/2014/main" id="{3732ED59-ED46-469E-BA25-EC10E6D531B7}"/>
              </a:ext>
            </a:extLst>
          </p:cNvPr>
          <p:cNvSpPr/>
          <p:nvPr/>
        </p:nvSpPr>
        <p:spPr>
          <a:xfrm>
            <a:off x="3388259" y="445406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Plus 36">
            <a:extLst>
              <a:ext uri="{FF2B5EF4-FFF2-40B4-BE49-F238E27FC236}">
                <a16:creationId xmlns:a16="http://schemas.microsoft.com/office/drawing/2014/main" id="{3596E79A-2284-4708-9583-7A3D4A650EF9}"/>
              </a:ext>
            </a:extLst>
          </p:cNvPr>
          <p:cNvSpPr/>
          <p:nvPr/>
        </p:nvSpPr>
        <p:spPr>
          <a:xfrm>
            <a:off x="3461573" y="4280289"/>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Plus 36">
            <a:extLst>
              <a:ext uri="{FF2B5EF4-FFF2-40B4-BE49-F238E27FC236}">
                <a16:creationId xmlns:a16="http://schemas.microsoft.com/office/drawing/2014/main" id="{F9543441-EC1C-46F4-B6A3-5C9BF05AFB64}"/>
              </a:ext>
            </a:extLst>
          </p:cNvPr>
          <p:cNvSpPr/>
          <p:nvPr/>
        </p:nvSpPr>
        <p:spPr>
          <a:xfrm>
            <a:off x="4834981" y="3314092"/>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Plus 36">
            <a:extLst>
              <a:ext uri="{FF2B5EF4-FFF2-40B4-BE49-F238E27FC236}">
                <a16:creationId xmlns:a16="http://schemas.microsoft.com/office/drawing/2014/main" id="{0CB0E8E0-44A5-4EAE-8C6E-AE3775014683}"/>
              </a:ext>
            </a:extLst>
          </p:cNvPr>
          <p:cNvSpPr/>
          <p:nvPr/>
        </p:nvSpPr>
        <p:spPr>
          <a:xfrm>
            <a:off x="5538561" y="4165064"/>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Plus 36">
            <a:extLst>
              <a:ext uri="{FF2B5EF4-FFF2-40B4-BE49-F238E27FC236}">
                <a16:creationId xmlns:a16="http://schemas.microsoft.com/office/drawing/2014/main" id="{71BF5642-6050-4D94-91D6-F7F08FD5B2AA}"/>
              </a:ext>
            </a:extLst>
          </p:cNvPr>
          <p:cNvSpPr/>
          <p:nvPr/>
        </p:nvSpPr>
        <p:spPr>
          <a:xfrm>
            <a:off x="3790132" y="3602087"/>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Plus 36">
            <a:extLst>
              <a:ext uri="{FF2B5EF4-FFF2-40B4-BE49-F238E27FC236}">
                <a16:creationId xmlns:a16="http://schemas.microsoft.com/office/drawing/2014/main" id="{9EB3F799-0B31-4177-94A3-F400BBF7CD55}"/>
              </a:ext>
            </a:extLst>
          </p:cNvPr>
          <p:cNvSpPr/>
          <p:nvPr/>
        </p:nvSpPr>
        <p:spPr>
          <a:xfrm>
            <a:off x="4600882" y="4048236"/>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Plus 36">
            <a:extLst>
              <a:ext uri="{FF2B5EF4-FFF2-40B4-BE49-F238E27FC236}">
                <a16:creationId xmlns:a16="http://schemas.microsoft.com/office/drawing/2014/main" id="{3B6F40DF-D159-4166-B447-83124380BD95}"/>
              </a:ext>
            </a:extLst>
          </p:cNvPr>
          <p:cNvSpPr/>
          <p:nvPr/>
        </p:nvSpPr>
        <p:spPr>
          <a:xfrm>
            <a:off x="5518493" y="382340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Plus 36">
            <a:extLst>
              <a:ext uri="{FF2B5EF4-FFF2-40B4-BE49-F238E27FC236}">
                <a16:creationId xmlns:a16="http://schemas.microsoft.com/office/drawing/2014/main" id="{34C1E4D8-7D88-4A1E-BC58-B8D5D08DD173}"/>
              </a:ext>
            </a:extLst>
          </p:cNvPr>
          <p:cNvSpPr/>
          <p:nvPr/>
        </p:nvSpPr>
        <p:spPr>
          <a:xfrm>
            <a:off x="5377611" y="391447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Plus 36">
            <a:extLst>
              <a:ext uri="{FF2B5EF4-FFF2-40B4-BE49-F238E27FC236}">
                <a16:creationId xmlns:a16="http://schemas.microsoft.com/office/drawing/2014/main" id="{1E61AF68-C9F1-4A0E-A9F6-79A585F7B3CA}"/>
              </a:ext>
            </a:extLst>
          </p:cNvPr>
          <p:cNvSpPr/>
          <p:nvPr/>
        </p:nvSpPr>
        <p:spPr>
          <a:xfrm>
            <a:off x="4601498" y="3799121"/>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Plus 36">
            <a:extLst>
              <a:ext uri="{FF2B5EF4-FFF2-40B4-BE49-F238E27FC236}">
                <a16:creationId xmlns:a16="http://schemas.microsoft.com/office/drawing/2014/main" id="{99C76B96-B39E-4823-9DBD-5E91E003110A}"/>
              </a:ext>
            </a:extLst>
          </p:cNvPr>
          <p:cNvSpPr/>
          <p:nvPr/>
        </p:nvSpPr>
        <p:spPr>
          <a:xfrm>
            <a:off x="5531680" y="399423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Plus 36">
            <a:extLst>
              <a:ext uri="{FF2B5EF4-FFF2-40B4-BE49-F238E27FC236}">
                <a16:creationId xmlns:a16="http://schemas.microsoft.com/office/drawing/2014/main" id="{77F8CE1C-B99E-4CA7-A70F-099F0AEFB4B6}"/>
              </a:ext>
            </a:extLst>
          </p:cNvPr>
          <p:cNvSpPr/>
          <p:nvPr/>
        </p:nvSpPr>
        <p:spPr>
          <a:xfrm>
            <a:off x="5329732" y="3760568"/>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Plus 36">
            <a:extLst>
              <a:ext uri="{FF2B5EF4-FFF2-40B4-BE49-F238E27FC236}">
                <a16:creationId xmlns:a16="http://schemas.microsoft.com/office/drawing/2014/main" id="{E1590DC5-8381-4113-9370-FD44D5CE009D}"/>
              </a:ext>
            </a:extLst>
          </p:cNvPr>
          <p:cNvSpPr/>
          <p:nvPr/>
        </p:nvSpPr>
        <p:spPr>
          <a:xfrm>
            <a:off x="3734322" y="4037123"/>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Plus 36">
            <a:extLst>
              <a:ext uri="{FF2B5EF4-FFF2-40B4-BE49-F238E27FC236}">
                <a16:creationId xmlns:a16="http://schemas.microsoft.com/office/drawing/2014/main" id="{FBD289F7-FC60-400C-B9EC-F663EC6E4B8A}"/>
              </a:ext>
            </a:extLst>
          </p:cNvPr>
          <p:cNvSpPr/>
          <p:nvPr/>
        </p:nvSpPr>
        <p:spPr>
          <a:xfrm>
            <a:off x="3601200" y="3983123"/>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8" name="Plus 36">
            <a:extLst>
              <a:ext uri="{FF2B5EF4-FFF2-40B4-BE49-F238E27FC236}">
                <a16:creationId xmlns:a16="http://schemas.microsoft.com/office/drawing/2014/main" id="{1ADCF297-3168-435E-82B3-37701F462F94}"/>
              </a:ext>
            </a:extLst>
          </p:cNvPr>
          <p:cNvSpPr/>
          <p:nvPr/>
        </p:nvSpPr>
        <p:spPr>
          <a:xfrm>
            <a:off x="4234825" y="384834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Plus 36">
            <a:extLst>
              <a:ext uri="{FF2B5EF4-FFF2-40B4-BE49-F238E27FC236}">
                <a16:creationId xmlns:a16="http://schemas.microsoft.com/office/drawing/2014/main" id="{04DBD019-D4EC-4C9A-A06E-DE99FB9809A5}"/>
              </a:ext>
            </a:extLst>
          </p:cNvPr>
          <p:cNvSpPr/>
          <p:nvPr/>
        </p:nvSpPr>
        <p:spPr>
          <a:xfrm>
            <a:off x="4381740" y="4080699"/>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0" name="Plus 36">
            <a:extLst>
              <a:ext uri="{FF2B5EF4-FFF2-40B4-BE49-F238E27FC236}">
                <a16:creationId xmlns:a16="http://schemas.microsoft.com/office/drawing/2014/main" id="{6F6566D1-D237-417A-8F0C-17449A2C3D2D}"/>
              </a:ext>
            </a:extLst>
          </p:cNvPr>
          <p:cNvSpPr/>
          <p:nvPr/>
        </p:nvSpPr>
        <p:spPr>
          <a:xfrm>
            <a:off x="5804713" y="448172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Plus 36">
            <a:extLst>
              <a:ext uri="{FF2B5EF4-FFF2-40B4-BE49-F238E27FC236}">
                <a16:creationId xmlns:a16="http://schemas.microsoft.com/office/drawing/2014/main" id="{A4706294-7742-453D-9204-25F855047F1A}"/>
              </a:ext>
            </a:extLst>
          </p:cNvPr>
          <p:cNvSpPr/>
          <p:nvPr/>
        </p:nvSpPr>
        <p:spPr>
          <a:xfrm>
            <a:off x="4756577" y="3575492"/>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2" name="Plus 36">
            <a:extLst>
              <a:ext uri="{FF2B5EF4-FFF2-40B4-BE49-F238E27FC236}">
                <a16:creationId xmlns:a16="http://schemas.microsoft.com/office/drawing/2014/main" id="{28CC1532-FAF5-4AD3-ACEA-3943462C2FE2}"/>
              </a:ext>
            </a:extLst>
          </p:cNvPr>
          <p:cNvSpPr/>
          <p:nvPr/>
        </p:nvSpPr>
        <p:spPr>
          <a:xfrm>
            <a:off x="4839458" y="380867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3" name="Freeform 5">
            <a:extLst>
              <a:ext uri="{FF2B5EF4-FFF2-40B4-BE49-F238E27FC236}">
                <a16:creationId xmlns:a16="http://schemas.microsoft.com/office/drawing/2014/main" id="{39F30E84-7848-41EC-B46C-0DADE362FA4F}"/>
              </a:ext>
            </a:extLst>
          </p:cNvPr>
          <p:cNvSpPr/>
          <p:nvPr/>
        </p:nvSpPr>
        <p:spPr>
          <a:xfrm>
            <a:off x="3435844" y="3420052"/>
            <a:ext cx="2422869" cy="1144222"/>
          </a:xfrm>
          <a:custGeom>
            <a:avLst/>
            <a:gdLst>
              <a:gd name="connsiteX0" fmla="*/ 0 w 2422869"/>
              <a:gd name="connsiteY0" fmla="*/ 1074332 h 1144222"/>
              <a:gd name="connsiteX1" fmla="*/ 430991 w 2422869"/>
              <a:gd name="connsiteY1" fmla="*/ 276416 h 1144222"/>
              <a:gd name="connsiteX2" fmla="*/ 1077478 w 2422869"/>
              <a:gd name="connsiteY2" fmla="*/ 812243 h 1144222"/>
              <a:gd name="connsiteX3" fmla="*/ 1590008 w 2422869"/>
              <a:gd name="connsiteY3" fmla="*/ 2679 h 1144222"/>
              <a:gd name="connsiteX4" fmla="*/ 2422869 w 2422869"/>
              <a:gd name="connsiteY4" fmla="*/ 1144222 h 1144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869" h="1144222">
                <a:moveTo>
                  <a:pt x="0" y="1074332"/>
                </a:moveTo>
                <a:cubicBezTo>
                  <a:pt x="125705" y="697214"/>
                  <a:pt x="251411" y="320097"/>
                  <a:pt x="430991" y="276416"/>
                </a:cubicBezTo>
                <a:cubicBezTo>
                  <a:pt x="610571" y="232734"/>
                  <a:pt x="884309" y="857866"/>
                  <a:pt x="1077478" y="812243"/>
                </a:cubicBezTo>
                <a:cubicBezTo>
                  <a:pt x="1270647" y="766620"/>
                  <a:pt x="1365776" y="-52651"/>
                  <a:pt x="1590008" y="2679"/>
                </a:cubicBezTo>
                <a:cubicBezTo>
                  <a:pt x="1814240" y="58009"/>
                  <a:pt x="2118554" y="601115"/>
                  <a:pt x="2422869" y="1144222"/>
                </a:cubicBezTo>
              </a:path>
            </a:pathLst>
          </a:custGeom>
          <a:ln w="25400">
            <a:solidFill>
              <a:srgbClr val="00386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3" name="TextBox 292">
            <a:extLst>
              <a:ext uri="{FF2B5EF4-FFF2-40B4-BE49-F238E27FC236}">
                <a16:creationId xmlns:a16="http://schemas.microsoft.com/office/drawing/2014/main" id="{2B9A3119-3631-4253-8210-9635560484A4}"/>
              </a:ext>
            </a:extLst>
          </p:cNvPr>
          <p:cNvSpPr txBox="1"/>
          <p:nvPr/>
        </p:nvSpPr>
        <p:spPr>
          <a:xfrm>
            <a:off x="6142393" y="3132755"/>
            <a:ext cx="1272770" cy="338554"/>
          </a:xfrm>
          <a:prstGeom prst="rect">
            <a:avLst/>
          </a:prstGeom>
          <a:noFill/>
        </p:spPr>
        <p:txBody>
          <a:bodyPr wrap="square" rtlCol="0">
            <a:spAutoFit/>
          </a:bodyPr>
          <a:lstStyle/>
          <a:p>
            <a:pPr algn="ctr"/>
            <a:r>
              <a:rPr lang="en-US" sz="1600" dirty="0"/>
              <a:t>Overfitted</a:t>
            </a:r>
          </a:p>
        </p:txBody>
      </p:sp>
      <p:sp>
        <p:nvSpPr>
          <p:cNvPr id="294" name="TextBox 293">
            <a:extLst>
              <a:ext uri="{FF2B5EF4-FFF2-40B4-BE49-F238E27FC236}">
                <a16:creationId xmlns:a16="http://schemas.microsoft.com/office/drawing/2014/main" id="{F1045981-958A-40FF-AF78-E3FA4F1B2C7B}"/>
              </a:ext>
            </a:extLst>
          </p:cNvPr>
          <p:cNvSpPr txBox="1"/>
          <p:nvPr/>
        </p:nvSpPr>
        <p:spPr>
          <a:xfrm>
            <a:off x="3316225" y="3114533"/>
            <a:ext cx="1313292" cy="338554"/>
          </a:xfrm>
          <a:prstGeom prst="rect">
            <a:avLst/>
          </a:prstGeom>
          <a:noFill/>
        </p:spPr>
        <p:txBody>
          <a:bodyPr wrap="square" rtlCol="0">
            <a:spAutoFit/>
          </a:bodyPr>
          <a:lstStyle/>
          <a:p>
            <a:pPr algn="ctr"/>
            <a:r>
              <a:rPr lang="en-US" sz="1600" dirty="0"/>
              <a:t>Generalized</a:t>
            </a:r>
          </a:p>
        </p:txBody>
      </p:sp>
      <p:graphicFrame>
        <p:nvGraphicFramePr>
          <p:cNvPr id="30" name="Table 29">
            <a:extLst>
              <a:ext uri="{FF2B5EF4-FFF2-40B4-BE49-F238E27FC236}">
                <a16:creationId xmlns:a16="http://schemas.microsoft.com/office/drawing/2014/main" id="{0474B1BC-2045-4947-B9D5-652DDD2D0956}"/>
              </a:ext>
            </a:extLst>
          </p:cNvPr>
          <p:cNvGraphicFramePr>
            <a:graphicFrameLocks noGrp="1"/>
          </p:cNvGraphicFramePr>
          <p:nvPr/>
        </p:nvGraphicFramePr>
        <p:xfrm>
          <a:off x="509323" y="1072115"/>
          <a:ext cx="8100490" cy="1437640"/>
        </p:xfrm>
        <a:graphic>
          <a:graphicData uri="http://schemas.openxmlformats.org/drawingml/2006/table">
            <a:tbl>
              <a:tblPr firstRow="1" bandRow="1">
                <a:tableStyleId>{5C22544A-7EE6-4342-B048-85BDC9FD1C3A}</a:tableStyleId>
              </a:tblPr>
              <a:tblGrid>
                <a:gridCol w="4050245">
                  <a:extLst>
                    <a:ext uri="{9D8B030D-6E8A-4147-A177-3AD203B41FA5}">
                      <a16:colId xmlns:a16="http://schemas.microsoft.com/office/drawing/2014/main" val="2886355565"/>
                    </a:ext>
                  </a:extLst>
                </a:gridCol>
                <a:gridCol w="4050245">
                  <a:extLst>
                    <a:ext uri="{9D8B030D-6E8A-4147-A177-3AD203B41FA5}">
                      <a16:colId xmlns:a16="http://schemas.microsoft.com/office/drawing/2014/main" val="2146764303"/>
                    </a:ext>
                  </a:extLst>
                </a:gridCol>
              </a:tblGrid>
              <a:tr h="370840">
                <a:tc>
                  <a:txBody>
                    <a:bodyPr/>
                    <a:lstStyle/>
                    <a:p>
                      <a:pPr algn="ctr"/>
                      <a:r>
                        <a:rPr lang="en-US" dirty="0"/>
                        <a:t>Overfitting</a:t>
                      </a:r>
                    </a:p>
                  </a:txBody>
                  <a:tcPr/>
                </a:tc>
                <a:tc>
                  <a:txBody>
                    <a:bodyPr/>
                    <a:lstStyle/>
                    <a:p>
                      <a:pPr algn="ctr"/>
                      <a:r>
                        <a:rPr lang="en-US" dirty="0"/>
                        <a:t>Underfitting</a:t>
                      </a:r>
                    </a:p>
                  </a:txBody>
                  <a:tcPr/>
                </a:tc>
                <a:extLst>
                  <a:ext uri="{0D108BD9-81ED-4DB2-BD59-A6C34878D82A}">
                    <a16:rowId xmlns:a16="http://schemas.microsoft.com/office/drawing/2014/main" val="4120514884"/>
                  </a:ext>
                </a:extLst>
              </a:tr>
              <a:tr h="370840">
                <a:tc>
                  <a:txBody>
                    <a:bodyPr/>
                    <a:lstStyle/>
                    <a:p>
                      <a:pPr marL="285750" indent="-285750">
                        <a:buFont typeface="Arial" panose="020B0604020202020204" pitchFamily="34" charset="0"/>
                        <a:buChar char="•"/>
                      </a:pPr>
                      <a:r>
                        <a:rPr lang="en-US" sz="1600" dirty="0"/>
                        <a:t>Model that fits the training data too well, including details and noise</a:t>
                      </a:r>
                    </a:p>
                    <a:p>
                      <a:pPr marL="285750" indent="-285750">
                        <a:buFont typeface="Arial" panose="020B0604020202020204" pitchFamily="34" charset="0"/>
                        <a:buChar char="•"/>
                      </a:pPr>
                      <a:r>
                        <a:rPr lang="en-US" sz="1600" dirty="0"/>
                        <a:t>Negative impact on the model’s ability to generalize</a:t>
                      </a:r>
                    </a:p>
                  </a:txBody>
                  <a:tcPr/>
                </a:tc>
                <a:tc>
                  <a:txBody>
                    <a:bodyPr/>
                    <a:lstStyle/>
                    <a:p>
                      <a:pPr marL="285750" marR="0" lvl="0" indent="-285750" algn="l" defTabSz="7619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A model that can neither model the training data nor generalize to new data</a:t>
                      </a:r>
                    </a:p>
                    <a:p>
                      <a:endParaRPr lang="en-US" dirty="0"/>
                    </a:p>
                  </a:txBody>
                  <a:tcPr/>
                </a:tc>
                <a:extLst>
                  <a:ext uri="{0D108BD9-81ED-4DB2-BD59-A6C34878D82A}">
                    <a16:rowId xmlns:a16="http://schemas.microsoft.com/office/drawing/2014/main" val="2697472275"/>
                  </a:ext>
                </a:extLst>
              </a:tr>
            </a:tbl>
          </a:graphicData>
        </a:graphic>
      </p:graphicFrame>
      <p:cxnSp>
        <p:nvCxnSpPr>
          <p:cNvPr id="303" name="Straight Arrow Connector 302">
            <a:extLst>
              <a:ext uri="{FF2B5EF4-FFF2-40B4-BE49-F238E27FC236}">
                <a16:creationId xmlns:a16="http://schemas.microsoft.com/office/drawing/2014/main" id="{84DFD7B1-3537-4C69-99BD-95129EE527B5}"/>
              </a:ext>
            </a:extLst>
          </p:cNvPr>
          <p:cNvCxnSpPr>
            <a:cxnSpLocks/>
          </p:cNvCxnSpPr>
          <p:nvPr/>
        </p:nvCxnSpPr>
        <p:spPr>
          <a:xfrm flipV="1">
            <a:off x="482980" y="3214932"/>
            <a:ext cx="0" cy="1512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62A083CF-779D-4315-8C0C-4CE7BA5F8A77}"/>
              </a:ext>
            </a:extLst>
          </p:cNvPr>
          <p:cNvCxnSpPr/>
          <p:nvPr/>
        </p:nvCxnSpPr>
        <p:spPr>
          <a:xfrm>
            <a:off x="482980" y="4711390"/>
            <a:ext cx="266429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5" name="Plus 36">
            <a:extLst>
              <a:ext uri="{FF2B5EF4-FFF2-40B4-BE49-F238E27FC236}">
                <a16:creationId xmlns:a16="http://schemas.microsoft.com/office/drawing/2014/main" id="{B5410FAB-1008-410C-9FF9-E1DD67BEFC57}"/>
              </a:ext>
            </a:extLst>
          </p:cNvPr>
          <p:cNvSpPr/>
          <p:nvPr/>
        </p:nvSpPr>
        <p:spPr>
          <a:xfrm>
            <a:off x="748795" y="4291157"/>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Plus 36">
            <a:extLst>
              <a:ext uri="{FF2B5EF4-FFF2-40B4-BE49-F238E27FC236}">
                <a16:creationId xmlns:a16="http://schemas.microsoft.com/office/drawing/2014/main" id="{060BBDF7-11FB-41AC-B7FB-7086692F8271}"/>
              </a:ext>
            </a:extLst>
          </p:cNvPr>
          <p:cNvSpPr/>
          <p:nvPr/>
        </p:nvSpPr>
        <p:spPr>
          <a:xfrm>
            <a:off x="886711" y="388361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Plus 36">
            <a:extLst>
              <a:ext uri="{FF2B5EF4-FFF2-40B4-BE49-F238E27FC236}">
                <a16:creationId xmlns:a16="http://schemas.microsoft.com/office/drawing/2014/main" id="{2A8EF55C-662A-4F1D-9765-CBD92B667417}"/>
              </a:ext>
            </a:extLst>
          </p:cNvPr>
          <p:cNvSpPr/>
          <p:nvPr/>
        </p:nvSpPr>
        <p:spPr>
          <a:xfrm>
            <a:off x="861055" y="3696957"/>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Plus 36">
            <a:extLst>
              <a:ext uri="{FF2B5EF4-FFF2-40B4-BE49-F238E27FC236}">
                <a16:creationId xmlns:a16="http://schemas.microsoft.com/office/drawing/2014/main" id="{84AD780F-AB03-47CD-9846-3F7A820B18ED}"/>
              </a:ext>
            </a:extLst>
          </p:cNvPr>
          <p:cNvSpPr/>
          <p:nvPr/>
        </p:nvSpPr>
        <p:spPr>
          <a:xfrm>
            <a:off x="1061948" y="366107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 name="Plus 36">
            <a:extLst>
              <a:ext uri="{FF2B5EF4-FFF2-40B4-BE49-F238E27FC236}">
                <a16:creationId xmlns:a16="http://schemas.microsoft.com/office/drawing/2014/main" id="{89007516-7706-4797-B2C5-9B32ACA087FE}"/>
              </a:ext>
            </a:extLst>
          </p:cNvPr>
          <p:cNvSpPr/>
          <p:nvPr/>
        </p:nvSpPr>
        <p:spPr>
          <a:xfrm>
            <a:off x="806748" y="412186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Plus 36">
            <a:extLst>
              <a:ext uri="{FF2B5EF4-FFF2-40B4-BE49-F238E27FC236}">
                <a16:creationId xmlns:a16="http://schemas.microsoft.com/office/drawing/2014/main" id="{185A61B8-09E6-4917-83FE-63030D48E2ED}"/>
              </a:ext>
            </a:extLst>
          </p:cNvPr>
          <p:cNvSpPr/>
          <p:nvPr/>
        </p:nvSpPr>
        <p:spPr>
          <a:xfrm>
            <a:off x="1210205" y="3865612"/>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Plus 36">
            <a:extLst>
              <a:ext uri="{FF2B5EF4-FFF2-40B4-BE49-F238E27FC236}">
                <a16:creationId xmlns:a16="http://schemas.microsoft.com/office/drawing/2014/main" id="{8C9AE646-A6F6-4E62-9837-CB933465A140}"/>
              </a:ext>
            </a:extLst>
          </p:cNvPr>
          <p:cNvSpPr/>
          <p:nvPr/>
        </p:nvSpPr>
        <p:spPr>
          <a:xfrm>
            <a:off x="1359422" y="405265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Plus 36">
            <a:extLst>
              <a:ext uri="{FF2B5EF4-FFF2-40B4-BE49-F238E27FC236}">
                <a16:creationId xmlns:a16="http://schemas.microsoft.com/office/drawing/2014/main" id="{E353AD4B-A60A-430D-AA1F-3C4E4E4C6303}"/>
              </a:ext>
            </a:extLst>
          </p:cNvPr>
          <p:cNvSpPr/>
          <p:nvPr/>
        </p:nvSpPr>
        <p:spPr>
          <a:xfrm>
            <a:off x="1575187" y="418710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Plus 36">
            <a:extLst>
              <a:ext uri="{FF2B5EF4-FFF2-40B4-BE49-F238E27FC236}">
                <a16:creationId xmlns:a16="http://schemas.microsoft.com/office/drawing/2014/main" id="{9423ADE0-B6D8-40B2-9087-0B8054FC3768}"/>
              </a:ext>
            </a:extLst>
          </p:cNvPr>
          <p:cNvSpPr/>
          <p:nvPr/>
        </p:nvSpPr>
        <p:spPr>
          <a:xfrm>
            <a:off x="1700784" y="394635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Plus 36">
            <a:extLst>
              <a:ext uri="{FF2B5EF4-FFF2-40B4-BE49-F238E27FC236}">
                <a16:creationId xmlns:a16="http://schemas.microsoft.com/office/drawing/2014/main" id="{2E6EB7EE-2211-4519-A5C5-9595C3B3712D}"/>
              </a:ext>
            </a:extLst>
          </p:cNvPr>
          <p:cNvSpPr/>
          <p:nvPr/>
        </p:nvSpPr>
        <p:spPr>
          <a:xfrm>
            <a:off x="1905156" y="397964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Plus 36">
            <a:extLst>
              <a:ext uri="{FF2B5EF4-FFF2-40B4-BE49-F238E27FC236}">
                <a16:creationId xmlns:a16="http://schemas.microsoft.com/office/drawing/2014/main" id="{8EFD2C64-306B-4F93-BDEC-6AF07732E420}"/>
              </a:ext>
            </a:extLst>
          </p:cNvPr>
          <p:cNvSpPr/>
          <p:nvPr/>
        </p:nvSpPr>
        <p:spPr>
          <a:xfrm>
            <a:off x="1881339" y="370068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Plus 36">
            <a:extLst>
              <a:ext uri="{FF2B5EF4-FFF2-40B4-BE49-F238E27FC236}">
                <a16:creationId xmlns:a16="http://schemas.microsoft.com/office/drawing/2014/main" id="{C7899300-D837-4C51-8AD5-ABA32C10AB48}"/>
              </a:ext>
            </a:extLst>
          </p:cNvPr>
          <p:cNvSpPr/>
          <p:nvPr/>
        </p:nvSpPr>
        <p:spPr>
          <a:xfrm>
            <a:off x="2000139" y="351568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Plus 36">
            <a:extLst>
              <a:ext uri="{FF2B5EF4-FFF2-40B4-BE49-F238E27FC236}">
                <a16:creationId xmlns:a16="http://schemas.microsoft.com/office/drawing/2014/main" id="{132BBD95-ED5E-4CBC-A6F4-F169FC93BB62}"/>
              </a:ext>
            </a:extLst>
          </p:cNvPr>
          <p:cNvSpPr/>
          <p:nvPr/>
        </p:nvSpPr>
        <p:spPr>
          <a:xfrm>
            <a:off x="2137044" y="3271837"/>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Plus 36">
            <a:extLst>
              <a:ext uri="{FF2B5EF4-FFF2-40B4-BE49-F238E27FC236}">
                <a16:creationId xmlns:a16="http://schemas.microsoft.com/office/drawing/2014/main" id="{85FA4E5E-DD7E-4CD4-9617-23282DA45F61}"/>
              </a:ext>
            </a:extLst>
          </p:cNvPr>
          <p:cNvSpPr/>
          <p:nvPr/>
        </p:nvSpPr>
        <p:spPr>
          <a:xfrm>
            <a:off x="2294015" y="346168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Plus 36">
            <a:extLst>
              <a:ext uri="{FF2B5EF4-FFF2-40B4-BE49-F238E27FC236}">
                <a16:creationId xmlns:a16="http://schemas.microsoft.com/office/drawing/2014/main" id="{4D034147-A604-4025-8421-236956D37E5E}"/>
              </a:ext>
            </a:extLst>
          </p:cNvPr>
          <p:cNvSpPr/>
          <p:nvPr/>
        </p:nvSpPr>
        <p:spPr>
          <a:xfrm>
            <a:off x="2351370" y="366431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Plus 36">
            <a:extLst>
              <a:ext uri="{FF2B5EF4-FFF2-40B4-BE49-F238E27FC236}">
                <a16:creationId xmlns:a16="http://schemas.microsoft.com/office/drawing/2014/main" id="{6A30C333-F8D5-4A13-B317-B671770E374B}"/>
              </a:ext>
            </a:extLst>
          </p:cNvPr>
          <p:cNvSpPr/>
          <p:nvPr/>
        </p:nvSpPr>
        <p:spPr>
          <a:xfrm>
            <a:off x="2838974" y="433240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Plus 36">
            <a:extLst>
              <a:ext uri="{FF2B5EF4-FFF2-40B4-BE49-F238E27FC236}">
                <a16:creationId xmlns:a16="http://schemas.microsoft.com/office/drawing/2014/main" id="{DEBC9D1A-4CC3-49C5-9690-0971163B2370}"/>
              </a:ext>
            </a:extLst>
          </p:cNvPr>
          <p:cNvSpPr/>
          <p:nvPr/>
        </p:nvSpPr>
        <p:spPr>
          <a:xfrm>
            <a:off x="2784974" y="4052650"/>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Plus 36">
            <a:extLst>
              <a:ext uri="{FF2B5EF4-FFF2-40B4-BE49-F238E27FC236}">
                <a16:creationId xmlns:a16="http://schemas.microsoft.com/office/drawing/2014/main" id="{5E0701AE-4EFF-4FC9-B37D-3D6B9B9897B8}"/>
              </a:ext>
            </a:extLst>
          </p:cNvPr>
          <p:cNvSpPr/>
          <p:nvPr/>
        </p:nvSpPr>
        <p:spPr>
          <a:xfrm>
            <a:off x="2547593" y="3586414"/>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Plus 36">
            <a:extLst>
              <a:ext uri="{FF2B5EF4-FFF2-40B4-BE49-F238E27FC236}">
                <a16:creationId xmlns:a16="http://schemas.microsoft.com/office/drawing/2014/main" id="{53F759D6-1845-4ADB-B005-645150F92711}"/>
              </a:ext>
            </a:extLst>
          </p:cNvPr>
          <p:cNvSpPr/>
          <p:nvPr/>
        </p:nvSpPr>
        <p:spPr>
          <a:xfrm>
            <a:off x="530520" y="445406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4" name="Straight Connector 323">
            <a:extLst>
              <a:ext uri="{FF2B5EF4-FFF2-40B4-BE49-F238E27FC236}">
                <a16:creationId xmlns:a16="http://schemas.microsoft.com/office/drawing/2014/main" id="{B759CAD4-830F-441D-9D21-AF431B94A4CB}"/>
              </a:ext>
            </a:extLst>
          </p:cNvPr>
          <p:cNvCxnSpPr>
            <a:cxnSpLocks/>
          </p:cNvCxnSpPr>
          <p:nvPr/>
        </p:nvCxnSpPr>
        <p:spPr>
          <a:xfrm flipV="1">
            <a:off x="535569" y="3716288"/>
            <a:ext cx="2519405" cy="714460"/>
          </a:xfrm>
          <a:prstGeom prst="line">
            <a:avLst/>
          </a:prstGeom>
          <a:ln w="25400">
            <a:solidFill>
              <a:srgbClr val="00386C"/>
            </a:solidFill>
          </a:ln>
        </p:spPr>
        <p:style>
          <a:lnRef idx="1">
            <a:schemeClr val="accent1"/>
          </a:lnRef>
          <a:fillRef idx="0">
            <a:schemeClr val="accent1"/>
          </a:fillRef>
          <a:effectRef idx="0">
            <a:schemeClr val="accent1"/>
          </a:effectRef>
          <a:fontRef idx="minor">
            <a:schemeClr val="tx1"/>
          </a:fontRef>
        </p:style>
      </p:cxnSp>
      <p:sp>
        <p:nvSpPr>
          <p:cNvPr id="325" name="Plus 36">
            <a:extLst>
              <a:ext uri="{FF2B5EF4-FFF2-40B4-BE49-F238E27FC236}">
                <a16:creationId xmlns:a16="http://schemas.microsoft.com/office/drawing/2014/main" id="{2CAB76A1-8DC6-4552-A529-D4A3CF3B59A8}"/>
              </a:ext>
            </a:extLst>
          </p:cNvPr>
          <p:cNvSpPr/>
          <p:nvPr/>
        </p:nvSpPr>
        <p:spPr>
          <a:xfrm>
            <a:off x="603834" y="4280289"/>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Plus 36">
            <a:extLst>
              <a:ext uri="{FF2B5EF4-FFF2-40B4-BE49-F238E27FC236}">
                <a16:creationId xmlns:a16="http://schemas.microsoft.com/office/drawing/2014/main" id="{EF8BF422-52CD-49D2-A59E-A71658B049FA}"/>
              </a:ext>
            </a:extLst>
          </p:cNvPr>
          <p:cNvSpPr/>
          <p:nvPr/>
        </p:nvSpPr>
        <p:spPr>
          <a:xfrm>
            <a:off x="1977242" y="3314092"/>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Plus 36">
            <a:extLst>
              <a:ext uri="{FF2B5EF4-FFF2-40B4-BE49-F238E27FC236}">
                <a16:creationId xmlns:a16="http://schemas.microsoft.com/office/drawing/2014/main" id="{25FF1D3A-452E-4245-8943-16489C67CF63}"/>
              </a:ext>
            </a:extLst>
          </p:cNvPr>
          <p:cNvSpPr/>
          <p:nvPr/>
        </p:nvSpPr>
        <p:spPr>
          <a:xfrm>
            <a:off x="2680822" y="4165064"/>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Plus 36">
            <a:extLst>
              <a:ext uri="{FF2B5EF4-FFF2-40B4-BE49-F238E27FC236}">
                <a16:creationId xmlns:a16="http://schemas.microsoft.com/office/drawing/2014/main" id="{C1A8BD47-7CEF-4C69-BA70-71DB9A367962}"/>
              </a:ext>
            </a:extLst>
          </p:cNvPr>
          <p:cNvSpPr/>
          <p:nvPr/>
        </p:nvSpPr>
        <p:spPr>
          <a:xfrm>
            <a:off x="932393" y="3602087"/>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Plus 36">
            <a:extLst>
              <a:ext uri="{FF2B5EF4-FFF2-40B4-BE49-F238E27FC236}">
                <a16:creationId xmlns:a16="http://schemas.microsoft.com/office/drawing/2014/main" id="{62C8BB0D-F281-4274-9F01-D6E89DD54940}"/>
              </a:ext>
            </a:extLst>
          </p:cNvPr>
          <p:cNvSpPr/>
          <p:nvPr/>
        </p:nvSpPr>
        <p:spPr>
          <a:xfrm>
            <a:off x="1743143" y="4048236"/>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Plus 36">
            <a:extLst>
              <a:ext uri="{FF2B5EF4-FFF2-40B4-BE49-F238E27FC236}">
                <a16:creationId xmlns:a16="http://schemas.microsoft.com/office/drawing/2014/main" id="{3A8EBB46-026A-4D70-8444-A3E052E36EF3}"/>
              </a:ext>
            </a:extLst>
          </p:cNvPr>
          <p:cNvSpPr/>
          <p:nvPr/>
        </p:nvSpPr>
        <p:spPr>
          <a:xfrm>
            <a:off x="2660754" y="382340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Plus 36">
            <a:extLst>
              <a:ext uri="{FF2B5EF4-FFF2-40B4-BE49-F238E27FC236}">
                <a16:creationId xmlns:a16="http://schemas.microsoft.com/office/drawing/2014/main" id="{6F7605F4-6014-4DD0-832B-8C8900F47D15}"/>
              </a:ext>
            </a:extLst>
          </p:cNvPr>
          <p:cNvSpPr/>
          <p:nvPr/>
        </p:nvSpPr>
        <p:spPr>
          <a:xfrm>
            <a:off x="2519872" y="391447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Plus 36">
            <a:extLst>
              <a:ext uri="{FF2B5EF4-FFF2-40B4-BE49-F238E27FC236}">
                <a16:creationId xmlns:a16="http://schemas.microsoft.com/office/drawing/2014/main" id="{50AF1639-B73C-4115-B956-DCBEF5D53A66}"/>
              </a:ext>
            </a:extLst>
          </p:cNvPr>
          <p:cNvSpPr/>
          <p:nvPr/>
        </p:nvSpPr>
        <p:spPr>
          <a:xfrm>
            <a:off x="1743759" y="3799121"/>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Plus 36">
            <a:extLst>
              <a:ext uri="{FF2B5EF4-FFF2-40B4-BE49-F238E27FC236}">
                <a16:creationId xmlns:a16="http://schemas.microsoft.com/office/drawing/2014/main" id="{26F0B246-EF1D-45AB-8FAD-EA733D57D0FB}"/>
              </a:ext>
            </a:extLst>
          </p:cNvPr>
          <p:cNvSpPr/>
          <p:nvPr/>
        </p:nvSpPr>
        <p:spPr>
          <a:xfrm>
            <a:off x="2673941" y="399423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Plus 36">
            <a:extLst>
              <a:ext uri="{FF2B5EF4-FFF2-40B4-BE49-F238E27FC236}">
                <a16:creationId xmlns:a16="http://schemas.microsoft.com/office/drawing/2014/main" id="{19DD787E-C86D-4622-B663-831B481C8E41}"/>
              </a:ext>
            </a:extLst>
          </p:cNvPr>
          <p:cNvSpPr/>
          <p:nvPr/>
        </p:nvSpPr>
        <p:spPr>
          <a:xfrm>
            <a:off x="2471993" y="3760568"/>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Plus 36">
            <a:extLst>
              <a:ext uri="{FF2B5EF4-FFF2-40B4-BE49-F238E27FC236}">
                <a16:creationId xmlns:a16="http://schemas.microsoft.com/office/drawing/2014/main" id="{8A212218-A235-4914-A663-4349E45DD2C3}"/>
              </a:ext>
            </a:extLst>
          </p:cNvPr>
          <p:cNvSpPr/>
          <p:nvPr/>
        </p:nvSpPr>
        <p:spPr>
          <a:xfrm>
            <a:off x="876583" y="4037123"/>
            <a:ext cx="129600" cy="129600"/>
          </a:xfrm>
          <a:prstGeom prst="mathPlus">
            <a:avLst>
              <a:gd name="adj1" fmla="val 24934"/>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Plus 36">
            <a:extLst>
              <a:ext uri="{FF2B5EF4-FFF2-40B4-BE49-F238E27FC236}">
                <a16:creationId xmlns:a16="http://schemas.microsoft.com/office/drawing/2014/main" id="{D4A4BADF-B1D1-40B9-A946-619E1B5F05E1}"/>
              </a:ext>
            </a:extLst>
          </p:cNvPr>
          <p:cNvSpPr/>
          <p:nvPr/>
        </p:nvSpPr>
        <p:spPr>
          <a:xfrm>
            <a:off x="743461" y="3983123"/>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7" name="Plus 36">
            <a:extLst>
              <a:ext uri="{FF2B5EF4-FFF2-40B4-BE49-F238E27FC236}">
                <a16:creationId xmlns:a16="http://schemas.microsoft.com/office/drawing/2014/main" id="{2687A9D5-ABE7-4ABF-915E-C62882B033F7}"/>
              </a:ext>
            </a:extLst>
          </p:cNvPr>
          <p:cNvSpPr/>
          <p:nvPr/>
        </p:nvSpPr>
        <p:spPr>
          <a:xfrm>
            <a:off x="1377086" y="384834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8" name="Plus 36">
            <a:extLst>
              <a:ext uri="{FF2B5EF4-FFF2-40B4-BE49-F238E27FC236}">
                <a16:creationId xmlns:a16="http://schemas.microsoft.com/office/drawing/2014/main" id="{7DC97326-366C-4A9D-B96C-97C864A0A3D7}"/>
              </a:ext>
            </a:extLst>
          </p:cNvPr>
          <p:cNvSpPr/>
          <p:nvPr/>
        </p:nvSpPr>
        <p:spPr>
          <a:xfrm>
            <a:off x="1524001" y="4080699"/>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9" name="Plus 36">
            <a:extLst>
              <a:ext uri="{FF2B5EF4-FFF2-40B4-BE49-F238E27FC236}">
                <a16:creationId xmlns:a16="http://schemas.microsoft.com/office/drawing/2014/main" id="{248B2265-C1AE-494B-B0CB-9359CEF45BF0}"/>
              </a:ext>
            </a:extLst>
          </p:cNvPr>
          <p:cNvSpPr/>
          <p:nvPr/>
        </p:nvSpPr>
        <p:spPr>
          <a:xfrm>
            <a:off x="2946974" y="4481728"/>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0" name="Plus 36">
            <a:extLst>
              <a:ext uri="{FF2B5EF4-FFF2-40B4-BE49-F238E27FC236}">
                <a16:creationId xmlns:a16="http://schemas.microsoft.com/office/drawing/2014/main" id="{7D7960CB-F0EF-4D6E-815A-BAB0E5F9A0C0}"/>
              </a:ext>
            </a:extLst>
          </p:cNvPr>
          <p:cNvSpPr/>
          <p:nvPr/>
        </p:nvSpPr>
        <p:spPr>
          <a:xfrm>
            <a:off x="1898838" y="3575492"/>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1" name="Plus 36">
            <a:extLst>
              <a:ext uri="{FF2B5EF4-FFF2-40B4-BE49-F238E27FC236}">
                <a16:creationId xmlns:a16="http://schemas.microsoft.com/office/drawing/2014/main" id="{C831F698-8364-438D-895B-2D8DC9E4A5AB}"/>
              </a:ext>
            </a:extLst>
          </p:cNvPr>
          <p:cNvSpPr/>
          <p:nvPr/>
        </p:nvSpPr>
        <p:spPr>
          <a:xfrm>
            <a:off x="1981719" y="3808676"/>
            <a:ext cx="108000" cy="108000"/>
          </a:xfrm>
          <a:prstGeom prst="mathPlus">
            <a:avLst>
              <a:gd name="adj1" fmla="val 1530"/>
            </a:avLst>
          </a:prstGeom>
          <a:solidFill>
            <a:srgbClr val="C00000"/>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2" name="TextBox 341">
            <a:extLst>
              <a:ext uri="{FF2B5EF4-FFF2-40B4-BE49-F238E27FC236}">
                <a16:creationId xmlns:a16="http://schemas.microsoft.com/office/drawing/2014/main" id="{F4C1B17B-B467-425F-A0CB-764E837ECC5A}"/>
              </a:ext>
            </a:extLst>
          </p:cNvPr>
          <p:cNvSpPr txBox="1"/>
          <p:nvPr/>
        </p:nvSpPr>
        <p:spPr>
          <a:xfrm>
            <a:off x="452299" y="3114533"/>
            <a:ext cx="1313292" cy="338554"/>
          </a:xfrm>
          <a:prstGeom prst="rect">
            <a:avLst/>
          </a:prstGeom>
          <a:noFill/>
        </p:spPr>
        <p:txBody>
          <a:bodyPr wrap="square" rtlCol="0">
            <a:spAutoFit/>
          </a:bodyPr>
          <a:lstStyle/>
          <a:p>
            <a:pPr algn="ctr"/>
            <a:r>
              <a:rPr lang="en-US" sz="1600" dirty="0"/>
              <a:t>Underfitted</a:t>
            </a:r>
          </a:p>
        </p:txBody>
      </p:sp>
    </p:spTree>
    <p:extLst>
      <p:ext uri="{BB962C8B-B14F-4D97-AF65-F5344CB8AC3E}">
        <p14:creationId xmlns:p14="http://schemas.microsoft.com/office/powerpoint/2010/main" val="1862948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1292662"/>
          </a:xfrm>
        </p:spPr>
        <p:txBody>
          <a:bodyPr/>
          <a:lstStyle/>
          <a:p>
            <a:r>
              <a:rPr lang="de-DE" dirty="0"/>
              <a:t>Validate Results: Model Complexity</a:t>
            </a:r>
          </a:p>
        </p:txBody>
      </p:sp>
      <p:sp>
        <p:nvSpPr>
          <p:cNvPr id="3" name="Foliennummernplatzhalter 2">
            <a:extLst>
              <a:ext uri="{FF2B5EF4-FFF2-40B4-BE49-F238E27FC236}">
                <a16:creationId xmlns:a16="http://schemas.microsoft.com/office/drawing/2014/main" id="{597C976E-80FB-8043-A2FA-70D3F515CA8F}"/>
              </a:ext>
            </a:extLst>
          </p:cNvPr>
          <p:cNvSpPr>
            <a:spLocks noGrp="1"/>
          </p:cNvSpPr>
          <p:nvPr>
            <p:ph type="sldNum" sz="quarter" idx="4"/>
          </p:nvPr>
        </p:nvSpPr>
        <p:spPr/>
        <p:txBody>
          <a:bodyPr/>
          <a:lstStyle/>
          <a:p>
            <a:fld id="{15C29056-5AFA-7949-831A-3EC086771171}" type="slidenum">
              <a:rPr lang="de-DE" smtClean="0"/>
              <a:pPr/>
              <a:t>46</a:t>
            </a:fld>
            <a:endParaRPr lang="de-DE" dirty="0"/>
          </a:p>
        </p:txBody>
      </p:sp>
      <p:sp>
        <p:nvSpPr>
          <p:cNvPr id="4" name="Fußzeilenplatzhalter 3">
            <a:extLst>
              <a:ext uri="{FF2B5EF4-FFF2-40B4-BE49-F238E27FC236}">
                <a16:creationId xmlns:a16="http://schemas.microsoft.com/office/drawing/2014/main" id="{3038D155-696E-394D-AC74-0C0A4611EA6C}"/>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3255909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6B83-645B-4FDE-A49A-9EAE561C621A}"/>
              </a:ext>
            </a:extLst>
          </p:cNvPr>
          <p:cNvSpPr>
            <a:spLocks noGrp="1"/>
          </p:cNvSpPr>
          <p:nvPr>
            <p:ph type="title"/>
          </p:nvPr>
        </p:nvSpPr>
        <p:spPr/>
        <p:txBody>
          <a:bodyPr/>
          <a:lstStyle/>
          <a:p>
            <a:r>
              <a:rPr lang="de-DE" dirty="0"/>
              <a:t>Regularization Terms</a:t>
            </a:r>
            <a:endParaRPr lang="en-GB" dirty="0"/>
          </a:p>
        </p:txBody>
      </p:sp>
      <p:sp>
        <p:nvSpPr>
          <p:cNvPr id="3" name="Slide Number Placeholder 2">
            <a:extLst>
              <a:ext uri="{FF2B5EF4-FFF2-40B4-BE49-F238E27FC236}">
                <a16:creationId xmlns:a16="http://schemas.microsoft.com/office/drawing/2014/main" id="{E86281FE-FBC4-4689-9093-A98B5DE023CE}"/>
              </a:ext>
            </a:extLst>
          </p:cNvPr>
          <p:cNvSpPr>
            <a:spLocks noGrp="1"/>
          </p:cNvSpPr>
          <p:nvPr>
            <p:ph type="sldNum" sz="quarter" idx="13"/>
          </p:nvPr>
        </p:nvSpPr>
        <p:spPr/>
        <p:txBody>
          <a:bodyPr/>
          <a:lstStyle/>
          <a:p>
            <a:fld id="{15C29056-5AFA-7949-831A-3EC086771171}" type="slidenum">
              <a:rPr lang="de-DE" smtClean="0"/>
              <a:pPr/>
              <a:t>47</a:t>
            </a:fld>
            <a:endParaRPr lang="de-DE" dirty="0"/>
          </a:p>
        </p:txBody>
      </p:sp>
      <p:sp>
        <p:nvSpPr>
          <p:cNvPr id="4" name="Text Placeholder 3">
            <a:extLst>
              <a:ext uri="{FF2B5EF4-FFF2-40B4-BE49-F238E27FC236}">
                <a16:creationId xmlns:a16="http://schemas.microsoft.com/office/drawing/2014/main" id="{5A58D660-8A33-4B68-8C61-45B342E829E8}"/>
              </a:ext>
            </a:extLst>
          </p:cNvPr>
          <p:cNvSpPr>
            <a:spLocks noGrp="1"/>
          </p:cNvSpPr>
          <p:nvPr>
            <p:ph type="body" sz="quarter" idx="14"/>
          </p:nvPr>
        </p:nvSpPr>
        <p:spPr/>
        <p:txBody>
          <a:bodyPr/>
          <a:lstStyle/>
          <a:p>
            <a:pPr algn="l"/>
            <a:r>
              <a:rPr lang="en-GB" sz="1800" b="0" i="0" u="none" strike="noStrike" baseline="0" dirty="0"/>
              <a:t>Based on the principle of </a:t>
            </a:r>
            <a:r>
              <a:rPr lang="en-GB" sz="1800" b="1" i="0" u="none" strike="noStrike" baseline="0" dirty="0"/>
              <a:t>Occam’s razor</a:t>
            </a:r>
            <a:r>
              <a:rPr lang="en-GB" sz="1800" b="0" i="0" u="none" strike="noStrike" baseline="0" dirty="0"/>
              <a:t>, one should choose the simplest model that “explains” the data. If a linear function fits the data well enough, one should prefer the linear function and not a quadratic or cubic function.</a:t>
            </a:r>
          </a:p>
          <a:p>
            <a:pPr algn="l"/>
            <a:r>
              <a:rPr lang="en-GB" sz="1800" b="0" i="0" u="none" strike="noStrike" baseline="0" dirty="0"/>
              <a:t>There is a need for a trade-off between model simplicity and model fit. </a:t>
            </a:r>
          </a:p>
          <a:p>
            <a:pPr algn="l"/>
            <a:endParaRPr lang="en-GB" sz="1800" b="0" i="0" u="none" strike="noStrike" baseline="0" dirty="0"/>
          </a:p>
          <a:p>
            <a:pPr algn="l"/>
            <a:r>
              <a:rPr lang="en-GB" sz="1800" b="1" i="0" u="none" strike="noStrike" baseline="0" dirty="0">
                <a:solidFill>
                  <a:srgbClr val="0000C0"/>
                </a:solidFill>
              </a:rPr>
              <a:t>Regularization </a:t>
            </a:r>
            <a:r>
              <a:rPr lang="en-GB" sz="1800" b="0" i="0" u="none" strike="noStrike" baseline="0" dirty="0"/>
              <a:t>is a general mathematical concept that introduces additional information in order to solve an otherwise ill-posed problem. </a:t>
            </a:r>
          </a:p>
          <a:p>
            <a:pPr algn="l"/>
            <a:r>
              <a:rPr lang="en-GB" sz="1800" b="0" i="0" u="none" strike="noStrike" baseline="0" dirty="0"/>
              <a:t>Here a penalty term for more complex models is incorporated into the pure measure for model fit as a regularization term.</a:t>
            </a:r>
          </a:p>
          <a:p>
            <a:pPr algn="l"/>
            <a:r>
              <a:rPr lang="en-GB" sz="1800" dirty="0"/>
              <a:t>By favouring simpler models, regularization also leads to </a:t>
            </a:r>
            <a:r>
              <a:rPr lang="en-GB" sz="1800" b="0" i="0" u="none" strike="noStrike" baseline="0" dirty="0"/>
              <a:t>avoiding overfitting.</a:t>
            </a:r>
          </a:p>
          <a:p>
            <a:pPr algn="l"/>
            <a:endParaRPr lang="en-GB" sz="1800" b="0" i="0" u="none" strike="noStrike" baseline="0" dirty="0"/>
          </a:p>
          <a:p>
            <a:pPr algn="l"/>
            <a:endParaRPr lang="en-GB" sz="1800" b="0" i="0" u="none" strike="noStrike" baseline="0" dirty="0"/>
          </a:p>
        </p:txBody>
      </p:sp>
      <p:sp>
        <p:nvSpPr>
          <p:cNvPr id="5" name="Footer Placeholder 4">
            <a:extLst>
              <a:ext uri="{FF2B5EF4-FFF2-40B4-BE49-F238E27FC236}">
                <a16:creationId xmlns:a16="http://schemas.microsoft.com/office/drawing/2014/main" id="{129DD75F-E76A-4099-80E8-F2262099DED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Tree>
    <p:extLst>
      <p:ext uri="{BB962C8B-B14F-4D97-AF65-F5344CB8AC3E}">
        <p14:creationId xmlns:p14="http://schemas.microsoft.com/office/powerpoint/2010/main" val="33804525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5C3BC-65D8-4B87-9728-3E3967CB5076}"/>
              </a:ext>
            </a:extLst>
          </p:cNvPr>
          <p:cNvSpPr>
            <a:spLocks noGrp="1"/>
          </p:cNvSpPr>
          <p:nvPr>
            <p:ph type="title"/>
          </p:nvPr>
        </p:nvSpPr>
        <p:spPr/>
        <p:txBody>
          <a:bodyPr/>
          <a:lstStyle/>
          <a:p>
            <a:r>
              <a:rPr lang="de-DE" dirty="0"/>
              <a:t>Minimum Description Length (MDL)</a:t>
            </a:r>
            <a:endParaRPr lang="en-GB" dirty="0"/>
          </a:p>
        </p:txBody>
      </p:sp>
      <p:sp>
        <p:nvSpPr>
          <p:cNvPr id="3" name="Slide Number Placeholder 2">
            <a:extLst>
              <a:ext uri="{FF2B5EF4-FFF2-40B4-BE49-F238E27FC236}">
                <a16:creationId xmlns:a16="http://schemas.microsoft.com/office/drawing/2014/main" id="{B4EBDD32-D52B-4C08-BBA9-6C6F3E7B3923}"/>
              </a:ext>
            </a:extLst>
          </p:cNvPr>
          <p:cNvSpPr>
            <a:spLocks noGrp="1"/>
          </p:cNvSpPr>
          <p:nvPr>
            <p:ph type="sldNum" sz="quarter" idx="13"/>
          </p:nvPr>
        </p:nvSpPr>
        <p:spPr/>
        <p:txBody>
          <a:bodyPr/>
          <a:lstStyle/>
          <a:p>
            <a:fld id="{15C29056-5AFA-7949-831A-3EC086771171}" type="slidenum">
              <a:rPr lang="de-DE" smtClean="0"/>
              <a:pPr/>
              <a:t>48</a:t>
            </a:fld>
            <a:endParaRPr lang="de-DE" dirty="0"/>
          </a:p>
        </p:txBody>
      </p:sp>
      <p:sp>
        <p:nvSpPr>
          <p:cNvPr id="4" name="Text Placeholder 3">
            <a:extLst>
              <a:ext uri="{FF2B5EF4-FFF2-40B4-BE49-F238E27FC236}">
                <a16:creationId xmlns:a16="http://schemas.microsoft.com/office/drawing/2014/main" id="{01D4DE02-117F-4C95-A111-398566C719F1}"/>
              </a:ext>
            </a:extLst>
          </p:cNvPr>
          <p:cNvSpPr>
            <a:spLocks noGrp="1"/>
          </p:cNvSpPr>
          <p:nvPr>
            <p:ph type="body" sz="quarter" idx="14"/>
          </p:nvPr>
        </p:nvSpPr>
        <p:spPr/>
        <p:txBody>
          <a:bodyPr/>
          <a:lstStyle/>
          <a:p>
            <a:pPr algn="l"/>
            <a:r>
              <a:rPr lang="en-GB" sz="1800" b="0" i="0" u="none" strike="noStrike" baseline="0" dirty="0"/>
              <a:t>The </a:t>
            </a:r>
            <a:r>
              <a:rPr lang="en-GB" sz="1800" b="1" i="0" u="none" strike="noStrike" baseline="0" dirty="0"/>
              <a:t>minimum description length principle </a:t>
            </a:r>
            <a:r>
              <a:rPr lang="en-GB" sz="1800" b="0" i="0" u="none" strike="noStrike" baseline="0" dirty="0"/>
              <a:t>(</a:t>
            </a:r>
            <a:r>
              <a:rPr lang="en-GB" sz="1800" b="1" i="0" u="none" strike="noStrike" baseline="0" dirty="0"/>
              <a:t>MDL</a:t>
            </a:r>
            <a:r>
              <a:rPr lang="en-GB" sz="1800" b="0" i="0" u="none" strike="noStrike" baseline="0" dirty="0"/>
              <a:t>) attempts to join</a:t>
            </a:r>
            <a:r>
              <a:rPr lang="en-GB" sz="1800" dirty="0"/>
              <a:t> </a:t>
            </a:r>
            <a:r>
              <a:rPr lang="en-GB" sz="1800" b="0" i="0" u="none" strike="noStrike" baseline="0" dirty="0"/>
              <a:t>measures for model fit and complexity into one single measure. </a:t>
            </a:r>
          </a:p>
          <a:p>
            <a:pPr algn="l"/>
            <a:r>
              <a:rPr lang="en-GB" sz="1800" b="0" i="0" u="none" strike="noStrike" baseline="0" dirty="0"/>
              <a:t>The basic idea behind MDL is to understand modelling as a technique for data compression. </a:t>
            </a:r>
          </a:p>
          <a:p>
            <a:pPr algn="l"/>
            <a:r>
              <a:rPr lang="en-GB" sz="1800" b="0" i="0" u="none" strike="noStrike" baseline="0" dirty="0"/>
              <a:t>To recover the original data, the compressed data and decompression rule are needed. Therefore, the overall size of the compressed data file is the sum of the bits needed for the compressed data and the bits needed to encode the decompression rule. </a:t>
            </a:r>
          </a:p>
          <a:p>
            <a:pPr algn="l"/>
            <a:r>
              <a:rPr lang="en-GB" sz="1800" b="0" i="0" u="none" strike="noStrike" baseline="0" dirty="0"/>
              <a:t>The model can be interpreted as a compression or decompression scheme. That is, to represent it we need the (binary) coding of the model and the compressed (binary) coding of the data (or of the errors).</a:t>
            </a:r>
          </a:p>
          <a:p>
            <a:pPr algn="l"/>
            <a:r>
              <a:rPr lang="en-GB" sz="1800" dirty="0"/>
              <a:t>Models with smallest MDL offer the best compromise between model error and model size.</a:t>
            </a:r>
            <a:endParaRPr lang="en-GB" sz="1800" b="0" i="0" u="none" strike="noStrike" baseline="0" dirty="0"/>
          </a:p>
        </p:txBody>
      </p:sp>
      <p:sp>
        <p:nvSpPr>
          <p:cNvPr id="5" name="Footer Placeholder 4">
            <a:extLst>
              <a:ext uri="{FF2B5EF4-FFF2-40B4-BE49-F238E27FC236}">
                <a16:creationId xmlns:a16="http://schemas.microsoft.com/office/drawing/2014/main" id="{EA3EA75A-D407-4148-B048-57A1ECBE5E98}"/>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Tree>
    <p:extLst>
      <p:ext uri="{BB962C8B-B14F-4D97-AF65-F5344CB8AC3E}">
        <p14:creationId xmlns:p14="http://schemas.microsoft.com/office/powerpoint/2010/main" val="8102694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C1314-F151-4EE9-9423-554D7FC20C60}"/>
              </a:ext>
            </a:extLst>
          </p:cNvPr>
          <p:cNvSpPr>
            <a:spLocks noGrp="1"/>
          </p:cNvSpPr>
          <p:nvPr>
            <p:ph type="title"/>
          </p:nvPr>
        </p:nvSpPr>
        <p:spPr/>
        <p:txBody>
          <a:bodyPr/>
          <a:lstStyle/>
          <a:p>
            <a:r>
              <a:rPr lang="de-DE" dirty="0"/>
              <a:t>Other measures for model complexity</a:t>
            </a:r>
            <a:endParaRPr lang="en-GB" dirty="0"/>
          </a:p>
        </p:txBody>
      </p:sp>
      <p:sp>
        <p:nvSpPr>
          <p:cNvPr id="3" name="Slide Number Placeholder 2">
            <a:extLst>
              <a:ext uri="{FF2B5EF4-FFF2-40B4-BE49-F238E27FC236}">
                <a16:creationId xmlns:a16="http://schemas.microsoft.com/office/drawing/2014/main" id="{73CED9EE-24CB-416F-9900-684036761C36}"/>
              </a:ext>
            </a:extLst>
          </p:cNvPr>
          <p:cNvSpPr>
            <a:spLocks noGrp="1"/>
          </p:cNvSpPr>
          <p:nvPr>
            <p:ph type="sldNum" sz="quarter" idx="13"/>
          </p:nvPr>
        </p:nvSpPr>
        <p:spPr/>
        <p:txBody>
          <a:bodyPr/>
          <a:lstStyle/>
          <a:p>
            <a:fld id="{15C29056-5AFA-7949-831A-3EC086771171}" type="slidenum">
              <a:rPr lang="de-DE" smtClean="0"/>
              <a:pPr/>
              <a:t>49</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C794BFC1-3122-4AD9-9550-4104D810A726}"/>
                  </a:ext>
                </a:extLst>
              </p:cNvPr>
              <p:cNvSpPr>
                <a:spLocks noGrp="1"/>
              </p:cNvSpPr>
              <p:nvPr>
                <p:ph type="body" sz="quarter" idx="14"/>
              </p:nvPr>
            </p:nvSpPr>
            <p:spPr/>
            <p:txBody>
              <a:bodyPr/>
              <a:lstStyle/>
              <a:p>
                <a:r>
                  <a:rPr lang="de-DE" dirty="0"/>
                  <a:t>Akaike‘s Information Criterion (AIC)</a:t>
                </a:r>
              </a:p>
              <a:p>
                <a:endParaRPr lang="de-DE" sz="200" dirty="0"/>
              </a:p>
              <a:p>
                <a:pPr marL="6350" indent="0">
                  <a:buNone/>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𝐴𝐼𝐶</m:t>
                      </m:r>
                      <m:r>
                        <a:rPr lang="de-DE" b="0" i="1" smtClean="0">
                          <a:latin typeface="Cambria Math" panose="02040503050406030204" pitchFamily="18" charset="0"/>
                        </a:rPr>
                        <m:t>=2</m:t>
                      </m:r>
                      <m:r>
                        <a:rPr lang="de-DE" b="0" i="1" smtClean="0">
                          <a:latin typeface="Cambria Math" panose="02040503050406030204" pitchFamily="18" charset="0"/>
                        </a:rPr>
                        <m:t>𝑘</m:t>
                      </m:r>
                      <m:r>
                        <a:rPr lang="de-DE" b="0" i="1" smtClean="0">
                          <a:latin typeface="Cambria Math" panose="02040503050406030204" pitchFamily="18" charset="0"/>
                        </a:rPr>
                        <m:t> −2 </m:t>
                      </m:r>
                      <m:r>
                        <m:rPr>
                          <m:sty m:val="p"/>
                        </m:rPr>
                        <a:rPr lang="de-DE" b="0" i="0" smtClean="0">
                          <a:latin typeface="Cambria Math" panose="02040503050406030204" pitchFamily="18" charset="0"/>
                        </a:rPr>
                        <m:t>ln</m:t>
                      </m:r>
                      <m:r>
                        <a:rPr lang="de-DE" b="0" i="1" smtClean="0">
                          <a:latin typeface="Cambria Math" panose="02040503050406030204" pitchFamily="18" charset="0"/>
                        </a:rPr>
                        <m:t>⁡(</m:t>
                      </m:r>
                      <m:r>
                        <a:rPr lang="de-DE" b="0" i="1" smtClean="0">
                          <a:latin typeface="Cambria Math" panose="02040503050406030204" pitchFamily="18" charset="0"/>
                        </a:rPr>
                        <m:t>𝐿</m:t>
                      </m:r>
                      <m:r>
                        <a:rPr lang="de-DE" b="0" i="1" smtClean="0">
                          <a:latin typeface="Cambria Math" panose="02040503050406030204" pitchFamily="18" charset="0"/>
                        </a:rPr>
                        <m:t>)</m:t>
                      </m:r>
                    </m:oMath>
                  </m:oMathPara>
                </a14:m>
                <a:endParaRPr lang="en-GB" dirty="0"/>
              </a:p>
              <a:p>
                <a:pPr marL="6350" indent="0">
                  <a:buNone/>
                </a:pPr>
                <a:r>
                  <a:rPr lang="en-GB" sz="1600" dirty="0"/>
                  <a:t>Where k = number of model parameters and L = value of model objective function.</a:t>
                </a:r>
              </a:p>
              <a:p>
                <a:pPr marL="6350" indent="0">
                  <a:buNone/>
                </a:pPr>
                <a:endParaRPr lang="en-GB" dirty="0"/>
              </a:p>
              <a:p>
                <a:pPr marL="6350" indent="0">
                  <a:buNone/>
                </a:pPr>
                <a:endParaRPr lang="en-GB" dirty="0"/>
              </a:p>
              <a:p>
                <a:pPr marL="6350" indent="0">
                  <a:buNone/>
                </a:pPr>
                <a:endParaRPr lang="en-GB" dirty="0"/>
              </a:p>
              <a:p>
                <a:r>
                  <a:rPr lang="de-DE" dirty="0"/>
                  <a:t>Bayesian Information Criterion (BIC)</a:t>
                </a:r>
              </a:p>
              <a:p>
                <a:endParaRPr lang="de-DE" sz="200" dirty="0"/>
              </a:p>
              <a:p>
                <a:pPr marL="6350" indent="0">
                  <a:buNone/>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𝐵𝐼𝐶</m:t>
                      </m:r>
                      <m:r>
                        <a:rPr lang="de-DE" b="0" i="1" smtClean="0">
                          <a:latin typeface="Cambria Math" panose="02040503050406030204" pitchFamily="18" charset="0"/>
                        </a:rPr>
                        <m:t>=</m:t>
                      </m:r>
                      <m:r>
                        <a:rPr lang="de-DE" b="0" i="1" smtClean="0">
                          <a:latin typeface="Cambria Math" panose="02040503050406030204" pitchFamily="18" charset="0"/>
                        </a:rPr>
                        <m:t>𝑘</m:t>
                      </m:r>
                      <m:r>
                        <a:rPr lang="de-DE" b="0" i="1" smtClean="0">
                          <a:latin typeface="Cambria Math" panose="02040503050406030204" pitchFamily="18" charset="0"/>
                        </a:rPr>
                        <m:t> </m:t>
                      </m:r>
                      <m:r>
                        <m:rPr>
                          <m:sty m:val="p"/>
                        </m:rPr>
                        <a:rPr lang="de-DE" b="0" i="0" smtClean="0">
                          <a:latin typeface="Cambria Math" panose="02040503050406030204" pitchFamily="18" charset="0"/>
                        </a:rPr>
                        <m:t>ln</m:t>
                      </m:r>
                      <m:r>
                        <a:rPr lang="de-DE" b="0" i="1" smtClean="0">
                          <a:latin typeface="Cambria Math" panose="02040503050406030204" pitchFamily="18" charset="0"/>
                        </a:rPr>
                        <m:t>⁡(</m:t>
                      </m:r>
                      <m:r>
                        <a:rPr lang="de-DE" b="0" i="1" smtClean="0">
                          <a:latin typeface="Cambria Math" panose="02040503050406030204" pitchFamily="18" charset="0"/>
                        </a:rPr>
                        <m:t>𝑛</m:t>
                      </m:r>
                      <m:r>
                        <a:rPr lang="de-DE" b="0" i="1" smtClean="0">
                          <a:latin typeface="Cambria Math" panose="02040503050406030204" pitchFamily="18" charset="0"/>
                        </a:rPr>
                        <m:t>) −2 </m:t>
                      </m:r>
                      <m:r>
                        <m:rPr>
                          <m:sty m:val="p"/>
                        </m:rPr>
                        <a:rPr lang="de-DE" b="0" i="0" smtClean="0">
                          <a:latin typeface="Cambria Math" panose="02040503050406030204" pitchFamily="18" charset="0"/>
                        </a:rPr>
                        <m:t>ln</m:t>
                      </m:r>
                      <m:r>
                        <a:rPr lang="de-DE" b="0" i="1" smtClean="0">
                          <a:latin typeface="Cambria Math" panose="02040503050406030204" pitchFamily="18" charset="0"/>
                        </a:rPr>
                        <m:t>⁡(</m:t>
                      </m:r>
                      <m:r>
                        <a:rPr lang="de-DE" b="0" i="1" smtClean="0">
                          <a:latin typeface="Cambria Math" panose="02040503050406030204" pitchFamily="18" charset="0"/>
                        </a:rPr>
                        <m:t>𝐿</m:t>
                      </m:r>
                      <m:r>
                        <a:rPr lang="de-DE" b="0" i="1" smtClean="0">
                          <a:latin typeface="Cambria Math" panose="02040503050406030204" pitchFamily="18" charset="0"/>
                        </a:rPr>
                        <m:t>)</m:t>
                      </m:r>
                    </m:oMath>
                  </m:oMathPara>
                </a14:m>
                <a:endParaRPr lang="en-GB" dirty="0"/>
              </a:p>
              <a:p>
                <a:pPr marL="6350" indent="0">
                  <a:buNone/>
                </a:pPr>
                <a:endParaRPr lang="en-GB" sz="200" dirty="0"/>
              </a:p>
              <a:p>
                <a:pPr marL="6350" indent="0">
                  <a:buNone/>
                </a:pPr>
                <a:r>
                  <a:rPr lang="en-GB" sz="1600" dirty="0"/>
                  <a:t>Where n = number of samples in dataset</a:t>
                </a:r>
              </a:p>
            </p:txBody>
          </p:sp>
        </mc:Choice>
        <mc:Fallback xmlns="">
          <p:sp>
            <p:nvSpPr>
              <p:cNvPr id="4" name="Text Placeholder 3">
                <a:extLst>
                  <a:ext uri="{FF2B5EF4-FFF2-40B4-BE49-F238E27FC236}">
                    <a16:creationId xmlns:a16="http://schemas.microsoft.com/office/drawing/2014/main" id="{C794BFC1-3122-4AD9-9550-4104D810A726}"/>
                  </a:ext>
                </a:extLst>
              </p:cNvPr>
              <p:cNvSpPr>
                <a:spLocks noGrp="1" noRot="1" noChangeAspect="1" noMove="1" noResize="1" noEditPoints="1" noAdjustHandles="1" noChangeArrowheads="1" noChangeShapeType="1" noTextEdit="1"/>
              </p:cNvSpPr>
              <p:nvPr>
                <p:ph type="body" sz="quarter" idx="14"/>
              </p:nvPr>
            </p:nvSpPr>
            <p:spPr>
              <a:blipFill>
                <a:blip r:embed="rId2"/>
                <a:stretch>
                  <a:fillRect l="-1818" t="-2125"/>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A54D2274-BBF2-48D0-8192-ED570968D13E}"/>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Tree>
    <p:extLst>
      <p:ext uri="{BB962C8B-B14F-4D97-AF65-F5344CB8AC3E}">
        <p14:creationId xmlns:p14="http://schemas.microsoft.com/office/powerpoint/2010/main" val="760027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646331"/>
          </a:xfrm>
        </p:spPr>
        <p:txBody>
          <a:bodyPr/>
          <a:lstStyle/>
          <a:p>
            <a:r>
              <a:rPr lang="de-DE" dirty="0"/>
              <a:t>Select the Model</a:t>
            </a:r>
          </a:p>
        </p:txBody>
      </p:sp>
      <p:sp>
        <p:nvSpPr>
          <p:cNvPr id="3" name="Foliennummernplatzhalter 2">
            <a:extLst>
              <a:ext uri="{FF2B5EF4-FFF2-40B4-BE49-F238E27FC236}">
                <a16:creationId xmlns:a16="http://schemas.microsoft.com/office/drawing/2014/main" id="{597C976E-80FB-8043-A2FA-70D3F515CA8F}"/>
              </a:ext>
            </a:extLst>
          </p:cNvPr>
          <p:cNvSpPr>
            <a:spLocks noGrp="1"/>
          </p:cNvSpPr>
          <p:nvPr>
            <p:ph type="sldNum" sz="quarter" idx="4"/>
          </p:nvPr>
        </p:nvSpPr>
        <p:spPr/>
        <p:txBody>
          <a:bodyPr/>
          <a:lstStyle/>
          <a:p>
            <a:fld id="{15C29056-5AFA-7949-831A-3EC086771171}" type="slidenum">
              <a:rPr lang="de-DE" smtClean="0"/>
              <a:pPr/>
              <a:t>5</a:t>
            </a:fld>
            <a:endParaRPr lang="de-DE" dirty="0"/>
          </a:p>
        </p:txBody>
      </p:sp>
      <p:sp>
        <p:nvSpPr>
          <p:cNvPr id="4" name="Fußzeilenplatzhalter 3">
            <a:extLst>
              <a:ext uri="{FF2B5EF4-FFF2-40B4-BE49-F238E27FC236}">
                <a16:creationId xmlns:a16="http://schemas.microsoft.com/office/drawing/2014/main" id="{3038D155-696E-394D-AC74-0C0A4611EA6C}"/>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2911523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858E7BB0-40B7-144C-B3A3-85E2252B0F0F}"/>
              </a:ext>
            </a:extLst>
          </p:cNvPr>
          <p:cNvSpPr>
            <a:spLocks noGrp="1"/>
          </p:cNvSpPr>
          <p:nvPr>
            <p:ph type="sldNum" sz="quarter" idx="15"/>
          </p:nvPr>
        </p:nvSpPr>
        <p:spPr/>
        <p:txBody>
          <a:bodyPr/>
          <a:lstStyle/>
          <a:p>
            <a:fld id="{15C29056-5AFA-7949-831A-3EC086771171}" type="slidenum">
              <a:rPr lang="de-DE" smtClean="0"/>
              <a:pPr/>
              <a:t>50</a:t>
            </a:fld>
            <a:endParaRPr lang="de-DE" dirty="0"/>
          </a:p>
        </p:txBody>
      </p:sp>
      <p:sp>
        <p:nvSpPr>
          <p:cNvPr id="2" name="Titel 1">
            <a:extLst>
              <a:ext uri="{FF2B5EF4-FFF2-40B4-BE49-F238E27FC236}">
                <a16:creationId xmlns:a16="http://schemas.microsoft.com/office/drawing/2014/main" id="{00E71552-C389-BC42-9A18-D2A980D6955E}"/>
              </a:ext>
            </a:extLst>
          </p:cNvPr>
          <p:cNvSpPr>
            <a:spLocks noGrp="1"/>
          </p:cNvSpPr>
          <p:nvPr>
            <p:ph type="title"/>
          </p:nvPr>
        </p:nvSpPr>
        <p:spPr/>
        <p:txBody>
          <a:bodyPr/>
          <a:lstStyle/>
          <a:p>
            <a:r>
              <a:rPr lang="de-DE" dirty="0"/>
              <a:t>What you have learned</a:t>
            </a:r>
          </a:p>
        </p:txBody>
      </p:sp>
      <p:sp>
        <p:nvSpPr>
          <p:cNvPr id="4" name="Textplatzhalter 3">
            <a:extLst>
              <a:ext uri="{FF2B5EF4-FFF2-40B4-BE49-F238E27FC236}">
                <a16:creationId xmlns:a16="http://schemas.microsoft.com/office/drawing/2014/main" id="{3AD08A6C-DCF9-6F49-A80A-91206B1C91E4}"/>
              </a:ext>
            </a:extLst>
          </p:cNvPr>
          <p:cNvSpPr>
            <a:spLocks noGrp="1"/>
          </p:cNvSpPr>
          <p:nvPr>
            <p:ph type="body" sz="quarter" idx="17"/>
          </p:nvPr>
        </p:nvSpPr>
        <p:spPr/>
        <p:txBody>
          <a:bodyPr/>
          <a:lstStyle/>
          <a:p>
            <a:r>
              <a:rPr lang="de-DE" dirty="0"/>
              <a:t>Basic strategies for ML algorithms</a:t>
            </a:r>
          </a:p>
          <a:p>
            <a:pPr lvl="1"/>
            <a:r>
              <a:rPr lang="de-DE"/>
              <a:t>Closed </a:t>
            </a:r>
            <a:r>
              <a:rPr lang="de-DE" dirty="0"/>
              <a:t>form solutions</a:t>
            </a:r>
          </a:p>
          <a:p>
            <a:pPr lvl="1"/>
            <a:r>
              <a:rPr lang="de-DE" dirty="0"/>
              <a:t>Gradient descent</a:t>
            </a:r>
          </a:p>
          <a:p>
            <a:pPr lvl="1"/>
            <a:r>
              <a:rPr lang="de-DE" dirty="0"/>
              <a:t>Search strategies</a:t>
            </a:r>
          </a:p>
          <a:p>
            <a:pPr lvl="1"/>
            <a:endParaRPr lang="de-DE" dirty="0"/>
          </a:p>
          <a:p>
            <a:r>
              <a:rPr lang="de-DE" dirty="0"/>
              <a:t>Error measures to validate models</a:t>
            </a:r>
          </a:p>
          <a:p>
            <a:pPr lvl="1"/>
            <a:r>
              <a:rPr lang="de-DE" dirty="0"/>
              <a:t>Confusion matrix</a:t>
            </a:r>
          </a:p>
          <a:p>
            <a:pPr lvl="1"/>
            <a:r>
              <a:rPr lang="de-DE" dirty="0"/>
              <a:t>Class statistics measures</a:t>
            </a:r>
          </a:p>
          <a:p>
            <a:pPr lvl="1"/>
            <a:r>
              <a:rPr lang="de-DE" dirty="0"/>
              <a:t>Accuracy measures</a:t>
            </a:r>
          </a:p>
          <a:p>
            <a:pPr lvl="1"/>
            <a:r>
              <a:rPr lang="de-DE" dirty="0"/>
              <a:t>ROC curves</a:t>
            </a:r>
          </a:p>
          <a:p>
            <a:pPr lvl="1"/>
            <a:r>
              <a:rPr lang="de-DE" dirty="0"/>
              <a:t>Cohen‘s kappa</a:t>
            </a:r>
          </a:p>
          <a:p>
            <a:pPr lvl="1"/>
            <a:r>
              <a:rPr lang="de-DE" dirty="0"/>
              <a:t>Numeric error measures</a:t>
            </a:r>
          </a:p>
          <a:p>
            <a:pPr lvl="1"/>
            <a:endParaRPr lang="de-DE" sz="1000" dirty="0"/>
          </a:p>
        </p:txBody>
      </p:sp>
      <p:sp>
        <p:nvSpPr>
          <p:cNvPr id="6" name="Text Placeholder 5">
            <a:extLst>
              <a:ext uri="{FF2B5EF4-FFF2-40B4-BE49-F238E27FC236}">
                <a16:creationId xmlns:a16="http://schemas.microsoft.com/office/drawing/2014/main" id="{63EF124C-89F8-4B69-B068-C55DD5EB32DB}"/>
              </a:ext>
            </a:extLst>
          </p:cNvPr>
          <p:cNvSpPr>
            <a:spLocks noGrp="1"/>
          </p:cNvSpPr>
          <p:nvPr>
            <p:ph type="body" sz="quarter" idx="18"/>
          </p:nvPr>
        </p:nvSpPr>
        <p:spPr/>
        <p:txBody>
          <a:bodyPr/>
          <a:lstStyle/>
          <a:p>
            <a:r>
              <a:rPr lang="de-DE" dirty="0"/>
              <a:t>Model validation</a:t>
            </a:r>
          </a:p>
          <a:p>
            <a:pPr lvl="1"/>
            <a:r>
              <a:rPr lang="de-DE" dirty="0"/>
              <a:t>Types of model errors</a:t>
            </a:r>
          </a:p>
          <a:p>
            <a:pPr lvl="1"/>
            <a:r>
              <a:rPr lang="de-DE" dirty="0"/>
              <a:t>Strategies for more reliable model evaluation </a:t>
            </a:r>
          </a:p>
          <a:p>
            <a:pPr lvl="2"/>
            <a:r>
              <a:rPr lang="de-DE" dirty="0"/>
              <a:t>Cross-validation </a:t>
            </a:r>
          </a:p>
          <a:p>
            <a:pPr lvl="2"/>
            <a:r>
              <a:rPr lang="de-DE" dirty="0"/>
              <a:t>Bootstrapping</a:t>
            </a:r>
          </a:p>
          <a:p>
            <a:pPr lvl="2"/>
            <a:r>
              <a:rPr lang="de-DE" dirty="0"/>
              <a:t>Coping with unbalanced datasets</a:t>
            </a:r>
          </a:p>
          <a:p>
            <a:pPr lvl="2"/>
            <a:r>
              <a:rPr lang="de-DE" dirty="0"/>
              <a:t>Measures for model complexity</a:t>
            </a:r>
          </a:p>
          <a:p>
            <a:pPr lvl="2"/>
            <a:endParaRPr lang="de-DE" sz="1000" dirty="0"/>
          </a:p>
          <a:p>
            <a:pPr lvl="1"/>
            <a:endParaRPr lang="de-DE" sz="1000" dirty="0"/>
          </a:p>
          <a:p>
            <a:endParaRPr lang="en-GB" dirty="0"/>
          </a:p>
        </p:txBody>
      </p:sp>
      <p:sp>
        <p:nvSpPr>
          <p:cNvPr id="5" name="Fußzeilenplatzhalter 4">
            <a:extLst>
              <a:ext uri="{FF2B5EF4-FFF2-40B4-BE49-F238E27FC236}">
                <a16:creationId xmlns:a16="http://schemas.microsoft.com/office/drawing/2014/main" id="{0AE5C79C-01AA-2749-A9B0-77BE58AF17F7}"/>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35986470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646331"/>
          </a:xfrm>
        </p:spPr>
        <p:txBody>
          <a:bodyPr/>
          <a:lstStyle/>
          <a:p>
            <a:r>
              <a:rPr lang="de-DE" dirty="0"/>
              <a:t>Scoring in Practice</a:t>
            </a:r>
          </a:p>
        </p:txBody>
      </p:sp>
      <p:sp>
        <p:nvSpPr>
          <p:cNvPr id="3" name="Foliennummernplatzhalter 2">
            <a:extLst>
              <a:ext uri="{FF2B5EF4-FFF2-40B4-BE49-F238E27FC236}">
                <a16:creationId xmlns:a16="http://schemas.microsoft.com/office/drawing/2014/main" id="{597C976E-80FB-8043-A2FA-70D3F515CA8F}"/>
              </a:ext>
            </a:extLst>
          </p:cNvPr>
          <p:cNvSpPr>
            <a:spLocks noGrp="1"/>
          </p:cNvSpPr>
          <p:nvPr>
            <p:ph type="sldNum" sz="quarter" idx="4"/>
          </p:nvPr>
        </p:nvSpPr>
        <p:spPr/>
        <p:txBody>
          <a:bodyPr/>
          <a:lstStyle/>
          <a:p>
            <a:fld id="{15C29056-5AFA-7949-831A-3EC086771171}" type="slidenum">
              <a:rPr lang="de-DE" smtClean="0"/>
              <a:pPr/>
              <a:t>51</a:t>
            </a:fld>
            <a:endParaRPr lang="de-DE" dirty="0"/>
          </a:p>
        </p:txBody>
      </p:sp>
      <p:sp>
        <p:nvSpPr>
          <p:cNvPr id="4" name="Fußzeilenplatzhalter 3">
            <a:extLst>
              <a:ext uri="{FF2B5EF4-FFF2-40B4-BE49-F238E27FC236}">
                <a16:creationId xmlns:a16="http://schemas.microsoft.com/office/drawing/2014/main" id="{3038D155-696E-394D-AC74-0C0A4611EA6C}"/>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24647138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AEC3F-0361-4126-965C-5840C301D2A9}"/>
              </a:ext>
            </a:extLst>
          </p:cNvPr>
          <p:cNvSpPr>
            <a:spLocks noGrp="1"/>
          </p:cNvSpPr>
          <p:nvPr>
            <p:ph type="title"/>
          </p:nvPr>
        </p:nvSpPr>
        <p:spPr/>
        <p:txBody>
          <a:bodyPr/>
          <a:lstStyle/>
          <a:p>
            <a:r>
              <a:rPr lang="en-GB" dirty="0"/>
              <a:t>KNIME Workflows</a:t>
            </a:r>
          </a:p>
        </p:txBody>
      </p:sp>
      <p:sp>
        <p:nvSpPr>
          <p:cNvPr id="3" name="Slide Number Placeholder 2">
            <a:extLst>
              <a:ext uri="{FF2B5EF4-FFF2-40B4-BE49-F238E27FC236}">
                <a16:creationId xmlns:a16="http://schemas.microsoft.com/office/drawing/2014/main" id="{560094FF-FEC0-457F-B239-0B6CD2726500}"/>
              </a:ext>
            </a:extLst>
          </p:cNvPr>
          <p:cNvSpPr>
            <a:spLocks noGrp="1"/>
          </p:cNvSpPr>
          <p:nvPr>
            <p:ph type="sldNum" sz="quarter" idx="13"/>
          </p:nvPr>
        </p:nvSpPr>
        <p:spPr/>
        <p:txBody>
          <a:bodyPr/>
          <a:lstStyle/>
          <a:p>
            <a:fld id="{15C29056-5AFA-7949-831A-3EC086771171}" type="slidenum">
              <a:rPr lang="de-DE" smtClean="0"/>
              <a:pPr/>
              <a:t>52</a:t>
            </a:fld>
            <a:endParaRPr lang="de-DE" dirty="0"/>
          </a:p>
        </p:txBody>
      </p:sp>
      <p:sp>
        <p:nvSpPr>
          <p:cNvPr id="4" name="Text Placeholder 3">
            <a:extLst>
              <a:ext uri="{FF2B5EF4-FFF2-40B4-BE49-F238E27FC236}">
                <a16:creationId xmlns:a16="http://schemas.microsoft.com/office/drawing/2014/main" id="{58502483-82C6-4245-88C4-3D33045F5AE2}"/>
              </a:ext>
            </a:extLst>
          </p:cNvPr>
          <p:cNvSpPr>
            <a:spLocks noGrp="1"/>
          </p:cNvSpPr>
          <p:nvPr>
            <p:ph type="body" sz="quarter" idx="14"/>
          </p:nvPr>
        </p:nvSpPr>
        <p:spPr/>
        <p:txBody>
          <a:bodyPr/>
          <a:lstStyle/>
          <a:p>
            <a:r>
              <a:rPr lang="en-GB" dirty="0"/>
              <a:t>Training and testing a classification model (decision tree)</a:t>
            </a:r>
          </a:p>
        </p:txBody>
      </p:sp>
      <p:sp>
        <p:nvSpPr>
          <p:cNvPr id="5" name="Footer Placeholder 4">
            <a:extLst>
              <a:ext uri="{FF2B5EF4-FFF2-40B4-BE49-F238E27FC236}">
                <a16:creationId xmlns:a16="http://schemas.microsoft.com/office/drawing/2014/main" id="{38C1C332-3A85-4A5B-AF9D-39EC8EB77237}"/>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7" name="Picture 6" descr="Diagram&#10;&#10;Description automatically generated">
            <a:extLst>
              <a:ext uri="{FF2B5EF4-FFF2-40B4-BE49-F238E27FC236}">
                <a16:creationId xmlns:a16="http://schemas.microsoft.com/office/drawing/2014/main" id="{C8DEDA7E-CB38-48E0-B5C0-926617DE04D2}"/>
              </a:ext>
            </a:extLst>
          </p:cNvPr>
          <p:cNvPicPr>
            <a:picLocks noChangeAspect="1"/>
          </p:cNvPicPr>
          <p:nvPr/>
        </p:nvPicPr>
        <p:blipFill>
          <a:blip r:embed="rId2"/>
          <a:stretch>
            <a:fillRect/>
          </a:stretch>
        </p:blipFill>
        <p:spPr>
          <a:xfrm>
            <a:off x="950733" y="1229351"/>
            <a:ext cx="7097197" cy="4262073"/>
          </a:xfrm>
          <a:prstGeom prst="rect">
            <a:avLst/>
          </a:prstGeom>
        </p:spPr>
      </p:pic>
    </p:spTree>
    <p:extLst>
      <p:ext uri="{BB962C8B-B14F-4D97-AF65-F5344CB8AC3E}">
        <p14:creationId xmlns:p14="http://schemas.microsoft.com/office/powerpoint/2010/main" val="28471920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5BF7-AF90-483B-B434-1212503CED75}"/>
              </a:ext>
            </a:extLst>
          </p:cNvPr>
          <p:cNvSpPr>
            <a:spLocks noGrp="1"/>
          </p:cNvSpPr>
          <p:nvPr>
            <p:ph type="title"/>
          </p:nvPr>
        </p:nvSpPr>
        <p:spPr/>
        <p:txBody>
          <a:bodyPr/>
          <a:lstStyle/>
          <a:p>
            <a:r>
              <a:rPr lang="en-US" dirty="0"/>
              <a:t>KNIME Workflows</a:t>
            </a:r>
          </a:p>
        </p:txBody>
      </p:sp>
      <p:sp>
        <p:nvSpPr>
          <p:cNvPr id="3" name="Slide Number Placeholder 2">
            <a:extLst>
              <a:ext uri="{FF2B5EF4-FFF2-40B4-BE49-F238E27FC236}">
                <a16:creationId xmlns:a16="http://schemas.microsoft.com/office/drawing/2014/main" id="{E667904F-D5D2-4153-A0A0-4E3B1290B2F4}"/>
              </a:ext>
            </a:extLst>
          </p:cNvPr>
          <p:cNvSpPr>
            <a:spLocks noGrp="1"/>
          </p:cNvSpPr>
          <p:nvPr>
            <p:ph type="sldNum" sz="quarter" idx="13"/>
          </p:nvPr>
        </p:nvSpPr>
        <p:spPr/>
        <p:txBody>
          <a:bodyPr/>
          <a:lstStyle/>
          <a:p>
            <a:fld id="{15C29056-5AFA-7949-831A-3EC086771171}" type="slidenum">
              <a:rPr lang="de-DE" smtClean="0"/>
              <a:pPr/>
              <a:t>53</a:t>
            </a:fld>
            <a:endParaRPr lang="de-DE" dirty="0"/>
          </a:p>
        </p:txBody>
      </p:sp>
      <p:sp>
        <p:nvSpPr>
          <p:cNvPr id="4" name="Text Placeholder 3">
            <a:extLst>
              <a:ext uri="{FF2B5EF4-FFF2-40B4-BE49-F238E27FC236}">
                <a16:creationId xmlns:a16="http://schemas.microsoft.com/office/drawing/2014/main" id="{9B06463D-076D-4AD5-9258-66FD17CF4301}"/>
              </a:ext>
            </a:extLst>
          </p:cNvPr>
          <p:cNvSpPr>
            <a:spLocks noGrp="1"/>
          </p:cNvSpPr>
          <p:nvPr>
            <p:ph type="body" sz="quarter" idx="14"/>
          </p:nvPr>
        </p:nvSpPr>
        <p:spPr/>
        <p:txBody>
          <a:bodyPr/>
          <a:lstStyle/>
          <a:p>
            <a:r>
              <a:rPr lang="en-US" dirty="0"/>
              <a:t>Cross-validation </a:t>
            </a:r>
            <a:r>
              <a:rPr lang="en-US" dirty="0" err="1"/>
              <a:t>metanode</a:t>
            </a:r>
            <a:endParaRPr lang="en-US" dirty="0"/>
          </a:p>
        </p:txBody>
      </p:sp>
      <p:sp>
        <p:nvSpPr>
          <p:cNvPr id="5" name="Footer Placeholder 4">
            <a:extLst>
              <a:ext uri="{FF2B5EF4-FFF2-40B4-BE49-F238E27FC236}">
                <a16:creationId xmlns:a16="http://schemas.microsoft.com/office/drawing/2014/main" id="{6D84931B-21C6-4B8B-A571-126B47954F14}"/>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7" name="Picture 6" descr="Diagram&#10;&#10;Description automatically generated">
            <a:extLst>
              <a:ext uri="{FF2B5EF4-FFF2-40B4-BE49-F238E27FC236}">
                <a16:creationId xmlns:a16="http://schemas.microsoft.com/office/drawing/2014/main" id="{6D207164-6A88-4947-AA6E-37B216487BEC}"/>
              </a:ext>
            </a:extLst>
          </p:cNvPr>
          <p:cNvPicPr>
            <a:picLocks noChangeAspect="1"/>
          </p:cNvPicPr>
          <p:nvPr/>
        </p:nvPicPr>
        <p:blipFill>
          <a:blip r:embed="rId2"/>
          <a:stretch>
            <a:fillRect/>
          </a:stretch>
        </p:blipFill>
        <p:spPr>
          <a:xfrm>
            <a:off x="811454" y="1516892"/>
            <a:ext cx="7521091" cy="3557957"/>
          </a:xfrm>
          <a:prstGeom prst="rect">
            <a:avLst/>
          </a:prstGeom>
        </p:spPr>
      </p:pic>
    </p:spTree>
    <p:extLst>
      <p:ext uri="{BB962C8B-B14F-4D97-AF65-F5344CB8AC3E}">
        <p14:creationId xmlns:p14="http://schemas.microsoft.com/office/powerpoint/2010/main" val="27056557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B0569-210B-4E73-9A84-03E53B9E7FC2}"/>
              </a:ext>
            </a:extLst>
          </p:cNvPr>
          <p:cNvSpPr>
            <a:spLocks noGrp="1"/>
          </p:cNvSpPr>
          <p:nvPr>
            <p:ph type="title"/>
          </p:nvPr>
        </p:nvSpPr>
        <p:spPr/>
        <p:txBody>
          <a:bodyPr/>
          <a:lstStyle/>
          <a:p>
            <a:r>
              <a:rPr lang="en-US" dirty="0"/>
              <a:t>KNIME Workflows</a:t>
            </a:r>
          </a:p>
        </p:txBody>
      </p:sp>
      <p:sp>
        <p:nvSpPr>
          <p:cNvPr id="3" name="Slide Number Placeholder 2">
            <a:extLst>
              <a:ext uri="{FF2B5EF4-FFF2-40B4-BE49-F238E27FC236}">
                <a16:creationId xmlns:a16="http://schemas.microsoft.com/office/drawing/2014/main" id="{CBEF8551-EE27-42C1-BF72-3932D77C5C0A}"/>
              </a:ext>
            </a:extLst>
          </p:cNvPr>
          <p:cNvSpPr>
            <a:spLocks noGrp="1"/>
          </p:cNvSpPr>
          <p:nvPr>
            <p:ph type="sldNum" sz="quarter" idx="13"/>
          </p:nvPr>
        </p:nvSpPr>
        <p:spPr/>
        <p:txBody>
          <a:bodyPr/>
          <a:lstStyle/>
          <a:p>
            <a:fld id="{15C29056-5AFA-7949-831A-3EC086771171}" type="slidenum">
              <a:rPr lang="de-DE" smtClean="0"/>
              <a:pPr/>
              <a:t>54</a:t>
            </a:fld>
            <a:endParaRPr lang="de-DE" dirty="0"/>
          </a:p>
        </p:txBody>
      </p:sp>
      <p:sp>
        <p:nvSpPr>
          <p:cNvPr id="4" name="Text Placeholder 3">
            <a:extLst>
              <a:ext uri="{FF2B5EF4-FFF2-40B4-BE49-F238E27FC236}">
                <a16:creationId xmlns:a16="http://schemas.microsoft.com/office/drawing/2014/main" id="{723C2D1C-C53F-46CA-A539-8E10F873A28A}"/>
              </a:ext>
            </a:extLst>
          </p:cNvPr>
          <p:cNvSpPr>
            <a:spLocks noGrp="1"/>
          </p:cNvSpPr>
          <p:nvPr>
            <p:ph type="body" sz="quarter" idx="14"/>
          </p:nvPr>
        </p:nvSpPr>
        <p:spPr/>
        <p:txBody>
          <a:bodyPr/>
          <a:lstStyle/>
          <a:p>
            <a:r>
              <a:rPr lang="en-US" dirty="0"/>
              <a:t>Numeric errors on a linear regression model</a:t>
            </a:r>
          </a:p>
        </p:txBody>
      </p:sp>
      <p:sp>
        <p:nvSpPr>
          <p:cNvPr id="5" name="Footer Placeholder 4">
            <a:extLst>
              <a:ext uri="{FF2B5EF4-FFF2-40B4-BE49-F238E27FC236}">
                <a16:creationId xmlns:a16="http://schemas.microsoft.com/office/drawing/2014/main" id="{53EEA333-21ED-43AC-8E1A-B1A73E14A00F}"/>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7" name="Picture 6" descr="Diagram&#10;&#10;Description automatically generated">
            <a:extLst>
              <a:ext uri="{FF2B5EF4-FFF2-40B4-BE49-F238E27FC236}">
                <a16:creationId xmlns:a16="http://schemas.microsoft.com/office/drawing/2014/main" id="{705DB1E6-1455-42F6-B534-D74F94B652F5}"/>
              </a:ext>
            </a:extLst>
          </p:cNvPr>
          <p:cNvPicPr>
            <a:picLocks noChangeAspect="1"/>
          </p:cNvPicPr>
          <p:nvPr/>
        </p:nvPicPr>
        <p:blipFill>
          <a:blip r:embed="rId2"/>
          <a:stretch>
            <a:fillRect/>
          </a:stretch>
        </p:blipFill>
        <p:spPr>
          <a:xfrm>
            <a:off x="654852" y="1295363"/>
            <a:ext cx="7430257" cy="3840506"/>
          </a:xfrm>
          <a:prstGeom prst="rect">
            <a:avLst/>
          </a:prstGeom>
        </p:spPr>
      </p:pic>
    </p:spTree>
    <p:extLst>
      <p:ext uri="{BB962C8B-B14F-4D97-AF65-F5344CB8AC3E}">
        <p14:creationId xmlns:p14="http://schemas.microsoft.com/office/powerpoint/2010/main" val="32192130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3B26F9-B704-CF47-9C92-9A399FF23052}"/>
              </a:ext>
            </a:extLst>
          </p:cNvPr>
          <p:cNvSpPr>
            <a:spLocks noGrp="1"/>
          </p:cNvSpPr>
          <p:nvPr>
            <p:ph type="ctrTitle"/>
          </p:nvPr>
        </p:nvSpPr>
        <p:spPr/>
        <p:txBody>
          <a:bodyPr/>
          <a:lstStyle/>
          <a:p>
            <a:r>
              <a:rPr lang="de-DE" dirty="0"/>
              <a:t>Thank you</a:t>
            </a:r>
          </a:p>
        </p:txBody>
      </p:sp>
      <p:sp>
        <p:nvSpPr>
          <p:cNvPr id="3" name="Fußzeilenplatzhalter 2">
            <a:extLst>
              <a:ext uri="{FF2B5EF4-FFF2-40B4-BE49-F238E27FC236}">
                <a16:creationId xmlns:a16="http://schemas.microsoft.com/office/drawing/2014/main" id="{AF27DE70-E7D1-8D48-B541-596C4E2E7A6F}"/>
              </a:ext>
            </a:extLst>
          </p:cNvPr>
          <p:cNvSpPr>
            <a:spLocks noGrp="1"/>
          </p:cNvSpPr>
          <p:nvPr>
            <p:ph type="ftr" sz="quarter" idx="3"/>
          </p:nvPr>
        </p:nvSpPr>
        <p:spPr/>
        <p:txBody>
          <a:bodyPr/>
          <a:lstStyle/>
          <a:p>
            <a:r>
              <a:rPr lang="de-DE" dirty="0"/>
              <a:t>For any questions please contact: education@knime.com</a:t>
            </a:r>
          </a:p>
        </p:txBody>
      </p:sp>
      <p:sp>
        <p:nvSpPr>
          <p:cNvPr id="4" name="Foliennummernplatzhalter 3">
            <a:extLst>
              <a:ext uri="{FF2B5EF4-FFF2-40B4-BE49-F238E27FC236}">
                <a16:creationId xmlns:a16="http://schemas.microsoft.com/office/drawing/2014/main" id="{EE636D0D-E716-DB4C-AAB9-03483DC77E66}"/>
              </a:ext>
            </a:extLst>
          </p:cNvPr>
          <p:cNvSpPr>
            <a:spLocks noGrp="1"/>
          </p:cNvSpPr>
          <p:nvPr>
            <p:ph type="sldNum" sz="quarter" idx="15"/>
          </p:nvPr>
        </p:nvSpPr>
        <p:spPr/>
        <p:txBody>
          <a:bodyPr/>
          <a:lstStyle/>
          <a:p>
            <a:fld id="{15C29056-5AFA-7949-831A-3EC086771171}" type="slidenum">
              <a:rPr lang="de-DE" smtClean="0"/>
              <a:pPr/>
              <a:t>55</a:t>
            </a:fld>
            <a:endParaRPr lang="de-DE" dirty="0"/>
          </a:p>
        </p:txBody>
      </p:sp>
    </p:spTree>
    <p:extLst>
      <p:ext uri="{BB962C8B-B14F-4D97-AF65-F5344CB8AC3E}">
        <p14:creationId xmlns:p14="http://schemas.microsoft.com/office/powerpoint/2010/main" val="648684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C4B8-DD37-480E-BD04-ECC7C814CCAB}"/>
              </a:ext>
            </a:extLst>
          </p:cNvPr>
          <p:cNvSpPr>
            <a:spLocks noGrp="1"/>
          </p:cNvSpPr>
          <p:nvPr>
            <p:ph type="title"/>
          </p:nvPr>
        </p:nvSpPr>
        <p:spPr/>
        <p:txBody>
          <a:bodyPr/>
          <a:lstStyle/>
          <a:p>
            <a:r>
              <a:rPr lang="de-DE" dirty="0"/>
              <a:t>What‘s the best model to use?</a:t>
            </a:r>
            <a:endParaRPr lang="en-GB" dirty="0"/>
          </a:p>
        </p:txBody>
      </p:sp>
      <p:sp>
        <p:nvSpPr>
          <p:cNvPr id="3" name="Slide Number Placeholder 2">
            <a:extLst>
              <a:ext uri="{FF2B5EF4-FFF2-40B4-BE49-F238E27FC236}">
                <a16:creationId xmlns:a16="http://schemas.microsoft.com/office/drawing/2014/main" id="{211FBA1F-59D8-44D4-9A80-C176CA31D050}"/>
              </a:ext>
            </a:extLst>
          </p:cNvPr>
          <p:cNvSpPr>
            <a:spLocks noGrp="1"/>
          </p:cNvSpPr>
          <p:nvPr>
            <p:ph type="sldNum" sz="quarter" idx="13"/>
          </p:nvPr>
        </p:nvSpPr>
        <p:spPr/>
        <p:txBody>
          <a:bodyPr/>
          <a:lstStyle/>
          <a:p>
            <a:fld id="{15C29056-5AFA-7949-831A-3EC086771171}" type="slidenum">
              <a:rPr lang="de-DE" smtClean="0"/>
              <a:pPr/>
              <a:t>6</a:t>
            </a:fld>
            <a:endParaRPr lang="de-DE" dirty="0"/>
          </a:p>
        </p:txBody>
      </p:sp>
      <p:sp>
        <p:nvSpPr>
          <p:cNvPr id="4" name="Text Placeholder 3">
            <a:extLst>
              <a:ext uri="{FF2B5EF4-FFF2-40B4-BE49-F238E27FC236}">
                <a16:creationId xmlns:a16="http://schemas.microsoft.com/office/drawing/2014/main" id="{B3F97C8F-A30E-41A5-8BE0-C95260D5E8D0}"/>
              </a:ext>
            </a:extLst>
          </p:cNvPr>
          <p:cNvSpPr>
            <a:spLocks noGrp="1"/>
          </p:cNvSpPr>
          <p:nvPr>
            <p:ph type="body" sz="quarter" idx="14"/>
          </p:nvPr>
        </p:nvSpPr>
        <p:spPr>
          <a:xfrm>
            <a:off x="358775" y="1208805"/>
            <a:ext cx="8378825" cy="3829355"/>
          </a:xfrm>
        </p:spPr>
        <p:txBody>
          <a:bodyPr/>
          <a:lstStyle/>
          <a:p>
            <a:pPr marL="6350" indent="0">
              <a:buNone/>
            </a:pPr>
            <a:r>
              <a:rPr lang="de-DE" dirty="0"/>
              <a:t>From the Data:</a:t>
            </a:r>
          </a:p>
          <a:p>
            <a:r>
              <a:rPr lang="de-DE" dirty="0"/>
              <a:t>Classification vs. Numerical</a:t>
            </a:r>
          </a:p>
          <a:p>
            <a:r>
              <a:rPr lang="de-DE" dirty="0"/>
              <a:t>Supervised vs. Unsupervised</a:t>
            </a:r>
          </a:p>
          <a:p>
            <a:endParaRPr lang="de-DE" sz="800" dirty="0"/>
          </a:p>
          <a:p>
            <a:pPr marL="6350" indent="0">
              <a:buNone/>
            </a:pPr>
            <a:r>
              <a:rPr lang="de-DE" dirty="0"/>
              <a:t>From the business case:</a:t>
            </a:r>
          </a:p>
          <a:p>
            <a:r>
              <a:rPr lang="de-DE" dirty="0"/>
              <a:t>Performances: what is acceptable?</a:t>
            </a:r>
          </a:p>
          <a:p>
            <a:r>
              <a:rPr lang="de-DE" dirty="0"/>
              <a:t>Simplicity: do not use a cannon for a simple problem</a:t>
            </a:r>
          </a:p>
          <a:p>
            <a:r>
              <a:rPr lang="de-DE" dirty="0"/>
              <a:t>Interpretability: do I need to know the decision process?</a:t>
            </a:r>
          </a:p>
          <a:p>
            <a:r>
              <a:rPr lang="de-DE" dirty="0"/>
              <a:t>Computational costs: it must be trainable and applicable in a reasonable time with reasonable hardware</a:t>
            </a:r>
            <a:endParaRPr lang="en-GB" dirty="0"/>
          </a:p>
        </p:txBody>
      </p:sp>
      <p:sp>
        <p:nvSpPr>
          <p:cNvPr id="5" name="Footer Placeholder 4">
            <a:extLst>
              <a:ext uri="{FF2B5EF4-FFF2-40B4-BE49-F238E27FC236}">
                <a16:creationId xmlns:a16="http://schemas.microsoft.com/office/drawing/2014/main" id="{A5270961-FFA3-4691-9FE7-FFB7AEBD03A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6" name="Text Placeholder 3">
            <a:extLst>
              <a:ext uri="{FF2B5EF4-FFF2-40B4-BE49-F238E27FC236}">
                <a16:creationId xmlns:a16="http://schemas.microsoft.com/office/drawing/2014/main" id="{780C776D-3B9B-4394-B6BC-1E8988921E96}"/>
              </a:ext>
            </a:extLst>
          </p:cNvPr>
          <p:cNvSpPr txBox="1">
            <a:spLocks/>
          </p:cNvSpPr>
          <p:nvPr/>
        </p:nvSpPr>
        <p:spPr>
          <a:xfrm>
            <a:off x="4417359" y="844928"/>
            <a:ext cx="4430202" cy="889742"/>
          </a:xfrm>
          <a:prstGeom prst="rect">
            <a:avLst/>
          </a:prstGeom>
          <a:ln>
            <a:solidFill>
              <a:schemeClr val="bg2">
                <a:lumMod val="50000"/>
              </a:schemeClr>
            </a:solidFill>
          </a:ln>
        </p:spPr>
        <p:txBody>
          <a:bodyPr vert="horz" lIns="0" tIns="0" rIns="0" bIns="0" rtlCol="0">
            <a:noAutofit/>
          </a:bodyPr>
          <a:lstStyle>
            <a:lvl1pPr marL="266700" indent="-260350"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350" indent="0">
              <a:buFont typeface="Symbol" pitchFamily="2" charset="2"/>
              <a:buNone/>
            </a:pPr>
            <a:r>
              <a:rPr lang="en-GB" sz="1800" i="1" dirty="0">
                <a:solidFill>
                  <a:schemeClr val="bg2">
                    <a:lumMod val="50000"/>
                  </a:schemeClr>
                </a:solidFill>
                <a:latin typeface="Times-Roman"/>
              </a:rPr>
              <a:t>Finding the “best” model is not a trivial task at all, since the question what a good (or best) model means is not always easy to answer.</a:t>
            </a:r>
          </a:p>
        </p:txBody>
      </p:sp>
    </p:spTree>
    <p:extLst>
      <p:ext uri="{BB962C8B-B14F-4D97-AF65-F5344CB8AC3E}">
        <p14:creationId xmlns:p14="http://schemas.microsoft.com/office/powerpoint/2010/main" val="694311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C7035-A2B8-4455-8585-25A69587888F}"/>
              </a:ext>
            </a:extLst>
          </p:cNvPr>
          <p:cNvSpPr>
            <a:spLocks noGrp="1"/>
          </p:cNvSpPr>
          <p:nvPr>
            <p:ph type="title"/>
          </p:nvPr>
        </p:nvSpPr>
        <p:spPr/>
        <p:txBody>
          <a:bodyPr/>
          <a:lstStyle/>
          <a:p>
            <a:r>
              <a:rPr lang="de-DE" dirty="0"/>
              <a:t>Performances</a:t>
            </a:r>
            <a:endParaRPr lang="en-GB" dirty="0"/>
          </a:p>
        </p:txBody>
      </p:sp>
      <p:sp>
        <p:nvSpPr>
          <p:cNvPr id="3" name="Slide Number Placeholder 2">
            <a:extLst>
              <a:ext uri="{FF2B5EF4-FFF2-40B4-BE49-F238E27FC236}">
                <a16:creationId xmlns:a16="http://schemas.microsoft.com/office/drawing/2014/main" id="{3855A16D-1318-4B4C-8D8B-1A1B81DDE433}"/>
              </a:ext>
            </a:extLst>
          </p:cNvPr>
          <p:cNvSpPr>
            <a:spLocks noGrp="1"/>
          </p:cNvSpPr>
          <p:nvPr>
            <p:ph type="sldNum" sz="quarter" idx="13"/>
          </p:nvPr>
        </p:nvSpPr>
        <p:spPr/>
        <p:txBody>
          <a:bodyPr/>
          <a:lstStyle/>
          <a:p>
            <a:fld id="{15C29056-5AFA-7949-831A-3EC086771171}" type="slidenum">
              <a:rPr lang="de-DE" smtClean="0"/>
              <a:pPr/>
              <a:t>7</a:t>
            </a:fld>
            <a:endParaRPr lang="de-DE" dirty="0"/>
          </a:p>
        </p:txBody>
      </p:sp>
      <p:sp>
        <p:nvSpPr>
          <p:cNvPr id="4" name="Text Placeholder 3">
            <a:extLst>
              <a:ext uri="{FF2B5EF4-FFF2-40B4-BE49-F238E27FC236}">
                <a16:creationId xmlns:a16="http://schemas.microsoft.com/office/drawing/2014/main" id="{2325CC67-9BE0-4DEE-9576-83D3FC834C90}"/>
              </a:ext>
            </a:extLst>
          </p:cNvPr>
          <p:cNvSpPr>
            <a:spLocks noGrp="1"/>
          </p:cNvSpPr>
          <p:nvPr>
            <p:ph type="body" sz="quarter" idx="14"/>
          </p:nvPr>
        </p:nvSpPr>
        <p:spPr/>
        <p:txBody>
          <a:bodyPr/>
          <a:lstStyle/>
          <a:p>
            <a:pPr marL="6350" indent="0">
              <a:buNone/>
            </a:pPr>
            <a:r>
              <a:rPr lang="de-DE" dirty="0"/>
              <a:t>Acceptable performances depend on:</a:t>
            </a:r>
          </a:p>
          <a:p>
            <a:pPr marL="6350" indent="0">
              <a:buNone/>
            </a:pPr>
            <a:endParaRPr lang="de-DE" sz="1000" dirty="0"/>
          </a:p>
          <a:p>
            <a:r>
              <a:rPr lang="de-DE" dirty="0"/>
              <a:t>The adopted score function</a:t>
            </a:r>
          </a:p>
          <a:p>
            <a:r>
              <a:rPr lang="de-DE" dirty="0"/>
              <a:t>Our tolerance to errors</a:t>
            </a:r>
          </a:p>
          <a:p>
            <a:endParaRPr lang="de-DE" dirty="0"/>
          </a:p>
          <a:p>
            <a:endParaRPr lang="en-GB" dirty="0"/>
          </a:p>
        </p:txBody>
      </p:sp>
      <p:sp>
        <p:nvSpPr>
          <p:cNvPr id="5" name="Footer Placeholder 4">
            <a:extLst>
              <a:ext uri="{FF2B5EF4-FFF2-40B4-BE49-F238E27FC236}">
                <a16:creationId xmlns:a16="http://schemas.microsoft.com/office/drawing/2014/main" id="{33A7712D-8D40-4DB3-A6DF-6203D9298C71}"/>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8D1F6A7-3617-48A1-B7E3-3CB2D1E2391D}"/>
                  </a:ext>
                </a:extLst>
              </p:cNvPr>
              <p:cNvSpPr txBox="1"/>
              <p:nvPr/>
            </p:nvSpPr>
            <p:spPr>
              <a:xfrm>
                <a:off x="259013" y="3950703"/>
                <a:ext cx="3048000" cy="1123384"/>
              </a:xfrm>
              <a:prstGeom prst="rect">
                <a:avLst/>
              </a:prstGeom>
              <a:noFill/>
            </p:spPr>
            <p:txBody>
              <a:bodyPr wrap="square" rtlCol="0">
                <a:spAutoFit/>
              </a:bodyPr>
              <a:lstStyle/>
              <a:p>
                <a:endParaRPr lang="en-US" sz="1300" dirty="0"/>
              </a:p>
              <a:p>
                <a:pPr/>
                <a14:m>
                  <m:oMathPara xmlns:m="http://schemas.openxmlformats.org/officeDocument/2006/math">
                    <m:oMathParaPr>
                      <m:jc m:val="centerGroup"/>
                    </m:oMathParaPr>
                    <m:oMath xmlns:m="http://schemas.openxmlformats.org/officeDocument/2006/math">
                      <m:r>
                        <a:rPr lang="de-DE" i="1" smtClean="0">
                          <a:latin typeface="Cambria Math" panose="02040503050406030204" pitchFamily="18" charset="0"/>
                        </a:rPr>
                        <m:t>𝑜</m:t>
                      </m:r>
                      <m:r>
                        <a:rPr lang="de-DE" b="0" i="1" smtClean="0">
                          <a:latin typeface="Cambria Math" panose="02040503050406030204" pitchFamily="18" charset="0"/>
                        </a:rPr>
                        <m:t>𝑣𝑒𝑟𝑎𝑙𝑙</m:t>
                      </m:r>
                      <m:r>
                        <a:rPr lang="de-DE" b="0" i="1" smtClean="0">
                          <a:latin typeface="Cambria Math" panose="02040503050406030204" pitchFamily="18" charset="0"/>
                        </a:rPr>
                        <m:t> </m:t>
                      </m:r>
                      <m:r>
                        <a:rPr lang="de-DE" b="0" i="1" smtClean="0">
                          <a:latin typeface="Cambria Math" panose="02040503050406030204" pitchFamily="18" charset="0"/>
                        </a:rPr>
                        <m:t>𝑎𝑐𝑐𝑢𝑟𝑎𝑐𝑦</m:t>
                      </m:r>
                      <m:r>
                        <a:rPr lang="de-DE" b="0" i="1" smtClean="0">
                          <a:latin typeface="Cambria Math" panose="02040503050406030204" pitchFamily="18" charset="0"/>
                        </a:rPr>
                        <m:t>=0.89</m:t>
                      </m:r>
                    </m:oMath>
                  </m:oMathPara>
                </a14:m>
                <a:endParaRPr lang="de-DE" b="0" dirty="0"/>
              </a:p>
              <a:p>
                <a:endParaRPr lang="de-DE" b="0" dirty="0"/>
              </a:p>
              <a:p>
                <a:pPr algn="ctr"/>
                <a14:m>
                  <m:oMath xmlns:m="http://schemas.openxmlformats.org/officeDocument/2006/math">
                    <m:r>
                      <a:rPr lang="de-DE" i="1" smtClean="0">
                        <a:latin typeface="Cambria Math" panose="02040503050406030204" pitchFamily="18" charset="0"/>
                        <a:ea typeface="Cambria Math" panose="02040503050406030204" pitchFamily="18" charset="0"/>
                      </a:rPr>
                      <m:t>𝐶</m:t>
                    </m:r>
                    <m:r>
                      <a:rPr lang="de-DE" b="0" i="1" smtClean="0">
                        <a:latin typeface="Cambria Math" panose="02040503050406030204" pitchFamily="18" charset="0"/>
                        <a:ea typeface="Cambria Math" panose="02040503050406030204" pitchFamily="18" charset="0"/>
                      </a:rPr>
                      <m:t>𝑜h𝑒</m:t>
                    </m:r>
                    <m:sSup>
                      <m:sSupPr>
                        <m:ctrlPr>
                          <a:rPr lang="de-DE" b="0"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𝑛</m:t>
                        </m:r>
                      </m:e>
                      <m:sup>
                        <m:r>
                          <a:rPr lang="de-DE" b="0" i="1" smtClean="0">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𝑠</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𝐾𝑎𝑝𝑝𝑎</m:t>
                    </m:r>
                    <m:r>
                      <a:rPr lang="de-DE"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0.65</m:t>
                    </m:r>
                  </m:oMath>
                </a14:m>
                <a:r>
                  <a:rPr lang="en-US" dirty="0"/>
                  <a:t> </a:t>
                </a:r>
              </a:p>
            </p:txBody>
          </p:sp>
        </mc:Choice>
        <mc:Fallback xmlns="">
          <p:sp>
            <p:nvSpPr>
              <p:cNvPr id="7" name="TextBox 6">
                <a:extLst>
                  <a:ext uri="{FF2B5EF4-FFF2-40B4-BE49-F238E27FC236}">
                    <a16:creationId xmlns:a16="http://schemas.microsoft.com/office/drawing/2014/main" id="{98D1F6A7-3617-48A1-B7E3-3CB2D1E2391D}"/>
                  </a:ext>
                </a:extLst>
              </p:cNvPr>
              <p:cNvSpPr txBox="1">
                <a:spLocks noRot="1" noChangeAspect="1" noMove="1" noResize="1" noEditPoints="1" noAdjustHandles="1" noChangeArrowheads="1" noChangeShapeType="1" noTextEdit="1"/>
              </p:cNvSpPr>
              <p:nvPr/>
            </p:nvSpPr>
            <p:spPr>
              <a:xfrm>
                <a:off x="259013" y="3950703"/>
                <a:ext cx="3048000" cy="1123384"/>
              </a:xfrm>
              <a:prstGeom prst="rect">
                <a:avLst/>
              </a:prstGeom>
              <a:blipFill>
                <a:blip r:embed="rId2"/>
                <a:stretch>
                  <a:fillRect b="-380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E5EB49D-2CAC-49CB-B13E-D952C84CC47A}"/>
                  </a:ext>
                </a:extLst>
              </p:cNvPr>
              <p:cNvSpPr txBox="1"/>
              <p:nvPr/>
            </p:nvSpPr>
            <p:spPr>
              <a:xfrm>
                <a:off x="5474219" y="4203953"/>
                <a:ext cx="3048000"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i="1">
                          <a:latin typeface="Cambria Math" panose="02040503050406030204" pitchFamily="18" charset="0"/>
                        </a:rPr>
                        <m:t>𝑜𝑣𝑒𝑟𝑎𝑙𝑙</m:t>
                      </m:r>
                      <m:r>
                        <a:rPr lang="de-DE" i="1">
                          <a:latin typeface="Cambria Math" panose="02040503050406030204" pitchFamily="18" charset="0"/>
                        </a:rPr>
                        <m:t> </m:t>
                      </m:r>
                      <m:r>
                        <a:rPr lang="de-DE" i="1">
                          <a:latin typeface="Cambria Math" panose="02040503050406030204" pitchFamily="18" charset="0"/>
                        </a:rPr>
                        <m:t>𝑎𝑐𝑐𝑢𝑟𝑎𝑐𝑦</m:t>
                      </m:r>
                      <m:r>
                        <a:rPr lang="de-DE" i="1">
                          <a:latin typeface="Cambria Math" panose="02040503050406030204" pitchFamily="18" charset="0"/>
                        </a:rPr>
                        <m:t> =0.81</m:t>
                      </m:r>
                    </m:oMath>
                  </m:oMathPara>
                </a14:m>
                <a:endParaRPr lang="de-DE" b="0" dirty="0"/>
              </a:p>
              <a:p>
                <a:endParaRPr lang="de-DE" b="0" dirty="0"/>
              </a:p>
              <a:p>
                <a:pPr algn="ctr"/>
                <a14:m>
                  <m:oMath xmlns:m="http://schemas.openxmlformats.org/officeDocument/2006/math">
                    <m:r>
                      <a:rPr lang="de-DE" i="1" smtClean="0">
                        <a:latin typeface="Cambria Math" panose="02040503050406030204" pitchFamily="18" charset="0"/>
                        <a:ea typeface="Cambria Math" panose="02040503050406030204" pitchFamily="18" charset="0"/>
                      </a:rPr>
                      <m:t>𝐶</m:t>
                    </m:r>
                    <m:r>
                      <a:rPr lang="de-DE" b="0" i="1" smtClean="0">
                        <a:latin typeface="Cambria Math" panose="02040503050406030204" pitchFamily="18" charset="0"/>
                        <a:ea typeface="Cambria Math" panose="02040503050406030204" pitchFamily="18" charset="0"/>
                      </a:rPr>
                      <m:t>𝑜h𝑒</m:t>
                    </m:r>
                    <m:sSup>
                      <m:sSupPr>
                        <m:ctrlPr>
                          <a:rPr lang="de-DE" b="0"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𝑛</m:t>
                        </m:r>
                      </m:e>
                      <m:sup>
                        <m:r>
                          <a:rPr lang="de-DE" b="0" i="1" smtClean="0">
                            <a:latin typeface="Cambria Math" panose="02040503050406030204" pitchFamily="18" charset="0"/>
                            <a:ea typeface="Cambria Math" panose="02040503050406030204" pitchFamily="18" charset="0"/>
                          </a:rPr>
                          <m:t>′</m:t>
                        </m:r>
                      </m:sup>
                    </m:sSup>
                    <m:r>
                      <a:rPr lang="de-DE" b="0" i="1" smtClean="0">
                        <a:latin typeface="Cambria Math" panose="02040503050406030204" pitchFamily="18" charset="0"/>
                        <a:ea typeface="Cambria Math" panose="02040503050406030204" pitchFamily="18" charset="0"/>
                      </a:rPr>
                      <m:t>𝑠</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𝐾𝑎𝑝𝑝𝑎</m:t>
                    </m:r>
                    <m:r>
                      <a:rPr lang="de-DE" b="0" i="1" smtClean="0">
                        <a:latin typeface="Cambria Math" panose="02040503050406030204" pitchFamily="18" charset="0"/>
                        <a:ea typeface="Cambria Math" panose="02040503050406030204" pitchFamily="18" charset="0"/>
                      </a:rPr>
                      <m:t>=0.29</m:t>
                    </m:r>
                  </m:oMath>
                </a14:m>
                <a:r>
                  <a:rPr lang="en-US" dirty="0"/>
                  <a:t> </a:t>
                </a:r>
              </a:p>
            </p:txBody>
          </p:sp>
        </mc:Choice>
        <mc:Fallback xmlns="">
          <p:sp>
            <p:nvSpPr>
              <p:cNvPr id="9" name="TextBox 8">
                <a:extLst>
                  <a:ext uri="{FF2B5EF4-FFF2-40B4-BE49-F238E27FC236}">
                    <a16:creationId xmlns:a16="http://schemas.microsoft.com/office/drawing/2014/main" id="{9E5EB49D-2CAC-49CB-B13E-D952C84CC47A}"/>
                  </a:ext>
                </a:extLst>
              </p:cNvPr>
              <p:cNvSpPr txBox="1">
                <a:spLocks noRot="1" noChangeAspect="1" noMove="1" noResize="1" noEditPoints="1" noAdjustHandles="1" noChangeArrowheads="1" noChangeShapeType="1" noTextEdit="1"/>
              </p:cNvSpPr>
              <p:nvPr/>
            </p:nvSpPr>
            <p:spPr>
              <a:xfrm>
                <a:off x="5474219" y="4203953"/>
                <a:ext cx="3048000" cy="923330"/>
              </a:xfrm>
              <a:prstGeom prst="rect">
                <a:avLst/>
              </a:prstGeom>
              <a:blipFill>
                <a:blip r:embed="rId3"/>
                <a:stretch>
                  <a:fillRect b="-4636"/>
                </a:stretch>
              </a:blipFill>
            </p:spPr>
            <p:txBody>
              <a:bodyPr/>
              <a:lstStyle/>
              <a:p>
                <a:r>
                  <a:rPr lang="en-GB">
                    <a:noFill/>
                  </a:rPr>
                  <a:t> </a:t>
                </a:r>
              </a:p>
            </p:txBody>
          </p:sp>
        </mc:Fallback>
      </mc:AlternateContent>
      <p:graphicFrame>
        <p:nvGraphicFramePr>
          <p:cNvPr id="11" name="Table 10">
            <a:extLst>
              <a:ext uri="{FF2B5EF4-FFF2-40B4-BE49-F238E27FC236}">
                <a16:creationId xmlns:a16="http://schemas.microsoft.com/office/drawing/2014/main" id="{E17AD594-C213-4DB9-BAB9-C506246A5435}"/>
              </a:ext>
            </a:extLst>
          </p:cNvPr>
          <p:cNvGraphicFramePr>
            <a:graphicFrameLocks noGrp="1"/>
          </p:cNvGraphicFramePr>
          <p:nvPr>
            <p:extLst>
              <p:ext uri="{D42A27DB-BD31-4B8C-83A1-F6EECF244321}">
                <p14:modId xmlns:p14="http://schemas.microsoft.com/office/powerpoint/2010/main" val="1776202091"/>
              </p:ext>
            </p:extLst>
          </p:nvPr>
        </p:nvGraphicFramePr>
        <p:xfrm>
          <a:off x="667135" y="2513352"/>
          <a:ext cx="2666922" cy="1483360"/>
        </p:xfrm>
        <a:graphic>
          <a:graphicData uri="http://schemas.openxmlformats.org/drawingml/2006/table">
            <a:tbl>
              <a:tblPr firstRow="1" bandRow="1">
                <a:tableStyleId>{5C22544A-7EE6-4342-B048-85BDC9FD1C3A}</a:tableStyleId>
              </a:tblPr>
              <a:tblGrid>
                <a:gridCol w="888974">
                  <a:extLst>
                    <a:ext uri="{9D8B030D-6E8A-4147-A177-3AD203B41FA5}">
                      <a16:colId xmlns:a16="http://schemas.microsoft.com/office/drawing/2014/main" val="2521256269"/>
                    </a:ext>
                  </a:extLst>
                </a:gridCol>
                <a:gridCol w="888974">
                  <a:extLst>
                    <a:ext uri="{9D8B030D-6E8A-4147-A177-3AD203B41FA5}">
                      <a16:colId xmlns:a16="http://schemas.microsoft.com/office/drawing/2014/main" val="2776123958"/>
                    </a:ext>
                  </a:extLst>
                </a:gridCol>
                <a:gridCol w="888974">
                  <a:extLst>
                    <a:ext uri="{9D8B030D-6E8A-4147-A177-3AD203B41FA5}">
                      <a16:colId xmlns:a16="http://schemas.microsoft.com/office/drawing/2014/main" val="3568835804"/>
                    </a:ext>
                  </a:extLst>
                </a:gridCol>
              </a:tblGrid>
              <a:tr h="370840">
                <a:tc rowSpan="2">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True class</a:t>
                      </a:r>
                    </a:p>
                  </a:txBody>
                  <a:tcPr>
                    <a:lnR w="12700" cmpd="sng">
                      <a:noFill/>
                    </a:lnR>
                  </a:tcPr>
                </a:tc>
                <a:tc gridSpan="2">
                  <a:txBody>
                    <a:bodyPr/>
                    <a:lstStyle/>
                    <a:p>
                      <a:pPr algn="ctr"/>
                      <a:r>
                        <a:rPr lang="en-US" dirty="0"/>
                        <a:t>Predicted class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pPr algn="ct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570205028"/>
                  </a:ext>
                </a:extLst>
              </a:tr>
              <a:tr h="370840">
                <a:tc vMerge="1">
                  <a:txBody>
                    <a:bodyPr/>
                    <a:lstStyle/>
                    <a:p>
                      <a:endParaRPr lang="en-US" dirty="0"/>
                    </a:p>
                  </a:txBody>
                  <a:tcPr/>
                </a:tc>
                <a:tc>
                  <a:txBody>
                    <a:bodyPr/>
                    <a:lstStyle/>
                    <a:p>
                      <a:pPr algn="ctr"/>
                      <a:r>
                        <a:rPr lang="en-US" dirty="0"/>
                        <a:t>Positive</a:t>
                      </a:r>
                    </a:p>
                  </a:txBody>
                  <a:tcPr>
                    <a:lnT w="38100" cmpd="sng">
                      <a:noFill/>
                    </a:lnT>
                  </a:tcPr>
                </a:tc>
                <a:tc>
                  <a:txBody>
                    <a:bodyPr/>
                    <a:lstStyle/>
                    <a:p>
                      <a:pPr algn="ctr"/>
                      <a:r>
                        <a:rPr lang="en-US" dirty="0"/>
                        <a:t>Negative</a:t>
                      </a:r>
                    </a:p>
                  </a:txBody>
                  <a:tcPr>
                    <a:lnT w="38100" cmpd="sng">
                      <a:noFill/>
                    </a:lnT>
                  </a:tcPr>
                </a:tc>
                <a:extLst>
                  <a:ext uri="{0D108BD9-81ED-4DB2-BD59-A6C34878D82A}">
                    <a16:rowId xmlns:a16="http://schemas.microsoft.com/office/drawing/2014/main" val="2207853635"/>
                  </a:ext>
                </a:extLst>
              </a:tr>
              <a:tr h="370840">
                <a:tc>
                  <a:txBody>
                    <a:bodyPr/>
                    <a:lstStyle/>
                    <a:p>
                      <a:r>
                        <a:rPr lang="en-US" dirty="0"/>
                        <a:t>Positive</a:t>
                      </a:r>
                    </a:p>
                  </a:txBody>
                  <a:tcPr/>
                </a:tc>
                <a:tc>
                  <a:txBody>
                    <a:bodyPr/>
                    <a:lstStyle/>
                    <a:p>
                      <a:pPr algn="r"/>
                      <a:r>
                        <a:rPr lang="en-US" dirty="0"/>
                        <a:t>14</a:t>
                      </a:r>
                    </a:p>
                  </a:txBody>
                  <a:tcPr/>
                </a:tc>
                <a:tc>
                  <a:txBody>
                    <a:bodyPr/>
                    <a:lstStyle/>
                    <a:p>
                      <a:pPr algn="r"/>
                      <a:r>
                        <a:rPr lang="en-US" dirty="0"/>
                        <a:t>6</a:t>
                      </a:r>
                    </a:p>
                  </a:txBody>
                  <a:tcPr/>
                </a:tc>
                <a:extLst>
                  <a:ext uri="{0D108BD9-81ED-4DB2-BD59-A6C34878D82A}">
                    <a16:rowId xmlns:a16="http://schemas.microsoft.com/office/drawing/2014/main" val="3930496870"/>
                  </a:ext>
                </a:extLst>
              </a:tr>
              <a:tr h="370840">
                <a:tc>
                  <a:txBody>
                    <a:bodyPr/>
                    <a:lstStyle/>
                    <a:p>
                      <a:r>
                        <a:rPr lang="en-US" dirty="0"/>
                        <a:t>Negative</a:t>
                      </a:r>
                    </a:p>
                  </a:txBody>
                  <a:tcPr/>
                </a:tc>
                <a:tc>
                  <a:txBody>
                    <a:bodyPr/>
                    <a:lstStyle/>
                    <a:p>
                      <a:pPr algn="r"/>
                      <a:r>
                        <a:rPr lang="en-US" dirty="0"/>
                        <a:t>5</a:t>
                      </a:r>
                    </a:p>
                  </a:txBody>
                  <a:tcPr/>
                </a:tc>
                <a:tc>
                  <a:txBody>
                    <a:bodyPr/>
                    <a:lstStyle/>
                    <a:p>
                      <a:pPr algn="r"/>
                      <a:r>
                        <a:rPr lang="en-US" dirty="0"/>
                        <a:t>75</a:t>
                      </a:r>
                    </a:p>
                  </a:txBody>
                  <a:tcPr/>
                </a:tc>
                <a:extLst>
                  <a:ext uri="{0D108BD9-81ED-4DB2-BD59-A6C34878D82A}">
                    <a16:rowId xmlns:a16="http://schemas.microsoft.com/office/drawing/2014/main" val="3110047474"/>
                  </a:ext>
                </a:extLst>
              </a:tr>
            </a:tbl>
          </a:graphicData>
        </a:graphic>
      </p:graphicFrame>
      <p:graphicFrame>
        <p:nvGraphicFramePr>
          <p:cNvPr id="13" name="Table 12">
            <a:extLst>
              <a:ext uri="{FF2B5EF4-FFF2-40B4-BE49-F238E27FC236}">
                <a16:creationId xmlns:a16="http://schemas.microsoft.com/office/drawing/2014/main" id="{46870348-C0AD-4A61-B3CA-F93A84A2787C}"/>
              </a:ext>
            </a:extLst>
          </p:cNvPr>
          <p:cNvGraphicFramePr>
            <a:graphicFrameLocks noGrp="1"/>
          </p:cNvGraphicFramePr>
          <p:nvPr>
            <p:extLst>
              <p:ext uri="{D42A27DB-BD31-4B8C-83A1-F6EECF244321}">
                <p14:modId xmlns:p14="http://schemas.microsoft.com/office/powerpoint/2010/main" val="352414637"/>
              </p:ext>
            </p:extLst>
          </p:nvPr>
        </p:nvGraphicFramePr>
        <p:xfrm>
          <a:off x="5632670" y="2510994"/>
          <a:ext cx="2666922" cy="1483360"/>
        </p:xfrm>
        <a:graphic>
          <a:graphicData uri="http://schemas.openxmlformats.org/drawingml/2006/table">
            <a:tbl>
              <a:tblPr firstRow="1" bandRow="1">
                <a:tableStyleId>{5C22544A-7EE6-4342-B048-85BDC9FD1C3A}</a:tableStyleId>
              </a:tblPr>
              <a:tblGrid>
                <a:gridCol w="888974">
                  <a:extLst>
                    <a:ext uri="{9D8B030D-6E8A-4147-A177-3AD203B41FA5}">
                      <a16:colId xmlns:a16="http://schemas.microsoft.com/office/drawing/2014/main" val="2521256269"/>
                    </a:ext>
                  </a:extLst>
                </a:gridCol>
                <a:gridCol w="888974">
                  <a:extLst>
                    <a:ext uri="{9D8B030D-6E8A-4147-A177-3AD203B41FA5}">
                      <a16:colId xmlns:a16="http://schemas.microsoft.com/office/drawing/2014/main" val="2776123958"/>
                    </a:ext>
                  </a:extLst>
                </a:gridCol>
                <a:gridCol w="888974">
                  <a:extLst>
                    <a:ext uri="{9D8B030D-6E8A-4147-A177-3AD203B41FA5}">
                      <a16:colId xmlns:a16="http://schemas.microsoft.com/office/drawing/2014/main" val="3568835804"/>
                    </a:ext>
                  </a:extLst>
                </a:gridCol>
              </a:tblGrid>
              <a:tr h="370840">
                <a:tc rowSpan="2">
                  <a:txBody>
                    <a:bodyPr/>
                    <a:lstStyle/>
                    <a:p>
                      <a:endParaRPr lang="en-US" dirty="0"/>
                    </a:p>
                    <a:p>
                      <a:r>
                        <a:rPr lang="en-US" dirty="0"/>
                        <a:t>True class</a:t>
                      </a:r>
                    </a:p>
                  </a:txBody>
                  <a:tcPr/>
                </a:tc>
                <a:tc gridSpan="2">
                  <a:txBody>
                    <a:bodyPr/>
                    <a:lstStyle/>
                    <a:p>
                      <a:pPr algn="ctr"/>
                      <a:r>
                        <a:rPr lang="en-US" dirty="0"/>
                        <a:t>Predicted class</a:t>
                      </a:r>
                    </a:p>
                  </a:txBody>
                  <a:tcPr/>
                </a:tc>
                <a:tc hMerge="1">
                  <a:txBody>
                    <a:bodyPr/>
                    <a:lstStyle/>
                    <a:p>
                      <a:pPr algn="ctr"/>
                      <a:endParaRPr lang="en-US" dirty="0"/>
                    </a:p>
                  </a:txBody>
                  <a:tcPr/>
                </a:tc>
                <a:extLst>
                  <a:ext uri="{0D108BD9-81ED-4DB2-BD59-A6C34878D82A}">
                    <a16:rowId xmlns:a16="http://schemas.microsoft.com/office/drawing/2014/main" val="3126902946"/>
                  </a:ext>
                </a:extLst>
              </a:tr>
              <a:tr h="370840">
                <a:tc vMerge="1">
                  <a:txBody>
                    <a:bodyPr/>
                    <a:lstStyle/>
                    <a:p>
                      <a:endParaRPr lang="en-US" dirty="0"/>
                    </a:p>
                  </a:txBody>
                  <a:tcPr/>
                </a:tc>
                <a:tc>
                  <a:txBody>
                    <a:bodyPr/>
                    <a:lstStyle/>
                    <a:p>
                      <a:pPr algn="ctr"/>
                      <a:r>
                        <a:rPr lang="en-US" dirty="0"/>
                        <a:t>Positive</a:t>
                      </a:r>
                    </a:p>
                  </a:txBody>
                  <a:tcPr/>
                </a:tc>
                <a:tc>
                  <a:txBody>
                    <a:bodyPr/>
                    <a:lstStyle/>
                    <a:p>
                      <a:pPr algn="ctr"/>
                      <a:r>
                        <a:rPr lang="en-US" dirty="0"/>
                        <a:t>Negative</a:t>
                      </a:r>
                    </a:p>
                  </a:txBody>
                  <a:tcPr/>
                </a:tc>
                <a:extLst>
                  <a:ext uri="{0D108BD9-81ED-4DB2-BD59-A6C34878D82A}">
                    <a16:rowId xmlns:a16="http://schemas.microsoft.com/office/drawing/2014/main" val="2207853635"/>
                  </a:ext>
                </a:extLst>
              </a:tr>
              <a:tr h="370840">
                <a:tc>
                  <a:txBody>
                    <a:bodyPr/>
                    <a:lstStyle/>
                    <a:p>
                      <a:r>
                        <a:rPr lang="en-US" dirty="0"/>
                        <a:t>Positive</a:t>
                      </a:r>
                    </a:p>
                  </a:txBody>
                  <a:tcPr/>
                </a:tc>
                <a:tc>
                  <a:txBody>
                    <a:bodyPr/>
                    <a:lstStyle/>
                    <a:p>
                      <a:pPr algn="r"/>
                      <a:r>
                        <a:rPr lang="en-US" dirty="0"/>
                        <a:t>6</a:t>
                      </a:r>
                    </a:p>
                  </a:txBody>
                  <a:tcPr/>
                </a:tc>
                <a:tc>
                  <a:txBody>
                    <a:bodyPr/>
                    <a:lstStyle/>
                    <a:p>
                      <a:pPr algn="r"/>
                      <a:r>
                        <a:rPr lang="en-US" dirty="0"/>
                        <a:t>14</a:t>
                      </a:r>
                    </a:p>
                  </a:txBody>
                  <a:tcPr/>
                </a:tc>
                <a:extLst>
                  <a:ext uri="{0D108BD9-81ED-4DB2-BD59-A6C34878D82A}">
                    <a16:rowId xmlns:a16="http://schemas.microsoft.com/office/drawing/2014/main" val="3930496870"/>
                  </a:ext>
                </a:extLst>
              </a:tr>
              <a:tr h="370840">
                <a:tc>
                  <a:txBody>
                    <a:bodyPr/>
                    <a:lstStyle/>
                    <a:p>
                      <a:r>
                        <a:rPr lang="en-US" dirty="0"/>
                        <a:t>Negative</a:t>
                      </a:r>
                    </a:p>
                  </a:txBody>
                  <a:tcPr/>
                </a:tc>
                <a:tc>
                  <a:txBody>
                    <a:bodyPr/>
                    <a:lstStyle/>
                    <a:p>
                      <a:pPr algn="r"/>
                      <a:r>
                        <a:rPr lang="en-US" dirty="0"/>
                        <a:t>5</a:t>
                      </a:r>
                    </a:p>
                  </a:txBody>
                  <a:tcPr/>
                </a:tc>
                <a:tc>
                  <a:txBody>
                    <a:bodyPr/>
                    <a:lstStyle/>
                    <a:p>
                      <a:pPr algn="r"/>
                      <a:r>
                        <a:rPr lang="en-US" dirty="0"/>
                        <a:t>75</a:t>
                      </a:r>
                    </a:p>
                  </a:txBody>
                  <a:tcPr/>
                </a:tc>
                <a:extLst>
                  <a:ext uri="{0D108BD9-81ED-4DB2-BD59-A6C34878D82A}">
                    <a16:rowId xmlns:a16="http://schemas.microsoft.com/office/drawing/2014/main" val="3110047474"/>
                  </a:ext>
                </a:extLst>
              </a:tr>
            </a:tbl>
          </a:graphicData>
        </a:graphic>
      </p:graphicFrame>
      <p:sp>
        <p:nvSpPr>
          <p:cNvPr id="15" name="TextBox 14">
            <a:extLst>
              <a:ext uri="{FF2B5EF4-FFF2-40B4-BE49-F238E27FC236}">
                <a16:creationId xmlns:a16="http://schemas.microsoft.com/office/drawing/2014/main" id="{9BB0A865-9659-4404-B7A8-67A2B972F13A}"/>
              </a:ext>
            </a:extLst>
          </p:cNvPr>
          <p:cNvSpPr txBox="1"/>
          <p:nvPr/>
        </p:nvSpPr>
        <p:spPr>
          <a:xfrm>
            <a:off x="3635185" y="3321428"/>
            <a:ext cx="1558252" cy="1200329"/>
          </a:xfrm>
          <a:prstGeom prst="rect">
            <a:avLst/>
          </a:prstGeom>
          <a:noFill/>
          <a:ln>
            <a:solidFill>
              <a:schemeClr val="accent1"/>
            </a:solidFill>
          </a:ln>
        </p:spPr>
        <p:txBody>
          <a:bodyPr wrap="square" rtlCol="0">
            <a:spAutoFit/>
          </a:bodyPr>
          <a:lstStyle/>
          <a:p>
            <a:r>
              <a:rPr lang="de-DE" dirty="0"/>
              <a:t>Similar overall accuracy</a:t>
            </a:r>
          </a:p>
          <a:p>
            <a:r>
              <a:rPr lang="de-DE" dirty="0"/>
              <a:t>But different Cohen‘s Kappa</a:t>
            </a:r>
            <a:endParaRPr lang="en-US" dirty="0"/>
          </a:p>
        </p:txBody>
      </p:sp>
      <p:cxnSp>
        <p:nvCxnSpPr>
          <p:cNvPr id="17" name="Straight Arrow Connector 16">
            <a:extLst>
              <a:ext uri="{FF2B5EF4-FFF2-40B4-BE49-F238E27FC236}">
                <a16:creationId xmlns:a16="http://schemas.microsoft.com/office/drawing/2014/main" id="{9D7AF979-E864-4B3F-AE7D-A803F03F5BA5}"/>
              </a:ext>
            </a:extLst>
          </p:cNvPr>
          <p:cNvCxnSpPr>
            <a:cxnSpLocks/>
            <a:stCxn id="15" idx="1"/>
          </p:cNvCxnSpPr>
          <p:nvPr/>
        </p:nvCxnSpPr>
        <p:spPr>
          <a:xfrm flipH="1">
            <a:off x="3112995" y="3921593"/>
            <a:ext cx="522190" cy="646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8B0F138-DC97-4279-A4A5-148EA98A5583}"/>
              </a:ext>
            </a:extLst>
          </p:cNvPr>
          <p:cNvCxnSpPr>
            <a:cxnSpLocks/>
            <a:stCxn id="15" idx="3"/>
          </p:cNvCxnSpPr>
          <p:nvPr/>
        </p:nvCxnSpPr>
        <p:spPr>
          <a:xfrm>
            <a:off x="5193437" y="3921593"/>
            <a:ext cx="521563" cy="744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7702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4E785-6103-4041-87BA-F6C89455649C}"/>
              </a:ext>
            </a:extLst>
          </p:cNvPr>
          <p:cNvSpPr>
            <a:spLocks noGrp="1"/>
          </p:cNvSpPr>
          <p:nvPr>
            <p:ph type="title"/>
          </p:nvPr>
        </p:nvSpPr>
        <p:spPr/>
        <p:txBody>
          <a:bodyPr/>
          <a:lstStyle/>
          <a:p>
            <a:r>
              <a:rPr lang="de-DE" dirty="0"/>
              <a:t>Simplicity</a:t>
            </a:r>
            <a:endParaRPr lang="en-GB" dirty="0"/>
          </a:p>
        </p:txBody>
      </p:sp>
      <p:sp>
        <p:nvSpPr>
          <p:cNvPr id="3" name="Slide Number Placeholder 2">
            <a:extLst>
              <a:ext uri="{FF2B5EF4-FFF2-40B4-BE49-F238E27FC236}">
                <a16:creationId xmlns:a16="http://schemas.microsoft.com/office/drawing/2014/main" id="{166005F0-EDAC-46DC-9D6D-2638CC132D83}"/>
              </a:ext>
            </a:extLst>
          </p:cNvPr>
          <p:cNvSpPr>
            <a:spLocks noGrp="1"/>
          </p:cNvSpPr>
          <p:nvPr>
            <p:ph type="sldNum" sz="quarter" idx="13"/>
          </p:nvPr>
        </p:nvSpPr>
        <p:spPr/>
        <p:txBody>
          <a:bodyPr/>
          <a:lstStyle/>
          <a:p>
            <a:fld id="{15C29056-5AFA-7949-831A-3EC086771171}" type="slidenum">
              <a:rPr lang="de-DE" smtClean="0"/>
              <a:pPr/>
              <a:t>8</a:t>
            </a:fld>
            <a:endParaRPr lang="de-DE" dirty="0"/>
          </a:p>
        </p:txBody>
      </p:sp>
      <p:sp>
        <p:nvSpPr>
          <p:cNvPr id="4" name="Text Placeholder 3">
            <a:extLst>
              <a:ext uri="{FF2B5EF4-FFF2-40B4-BE49-F238E27FC236}">
                <a16:creationId xmlns:a16="http://schemas.microsoft.com/office/drawing/2014/main" id="{C13042A9-5C2B-4389-AD7C-1E52AC69C56D}"/>
              </a:ext>
            </a:extLst>
          </p:cNvPr>
          <p:cNvSpPr>
            <a:spLocks noGrp="1"/>
          </p:cNvSpPr>
          <p:nvPr>
            <p:ph type="body" sz="quarter" idx="14"/>
          </p:nvPr>
        </p:nvSpPr>
        <p:spPr/>
        <p:txBody>
          <a:bodyPr/>
          <a:lstStyle/>
          <a:p>
            <a:pPr marL="6350" indent="0" algn="l">
              <a:buNone/>
            </a:pPr>
            <a:r>
              <a:rPr lang="en-GB" b="0" i="0" u="none" strike="noStrike" baseline="0" dirty="0"/>
              <a:t>Do not use a cannon to shoot a fly!</a:t>
            </a:r>
          </a:p>
          <a:p>
            <a:pPr marL="6350" indent="0" algn="l">
              <a:buNone/>
            </a:pPr>
            <a:endParaRPr lang="en-GB" b="0" i="0" u="none" strike="noStrike" baseline="0" dirty="0"/>
          </a:p>
          <a:p>
            <a:pPr algn="l"/>
            <a:r>
              <a:rPr lang="en-GB" b="0" i="0" u="none" strike="noStrike" baseline="0" dirty="0"/>
              <a:t>Simple models are usually easier to understand and to interpret.</a:t>
            </a:r>
          </a:p>
          <a:p>
            <a:pPr algn="l"/>
            <a:r>
              <a:rPr lang="en-GB" b="0" i="0" u="none" strike="noStrike" baseline="0" dirty="0"/>
              <a:t>Their computational complexity is lower.</a:t>
            </a:r>
          </a:p>
          <a:p>
            <a:pPr algn="l"/>
            <a:r>
              <a:rPr lang="en-GB" b="0" i="0" u="none" strike="noStrike" baseline="0" dirty="0"/>
              <a:t>Too complex models often lead to overfitting.</a:t>
            </a:r>
          </a:p>
          <a:p>
            <a:pPr marL="6350" indent="0" algn="l">
              <a:buNone/>
            </a:pPr>
            <a:endParaRPr lang="en-GB" dirty="0"/>
          </a:p>
        </p:txBody>
      </p:sp>
      <p:sp>
        <p:nvSpPr>
          <p:cNvPr id="5" name="Footer Placeholder 4">
            <a:extLst>
              <a:ext uri="{FF2B5EF4-FFF2-40B4-BE49-F238E27FC236}">
                <a16:creationId xmlns:a16="http://schemas.microsoft.com/office/drawing/2014/main" id="{07DC9ECE-1BEE-4526-BB54-D445118B31E8}"/>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6" name="Picture 5">
            <a:extLst>
              <a:ext uri="{FF2B5EF4-FFF2-40B4-BE49-F238E27FC236}">
                <a16:creationId xmlns:a16="http://schemas.microsoft.com/office/drawing/2014/main" id="{17DB0BE4-D21B-4B63-AD58-C406DAFE6AB3}"/>
              </a:ext>
            </a:extLst>
          </p:cNvPr>
          <p:cNvPicPr>
            <a:picLocks noChangeAspect="1"/>
          </p:cNvPicPr>
          <p:nvPr/>
        </p:nvPicPr>
        <p:blipFill>
          <a:blip r:embed="rId2"/>
          <a:stretch>
            <a:fillRect/>
          </a:stretch>
        </p:blipFill>
        <p:spPr>
          <a:xfrm>
            <a:off x="2183370" y="3623557"/>
            <a:ext cx="2087850" cy="952557"/>
          </a:xfrm>
          <a:prstGeom prst="rect">
            <a:avLst/>
          </a:prstGeom>
        </p:spPr>
      </p:pic>
      <p:sp>
        <p:nvSpPr>
          <p:cNvPr id="11" name="TextBox 10">
            <a:extLst>
              <a:ext uri="{FF2B5EF4-FFF2-40B4-BE49-F238E27FC236}">
                <a16:creationId xmlns:a16="http://schemas.microsoft.com/office/drawing/2014/main" id="{E1448A01-37EF-4ACA-8651-84B949240435}"/>
              </a:ext>
            </a:extLst>
          </p:cNvPr>
          <p:cNvSpPr txBox="1"/>
          <p:nvPr/>
        </p:nvSpPr>
        <p:spPr>
          <a:xfrm>
            <a:off x="4889001" y="3792071"/>
            <a:ext cx="327013" cy="307777"/>
          </a:xfrm>
          <a:prstGeom prst="rect">
            <a:avLst/>
          </a:prstGeom>
          <a:solidFill>
            <a:schemeClr val="bg1"/>
          </a:solidFill>
        </p:spPr>
        <p:txBody>
          <a:bodyPr wrap="none" lIns="0" tIns="0" rIns="0" bIns="0" rtlCol="0">
            <a:spAutoFit/>
          </a:bodyPr>
          <a:lstStyle/>
          <a:p>
            <a:pPr algn="l">
              <a:lnSpc>
                <a:spcPct val="100000"/>
              </a:lnSpc>
            </a:pPr>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vs.</a:t>
            </a: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pic>
        <p:nvPicPr>
          <p:cNvPr id="13" name="Picture 12" descr="A close up of a logo&#10;&#10;Description automatically generated">
            <a:extLst>
              <a:ext uri="{FF2B5EF4-FFF2-40B4-BE49-F238E27FC236}">
                <a16:creationId xmlns:a16="http://schemas.microsoft.com/office/drawing/2014/main" id="{915C803E-C5D1-4179-9372-06E45D55501F}"/>
              </a:ext>
            </a:extLst>
          </p:cNvPr>
          <p:cNvPicPr>
            <a:picLocks noChangeAspect="1"/>
          </p:cNvPicPr>
          <p:nvPr/>
        </p:nvPicPr>
        <p:blipFill>
          <a:blip r:embed="rId3"/>
          <a:stretch>
            <a:fillRect/>
          </a:stretch>
        </p:blipFill>
        <p:spPr>
          <a:xfrm>
            <a:off x="5716544" y="2065480"/>
            <a:ext cx="2630753" cy="3425944"/>
          </a:xfrm>
          <a:prstGeom prst="rect">
            <a:avLst/>
          </a:prstGeom>
        </p:spPr>
      </p:pic>
    </p:spTree>
    <p:extLst>
      <p:ext uri="{BB962C8B-B14F-4D97-AF65-F5344CB8AC3E}">
        <p14:creationId xmlns:p14="http://schemas.microsoft.com/office/powerpoint/2010/main" val="2026807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2B840-FC30-484B-8C1C-9FBADBB2B0AB}"/>
              </a:ext>
            </a:extLst>
          </p:cNvPr>
          <p:cNvSpPr>
            <a:spLocks noGrp="1"/>
          </p:cNvSpPr>
          <p:nvPr>
            <p:ph type="title"/>
          </p:nvPr>
        </p:nvSpPr>
        <p:spPr/>
        <p:txBody>
          <a:bodyPr/>
          <a:lstStyle/>
          <a:p>
            <a:r>
              <a:rPr lang="de-DE" dirty="0"/>
              <a:t>Interpretability</a:t>
            </a:r>
            <a:endParaRPr lang="en-GB" dirty="0"/>
          </a:p>
        </p:txBody>
      </p:sp>
      <p:sp>
        <p:nvSpPr>
          <p:cNvPr id="3" name="Slide Number Placeholder 2">
            <a:extLst>
              <a:ext uri="{FF2B5EF4-FFF2-40B4-BE49-F238E27FC236}">
                <a16:creationId xmlns:a16="http://schemas.microsoft.com/office/drawing/2014/main" id="{1BFD6A51-BF84-48C5-9A8F-E84EEF59185C}"/>
              </a:ext>
            </a:extLst>
          </p:cNvPr>
          <p:cNvSpPr>
            <a:spLocks noGrp="1"/>
          </p:cNvSpPr>
          <p:nvPr>
            <p:ph type="sldNum" sz="quarter" idx="13"/>
          </p:nvPr>
        </p:nvSpPr>
        <p:spPr/>
        <p:txBody>
          <a:bodyPr/>
          <a:lstStyle/>
          <a:p>
            <a:fld id="{15C29056-5AFA-7949-831A-3EC086771171}" type="slidenum">
              <a:rPr lang="de-DE" smtClean="0"/>
              <a:pPr/>
              <a:t>9</a:t>
            </a:fld>
            <a:endParaRPr lang="de-DE" dirty="0"/>
          </a:p>
        </p:txBody>
      </p:sp>
      <p:sp>
        <p:nvSpPr>
          <p:cNvPr id="5" name="Footer Placeholder 4">
            <a:extLst>
              <a:ext uri="{FF2B5EF4-FFF2-40B4-BE49-F238E27FC236}">
                <a16:creationId xmlns:a16="http://schemas.microsoft.com/office/drawing/2014/main" id="{DA4DA95F-AF42-4C69-B626-A81957A71D7D}"/>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6" name="Picture 5">
            <a:extLst>
              <a:ext uri="{FF2B5EF4-FFF2-40B4-BE49-F238E27FC236}">
                <a16:creationId xmlns:a16="http://schemas.microsoft.com/office/drawing/2014/main" id="{4BA75D09-26CD-4292-96AB-776968226A67}"/>
              </a:ext>
            </a:extLst>
          </p:cNvPr>
          <p:cNvPicPr>
            <a:picLocks noChangeAspect="1"/>
          </p:cNvPicPr>
          <p:nvPr/>
        </p:nvPicPr>
        <p:blipFill>
          <a:blip r:embed="rId2"/>
          <a:stretch>
            <a:fillRect/>
          </a:stretch>
        </p:blipFill>
        <p:spPr>
          <a:xfrm>
            <a:off x="620993" y="2494843"/>
            <a:ext cx="3675343" cy="2157851"/>
          </a:xfrm>
          <a:prstGeom prst="rect">
            <a:avLst/>
          </a:prstGeom>
        </p:spPr>
      </p:pic>
      <p:pic>
        <p:nvPicPr>
          <p:cNvPr id="7" name="Picture 6">
            <a:extLst>
              <a:ext uri="{FF2B5EF4-FFF2-40B4-BE49-F238E27FC236}">
                <a16:creationId xmlns:a16="http://schemas.microsoft.com/office/drawing/2014/main" id="{44434B8B-90EF-403D-A71C-3560B3E06960}"/>
              </a:ext>
            </a:extLst>
          </p:cNvPr>
          <p:cNvPicPr>
            <a:picLocks noChangeAspect="1"/>
          </p:cNvPicPr>
          <p:nvPr/>
        </p:nvPicPr>
        <p:blipFill>
          <a:blip r:embed="rId3"/>
          <a:stretch>
            <a:fillRect/>
          </a:stretch>
        </p:blipFill>
        <p:spPr>
          <a:xfrm>
            <a:off x="5591536" y="2088424"/>
            <a:ext cx="2773165" cy="3084590"/>
          </a:xfrm>
          <a:prstGeom prst="rect">
            <a:avLst/>
          </a:prstGeom>
        </p:spPr>
      </p:pic>
      <p:sp>
        <p:nvSpPr>
          <p:cNvPr id="8" name="TextBox 7">
            <a:extLst>
              <a:ext uri="{FF2B5EF4-FFF2-40B4-BE49-F238E27FC236}">
                <a16:creationId xmlns:a16="http://schemas.microsoft.com/office/drawing/2014/main" id="{B10F8FDF-0628-490F-853B-663E6A337501}"/>
              </a:ext>
            </a:extLst>
          </p:cNvPr>
          <p:cNvSpPr txBox="1"/>
          <p:nvPr/>
        </p:nvSpPr>
        <p:spPr>
          <a:xfrm>
            <a:off x="5035924" y="3322942"/>
            <a:ext cx="327013" cy="307777"/>
          </a:xfrm>
          <a:prstGeom prst="rect">
            <a:avLst/>
          </a:prstGeom>
          <a:solidFill>
            <a:schemeClr val="bg1"/>
          </a:solidFill>
        </p:spPr>
        <p:txBody>
          <a:bodyPr wrap="none" lIns="0" tIns="0" rIns="0" bIns="0" rtlCol="0">
            <a:spAutoFit/>
          </a:bodyPr>
          <a:lstStyle/>
          <a:p>
            <a:pPr algn="l">
              <a:lnSpc>
                <a:spcPct val="100000"/>
              </a:lnSpc>
            </a:pPr>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vs.</a:t>
            </a: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9" name="Text Placeholder 3">
            <a:extLst>
              <a:ext uri="{FF2B5EF4-FFF2-40B4-BE49-F238E27FC236}">
                <a16:creationId xmlns:a16="http://schemas.microsoft.com/office/drawing/2014/main" id="{86E70E46-0B2E-4376-82AF-9412A8F2DA54}"/>
              </a:ext>
            </a:extLst>
          </p:cNvPr>
          <p:cNvSpPr>
            <a:spLocks noGrp="1"/>
          </p:cNvSpPr>
          <p:nvPr>
            <p:ph type="body" sz="quarter" idx="14"/>
          </p:nvPr>
        </p:nvSpPr>
        <p:spPr>
          <a:xfrm>
            <a:off x="358775" y="735825"/>
            <a:ext cx="8378825" cy="1238890"/>
          </a:xfrm>
        </p:spPr>
        <p:txBody>
          <a:bodyPr/>
          <a:lstStyle/>
          <a:p>
            <a:pPr marL="6350" indent="0">
              <a:buNone/>
            </a:pPr>
            <a:r>
              <a:rPr lang="de-DE" dirty="0"/>
              <a:t>For some use cases interpretability is a must </a:t>
            </a:r>
          </a:p>
          <a:p>
            <a:pPr marL="6350" indent="0">
              <a:buNone/>
            </a:pPr>
            <a:r>
              <a:rPr lang="de-DE" dirty="0"/>
              <a:t>For some other use cases interpretabilty is not necessary</a:t>
            </a:r>
          </a:p>
          <a:p>
            <a:pPr marL="6350" indent="0">
              <a:buNone/>
            </a:pPr>
            <a:r>
              <a:rPr lang="de-DE" dirty="0"/>
              <a:t>Interpretable model vs. Black-box</a:t>
            </a:r>
          </a:p>
          <a:p>
            <a:endParaRPr lang="en-GB" dirty="0"/>
          </a:p>
        </p:txBody>
      </p:sp>
    </p:spTree>
    <p:extLst>
      <p:ext uri="{BB962C8B-B14F-4D97-AF65-F5344CB8AC3E}">
        <p14:creationId xmlns:p14="http://schemas.microsoft.com/office/powerpoint/2010/main" val="1029458089"/>
      </p:ext>
    </p:extLst>
  </p:cSld>
  <p:clrMapOvr>
    <a:masterClrMapping/>
  </p:clrMapOvr>
</p:sld>
</file>

<file path=ppt/theme/theme1.xml><?xml version="1.0" encoding="utf-8"?>
<a:theme xmlns:a="http://schemas.openxmlformats.org/drawingml/2006/main" name="Master Guide to Intelligent Data Science">
  <a:themeElements>
    <a:clrScheme name="Guide to Intelligent Data Science 1">
      <a:dk1>
        <a:srgbClr val="00386C"/>
      </a:dk1>
      <a:lt1>
        <a:srgbClr val="FFFFFF"/>
      </a:lt1>
      <a:dk2>
        <a:srgbClr val="95B0BE"/>
      </a:dk2>
      <a:lt2>
        <a:srgbClr val="CDDEE7"/>
      </a:lt2>
      <a:accent1>
        <a:srgbClr val="ED1846"/>
      </a:accent1>
      <a:accent2>
        <a:srgbClr val="00386C"/>
      </a:accent2>
      <a:accent3>
        <a:srgbClr val="CDDEE7"/>
      </a:accent3>
      <a:accent4>
        <a:srgbClr val="8DAAB9"/>
      </a:accent4>
      <a:accent5>
        <a:srgbClr val="340A0B"/>
      </a:accent5>
      <a:accent6>
        <a:srgbClr val="832A38"/>
      </a:accent6>
      <a:hlink>
        <a:srgbClr val="00386C"/>
      </a:hlink>
      <a:folHlink>
        <a:srgbClr val="8BA8B7"/>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9050">
          <a:solidFill>
            <a:srgbClr val="92AEBC"/>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cap="rnd" cmpd="sng">
          <a:solidFill>
            <a:srgbClr val="92AEBC"/>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solidFill>
          <a:schemeClr val="bg1"/>
        </a:solidFill>
      </a:spPr>
      <a:bodyPr wrap="square" lIns="0" tIns="0" rIns="0" bIns="0" rtlCol="0">
        <a:spAutoFit/>
      </a:bodyPr>
      <a:lstStyle>
        <a:defPPr algn="l">
          <a:lnSpc>
            <a:spcPct val="100000"/>
          </a:lnSpc>
          <a:defRPr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defPPr>
      </a:lstStyle>
    </a:txDef>
  </a:objectDefaults>
  <a:extraClrSchemeLst/>
  <a:extLst>
    <a:ext uri="{05A4C25C-085E-4340-85A3-A5531E510DB2}">
      <thm15:themeFamily xmlns:thm15="http://schemas.microsoft.com/office/thememl/2012/main" name="KNIME-PP-Vorlage-190226" id="{16C63487-B647-7947-A218-79B803470186}" vid="{3D5B32DD-FEEC-8A41-AAF9-24D8CEF25E20}"/>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_dlc_DocId xmlns="a1d3deca-49d0-46fa-a3f9-6e0c4e618558">XFNKNFZNA3JN-2102554853-523590</_dlc_DocId>
    <_dlc_DocIdUrl xmlns="a1d3deca-49d0-46fa-a3f9-6e0c4e618558">
      <Url>https://knime.sharepoint.com/_layouts/15/DocIdRedir.aspx?ID=XFNKNFZNA3JN-2102554853-523590</Url>
      <Description>XFNKNFZNA3JN-2102554853-523590</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683E31740070594596117FEC384DD67F" ma:contentTypeVersion="14" ma:contentTypeDescription="Create a new document." ma:contentTypeScope="" ma:versionID="c7648634e9df3405144b3fe5a1726d33">
  <xsd:schema xmlns:xsd="http://www.w3.org/2001/XMLSchema" xmlns:xs="http://www.w3.org/2001/XMLSchema" xmlns:p="http://schemas.microsoft.com/office/2006/metadata/properties" xmlns:ns1="http://schemas.microsoft.com/sharepoint/v3" xmlns:ns2="a1d3deca-49d0-46fa-a3f9-6e0c4e618558" xmlns:ns3="32a7ba11-dde9-4cf2-a6ac-8f31dc36ce67" targetNamespace="http://schemas.microsoft.com/office/2006/metadata/properties" ma:root="true" ma:fieldsID="3f4aaf3f81e128484679cd5afd72b81d" ns1:_="" ns2:_="" ns3:_="">
    <xsd:import namespace="http://schemas.microsoft.com/sharepoint/v3"/>
    <xsd:import namespace="a1d3deca-49d0-46fa-a3f9-6e0c4e618558"/>
    <xsd:import namespace="32a7ba11-dde9-4cf2-a6ac-8f31dc36ce6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Location" minOccurs="0"/>
                <xsd:element ref="ns3:MediaServiceGenerationTime" minOccurs="0"/>
                <xsd:element ref="ns3:MediaServiceEventHashCode" minOccurs="0"/>
                <xsd:element ref="ns3:MediaServiceAutoTags" minOccurs="0"/>
                <xsd:element ref="ns3:MediaServiceOCR" minOccurs="0"/>
                <xsd:element ref="ns3:MediaServiceAutoKeyPoints" minOccurs="0"/>
                <xsd:element ref="ns3:MediaServiceKeyPoints" minOccurs="0"/>
                <xsd:element ref="ns1:_ip_UnifiedCompliancePolicyProperties" minOccurs="0"/>
                <xsd:element ref="ns1:_ip_UnifiedCompliancePolicyUIAction"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1d3deca-49d0-46fa-a3f9-6e0c4e61855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_dlc_DocId" ma:index="22" nillable="true" ma:displayName="Document ID Value" ma:description="The value of the document ID assigned to this item." ma:internalName="_dlc_DocId" ma:readOnly="true">
      <xsd:simpleType>
        <xsd:restriction base="dms:Text"/>
      </xsd:simpleType>
    </xsd:element>
    <xsd:element name="_dlc_DocIdUrl" ma:index="23"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4"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32a7ba11-dde9-4cf2-a6ac-8f31dc36ce6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Tags" ma:index="16" nillable="true" ma:displayName="Tags" ma:description=""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C53D86-9493-45BF-B85E-0AA6C48C3EE3}">
  <ds:schemaRefs>
    <ds:schemaRef ds:uri="http://schemas.microsoft.com/sharepoint/v3/contenttype/forms"/>
  </ds:schemaRefs>
</ds:datastoreItem>
</file>

<file path=customXml/itemProps2.xml><?xml version="1.0" encoding="utf-8"?>
<ds:datastoreItem xmlns:ds="http://schemas.openxmlformats.org/officeDocument/2006/customXml" ds:itemID="{66BC03A6-CC7F-4A60-B738-FC353793CF8C}">
  <ds:schemaRef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a1d3deca-49d0-46fa-a3f9-6e0c4e618558"/>
    <ds:schemaRef ds:uri="http://purl.org/dc/terms/"/>
    <ds:schemaRef ds:uri="http://schemas.microsoft.com/office/2006/documentManagement/types"/>
    <ds:schemaRef ds:uri="32a7ba11-dde9-4cf2-a6ac-8f31dc36ce67"/>
    <ds:schemaRef ds:uri="http://schemas.microsoft.com/sharepoint/v3"/>
    <ds:schemaRef ds:uri="http://www.w3.org/XML/1998/namespace"/>
    <ds:schemaRef ds:uri="http://purl.org/dc/dcmitype/"/>
  </ds:schemaRefs>
</ds:datastoreItem>
</file>

<file path=customXml/itemProps3.xml><?xml version="1.0" encoding="utf-8"?>
<ds:datastoreItem xmlns:ds="http://schemas.openxmlformats.org/officeDocument/2006/customXml" ds:itemID="{C8780307-8751-49EF-9687-CF39DB34BD5D}">
  <ds:schemaRefs>
    <ds:schemaRef ds:uri="http://schemas.microsoft.com/sharepoint/events"/>
  </ds:schemaRefs>
</ds:datastoreItem>
</file>

<file path=customXml/itemProps4.xml><?xml version="1.0" encoding="utf-8"?>
<ds:datastoreItem xmlns:ds="http://schemas.openxmlformats.org/officeDocument/2006/customXml" ds:itemID="{007C0C6B-B32A-4043-A834-1A0F1BE9C6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1d3deca-49d0-46fa-a3f9-6e0c4e618558"/>
    <ds:schemaRef ds:uri="32a7ba11-dde9-4cf2-a6ac-8f31dc36ce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13420</TotalTime>
  <Words>4136</Words>
  <Application>Microsoft Office PowerPoint</Application>
  <PresentationFormat>On-screen Show (16:10)</PresentationFormat>
  <Paragraphs>640</Paragraphs>
  <Slides>55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LMSans10-Regular</vt:lpstr>
      <vt:lpstr>Times-Roman</vt:lpstr>
      <vt:lpstr>Segoe UI Symbol</vt:lpstr>
      <vt:lpstr>LMSans12-Regular</vt:lpstr>
      <vt:lpstr>Calibri</vt:lpstr>
      <vt:lpstr>Arial</vt:lpstr>
      <vt:lpstr>Roboto</vt:lpstr>
      <vt:lpstr>Cambria Math</vt:lpstr>
      <vt:lpstr>Symbol</vt:lpstr>
      <vt:lpstr>Master Guide to Intelligent Data Science</vt:lpstr>
      <vt:lpstr>Basic Principles of Machine Learning</vt:lpstr>
      <vt:lpstr>Summary of this lesson</vt:lpstr>
      <vt:lpstr>Content of this lesson</vt:lpstr>
      <vt:lpstr>Datasets</vt:lpstr>
      <vt:lpstr>Select the Model</vt:lpstr>
      <vt:lpstr>What‘s the best model to use?</vt:lpstr>
      <vt:lpstr>Performances</vt:lpstr>
      <vt:lpstr>Simplicity</vt:lpstr>
      <vt:lpstr>Interpretability</vt:lpstr>
      <vt:lpstr>Computational Costs</vt:lpstr>
      <vt:lpstr>Select the score function</vt:lpstr>
      <vt:lpstr>Loss / Likelihood functions</vt:lpstr>
      <vt:lpstr>Loss Functions for Numeric Models</vt:lpstr>
      <vt:lpstr>Cost Matrix</vt:lpstr>
      <vt:lpstr>Loss Functions for Classification</vt:lpstr>
      <vt:lpstr>Algorithms for model fitting</vt:lpstr>
      <vt:lpstr>Algorithms for model fitting: closed-form solutions</vt:lpstr>
      <vt:lpstr>Algorithms for model fitting: gradient descent based solutions</vt:lpstr>
      <vt:lpstr>Algorithms for model fitting: gradient descent based solutions</vt:lpstr>
      <vt:lpstr>Algorithms for model fitting: gradient descent based solutions</vt:lpstr>
      <vt:lpstr>Algorithms for model fitting: gradient descent based solutions</vt:lpstr>
      <vt:lpstr>Algorithms for model fitting: search strategies</vt:lpstr>
      <vt:lpstr>Grid Search</vt:lpstr>
      <vt:lpstr>Random Search</vt:lpstr>
      <vt:lpstr>Hill Climbing</vt:lpstr>
      <vt:lpstr>Bayesian Optimization</vt:lpstr>
      <vt:lpstr>Validate Results: Errors</vt:lpstr>
      <vt:lpstr>Types of Errors</vt:lpstr>
      <vt:lpstr>Confusion Matrix for Classification</vt:lpstr>
      <vt:lpstr>Confusion Matrix for Classification</vt:lpstr>
      <vt:lpstr>Class Statistics</vt:lpstr>
      <vt:lpstr>Accuracy Measures</vt:lpstr>
      <vt:lpstr>Cohen‘s Kappa</vt:lpstr>
      <vt:lpstr>Cohen‘s Kappa (κ) vs. Overall accuracy</vt:lpstr>
      <vt:lpstr>ROC curve</vt:lpstr>
      <vt:lpstr>Numeric Error Measures</vt:lpstr>
      <vt:lpstr>Machine Learning: Bias and Variance</vt:lpstr>
      <vt:lpstr>Validate Results: Model Validation</vt:lpstr>
      <vt:lpstr>Training set and test set</vt:lpstr>
      <vt:lpstr>Cross-Validation</vt:lpstr>
      <vt:lpstr>Sampling Techniques: Bootstrapping </vt:lpstr>
      <vt:lpstr>Coping with unbalanced data</vt:lpstr>
      <vt:lpstr>Generalization and Overfitting</vt:lpstr>
      <vt:lpstr>Keep it simple!</vt:lpstr>
      <vt:lpstr>Overfitting vs Underfitting</vt:lpstr>
      <vt:lpstr>Validate Results: Model Complexity</vt:lpstr>
      <vt:lpstr>Regularization Terms</vt:lpstr>
      <vt:lpstr>Minimum Description Length (MDL)</vt:lpstr>
      <vt:lpstr>Other measures for model complexity</vt:lpstr>
      <vt:lpstr>What you have learned</vt:lpstr>
      <vt:lpstr>Scoring in Practice</vt:lpstr>
      <vt:lpstr>KNIME Workflows</vt:lpstr>
      <vt:lpstr>KNIME Workflows</vt:lpstr>
      <vt:lpstr>KNIME Workflows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Microsoft Office User</dc:creator>
  <cp:lastModifiedBy>Satoru Hayasaka</cp:lastModifiedBy>
  <cp:revision>304</cp:revision>
  <cp:lastPrinted>2019-02-14T13:33:55Z</cp:lastPrinted>
  <dcterms:created xsi:type="dcterms:W3CDTF">2019-02-27T15:40:41Z</dcterms:created>
  <dcterms:modified xsi:type="dcterms:W3CDTF">2020-11-05T19:07:15Z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0x010100683E31740070594596117FEC384DD67F</vt:lpwstr>
  </property>
  <property fmtid="{D5CDD505-2E9C-101B-9397-08002B2CF9AE}" pid="3" name="_dlc_DocIdItemGuid">
    <vt:lpwstr>b7d96487-f48d-4268-b5f7-b8dcb6e2d5fe</vt:lpwstr>
  </property>
</Properties>
</file>