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43"/>
  </p:notesMasterIdLst>
  <p:sldIdLst>
    <p:sldId id="262" r:id="rId6"/>
    <p:sldId id="259" r:id="rId7"/>
    <p:sldId id="264" r:id="rId8"/>
    <p:sldId id="308" r:id="rId9"/>
    <p:sldId id="3481" r:id="rId10"/>
    <p:sldId id="3473" r:id="rId11"/>
    <p:sldId id="3488" r:id="rId12"/>
    <p:sldId id="3489" r:id="rId13"/>
    <p:sldId id="3490" r:id="rId14"/>
    <p:sldId id="3513" r:id="rId15"/>
    <p:sldId id="3491" r:id="rId16"/>
    <p:sldId id="3492" r:id="rId17"/>
    <p:sldId id="3493" r:id="rId18"/>
    <p:sldId id="3494" r:id="rId19"/>
    <p:sldId id="3514" r:id="rId20"/>
    <p:sldId id="3495" r:id="rId21"/>
    <p:sldId id="3496" r:id="rId22"/>
    <p:sldId id="3497" r:id="rId23"/>
    <p:sldId id="3498" r:id="rId24"/>
    <p:sldId id="3499" r:id="rId25"/>
    <p:sldId id="3500" r:id="rId26"/>
    <p:sldId id="3501" r:id="rId27"/>
    <p:sldId id="3503" r:id="rId28"/>
    <p:sldId id="3502" r:id="rId29"/>
    <p:sldId id="3504" r:id="rId30"/>
    <p:sldId id="3505" r:id="rId31"/>
    <p:sldId id="3506" r:id="rId32"/>
    <p:sldId id="3515" r:id="rId33"/>
    <p:sldId id="3507" r:id="rId34"/>
    <p:sldId id="3508" r:id="rId35"/>
    <p:sldId id="3509" r:id="rId36"/>
    <p:sldId id="3510" r:id="rId37"/>
    <p:sldId id="3511" r:id="rId38"/>
    <p:sldId id="3512" r:id="rId39"/>
    <p:sldId id="1020" r:id="rId40"/>
    <p:sldId id="3516" r:id="rId41"/>
    <p:sldId id="263" r:id="rId42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3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000000"/>
    <a:srgbClr val="E7FFF2"/>
    <a:srgbClr val="7DFFB8"/>
    <a:srgbClr val="FF9F9F"/>
    <a:srgbClr val="B4FAD2"/>
    <a:srgbClr val="CFF0BE"/>
    <a:srgbClr val="0000C0"/>
    <a:srgbClr val="E71FA0"/>
    <a:srgbClr val="00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2" autoAdjust="0"/>
    <p:restoredTop sz="96333"/>
  </p:normalViewPr>
  <p:slideViewPr>
    <p:cSldViewPr snapToGrid="0" snapToObjects="1" showGuides="1">
      <p:cViewPr varScale="1">
        <p:scale>
          <a:sx n="155" d="100"/>
          <a:sy n="155" d="100"/>
        </p:scale>
        <p:origin x="156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2.fntdata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3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B623F5B6-BCC2-42D7-8CAC-3F432D41FF83}"/>
    <pc:docChg chg="custSel addSld modSld">
      <pc:chgData name="Satoru Hayasaka" userId="f5f1b623-9aa9-4923-b86d-8ceaae247420" providerId="ADAL" clId="{B623F5B6-BCC2-42D7-8CAC-3F432D41FF83}" dt="2020-11-05T22:53:06.029" v="55" actId="20577"/>
      <pc:docMkLst>
        <pc:docMk/>
      </pc:docMkLst>
      <pc:sldChg chg="delSp mod">
        <pc:chgData name="Satoru Hayasaka" userId="f5f1b623-9aa9-4923-b86d-8ceaae247420" providerId="ADAL" clId="{B623F5B6-BCC2-42D7-8CAC-3F432D41FF83}" dt="2020-11-05T22:52:06.560" v="27" actId="478"/>
        <pc:sldMkLst>
          <pc:docMk/>
          <pc:sldMk cId="4067134333" sldId="262"/>
        </pc:sldMkLst>
        <pc:spChg chg="del">
          <ac:chgData name="Satoru Hayasaka" userId="f5f1b623-9aa9-4923-b86d-8ceaae247420" providerId="ADAL" clId="{B623F5B6-BCC2-42D7-8CAC-3F432D41FF83}" dt="2020-11-05T22:52:06.560" v="27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B623F5B6-BCC2-42D7-8CAC-3F432D41FF83}" dt="2020-11-05T22:53:06.029" v="55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B623F5B6-BCC2-42D7-8CAC-3F432D41FF83}" dt="2020-11-05T22:52:53.514" v="36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B623F5B6-BCC2-42D7-8CAC-3F432D41FF83}" dt="2020-11-05T22:53:06.029" v="55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add">
        <pc:chgData name="Satoru Hayasaka" userId="f5f1b623-9aa9-4923-b86d-8ceaae247420" providerId="ADAL" clId="{B623F5B6-BCC2-42D7-8CAC-3F432D41FF83}" dt="2020-10-29T18:48:13.923" v="0"/>
        <pc:sldMkLst>
          <pc:docMk/>
          <pc:sldMk cId="737464878" sldId="1020"/>
        </pc:sldMkLst>
      </pc:sldChg>
      <pc:sldChg chg="addSp modSp new mod">
        <pc:chgData name="Satoru Hayasaka" userId="f5f1b623-9aa9-4923-b86d-8ceaae247420" providerId="ADAL" clId="{B623F5B6-BCC2-42D7-8CAC-3F432D41FF83}" dt="2020-10-29T18:49:10.894" v="26" actId="14100"/>
        <pc:sldMkLst>
          <pc:docMk/>
          <pc:sldMk cId="2114853111" sldId="3516"/>
        </pc:sldMkLst>
        <pc:spChg chg="mod">
          <ac:chgData name="Satoru Hayasaka" userId="f5f1b623-9aa9-4923-b86d-8ceaae247420" providerId="ADAL" clId="{B623F5B6-BCC2-42D7-8CAC-3F432D41FF83}" dt="2020-10-29T18:48:33.436" v="19" actId="20577"/>
          <ac:spMkLst>
            <pc:docMk/>
            <pc:sldMk cId="2114853111" sldId="3516"/>
            <ac:spMk id="2" creationId="{BE06111D-CAB3-45F8-8EEA-852A5A2DA5C1}"/>
          </ac:spMkLst>
        </pc:spChg>
        <pc:spChg chg="mod">
          <ac:chgData name="Satoru Hayasaka" userId="f5f1b623-9aa9-4923-b86d-8ceaae247420" providerId="ADAL" clId="{B623F5B6-BCC2-42D7-8CAC-3F432D41FF83}" dt="2020-10-29T18:48:59.245" v="20"/>
          <ac:spMkLst>
            <pc:docMk/>
            <pc:sldMk cId="2114853111" sldId="3516"/>
            <ac:spMk id="4" creationId="{AFD59481-0039-4F9D-B4C9-09C125399B35}"/>
          </ac:spMkLst>
        </pc:spChg>
        <pc:picChg chg="add mod">
          <ac:chgData name="Satoru Hayasaka" userId="f5f1b623-9aa9-4923-b86d-8ceaae247420" providerId="ADAL" clId="{B623F5B6-BCC2-42D7-8CAC-3F432D41FF83}" dt="2020-10-29T18:49:10.894" v="26" actId="14100"/>
          <ac:picMkLst>
            <pc:docMk/>
            <pc:sldMk cId="2114853111" sldId="3516"/>
            <ac:picMk id="7" creationId="{2F767D0F-9498-4A56-834D-C8FDD64B1E74}"/>
          </ac:picMkLst>
        </pc:picChg>
      </pc:sldChg>
    </pc:docChg>
  </pc:docChgLst>
  <pc:docChgLst>
    <pc:chgData name="Satoru Hayasaka" userId="f5f1b623-9aa9-4923-b86d-8ceaae247420" providerId="ADAL" clId="{CE1FDFC2-6688-484A-A665-24F0BD82A224}"/>
    <pc:docChg chg="undo custSel addSld delSld modSld sldOrd">
      <pc:chgData name="Satoru Hayasaka" userId="f5f1b623-9aa9-4923-b86d-8ceaae247420" providerId="ADAL" clId="{CE1FDFC2-6688-484A-A665-24F0BD82A224}" dt="2020-10-27T03:03:18.108" v="467" actId="2696"/>
      <pc:docMkLst>
        <pc:docMk/>
      </pc:docMkLst>
      <pc:sldChg chg="modSp mod">
        <pc:chgData name="Satoru Hayasaka" userId="f5f1b623-9aa9-4923-b86d-8ceaae247420" providerId="ADAL" clId="{CE1FDFC2-6688-484A-A665-24F0BD82A224}" dt="2020-10-27T02:50:32.089" v="30" actId="20577"/>
        <pc:sldMkLst>
          <pc:docMk/>
          <pc:sldMk cId="4067134333" sldId="262"/>
        </pc:sldMkLst>
        <pc:spChg chg="mod">
          <ac:chgData name="Satoru Hayasaka" userId="f5f1b623-9aa9-4923-b86d-8ceaae247420" providerId="ADAL" clId="{CE1FDFC2-6688-484A-A665-24F0BD82A224}" dt="2020-10-27T02:50:32.089" v="30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6:53.476" v="252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CE1FDFC2-6688-484A-A665-24F0BD82A224}" dt="2020-10-27T02:56:53.476" v="252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CE1FDFC2-6688-484A-A665-24F0BD82A224}" dt="2020-10-27T02:51:05.749" v="32" actId="478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CE1FDFC2-6688-484A-A665-24F0BD82A224}" dt="2020-10-27T02:51:48.132" v="34" actId="21"/>
          <ac:spMkLst>
            <pc:docMk/>
            <pc:sldMk cId="2074309380" sldId="264"/>
            <ac:spMk id="8" creationId="{F4895415-DB68-4BA9-8A42-56C3606D1861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9:27.647" v="354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CE1FDFC2-6688-484A-A665-24F0BD82A224}" dt="2020-10-27T02:58:57.819" v="346" actId="20577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CE1FDFC2-6688-484A-A665-24F0BD82A224}" dt="2020-10-27T02:59:05.628" v="34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CE1FDFC2-6688-484A-A665-24F0BD82A224}" dt="2020-10-27T02:59:04.195" v="347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CE1FDFC2-6688-484A-A665-24F0BD82A224}" dt="2020-10-27T02:59:27.647" v="354" actId="1076"/>
          <ac:picMkLst>
            <pc:docMk/>
            <pc:sldMk cId="1664438476" sldId="308"/>
            <ac:picMk id="9" creationId="{BE0C2537-0FD2-4DBF-BE54-121139950B9D}"/>
          </ac:picMkLst>
        </pc:picChg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438393" sldId="313"/>
        </pc:sldMkLst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91708579" sldId="81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193226741" sldId="881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3966841829" sldId="98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361770" sldId="10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58642626" sldId="10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7449742" sldId="10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094202111" sldId="10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779068743" sldId="10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51922822" sldId="110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62718969" sldId="152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39350760" sldId="152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31702289" sldId="152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13570071" sldId="153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03703288" sldId="153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965931015" sldId="153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96490612" sldId="158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89599689" sldId="343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30274137" sldId="343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790067508" sldId="34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72292921" sldId="34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4286690" sldId="344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487445129" sldId="344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0119200" sldId="34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65418718" sldId="344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72938013" sldId="344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1008992" sldId="344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2362426" sldId="344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14792345" sldId="344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12077687" sldId="34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71207058" sldId="345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05288442" sldId="345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77380283" sldId="34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567872441" sldId="345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31193858" sldId="345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84012393" sldId="345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35163733" sldId="345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666377770" sldId="34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5349578" sldId="346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953846476" sldId="346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52518741" sldId="346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2626937" sldId="346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256660767" sldId="346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4192211" sldId="346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87152691" sldId="346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0409094" sldId="347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63786784" sldId="347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53705285" sldId="347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54372146" sldId="347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60136297" sldId="347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8307232" sldId="347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87784896" sldId="347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39526923" sldId="347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35889666" sldId="347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52938880" sldId="3480"/>
        </pc:sldMkLst>
      </pc:sldChg>
      <pc:sldChg chg="modSp mod">
        <pc:chgData name="Satoru Hayasaka" userId="f5f1b623-9aa9-4923-b86d-8ceaae247420" providerId="ADAL" clId="{CE1FDFC2-6688-484A-A665-24F0BD82A224}" dt="2020-10-27T03:00:42.029" v="379" actId="20577"/>
        <pc:sldMkLst>
          <pc:docMk/>
          <pc:sldMk cId="2186376177" sldId="3481"/>
        </pc:sldMkLst>
        <pc:spChg chg="mod">
          <ac:chgData name="Satoru Hayasaka" userId="f5f1b623-9aa9-4923-b86d-8ceaae247420" providerId="ADAL" clId="{CE1FDFC2-6688-484A-A665-24F0BD82A224}" dt="2020-10-27T03:00:42.029" v="379" actId="20577"/>
          <ac:spMkLst>
            <pc:docMk/>
            <pc:sldMk cId="2186376177" sldId="3481"/>
            <ac:spMk id="2" creationId="{FFB399C4-A7A4-4BF3-8485-DD9E86EED748}"/>
          </ac:spMkLst>
        </pc:spChg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891498815" sldId="348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81412407" sldId="348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532405610" sldId="348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74857515" sldId="348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244423691" sldId="3487"/>
        </pc:sldMkLst>
      </pc:sldChg>
      <pc:sldChg chg="modSp add mod ord">
        <pc:chgData name="Satoru Hayasaka" userId="f5f1b623-9aa9-4923-b86d-8ceaae247420" providerId="ADAL" clId="{CE1FDFC2-6688-484A-A665-24F0BD82A224}" dt="2020-10-27T03:01:51.221" v="413" actId="20577"/>
        <pc:sldMkLst>
          <pc:docMk/>
          <pc:sldMk cId="1664813447" sldId="3513"/>
        </pc:sldMkLst>
        <pc:spChg chg="mod">
          <ac:chgData name="Satoru Hayasaka" userId="f5f1b623-9aa9-4923-b86d-8ceaae247420" providerId="ADAL" clId="{CE1FDFC2-6688-484A-A665-24F0BD82A224}" dt="2020-10-27T03:01:51.221" v="413" actId="20577"/>
          <ac:spMkLst>
            <pc:docMk/>
            <pc:sldMk cId="1664813447" sldId="3513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2:12.925" v="434" actId="20577"/>
        <pc:sldMkLst>
          <pc:docMk/>
          <pc:sldMk cId="1734857283" sldId="3514"/>
        </pc:sldMkLst>
        <pc:spChg chg="mod">
          <ac:chgData name="Satoru Hayasaka" userId="f5f1b623-9aa9-4923-b86d-8ceaae247420" providerId="ADAL" clId="{CE1FDFC2-6688-484A-A665-24F0BD82A224}" dt="2020-10-27T03:02:12.925" v="434" actId="20577"/>
          <ac:spMkLst>
            <pc:docMk/>
            <pc:sldMk cId="1734857283" sldId="3514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3:01.901" v="466" actId="20577"/>
        <pc:sldMkLst>
          <pc:docMk/>
          <pc:sldMk cId="697455054" sldId="3515"/>
        </pc:sldMkLst>
        <pc:spChg chg="mod">
          <ac:chgData name="Satoru Hayasaka" userId="f5f1b623-9aa9-4923-b86d-8ceaae247420" providerId="ADAL" clId="{CE1FDFC2-6688-484A-A665-24F0BD82A224}" dt="2020-10-27T03:03:01.901" v="466" actId="20577"/>
          <ac:spMkLst>
            <pc:docMk/>
            <pc:sldMk cId="697455054" sldId="3515"/>
            <ac:spMk id="2" creationId="{FFB399C4-A7A4-4BF3-8485-DD9E86EED748}"/>
          </ac:spMkLst>
        </pc:spChg>
      </pc:sldChg>
      <pc:sldMasterChg chg="delSldLayout">
        <pc:chgData name="Satoru Hayasaka" userId="f5f1b623-9aa9-4923-b86d-8ceaae247420" providerId="ADAL" clId="{CE1FDFC2-6688-484A-A665-24F0BD82A224}" dt="2020-10-27T03:00:10.527" v="356" actId="2696"/>
        <pc:sldMasterMkLst>
          <pc:docMk/>
          <pc:sldMasterMk cId="2616805225" sldId="2147483660"/>
        </pc:sldMasterMkLst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3091786864" sldId="2147483688"/>
          </pc:sldLayoutMkLst>
        </pc:sldLayoutChg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267956034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05.11.2020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ZVkD_W8LnSh_t9Na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691186" cy="1938992"/>
          </a:xfrm>
        </p:spPr>
        <p:txBody>
          <a:bodyPr/>
          <a:lstStyle/>
          <a:p>
            <a:r>
              <a:rPr lang="de-DE" dirty="0"/>
              <a:t>Nearest Neighbor Predictors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k-Nearest Neighbor Predictors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648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0F84-954A-4F5A-BB09-19A8F71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85794-9448-481B-B326-DAB1A84444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2E42-FBE0-416B-B5D8-BADBBC5C7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Nearest neighbor predictors are special case of </a:t>
            </a:r>
            <a:r>
              <a:rPr lang="en-US" b="1" i="1" dirty="0"/>
              <a:t>instance-based learning</a:t>
            </a:r>
            <a:endParaRPr lang="en-US" dirty="0"/>
          </a:p>
          <a:p>
            <a:r>
              <a:rPr lang="en-US" dirty="0"/>
              <a:t>Instead of constructing a model that generalizes beyond the training data, the training examples are merely stored.</a:t>
            </a:r>
          </a:p>
          <a:p>
            <a:r>
              <a:rPr lang="en-US" dirty="0"/>
              <a:t>Predictions for new cases are derived directly from these stored examples and their (known) classes or target values.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212B-5D92-4F80-95A9-A1840962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23836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8343-612B-40F7-BFD3-37F675F2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Nearest Neighbor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A13CD-673A-4982-8060-1A0C7FE1FB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2D077-6104-4A1F-933D-8804CFD1EA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a new instance, use the target value of the closest neighbor in the training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38CD-CF0A-43EA-B80E-C2D66E48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C7F50F-1449-47C4-BE9D-8C907411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7" y="1860606"/>
            <a:ext cx="6864850" cy="32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7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ADA-B3E9-4FFD-AEA5-D4E63A04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Predictor: Issues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C157A-E36C-4B8E-8E8C-89FC3A7C43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9CE1-E5F1-4D61-8B55-1B1995CDA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Nearest neighbor predictors are sensitive to noises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How can we overcome this?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0874-8BA2-423E-AA53-D31A724D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EC4BAB9-B32F-4425-A265-E46D439D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85" y="1934030"/>
            <a:ext cx="3856029" cy="34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CB48-0169-4402-B572-9D7B4410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8835B-AC68-497A-8F6C-545F8C9C7B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5C6824-6042-4E88-A14C-DBBA6C24976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Prediction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neighbors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&gt; 1) taken into account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i="1" dirty="0"/>
                  <a:t>k-nearest neighbor predictor</a:t>
                </a:r>
              </a:p>
              <a:p>
                <a:r>
                  <a:rPr lang="en-US" u="sng" dirty="0"/>
                  <a:t>Classification</a:t>
                </a:r>
                <a:r>
                  <a:rPr lang="en-US" dirty="0"/>
                  <a:t>: Choose the majority class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prediction</a:t>
                </a:r>
              </a:p>
              <a:p>
                <a:r>
                  <a:rPr lang="en-US" u="sng" dirty="0"/>
                  <a:t>Regression</a:t>
                </a:r>
                <a:r>
                  <a:rPr lang="en-US" dirty="0"/>
                  <a:t>: Take the mean value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prediction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Problem:</a:t>
                </a:r>
              </a:p>
              <a:p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have the same influence on the prediction.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Closer nearest neighbors should have higher influence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5C6824-6042-4E88-A14C-DBBA6C249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F841-8A8A-4F09-9CBC-0CB2C883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5081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Ingredients of kNN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73485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8551-E4C0-425C-835D-0B6328E1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0B1DC-3F35-47E3-8F40-7D3E068959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5DE8D01-7C21-4721-A7CA-B262C0092CD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Distance Metric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Determines which of the training examples are nearest to a query data point</a:t>
                </a:r>
              </a:p>
              <a:p>
                <a:r>
                  <a:rPr lang="en-US" dirty="0"/>
                  <a:t>Possible scaling or weighting of some attributes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b="1" i="1" dirty="0"/>
                  <a:t>Number of Neighbors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The number of neighbors to be considered</a:t>
                </a:r>
              </a:p>
              <a:p>
                <a:r>
                  <a:rPr lang="en-US" dirty="0"/>
                  <a:t>In theory it can range from 1 to all data points</a:t>
                </a:r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5DE8D01-7C21-4721-A7CA-B262C0092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1B76-7564-4E3C-A884-9350EBE8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6779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8551-E4C0-425C-835D-0B6328E1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0B1DC-3F35-47E3-8F40-7D3E068959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8D01-7C21-4721-A7CA-B262C0092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i="1" dirty="0"/>
              <a:t>Weighting function</a:t>
            </a:r>
            <a:r>
              <a:rPr lang="en-US" dirty="0"/>
              <a:t>:</a:t>
            </a:r>
          </a:p>
          <a:p>
            <a:r>
              <a:rPr lang="en-US" dirty="0"/>
              <a:t>Weighting function defined from the query point</a:t>
            </a:r>
          </a:p>
          <a:p>
            <a:r>
              <a:rPr lang="en-US" dirty="0"/>
              <a:t>Higher (lower) values for smaller (larger) distances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i="1" dirty="0"/>
              <a:t>Prediction function</a:t>
            </a:r>
            <a:r>
              <a:rPr lang="en-US" dirty="0"/>
              <a:t>:</a:t>
            </a:r>
          </a:p>
          <a:p>
            <a:r>
              <a:rPr lang="en-US" dirty="0"/>
              <a:t>A way to compute the prediction from the neighbors</a:t>
            </a:r>
          </a:p>
          <a:p>
            <a:r>
              <a:rPr lang="en-US" dirty="0">
                <a:sym typeface="Wingdings" panose="05000000000000000000" pitchFamily="2" charset="2"/>
              </a:rPr>
              <a:t>Neighbors may differ from each other  may not produce a unique prediction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1B76-7564-4E3C-A884-9350EBE8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5848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1718-9696-4637-BD9A-FF1E417E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F2269-C6FE-4989-AAEF-5A455F4282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0A8D-247D-4134-95B5-F4B418E74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ADC30C-15ED-4FE1-BA9C-72698A94077C}"/>
              </a:ext>
            </a:extLst>
          </p:cNvPr>
          <p:cNvGrpSpPr/>
          <p:nvPr/>
        </p:nvGrpSpPr>
        <p:grpSpPr>
          <a:xfrm>
            <a:off x="322805" y="1053313"/>
            <a:ext cx="8293211" cy="3806051"/>
            <a:chOff x="198783" y="1019207"/>
            <a:chExt cx="8293211" cy="3806051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ED3BFC3E-9EE4-4B02-A702-A13304AE7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321"/>
            <a:stretch/>
          </p:blipFill>
          <p:spPr>
            <a:xfrm>
              <a:off x="198783" y="1755470"/>
              <a:ext cx="3919993" cy="3069788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68D9E330-4DBB-4900-8D71-7814023C7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321"/>
            <a:stretch/>
          </p:blipFill>
          <p:spPr>
            <a:xfrm>
              <a:off x="4572000" y="1755470"/>
              <a:ext cx="3919994" cy="30697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8B1F06-E098-42F8-8D23-89218E83D141}"/>
                </a:ext>
              </a:extLst>
            </p:cNvPr>
            <p:cNvSpPr txBox="1"/>
            <p:nvPr/>
          </p:nvSpPr>
          <p:spPr>
            <a:xfrm>
              <a:off x="638945" y="1326983"/>
              <a:ext cx="345086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Average (3 nearest neighbors)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D45CA3-9424-43B3-B863-C855DB0FE681}"/>
                </a:ext>
              </a:extLst>
            </p:cNvPr>
            <p:cNvSpPr txBox="1"/>
            <p:nvPr/>
          </p:nvSpPr>
          <p:spPr>
            <a:xfrm>
              <a:off x="4953663" y="1019207"/>
              <a:ext cx="345086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Distance weighted 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(2 nearest neighbors)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37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EF7D-8077-44EB-8C4C-7203C9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D0E25-6F43-4EC1-B244-B3CBB98DDC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B731DAF-BD99-4ED2-9BFB-3958CD40C4D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Distance metric</a:t>
                </a:r>
              </a:p>
              <a:p>
                <a:r>
                  <a:rPr lang="en-US" dirty="0"/>
                  <a:t>Problem dependent – often Euclidean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b="1" i="1" dirty="0"/>
                  <a:t>Number of Neighbors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Often chosen by cross-validation</a:t>
                </a:r>
              </a:p>
              <a:p>
                <a:r>
                  <a:rPr lang="en-US" dirty="0"/>
                  <a:t>Should use an odd number to avoid possible ties in classification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B731DAF-BD99-4ED2-9BFB-3958CD40C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43CE-6C48-476E-94D2-7A5F432C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3734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“Good fences make good neighbors”</a:t>
            </a:r>
            <a:br>
              <a:rPr lang="de-DE" i="1" dirty="0"/>
            </a:br>
            <a:r>
              <a:rPr lang="de-DE" i="1" dirty="0"/>
              <a:t>-Robert Frost</a:t>
            </a:r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Can we learn from surrounding elements?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9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A146-E4BB-45F2-BF2A-4D7FFEC4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7E50D-05B0-4A24-A490-56D9630E06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97ED5A5-1CE1-449F-BF7C-C860B24C00F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Weighting function</a:t>
                </a:r>
              </a:p>
              <a:p>
                <a:r>
                  <a:rPr lang="en-US" dirty="0"/>
                  <a:t>Example: tri-cubic weighting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Query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Input vector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nearest neighbor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neighbors to be considered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Distance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Maximum distance between any two nearest neighbors and the distances of the nearest neighbours to the query point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97ED5A5-1CE1-449F-BF7C-C860B24C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1C77-F531-4E97-8002-B32120F2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8118AB7-9113-4A17-A1F8-590A7D05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01" y="1184577"/>
            <a:ext cx="3279966" cy="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6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A146-E4BB-45F2-BF2A-4D7FFEC4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7E50D-05B0-4A24-A490-56D9630E06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D5A5-1CE1-449F-BF7C-C860B24C0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i="1" dirty="0"/>
              <a:t>Prediction function</a:t>
            </a:r>
          </a:p>
          <a:p>
            <a:pPr marL="6350" indent="0">
              <a:buNone/>
            </a:pPr>
            <a:r>
              <a:rPr lang="en-US" b="1" u="sng" dirty="0"/>
              <a:t>Regression</a:t>
            </a:r>
          </a:p>
          <a:p>
            <a:r>
              <a:rPr lang="en-US" dirty="0"/>
              <a:t>weighted average of the target of the nearest neighbors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u="sng" dirty="0"/>
              <a:t>Classification</a:t>
            </a:r>
          </a:p>
          <a:p>
            <a:r>
              <a:rPr lang="en-US" dirty="0"/>
              <a:t>Sum up the weights for each class among the nearest neighbors.</a:t>
            </a:r>
          </a:p>
          <a:p>
            <a:r>
              <a:rPr lang="en-US" dirty="0"/>
              <a:t>Choose the class with the highest weighted sum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1C77-F531-4E97-8002-B32120F2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7941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AD87-BB39-4364-A2E9-0181062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0C823-4087-4A1E-84E7-85F31E864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57EF-1A3B-48A4-BA29-3A16022954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A k-nearest neighbor predictor with a weighting function</a:t>
            </a:r>
          </a:p>
          <a:p>
            <a:r>
              <a:rPr lang="en-US" dirty="0"/>
              <a:t>Interpreted as an n-nearest neighbor predictor with a modified weighting function</a:t>
            </a:r>
          </a:p>
          <a:p>
            <a:r>
              <a:rPr lang="en-US" dirty="0"/>
              <a:t>The modified weighting function simply assigns 0 to all instances not belonging to the k nearest neighbors.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More general approach</a:t>
            </a:r>
          </a:p>
          <a:p>
            <a:r>
              <a:rPr lang="en-US" dirty="0"/>
              <a:t>Use a kernel function assigning distance-dependent weights to all instances in the training data set.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0CAA-7C66-4892-B573-3D10A876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1747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62D-65CD-4128-BC85-D43727DD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BE555-D8D4-4082-B87A-A4FC71DDB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A kernel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 function of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(originating from a query point)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(or it peaks at 0)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decreases monotonically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incerases</a:t>
                </a:r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F9A5-E412-4833-8999-062BF531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00967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62D-65CD-4128-BC85-D43727DD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BE555-D8D4-4082-B87A-A4FC71DDB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0" i="0" u="none" strike="noStrike" baseline="0" dirty="0"/>
                  <a:t>Typical examples for kernel functions</a:t>
                </a: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predefined constant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F9A5-E412-4833-8999-062BF531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E74364-FBDE-42DA-9347-D4012F466910}"/>
              </a:ext>
            </a:extLst>
          </p:cNvPr>
          <p:cNvGrpSpPr/>
          <p:nvPr/>
        </p:nvGrpSpPr>
        <p:grpSpPr>
          <a:xfrm>
            <a:off x="1077403" y="1315985"/>
            <a:ext cx="2883120" cy="686535"/>
            <a:chOff x="2111071" y="4253947"/>
            <a:chExt cx="2883120" cy="686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DD4FBDC-3913-4D85-98C0-1760E35E300B}"/>
                    </a:ext>
                  </a:extLst>
                </p:cNvPr>
                <p:cNvSpPr txBox="1"/>
                <p:nvPr/>
              </p:nvSpPr>
              <p:spPr>
                <a:xfrm>
                  <a:off x="2111071" y="4253947"/>
                  <a:ext cx="1597232" cy="6865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𝑟𝑒𝑐𝑡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DD4FBDC-3913-4D85-98C0-1760E35E3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71" y="4253947"/>
                  <a:ext cx="1597232" cy="6865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BEC76A-8A39-4B28-87F4-EA2F0D0FEC5B}"/>
                    </a:ext>
                  </a:extLst>
                </p:cNvPr>
                <p:cNvSpPr txBox="1"/>
                <p:nvPr/>
              </p:nvSpPr>
              <p:spPr>
                <a:xfrm>
                  <a:off x="3941001" y="4305848"/>
                  <a:ext cx="84459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sz="2000" dirty="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i</a:t>
                  </a:r>
                  <a:r>
                    <a:rPr lang="en-US" sz="2000" b="0" dirty="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f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</m:oMath>
                  </a14:m>
                  <a:endPara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BEC76A-8A39-4B28-87F4-EA2F0D0FE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001" y="4305848"/>
                  <a:ext cx="84459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8841" t="-25490" r="-6522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3AA8B-B9DE-4611-82EF-74655FA3CF4B}"/>
                </a:ext>
              </a:extLst>
            </p:cNvPr>
            <p:cNvSpPr txBox="1"/>
            <p:nvPr/>
          </p:nvSpPr>
          <p:spPr>
            <a:xfrm>
              <a:off x="3947686" y="4609683"/>
              <a:ext cx="10465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otherwise</a:t>
              </a:r>
              <a:endPara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E18A-01A2-41DD-A91C-69B8E618CA77}"/>
                  </a:ext>
                </a:extLst>
              </p:cNvPr>
              <p:cNvSpPr txBox="1"/>
              <p:nvPr/>
            </p:nvSpPr>
            <p:spPr>
              <a:xfrm>
                <a:off x="1077403" y="2018422"/>
                <a:ext cx="3734805" cy="6915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𝑡𝑟𝑖𝑎𝑛𝑔𝑙𝑒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𝑟𝑒𝑐𝑡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E18A-01A2-41DD-A91C-69B8E618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2018422"/>
                <a:ext cx="3734805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21106A-9096-4A96-A06B-074339BC0362}"/>
                  </a:ext>
                </a:extLst>
              </p:cNvPr>
              <p:cNvSpPr txBox="1"/>
              <p:nvPr/>
            </p:nvSpPr>
            <p:spPr>
              <a:xfrm>
                <a:off x="1077403" y="2774241"/>
                <a:ext cx="3934346" cy="75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𝑡𝑟𝑖𝑐𝑢𝑏𝑖𝑐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𝑟𝑒𝑐𝑡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21106A-9096-4A96-A06B-074339BC0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2774241"/>
                <a:ext cx="3934346" cy="758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358E57-3B86-4FDF-BD71-FA3981586A38}"/>
                  </a:ext>
                </a:extLst>
              </p:cNvPr>
              <p:cNvSpPr txBox="1"/>
              <p:nvPr/>
            </p:nvSpPr>
            <p:spPr>
              <a:xfrm>
                <a:off x="1077403" y="3636172"/>
                <a:ext cx="2963888" cy="6976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𝐺𝑎𝑢𝑠𝑠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358E57-3B86-4FDF-BD71-FA3981586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3636172"/>
                <a:ext cx="2963888" cy="697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22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5BC-D905-4105-BD2E-D6CD381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Weighted (Polynomial)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633D7-5CE8-4E46-B318-B480DAC0C1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7F67E-58A1-4F18-9CE6-D574B5F2F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regression, we can use weighted averaging of the target</a:t>
            </a:r>
          </a:p>
          <a:p>
            <a:r>
              <a:rPr lang="en-US" dirty="0"/>
              <a:t>Alternatively, we can also compute a local weighed-regression function at the query 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D567-7914-4177-8B23-5BA37E492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ext, map, bird, different&#10;&#10;Description automatically generated">
            <a:extLst>
              <a:ext uri="{FF2B5EF4-FFF2-40B4-BE49-F238E27FC236}">
                <a16:creationId xmlns:a16="http://schemas.microsoft.com/office/drawing/2014/main" id="{5AD89F2A-FAF5-42AC-B45A-28FBD0D70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79"/>
          <a:stretch/>
        </p:blipFill>
        <p:spPr>
          <a:xfrm>
            <a:off x="557430" y="2761761"/>
            <a:ext cx="3098258" cy="2473747"/>
          </a:xfrm>
          <a:prstGeom prst="rect">
            <a:avLst/>
          </a:prstGeom>
        </p:spPr>
      </p:pic>
      <p:pic>
        <p:nvPicPr>
          <p:cNvPr id="8" name="Picture 7" descr="A picture containing text, map, bird, different&#10;&#10;Description automatically generated">
            <a:extLst>
              <a:ext uri="{FF2B5EF4-FFF2-40B4-BE49-F238E27FC236}">
                <a16:creationId xmlns:a16="http://schemas.microsoft.com/office/drawing/2014/main" id="{A9751BE7-C724-4F72-84CF-97BBA60E5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5"/>
          <a:stretch/>
        </p:blipFill>
        <p:spPr>
          <a:xfrm>
            <a:off x="5259314" y="2789591"/>
            <a:ext cx="3145386" cy="2473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73DB1-5A0B-4049-A7AD-41A025F160F5}"/>
              </a:ext>
            </a:extLst>
          </p:cNvPr>
          <p:cNvSpPr txBox="1"/>
          <p:nvPr/>
        </p:nvSpPr>
        <p:spPr>
          <a:xfrm>
            <a:off x="1464306" y="2594299"/>
            <a:ext cx="308510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Kernel weighted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 regression</a:t>
            </a:r>
            <a:endParaRPr lang="en-US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32E6E-AC4C-4041-BCEC-0AA9794B1EB8}"/>
              </a:ext>
            </a:extLst>
          </p:cNvPr>
          <p:cNvSpPr txBox="1"/>
          <p:nvPr/>
        </p:nvSpPr>
        <p:spPr>
          <a:xfrm>
            <a:off x="6365834" y="1978745"/>
            <a:ext cx="237299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Distance-weighted </a:t>
            </a:r>
            <a:b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local regression </a:t>
            </a:r>
            <a:b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(k=4, </a:t>
            </a:r>
            <a:r>
              <a:rPr lang="en-US" sz="2000" b="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tricubic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8736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2E8-A2A6-47B4-B886-83E9DCE2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Distance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FCBE2-4FD4-4443-AEC2-8376744372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07EB5-1FDB-4576-A810-81A673ECA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Choice of a distance function </a:t>
            </a:r>
            <a:r>
              <a:rPr lang="en-US" dirty="0">
                <a:sym typeface="Wingdings" panose="05000000000000000000" pitchFamily="2" charset="2"/>
              </a:rPr>
              <a:t> crucial in nearest neighbor methods</a:t>
            </a:r>
          </a:p>
          <a:p>
            <a:r>
              <a:rPr lang="en-US" dirty="0">
                <a:sym typeface="Wingdings" panose="05000000000000000000" pitchFamily="2" charset="2"/>
              </a:rPr>
              <a:t>Weighted features in a distance function  more emphasis on important features</a:t>
            </a:r>
          </a:p>
          <a:p>
            <a:r>
              <a:rPr lang="en-US" dirty="0">
                <a:sym typeface="Wingdings" panose="05000000000000000000" pitchFamily="2" charset="2"/>
              </a:rPr>
              <a:t>Feature weights can be found based on heuristic strategies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Hill climbing, simulated annealing, evolutionary algorithms, etc.</a:t>
            </a:r>
          </a:p>
          <a:p>
            <a:r>
              <a:rPr lang="en-US" dirty="0">
                <a:sym typeface="Wingdings" panose="05000000000000000000" pitchFamily="2" charset="2"/>
              </a:rPr>
              <a:t>Can be evaluated via cross-validation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6967-18C8-426D-938D-02CEEAE8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764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D2F3-3BDE-4FBE-8B04-EC063BBF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– Prototype Building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A1FAA-AC39-4187-B90F-B77ADA7574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5615C-C76C-4392-9F2B-536832CF9A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Nearest neighbor methods</a:t>
            </a:r>
          </a:p>
          <a:p>
            <a:r>
              <a:rPr lang="en-US" dirty="0"/>
              <a:t>Pro: no training is needed</a:t>
            </a:r>
          </a:p>
          <a:p>
            <a:r>
              <a:rPr lang="en-US" dirty="0"/>
              <a:t>Con: prediction on a large data set is computationally demanding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Solutions:</a:t>
            </a:r>
          </a:p>
          <a:p>
            <a:r>
              <a:rPr lang="en-US" dirty="0"/>
              <a:t>Smaller subset of the training data for the nearest neighbor predictor</a:t>
            </a:r>
          </a:p>
          <a:p>
            <a:r>
              <a:rPr lang="en-US" dirty="0"/>
              <a:t>Prototypes by merging close instances, e.g., by averaging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Can be carried out based on cross-validation and using heuristic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optimization strategies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1C59-A834-4F0D-8224-BE9B85EF9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1979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Choice of Parameter k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97455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E1A8-D1D9-4474-AF84-B32FF89E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0FABF-E5DD-4422-9C3E-7E1E3BA86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73E37-2BFC-41BB-B2D1-962183EFB5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Linear classification problem (with some noise)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D974-D797-422F-8CF9-9FC2C199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02F55DB8-7017-4B59-9369-340D7686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81" y="1362110"/>
            <a:ext cx="4068597" cy="39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Nearest Neighbors Predictors</a:t>
            </a:r>
          </a:p>
          <a:p>
            <a:pPr lvl="1"/>
            <a:r>
              <a:rPr lang="de-DE" dirty="0"/>
              <a:t>Lazy learners vs eager learners</a:t>
            </a:r>
          </a:p>
          <a:p>
            <a:pPr lvl="1"/>
            <a:r>
              <a:rPr lang="de-DE" dirty="0"/>
              <a:t>k-nearest neighbor (kNN) predictors</a:t>
            </a:r>
          </a:p>
          <a:p>
            <a:pPr lvl="1"/>
            <a:r>
              <a:rPr lang="de-DE" dirty="0"/>
              <a:t>Weighting &amp; prediction functions</a:t>
            </a:r>
          </a:p>
          <a:p>
            <a:pPr lvl="1"/>
            <a:r>
              <a:rPr lang="de-DE" dirty="0"/>
              <a:t>Choosing parameter k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24C2-83F2-4F7B-93EB-DDEBD1DC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4E708-7BD6-46E4-8D8E-AF8EB2547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C717-C0DF-42E2-A112-894E2E6B5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Decision boundaries with different 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CE40-740A-490F-87EB-62334975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BAC63F6-4FE4-4AE5-A145-0209C9C6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7" y="1545534"/>
            <a:ext cx="1618258" cy="1653873"/>
          </a:xfrm>
          <a:prstGeom prst="rect">
            <a:avLst/>
          </a:prstGeom>
        </p:spPr>
      </p:pic>
      <p:pic>
        <p:nvPicPr>
          <p:cNvPr id="9" name="Picture 8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A4460E3E-B93E-45A4-8746-39AA33FA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2127521"/>
            <a:ext cx="2839014" cy="2782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B5B51-FD06-41B1-985B-CD72ADBF6A97}"/>
              </a:ext>
            </a:extLst>
          </p:cNvPr>
          <p:cNvSpPr txBox="1"/>
          <p:nvPr/>
        </p:nvSpPr>
        <p:spPr>
          <a:xfrm>
            <a:off x="1188920" y="1720786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Truth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E33EE-84FD-43D2-A595-8989DB1B8231}"/>
              </a:ext>
            </a:extLst>
          </p:cNvPr>
          <p:cNvSpPr txBox="1"/>
          <p:nvPr/>
        </p:nvSpPr>
        <p:spPr>
          <a:xfrm>
            <a:off x="3713260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=1</a:t>
            </a: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964F1C89-B035-4EA1-865B-294F141F2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45" y="1537749"/>
            <a:ext cx="1623752" cy="1655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9226FF-DA88-43D4-B290-562CC65B3670}"/>
              </a:ext>
            </a:extLst>
          </p:cNvPr>
          <p:cNvSpPr txBox="1"/>
          <p:nvPr/>
        </p:nvSpPr>
        <p:spPr>
          <a:xfrm>
            <a:off x="5716551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=2</a:t>
            </a:r>
          </a:p>
        </p:txBody>
      </p:sp>
      <p:pic>
        <p:nvPicPr>
          <p:cNvPr id="17" name="Picture 1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538F471-7663-416D-9B90-829BB921D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857" y="1545534"/>
            <a:ext cx="1628152" cy="16550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5A1BE0-6598-4D13-8BD2-BA9986FB912E}"/>
              </a:ext>
            </a:extLst>
          </p:cNvPr>
          <p:cNvSpPr txBox="1"/>
          <p:nvPr/>
        </p:nvSpPr>
        <p:spPr>
          <a:xfrm>
            <a:off x="7719842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</a:t>
            </a:r>
          </a:p>
        </p:txBody>
      </p:sp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375E64AB-F07B-4811-8E5F-CBE73CD53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727" y="3836360"/>
            <a:ext cx="1628225" cy="16550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BB9A57-9AB0-4C9E-991F-FA34933DAD77}"/>
              </a:ext>
            </a:extLst>
          </p:cNvPr>
          <p:cNvSpPr txBox="1"/>
          <p:nvPr/>
        </p:nvSpPr>
        <p:spPr>
          <a:xfrm>
            <a:off x="3713260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=50</a:t>
            </a:r>
          </a:p>
        </p:txBody>
      </p:sp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303A4D6F-C3CA-4142-BCB9-648C07C50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1863" y="3836360"/>
            <a:ext cx="1628116" cy="16550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E25DA3-E523-4917-BEE0-24B59EFC5270}"/>
              </a:ext>
            </a:extLst>
          </p:cNvPr>
          <p:cNvSpPr txBox="1"/>
          <p:nvPr/>
        </p:nvSpPr>
        <p:spPr>
          <a:xfrm>
            <a:off x="5716551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=470</a:t>
            </a:r>
          </a:p>
        </p:txBody>
      </p:sp>
      <p:pic>
        <p:nvPicPr>
          <p:cNvPr id="26" name="Picture 25" descr="A picture containing electronics, computer, drawing&#10;&#10;Description automatically generated">
            <a:extLst>
              <a:ext uri="{FF2B5EF4-FFF2-40B4-BE49-F238E27FC236}">
                <a16:creationId xmlns:a16="http://schemas.microsoft.com/office/drawing/2014/main" id="{A66AB46E-9882-4CCD-AB04-9754EEEDB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030" y="3830918"/>
            <a:ext cx="1612187" cy="16550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6935E7-B30F-474F-BB3F-D38B3DFF4A67}"/>
              </a:ext>
            </a:extLst>
          </p:cNvPr>
          <p:cNvSpPr txBox="1"/>
          <p:nvPr/>
        </p:nvSpPr>
        <p:spPr>
          <a:xfrm>
            <a:off x="7709753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=500</a:t>
            </a:r>
          </a:p>
        </p:txBody>
      </p:sp>
    </p:spTree>
    <p:extLst>
      <p:ext uri="{BB962C8B-B14F-4D97-AF65-F5344CB8AC3E}">
        <p14:creationId xmlns:p14="http://schemas.microsoft.com/office/powerpoint/2010/main" val="1902602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91AC-7B13-42CD-9D7F-3307CB8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84021-2AB0-414C-A5CA-1EA3EB351D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6BF4-1BA9-46C0-AD6F-D0906E9BB4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k=1: y=piecewise constant labeling</a:t>
            </a:r>
          </a:p>
          <a:p>
            <a:r>
              <a:rPr lang="en-US" dirty="0"/>
              <a:t>k too small: very sensitive to outliers</a:t>
            </a:r>
          </a:p>
          <a:p>
            <a:r>
              <a:rPr lang="en-US" dirty="0"/>
              <a:t>k too large: many objects from other classes in the decision set</a:t>
            </a:r>
          </a:p>
          <a:p>
            <a:r>
              <a:rPr lang="en-US" dirty="0"/>
              <a:t>k = N: y=globally constant (majority) label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k can be determined manually, or heuristically (such as cross-validation)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A208-99FD-487F-BF54-5E8F8EE87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A9C119CC-29A5-4CE4-89B2-EBC1E475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66" y="2550706"/>
            <a:ext cx="4713868" cy="18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E470-3C17-4B88-B4B6-0CDDC68F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Case, k=1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72584-E279-416E-AEFD-2CC5EF529D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DAC1-F09D-4542-A7A9-618F59ED3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 classifier, k=1. Voronoi tessellation of input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63B1-2801-4168-9898-BE6FF9F5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17CD214-F694-469B-880C-6AD0B106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28" y="1613152"/>
            <a:ext cx="3718305" cy="37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8FC6-4BE0-487C-A628-8DB08E0A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Case, k=1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F31F2-0515-4A3A-B3BB-E223E56CD4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D28F-E1A4-4977-98C5-1E36145D1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Highly localized classifier, perfectly fits separable training data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/>
              <a:t>Bias of the Learning Algorithm?</a:t>
            </a:r>
          </a:p>
          <a:p>
            <a:r>
              <a:rPr lang="en-US" dirty="0"/>
              <a:t>No variations in search: simple store all examples</a:t>
            </a:r>
          </a:p>
          <a:p>
            <a:pPr marL="6350" indent="0">
              <a:buNone/>
            </a:pPr>
            <a:r>
              <a:rPr lang="en-US" dirty="0"/>
              <a:t>Model Bias?</a:t>
            </a:r>
          </a:p>
          <a:p>
            <a:r>
              <a:rPr lang="en-US" dirty="0"/>
              <a:t>Classification via Nearest Neighbor</a:t>
            </a:r>
          </a:p>
          <a:p>
            <a:pPr marL="6350" indent="0">
              <a:buNone/>
            </a:pPr>
            <a:r>
              <a:rPr lang="en-US" dirty="0"/>
              <a:t>Hypothesis Space?</a:t>
            </a:r>
          </a:p>
          <a:p>
            <a:r>
              <a:rPr lang="en-US" dirty="0"/>
              <a:t>One hypothesis only: Voronoi partitioning of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B52B-9960-4131-9C91-C3332327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5535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605F-A7B0-4830-AF34-DACB4A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982B8-CDAA-4A99-A8B4-A8FBCC62C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0D95-D3C2-4794-9E42-48F0F832B3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Nearest neighbor classifiers are:</a:t>
            </a:r>
          </a:p>
          <a:p>
            <a:r>
              <a:rPr lang="en-US" dirty="0"/>
              <a:t>Instance-based classifiers </a:t>
            </a:r>
            <a:r>
              <a:rPr lang="en-US" dirty="0">
                <a:sym typeface="Wingdings" panose="05000000000000000000" pitchFamily="2" charset="2"/>
              </a:rPr>
              <a:t> remember all training cases</a:t>
            </a:r>
          </a:p>
          <a:p>
            <a:r>
              <a:rPr lang="en-US" dirty="0">
                <a:sym typeface="Wingdings" panose="05000000000000000000" pitchFamily="2" charset="2"/>
              </a:rPr>
              <a:t>Sensitive to neighborhood – things to consider: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Number of neighbors 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Distance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Weighting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Prediction function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EB64-8B8D-4FDE-97B4-207387A06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4427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111D-CAB3-45F8-8EEA-852A5A2D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88605-8293-41BD-AC6E-5C8559D82B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59481-0039-4F9D-B4C9-09C125399B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Classification of the iris data using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194-59E4-4744-9B0D-A9961F7E5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767D0F-9498-4A56-834D-C8FDD64B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6" y="1302338"/>
            <a:ext cx="7815346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3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iris dataset</a:t>
            </a:r>
          </a:p>
          <a:p>
            <a:r>
              <a:rPr lang="de-DE" dirty="0"/>
              <a:t>Example Workflow: </a:t>
            </a:r>
          </a:p>
          <a:p>
            <a:pPr lvl="1"/>
            <a:r>
              <a:rPr lang="de-DE" dirty="0"/>
              <a:t>„Classification of the iris data using kNN“ </a:t>
            </a:r>
            <a:r>
              <a:rPr lang="de-DE" dirty="0">
                <a:hlinkClick r:id="rId2"/>
              </a:rPr>
              <a:t>https://kni.me/w/ZVkD_W8LnSh_t9Na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normalization </a:t>
            </a:r>
          </a:p>
          <a:p>
            <a:pPr lvl="2"/>
            <a:r>
              <a:rPr lang="de-DE" dirty="0"/>
              <a:t>kNN with k=1</a:t>
            </a:r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E0C2537-0FD2-4DBF-BE54-121139950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78" y="1953820"/>
            <a:ext cx="6130456" cy="26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Lazy and Eager Learners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8637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6AE0-B995-4989-ABBB-70E2C19E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Nearest-</a:t>
            </a:r>
            <a:r>
              <a:rPr lang="en-GB" dirty="0" err="1"/>
              <a:t>Neighbor</a:t>
            </a:r>
            <a:r>
              <a:rPr lang="en-GB" dirty="0"/>
              <a:t>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3F23A-2BAE-484B-9338-1C168A03FE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D0E0-A5EF-47EB-8E22-9531CA8FC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One of the simplest learning methods</a:t>
            </a:r>
          </a:p>
          <a:p>
            <a:r>
              <a:rPr lang="en-GB" dirty="0"/>
              <a:t>Predict class labels or target values from nearest </a:t>
            </a:r>
            <a:r>
              <a:rPr lang="en-GB" dirty="0" err="1"/>
              <a:t>neighbors</a:t>
            </a:r>
            <a:endParaRPr lang="en-GB" dirty="0"/>
          </a:p>
          <a:p>
            <a:r>
              <a:rPr lang="en-GB" dirty="0"/>
              <a:t>Majority voting – classification</a:t>
            </a:r>
          </a:p>
          <a:p>
            <a:r>
              <a:rPr lang="en-GB" dirty="0"/>
              <a:t>Averaging – numeric prediction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/>
              <a:t>An example of lazy learners, in contrast to eager learners</a:t>
            </a:r>
          </a:p>
          <a:p>
            <a:r>
              <a:rPr lang="en-GB" b="1" dirty="0"/>
              <a:t>Lazy learners</a:t>
            </a:r>
            <a:r>
              <a:rPr lang="en-GB" dirty="0"/>
              <a:t>: </a:t>
            </a:r>
            <a:r>
              <a:rPr lang="en-US" dirty="0"/>
              <a:t>Save all data from training, use it for classifying</a:t>
            </a:r>
          </a:p>
          <a:p>
            <a:pPr marL="6350" indent="0">
              <a:buNone/>
            </a:pPr>
            <a:r>
              <a:rPr lang="en-US" dirty="0"/>
              <a:t>	(The learner was lazy, classifier had to do the work)</a:t>
            </a:r>
          </a:p>
          <a:p>
            <a:r>
              <a:rPr lang="en-US" b="1" dirty="0"/>
              <a:t>Eager learners</a:t>
            </a:r>
            <a:r>
              <a:rPr lang="en-US" dirty="0"/>
              <a:t>: Build a (compact) model/structure during training, use the model for classification.</a:t>
            </a:r>
          </a:p>
          <a:p>
            <a:pPr marL="6350" indent="0">
              <a:buNone/>
            </a:pPr>
            <a:r>
              <a:rPr lang="en-US" dirty="0"/>
              <a:t>	(The learner was eager/worked harder, classifier had simple life)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AA55-C3DF-4A12-94D9-6C1CA102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308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E349-8644-4F44-BFCC-12089F20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8A17C-02F4-4D8F-A33A-BF7913BC5C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21FF2-9810-4179-9EAA-8E9F2ABEBB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to classify a new observation (red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)? Blue or red?</a:t>
            </a:r>
          </a:p>
          <a:p>
            <a:r>
              <a:rPr lang="en-US" dirty="0"/>
              <a:t>Solution: the majority vote of its neighbors,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9218-047A-4BEA-87FB-9B85626BE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DBA1BC1-FDBA-4F45-82DB-7CB8E79E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2" y="1838580"/>
            <a:ext cx="4011205" cy="35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3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8836-7256-476C-A046-A9FFC2F9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69D77-2059-49F3-9E27-CFBC275341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A986-A41E-47E2-8DA6-CD2A7EFE82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Examining k-nearest neighbors, decided based on the </a:t>
            </a:r>
            <a:r>
              <a:rPr lang="en-US"/>
              <a:t>majority vote</a:t>
            </a:r>
            <a:endParaRPr lang="en-US" dirty="0"/>
          </a:p>
          <a:p>
            <a:r>
              <a:rPr lang="en-US" dirty="0"/>
              <a:t>k=3: 3 blues </a:t>
            </a:r>
            <a:r>
              <a:rPr lang="en-US" dirty="0">
                <a:sym typeface="Wingdings" panose="05000000000000000000" pitchFamily="2" charset="2"/>
              </a:rPr>
              <a:t> classified as blue</a:t>
            </a:r>
          </a:p>
          <a:p>
            <a:r>
              <a:rPr lang="en-US" dirty="0">
                <a:sym typeface="Wingdings" panose="05000000000000000000" pitchFamily="2" charset="2"/>
              </a:rPr>
              <a:t>k=5: 3 blues, 2 reds  classified as blue</a:t>
            </a:r>
          </a:p>
          <a:p>
            <a:r>
              <a:rPr lang="en-US" dirty="0">
                <a:sym typeface="Wingdings" panose="05000000000000000000" pitchFamily="2" charset="2"/>
              </a:rPr>
              <a:t>k=10: 6 blues, 4 reds  classified as blue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75E1-04DD-46DC-8B08-FA935F7D5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2B1F11-7B12-41A8-AEF5-F8BAA771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21" y="2507248"/>
            <a:ext cx="6817504" cy="28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6AE0-B995-4989-ABBB-70E2C19E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Nearest-</a:t>
            </a:r>
            <a:r>
              <a:rPr lang="en-GB" dirty="0" err="1"/>
              <a:t>Neighbor</a:t>
            </a:r>
            <a:r>
              <a:rPr lang="en-GB" dirty="0"/>
              <a:t>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3F23A-2BAE-484B-9338-1C168A03FE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D0E0-A5EF-47EB-8E22-9531CA8FC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GB" dirty="0"/>
              <a:t>An example of lazy learners, in contrast to eager learners</a:t>
            </a:r>
          </a:p>
          <a:p>
            <a:r>
              <a:rPr lang="en-GB" b="1" i="1" dirty="0"/>
              <a:t>Lazy learners</a:t>
            </a:r>
            <a:r>
              <a:rPr lang="en-GB" dirty="0"/>
              <a:t>: </a:t>
            </a:r>
            <a:r>
              <a:rPr lang="en-US" dirty="0"/>
              <a:t>Save all data from training, use it for classifying</a:t>
            </a:r>
          </a:p>
          <a:p>
            <a:pPr marL="6350" indent="0">
              <a:buNone/>
            </a:pPr>
            <a:r>
              <a:rPr lang="en-US" dirty="0"/>
              <a:t>	(The learner was lazy, classifier had to do the work)</a:t>
            </a:r>
          </a:p>
          <a:p>
            <a:r>
              <a:rPr lang="en-US" b="1" i="1" dirty="0"/>
              <a:t>Eager learners</a:t>
            </a:r>
            <a:r>
              <a:rPr lang="en-US" dirty="0"/>
              <a:t>: Build a (compact) model/structure during training, use the model for classification.</a:t>
            </a:r>
          </a:p>
          <a:p>
            <a:pPr marL="6350" indent="0">
              <a:buNone/>
            </a:pPr>
            <a:r>
              <a:rPr lang="en-US" dirty="0"/>
              <a:t>	(The learner was eager/worked harder, classifier had simple life)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AA55-C3DF-4A12-94D9-6C1CA102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590090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XFNKNFZNA3JN-2102554853-523690</_dlc_DocId>
    <_dlc_DocIdUrl xmlns="a1d3deca-49d0-46fa-a3f9-6e0c4e618558">
      <Url>https://knime.sharepoint.com/_layouts/15/DocIdRedir.aspx?ID=XFNKNFZNA3JN-2102554853-523690</Url>
      <Description>XFNKNFZNA3JN-2102554853-523690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394D45-EB75-41A7-945E-71BFB62DD98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BC03A6-CC7F-4A60-B738-FC353793CF8C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sharepoint/v3"/>
    <ds:schemaRef ds:uri="a1d3deca-49d0-46fa-a3f9-6e0c4e618558"/>
    <ds:schemaRef ds:uri="http://purl.org/dc/terms/"/>
    <ds:schemaRef ds:uri="http://purl.org/dc/elements/1.1/"/>
    <ds:schemaRef ds:uri="http://schemas.openxmlformats.org/package/2006/metadata/core-properties"/>
    <ds:schemaRef ds:uri="32a7ba11-dde9-4cf2-a6ac-8f31dc36ce67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9D8DABCD-6B19-4193-BB58-40B9F3701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31876</TotalTime>
  <Words>1654</Words>
  <Application>Microsoft Office PowerPoint</Application>
  <PresentationFormat>On-screen Show (16:10)</PresentationFormat>
  <Paragraphs>276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Symbol</vt:lpstr>
      <vt:lpstr>Cambria Math</vt:lpstr>
      <vt:lpstr>Arial</vt:lpstr>
      <vt:lpstr>Calibri</vt:lpstr>
      <vt:lpstr>Roboto</vt:lpstr>
      <vt:lpstr>Master Guide to Intelligent Data Science</vt:lpstr>
      <vt:lpstr>Nearest Neighbor Predictors</vt:lpstr>
      <vt:lpstr>Summary of this lesson</vt:lpstr>
      <vt:lpstr>What you will learn</vt:lpstr>
      <vt:lpstr>Datasets</vt:lpstr>
      <vt:lpstr>Lazy and Eager Learners</vt:lpstr>
      <vt:lpstr>Nearest-Neighbor Predictors</vt:lpstr>
      <vt:lpstr>Motivation</vt:lpstr>
      <vt:lpstr>Motivation</vt:lpstr>
      <vt:lpstr>Nearest-Neighbor Predictors</vt:lpstr>
      <vt:lpstr>k-Nearest Neighbor Predictors</vt:lpstr>
      <vt:lpstr>Nearest-Neighbor Predictors</vt:lpstr>
      <vt:lpstr>Simple Nearest Neighbor Predictors</vt:lpstr>
      <vt:lpstr>Nearest Neighbor Predictor: Issues</vt:lpstr>
      <vt:lpstr>k-Nearest Neighbor Predictor</vt:lpstr>
      <vt:lpstr>Ingredients of kNN</vt:lpstr>
      <vt:lpstr>Ingredients for k-Nearest Neighbor Predictor</vt:lpstr>
      <vt:lpstr>Ingredients for k-Nearest Neighbor Predictor</vt:lpstr>
      <vt:lpstr>Ingredients for k-Nearest Neighbor Predictor</vt:lpstr>
      <vt:lpstr>Choosing the Right Ingredients</vt:lpstr>
      <vt:lpstr>Choosing the Right Ingredients</vt:lpstr>
      <vt:lpstr>Choosing the Right Ingredients</vt:lpstr>
      <vt:lpstr>Kernel Functions</vt:lpstr>
      <vt:lpstr>Kernel Functions</vt:lpstr>
      <vt:lpstr>Kernel Function Examples</vt:lpstr>
      <vt:lpstr>Locally Weighted (Polynomial) Regression</vt:lpstr>
      <vt:lpstr>Adjusting the Distance Function</vt:lpstr>
      <vt:lpstr>Data Reduction – Prototype Building</vt:lpstr>
      <vt:lpstr>Choice of Parameter k</vt:lpstr>
      <vt:lpstr>Choice of Parameter k</vt:lpstr>
      <vt:lpstr>Choice of Parameter k</vt:lpstr>
      <vt:lpstr>Choice of Parameter k</vt:lpstr>
      <vt:lpstr>Special Case, k=1</vt:lpstr>
      <vt:lpstr>Special Case, k=1</vt:lpstr>
      <vt:lpstr>Summary</vt:lpstr>
      <vt:lpstr>Practical Examples with KNIME Analytics Platform</vt:lpstr>
      <vt:lpstr>KNIME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681</cp:revision>
  <cp:lastPrinted>2019-02-14T13:33:55Z</cp:lastPrinted>
  <dcterms:created xsi:type="dcterms:W3CDTF">2019-02-27T15:40:41Z</dcterms:created>
  <dcterms:modified xsi:type="dcterms:W3CDTF">2020-11-05T22:53:10Z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5f436386-9c10-4219-9aa6-8c6f87064edd</vt:lpwstr>
  </property>
</Properties>
</file>