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</p:sldMasterIdLst>
  <p:notesMasterIdLst>
    <p:notesMasterId r:id="rId46"/>
  </p:notesMasterIdLst>
  <p:sldIdLst>
    <p:sldId id="262" r:id="rId6"/>
    <p:sldId id="266" r:id="rId7"/>
    <p:sldId id="264" r:id="rId8"/>
    <p:sldId id="316" r:id="rId9"/>
    <p:sldId id="371" r:id="rId10"/>
    <p:sldId id="281" r:id="rId11"/>
    <p:sldId id="359" r:id="rId12"/>
    <p:sldId id="357" r:id="rId13"/>
    <p:sldId id="358" r:id="rId14"/>
    <p:sldId id="285" r:id="rId15"/>
    <p:sldId id="360" r:id="rId16"/>
    <p:sldId id="343" r:id="rId17"/>
    <p:sldId id="284" r:id="rId18"/>
    <p:sldId id="292" r:id="rId19"/>
    <p:sldId id="346" r:id="rId20"/>
    <p:sldId id="361" r:id="rId21"/>
    <p:sldId id="341" r:id="rId22"/>
    <p:sldId id="340" r:id="rId23"/>
    <p:sldId id="345" r:id="rId24"/>
    <p:sldId id="286" r:id="rId25"/>
    <p:sldId id="363" r:id="rId26"/>
    <p:sldId id="362" r:id="rId27"/>
    <p:sldId id="294" r:id="rId28"/>
    <p:sldId id="303" r:id="rId29"/>
    <p:sldId id="293" r:id="rId30"/>
    <p:sldId id="365" r:id="rId31"/>
    <p:sldId id="366" r:id="rId32"/>
    <p:sldId id="348" r:id="rId33"/>
    <p:sldId id="364" r:id="rId34"/>
    <p:sldId id="295" r:id="rId35"/>
    <p:sldId id="305" r:id="rId36"/>
    <p:sldId id="347" r:id="rId37"/>
    <p:sldId id="307" r:id="rId38"/>
    <p:sldId id="299" r:id="rId39"/>
    <p:sldId id="367" r:id="rId40"/>
    <p:sldId id="300" r:id="rId41"/>
    <p:sldId id="368" r:id="rId42"/>
    <p:sldId id="336" r:id="rId43"/>
    <p:sldId id="376" r:id="rId44"/>
    <p:sldId id="263" r:id="rId45"/>
  </p:sldIdLst>
  <p:sldSz cx="9144000" cy="5715000" type="screen16x10"/>
  <p:notesSz cx="6858000" cy="9144000"/>
  <p:embeddedFontLst>
    <p:embeddedFont>
      <p:font typeface="Roboto" panose="020B0604020202020204" charset="0"/>
      <p:regular r:id="rId47"/>
      <p:bold r:id="rId48"/>
      <p:italic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Cambria Math" panose="02040503050406030204" pitchFamily="18" charset="0"/>
      <p:regular r:id="rId5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aria Silipo" initials="RS" lastIdx="25" clrIdx="0">
    <p:extLst>
      <p:ext uri="{19B8F6BF-5375-455C-9EA6-DF929625EA0E}">
        <p15:presenceInfo xmlns:p15="http://schemas.microsoft.com/office/powerpoint/2012/main" userId="S::rosaria.silipo@knime.com::48f1ae3a-382c-4c45-8ed1-39095bf37103" providerId="AD"/>
      </p:ext>
    </p:extLst>
  </p:cmAuthor>
  <p:cmAuthor id="2" name="Emilio Silvestri" initials="ES" lastIdx="12" clrIdx="1">
    <p:extLst>
      <p:ext uri="{19B8F6BF-5375-455C-9EA6-DF929625EA0E}">
        <p15:presenceInfo xmlns:p15="http://schemas.microsoft.com/office/powerpoint/2012/main" userId="Emilio Silves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EE7"/>
    <a:srgbClr val="92AEBC"/>
    <a:srgbClr val="00386C"/>
    <a:srgbClr val="ED1846"/>
    <a:srgbClr val="F8C71A"/>
    <a:srgbClr val="FFF9D9"/>
    <a:srgbClr val="FFEB7F"/>
    <a:srgbClr val="FFE240"/>
    <a:srgbClr val="FFD800"/>
    <a:srgbClr val="32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0" autoAdjust="0"/>
    <p:restoredTop sz="96333"/>
  </p:normalViewPr>
  <p:slideViewPr>
    <p:cSldViewPr snapToGrid="0" snapToObjects="1" showGuides="1">
      <p:cViewPr varScale="1">
        <p:scale>
          <a:sx n="190" d="100"/>
          <a:sy n="190" d="100"/>
        </p:scale>
        <p:origin x="936" y="1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font" Target="fonts/font2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aria Silipo" userId="48f1ae3a-382c-4c45-8ed1-39095bf37103" providerId="ADAL" clId="{299ADE09-D5A4-455F-A3DC-60D43F8E659C}"/>
    <pc:docChg chg="custSel modSld">
      <pc:chgData name="Rosaria Silipo" userId="48f1ae3a-382c-4c45-8ed1-39095bf37103" providerId="ADAL" clId="{299ADE09-D5A4-455F-A3DC-60D43F8E659C}" dt="2020-08-17T14:31:55.542" v="2"/>
      <pc:docMkLst>
        <pc:docMk/>
      </pc:docMkLst>
      <pc:sldChg chg="addSp mod addCm modCm">
        <pc:chgData name="Rosaria Silipo" userId="48f1ae3a-382c-4c45-8ed1-39095bf37103" providerId="ADAL" clId="{299ADE09-D5A4-455F-A3DC-60D43F8E659C}" dt="2020-08-17T14:31:55.542" v="2"/>
        <pc:sldMkLst>
          <pc:docMk/>
          <pc:sldMk cId="3988595124" sldId="266"/>
        </pc:sldMkLst>
        <pc:spChg chg="add">
          <ac:chgData name="Rosaria Silipo" userId="48f1ae3a-382c-4c45-8ed1-39095bf37103" providerId="ADAL" clId="{299ADE09-D5A4-455F-A3DC-60D43F8E659C}" dt="2020-08-17T14:31:44.106" v="0" actId="22"/>
          <ac:spMkLst>
            <pc:docMk/>
            <pc:sldMk cId="3988595124" sldId="266"/>
            <ac:spMk id="7" creationId="{52714CF6-6886-4870-9E02-EDDDDBBD7270}"/>
          </ac:spMkLst>
        </pc:spChg>
      </pc:sldChg>
    </pc:docChg>
  </pc:docChgLst>
  <pc:docChgLst>
    <pc:chgData name="Satoru Hayasaka" userId="f5f1b623-9aa9-4923-b86d-8ceaae247420" providerId="ADAL" clId="{82BC8FDE-2724-4A90-B729-F6AEA5F6F42C}"/>
    <pc:docChg chg="custSel modSld">
      <pc:chgData name="Satoru Hayasaka" userId="f5f1b623-9aa9-4923-b86d-8ceaae247420" providerId="ADAL" clId="{82BC8FDE-2724-4A90-B729-F6AEA5F6F42C}" dt="2020-11-05T18:45:05.818" v="118" actId="20577"/>
      <pc:docMkLst>
        <pc:docMk/>
      </pc:docMkLst>
      <pc:sldChg chg="delSp mod">
        <pc:chgData name="Satoru Hayasaka" userId="f5f1b623-9aa9-4923-b86d-8ceaae247420" providerId="ADAL" clId="{82BC8FDE-2724-4A90-B729-F6AEA5F6F42C}" dt="2020-11-05T18:44:15.330" v="90" actId="478"/>
        <pc:sldMkLst>
          <pc:docMk/>
          <pc:sldMk cId="4067134333" sldId="262"/>
        </pc:sldMkLst>
        <pc:spChg chg="del">
          <ac:chgData name="Satoru Hayasaka" userId="f5f1b623-9aa9-4923-b86d-8ceaae247420" providerId="ADAL" clId="{82BC8FDE-2724-4A90-B729-F6AEA5F6F42C}" dt="2020-11-05T18:44:15.330" v="90" actId="478"/>
          <ac:spMkLst>
            <pc:docMk/>
            <pc:sldMk cId="4067134333" sldId="262"/>
            <ac:spMk id="3" creationId="{09E768C6-7FFD-AD4A-8819-192B5CD840E6}"/>
          </ac:spMkLst>
        </pc:spChg>
      </pc:sldChg>
      <pc:sldChg chg="modSp mod">
        <pc:chgData name="Satoru Hayasaka" userId="f5f1b623-9aa9-4923-b86d-8ceaae247420" providerId="ADAL" clId="{82BC8FDE-2724-4A90-B729-F6AEA5F6F42C}" dt="2020-11-05T18:45:05.818" v="118" actId="20577"/>
        <pc:sldMkLst>
          <pc:docMk/>
          <pc:sldMk cId="648684048" sldId="263"/>
        </pc:sldMkLst>
        <pc:spChg chg="mod">
          <ac:chgData name="Satoru Hayasaka" userId="f5f1b623-9aa9-4923-b86d-8ceaae247420" providerId="ADAL" clId="{82BC8FDE-2724-4A90-B729-F6AEA5F6F42C}" dt="2020-11-05T18:44:54.633" v="99" actId="20577"/>
          <ac:spMkLst>
            <pc:docMk/>
            <pc:sldMk cId="648684048" sldId="263"/>
            <ac:spMk id="2" creationId="{3C3B26F9-B704-CF47-9C92-9A399FF23052}"/>
          </ac:spMkLst>
        </pc:spChg>
        <pc:spChg chg="mod">
          <ac:chgData name="Satoru Hayasaka" userId="f5f1b623-9aa9-4923-b86d-8ceaae247420" providerId="ADAL" clId="{82BC8FDE-2724-4A90-B729-F6AEA5F6F42C}" dt="2020-11-05T18:45:05.818" v="118" actId="20577"/>
          <ac:spMkLst>
            <pc:docMk/>
            <pc:sldMk cId="648684048" sldId="263"/>
            <ac:spMk id="3" creationId="{AF27DE70-E7D1-8D48-B541-596C4E2E7A6F}"/>
          </ac:spMkLst>
        </pc:spChg>
      </pc:sldChg>
      <pc:sldChg chg="modSp mod">
        <pc:chgData name="Satoru Hayasaka" userId="f5f1b623-9aa9-4923-b86d-8ceaae247420" providerId="ADAL" clId="{82BC8FDE-2724-4A90-B729-F6AEA5F6F42C}" dt="2020-10-28T16:23:20.849" v="0" actId="20577"/>
        <pc:sldMkLst>
          <pc:docMk/>
          <pc:sldMk cId="415828579" sldId="299"/>
        </pc:sldMkLst>
        <pc:spChg chg="mod">
          <ac:chgData name="Satoru Hayasaka" userId="f5f1b623-9aa9-4923-b86d-8ceaae247420" providerId="ADAL" clId="{82BC8FDE-2724-4A90-B729-F6AEA5F6F42C}" dt="2020-10-28T16:23:20.849" v="0" actId="20577"/>
          <ac:spMkLst>
            <pc:docMk/>
            <pc:sldMk cId="415828579" sldId="299"/>
            <ac:spMk id="4" creationId="{3AD08A6C-DCF9-6F49-A80A-91206B1C91E4}"/>
          </ac:spMkLst>
        </pc:spChg>
      </pc:sldChg>
      <pc:sldChg chg="addSp delSp modSp mod">
        <pc:chgData name="Satoru Hayasaka" userId="f5f1b623-9aa9-4923-b86d-8ceaae247420" providerId="ADAL" clId="{82BC8FDE-2724-4A90-B729-F6AEA5F6F42C}" dt="2020-10-28T16:32:02.601" v="89" actId="20577"/>
        <pc:sldMkLst>
          <pc:docMk/>
          <pc:sldMk cId="2736367544" sldId="376"/>
        </pc:sldMkLst>
        <pc:spChg chg="mod">
          <ac:chgData name="Satoru Hayasaka" userId="f5f1b623-9aa9-4923-b86d-8ceaae247420" providerId="ADAL" clId="{82BC8FDE-2724-4A90-B729-F6AEA5F6F42C}" dt="2020-10-28T16:29:59.354" v="18" actId="20577"/>
          <ac:spMkLst>
            <pc:docMk/>
            <pc:sldMk cId="2736367544" sldId="376"/>
            <ac:spMk id="2" creationId="{FF7CA518-37B5-4E69-BD08-2701B2D60EE4}"/>
          </ac:spMkLst>
        </pc:spChg>
        <pc:spChg chg="mod ord">
          <ac:chgData name="Satoru Hayasaka" userId="f5f1b623-9aa9-4923-b86d-8ceaae247420" providerId="ADAL" clId="{82BC8FDE-2724-4A90-B729-F6AEA5F6F42C}" dt="2020-10-28T16:32:02.601" v="89" actId="20577"/>
          <ac:spMkLst>
            <pc:docMk/>
            <pc:sldMk cId="2736367544" sldId="376"/>
            <ac:spMk id="4" creationId="{079086F1-6223-4049-A933-80C123F12C07}"/>
          </ac:spMkLst>
        </pc:spChg>
        <pc:spChg chg="del">
          <ac:chgData name="Satoru Hayasaka" userId="f5f1b623-9aa9-4923-b86d-8ceaae247420" providerId="ADAL" clId="{82BC8FDE-2724-4A90-B729-F6AEA5F6F42C}" dt="2020-10-28T16:30:25.822" v="45" actId="478"/>
          <ac:spMkLst>
            <pc:docMk/>
            <pc:sldMk cId="2736367544" sldId="376"/>
            <ac:spMk id="6" creationId="{ADBF7F9D-901B-415E-B0D1-17CCF1C8D32F}"/>
          </ac:spMkLst>
        </pc:spChg>
        <pc:picChg chg="add mod">
          <ac:chgData name="Satoru Hayasaka" userId="f5f1b623-9aa9-4923-b86d-8ceaae247420" providerId="ADAL" clId="{82BC8FDE-2724-4A90-B729-F6AEA5F6F42C}" dt="2020-10-28T16:31:23.498" v="54" actId="1076"/>
          <ac:picMkLst>
            <pc:docMk/>
            <pc:sldMk cId="2736367544" sldId="376"/>
            <ac:picMk id="8" creationId="{00A74EB3-5373-44C8-9683-5CD49E6445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15.02.2021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Normalization required, as in PCA</a:t>
            </a:r>
          </a:p>
          <a:p>
            <a:r>
              <a:rPr lang="de-DE" dirty="0"/>
              <a:t>Visualization oriented =&gt; Projection to two or three dimensions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2914A-90BC-E546-9349-962456D80391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91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Normalization required, as in PCA</a:t>
            </a:r>
          </a:p>
          <a:p>
            <a:r>
              <a:rPr lang="de-DE" dirty="0"/>
              <a:t>Visualization oriented =&gt; Projection to two or three dimensions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2914A-90BC-E546-9349-962456D80391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292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Caption</a:t>
            </a:r>
            <a:endParaRPr lang="de-DE" dirty="0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en-US" dirty="0"/>
              <a:t>For any questions please contact: </a:t>
            </a:r>
            <a:r>
              <a:rPr lang="en-US" dirty="0">
                <a:hlinkClick r:id="rId2"/>
              </a:rPr>
              <a:t>email@email.com</a:t>
            </a:r>
            <a:endParaRPr lang="en-US" dirty="0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Science,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74" r:id="rId4"/>
    <p:sldLayoutId id="2147483679" r:id="rId5"/>
    <p:sldLayoutId id="2147483680" r:id="rId6"/>
    <p:sldLayoutId id="2147483686" r:id="rId7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ni.me/w/EnmfIBCuLOFpYvc2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3" y="1410930"/>
            <a:ext cx="3814996" cy="1292662"/>
          </a:xfrm>
        </p:spPr>
        <p:txBody>
          <a:bodyPr/>
          <a:lstStyle/>
          <a:p>
            <a:r>
              <a:rPr lang="de-DE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Analysis: Summary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de-DE" dirty="0"/>
                  <a:t>The projection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DE" dirty="0"/>
                  <a:t> is given by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GB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marL="6350" indent="0">
                  <a:buNone/>
                </a:pPr>
                <a:r>
                  <a:rPr lang="de-DE" dirty="0"/>
                  <a:t>where the principal components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de-DE" i="1" baseline="-2500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are the normalized 	eigenvectors of the covariance matrix C of the data</a:t>
                </a:r>
              </a:p>
              <a:p>
                <a:pPr marL="63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D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DE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r>
                            <a:rPr lang="en-GB" b="0" i="1" baseline="30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6350" indent="0">
                  <a:buNone/>
                </a:pPr>
                <a:r>
                  <a:rPr lang="en-US" dirty="0"/>
                  <a:t>Sorted by the corresponding eigenvalues </a:t>
                </a:r>
                <a14:m>
                  <m:oMath xmlns:m="http://schemas.openxmlformats.org/officeDocument/2006/math"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 algn="l">
                  <a:buNone/>
                </a:pPr>
                <a:r>
                  <a:rPr lang="de-DE" sz="1400" b="1" dirty="0">
                    <a:ea typeface="Cambria Math" panose="02040503050406030204" pitchFamily="18" charset="0"/>
                  </a:rPr>
                  <a:t>Note</a:t>
                </a:r>
                <a:r>
                  <a:rPr lang="de-DE" sz="1400" dirty="0">
                    <a:ea typeface="Cambria Math" panose="02040503050406030204" pitchFamily="18" charset="0"/>
                  </a:rPr>
                  <a:t>.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DE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DE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i="0" u="none" strike="noStrike" baseline="0" dirty="0"/>
                  <a:t>is called an eigenvalue of a matrix </a:t>
                </a:r>
                <a:r>
                  <a:rPr lang="en-GB" sz="1400" b="0" i="1" u="none" strike="noStrike" baseline="0" dirty="0"/>
                  <a:t>A</a:t>
                </a:r>
                <a:r>
                  <a:rPr lang="en-GB" sz="1400" b="0" i="0" u="none" strike="noStrike" baseline="0" dirty="0"/>
                  <a:t>, if there is a non-zero vector </a:t>
                </a:r>
                <a:r>
                  <a:rPr lang="en-GB" sz="1400" b="1" i="0" u="none" strike="noStrike" baseline="0" dirty="0"/>
                  <a:t>v </a:t>
                </a:r>
                <a:r>
                  <a:rPr lang="en-GB" sz="1400" b="0" i="0" u="none" strike="noStrike" baseline="0" dirty="0"/>
                  <a:t>such that </a:t>
                </a:r>
                <a:r>
                  <a:rPr lang="en-GB" sz="1400" b="0" i="1" u="none" strike="noStrike" baseline="0" dirty="0"/>
                  <a:t>A</a:t>
                </a:r>
                <a:r>
                  <a:rPr lang="en-GB" sz="1400" b="1" i="0" u="none" strike="noStrike" baseline="0" dirty="0"/>
                  <a:t>v </a:t>
                </a:r>
                <a:r>
                  <a:rPr lang="en-GB" sz="1400" b="0" i="0" u="none" strike="noStrike" baseline="0" dirty="0"/>
                  <a:t>= </a:t>
                </a:r>
                <a:r>
                  <a:rPr lang="en-GB" sz="1400" b="1" i="0" u="none" strike="noStrike" baseline="0" dirty="0"/>
                  <a:t>v </a:t>
                </a:r>
                <a:r>
                  <a:rPr lang="en-GB" sz="1400" b="0" i="0" u="none" strike="noStrike" baseline="0" dirty="0"/>
                  <a:t>holds.</a:t>
                </a:r>
              </a:p>
              <a:p>
                <a:pPr algn="l"/>
                <a:r>
                  <a:rPr lang="en-GB" sz="1400" b="0" i="0" u="none" strike="noStrike" baseline="0" dirty="0"/>
                  <a:t>The vector </a:t>
                </a:r>
                <a:r>
                  <a:rPr lang="en-GB" sz="1400" b="1" i="0" u="none" strike="noStrike" baseline="0" dirty="0"/>
                  <a:t>v </a:t>
                </a:r>
                <a:r>
                  <a:rPr lang="en-GB" sz="1400" b="0" i="0" u="none" strike="noStrike" baseline="0" dirty="0"/>
                  <a:t>is called eigenvector to the eigenvalue ( as you learned in your maths lectures).</a:t>
                </a:r>
                <a:endParaRPr lang="en-US" sz="1400" dirty="0"/>
              </a:p>
              <a:p>
                <a:pPr marL="635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745" t="-1700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4564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604B-3810-47D3-AF45-C1F9E40B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Analysis: Dimensionality Reduction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57A42-7D10-4664-A39D-58269DE5B9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666899A-C3F4-4814-A0F1-9E628FF3A9BF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If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dirty="0"/>
                  <a:t> moves the data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dirty="0"/>
                  <a:t>, there is no reduction in dimensionality. </a:t>
                </a:r>
              </a:p>
              <a:p>
                <a:r>
                  <a:rPr lang="en-GB" dirty="0"/>
                  <a:t>We look for   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GB" dirty="0"/>
                  <a:t>     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Total variance in the dataset  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with </a:t>
                </a:r>
                <a14:m>
                  <m:oMath xmlns:m="http://schemas.openxmlformats.org/officeDocument/2006/math"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Let’s preserve just a fraction of the total variance:</a:t>
                </a:r>
              </a:p>
              <a:p>
                <a:pPr marL="635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en-GB" dirty="0"/>
                  <a:t>If we use the top 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we lose only a bit of the original variance</a:t>
                </a:r>
              </a:p>
              <a:p>
                <a:r>
                  <a:rPr lang="en-GB" sz="1800" b="0" i="0" u="none" strike="noStrike" baseline="0" dirty="0"/>
                  <a:t>We project the data onto the first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800" b="0" i="1" u="none" strike="noStrike" baseline="0" dirty="0"/>
                  <a:t> </a:t>
                </a:r>
                <a:r>
                  <a:rPr lang="en-GB" sz="1800" b="0" i="0" u="none" strike="noStrike" baseline="0" dirty="0"/>
                  <a:t>principal components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800" dirty="0"/>
                  <a:t> </a:t>
                </a:r>
                <a:r>
                  <a:rPr lang="en-GB" sz="1800" b="0" i="0" u="none" strike="noStrike" baseline="0" dirty="0"/>
                  <a:t>corresponding to the eigenvalues </a:t>
                </a:r>
                <a14:m>
                  <m:oMath xmlns:m="http://schemas.openxmlformats.org/officeDocument/2006/math">
                    <m:r>
                      <a:rPr lang="en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</m:t>
                    </m:r>
                    <m:r>
                      <a:rPr lang="en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800" dirty="0"/>
                  <a:t>, thus preserving the given fraction of the data variance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666899A-C3F4-4814-A0F1-9E628FF3A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A3E8-D907-4A10-8A20-BC6B70B40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2882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6B83-645B-4FDE-A49A-9EAE561C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281FE-FBC4-4689-9093-A98B5DE023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A58D660-8A33-4B68-8C61-45B342E829E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sz="1800" dirty="0"/>
                  <a:t>PCA is a statistical procedure that </a:t>
                </a:r>
                <a:r>
                  <a:rPr lang="en-US" sz="1800" b="1" dirty="0"/>
                  <a:t>orthogonally </a:t>
                </a:r>
                <a:r>
                  <a:rPr lang="en-US" sz="1800" dirty="0"/>
                  <a:t>transforms the original </a:t>
                </a:r>
                <a:r>
                  <a:rPr lang="en-US" sz="1800" i="1" dirty="0"/>
                  <a:t>n </a:t>
                </a:r>
                <a:r>
                  <a:rPr lang="en-US" sz="1800" dirty="0"/>
                  <a:t>coordinates of a data set into a new set of </a:t>
                </a:r>
                <a:r>
                  <a:rPr lang="en-US" sz="1800" i="1" dirty="0"/>
                  <a:t>n </a:t>
                </a:r>
                <a:r>
                  <a:rPr lang="en-US" sz="1800" dirty="0"/>
                  <a:t>coordinates, called principal components</a:t>
                </a:r>
              </a:p>
              <a:p>
                <a:r>
                  <a:rPr lang="en-US" sz="1800" dirty="0"/>
                  <a:t>We calculate the largest eigenvalue </a:t>
                </a:r>
                <a14:m>
                  <m:oMath xmlns:m="http://schemas.openxmlformats.org/officeDocument/2006/math">
                    <m:r>
                      <a:rPr lang="en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800" dirty="0"/>
                  <a:t>and the corresponding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of the covariance matrix C, as the direction of the largest variance in the dataset</a:t>
                </a:r>
              </a:p>
              <a:p>
                <a:r>
                  <a:rPr lang="en-US" sz="1800" dirty="0"/>
                  <a:t>Each succeeding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must follow the direction of the </a:t>
                </a:r>
                <a:r>
                  <a:rPr lang="en-US" sz="1800" b="1" dirty="0"/>
                  <a:t>next largest possible variance </a:t>
                </a:r>
                <a:r>
                  <a:rPr lang="en-US" sz="1800" dirty="0"/>
                  <a:t>under the constraint that it is orthogonal to (i.e., uncorrelated with) the preceding components</a:t>
                </a:r>
                <a:endParaRPr lang="de-DE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describes most of the variability in the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adds the next big contribution, and so on. In the end, the 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/>
                  <a:t> do not bring much more information to describe the data.</a:t>
                </a:r>
              </a:p>
              <a:p>
                <a:r>
                  <a:rPr lang="en-US" sz="1800" dirty="0"/>
                  <a:t>Thus, to describe the data we use only the top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800" dirty="0"/>
                  <a:t>) components with little </a:t>
                </a:r>
                <a:r>
                  <a:rPr lang="en-GB" sz="1800" dirty="0"/>
                  <a:t>- </a:t>
                </a:r>
                <a:r>
                  <a:rPr lang="en-US" sz="1800" dirty="0"/>
                  <a:t>if any - loss of information</a:t>
                </a:r>
              </a:p>
              <a:p>
                <a:endParaRPr lang="en-US" sz="1800" dirty="0"/>
              </a:p>
              <a:p>
                <a:endParaRPr lang="en-GB" sz="18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A58D660-8A33-4B68-8C61-45B342E82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600" t="-1983" r="-2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DD75F-E76A-4099-80E8-F2262099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3980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3338866"/>
            <a:ext cx="8378825" cy="1868813"/>
          </a:xfrm>
        </p:spPr>
        <p:txBody>
          <a:bodyPr/>
          <a:lstStyle/>
          <a:p>
            <a:r>
              <a:rPr lang="en-GB" b="1" dirty="0"/>
              <a:t>Caveats:</a:t>
            </a:r>
            <a:endParaRPr lang="en-US" b="1" dirty="0"/>
          </a:p>
          <a:p>
            <a:r>
              <a:rPr lang="en-US" sz="1600" dirty="0"/>
              <a:t>Results of PCA are quite difficult to interpret</a:t>
            </a:r>
          </a:p>
          <a:p>
            <a:r>
              <a:rPr lang="en-US" sz="1600" dirty="0"/>
              <a:t>Data normalization is required (z-score normalization)</a:t>
            </a:r>
          </a:p>
          <a:p>
            <a:r>
              <a:rPr lang="en-US" sz="1600" dirty="0"/>
              <a:t>Only effective on numeric columns</a:t>
            </a:r>
            <a:endParaRPr lang="de-DE" sz="16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 txBox="1">
            <a:spLocks/>
          </p:cNvSpPr>
          <p:nvPr/>
        </p:nvSpPr>
        <p:spPr>
          <a:xfrm>
            <a:off x="512400" y="3491266"/>
            <a:ext cx="8378825" cy="18688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03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20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1pPr>
            <a:lvl2pPr marL="48895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2pPr>
            <a:lvl3pPr marL="7112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57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 txBox="1">
            <a:spLocks/>
          </p:cNvSpPr>
          <p:nvPr/>
        </p:nvSpPr>
        <p:spPr>
          <a:xfrm>
            <a:off x="316399" y="2443323"/>
            <a:ext cx="8378825" cy="5663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03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20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1pPr>
            <a:lvl2pPr marL="48895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2pPr>
            <a:lvl3pPr marL="7112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57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 algn="ctr">
              <a:buNone/>
            </a:pPr>
            <a:r>
              <a:rPr lang="en-US" sz="1600" i="1" dirty="0"/>
              <a:t>Preservation of the variance of the Iris data set depending on the number of principal components.</a:t>
            </a:r>
            <a:endParaRPr lang="de-DE" sz="1200" i="1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892C958-C575-4976-95FB-92C5CE5BB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85936"/>
              </p:ext>
            </p:extLst>
          </p:nvPr>
        </p:nvGraphicFramePr>
        <p:xfrm>
          <a:off x="1524000" y="825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57000522"/>
                    </a:ext>
                  </a:extLst>
                </a:gridCol>
                <a:gridCol w="817123">
                  <a:extLst>
                    <a:ext uri="{9D8B030D-6E8A-4147-A177-3AD203B41FA5}">
                      <a16:colId xmlns:a16="http://schemas.microsoft.com/office/drawing/2014/main" val="276916920"/>
                    </a:ext>
                  </a:extLst>
                </a:gridCol>
                <a:gridCol w="953311">
                  <a:extLst>
                    <a:ext uri="{9D8B030D-6E8A-4147-A177-3AD203B41FA5}">
                      <a16:colId xmlns:a16="http://schemas.microsoft.com/office/drawing/2014/main" val="4156698905"/>
                    </a:ext>
                  </a:extLst>
                </a:gridCol>
                <a:gridCol w="841443">
                  <a:extLst>
                    <a:ext uri="{9D8B030D-6E8A-4147-A177-3AD203B41FA5}">
                      <a16:colId xmlns:a16="http://schemas.microsoft.com/office/drawing/2014/main" val="1052671412"/>
                    </a:ext>
                  </a:extLst>
                </a:gridCol>
                <a:gridCol w="893323">
                  <a:extLst>
                    <a:ext uri="{9D8B030D-6E8A-4147-A177-3AD203B41FA5}">
                      <a16:colId xmlns:a16="http://schemas.microsoft.com/office/drawing/2014/main" val="4157291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Prinicipal Components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4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PC1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PC2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PC3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PC4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35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Proportion of variance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0.0367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0.00518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Cumulative Proportion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0.9948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1.0000   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89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73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Analysis: the „Cube“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775" y="4222376"/>
            <a:ext cx="4009981" cy="977862"/>
          </a:xfrm>
        </p:spPr>
        <p:txBody>
          <a:bodyPr/>
          <a:lstStyle/>
          <a:p>
            <a:r>
              <a:rPr lang="de-DE" sz="1600" dirty="0"/>
              <a:t>Impression that the data are uniformly distributed over a grid </a:t>
            </a:r>
          </a:p>
          <a:p>
            <a:r>
              <a:rPr lang="de-DE" sz="1600" dirty="0"/>
              <a:t>Outlier not represented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 txBox="1">
            <a:spLocks/>
          </p:cNvSpPr>
          <p:nvPr/>
        </p:nvSpPr>
        <p:spPr>
          <a:xfrm>
            <a:off x="4595243" y="4222376"/>
            <a:ext cx="4009981" cy="977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03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20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1pPr>
            <a:lvl2pPr marL="48895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2pPr>
            <a:lvl3pPr marL="7112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57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Data are visibly not uniformly distributed</a:t>
            </a:r>
          </a:p>
          <a:p>
            <a:r>
              <a:rPr lang="de-DE" sz="1600" dirty="0"/>
              <a:t>Outlier is visible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E6F2D4-1C30-4BD4-A2CC-EFB31482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23" y="1297874"/>
            <a:ext cx="3634747" cy="2633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2BCAE-7945-4EAE-A031-2FF6BAD46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607" y="1146881"/>
            <a:ext cx="3634747" cy="2784309"/>
          </a:xfrm>
          <a:prstGeom prst="rect">
            <a:avLst/>
          </a:prstGeom>
        </p:spPr>
      </p:pic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1EEF7BE8-5FAB-4A3B-AEFB-449D4FD972F8}"/>
              </a:ext>
            </a:extLst>
          </p:cNvPr>
          <p:cNvSpPr/>
          <p:nvPr/>
        </p:nvSpPr>
        <p:spPr>
          <a:xfrm rot="5400000" flipV="1">
            <a:off x="4102032" y="741069"/>
            <a:ext cx="535898" cy="1937873"/>
          </a:xfrm>
          <a:prstGeom prst="curvedRightArrow">
            <a:avLst/>
          </a:prstGeom>
          <a:solidFill>
            <a:schemeClr val="tx2"/>
          </a:solidFill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7E1496-F8BB-49FC-AEB9-E8269C31E25A}"/>
              </a:ext>
            </a:extLst>
          </p:cNvPr>
          <p:cNvSpPr txBox="1"/>
          <p:nvPr/>
        </p:nvSpPr>
        <p:spPr>
          <a:xfrm>
            <a:off x="3883115" y="1026038"/>
            <a:ext cx="86722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PCA</a:t>
            </a:r>
            <a:endParaRPr lang="en-GB" sz="3200" b="1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EBC420-FDE8-400C-8B1B-72C4584B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de-DE" dirty="0"/>
              <a:t>LDA: Linear Discriminant Analysis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25B89-AC5D-43B2-B43F-56A2E28C2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61AA8-D7AB-4A14-A18F-E3D23F163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5897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Discriminant Analysis: Goal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6399" y="895045"/>
            <a:ext cx="8378825" cy="2160132"/>
          </a:xfrm>
        </p:spPr>
        <p:txBody>
          <a:bodyPr/>
          <a:lstStyle/>
          <a:p>
            <a:r>
              <a:rPr lang="en-US" dirty="0"/>
              <a:t>LDA is a </a:t>
            </a:r>
            <a:r>
              <a:rPr lang="en-US" b="1" dirty="0"/>
              <a:t>classification algorithm </a:t>
            </a:r>
            <a:r>
              <a:rPr lang="en-US" dirty="0"/>
              <a:t>based on class statistics</a:t>
            </a:r>
          </a:p>
          <a:p>
            <a:r>
              <a:rPr lang="en-US" dirty="0"/>
              <a:t>It can also be used as a m</a:t>
            </a:r>
            <a:r>
              <a:rPr lang="de-DE" dirty="0"/>
              <a:t>ethod to construct a </a:t>
            </a:r>
            <a:r>
              <a:rPr lang="de-DE" b="1" dirty="0"/>
              <a:t>projection</a:t>
            </a:r>
            <a:r>
              <a:rPr lang="de-DE" dirty="0"/>
              <a:t> from the high-dimensional space to a lower-dimensional space</a:t>
            </a:r>
          </a:p>
          <a:p>
            <a:r>
              <a:rPr lang="de-DE" dirty="0"/>
              <a:t>Uses the class </a:t>
            </a:r>
            <a:r>
              <a:rPr lang="de-DE" b="1" dirty="0"/>
              <a:t>separation</a:t>
            </a:r>
            <a:r>
              <a:rPr lang="de-DE" dirty="0"/>
              <a:t> as structure preservation criterion</a:t>
            </a:r>
          </a:p>
          <a:p>
            <a:r>
              <a:rPr lang="de-DE" dirty="0"/>
              <a:t>Projection</a:t>
            </a:r>
            <a:r>
              <a:rPr lang="de-DE" b="1" dirty="0"/>
              <a:t> </a:t>
            </a:r>
            <a:r>
              <a:rPr lang="de-DE" dirty="0"/>
              <a:t>must be </a:t>
            </a:r>
            <a:r>
              <a:rPr lang="de-DE" b="1" dirty="0"/>
              <a:t>to a linear subspace </a:t>
            </a:r>
            <a:r>
              <a:rPr lang="de-DE" dirty="0"/>
              <a:t>which preserves as much as possible of the original </a:t>
            </a:r>
            <a:r>
              <a:rPr lang="de-DE" b="1" dirty="0"/>
              <a:t>separation</a:t>
            </a:r>
            <a:r>
              <a:rPr lang="de-DE" dirty="0"/>
              <a:t> of the classes in the data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BEDC0-220C-478F-A13A-C31820456308}"/>
              </a:ext>
            </a:extLst>
          </p:cNvPr>
          <p:cNvSpPr txBox="1"/>
          <p:nvPr/>
        </p:nvSpPr>
        <p:spPr>
          <a:xfrm>
            <a:off x="4238176" y="3486356"/>
            <a:ext cx="429885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First LD (red line) in the direction of maximum discriminability between classes; second LD (blue line) in the direction of second max. discriminability and orthogonal to first LD.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35716-DE09-4841-A468-4C2C68A60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63" y="3055177"/>
            <a:ext cx="2657222" cy="23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6B83-645B-4FDE-A49A-9EAE561C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Discriminant Analysis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281FE-FBC4-4689-9093-A98B5DE023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A58D660-8A33-4B68-8C61-45B342E829E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describes best the class separation in the data,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adds the next big contribution, and so on. In the end, the last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 not bring much more information to separate the classes.</a:t>
                </a:r>
                <a:endParaRPr lang="en-DE" dirty="0"/>
              </a:p>
              <a:p>
                <a:r>
                  <a:rPr lang="en-US" dirty="0"/>
                  <a:t>Thus, for our classification problem, we could use only the top </a:t>
                </a:r>
                <a:r>
                  <a:rPr lang="en-US" b="1" dirty="0"/>
                  <a:t>𝑚 &lt; 𝑛 </a:t>
                </a:r>
                <a:r>
                  <a:rPr lang="en-US" dirty="0"/>
                  <a:t>(i.e.,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) discriminants with little - if any - loss of information for classification</a:t>
                </a:r>
              </a:p>
              <a:p>
                <a:endParaRPr lang="en-DE" dirty="0"/>
              </a:p>
              <a:p>
                <a:r>
                  <a:rPr lang="en-US" b="1" dirty="0"/>
                  <a:t>Caveats (as for PCA)</a:t>
                </a:r>
                <a:r>
                  <a:rPr lang="en-US" dirty="0"/>
                  <a:t>:</a:t>
                </a:r>
              </a:p>
              <a:p>
                <a:r>
                  <a:rPr lang="en-US" sz="1600" dirty="0"/>
                  <a:t>Results of LDA are quite difficult to interpret</a:t>
                </a:r>
              </a:p>
              <a:p>
                <a:r>
                  <a:rPr lang="en-US" sz="1600" dirty="0"/>
                  <a:t>Normalization required</a:t>
                </a:r>
              </a:p>
              <a:p>
                <a:r>
                  <a:rPr lang="en-US" sz="1600" dirty="0"/>
                  <a:t>Only effective on numeric columns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A58D660-8A33-4B68-8C61-45B342E82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DD75F-E76A-4099-80E8-F2262099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025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6B83-645B-4FDE-A49A-9EAE561C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Discriminant Analysis vs. Principal Component Analysis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281FE-FBC4-4689-9093-A98B5DE023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8D660-8A33-4B68-8C61-45B342E829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LDA and PCA are both statistical procedures that </a:t>
            </a:r>
            <a:r>
              <a:rPr lang="en-US" b="1" dirty="0"/>
              <a:t>orthogonally </a:t>
            </a:r>
            <a:r>
              <a:rPr lang="en-US" dirty="0"/>
              <a:t>transform the original </a:t>
            </a:r>
            <a:r>
              <a:rPr lang="en-US" i="1" dirty="0"/>
              <a:t>n </a:t>
            </a:r>
            <a:r>
              <a:rPr lang="en-US" dirty="0"/>
              <a:t>coordinates of a data set into a new set of </a:t>
            </a:r>
            <a:r>
              <a:rPr lang="en-US" i="1" dirty="0"/>
              <a:t>n </a:t>
            </a:r>
            <a:r>
              <a:rPr lang="en-US" dirty="0"/>
              <a:t>coordinates, called linear discriminants (LD) or Principal Components (PC).</a:t>
            </a:r>
          </a:p>
          <a:p>
            <a:r>
              <a:rPr lang="en-US" dirty="0"/>
              <a:t>Discriminants maximize the separation between classes, components maximize the variance in the data</a:t>
            </a:r>
          </a:p>
          <a:p>
            <a:endParaRPr lang="en-GB" dirty="0"/>
          </a:p>
          <a:p>
            <a:r>
              <a:rPr lang="en-GB" dirty="0"/>
              <a:t>PCA: unsupervised</a:t>
            </a:r>
          </a:p>
          <a:p>
            <a:r>
              <a:rPr lang="en-GB" dirty="0"/>
              <a:t>LDA: supervised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DD75F-E76A-4099-80E8-F2262099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184" y="2991348"/>
            <a:ext cx="4511040" cy="22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EBC420-FDE8-400C-8B1B-72C4584B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de-DE" dirty="0"/>
              <a:t>MDS: Multidimensional Scaling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25B89-AC5D-43B2-B43F-56A2E28C2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61AA8-D7AB-4A14-A18F-E3D23F163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750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492393"/>
            <a:ext cx="8378825" cy="2715286"/>
          </a:xfrm>
        </p:spPr>
        <p:txBody>
          <a:bodyPr/>
          <a:lstStyle/>
          <a:p>
            <a:pPr marL="6350" indent="0" algn="ctr">
              <a:buNone/>
            </a:pPr>
            <a:r>
              <a:rPr lang="de-DE" i="1" dirty="0"/>
              <a:t>„</a:t>
            </a:r>
            <a:r>
              <a:rPr lang="en-US" i="1" dirty="0"/>
              <a:t>The more you know, the less you need</a:t>
            </a:r>
            <a:r>
              <a:rPr lang="de-DE" i="1" dirty="0"/>
              <a:t>“</a:t>
            </a:r>
            <a:br>
              <a:rPr lang="de-DE" i="1" dirty="0"/>
            </a:br>
            <a:r>
              <a:rPr lang="de-DE" i="1" dirty="0"/>
              <a:t>-Yvon Chouinard</a:t>
            </a:r>
          </a:p>
          <a:p>
            <a:pPr algn="ctr"/>
            <a:endParaRPr lang="de-DE" dirty="0"/>
          </a:p>
          <a:p>
            <a:pPr marL="6350" indent="0" algn="ctr">
              <a:buNone/>
            </a:pPr>
            <a:r>
              <a:rPr lang="de-DE" dirty="0"/>
              <a:t>Can we condense information?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14CF6-6886-4870-9E02-EDDDDBBD7270}"/>
              </a:ext>
            </a:extLst>
          </p:cNvPr>
          <p:cNvSpPr txBox="1"/>
          <p:nvPr/>
        </p:nvSpPr>
        <p:spPr>
          <a:xfrm>
            <a:off x="558052" y="4795554"/>
            <a:ext cx="8047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i="1" dirty="0"/>
              <a:t>*This lesson refers to chapter 4 of the GIDS book</a:t>
            </a:r>
          </a:p>
        </p:txBody>
      </p:sp>
    </p:spTree>
    <p:extLst>
      <p:ext uri="{BB962C8B-B14F-4D97-AF65-F5344CB8AC3E}">
        <p14:creationId xmlns:p14="http://schemas.microsoft.com/office/powerpoint/2010/main" val="39885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151467"/>
            <a:ext cx="8378825" cy="4056212"/>
          </a:xfrm>
        </p:spPr>
        <p:txBody>
          <a:bodyPr/>
          <a:lstStyle/>
          <a:p>
            <a:r>
              <a:rPr lang="de-DE" dirty="0"/>
              <a:t>Is not constructing an explicit mapping from the high-dimensional space into the low-dimensional space</a:t>
            </a:r>
          </a:p>
          <a:p>
            <a:endParaRPr lang="de-DE" dirty="0"/>
          </a:p>
          <a:p>
            <a:r>
              <a:rPr lang="de-DE" dirty="0"/>
              <a:t>Only positions data points in the low-dimensional space</a:t>
            </a:r>
          </a:p>
          <a:p>
            <a:endParaRPr lang="de-DE" dirty="0"/>
          </a:p>
          <a:p>
            <a:pPr algn="l"/>
            <a:r>
              <a:rPr lang="en-GB" b="0" i="0" u="none" strike="noStrike" baseline="0" dirty="0"/>
              <a:t>Uses the </a:t>
            </a:r>
            <a:r>
              <a:rPr lang="en-GB" b="1" i="0" u="none" strike="noStrike" baseline="0" dirty="0"/>
              <a:t>distance</a:t>
            </a:r>
            <a:r>
              <a:rPr lang="en-GB" b="0" i="0" u="none" strike="noStrike" baseline="0" dirty="0"/>
              <a:t> between the high dimensional data points as structure preservation criterion (not the variance, not the class separability)</a:t>
            </a:r>
          </a:p>
          <a:p>
            <a:pPr algn="l"/>
            <a:endParaRPr lang="de-DE" sz="16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4397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7D3B-2188-4CCA-BE92-4D9B738F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Scaling: Goal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3E8E5-AD62-4B91-9925-B3E4A94F82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8F36492-0CDA-4284-B2BE-B94A1753C063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Input: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LMSans12-Regular"/>
                  </a:rPr>
                  <a:t>)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>
                    <a:latin typeface="LMSans12-Regular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</a:t>
                </a:r>
                <a:r>
                  <a:rPr lang="en-GB" sz="1800" dirty="0"/>
                  <a:t>input space</a:t>
                </a:r>
                <a:r>
                  <a:rPr lang="en-GB" dirty="0"/>
                  <a:t>)</a:t>
                </a:r>
              </a:p>
              <a:p>
                <a:r>
                  <a:rPr lang="de-DE" dirty="0"/>
                  <a:t>Output: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LMSans12-Regular"/>
                  </a:rPr>
                  <a:t>)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>
                    <a:latin typeface="LMSans12-Regular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=: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</a:t>
                </a:r>
                <a:r>
                  <a:rPr lang="en-GB" sz="1800" dirty="0"/>
                  <a:t>output space, usually q= 2 or q=3</a:t>
                </a:r>
                <a:r>
                  <a:rPr lang="en-GB" dirty="0"/>
                  <a:t>)</a:t>
                </a:r>
              </a:p>
              <a:p>
                <a:endParaRPr lang="en-GB" dirty="0"/>
              </a:p>
              <a:p>
                <a:pPr marL="6350" indent="0">
                  <a:buNone/>
                </a:pPr>
                <a:r>
                  <a:rPr lang="en-GB" b="1" dirty="0"/>
                  <a:t>Goal</a:t>
                </a:r>
                <a:r>
                  <a:rPr lang="en-GB" dirty="0"/>
                  <a:t>:</a:t>
                </a:r>
              </a:p>
              <a:p>
                <a:r>
                  <a:rPr lang="en-GB" dirty="0"/>
                  <a:t>Define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for each data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such that all distances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dirty="0"/>
                  <a:t> between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and all other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in the output space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are </a:t>
                </a:r>
                <a:r>
                  <a:rPr lang="en-GB" b="1" dirty="0"/>
                  <a:t>roughly</a:t>
                </a:r>
                <a:r>
                  <a:rPr lang="en-GB" dirty="0"/>
                  <a:t> the same as the corresponding distances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dirty="0"/>
                  <a:t> between the original data objects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in the input space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sz="1200" dirty="0"/>
              </a:p>
              <a:p>
                <a:pPr marL="635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      and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8F36492-0CDA-4284-B2BE-B94A1753C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408" r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74F2-2697-4A43-B006-A790150E2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9073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Scaling: Distance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Distance function requirements:</a:t>
                </a:r>
              </a:p>
              <a:p>
                <a:pPr lvl="1"/>
                <a:r>
                  <a:rPr lang="de-DE" sz="1600" dirty="0"/>
                  <a:t>Non negative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sz="1600" dirty="0"/>
                  <a:t> </a:t>
                </a:r>
              </a:p>
              <a:p>
                <a:pPr lvl="1"/>
                <a:r>
                  <a:rPr lang="de-DE" sz="1600" dirty="0"/>
                  <a:t>Symmetric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1600" i="1" dirty="0"/>
              </a:p>
              <a:p>
                <a:pPr lvl="1"/>
                <a:r>
                  <a:rPr lang="de-DE" sz="1600" dirty="0"/>
                  <a:t>Positive definite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de-DE" sz="1600" dirty="0"/>
              </a:p>
              <a:p>
                <a:r>
                  <a:rPr lang="de-DE" dirty="0"/>
                  <a:t>Usually Euclidean distance</a:t>
                </a:r>
              </a:p>
              <a:p>
                <a:r>
                  <a:rPr lang="de-DE" dirty="0"/>
                  <a:t>Starting Point: Distance matrix in input space </a:t>
                </a:r>
              </a:p>
              <a:p>
                <a:endParaRPr lang="de-DE" sz="9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is the distance between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and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in the input space.</a:t>
                </a:r>
              </a:p>
              <a:p>
                <a:r>
                  <a:rPr lang="de-DE" dirty="0"/>
                  <a:t>Usually Euclidean distance in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after normalization</a:t>
                </a: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3"/>
                <a:stretch>
                  <a:fillRect l="-1818" t="-2125" r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7783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Scaling: Objective functions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b="1" dirty="0"/>
                  <a:t>Objective functions (error measures) </a:t>
                </a:r>
                <a:r>
                  <a:rPr lang="de-DE" dirty="0"/>
                  <a:t>to define the quality of a solution</a:t>
                </a:r>
              </a:p>
              <a:p>
                <a:r>
                  <a:rPr lang="de-DE" sz="1800" b="1" dirty="0"/>
                  <a:t>Sum of squared errors 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DE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e-DE" sz="1800" dirty="0"/>
              </a:p>
              <a:p>
                <a:r>
                  <a:rPr lang="de-DE" sz="1800" b="1" dirty="0"/>
                  <a:t>Normalised sum of squared errors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1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DE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DE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DE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DE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D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DE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e-DE" sz="1800" dirty="0"/>
              </a:p>
              <a:p>
                <a:pPr marL="6350" indent="0">
                  <a:buNone/>
                </a:pPr>
                <a:endParaRPr lang="de-DE" sz="1800" dirty="0"/>
              </a:p>
              <a:p>
                <a:r>
                  <a:rPr lang="en-US" sz="1600" dirty="0"/>
                  <a:t>In contrast to E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, the value of E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does neither depend on the number of data objects nor on the magnitude of the original distances</a:t>
                </a:r>
                <a:endParaRPr lang="de-DE" sz="1600" dirty="0"/>
              </a:p>
              <a:p>
                <a:endParaRPr lang="de-DE" sz="1800" dirty="0"/>
              </a:p>
              <a:p>
                <a:endParaRPr lang="de-DE" sz="1800" dirty="0"/>
              </a:p>
              <a:p>
                <a:endParaRPr lang="de-DE" sz="1800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CDB2E88-74CB-496B-9D63-062714BF81DA}"/>
              </a:ext>
            </a:extLst>
          </p:cNvPr>
          <p:cNvSpPr/>
          <p:nvPr/>
        </p:nvSpPr>
        <p:spPr>
          <a:xfrm>
            <a:off x="258342" y="3390078"/>
            <a:ext cx="1717425" cy="708439"/>
          </a:xfrm>
          <a:prstGeom prst="wedgeRoundRectCallout">
            <a:avLst>
              <a:gd name="adj1" fmla="val 81197"/>
              <a:gd name="adj2" fmla="val 1862"/>
              <a:gd name="adj3" fmla="val 16667"/>
            </a:avLst>
          </a:prstGeom>
          <a:noFill/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F0D53-05EB-4298-975A-81075E1DEDBD}"/>
              </a:ext>
            </a:extLst>
          </p:cNvPr>
          <p:cNvSpPr txBox="1"/>
          <p:nvPr/>
        </p:nvSpPr>
        <p:spPr>
          <a:xfrm>
            <a:off x="405310" y="3436520"/>
            <a:ext cx="1477697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1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The normalization factor does not influence the location of the minimum of the objective function</a:t>
            </a:r>
            <a:endParaRPr lang="en-GB" sz="1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Scaling: Objective functions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sz="1800" b="1" dirty="0"/>
                  <a:t>Relative Squared Error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18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DE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D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DE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DE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e-DE" sz="1800" dirty="0"/>
              </a:p>
              <a:p>
                <a:pPr marL="6350" indent="0">
                  <a:buNone/>
                </a:pPr>
                <a:endParaRPr lang="de-DE" sz="1800" dirty="0"/>
              </a:p>
              <a:p>
                <a:r>
                  <a:rPr lang="de-DE" sz="1800" dirty="0"/>
                  <a:t>Mixed absolute and relative error (also called </a:t>
                </a:r>
                <a:r>
                  <a:rPr lang="de-DE" sz="1800" b="1" dirty="0"/>
                  <a:t>Stress</a:t>
                </a:r>
                <a:r>
                  <a:rPr lang="de-DE" sz="1800" dirty="0"/>
                  <a:t>)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18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DE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DE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DE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DE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e-DE" sz="1800" dirty="0"/>
              </a:p>
              <a:p>
                <a:pPr marL="6350" indent="0">
                  <a:buNone/>
                </a:pPr>
                <a:endParaRPr lang="de-DE" sz="1800" dirty="0"/>
              </a:p>
              <a:p>
                <a:r>
                  <a:rPr lang="de-DE" sz="1800" dirty="0"/>
                  <a:t>MDS based on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1800" b="0" i="1" baseline="-25000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de-DE" sz="1800" dirty="0"/>
                  <a:t>is called </a:t>
                </a:r>
                <a:r>
                  <a:rPr lang="de-DE" sz="1800" b="1" dirty="0"/>
                  <a:t>Sammon Mapping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600" t="-19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8903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Scaling: Solution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b="1" dirty="0"/>
                  <a:t>How to minimize the error measures?</a:t>
                </a:r>
              </a:p>
              <a:p>
                <a:r>
                  <a:rPr lang="de-DE" dirty="0"/>
                  <a:t>No closed solution</a:t>
                </a:r>
              </a:p>
              <a:p>
                <a:r>
                  <a:rPr lang="en-US" dirty="0"/>
                  <a:t>Non-linear optimization problem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) parameters to be optimized</a:t>
                </a:r>
              </a:p>
              <a:p>
                <a:endParaRPr lang="en-US" dirty="0"/>
              </a:p>
              <a:p>
                <a:r>
                  <a:rPr lang="en-US" sz="1600" dirty="0"/>
                  <a:t>Even for a small dataset like the Iris dataset (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150</m:t>
                    </m:r>
                  </m:oMath>
                </a14:m>
                <a:r>
                  <a:rPr lang="de-DE" sz="1600" dirty="0"/>
                  <a:t>), we need to optimize 300 parameters!</a:t>
                </a:r>
              </a:p>
              <a:p>
                <a:r>
                  <a:rPr lang="de-DE" sz="1600" dirty="0"/>
                  <a:t>Because we are searching for the best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600" dirty="0"/>
                  <a:t> in a two-dimensional space (x,y) for each one of the 150 data points</a:t>
                </a:r>
              </a:p>
              <a:p>
                <a:endParaRPr lang="de-DE" sz="1600" dirty="0"/>
              </a:p>
              <a:p>
                <a:r>
                  <a:rPr lang="de-DE" dirty="0"/>
                  <a:t>Heuristic strategy needed 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Typically a </a:t>
                </a:r>
                <a:r>
                  <a:rPr lang="de-DE" b="1" dirty="0"/>
                  <a:t>gradient descent </a:t>
                </a:r>
                <a:r>
                  <a:rPr lang="de-DE" dirty="0"/>
                  <a:t>method</a:t>
                </a:r>
              </a:p>
              <a:p>
                <a:endParaRPr lang="de-DE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26382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417512-EA1D-451C-A804-47E24620624E}"/>
                  </a:ext>
                </a:extLst>
              </p:cNvPr>
              <p:cNvSpPr txBox="1"/>
              <p:nvPr/>
            </p:nvSpPr>
            <p:spPr>
              <a:xfrm>
                <a:off x="5192445" y="3901184"/>
                <a:ext cx="661712" cy="5382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de-DE" sz="14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de-DE" sz="1400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400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417512-EA1D-451C-A804-47E246206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45" y="3901184"/>
                <a:ext cx="661712" cy="538289"/>
              </a:xfrm>
              <a:prstGeom prst="rect">
                <a:avLst/>
              </a:prstGeom>
              <a:blipFill>
                <a:blip r:embed="rId2"/>
                <a:stretch>
                  <a:fillRect r="-10185"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B072DA5-D00E-4EA0-9C07-2AB7D3E6EBA9}"/>
                  </a:ext>
                </a:extLst>
              </p:cNvPr>
              <p:cNvSpPr txBox="1"/>
              <p:nvPr/>
            </p:nvSpPr>
            <p:spPr>
              <a:xfrm>
                <a:off x="5017630" y="4428763"/>
                <a:ext cx="4504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B072DA5-D00E-4EA0-9C07-2AB7D3E6E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630" y="4428763"/>
                <a:ext cx="450476" cy="307777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DC9FAB-F0F5-4B07-914F-7C8C8787CC01}"/>
                  </a:ext>
                </a:extLst>
              </p:cNvPr>
              <p:cNvSpPr txBox="1"/>
              <p:nvPr/>
            </p:nvSpPr>
            <p:spPr>
              <a:xfrm>
                <a:off x="2640281" y="3058110"/>
                <a:ext cx="4504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DC9FAB-F0F5-4B07-914F-7C8C8787C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281" y="3058110"/>
                <a:ext cx="450476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33A2E6-795E-45BF-94E3-53AAF2F135AC}"/>
                  </a:ext>
                </a:extLst>
              </p:cNvPr>
              <p:cNvSpPr txBox="1"/>
              <p:nvPr/>
            </p:nvSpPr>
            <p:spPr>
              <a:xfrm>
                <a:off x="5480615" y="5070687"/>
                <a:ext cx="4504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33A2E6-795E-45BF-94E3-53AAF2F13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15" y="5070687"/>
                <a:ext cx="450476" cy="30777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099C4B8-DD37-480E-BD04-ECC7C814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Reminder: gradient descent based solutions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1FBA1F-59D8-44D4-9A80-C176CA31D0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3F97C8F-A30E-41A5-8BE0-C95260D5E8D0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474300" y="931130"/>
                <a:ext cx="7835982" cy="1957500"/>
              </a:xfrm>
            </p:spPr>
            <p:txBody>
              <a:bodyPr/>
              <a:lstStyle/>
              <a:p>
                <a:pPr marL="6350" indent="0" algn="l">
                  <a:buNone/>
                </a:pPr>
                <a:r>
                  <a:rPr lang="en-GB" sz="1800" b="0" i="0" u="none" strike="noStrike" baseline="0" dirty="0"/>
                  <a:t>The gradient, i.e., the vector of partial derivatives of the objective function with respect to the model parameters, points in the direction of steepest ascend. </a:t>
                </a:r>
              </a:p>
              <a:p>
                <a:r>
                  <a:rPr lang="en-GB" sz="1600" b="0" i="0" u="none" strike="noStrike" baseline="0" dirty="0"/>
                  <a:t>The gradient is the vector of partial derivatives: </a:t>
                </a:r>
                <a14:m>
                  <m:oMath xmlns:m="http://schemas.openxmlformats.org/officeDocument/2006/math"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1800" b="0" i="0" u="none" strike="noStrike" baseline="0" dirty="0">
                  <a:latin typeface="LMSans12-Regular"/>
                </a:endParaRPr>
              </a:p>
              <a:p>
                <a:r>
                  <a:rPr lang="en-GB" sz="1600" dirty="0"/>
                  <a:t>The gradient </a:t>
                </a:r>
                <a:r>
                  <a:rPr lang="en-GB" sz="1600" b="0" i="0" u="none" strike="noStrike" baseline="0" dirty="0"/>
                  <a:t>points in the direction of steepest ascend.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3F97C8F-A30E-41A5-8BE0-C95260D5E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474300" y="931130"/>
                <a:ext cx="7835982" cy="1957500"/>
              </a:xfrm>
              <a:blipFill>
                <a:blip r:embed="rId6"/>
                <a:stretch>
                  <a:fillRect l="-1790" t="-4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0961-FFA3-4691-9FE7-FFB7AEBD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985505-00D7-41FA-AC30-21C9DCDC3948}"/>
              </a:ext>
            </a:extLst>
          </p:cNvPr>
          <p:cNvSpPr/>
          <p:nvPr/>
        </p:nvSpPr>
        <p:spPr>
          <a:xfrm>
            <a:off x="3234023" y="3149496"/>
            <a:ext cx="2111188" cy="1936377"/>
          </a:xfrm>
          <a:custGeom>
            <a:avLst/>
            <a:gdLst>
              <a:gd name="connsiteX0" fmla="*/ 0 w 2111188"/>
              <a:gd name="connsiteY0" fmla="*/ 73959 h 1472612"/>
              <a:gd name="connsiteX1" fmla="*/ 1479177 w 2111188"/>
              <a:gd name="connsiteY1" fmla="*/ 1472453 h 1472612"/>
              <a:gd name="connsiteX2" fmla="*/ 2111188 w 2111188"/>
              <a:gd name="connsiteY2" fmla="*/ 0 h 14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1188" h="1472612">
                <a:moveTo>
                  <a:pt x="0" y="73959"/>
                </a:moveTo>
                <a:cubicBezTo>
                  <a:pt x="563656" y="779369"/>
                  <a:pt x="1127312" y="1484779"/>
                  <a:pt x="1479177" y="1472453"/>
                </a:cubicBezTo>
                <a:cubicBezTo>
                  <a:pt x="1831042" y="1460127"/>
                  <a:pt x="1971115" y="730063"/>
                  <a:pt x="2111188" y="0"/>
                </a:cubicBezTo>
              </a:path>
            </a:pathLst>
          </a:custGeom>
          <a:noFill/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3B22C-F9B1-40A2-A126-BDAFFE97F048}"/>
              </a:ext>
            </a:extLst>
          </p:cNvPr>
          <p:cNvCxnSpPr>
            <a:cxnSpLocks/>
          </p:cNvCxnSpPr>
          <p:nvPr/>
        </p:nvCxnSpPr>
        <p:spPr>
          <a:xfrm flipV="1">
            <a:off x="5109887" y="4054288"/>
            <a:ext cx="121023" cy="46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861AEC0-7DE8-4D61-976C-80D145FFE1EA}"/>
              </a:ext>
            </a:extLst>
          </p:cNvPr>
          <p:cNvSpPr/>
          <p:nvPr/>
        </p:nvSpPr>
        <p:spPr>
          <a:xfrm flipV="1">
            <a:off x="5089715" y="4471153"/>
            <a:ext cx="65889" cy="53787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8B8308-418F-4606-83A7-2626F75FE830}"/>
              </a:ext>
            </a:extLst>
          </p:cNvPr>
          <p:cNvCxnSpPr>
            <a:cxnSpLocks/>
          </p:cNvCxnSpPr>
          <p:nvPr/>
        </p:nvCxnSpPr>
        <p:spPr>
          <a:xfrm flipV="1">
            <a:off x="3178889" y="3149496"/>
            <a:ext cx="0" cy="2180493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752652-EFCE-4391-A408-5E74FCAC06D1}"/>
              </a:ext>
            </a:extLst>
          </p:cNvPr>
          <p:cNvCxnSpPr>
            <a:cxnSpLocks/>
          </p:cNvCxnSpPr>
          <p:nvPr/>
        </p:nvCxnSpPr>
        <p:spPr>
          <a:xfrm>
            <a:off x="3102947" y="5255353"/>
            <a:ext cx="2512905" cy="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C4B8-DD37-480E-BD04-ECC7C814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Reminder: gradient descent based solutions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1FBA1F-59D8-44D4-9A80-C176CA31D0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3F97C8F-A30E-41A5-8BE0-C95260D5E8D0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59999" y="900000"/>
                <a:ext cx="8508335" cy="4498993"/>
              </a:xfrm>
            </p:spPr>
            <p:txBody>
              <a:bodyPr/>
              <a:lstStyle/>
              <a:p>
                <a:pPr marL="6350" indent="0" algn="l">
                  <a:buNone/>
                </a:pPr>
                <a:r>
                  <a:rPr lang="en-GB" sz="1800" b="0" i="0" u="none" strike="noStrike" baseline="0" dirty="0"/>
                  <a:t>The gradient, i.e., the vector of partial derivatives of the error function with respect to the model parameters, points in the direction of steepest ascend. </a:t>
                </a:r>
              </a:p>
              <a:p>
                <a:pPr marL="6350" indent="0" algn="l">
                  <a:buNone/>
                </a:pPr>
                <a:endParaRPr lang="en-GB" sz="900" dirty="0"/>
              </a:p>
              <a:p>
                <a:pPr marL="349250" indent="-342900">
                  <a:buFont typeface="+mj-lt"/>
                  <a:buAutoNum type="arabicPeriod"/>
                </a:pPr>
                <a:r>
                  <a:rPr lang="en-GB" sz="1800" b="0" i="0" u="none" strike="noStrike" baseline="0" dirty="0"/>
                  <a:t>Start at a random point</a:t>
                </a:r>
                <a:r>
                  <a:rPr lang="de-DE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/>
                  <a:t>, i.e. an arbitrary choice of the model parameters </a:t>
                </a:r>
              </a:p>
              <a:p>
                <a:pPr marL="349250" indent="-342900">
                  <a:buFont typeface="+mj-lt"/>
                  <a:buAutoNum type="arabicPeriod"/>
                </a:pPr>
                <a:r>
                  <a:rPr lang="en-GB" sz="1800" dirty="0"/>
                  <a:t>Calculate the gradient of the objective function </a:t>
                </a:r>
                <a14:m>
                  <m:oMath xmlns:m="http://schemas.openxmlformats.org/officeDocument/2006/math"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1800" b="0" i="0" u="none" strike="noStrike" baseline="0" dirty="0">
                  <a:latin typeface="LMSans12-Regular"/>
                </a:endParaRPr>
              </a:p>
              <a:p>
                <a:pPr marL="349250" indent="-342900">
                  <a:buFont typeface="+mj-lt"/>
                  <a:buAutoNum type="arabicPeriod"/>
                </a:pPr>
                <a:r>
                  <a:rPr lang="en-GB" sz="180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/>
                  <a:t> move</a:t>
                </a:r>
                <a:r>
                  <a:rPr lang="en-GB" sz="1800" b="0" i="0" u="none" strike="noStrike" baseline="0" dirty="0"/>
                  <a:t> a certain step in the opposite direction of the gradient (for an error function to minimize) and reach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endParaRPr lang="en-GB" sz="1800" b="0" i="0" u="none" strike="noStrike" baseline="0" dirty="0"/>
              </a:p>
              <a:p>
                <a:pPr marL="349250" indent="-342900">
                  <a:buFont typeface="+mj-lt"/>
                  <a:buAutoNum type="arabicPeriod"/>
                </a:pPr>
                <a:r>
                  <a:rPr lang="en-GB" sz="1800" dirty="0"/>
                  <a:t>Calculate the new value of the objective function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800" b="0" i="0" u="none" strike="noStrike" baseline="0" dirty="0"/>
                  <a:t>Repeat from 2.</a:t>
                </a:r>
              </a:p>
              <a:p>
                <a:pPr marL="6350" indent="0" algn="l">
                  <a:buNone/>
                </a:pPr>
                <a:endParaRPr lang="en-GB" sz="900" dirty="0"/>
              </a:p>
              <a:p>
                <a:pPr marL="6350" indent="0">
                  <a:buNone/>
                </a:pPr>
                <a:r>
                  <a:rPr lang="en-GB" sz="1800" dirty="0"/>
                  <a:t>Procedure continues </a:t>
                </a:r>
                <a:r>
                  <a:rPr lang="en-GB" sz="1800" b="0" i="0" u="none" strike="noStrike" baseline="0" dirty="0"/>
                  <a:t>until no more improvements on the objective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</a:t>
                </a:r>
                <a:r>
                  <a:rPr lang="en-GB" sz="1800" b="0" i="0" u="none" strike="noStrike" baseline="0" dirty="0"/>
                  <a:t>can be achieved (step 4),</a:t>
                </a:r>
                <a:r>
                  <a:rPr lang="en-GB" sz="1800" b="0" i="0" u="none" strike="noStrike" dirty="0"/>
                  <a:t> </a:t>
                </a:r>
                <a:r>
                  <a:rPr lang="en-GB" sz="1800" b="0" i="0" u="none" strike="noStrike" baseline="0" dirty="0"/>
                  <a:t>a fixed number of gradient steps has been carried out,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/>
                  <a:t> is too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/>
                  <a:t>.</a:t>
                </a:r>
                <a:endParaRPr lang="en-GB" b="0" i="0" u="none" strike="noStrike" baseline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3F97C8F-A30E-41A5-8BE0-C95260D5E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59999" y="900000"/>
                <a:ext cx="8508335" cy="4498993"/>
              </a:xfrm>
              <a:blipFill>
                <a:blip r:embed="rId2"/>
                <a:stretch>
                  <a:fillRect l="-1576" t="-1762" r="-1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0961-FFA3-4691-9FE7-FFB7AEBD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6361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EFBD-A304-4EF5-84F7-0060E377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Reminder: gradient descent based solutions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1B6785-09F9-4E0B-A7BB-3DF9F57B8C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28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1E70EB7-03AA-4D96-BDD0-CCB95071E38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60001" y="900000"/>
                <a:ext cx="5751688" cy="3033265"/>
              </a:xfrm>
            </p:spPr>
            <p:txBody>
              <a:bodyPr/>
              <a:lstStyle/>
              <a:p>
                <a:pPr marL="6350" indent="0">
                  <a:buNone/>
                </a:pPr>
                <a:r>
                  <a:rPr lang="de-DE" b="1" dirty="0"/>
                  <a:t>Notes:</a:t>
                </a:r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must be differentiable</a:t>
                </a:r>
              </a:p>
              <a:p>
                <a:r>
                  <a:rPr lang="de-DE" dirty="0"/>
                  <a:t>The landscape of the objective function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vs.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) cannot be plotted already for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&gt; 2 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 gradient descent procedure moves in steps along the objective function</a:t>
                </a:r>
              </a:p>
              <a:p>
                <a:r>
                  <a:rPr lang="en-GB" dirty="0"/>
                  <a:t>The step size: constant or adaptive?</a:t>
                </a:r>
              </a:p>
              <a:p>
                <a:r>
                  <a:rPr lang="en-GB" dirty="0"/>
                  <a:t>Problem of the local minima (maxima)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1E70EB7-03AA-4D96-BDD0-CCB95071E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60001" y="900000"/>
                <a:ext cx="5751688" cy="3033265"/>
              </a:xfrm>
              <a:blipFill>
                <a:blip r:embed="rId2"/>
                <a:stretch>
                  <a:fillRect l="-2648" t="-2414" r="-2754" b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146C-8DF4-4BD7-A957-0D84765BC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C524A-2EC8-4FB5-A7D2-18965944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712" y="1169896"/>
            <a:ext cx="2462513" cy="3587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B4685D-69ED-4907-87A2-5A62221C3734}"/>
              </a:ext>
            </a:extLst>
          </p:cNvPr>
          <p:cNvSpPr txBox="1"/>
          <p:nvPr/>
        </p:nvSpPr>
        <p:spPr>
          <a:xfrm>
            <a:off x="632012" y="4082666"/>
            <a:ext cx="467957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" indent="0" algn="l">
              <a:buNone/>
            </a:pPr>
            <a:r>
              <a:rPr lang="en-GB" sz="1800" b="0" i="0" u="none" strike="noStrike" baseline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recommended to run a gradient method repeatedly, starting with different initial points to increase the chance to find the global or at least a good local optimum.</a:t>
            </a:r>
            <a:endParaRPr lang="en-GB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Scaling: gradient descent example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Error measure</a:t>
                </a:r>
                <a14:m>
                  <m:oMath xmlns:m="http://schemas.openxmlformats.org/officeDocument/2006/math"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DE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DE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DE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D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D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DE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DE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GB" baseline="-25000" dirty="0"/>
              </a:p>
              <a:p>
                <a:r>
                  <a:rPr lang="de-DE" dirty="0"/>
                  <a:t>Gradient of error measure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000" b="0" i="1" baseline="-2500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de-DE" dirty="0"/>
                  <a:t>with respect to one data point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in the output space</a:t>
                </a:r>
                <a:r>
                  <a:rPr lang="en-GB" baseline="-25000" dirty="0"/>
                  <a:t/>
                </a:r>
                <a:br>
                  <a:rPr lang="en-GB" baseline="-25000" dirty="0"/>
                </a:br>
                <a:endParaRPr lang="de-DE" baseline="-250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DE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GB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de-DE" b="0" i="1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  <a:p>
                <a:pPr marL="6350" indent="0">
                  <a:lnSpc>
                    <a:spcPct val="150000"/>
                  </a:lnSpc>
                  <a:buNone/>
                </a:pPr>
                <a:r>
                  <a:rPr lang="en-GB" dirty="0"/>
                  <a:t>using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r>
                          <a:rPr lang="en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GB" b="1" i="1" baseline="-2500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GB" b="1" i="1" baseline="-25000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b="1" i="1" baseline="-2500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b="0" i="1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i="1" baseline="-250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en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  <a:p>
                <a:pPr marL="635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0202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8245224" cy="4121179"/>
          </a:xfrm>
        </p:spPr>
        <p:txBody>
          <a:bodyPr/>
          <a:lstStyle/>
          <a:p>
            <a:r>
              <a:rPr lang="de-DE" dirty="0"/>
              <a:t>Methods for Dimensionality Reduction</a:t>
            </a:r>
          </a:p>
          <a:p>
            <a:pPr lvl="1"/>
            <a:r>
              <a:rPr lang="de-DE" sz="1800" dirty="0"/>
              <a:t>Principal Component Analysis (PCA)</a:t>
            </a:r>
          </a:p>
          <a:p>
            <a:pPr lvl="1"/>
            <a:r>
              <a:rPr lang="de-DE" sz="1800" dirty="0"/>
              <a:t>Linear discriminant Analysis (LDA)</a:t>
            </a:r>
          </a:p>
          <a:p>
            <a:pPr lvl="1"/>
            <a:r>
              <a:rPr lang="de-DE" sz="1800" dirty="0"/>
              <a:t>Multidimensional Scaling (MDS)</a:t>
            </a:r>
          </a:p>
          <a:p>
            <a:pPr lvl="1"/>
            <a:r>
              <a:rPr lang="de-DE" sz="1800" dirty="0"/>
              <a:t>t-distributed Stochastic Neighbor Embedding (t-SNE)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333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Multidimensional Scaling: Algorithm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3997233"/>
            <a:ext cx="8378825" cy="1210445"/>
          </a:xfrm>
        </p:spPr>
        <p:txBody>
          <a:bodyPr/>
          <a:lstStyle/>
          <a:p>
            <a:r>
              <a:rPr lang="de-DE" b="1" dirty="0"/>
              <a:t>Caveats</a:t>
            </a:r>
            <a:r>
              <a:rPr lang="de-DE" dirty="0"/>
              <a:t>:</a:t>
            </a:r>
          </a:p>
          <a:p>
            <a:r>
              <a:rPr lang="de-DE" sz="1600" dirty="0"/>
              <a:t>Normalization before computing the distances </a:t>
            </a:r>
          </a:p>
          <a:p>
            <a:r>
              <a:rPr lang="de-DE" sz="1600" dirty="0"/>
              <a:t>Assure that no distance between two data objects is 0 before applying MDS algorithm</a:t>
            </a:r>
          </a:p>
          <a:p>
            <a:endParaRPr lang="de-DE" sz="1800" dirty="0"/>
          </a:p>
          <a:p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FDDF9-0F2D-4C3C-AF11-010245BDA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45" y="942198"/>
            <a:ext cx="6919913" cy="251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Multidimensional Scaling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2587" y="4467500"/>
            <a:ext cx="8378825" cy="386660"/>
          </a:xfrm>
        </p:spPr>
        <p:txBody>
          <a:bodyPr/>
          <a:lstStyle/>
          <a:p>
            <a:pPr marL="6350" indent="0" algn="ctr">
              <a:buNone/>
            </a:pPr>
            <a:r>
              <a:rPr lang="de-DE" sz="1800" i="1" dirty="0"/>
              <a:t>MDS (Sammon Mapping) for the Iris and the „cube“ datasets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65" y="853410"/>
            <a:ext cx="7309094" cy="329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 vs. MDS vs. 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0001" y="900000"/>
            <a:ext cx="2566080" cy="4307679"/>
          </a:xfrm>
        </p:spPr>
        <p:txBody>
          <a:bodyPr/>
          <a:lstStyle/>
          <a:p>
            <a:pPr marL="6350" indent="0" algn="ctr">
              <a:buNone/>
            </a:pPr>
            <a:r>
              <a:rPr lang="en-GB" sz="1800" b="1" dirty="0"/>
              <a:t>PCA</a:t>
            </a:r>
          </a:p>
          <a:p>
            <a:r>
              <a:rPr lang="en-GB" sz="1800" dirty="0"/>
              <a:t>Preserves the variance of the dataset</a:t>
            </a:r>
          </a:p>
          <a:p>
            <a:r>
              <a:rPr lang="de-DE" sz="1800" dirty="0"/>
              <a:t>Provides explicit mapping to the lower-dimensional space</a:t>
            </a:r>
          </a:p>
          <a:p>
            <a:pPr lvl="1"/>
            <a:r>
              <a:rPr lang="de-DE" sz="1200" dirty="0"/>
              <a:t>easier insertion of new data</a:t>
            </a:r>
          </a:p>
          <a:p>
            <a:r>
              <a:rPr lang="de-DE" sz="1800" dirty="0"/>
              <a:t>Lower computational complexity</a:t>
            </a:r>
          </a:p>
          <a:p>
            <a:pPr lvl="1"/>
            <a:r>
              <a:rPr lang="de-DE" sz="1200" dirty="0"/>
              <a:t>Covariance matrix can be calculated in linear time</a:t>
            </a:r>
          </a:p>
          <a:p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288960" y="899999"/>
            <a:ext cx="2566080" cy="43076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03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20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1pPr>
            <a:lvl2pPr marL="48895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2pPr>
            <a:lvl3pPr marL="7112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57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 algn="ctr">
              <a:buNone/>
            </a:pPr>
            <a:r>
              <a:rPr lang="en-GB" sz="1800" b="1" dirty="0"/>
              <a:t>MDS</a:t>
            </a:r>
          </a:p>
          <a:p>
            <a:r>
              <a:rPr lang="en-GB" sz="1800" dirty="0"/>
              <a:t>Preserves the distances between data objects</a:t>
            </a:r>
          </a:p>
          <a:p>
            <a:r>
              <a:rPr lang="de-DE" sz="1800" dirty="0"/>
              <a:t>Does not provide explicit mapping</a:t>
            </a:r>
          </a:p>
          <a:p>
            <a:pPr lvl="1"/>
            <a:r>
              <a:rPr lang="de-DE" sz="1200" dirty="0"/>
              <a:t>New data cannot be projected</a:t>
            </a:r>
          </a:p>
          <a:p>
            <a:r>
              <a:rPr lang="de-DE" sz="1800" dirty="0"/>
              <a:t>Higher computational complexity</a:t>
            </a:r>
          </a:p>
          <a:p>
            <a:pPr lvl="1"/>
            <a:r>
              <a:rPr lang="de-DE" sz="1200" dirty="0"/>
              <a:t>Quadratic for the pairwise distance</a:t>
            </a:r>
          </a:p>
          <a:p>
            <a:pPr lvl="1"/>
            <a:r>
              <a:rPr lang="de-DE" sz="1200" dirty="0"/>
              <a:t>Complexity problems partially overcomed by sampling or variations of the error measures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219145" y="900000"/>
            <a:ext cx="2566080" cy="43076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03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20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1pPr>
            <a:lvl2pPr marL="48895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2pPr>
            <a:lvl3pPr marL="7112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57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 algn="ctr">
              <a:buNone/>
            </a:pPr>
            <a:r>
              <a:rPr lang="en-GB" b="1" dirty="0"/>
              <a:t>LDA</a:t>
            </a:r>
          </a:p>
          <a:p>
            <a:r>
              <a:rPr lang="en-GB" sz="1800" dirty="0"/>
              <a:t>Preserves the separation among classes</a:t>
            </a:r>
          </a:p>
          <a:p>
            <a:r>
              <a:rPr lang="de-DE" sz="1800" dirty="0"/>
              <a:t>Provides explicit mapping to the lower-dimensional space</a:t>
            </a:r>
          </a:p>
          <a:p>
            <a:pPr lvl="1"/>
            <a:r>
              <a:rPr lang="de-DE" sz="1200" dirty="0"/>
              <a:t>easier insertion of new data</a:t>
            </a:r>
          </a:p>
          <a:p>
            <a:r>
              <a:rPr lang="de-DE" sz="1800" dirty="0"/>
              <a:t>Lower 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27149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EBC420-FDE8-400C-8B1B-72C4584B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938992"/>
          </a:xfrm>
        </p:spPr>
        <p:txBody>
          <a:bodyPr/>
          <a:lstStyle/>
          <a:p>
            <a:r>
              <a:rPr lang="de-DE" dirty="0"/>
              <a:t>t-SNE: t-distributed Stochastic Neighbor Embedding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25B89-AC5D-43B2-B43F-56A2E28C2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61AA8-D7AB-4A14-A18F-E3D23F163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200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t-distributed Stochastic Neighbor Embedding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95680"/>
            <a:ext cx="8378825" cy="4211999"/>
          </a:xfrm>
        </p:spPr>
        <p:txBody>
          <a:bodyPr/>
          <a:lstStyle/>
          <a:p>
            <a:r>
              <a:rPr lang="de-DE" dirty="0"/>
              <a:t>Nonlinear dimensionality reduction technique based on nonlinear relationships among the data points</a:t>
            </a:r>
          </a:p>
          <a:p>
            <a:endParaRPr lang="de-DE" dirty="0"/>
          </a:p>
          <a:p>
            <a:r>
              <a:rPr lang="de-DE" dirty="0"/>
              <a:t>Primarily used for visualization from very high-dimensional data to 2 or 3 coordinates</a:t>
            </a:r>
          </a:p>
          <a:p>
            <a:endParaRPr lang="de-DE" dirty="0"/>
          </a:p>
          <a:p>
            <a:r>
              <a:rPr lang="de-DE" dirty="0"/>
              <a:t>Works with probabilities of two data points being neighbours</a:t>
            </a:r>
          </a:p>
          <a:p>
            <a:endParaRPr lang="de-DE" dirty="0"/>
          </a:p>
          <a:p>
            <a:r>
              <a:rPr lang="de-DE" dirty="0"/>
              <a:t>As for MDS, new data cannot be projected. All data must be used to find the new points.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1582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t-distributed Stochastic Neighbor Embedding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35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de-DE" dirty="0"/>
                  <a:t>In the input space:</a:t>
                </a:r>
              </a:p>
              <a:p>
                <a:pPr marL="6350" indent="0">
                  <a:buNone/>
                </a:pPr>
                <a:endParaRPr lang="de-DE" sz="900" dirty="0"/>
              </a:p>
              <a:p>
                <a:pPr>
                  <a:spcAft>
                    <a:spcPts val="600"/>
                  </a:spcAft>
                </a:pPr>
                <a:r>
                  <a:rPr lang="de-DE" dirty="0"/>
                  <a:t>For any two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de-DE" dirty="0"/>
                  <a:t>, probabilities are defined as: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is the probability that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dirty="0"/>
                  <a:t> picks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de-DE" dirty="0"/>
                  <a:t> as its neighbor</a:t>
                </a:r>
              </a:p>
              <a:p>
                <a:pPr marL="635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de-DE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1" i="1"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GB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𝒌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de-DE" sz="2800" dirty="0"/>
                  <a:t> </a:t>
                </a:r>
              </a:p>
              <a:p>
                <a:r>
                  <a:rPr lang="en-GB" dirty="0">
                    <a:ea typeface="Cambria Math" panose="02040503050406030204" pitchFamily="18" charset="0"/>
                  </a:rPr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800" dirty="0"/>
                  <a:t> </a:t>
                </a:r>
                <a:r>
                  <a:rPr lang="de-DE" dirty="0"/>
                  <a:t>becomes smaller if density of points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dirty="0"/>
                  <a:t> is high and vice versa</a:t>
                </a:r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 r="-1818" b="-3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3958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t-distributed Stochastic Neighbor Embedding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36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de-DE" dirty="0"/>
                  <a:t>In the output space:</a:t>
                </a:r>
              </a:p>
              <a:p>
                <a:pPr>
                  <a:spcAft>
                    <a:spcPts val="600"/>
                  </a:spcAft>
                </a:pPr>
                <a:r>
                  <a:rPr lang="de-DE" dirty="0"/>
                  <a:t>The corresponding probabilities for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are defined using t- or Cauchy distribution-like functions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GB" b="1" i="1" baseline="-25000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  <m:r>
                                                <a:rPr lang="en-GB" b="1" i="1" baseline="-25000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>
                  <a:spcAft>
                    <a:spcPts val="600"/>
                  </a:spcAft>
                </a:pPr>
                <a:r>
                  <a:rPr lang="de-DE" dirty="0"/>
                  <a:t>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baseline="-25000" dirty="0"/>
                  <a:t> </a:t>
                </a:r>
                <a:r>
                  <a:rPr lang="de-DE" dirty="0"/>
                  <a:t>are chosen in a way that the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are as similar as possible according to the </a:t>
                </a:r>
                <a:r>
                  <a:rPr lang="de-DE" b="1" dirty="0"/>
                  <a:t>Kullback-Leibler divergence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 r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942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96892-88BB-497E-B34F-FAA2309E45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1" y="900000"/>
            <a:ext cx="4212000" cy="4307679"/>
          </a:xfrm>
        </p:spPr>
        <p:txBody>
          <a:bodyPr/>
          <a:lstStyle/>
          <a:p>
            <a:pPr marL="6350" indent="0">
              <a:buNone/>
            </a:pPr>
            <a:r>
              <a:rPr lang="de-DE" sz="2000" dirty="0"/>
              <a:t>t-SNE is mainly used for visualization because:</a:t>
            </a:r>
          </a:p>
          <a:p>
            <a:pPr marL="6350" indent="0">
              <a:buNone/>
            </a:pPr>
            <a:endParaRPr lang="de-DE" sz="2000" dirty="0"/>
          </a:p>
          <a:p>
            <a:r>
              <a:rPr lang="de-DE" sz="2000" dirty="0"/>
              <a:t>Aggressive dimensionality reduction</a:t>
            </a:r>
          </a:p>
          <a:p>
            <a:r>
              <a:rPr lang="de-DE" dirty="0"/>
              <a:t>Transformation of likelihood of pairs into visual proximity</a:t>
            </a:r>
          </a:p>
          <a:p>
            <a:r>
              <a:rPr lang="de-DE" sz="2000" dirty="0"/>
              <a:t>Capability to represent strange shapes of data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DF5EC-1855-4D73-9990-BEFCDD91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t-distributed Stochastic Neighbor Embedding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409EF-F819-4F4B-8CA5-81D9C260B4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37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CC2D5-03BE-4186-A060-B578A687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145" y="1027398"/>
            <a:ext cx="2922609" cy="274804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E1BC-7E2E-499B-9256-6C0EC3274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AE8C3-A217-4840-ABC6-B3C7A495FA0C}"/>
              </a:ext>
            </a:extLst>
          </p:cNvPr>
          <p:cNvSpPr txBox="1"/>
          <p:nvPr/>
        </p:nvSpPr>
        <p:spPr>
          <a:xfrm>
            <a:off x="5549051" y="3853462"/>
            <a:ext cx="3532293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6350" indent="0">
              <a:buNone/>
            </a:pPr>
            <a:r>
              <a:rPr lang="de-DE" sz="16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t-SNE applied to the „cube“ dataset.</a:t>
            </a:r>
          </a:p>
          <a:p>
            <a:r>
              <a:rPr lang="en-GB" sz="1600" b="0" u="none" strike="noStrike" baseline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four original clusters are well preserved in the two-dimensional</a:t>
            </a:r>
          </a:p>
          <a:p>
            <a:r>
              <a:rPr lang="en-GB" sz="1600" b="0" u="none" strike="noStrike" baseline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and the outlier is also clearly visible.</a:t>
            </a:r>
            <a:endParaRPr lang="de-DE" sz="16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1292662"/>
          </a:xfrm>
        </p:spPr>
        <p:txBody>
          <a:bodyPr/>
          <a:lstStyle/>
          <a:p>
            <a:r>
              <a:rPr lang="de-DE" dirty="0"/>
              <a:t>Practical Examples with KNIME Analytics Platform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4647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A518-37B5-4E69-BD08-2701B2D6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KNIME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3FD6C4-1815-4D24-9BDF-0C3A1CA130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1330-98B6-4226-9D73-61F407E0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086F1-6223-4049-A933-80C123F12C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7492611" cy="4307679"/>
          </a:xfrm>
        </p:spPr>
        <p:txBody>
          <a:bodyPr/>
          <a:lstStyle/>
          <a:p>
            <a:r>
              <a:rPr lang="en-GB" dirty="0"/>
              <a:t>PCA and t-SNE techniques for data reduction to 2D space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01644"/>
            <a:ext cx="4876800" cy="3409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63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888F-38FC-4535-B721-19EC091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E3C41-8527-4A6B-99C7-17C4BFDFD1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891B8-8D10-4D98-88DE-376F0CFF31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786654"/>
            <a:ext cx="8378825" cy="4421026"/>
          </a:xfrm>
        </p:spPr>
        <p:txBody>
          <a:bodyPr/>
          <a:lstStyle/>
          <a:p>
            <a:r>
              <a:rPr lang="de-DE" dirty="0"/>
              <a:t>Datasets used : adult dataset and outliers dataset</a:t>
            </a:r>
          </a:p>
          <a:p>
            <a:r>
              <a:rPr lang="de-DE" dirty="0"/>
              <a:t>Example Workflows: </a:t>
            </a:r>
          </a:p>
          <a:p>
            <a:pPr lvl="1"/>
            <a:r>
              <a:rPr lang="de-DE" dirty="0"/>
              <a:t>„</a:t>
            </a:r>
            <a:r>
              <a:rPr lang="en-US" dirty="0"/>
              <a:t>Dimensionality Reduction</a:t>
            </a:r>
            <a:r>
              <a:rPr lang="de-DE" dirty="0"/>
              <a:t>“ </a:t>
            </a:r>
            <a:r>
              <a:rPr lang="de-DE" dirty="0">
                <a:hlinkClick r:id="rId2"/>
              </a:rPr>
              <a:t>https://kni.me/w/EnmfIBCuLOFpYvc2</a:t>
            </a:r>
            <a:endParaRPr lang="de-DE" dirty="0"/>
          </a:p>
          <a:p>
            <a:pPr lvl="2"/>
            <a:r>
              <a:rPr lang="de-DE" dirty="0"/>
              <a:t>PCA</a:t>
            </a:r>
          </a:p>
          <a:p>
            <a:pPr lvl="2"/>
            <a:r>
              <a:rPr lang="de-DE" dirty="0"/>
              <a:t>t-SNE</a:t>
            </a:r>
          </a:p>
          <a:p>
            <a:pPr lvl="2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7576-0E0D-407A-8C49-526C03CE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726" y="2043112"/>
            <a:ext cx="4304307" cy="3009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44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26F9-B704-CF47-9C92-9A399FF2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27DE70-E7D1-8D48-B541-596C4E2E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For any questions please contact: education@knime.com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36D0D-E716-DB4C-AAB9-03483DC77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EBC420-FDE8-400C-8B1B-72C4584B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de-DE" dirty="0"/>
              <a:t>PCA: Principal Component Analysis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25B89-AC5D-43B2-B43F-56A2E28C2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61AA8-D7AB-4A14-A18F-E3D23F163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3855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Analysis: Goal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6399" y="895045"/>
            <a:ext cx="8378825" cy="1962455"/>
          </a:xfrm>
        </p:spPr>
        <p:txBody>
          <a:bodyPr/>
          <a:lstStyle/>
          <a:p>
            <a:r>
              <a:rPr lang="de-DE" dirty="0"/>
              <a:t>Method from statistics to construct a </a:t>
            </a:r>
            <a:r>
              <a:rPr lang="de-DE" b="1" dirty="0"/>
              <a:t>projection</a:t>
            </a:r>
            <a:r>
              <a:rPr lang="de-DE" dirty="0"/>
              <a:t> from the high-dimensional space to a lower-dimensional space</a:t>
            </a:r>
          </a:p>
          <a:p>
            <a:r>
              <a:rPr lang="de-DE" dirty="0"/>
              <a:t>Uses the </a:t>
            </a:r>
            <a:r>
              <a:rPr lang="de-DE" b="1" dirty="0"/>
              <a:t>variance</a:t>
            </a:r>
            <a:r>
              <a:rPr lang="de-DE" dirty="0"/>
              <a:t> in the data as structure preservation criterion</a:t>
            </a:r>
          </a:p>
          <a:p>
            <a:r>
              <a:rPr lang="de-DE" dirty="0"/>
              <a:t>Projection</a:t>
            </a:r>
            <a:r>
              <a:rPr lang="de-DE" b="1" dirty="0"/>
              <a:t> </a:t>
            </a:r>
            <a:r>
              <a:rPr lang="de-DE" dirty="0"/>
              <a:t>must be </a:t>
            </a:r>
            <a:r>
              <a:rPr lang="de-DE" b="1" dirty="0"/>
              <a:t>to a linear subspace </a:t>
            </a:r>
            <a:r>
              <a:rPr lang="de-DE" dirty="0"/>
              <a:t>which preserves as much as possible of the original </a:t>
            </a:r>
            <a:r>
              <a:rPr lang="de-DE" b="1" dirty="0"/>
              <a:t>variance</a:t>
            </a:r>
            <a:r>
              <a:rPr lang="de-DE" dirty="0"/>
              <a:t> of the data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389129-5DB5-40B4-9A66-3D259CED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12" y="2844447"/>
            <a:ext cx="2676256" cy="2421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3BEDC0-220C-478F-A13A-C31820456308}"/>
              </a:ext>
            </a:extLst>
          </p:cNvPr>
          <p:cNvSpPr txBox="1"/>
          <p:nvPr/>
        </p:nvSpPr>
        <p:spPr>
          <a:xfrm>
            <a:off x="4238176" y="3372056"/>
            <a:ext cx="4298852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First PC (solid line) in the direction of maximum variance; second PC (dashed line) in the direction of second max. variance and orthogonal to first PC.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5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3765-41FC-46CD-B8FC-E4A0F762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Mean and Variance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BF763-E5EF-4E07-B1A5-6B46491A88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1CA03C7-0521-48A2-AF9D-DCD09BF6A22C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algn="l"/>
                <a:r>
                  <a:rPr lang="en-GB" sz="1800" b="0" i="0" u="none" strike="noStrike" baseline="0" dirty="0">
                    <a:latin typeface="LMSans12-Regular"/>
                  </a:rPr>
                  <a:t>(Sample) variance for one numerical attribute: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DE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800" b="0" i="0" u="none" strike="noStrike" baseline="0" dirty="0">
                  <a:latin typeface="LMSans12-Regular"/>
                </a:endParaRPr>
              </a:p>
              <a:p>
                <a:r>
                  <a:rPr lang="en-GB" sz="1800" b="0" i="0" u="none" strike="noStrike" baseline="0" dirty="0">
                    <a:latin typeface="LMSans12-Regular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>
                    <a:latin typeface="LMSans12-Regular"/>
                  </a:rPr>
                  <a:t> is the </a:t>
                </a:r>
                <a:r>
                  <a:rPr lang="en-GB" sz="1800" b="0" i="0" u="none" strike="noStrike" baseline="0" dirty="0" err="1">
                    <a:latin typeface="LMSans12-Regular"/>
                  </a:rPr>
                  <a:t>i-th</a:t>
                </a:r>
                <a:r>
                  <a:rPr lang="en-GB" sz="1800" b="0" i="0" u="none" strike="noStrike" baseline="0" dirty="0">
                    <a:latin typeface="LMSans12-Regular"/>
                  </a:rPr>
                  <a:t> sample in the dataset,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800" b="0" i="0" u="none" strike="noStrike" baseline="0" dirty="0">
                    <a:latin typeface="LMSans12-Regular"/>
                  </a:rPr>
                  <a:t> the number of samples, and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800" b="0" i="0" u="none" strike="noStrike" baseline="0" dirty="0">
                    <a:latin typeface="LMSans12-Regular"/>
                  </a:rPr>
                  <a:t> is the sample mean.</a:t>
                </a:r>
              </a:p>
              <a:p>
                <a:pPr algn="l"/>
                <a:r>
                  <a:rPr lang="en-GB" sz="1800" b="0" i="0" u="none" strike="noStrike" baseline="0" dirty="0">
                    <a:latin typeface="LMSans12-Regular"/>
                  </a:rPr>
                  <a:t>Variance of a multidimensional data set = Sum of the variances of the attributes</a:t>
                </a:r>
              </a:p>
              <a:p>
                <a:pPr algn="l"/>
                <a:r>
                  <a:rPr lang="en-GB" sz="1800" dirty="0">
                    <a:latin typeface="LMSans12-Regular"/>
                  </a:rPr>
                  <a:t>Covariance Matrix: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D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bar>
                            </m:e>
                          </m:d>
                        </m:e>
                      </m:nary>
                      <m:sSup>
                        <m:sSup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D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6350" indent="0">
                  <a:buNone/>
                </a:pPr>
                <a:r>
                  <a:rPr lang="en-GB" sz="2000" b="0" i="0" u="none" strike="noStrike" baseline="0" dirty="0">
                    <a:latin typeface="LMSans12-Regular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b="0" i="0" u="none" strike="noStrike" baseline="0" dirty="0">
                    <a:latin typeface="LMSans12-Regular"/>
                  </a:rPr>
                  <a:t> is the </a:t>
                </a:r>
                <a:r>
                  <a:rPr lang="en-GB" sz="2000" b="0" i="0" u="none" strike="noStrike" baseline="0" dirty="0" err="1">
                    <a:latin typeface="LMSans12-Regular"/>
                  </a:rPr>
                  <a:t>i-th</a:t>
                </a:r>
                <a:r>
                  <a:rPr lang="en-GB" sz="2000" b="0" i="0" u="none" strike="noStrike" baseline="0" dirty="0">
                    <a:latin typeface="LMSans12-Regular"/>
                  </a:rPr>
                  <a:t> sample vector in the dataset, </a:t>
                </a:r>
                <a14:m>
                  <m:oMath xmlns:m="http://schemas.openxmlformats.org/officeDocument/2006/math"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b="0" i="0" u="none" strike="noStrike" baseline="0" dirty="0">
                    <a:latin typeface="LMSans12-Regular"/>
                  </a:rPr>
                  <a:t> the number of samples, and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DE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000" b="0" i="0" u="none" strike="noStrike" baseline="0" dirty="0">
                    <a:latin typeface="LMSans12-Regular"/>
                  </a:rPr>
                  <a:t> is the mean vector.</a:t>
                </a:r>
              </a:p>
              <a:p>
                <a:pPr marL="635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1CA03C7-0521-48A2-AF9D-DCD09BF6A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745" t="-2125" r="-1600" b="-14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FC01-1586-41DD-9758-426555757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3077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Analysis: Projection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60000" y="3427484"/>
                <a:ext cx="8378825" cy="2012576"/>
              </a:xfrm>
            </p:spPr>
            <p:txBody>
              <a:bodyPr/>
              <a:lstStyle/>
              <a:p>
                <a:r>
                  <a:rPr lang="de-DE" dirty="0"/>
                  <a:t>The projection can be represented by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DE" dirty="0"/>
                  <a:t> mapping the data points to the plane by: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marL="6350" indent="0" algn="ctr">
                  <a:buNone/>
                </a:pP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∙(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/>
                  <a:t>Where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/>
                  <a:t> is the sample mean of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dirty="0"/>
                  <a:t>, i.e. the vector of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mean values,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the number of data,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the data dimensionality, and ...</a:t>
                </a: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60000" y="3427484"/>
                <a:ext cx="8378825" cy="2012576"/>
              </a:xfrm>
              <a:blipFill>
                <a:blip r:embed="rId2"/>
                <a:stretch>
                  <a:fillRect l="-1818" t="-4242" r="-1382" b="-1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8715B-84FC-4D9D-99A4-45573F27B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03" y="760846"/>
            <a:ext cx="5035727" cy="2327045"/>
          </a:xfrm>
          <a:prstGeom prst="rect">
            <a:avLst/>
          </a:prstGeom>
        </p:spPr>
      </p:pic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9A8F9D6C-5531-4E0F-9917-F0148BA06EFF}"/>
              </a:ext>
            </a:extLst>
          </p:cNvPr>
          <p:cNvSpPr/>
          <p:nvPr/>
        </p:nvSpPr>
        <p:spPr>
          <a:xfrm rot="5400000" flipV="1">
            <a:off x="4102032" y="741069"/>
            <a:ext cx="535898" cy="1937873"/>
          </a:xfrm>
          <a:prstGeom prst="curvedRightArrow">
            <a:avLst/>
          </a:prstGeom>
          <a:solidFill>
            <a:schemeClr val="tx2"/>
          </a:solidFill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69C5B-2B64-486D-8B6D-D18402555627}"/>
              </a:ext>
            </a:extLst>
          </p:cNvPr>
          <p:cNvSpPr txBox="1"/>
          <p:nvPr/>
        </p:nvSpPr>
        <p:spPr>
          <a:xfrm>
            <a:off x="4077668" y="1026038"/>
            <a:ext cx="34144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M</a:t>
            </a:r>
            <a:endParaRPr lang="en-GB" sz="3200" b="1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454E-C692-4ECF-A80C-F36FE45E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Analysis: Eigenvalues and Eigenvectors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1C308-AA72-4E85-9C0A-98469CF4113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9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A262AE1-DB73-420B-9AFD-2E0339A458D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GB" dirty="0"/>
                  <a:t>…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is the j-</a:t>
                </a:r>
                <a:r>
                  <a:rPr lang="en-GB" dirty="0" err="1"/>
                  <a:t>th</a:t>
                </a:r>
                <a:r>
                  <a:rPr lang="en-GB" dirty="0"/>
                  <a:t> </a:t>
                </a:r>
                <a:r>
                  <a:rPr lang="en-GB" b="1" i="1" dirty="0"/>
                  <a:t>principal component</a:t>
                </a:r>
                <a:r>
                  <a:rPr lang="en-GB" dirty="0"/>
                  <a:t>, that is the vector in the direction of the j-</a:t>
                </a:r>
                <a:r>
                  <a:rPr lang="en-GB" dirty="0" err="1"/>
                  <a:t>th</a:t>
                </a:r>
                <a:r>
                  <a:rPr lang="en-GB" dirty="0"/>
                  <a:t> max. variance of the dataset</a:t>
                </a:r>
              </a:p>
              <a:p>
                <a:r>
                  <a:rPr lang="en-GB" dirty="0"/>
                  <a:t>With constraints: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de-DE" sz="16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nor/>
                      </m:rPr>
                      <a:rPr lang="de-DE" sz="1600" i="1" dirty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de-DE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i="1" dirty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de-DE" sz="1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de-DE" sz="1600" i="1" dirty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de-DE" sz="1600" i="1" dirty="0">
                        <a:latin typeface="Cambria Math" panose="02040503050406030204" pitchFamily="18" charset="0"/>
                      </a:rPr>
                      <m:t> = 1, .., </m:t>
                    </m:r>
                    <m:r>
                      <m:rPr>
                        <m:nor/>
                      </m:rPr>
                      <a:rPr lang="de-DE" sz="1600" b="0" i="1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de-DE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nor/>
                      </m:rPr>
                      <a:rPr lang="de-DE" sz="1600" i="1" dirty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de-DE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 i="1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de-DE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16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1600" dirty="0"/>
              </a:p>
              <a:p>
                <a:pPr marL="266700" lvl="1" indent="0">
                  <a:buNone/>
                </a:pPr>
                <a:endParaRPr lang="en-GB" dirty="0"/>
              </a:p>
              <a:p>
                <a:pPr marL="44450" indent="0">
                  <a:buNone/>
                </a:pPr>
                <a:r>
                  <a:rPr lang="en-GB" dirty="0"/>
                  <a:t>Solution: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are the </a:t>
                </a:r>
                <a:r>
                  <a:rPr lang="en-GB" b="1" dirty="0"/>
                  <a:t>eigenvectors</a:t>
                </a:r>
                <a:r>
                  <a:rPr lang="en-GB" dirty="0"/>
                  <a:t> of the covariance matrix C of the dataset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are the </a:t>
                </a:r>
                <a:r>
                  <a:rPr lang="en-GB" b="1" dirty="0"/>
                  <a:t>eigenvalues</a:t>
                </a:r>
                <a:r>
                  <a:rPr lang="en-GB" dirty="0"/>
                  <a:t> of the covariance matrix C of the dataset and the variance associated with each eigenvector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A262AE1-DB73-420B-9AFD-2E0339A45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B31C-B47E-4492-B286-5DA8DE0EE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925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Arial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XFNKNFZNA3JN-2102554853-552670</_dlc_DocId>
    <_dlc_DocIdUrl xmlns="a1d3deca-49d0-46fa-a3f9-6e0c4e618558">
      <Url>https://knime.sharepoint.com/_layouts/15/DocIdRedir.aspx?ID=XFNKNFZNA3JN-2102554853-552670</Url>
      <Description>XFNKNFZNA3JN-2102554853-552670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D0D0811-E7B4-4974-A3A9-29868CF995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BC03A6-CC7F-4A60-B738-FC353793CF8C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a1d3deca-49d0-46fa-a3f9-6e0c4e618558"/>
    <ds:schemaRef ds:uri="http://purl.org/dc/terms/"/>
    <ds:schemaRef ds:uri="http://schemas.microsoft.com/office/2006/documentManagement/types"/>
    <ds:schemaRef ds:uri="32a7ba11-dde9-4cf2-a6ac-8f31dc36ce67"/>
    <ds:schemaRef ds:uri="http://schemas.microsoft.com/sharepoint/v3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47CDB980-6022-4900-8881-167EE69D236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9518</TotalTime>
  <Words>4184</Words>
  <Application>Microsoft Office PowerPoint</Application>
  <PresentationFormat>On-screen Show (16:10)</PresentationFormat>
  <Paragraphs>349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Roboto</vt:lpstr>
      <vt:lpstr>Calibri</vt:lpstr>
      <vt:lpstr>LMSans12-Regular</vt:lpstr>
      <vt:lpstr>Cambria Math</vt:lpstr>
      <vt:lpstr>Symbol</vt:lpstr>
      <vt:lpstr>Master Guide to Intelligent Data Science</vt:lpstr>
      <vt:lpstr>Dimensionality Reduction</vt:lpstr>
      <vt:lpstr>Summary of this lesson</vt:lpstr>
      <vt:lpstr>Content of this lesson</vt:lpstr>
      <vt:lpstr>Datasets</vt:lpstr>
      <vt:lpstr>PCA: Principal Component Analysis</vt:lpstr>
      <vt:lpstr>Principal Component Analysis: Goal</vt:lpstr>
      <vt:lpstr>Mean and Variance</vt:lpstr>
      <vt:lpstr>Principal Component Analysis: Projection</vt:lpstr>
      <vt:lpstr>Principal Component Analysis: Eigenvalues and Eigenvectors</vt:lpstr>
      <vt:lpstr>Principal Component Analysis: Summary</vt:lpstr>
      <vt:lpstr>Principal Component Analysis: Dimensionality Reduction</vt:lpstr>
      <vt:lpstr>Principal Component Analysis</vt:lpstr>
      <vt:lpstr>Principal Component Analysis</vt:lpstr>
      <vt:lpstr>Principal Component Analysis: the „Cube“ data</vt:lpstr>
      <vt:lpstr>LDA: Linear Discriminant Analysis</vt:lpstr>
      <vt:lpstr>Linear Discriminant Analysis: Goal</vt:lpstr>
      <vt:lpstr>Linear Discriminant Analysis</vt:lpstr>
      <vt:lpstr>Linear Discriminant Analysis vs. Principal Component Analysis</vt:lpstr>
      <vt:lpstr>MDS: Multidimensional Scaling</vt:lpstr>
      <vt:lpstr>Multi-Dimensional Scaling</vt:lpstr>
      <vt:lpstr>Multi-Dimensional Scaling: Goal</vt:lpstr>
      <vt:lpstr>Multi-Dimensional Scaling: Distance</vt:lpstr>
      <vt:lpstr>Multi-Dimensional Scaling: Objective functions</vt:lpstr>
      <vt:lpstr>Multi-Dimensional Scaling: Objective functions</vt:lpstr>
      <vt:lpstr>Multi-Dimensional Scaling: Solution</vt:lpstr>
      <vt:lpstr>Reminder: gradient descent based solutions</vt:lpstr>
      <vt:lpstr>Reminder: gradient descent based solutions</vt:lpstr>
      <vt:lpstr>Reminder: gradient descent based solutions</vt:lpstr>
      <vt:lpstr>Multi-Dimensional Scaling: gradient descent example</vt:lpstr>
      <vt:lpstr>Multidimensional Scaling: Algorithm</vt:lpstr>
      <vt:lpstr>Multidimensional Scaling</vt:lpstr>
      <vt:lpstr>PCA vs. MDS vs. LDA</vt:lpstr>
      <vt:lpstr>t-SNE: t-distributed Stochastic Neighbor Embedding</vt:lpstr>
      <vt:lpstr>t-distributed Stochastic Neighbor Embedding</vt:lpstr>
      <vt:lpstr>t-distributed Stochastic Neighbor Embedding</vt:lpstr>
      <vt:lpstr>t-distributed Stochastic Neighbor Embedding</vt:lpstr>
      <vt:lpstr>t-distributed Stochastic Neighbor Embedding</vt:lpstr>
      <vt:lpstr>Practical Examples with KNIME Analytics Platform</vt:lpstr>
      <vt:lpstr>KNIME Workflow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Emilio Silvestri</cp:lastModifiedBy>
  <cp:revision>363</cp:revision>
  <cp:lastPrinted>2019-02-14T13:33:55Z</cp:lastPrinted>
  <dcterms:created xsi:type="dcterms:W3CDTF">2019-02-27T15:40:41Z</dcterms:created>
  <dcterms:modified xsi:type="dcterms:W3CDTF">2021-02-15T16:58:46Z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5b8ecdec-464f-42d7-8a18-42c472ce9f27</vt:lpwstr>
  </property>
</Properties>
</file>