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0" r:id="rId5"/>
  </p:sldMasterIdLst>
  <p:notesMasterIdLst>
    <p:notesMasterId r:id="rId76"/>
  </p:notesMasterIdLst>
  <p:sldIdLst>
    <p:sldId id="262" r:id="rId6"/>
    <p:sldId id="317" r:id="rId7"/>
    <p:sldId id="1590" r:id="rId8"/>
    <p:sldId id="356" r:id="rId9"/>
    <p:sldId id="1636" r:id="rId10"/>
    <p:sldId id="1637" r:id="rId11"/>
    <p:sldId id="323" r:id="rId12"/>
    <p:sldId id="1592" r:id="rId13"/>
    <p:sldId id="1640" r:id="rId14"/>
    <p:sldId id="1577" r:id="rId15"/>
    <p:sldId id="326" r:id="rId16"/>
    <p:sldId id="1582" r:id="rId17"/>
    <p:sldId id="1580" r:id="rId18"/>
    <p:sldId id="1581" r:id="rId19"/>
    <p:sldId id="1579" r:id="rId20"/>
    <p:sldId id="1583" r:id="rId21"/>
    <p:sldId id="1584" r:id="rId22"/>
    <p:sldId id="1585" r:id="rId23"/>
    <p:sldId id="1586" r:id="rId24"/>
    <p:sldId id="1587" r:id="rId25"/>
    <p:sldId id="1588" r:id="rId26"/>
    <p:sldId id="1589" r:id="rId27"/>
    <p:sldId id="1578" r:id="rId28"/>
    <p:sldId id="1638" r:id="rId29"/>
    <p:sldId id="1639" r:id="rId30"/>
    <p:sldId id="312" r:id="rId31"/>
    <p:sldId id="320" r:id="rId32"/>
    <p:sldId id="1597" r:id="rId33"/>
    <p:sldId id="1663" r:id="rId34"/>
    <p:sldId id="1598" r:id="rId35"/>
    <p:sldId id="1662" r:id="rId36"/>
    <p:sldId id="1664" r:id="rId37"/>
    <p:sldId id="1665" r:id="rId38"/>
    <p:sldId id="1666" r:id="rId39"/>
    <p:sldId id="1602" r:id="rId40"/>
    <p:sldId id="1570" r:id="rId41"/>
    <p:sldId id="1606" r:id="rId42"/>
    <p:sldId id="1642" r:id="rId43"/>
    <p:sldId id="1643" r:id="rId44"/>
    <p:sldId id="1607" r:id="rId45"/>
    <p:sldId id="1603" r:id="rId46"/>
    <p:sldId id="1485" r:id="rId47"/>
    <p:sldId id="1608" r:id="rId48"/>
    <p:sldId id="1644" r:id="rId49"/>
    <p:sldId id="1604" r:id="rId50"/>
    <p:sldId id="1646" r:id="rId51"/>
    <p:sldId id="1647" r:id="rId52"/>
    <p:sldId id="1648" r:id="rId53"/>
    <p:sldId id="1618" r:id="rId54"/>
    <p:sldId id="1649" r:id="rId55"/>
    <p:sldId id="1650" r:id="rId56"/>
    <p:sldId id="1651" r:id="rId57"/>
    <p:sldId id="1652" r:id="rId58"/>
    <p:sldId id="1653" r:id="rId59"/>
    <p:sldId id="314" r:id="rId60"/>
    <p:sldId id="322" r:id="rId61"/>
    <p:sldId id="1654" r:id="rId62"/>
    <p:sldId id="351" r:id="rId63"/>
    <p:sldId id="1627" r:id="rId64"/>
    <p:sldId id="1628" r:id="rId65"/>
    <p:sldId id="1656" r:id="rId66"/>
    <p:sldId id="1629" r:id="rId67"/>
    <p:sldId id="1655" r:id="rId68"/>
    <p:sldId id="1658" r:id="rId69"/>
    <p:sldId id="1657" r:id="rId70"/>
    <p:sldId id="1659" r:id="rId71"/>
    <p:sldId id="1634" r:id="rId72"/>
    <p:sldId id="1660" r:id="rId73"/>
    <p:sldId id="1661" r:id="rId74"/>
    <p:sldId id="263" r:id="rId75"/>
  </p:sldIdLst>
  <p:sldSz cx="9144000" cy="5715000" type="screen16x10"/>
  <p:notesSz cx="6858000" cy="9144000"/>
  <p:embeddedFontLst>
    <p:embeddedFont>
      <p:font typeface="Calibri" panose="020F0502020204030204" pitchFamily="34" charset="0"/>
      <p:regular r:id="rId77"/>
      <p:bold r:id="rId78"/>
      <p:italic r:id="rId79"/>
      <p:boldItalic r:id="rId80"/>
    </p:embeddedFont>
    <p:embeddedFont>
      <p:font typeface="Roboto" panose="020B0604020202020204" charset="0"/>
      <p:regular r:id="rId81"/>
      <p:bold r:id="rId82"/>
      <p:italic r:id="rId83"/>
      <p:boldItalic r:id="rId84"/>
    </p:embeddedFont>
    <p:embeddedFont>
      <p:font typeface="Cambria Math" panose="02040503050406030204" pitchFamily="18" charset="0"/>
      <p:regular r:id="rId85"/>
    </p:embeddedFont>
    <p:embeddedFont>
      <p:font typeface="Segoe UI Symbol" panose="020B0502040204020203" pitchFamily="34" charset="0"/>
      <p:regular r:id="rId8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aria Silipo" initials="RS" lastIdx="23" clrIdx="0">
    <p:extLst>
      <p:ext uri="{19B8F6BF-5375-455C-9EA6-DF929625EA0E}">
        <p15:presenceInfo xmlns:p15="http://schemas.microsoft.com/office/powerpoint/2012/main" userId="S::rosaria.silipo@knime.com::48f1ae3a-382c-4c45-8ed1-39095bf3710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A51"/>
    <a:srgbClr val="00386C"/>
    <a:srgbClr val="020202"/>
    <a:srgbClr val="F8C71A"/>
    <a:srgbClr val="ED1846"/>
    <a:srgbClr val="0000C0"/>
    <a:srgbClr val="CDDEE7"/>
    <a:srgbClr val="92AEBC"/>
    <a:srgbClr val="FFF9D9"/>
    <a:srgbClr val="FFEB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72" autoAdjust="0"/>
    <p:restoredTop sz="95060" autoAdjust="0"/>
  </p:normalViewPr>
  <p:slideViewPr>
    <p:cSldViewPr snapToGrid="0" snapToObjects="1" showGuides="1">
      <p:cViewPr varScale="1">
        <p:scale>
          <a:sx n="188" d="100"/>
          <a:sy n="188" d="100"/>
        </p:scale>
        <p:origin x="240" y="115"/>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notesMaster" Target="notesMasters/notesMaster1.xml"/><Relationship Id="rId84" Type="http://schemas.openxmlformats.org/officeDocument/2006/relationships/font" Target="fonts/font8.fntdata"/><Relationship Id="rId89"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font" Target="fonts/font3.fntdata"/><Relationship Id="rId87" Type="http://schemas.openxmlformats.org/officeDocument/2006/relationships/commentAuthors" Target="commentAuthors.xml"/><Relationship Id="rId5" Type="http://schemas.openxmlformats.org/officeDocument/2006/relationships/slideMaster" Target="slideMasters/slideMaster1.xml"/><Relationship Id="rId61" Type="http://schemas.openxmlformats.org/officeDocument/2006/relationships/slide" Target="slides/slide56.xml"/><Relationship Id="rId82" Type="http://schemas.openxmlformats.org/officeDocument/2006/relationships/font" Target="fonts/font6.fntdata"/><Relationship Id="rId90" Type="http://schemas.openxmlformats.org/officeDocument/2006/relationships/theme" Target="theme/theme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font" Target="fonts/font1.fntdata"/><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font" Target="fonts/font4.fntdata"/><Relationship Id="rId85" Type="http://schemas.openxmlformats.org/officeDocument/2006/relationships/font" Target="fonts/font9.fntdata"/><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font" Target="fonts/font7.fntdata"/><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font" Target="fonts/font2.fntdata"/><Relationship Id="rId81" Type="http://schemas.openxmlformats.org/officeDocument/2006/relationships/font" Target="fonts/font5.fntdata"/><Relationship Id="rId86" Type="http://schemas.openxmlformats.org/officeDocument/2006/relationships/font" Target="fonts/font10.fntdata"/><Relationship Id="rId4" Type="http://schemas.openxmlformats.org/officeDocument/2006/relationships/customXml" Target="../customXml/item4.xml"/><Relationship Id="rId9"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99794-45CA-FF41-AA62-5E594CEACF02}" type="datetimeFigureOut">
              <a:rPr lang="de-DE" smtClean="0"/>
              <a:t>17.02.2021</a:t>
            </a:fld>
            <a:endParaRPr lang="de-DE" dirty="0"/>
          </a:p>
        </p:txBody>
      </p:sp>
      <p:sp>
        <p:nvSpPr>
          <p:cNvPr id="4" name="Folienbildplatzhalt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de-DE"/>
              <a:t>Mastertextformat bearbeiten
Zweite Ebene
Dritte Ebene
Vierte Ebene
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2914A-90BC-E546-9349-962456D80391}" type="slidenum">
              <a:rPr lang="de-DE" smtClean="0"/>
              <a:t>‹#›</a:t>
            </a:fld>
            <a:endParaRPr lang="de-DE" dirty="0"/>
          </a:p>
        </p:txBody>
      </p:sp>
    </p:spTree>
    <p:extLst>
      <p:ext uri="{BB962C8B-B14F-4D97-AF65-F5344CB8AC3E}">
        <p14:creationId xmlns:p14="http://schemas.microsoft.com/office/powerpoint/2010/main" val="832594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2914A-90BC-E546-9349-962456D80391}" type="slidenum">
              <a:rPr lang="de-DE" smtClean="0"/>
              <a:t>25</a:t>
            </a:fld>
            <a:endParaRPr lang="de-DE" dirty="0"/>
          </a:p>
        </p:txBody>
      </p:sp>
    </p:spTree>
    <p:extLst>
      <p:ext uri="{BB962C8B-B14F-4D97-AF65-F5344CB8AC3E}">
        <p14:creationId xmlns:p14="http://schemas.microsoft.com/office/powerpoint/2010/main" val="35701461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Title">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D98B2BB-C54F-7F42-81FA-8650AF785A93}"/>
              </a:ext>
            </a:extLst>
          </p:cNvPr>
          <p:cNvSpPr/>
          <p:nvPr userDrawn="1"/>
        </p:nvSpPr>
        <p:spPr>
          <a:xfrm>
            <a:off x="0" y="585216"/>
            <a:ext cx="9144000" cy="5129784"/>
          </a:xfrm>
          <a:prstGeom prst="rect">
            <a:avLst/>
          </a:prstGeom>
          <a:gradFill flip="none" rotWithShape="1">
            <a:gsLst>
              <a:gs pos="27000">
                <a:schemeClr val="accent6"/>
              </a:gs>
              <a:gs pos="69000">
                <a:schemeClr val="accent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7" name="Title 1">
            <a:extLst>
              <a:ext uri="{FF2B5EF4-FFF2-40B4-BE49-F238E27FC236}">
                <a16:creationId xmlns:a16="http://schemas.microsoft.com/office/drawing/2014/main" id="{A0F04939-8B07-1D47-9EBE-831B36D91298}"/>
              </a:ext>
            </a:extLst>
          </p:cNvPr>
          <p:cNvSpPr>
            <a:spLocks noGrp="1"/>
          </p:cNvSpPr>
          <p:nvPr>
            <p:ph type="ctrTitle" hasCustomPrompt="1"/>
          </p:nvPr>
        </p:nvSpPr>
        <p:spPr>
          <a:xfrm>
            <a:off x="1224000" y="1404000"/>
            <a:ext cx="3576522" cy="646331"/>
          </a:xfrm>
          <a:prstGeom prst="rect">
            <a:avLst/>
          </a:prstGeom>
        </p:spPr>
        <p:txBody>
          <a:bodyPr wrap="square" anchor="t">
            <a:spAutoFit/>
          </a:bodyPr>
          <a:lstStyle>
            <a:lvl1pPr algn="l">
              <a:lnSpc>
                <a:spcPct val="100000"/>
              </a:lnSpc>
              <a:defRPr sz="4200" b="1">
                <a:latin typeface="Arial" panose="020B0604020202020204" pitchFamily="34" charset="0"/>
                <a:ea typeface="Arial" panose="020B0604020202020204" pitchFamily="34" charset="0"/>
                <a:cs typeface="Arial" panose="020B0604020202020204" pitchFamily="34" charset="0"/>
              </a:defRPr>
            </a:lvl1pPr>
          </a:lstStyle>
          <a:p>
            <a:r>
              <a:rPr lang="de-DE" dirty="0"/>
              <a:t>Slide Title </a:t>
            </a:r>
            <a:endParaRPr lang="en-US" dirty="0"/>
          </a:p>
        </p:txBody>
      </p:sp>
      <p:cxnSp>
        <p:nvCxnSpPr>
          <p:cNvPr id="5" name="Gerade Verbindung 4">
            <a:extLst>
              <a:ext uri="{FF2B5EF4-FFF2-40B4-BE49-F238E27FC236}">
                <a16:creationId xmlns:a16="http://schemas.microsoft.com/office/drawing/2014/main" id="{4CBC83F2-DFA1-B449-B47E-9F6B07C647FF}"/>
              </a:ext>
            </a:extLst>
          </p:cNvPr>
          <p:cNvCxnSpPr>
            <a:cxnSpLocks/>
          </p:cNvCxnSpPr>
          <p:nvPr userDrawn="1"/>
        </p:nvCxnSpPr>
        <p:spPr>
          <a:xfrm>
            <a:off x="966061" y="0"/>
            <a:ext cx="0" cy="5715000"/>
          </a:xfrm>
          <a:prstGeom prst="line">
            <a:avLst/>
          </a:prstGeom>
          <a:ln w="19050" cap="flat" cmpd="sng">
            <a:solidFill>
              <a:schemeClr val="bg2"/>
            </a:solidFill>
            <a:prstDash val="solid"/>
            <a:round/>
          </a:ln>
        </p:spPr>
        <p:style>
          <a:lnRef idx="1">
            <a:schemeClr val="accent1"/>
          </a:lnRef>
          <a:fillRef idx="0">
            <a:schemeClr val="accent1"/>
          </a:fillRef>
          <a:effectRef idx="0">
            <a:schemeClr val="accent1"/>
          </a:effectRef>
          <a:fontRef idx="minor">
            <a:schemeClr val="tx1"/>
          </a:fontRef>
        </p:style>
      </p:cxnSp>
      <p:pic>
        <p:nvPicPr>
          <p:cNvPr id="4" name="Grafik 3" descr="Ein Bild, das sitzend, Tisch, Computer, Essen enthält.&#10;&#10;Automatisch generierte Beschreibung">
            <a:extLst>
              <a:ext uri="{FF2B5EF4-FFF2-40B4-BE49-F238E27FC236}">
                <a16:creationId xmlns:a16="http://schemas.microsoft.com/office/drawing/2014/main" id="{3F640471-65BF-C648-868D-963E292AF463}"/>
              </a:ext>
            </a:extLst>
          </p:cNvPr>
          <p:cNvPicPr>
            <a:picLocks noChangeAspect="1"/>
          </p:cNvPicPr>
          <p:nvPr userDrawn="1"/>
        </p:nvPicPr>
        <p:blipFill>
          <a:blip r:embed="rId2"/>
          <a:stretch>
            <a:fillRect/>
          </a:stretch>
        </p:blipFill>
        <p:spPr>
          <a:xfrm>
            <a:off x="3333647" y="-1"/>
            <a:ext cx="5436616" cy="5617837"/>
          </a:xfrm>
          <a:prstGeom prst="rect">
            <a:avLst/>
          </a:prstGeom>
        </p:spPr>
      </p:pic>
    </p:spTree>
    <p:extLst>
      <p:ext uri="{BB962C8B-B14F-4D97-AF65-F5344CB8AC3E}">
        <p14:creationId xmlns:p14="http://schemas.microsoft.com/office/powerpoint/2010/main" val="1516424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Chapter title">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1276A92E-9DD2-2F4E-8619-6D60BD8C3ECD}"/>
              </a:ext>
            </a:extLst>
          </p:cNvPr>
          <p:cNvSpPr/>
          <p:nvPr userDrawn="1"/>
        </p:nvSpPr>
        <p:spPr>
          <a:xfrm>
            <a:off x="0" y="0"/>
            <a:ext cx="9144000" cy="606056"/>
          </a:xfrm>
          <a:prstGeom prst="rect">
            <a:avLst/>
          </a:prstGeom>
          <a:gradFill flip="none" rotWithShape="1">
            <a:gsLst>
              <a:gs pos="3000">
                <a:schemeClr val="accent6"/>
              </a:gs>
              <a:gs pos="63000">
                <a:schemeClr val="accent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2" name="Rechteck 11">
            <a:extLst>
              <a:ext uri="{FF2B5EF4-FFF2-40B4-BE49-F238E27FC236}">
                <a16:creationId xmlns:a16="http://schemas.microsoft.com/office/drawing/2014/main" id="{5734A693-5F7B-6046-90D0-257E6241D3C2}"/>
              </a:ext>
            </a:extLst>
          </p:cNvPr>
          <p:cNvSpPr/>
          <p:nvPr userDrawn="1"/>
        </p:nvSpPr>
        <p:spPr>
          <a:xfrm>
            <a:off x="0" y="606056"/>
            <a:ext cx="9144000" cy="4890977"/>
          </a:xfrm>
          <a:prstGeom prst="rect">
            <a:avLst/>
          </a:prstGeom>
          <a:solidFill>
            <a:srgbClr val="92AE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3" name="Title 1">
            <a:extLst>
              <a:ext uri="{FF2B5EF4-FFF2-40B4-BE49-F238E27FC236}">
                <a16:creationId xmlns:a16="http://schemas.microsoft.com/office/drawing/2014/main" id="{4890F977-FE29-5A44-8A59-E92C8350D541}"/>
              </a:ext>
            </a:extLst>
          </p:cNvPr>
          <p:cNvSpPr>
            <a:spLocks noGrp="1"/>
          </p:cNvSpPr>
          <p:nvPr>
            <p:ph type="ctrTitle" hasCustomPrompt="1"/>
          </p:nvPr>
        </p:nvSpPr>
        <p:spPr>
          <a:xfrm>
            <a:off x="1224516" y="1044000"/>
            <a:ext cx="5484553" cy="1292662"/>
          </a:xfrm>
          <a:prstGeom prst="rect">
            <a:avLst/>
          </a:prstGeom>
        </p:spPr>
        <p:txBody>
          <a:bodyPr wrap="square" anchor="t">
            <a:spAutoFit/>
          </a:bodyPr>
          <a:lstStyle>
            <a:lvl1pPr algn="l">
              <a:lnSpc>
                <a:spcPct val="100000"/>
              </a:lnSpc>
              <a:defRPr sz="4200" b="0">
                <a:solidFill>
                  <a:srgbClr val="00386C"/>
                </a:solidFill>
                <a:latin typeface="Arial" panose="020B0604020202020204" pitchFamily="34" charset="0"/>
                <a:ea typeface="Arial" panose="020B0604020202020204" pitchFamily="34" charset="0"/>
                <a:cs typeface="Arial" panose="020B0604020202020204" pitchFamily="34" charset="0"/>
              </a:defRPr>
            </a:lvl1pPr>
          </a:lstStyle>
          <a:p>
            <a:r>
              <a:rPr lang="de-DE" dirty="0"/>
              <a:t>Chapter </a:t>
            </a:r>
            <a:br>
              <a:rPr lang="de-DE" dirty="0"/>
            </a:br>
            <a:r>
              <a:rPr lang="de-DE" dirty="0"/>
              <a:t>Title </a:t>
            </a:r>
            <a:endParaRPr lang="en-US" dirty="0"/>
          </a:p>
        </p:txBody>
      </p:sp>
      <p:cxnSp>
        <p:nvCxnSpPr>
          <p:cNvPr id="14" name="Gerade Verbindung 13">
            <a:extLst>
              <a:ext uri="{FF2B5EF4-FFF2-40B4-BE49-F238E27FC236}">
                <a16:creationId xmlns:a16="http://schemas.microsoft.com/office/drawing/2014/main" id="{6640156F-E036-7A4C-BC7D-099260826E00}"/>
              </a:ext>
            </a:extLst>
          </p:cNvPr>
          <p:cNvCxnSpPr>
            <a:cxnSpLocks/>
          </p:cNvCxnSpPr>
          <p:nvPr userDrawn="1"/>
        </p:nvCxnSpPr>
        <p:spPr>
          <a:xfrm>
            <a:off x="966061" y="0"/>
            <a:ext cx="0" cy="5715000"/>
          </a:xfrm>
          <a:prstGeom prst="line">
            <a:avLst/>
          </a:prstGeom>
          <a:ln w="19050" cap="flat" cmpd="sng">
            <a:solidFill>
              <a:schemeClr val="bg2"/>
            </a:solidFill>
            <a:prstDash val="solid"/>
            <a:round/>
          </a:ln>
        </p:spPr>
        <p:style>
          <a:lnRef idx="1">
            <a:schemeClr val="accent1"/>
          </a:lnRef>
          <a:fillRef idx="0">
            <a:schemeClr val="accent1"/>
          </a:fillRef>
          <a:effectRef idx="0">
            <a:schemeClr val="accent1"/>
          </a:effectRef>
          <a:fontRef idx="minor">
            <a:schemeClr val="tx1"/>
          </a:fontRef>
        </p:style>
      </p:cxnSp>
      <p:sp>
        <p:nvSpPr>
          <p:cNvPr id="19" name="Slide Number Placeholder 5">
            <a:extLst>
              <a:ext uri="{FF2B5EF4-FFF2-40B4-BE49-F238E27FC236}">
                <a16:creationId xmlns:a16="http://schemas.microsoft.com/office/drawing/2014/main" id="{8D691486-DA75-BD46-A06C-8E7CEDD4ADBD}"/>
              </a:ext>
            </a:extLst>
          </p:cNvPr>
          <p:cNvSpPr>
            <a:spLocks noGrp="1"/>
          </p:cNvSpPr>
          <p:nvPr>
            <p:ph type="sldNum" sz="quarter" idx="4"/>
          </p:nvPr>
        </p:nvSpPr>
        <p:spPr>
          <a:xfrm>
            <a:off x="8605224" y="5491424"/>
            <a:ext cx="180001" cy="238704"/>
          </a:xfrm>
          <a:prstGeom prst="rect">
            <a:avLst/>
          </a:prstGeom>
        </p:spPr>
        <p:txBody>
          <a:bodyPr vert="horz" lIns="0" tIns="0" rIns="0" bIns="0" rtlCol="0" anchor="ctr"/>
          <a:lstStyle>
            <a:lvl1pPr algn="ctr">
              <a:defRPr sz="600" b="0" i="0">
                <a:solidFill>
                  <a:schemeClr val="tx1"/>
                </a:solidFill>
                <a:latin typeface="Arial" panose="020B0604020202020204" pitchFamily="34" charset="0"/>
                <a:ea typeface="Roboto" panose="02000000000000000000" pitchFamily="2" charset="0"/>
                <a:cs typeface="Arial" panose="020B0604020202020204" pitchFamily="34" charset="0"/>
              </a:defRPr>
            </a:lvl1pPr>
          </a:lstStyle>
          <a:p>
            <a:fld id="{15C29056-5AFA-7949-831A-3EC086771171}" type="slidenum">
              <a:rPr lang="de-DE" smtClean="0"/>
              <a:pPr/>
              <a:t>‹#›</a:t>
            </a:fld>
            <a:endParaRPr lang="de-DE" dirty="0"/>
          </a:p>
        </p:txBody>
      </p:sp>
      <p:sp>
        <p:nvSpPr>
          <p:cNvPr id="21" name="Fußzeilenplatzhalter 2">
            <a:extLst>
              <a:ext uri="{FF2B5EF4-FFF2-40B4-BE49-F238E27FC236}">
                <a16:creationId xmlns:a16="http://schemas.microsoft.com/office/drawing/2014/main" id="{91AEDB89-5697-504D-8D7B-0587643FE3E0}"/>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dirty="0"/>
              <a:t>Guide to Intelligent Data Science </a:t>
            </a:r>
            <a:r>
              <a:rPr lang="en" b="0" dirty="0"/>
              <a:t>Second Edition, 2020</a:t>
            </a:r>
            <a:endParaRPr lang="de-DE" b="0" dirty="0"/>
          </a:p>
        </p:txBody>
      </p:sp>
      <p:sp>
        <p:nvSpPr>
          <p:cNvPr id="8" name="Rechteck 7">
            <a:extLst>
              <a:ext uri="{FF2B5EF4-FFF2-40B4-BE49-F238E27FC236}">
                <a16:creationId xmlns:a16="http://schemas.microsoft.com/office/drawing/2014/main" id="{639EF751-B7DA-8D43-ABED-4011DBCBB00D}"/>
              </a:ext>
            </a:extLst>
          </p:cNvPr>
          <p:cNvSpPr/>
          <p:nvPr userDrawn="1"/>
        </p:nvSpPr>
        <p:spPr>
          <a:xfrm>
            <a:off x="0" y="606056"/>
            <a:ext cx="966061" cy="1550507"/>
          </a:xfrm>
          <a:prstGeom prst="rect">
            <a:avLst/>
          </a:prstGeom>
          <a:solidFill>
            <a:srgbClr val="CDDEE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78783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ody: Text (1 column)">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21F8F476-5A63-1B43-B744-71E61ABBD3C2}"/>
              </a:ext>
            </a:extLst>
          </p:cNvPr>
          <p:cNvSpPr>
            <a:spLocks noGrp="1"/>
          </p:cNvSpPr>
          <p:nvPr>
            <p:ph type="title" hasCustomPrompt="1"/>
          </p:nvPr>
        </p:nvSpPr>
        <p:spPr>
          <a:xfrm>
            <a:off x="358775" y="175032"/>
            <a:ext cx="8426450" cy="246221"/>
          </a:xfrm>
          <a:prstGeom prst="rect">
            <a:avLst/>
          </a:prstGeom>
        </p:spPr>
        <p:txBody>
          <a:bodyPr wrap="square" lIns="0" tIns="0" rIns="0" bIns="0">
            <a:spAutoFit/>
          </a:bodyPr>
          <a:lstStyle>
            <a:lvl1pPr>
              <a:lnSpc>
                <a:spcPct val="100000"/>
              </a:lnSpc>
              <a:defRPr sz="1600"/>
            </a:lvl1pPr>
          </a:lstStyle>
          <a:p>
            <a:r>
              <a:rPr lang="en-US"/>
              <a:t>Click to edit Master title style</a:t>
            </a:r>
            <a:endParaRPr lang="en-US" dirty="0"/>
          </a:p>
        </p:txBody>
      </p:sp>
      <p:sp>
        <p:nvSpPr>
          <p:cNvPr id="3" name="Foliennummernplatzhalter 2">
            <a:extLst>
              <a:ext uri="{FF2B5EF4-FFF2-40B4-BE49-F238E27FC236}">
                <a16:creationId xmlns:a16="http://schemas.microsoft.com/office/drawing/2014/main" id="{46438E48-491D-0744-AD5E-C40A88ED1463}"/>
              </a:ext>
            </a:extLst>
          </p:cNvPr>
          <p:cNvSpPr>
            <a:spLocks noGrp="1"/>
          </p:cNvSpPr>
          <p:nvPr>
            <p:ph type="sldNum" sz="quarter" idx="13"/>
          </p:nvPr>
        </p:nvSpPr>
        <p:spPr/>
        <p:txBody>
          <a:bodyPr/>
          <a:lstStyle/>
          <a:p>
            <a:fld id="{15C29056-5AFA-7949-831A-3EC086771171}" type="slidenum">
              <a:rPr lang="de-DE" smtClean="0"/>
              <a:pPr/>
              <a:t>‹#›</a:t>
            </a:fld>
            <a:endParaRPr lang="de-DE" dirty="0"/>
          </a:p>
        </p:txBody>
      </p:sp>
      <p:sp>
        <p:nvSpPr>
          <p:cNvPr id="6" name="Textplatzhalter 5">
            <a:extLst>
              <a:ext uri="{FF2B5EF4-FFF2-40B4-BE49-F238E27FC236}">
                <a16:creationId xmlns:a16="http://schemas.microsoft.com/office/drawing/2014/main" id="{EDD48C0B-5391-7641-83FB-0699C7A9D049}"/>
              </a:ext>
            </a:extLst>
          </p:cNvPr>
          <p:cNvSpPr>
            <a:spLocks noGrp="1"/>
          </p:cNvSpPr>
          <p:nvPr>
            <p:ph type="body" sz="quarter" idx="14" hasCustomPrompt="1"/>
          </p:nvPr>
        </p:nvSpPr>
        <p:spPr>
          <a:xfrm>
            <a:off x="360000" y="900000"/>
            <a:ext cx="8378825" cy="4307679"/>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15" name="Fußzeilenplatzhalter 2">
            <a:extLst>
              <a:ext uri="{FF2B5EF4-FFF2-40B4-BE49-F238E27FC236}">
                <a16:creationId xmlns:a16="http://schemas.microsoft.com/office/drawing/2014/main" id="{B803BDE0-7686-6A44-87F6-24D51F182B08}"/>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3385855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ody: Text (1 column)">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21F8F476-5A63-1B43-B744-71E61ABBD3C2}"/>
              </a:ext>
            </a:extLst>
          </p:cNvPr>
          <p:cNvSpPr>
            <a:spLocks noGrp="1"/>
          </p:cNvSpPr>
          <p:nvPr>
            <p:ph type="title" hasCustomPrompt="1"/>
          </p:nvPr>
        </p:nvSpPr>
        <p:spPr>
          <a:xfrm>
            <a:off x="358775" y="175032"/>
            <a:ext cx="8426450" cy="246221"/>
          </a:xfrm>
          <a:prstGeom prst="rect">
            <a:avLst/>
          </a:prstGeom>
        </p:spPr>
        <p:txBody>
          <a:bodyPr wrap="square" lIns="0" tIns="0" rIns="0" bIns="0">
            <a:spAutoFit/>
          </a:bodyPr>
          <a:lstStyle>
            <a:lvl1pPr>
              <a:lnSpc>
                <a:spcPct val="100000"/>
              </a:lnSpc>
              <a:defRPr sz="1600"/>
            </a:lvl1pPr>
          </a:lstStyle>
          <a:p>
            <a:r>
              <a:rPr lang="en-US"/>
              <a:t>Click to edit Master title style</a:t>
            </a:r>
            <a:endParaRPr lang="en-US" dirty="0"/>
          </a:p>
        </p:txBody>
      </p:sp>
      <p:sp>
        <p:nvSpPr>
          <p:cNvPr id="3" name="Foliennummernplatzhalter 2">
            <a:extLst>
              <a:ext uri="{FF2B5EF4-FFF2-40B4-BE49-F238E27FC236}">
                <a16:creationId xmlns:a16="http://schemas.microsoft.com/office/drawing/2014/main" id="{46438E48-491D-0744-AD5E-C40A88ED1463}"/>
              </a:ext>
            </a:extLst>
          </p:cNvPr>
          <p:cNvSpPr>
            <a:spLocks noGrp="1"/>
          </p:cNvSpPr>
          <p:nvPr>
            <p:ph type="sldNum" sz="quarter" idx="13"/>
          </p:nvPr>
        </p:nvSpPr>
        <p:spPr/>
        <p:txBody>
          <a:bodyPr/>
          <a:lstStyle/>
          <a:p>
            <a:fld id="{15C29056-5AFA-7949-831A-3EC086771171}" type="slidenum">
              <a:rPr lang="de-DE" smtClean="0"/>
              <a:pPr/>
              <a:t>‹#›</a:t>
            </a:fld>
            <a:endParaRPr lang="de-DE" dirty="0"/>
          </a:p>
        </p:txBody>
      </p:sp>
      <p:sp>
        <p:nvSpPr>
          <p:cNvPr id="6" name="Textplatzhalter 5">
            <a:extLst>
              <a:ext uri="{FF2B5EF4-FFF2-40B4-BE49-F238E27FC236}">
                <a16:creationId xmlns:a16="http://schemas.microsoft.com/office/drawing/2014/main" id="{EDD48C0B-5391-7641-83FB-0699C7A9D049}"/>
              </a:ext>
            </a:extLst>
          </p:cNvPr>
          <p:cNvSpPr>
            <a:spLocks noGrp="1"/>
          </p:cNvSpPr>
          <p:nvPr>
            <p:ph type="body" sz="quarter" idx="14" hasCustomPrompt="1"/>
          </p:nvPr>
        </p:nvSpPr>
        <p:spPr>
          <a:xfrm>
            <a:off x="360000" y="1808703"/>
            <a:ext cx="8378825" cy="3398976"/>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dirty="0"/>
              <a:t>Click to edit Master title style</a:t>
            </a:r>
            <a:endParaRPr lang="de-DE" dirty="0"/>
          </a:p>
          <a:p>
            <a:pPr lvl="1"/>
            <a:r>
              <a:rPr lang="en-US" dirty="0"/>
              <a:t>Second level</a:t>
            </a:r>
          </a:p>
          <a:p>
            <a:pPr lvl="2"/>
            <a:r>
              <a:rPr lang="de-DE" dirty="0"/>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dirty="0"/>
              <a:t>Fourth level</a:t>
            </a:r>
          </a:p>
          <a:p>
            <a:pPr lvl="4"/>
            <a:r>
              <a:rPr lang="en-US" dirty="0"/>
              <a:t>Fifth level</a:t>
            </a:r>
          </a:p>
        </p:txBody>
      </p:sp>
      <p:sp>
        <p:nvSpPr>
          <p:cNvPr id="15" name="Fußzeilenplatzhalter 2">
            <a:extLst>
              <a:ext uri="{FF2B5EF4-FFF2-40B4-BE49-F238E27FC236}">
                <a16:creationId xmlns:a16="http://schemas.microsoft.com/office/drawing/2014/main" id="{B803BDE0-7686-6A44-87F6-24D51F182B08}"/>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dirty="0"/>
              <a:t>Guide to Intelligent Data Science </a:t>
            </a:r>
            <a:r>
              <a:rPr lang="en" b="0" dirty="0"/>
              <a:t>Second Edition, 2020</a:t>
            </a:r>
            <a:endParaRPr lang="de-DE" b="0" dirty="0"/>
          </a:p>
        </p:txBody>
      </p:sp>
      <p:sp>
        <p:nvSpPr>
          <p:cNvPr id="8" name="Text Placeholder 7"/>
          <p:cNvSpPr>
            <a:spLocks noGrp="1"/>
          </p:cNvSpPr>
          <p:nvPr>
            <p:ph type="body" sz="quarter" idx="15"/>
          </p:nvPr>
        </p:nvSpPr>
        <p:spPr>
          <a:xfrm>
            <a:off x="472888" y="757193"/>
            <a:ext cx="8153048" cy="909638"/>
          </a:xfrm>
          <a:prstGeom prst="roundRect">
            <a:avLst/>
          </a:prstGeom>
        </p:spPr>
        <p:style>
          <a:lnRef idx="2">
            <a:schemeClr val="dk1"/>
          </a:lnRef>
          <a:fillRef idx="1">
            <a:schemeClr val="lt1"/>
          </a:fillRef>
          <a:effectRef idx="0">
            <a:schemeClr val="dk1"/>
          </a:effectRef>
          <a:fontRef idx="none"/>
        </p:style>
        <p:txBody>
          <a:bodyPr anchor="ctr"/>
          <a:lstStyle>
            <a:lvl1pPr>
              <a:defRPr sz="1800"/>
            </a:lvl1pPr>
            <a:lvl5pPr marL="933450" indent="0">
              <a:buNone/>
              <a:defRPr/>
            </a:lvl5pPr>
          </a:lstStyle>
          <a:p>
            <a:pPr lvl="0"/>
            <a:r>
              <a:rPr lang="en-US" dirty="0" smtClean="0"/>
              <a:t>Edit Master text styles</a:t>
            </a:r>
          </a:p>
          <a:p>
            <a:pPr lvl="1"/>
            <a:r>
              <a:rPr lang="en-US" dirty="0" smtClean="0"/>
              <a:t>Second level</a:t>
            </a:r>
          </a:p>
        </p:txBody>
      </p:sp>
    </p:spTree>
    <p:extLst>
      <p:ext uri="{BB962C8B-B14F-4D97-AF65-F5344CB8AC3E}">
        <p14:creationId xmlns:p14="http://schemas.microsoft.com/office/powerpoint/2010/main" val="4164617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ody: Text (2 columns)">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FA66214D-6AE7-6844-8B78-0FA1678C8F74}"/>
              </a:ext>
            </a:extLst>
          </p:cNvPr>
          <p:cNvSpPr>
            <a:spLocks noGrp="1"/>
          </p:cNvSpPr>
          <p:nvPr>
            <p:ph type="sldNum" sz="quarter" idx="15"/>
          </p:nvPr>
        </p:nvSpPr>
        <p:spPr/>
        <p:txBody>
          <a:bodyPr/>
          <a:lstStyle/>
          <a:p>
            <a:fld id="{15C29056-5AFA-7949-831A-3EC086771171}" type="slidenum">
              <a:rPr lang="de-DE" smtClean="0"/>
              <a:pPr/>
              <a:t>‹#›</a:t>
            </a:fld>
            <a:endParaRPr lang="de-DE" dirty="0"/>
          </a:p>
        </p:txBody>
      </p:sp>
      <p:sp>
        <p:nvSpPr>
          <p:cNvPr id="14" name="Titel 4">
            <a:extLst>
              <a:ext uri="{FF2B5EF4-FFF2-40B4-BE49-F238E27FC236}">
                <a16:creationId xmlns:a16="http://schemas.microsoft.com/office/drawing/2014/main" id="{BD365B8B-5868-3D40-B70D-97ACEBCFBEC4}"/>
              </a:ext>
            </a:extLst>
          </p:cNvPr>
          <p:cNvSpPr>
            <a:spLocks noGrp="1"/>
          </p:cNvSpPr>
          <p:nvPr>
            <p:ph type="title" hasCustomPrompt="1"/>
          </p:nvPr>
        </p:nvSpPr>
        <p:spPr>
          <a:xfrm>
            <a:off x="358775" y="173941"/>
            <a:ext cx="8433504" cy="246221"/>
          </a:xfrm>
        </p:spPr>
        <p:txBody>
          <a:bodyPr/>
          <a:lstStyle/>
          <a:p>
            <a:r>
              <a:rPr lang="en-US"/>
              <a:t>Click to edit Master title style</a:t>
            </a:r>
            <a:endParaRPr lang="de-DE"/>
          </a:p>
        </p:txBody>
      </p:sp>
      <p:sp>
        <p:nvSpPr>
          <p:cNvPr id="5" name="Textplatzhalter 4">
            <a:extLst>
              <a:ext uri="{FF2B5EF4-FFF2-40B4-BE49-F238E27FC236}">
                <a16:creationId xmlns:a16="http://schemas.microsoft.com/office/drawing/2014/main" id="{5BDE0700-9001-1346-BFE7-A17DD5863EBD}"/>
              </a:ext>
            </a:extLst>
          </p:cNvPr>
          <p:cNvSpPr>
            <a:spLocks noGrp="1"/>
          </p:cNvSpPr>
          <p:nvPr>
            <p:ph type="body" sz="quarter" idx="17" hasCustomPrompt="1"/>
          </p:nvPr>
        </p:nvSpPr>
        <p:spPr>
          <a:xfrm>
            <a:off x="358775" y="900113"/>
            <a:ext cx="4011613" cy="4305300"/>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7" name="Textplatzhalter 6">
            <a:extLst>
              <a:ext uri="{FF2B5EF4-FFF2-40B4-BE49-F238E27FC236}">
                <a16:creationId xmlns:a16="http://schemas.microsoft.com/office/drawing/2014/main" id="{3A2A4D7F-0FF9-9641-A4AC-28DCA004BBD2}"/>
              </a:ext>
            </a:extLst>
          </p:cNvPr>
          <p:cNvSpPr>
            <a:spLocks noGrp="1"/>
          </p:cNvSpPr>
          <p:nvPr>
            <p:ph type="body" sz="quarter" idx="18" hasCustomPrompt="1"/>
          </p:nvPr>
        </p:nvSpPr>
        <p:spPr>
          <a:xfrm>
            <a:off x="4680000" y="900113"/>
            <a:ext cx="4032250" cy="4305300"/>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19" name="Fußzeilenplatzhalter 2">
            <a:extLst>
              <a:ext uri="{FF2B5EF4-FFF2-40B4-BE49-F238E27FC236}">
                <a16:creationId xmlns:a16="http://schemas.microsoft.com/office/drawing/2014/main" id="{C431475C-FDC5-8142-BF55-F4F8ECC240CC}"/>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710817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ody: Text + Picture">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1E2FFFC0-B0CF-0D4D-8A2D-A2A6C661B3D9}"/>
              </a:ext>
            </a:extLst>
          </p:cNvPr>
          <p:cNvSpPr>
            <a:spLocks noGrp="1"/>
          </p:cNvSpPr>
          <p:nvPr>
            <p:ph type="pic" sz="quarter" idx="11"/>
          </p:nvPr>
        </p:nvSpPr>
        <p:spPr>
          <a:xfrm>
            <a:off x="4679999" y="900001"/>
            <a:ext cx="4105225" cy="4342262"/>
          </a:xfrm>
          <a:ln w="57150" cap="sq">
            <a:noFill/>
            <a:miter lim="800000"/>
          </a:ln>
        </p:spPr>
        <p:txBody>
          <a:bodyPr/>
          <a:lstStyle>
            <a:lvl1pPr marL="6350" indent="0">
              <a:buNone/>
              <a:defRPr>
                <a:solidFill>
                  <a:schemeClr val="tx1">
                    <a:lumMod val="75000"/>
                  </a:schemeClr>
                </a:solidFill>
              </a:defRPr>
            </a:lvl1pPr>
          </a:lstStyle>
          <a:p>
            <a:r>
              <a:rPr lang="de-DE"/>
              <a:t>Bild durch Klicken auf Symbol hinzufügen</a:t>
            </a:r>
          </a:p>
        </p:txBody>
      </p:sp>
      <p:sp>
        <p:nvSpPr>
          <p:cNvPr id="3" name="Foliennummernplatzhalter 2">
            <a:extLst>
              <a:ext uri="{FF2B5EF4-FFF2-40B4-BE49-F238E27FC236}">
                <a16:creationId xmlns:a16="http://schemas.microsoft.com/office/drawing/2014/main" id="{51C1F53E-94CD-F14F-A6CD-D57201049D1E}"/>
              </a:ext>
            </a:extLst>
          </p:cNvPr>
          <p:cNvSpPr>
            <a:spLocks noGrp="1"/>
          </p:cNvSpPr>
          <p:nvPr>
            <p:ph type="sldNum" sz="quarter" idx="14"/>
          </p:nvPr>
        </p:nvSpPr>
        <p:spPr/>
        <p:txBody>
          <a:bodyPr/>
          <a:lstStyle/>
          <a:p>
            <a:fld id="{15C29056-5AFA-7949-831A-3EC086771171}" type="slidenum">
              <a:rPr lang="de-DE" smtClean="0"/>
              <a:pPr/>
              <a:t>‹#›</a:t>
            </a:fld>
            <a:endParaRPr lang="de-DE" dirty="0"/>
          </a:p>
        </p:txBody>
      </p:sp>
      <p:sp>
        <p:nvSpPr>
          <p:cNvPr id="13" name="Titel 4">
            <a:extLst>
              <a:ext uri="{FF2B5EF4-FFF2-40B4-BE49-F238E27FC236}">
                <a16:creationId xmlns:a16="http://schemas.microsoft.com/office/drawing/2014/main" id="{36EE8378-5CCF-9144-B82F-7C252F4CE31B}"/>
              </a:ext>
            </a:extLst>
          </p:cNvPr>
          <p:cNvSpPr>
            <a:spLocks noGrp="1"/>
          </p:cNvSpPr>
          <p:nvPr>
            <p:ph type="title" hasCustomPrompt="1"/>
          </p:nvPr>
        </p:nvSpPr>
        <p:spPr>
          <a:xfrm>
            <a:off x="358775" y="173941"/>
            <a:ext cx="8433504" cy="246221"/>
          </a:xfrm>
        </p:spPr>
        <p:txBody>
          <a:bodyPr/>
          <a:lstStyle/>
          <a:p>
            <a:r>
              <a:rPr lang="en-US"/>
              <a:t>Click to edit Master title style</a:t>
            </a:r>
            <a:endParaRPr lang="de-DE"/>
          </a:p>
        </p:txBody>
      </p:sp>
      <p:sp>
        <p:nvSpPr>
          <p:cNvPr id="6" name="Textplatzhalter 5">
            <a:extLst>
              <a:ext uri="{FF2B5EF4-FFF2-40B4-BE49-F238E27FC236}">
                <a16:creationId xmlns:a16="http://schemas.microsoft.com/office/drawing/2014/main" id="{60172A25-DB0F-0B40-80A4-0BCDD7F8AEB7}"/>
              </a:ext>
            </a:extLst>
          </p:cNvPr>
          <p:cNvSpPr>
            <a:spLocks noGrp="1"/>
          </p:cNvSpPr>
          <p:nvPr>
            <p:ph type="body" sz="quarter" idx="15" hasCustomPrompt="1"/>
          </p:nvPr>
        </p:nvSpPr>
        <p:spPr>
          <a:xfrm>
            <a:off x="358775" y="900001"/>
            <a:ext cx="4011613" cy="4302237"/>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16" name="Fußzeilenplatzhalter 2">
            <a:extLst>
              <a:ext uri="{FF2B5EF4-FFF2-40B4-BE49-F238E27FC236}">
                <a16:creationId xmlns:a16="http://schemas.microsoft.com/office/drawing/2014/main" id="{F167F8D4-D622-F340-8F6D-036447626CC4}"/>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580095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ody: Picture + Text">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1E2FFFC0-B0CF-0D4D-8A2D-A2A6C661B3D9}"/>
              </a:ext>
            </a:extLst>
          </p:cNvPr>
          <p:cNvSpPr>
            <a:spLocks noGrp="1"/>
          </p:cNvSpPr>
          <p:nvPr>
            <p:ph type="pic" sz="quarter" idx="11"/>
          </p:nvPr>
        </p:nvSpPr>
        <p:spPr>
          <a:xfrm>
            <a:off x="358776" y="900000"/>
            <a:ext cx="4011206" cy="4331420"/>
          </a:xfrm>
          <a:ln w="50800" cap="sq">
            <a:noFill/>
            <a:miter lim="800000"/>
          </a:ln>
        </p:spPr>
        <p:txBody>
          <a:bodyPr/>
          <a:lstStyle>
            <a:lvl1pPr marL="6350" indent="0">
              <a:buFont typeface="Arial" panose="020B0604020202020204" pitchFamily="34" charset="0"/>
              <a:buNone/>
              <a:defRPr>
                <a:solidFill>
                  <a:schemeClr val="tx1">
                    <a:lumMod val="75000"/>
                  </a:schemeClr>
                </a:solidFill>
              </a:defRPr>
            </a:lvl1pPr>
          </a:lstStyle>
          <a:p>
            <a:r>
              <a:rPr lang="de-DE"/>
              <a:t>Bild durch Klicken auf Symbol hinzufügen</a:t>
            </a:r>
          </a:p>
        </p:txBody>
      </p:sp>
      <p:sp>
        <p:nvSpPr>
          <p:cNvPr id="3" name="Foliennummernplatzhalter 2">
            <a:extLst>
              <a:ext uri="{FF2B5EF4-FFF2-40B4-BE49-F238E27FC236}">
                <a16:creationId xmlns:a16="http://schemas.microsoft.com/office/drawing/2014/main" id="{83E27F57-B2F4-9241-929D-68B182DD39DB}"/>
              </a:ext>
            </a:extLst>
          </p:cNvPr>
          <p:cNvSpPr>
            <a:spLocks noGrp="1"/>
          </p:cNvSpPr>
          <p:nvPr>
            <p:ph type="sldNum" sz="quarter" idx="15"/>
          </p:nvPr>
        </p:nvSpPr>
        <p:spPr/>
        <p:txBody>
          <a:bodyPr/>
          <a:lstStyle/>
          <a:p>
            <a:fld id="{15C29056-5AFA-7949-831A-3EC086771171}" type="slidenum">
              <a:rPr lang="de-DE" smtClean="0"/>
              <a:pPr/>
              <a:t>‹#›</a:t>
            </a:fld>
            <a:endParaRPr lang="de-DE" dirty="0"/>
          </a:p>
        </p:txBody>
      </p:sp>
      <p:sp>
        <p:nvSpPr>
          <p:cNvPr id="13" name="Titel 4">
            <a:extLst>
              <a:ext uri="{FF2B5EF4-FFF2-40B4-BE49-F238E27FC236}">
                <a16:creationId xmlns:a16="http://schemas.microsoft.com/office/drawing/2014/main" id="{15B9A3C3-445A-804B-AB66-80EE629EEB54}"/>
              </a:ext>
            </a:extLst>
          </p:cNvPr>
          <p:cNvSpPr>
            <a:spLocks noGrp="1"/>
          </p:cNvSpPr>
          <p:nvPr>
            <p:ph type="title" hasCustomPrompt="1"/>
          </p:nvPr>
        </p:nvSpPr>
        <p:spPr>
          <a:xfrm>
            <a:off x="358775" y="173941"/>
            <a:ext cx="8426450" cy="246221"/>
          </a:xfrm>
        </p:spPr>
        <p:txBody>
          <a:bodyPr/>
          <a:lstStyle/>
          <a:p>
            <a:r>
              <a:rPr lang="en-US"/>
              <a:t>Click to edit Master title style</a:t>
            </a:r>
            <a:endParaRPr lang="de-DE"/>
          </a:p>
        </p:txBody>
      </p:sp>
      <p:sp>
        <p:nvSpPr>
          <p:cNvPr id="6" name="Textplatzhalter 5">
            <a:extLst>
              <a:ext uri="{FF2B5EF4-FFF2-40B4-BE49-F238E27FC236}">
                <a16:creationId xmlns:a16="http://schemas.microsoft.com/office/drawing/2014/main" id="{E041EECD-9FC2-934F-AA63-0ED240232F9B}"/>
              </a:ext>
            </a:extLst>
          </p:cNvPr>
          <p:cNvSpPr>
            <a:spLocks noGrp="1"/>
          </p:cNvSpPr>
          <p:nvPr>
            <p:ph type="body" sz="quarter" idx="16" hasCustomPrompt="1"/>
          </p:nvPr>
        </p:nvSpPr>
        <p:spPr>
          <a:xfrm>
            <a:off x="4680000" y="900000"/>
            <a:ext cx="4037012" cy="4331420"/>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16" name="Fußzeilenplatzhalter 2">
            <a:extLst>
              <a:ext uri="{FF2B5EF4-FFF2-40B4-BE49-F238E27FC236}">
                <a16:creationId xmlns:a16="http://schemas.microsoft.com/office/drawing/2014/main" id="{5D5BE5F2-1E81-4C42-A169-8B0C817245E0}"/>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82932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D98B2BB-C54F-7F42-81FA-8650AF785A93}"/>
              </a:ext>
            </a:extLst>
          </p:cNvPr>
          <p:cNvSpPr/>
          <p:nvPr userDrawn="1"/>
        </p:nvSpPr>
        <p:spPr>
          <a:xfrm>
            <a:off x="0" y="-2713"/>
            <a:ext cx="9144000" cy="5507301"/>
          </a:xfrm>
          <a:prstGeom prst="rect">
            <a:avLst/>
          </a:prstGeom>
          <a:gradFill flip="none" rotWithShape="1">
            <a:gsLst>
              <a:gs pos="3000">
                <a:schemeClr val="accent6"/>
              </a:gs>
              <a:gs pos="63000">
                <a:schemeClr val="accent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7" name="Title 1">
            <a:extLst>
              <a:ext uri="{FF2B5EF4-FFF2-40B4-BE49-F238E27FC236}">
                <a16:creationId xmlns:a16="http://schemas.microsoft.com/office/drawing/2014/main" id="{A0F04939-8B07-1D47-9EBE-831B36D91298}"/>
              </a:ext>
            </a:extLst>
          </p:cNvPr>
          <p:cNvSpPr>
            <a:spLocks noGrp="1"/>
          </p:cNvSpPr>
          <p:nvPr>
            <p:ph type="ctrTitle" hasCustomPrompt="1"/>
          </p:nvPr>
        </p:nvSpPr>
        <p:spPr>
          <a:xfrm>
            <a:off x="1219204" y="1995726"/>
            <a:ext cx="7324049" cy="861774"/>
          </a:xfrm>
          <a:prstGeom prst="rect">
            <a:avLst/>
          </a:prstGeom>
        </p:spPr>
        <p:txBody>
          <a:bodyPr wrap="square" anchor="ctr">
            <a:spAutoFit/>
          </a:bodyPr>
          <a:lstStyle>
            <a:lvl1pPr algn="l">
              <a:lnSpc>
                <a:spcPct val="100000"/>
              </a:lnSpc>
              <a:defRPr sz="5600" b="1">
                <a:latin typeface="Arial" panose="020B0604020202020204" pitchFamily="34" charset="0"/>
                <a:ea typeface="Arial" panose="020B0604020202020204" pitchFamily="34" charset="0"/>
                <a:cs typeface="Arial" panose="020B0604020202020204" pitchFamily="34" charset="0"/>
              </a:defRPr>
            </a:lvl1pPr>
          </a:lstStyle>
          <a:p>
            <a:r>
              <a:rPr lang="de-DE" dirty="0"/>
              <a:t>Thank you</a:t>
            </a:r>
            <a:endParaRPr lang="en-US" dirty="0"/>
          </a:p>
        </p:txBody>
      </p:sp>
      <p:cxnSp>
        <p:nvCxnSpPr>
          <p:cNvPr id="5" name="Gerade Verbindung 4">
            <a:extLst>
              <a:ext uri="{FF2B5EF4-FFF2-40B4-BE49-F238E27FC236}">
                <a16:creationId xmlns:a16="http://schemas.microsoft.com/office/drawing/2014/main" id="{4CBC83F2-DFA1-B449-B47E-9F6B07C647FF}"/>
              </a:ext>
            </a:extLst>
          </p:cNvPr>
          <p:cNvCxnSpPr>
            <a:cxnSpLocks/>
          </p:cNvCxnSpPr>
          <p:nvPr userDrawn="1"/>
        </p:nvCxnSpPr>
        <p:spPr>
          <a:xfrm>
            <a:off x="966061" y="0"/>
            <a:ext cx="0" cy="5715000"/>
          </a:xfrm>
          <a:prstGeom prst="line">
            <a:avLst/>
          </a:prstGeom>
          <a:ln w="19050" cap="flat" cmpd="sng">
            <a:solidFill>
              <a:schemeClr val="bg2"/>
            </a:solidFill>
            <a:prstDash val="solid"/>
            <a:round/>
          </a:ln>
        </p:spPr>
        <p:style>
          <a:lnRef idx="1">
            <a:schemeClr val="accent1"/>
          </a:lnRef>
          <a:fillRef idx="0">
            <a:schemeClr val="accent1"/>
          </a:fillRef>
          <a:effectRef idx="0">
            <a:schemeClr val="accent1"/>
          </a:effectRef>
          <a:fontRef idx="minor">
            <a:schemeClr val="tx1"/>
          </a:fontRef>
        </p:style>
      </p:cxnSp>
      <p:sp>
        <p:nvSpPr>
          <p:cNvPr id="11" name="Foliennummernplatzhalter 2">
            <a:extLst>
              <a:ext uri="{FF2B5EF4-FFF2-40B4-BE49-F238E27FC236}">
                <a16:creationId xmlns:a16="http://schemas.microsoft.com/office/drawing/2014/main" id="{6CCBAA98-D685-6E4B-94B8-8F1F3B208014}"/>
              </a:ext>
            </a:extLst>
          </p:cNvPr>
          <p:cNvSpPr>
            <a:spLocks noGrp="1"/>
          </p:cNvSpPr>
          <p:nvPr>
            <p:ph type="sldNum" sz="quarter" idx="15"/>
          </p:nvPr>
        </p:nvSpPr>
        <p:spPr>
          <a:xfrm>
            <a:off x="8605224" y="5491424"/>
            <a:ext cx="180001" cy="238704"/>
          </a:xfrm>
        </p:spPr>
        <p:txBody>
          <a:bodyPr/>
          <a:lstStyle/>
          <a:p>
            <a:fld id="{15C29056-5AFA-7949-831A-3EC086771171}" type="slidenum">
              <a:rPr lang="de-DE" smtClean="0"/>
              <a:pPr/>
              <a:t>‹#›</a:t>
            </a:fld>
            <a:endParaRPr lang="de-DE" dirty="0"/>
          </a:p>
        </p:txBody>
      </p:sp>
      <p:sp>
        <p:nvSpPr>
          <p:cNvPr id="12" name="Fußzeilenplatzhalter 2">
            <a:extLst>
              <a:ext uri="{FF2B5EF4-FFF2-40B4-BE49-F238E27FC236}">
                <a16:creationId xmlns:a16="http://schemas.microsoft.com/office/drawing/2014/main" id="{C65F74C8-D7E3-BF49-8FDF-E7FACFC3D657}"/>
              </a:ext>
            </a:extLst>
          </p:cNvPr>
          <p:cNvSpPr txBox="1">
            <a:spLocks/>
          </p:cNvSpPr>
          <p:nvPr userDrawn="1"/>
        </p:nvSpPr>
        <p:spPr>
          <a:xfrm>
            <a:off x="358775" y="5491424"/>
            <a:ext cx="4011206" cy="238704"/>
          </a:xfrm>
          <a:prstGeom prst="rect">
            <a:avLst/>
          </a:prstGeom>
        </p:spPr>
        <p:txBody>
          <a:bodyPr vert="horz" lIns="0" tIns="0" rIns="0" bIns="0" rtlCol="0" anchor="ctr"/>
          <a:lstStyle>
            <a:defPPr>
              <a:defRPr lang="en-US"/>
            </a:defPPr>
            <a:lvl1pPr marL="0" algn="l" defTabSz="457200" rtl="0" eaLnBrk="1" latinLnBrk="0" hangingPunct="1">
              <a:defRPr sz="700" b="1" i="0" kern="1200">
                <a:solidFill>
                  <a:schemeClr val="tx1"/>
                </a:solidFill>
                <a:latin typeface="Arial" panose="020B0604020202020204" pitchFamily="34" charset="0"/>
                <a:ea typeface="Arial" panose="020B0503030404040204" pitchFamily="34" charset="0"/>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 dirty="0"/>
              <a:t>Guide to Intelligent Data Science </a:t>
            </a:r>
            <a:r>
              <a:rPr lang="en" b="0" dirty="0"/>
              <a:t>Second Edition, 2020</a:t>
            </a:r>
            <a:endParaRPr lang="de-DE" b="0" dirty="0"/>
          </a:p>
        </p:txBody>
      </p:sp>
      <p:sp>
        <p:nvSpPr>
          <p:cNvPr id="8" name="Footer Placeholder 2"/>
          <p:cNvSpPr>
            <a:spLocks noGrp="1"/>
          </p:cNvSpPr>
          <p:nvPr>
            <p:ph type="ftr" sz="quarter" idx="3"/>
          </p:nvPr>
        </p:nvSpPr>
        <p:spPr>
          <a:xfrm>
            <a:off x="1219219" y="2927047"/>
            <a:ext cx="7324026" cy="238704"/>
          </a:xfrm>
        </p:spPr>
        <p:txBody>
          <a:bodyPr/>
          <a:lstStyle>
            <a:lvl1pPr>
              <a:defRPr b="0"/>
            </a:lvl1pPr>
          </a:lstStyle>
          <a:p>
            <a:r>
              <a:rPr lang="en-US" dirty="0" smtClean="0"/>
              <a:t>For any questions please contact: education@knime.com</a:t>
            </a:r>
            <a:endParaRPr lang="en-US" dirty="0"/>
          </a:p>
        </p:txBody>
      </p:sp>
    </p:spTree>
    <p:extLst>
      <p:ext uri="{BB962C8B-B14F-4D97-AF65-F5344CB8AC3E}">
        <p14:creationId xmlns:p14="http://schemas.microsoft.com/office/powerpoint/2010/main" val="2306050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333"/>
            </a:lvl1pPr>
            <a:lvl2pPr>
              <a:defRPr sz="2000"/>
            </a:lvl2pPr>
            <a:lvl3pPr>
              <a:defRPr sz="1667"/>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ußzeilenplatzhalter 2">
            <a:extLst>
              <a:ext uri="{FF2B5EF4-FFF2-40B4-BE49-F238E27FC236}">
                <a16:creationId xmlns:a16="http://schemas.microsoft.com/office/drawing/2014/main" id="{5D5BE5F2-1E81-4C42-A169-8B0C817245E0}"/>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2686862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43D1F176-F568-914A-980C-DFBCD5D79B7D}"/>
              </a:ext>
            </a:extLst>
          </p:cNvPr>
          <p:cNvSpPr/>
          <p:nvPr userDrawn="1"/>
        </p:nvSpPr>
        <p:spPr>
          <a:xfrm>
            <a:off x="0" y="1"/>
            <a:ext cx="9144000" cy="594102"/>
          </a:xfrm>
          <a:prstGeom prst="rect">
            <a:avLst/>
          </a:pr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n>
                <a:noFill/>
              </a:ln>
              <a:latin typeface="Roboto" panose="02000000000000000000" pitchFamily="2" charset="0"/>
              <a:ea typeface="Roboto" panose="02000000000000000000" pitchFamily="2" charset="0"/>
              <a:cs typeface="Roboto" panose="02000000000000000000" pitchFamily="2" charset="0"/>
            </a:endParaRPr>
          </a:p>
        </p:txBody>
      </p:sp>
      <p:sp>
        <p:nvSpPr>
          <p:cNvPr id="4" name="Titelplatzhalter 3">
            <a:extLst>
              <a:ext uri="{FF2B5EF4-FFF2-40B4-BE49-F238E27FC236}">
                <a16:creationId xmlns:a16="http://schemas.microsoft.com/office/drawing/2014/main" id="{064A4E5B-C522-DA41-B39D-663910179814}"/>
              </a:ext>
            </a:extLst>
          </p:cNvPr>
          <p:cNvSpPr>
            <a:spLocks noGrp="1"/>
          </p:cNvSpPr>
          <p:nvPr>
            <p:ph type="title"/>
          </p:nvPr>
        </p:nvSpPr>
        <p:spPr>
          <a:xfrm>
            <a:off x="358775" y="173941"/>
            <a:ext cx="8426450" cy="246221"/>
          </a:xfrm>
          <a:prstGeom prst="rect">
            <a:avLst/>
          </a:prstGeom>
        </p:spPr>
        <p:txBody>
          <a:bodyPr vert="horz" wrap="square" lIns="0" tIns="0" rIns="0" bIns="0" rtlCol="0" anchor="t" anchorCtr="0">
            <a:spAutoFit/>
          </a:bodyPr>
          <a:lstStyle/>
          <a:p>
            <a:r>
              <a:rPr lang="en-US"/>
              <a:t>Click to edit Master title style</a:t>
            </a:r>
            <a:endParaRPr lang="de-DE" dirty="0"/>
          </a:p>
        </p:txBody>
      </p:sp>
      <p:sp>
        <p:nvSpPr>
          <p:cNvPr id="6" name="Textplatzhalter 5">
            <a:extLst>
              <a:ext uri="{FF2B5EF4-FFF2-40B4-BE49-F238E27FC236}">
                <a16:creationId xmlns:a16="http://schemas.microsoft.com/office/drawing/2014/main" id="{C66C6DAE-E1B6-094A-BCBD-2C4BDBBCE47B}"/>
              </a:ext>
            </a:extLst>
          </p:cNvPr>
          <p:cNvSpPr>
            <a:spLocks noGrp="1"/>
          </p:cNvSpPr>
          <p:nvPr>
            <p:ph type="body" idx="1"/>
          </p:nvPr>
        </p:nvSpPr>
        <p:spPr>
          <a:xfrm>
            <a:off x="358775" y="899999"/>
            <a:ext cx="8426450" cy="4304637"/>
          </a:xfrm>
          <a:prstGeom prst="rect">
            <a:avLst/>
          </a:prstGeom>
        </p:spPr>
        <p:txBody>
          <a:bodyPr vert="horz" lIns="0" tIns="0" rIns="0" bIns="0" rtlCol="0">
            <a:noAutofit/>
          </a:body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2" name="Rechteck 1">
            <a:extLst>
              <a:ext uri="{FF2B5EF4-FFF2-40B4-BE49-F238E27FC236}">
                <a16:creationId xmlns:a16="http://schemas.microsoft.com/office/drawing/2014/main" id="{D7C4B03B-722D-C840-8655-F27D5F4A86A5}"/>
              </a:ext>
            </a:extLst>
          </p:cNvPr>
          <p:cNvSpPr/>
          <p:nvPr userDrawn="1"/>
        </p:nvSpPr>
        <p:spPr>
          <a:xfrm>
            <a:off x="0" y="5496725"/>
            <a:ext cx="9144000" cy="238704"/>
          </a:xfrm>
          <a:prstGeom prst="rect">
            <a:avLst/>
          </a:prstGeom>
          <a:solidFill>
            <a:srgbClr val="CDDE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n>
                <a:noFill/>
              </a:ln>
              <a:latin typeface="Roboto" panose="02000000000000000000" pitchFamily="2" charset="0"/>
              <a:ea typeface="Roboto" panose="02000000000000000000" pitchFamily="2" charset="0"/>
              <a:cs typeface="Roboto" panose="02000000000000000000" pitchFamily="2" charset="0"/>
            </a:endParaRPr>
          </a:p>
        </p:txBody>
      </p:sp>
      <p:sp>
        <p:nvSpPr>
          <p:cNvPr id="7" name="Slide Number Placeholder 5">
            <a:extLst>
              <a:ext uri="{FF2B5EF4-FFF2-40B4-BE49-F238E27FC236}">
                <a16:creationId xmlns:a16="http://schemas.microsoft.com/office/drawing/2014/main" id="{D62618A8-57AB-7446-B906-4B72D5C58F8F}"/>
              </a:ext>
            </a:extLst>
          </p:cNvPr>
          <p:cNvSpPr>
            <a:spLocks noGrp="1"/>
          </p:cNvSpPr>
          <p:nvPr>
            <p:ph type="sldNum" sz="quarter" idx="4"/>
          </p:nvPr>
        </p:nvSpPr>
        <p:spPr>
          <a:xfrm>
            <a:off x="8605224" y="5491424"/>
            <a:ext cx="180001" cy="238704"/>
          </a:xfrm>
          <a:prstGeom prst="rect">
            <a:avLst/>
          </a:prstGeom>
        </p:spPr>
        <p:txBody>
          <a:bodyPr vert="horz" lIns="0" tIns="0" rIns="0" bIns="0" rtlCol="0" anchor="ctr"/>
          <a:lstStyle>
            <a:lvl1pPr algn="ctr">
              <a:defRPr sz="600" b="0" i="0">
                <a:solidFill>
                  <a:schemeClr val="tx1"/>
                </a:solidFill>
                <a:latin typeface="Arial" panose="020B0604020202020204" pitchFamily="34" charset="0"/>
                <a:ea typeface="Roboto" panose="02000000000000000000" pitchFamily="2" charset="0"/>
                <a:cs typeface="Arial" panose="020B0604020202020204" pitchFamily="34" charset="0"/>
              </a:defRPr>
            </a:lvl1pPr>
          </a:lstStyle>
          <a:p>
            <a:fld id="{15C29056-5AFA-7949-831A-3EC086771171}" type="slidenum">
              <a:rPr lang="de-DE" smtClean="0"/>
              <a:pPr/>
              <a:t>‹#›</a:t>
            </a:fld>
            <a:endParaRPr lang="de-DE" dirty="0"/>
          </a:p>
        </p:txBody>
      </p:sp>
      <p:sp>
        <p:nvSpPr>
          <p:cNvPr id="3" name="Fußzeilenplatzhalter 2">
            <a:extLst>
              <a:ext uri="{FF2B5EF4-FFF2-40B4-BE49-F238E27FC236}">
                <a16:creationId xmlns:a16="http://schemas.microsoft.com/office/drawing/2014/main" id="{5437F641-C003-F842-967C-12BE2D27030E}"/>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US" smtClean="0"/>
              <a:t>Guide to Intelligent Data Science Second Edition, 2020</a:t>
            </a:r>
            <a:endParaRPr lang="de-DE" b="0" dirty="0"/>
          </a:p>
        </p:txBody>
      </p:sp>
    </p:spTree>
    <p:extLst>
      <p:ext uri="{BB962C8B-B14F-4D97-AF65-F5344CB8AC3E}">
        <p14:creationId xmlns:p14="http://schemas.microsoft.com/office/powerpoint/2010/main" val="2616805225"/>
      </p:ext>
    </p:extLst>
  </p:cSld>
  <p:clrMap bg1="lt1" tx1="dk1" bg2="lt2" tx2="dk2" accent1="accent1" accent2="accent2" accent3="accent3" accent4="accent4" accent5="accent5" accent6="accent6" hlink="hlink" folHlink="folHlink"/>
  <p:sldLayoutIdLst>
    <p:sldLayoutId id="2147483685" r:id="rId1"/>
    <p:sldLayoutId id="2147483683" r:id="rId2"/>
    <p:sldLayoutId id="2147483662" r:id="rId3"/>
    <p:sldLayoutId id="2147483690" r:id="rId4"/>
    <p:sldLayoutId id="2147483674" r:id="rId5"/>
    <p:sldLayoutId id="2147483679" r:id="rId6"/>
    <p:sldLayoutId id="2147483680" r:id="rId7"/>
    <p:sldLayoutId id="2147483686" r:id="rId8"/>
    <p:sldLayoutId id="2147483689" r:id="rId9"/>
  </p:sldLayoutIdLst>
  <p:hf hdr="0" dt="0"/>
  <p:txStyles>
    <p:titleStyle>
      <a:lvl1pPr marL="0" marR="0" indent="0" algn="l" defTabSz="685800" rtl="0" eaLnBrk="1" fontAlgn="auto" latinLnBrk="0" hangingPunct="1">
        <a:lnSpc>
          <a:spcPct val="100000"/>
        </a:lnSpc>
        <a:spcBef>
          <a:spcPct val="0"/>
        </a:spcBef>
        <a:spcAft>
          <a:spcPts val="0"/>
        </a:spcAft>
        <a:buClrTx/>
        <a:buSzTx/>
        <a:buFontTx/>
        <a:buNone/>
        <a:tabLst/>
        <a:defRPr lang="de-DE" sz="1600" b="0" i="0" kern="1200" smtClean="0">
          <a:solidFill>
            <a:schemeClr val="bg1"/>
          </a:solidFill>
          <a:effectLst/>
          <a:latin typeface="Arial" panose="020B0604020202020204" pitchFamily="34" charset="0"/>
          <a:ea typeface="Roboto" panose="02000000000000000000" pitchFamily="2" charset="0"/>
          <a:cs typeface="Arial" panose="020B0604020202020204" pitchFamily="34" charset="0"/>
        </a:defRPr>
      </a:lvl1pPr>
    </p:titleStyle>
    <p:bodyStyle>
      <a:lvl1pPr marL="269875" indent="-269875"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6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6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6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6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26" userDrawn="1">
          <p15:clr>
            <a:srgbClr val="F26B43"/>
          </p15:clr>
        </p15:guide>
        <p15:guide id="2" orient="horz" pos="235" userDrawn="1">
          <p15:clr>
            <a:srgbClr val="F26B43"/>
          </p15:clr>
        </p15:guide>
        <p15:guide id="5" pos="557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41.png"/></Relationships>
</file>

<file path=ppt/slides/_rels/slide12.xml.rels><?xml version="1.0" encoding="UTF-8" standalone="yes"?>
<Relationships xmlns="http://schemas.openxmlformats.org/package/2006/relationships"><Relationship Id="rId3" Type="http://schemas.openxmlformats.org/officeDocument/2006/relationships/image" Target="../media/image410.png"/><Relationship Id="rId7"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0.png"/><Relationship Id="rId4" Type="http://schemas.openxmlformats.org/officeDocument/2006/relationships/image" Target="../media/image51.png"/></Relationships>
</file>

<file path=ppt/slides/_rels/slide13.xml.rels><?xml version="1.0" encoding="UTF-8" standalone="yes"?>
<Relationships xmlns="http://schemas.openxmlformats.org/package/2006/relationships"><Relationship Id="rId3" Type="http://schemas.openxmlformats.org/officeDocument/2006/relationships/image" Target="../media/image410.png"/><Relationship Id="rId7" Type="http://schemas.openxmlformats.org/officeDocument/2006/relationships/image" Target="../media/image10.png"/><Relationship Id="rId2" Type="http://schemas.openxmlformats.org/officeDocument/2006/relationships/image" Target="../media/image2.emf"/><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51.png"/></Relationships>
</file>

<file path=ppt/slides/_rels/slide14.xml.rels><?xml version="1.0" encoding="UTF-8" standalone="yes"?>
<Relationships xmlns="http://schemas.openxmlformats.org/package/2006/relationships"><Relationship Id="rId3" Type="http://schemas.openxmlformats.org/officeDocument/2006/relationships/image" Target="../media/image410.png"/><Relationship Id="rId7" Type="http://schemas.openxmlformats.org/officeDocument/2006/relationships/image" Target="../media/image10.png"/><Relationship Id="rId2" Type="http://schemas.openxmlformats.org/officeDocument/2006/relationships/image" Target="../media/image2.emf"/><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51.png"/></Relationships>
</file>

<file path=ppt/slides/_rels/slide15.xml.rels><?xml version="1.0" encoding="UTF-8" standalone="yes"?>
<Relationships xmlns="http://schemas.openxmlformats.org/package/2006/relationships"><Relationship Id="rId3" Type="http://schemas.openxmlformats.org/officeDocument/2006/relationships/image" Target="../media/image410.png"/><Relationship Id="rId7" Type="http://schemas.openxmlformats.org/officeDocument/2006/relationships/image" Target="../media/image12.png"/><Relationship Id="rId2" Type="http://schemas.openxmlformats.org/officeDocument/2006/relationships/image" Target="../media/image2.emf"/><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410.png"/><Relationship Id="rId7" Type="http://schemas.openxmlformats.org/officeDocument/2006/relationships/image" Target="../media/image14.png"/><Relationship Id="rId2" Type="http://schemas.openxmlformats.org/officeDocument/2006/relationships/image" Target="../media/image2.emf"/><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51.png"/></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410.png"/><Relationship Id="rId7" Type="http://schemas.openxmlformats.org/officeDocument/2006/relationships/image" Target="../media/image14.png"/><Relationship Id="rId2" Type="http://schemas.openxmlformats.org/officeDocument/2006/relationships/image" Target="../media/image2.emf"/><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51.png"/></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410.png"/><Relationship Id="rId7" Type="http://schemas.openxmlformats.org/officeDocument/2006/relationships/image" Target="../media/image17.png"/><Relationship Id="rId2" Type="http://schemas.openxmlformats.org/officeDocument/2006/relationships/image" Target="../media/image2.emf"/><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6.png"/><Relationship Id="rId4" Type="http://schemas.openxmlformats.org/officeDocument/2006/relationships/image" Target="../media/image51.png"/></Relationships>
</file>

<file path=ppt/slides/_rels/slide1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410.png"/><Relationship Id="rId7" Type="http://schemas.openxmlformats.org/officeDocument/2006/relationships/image" Target="../media/image18.png"/><Relationship Id="rId2" Type="http://schemas.openxmlformats.org/officeDocument/2006/relationships/image" Target="../media/image2.emf"/><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6.png"/><Relationship Id="rId4" Type="http://schemas.openxmlformats.org/officeDocument/2006/relationships/image" Target="../media/image5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410.png"/><Relationship Id="rId7" Type="http://schemas.openxmlformats.org/officeDocument/2006/relationships/image" Target="../media/image20.png"/><Relationship Id="rId2" Type="http://schemas.openxmlformats.org/officeDocument/2006/relationships/image" Target="../media/image2.emf"/><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6.png"/><Relationship Id="rId4" Type="http://schemas.openxmlformats.org/officeDocument/2006/relationships/image" Target="../media/image51.png"/></Relationships>
</file>

<file path=ppt/slides/_rels/slide21.xml.rels><?xml version="1.0" encoding="UTF-8" standalone="yes"?>
<Relationships xmlns="http://schemas.openxmlformats.org/package/2006/relationships"><Relationship Id="rId3" Type="http://schemas.openxmlformats.org/officeDocument/2006/relationships/image" Target="../media/image410.png"/><Relationship Id="rId7" Type="http://schemas.openxmlformats.org/officeDocument/2006/relationships/image" Target="../media/image20.png"/><Relationship Id="rId2" Type="http://schemas.openxmlformats.org/officeDocument/2006/relationships/image" Target="../media/image2.emf"/><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21.png"/><Relationship Id="rId4" Type="http://schemas.openxmlformats.org/officeDocument/2006/relationships/image" Target="../media/image51.png"/></Relationships>
</file>

<file path=ppt/slides/_rels/slide22.xml.rels><?xml version="1.0" encoding="UTF-8" standalone="yes"?>
<Relationships xmlns="http://schemas.openxmlformats.org/package/2006/relationships"><Relationship Id="rId3" Type="http://schemas.openxmlformats.org/officeDocument/2006/relationships/image" Target="../media/image410.png"/><Relationship Id="rId7" Type="http://schemas.openxmlformats.org/officeDocument/2006/relationships/image" Target="../media/image20.png"/><Relationship Id="rId2" Type="http://schemas.openxmlformats.org/officeDocument/2006/relationships/image" Target="../media/image2.emf"/><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21.png"/><Relationship Id="rId4" Type="http://schemas.openxmlformats.org/officeDocument/2006/relationships/image" Target="../media/image5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9B6E08-011C-D34D-A0C5-A112C618ECA6}"/>
              </a:ext>
            </a:extLst>
          </p:cNvPr>
          <p:cNvSpPr>
            <a:spLocks noGrp="1"/>
          </p:cNvSpPr>
          <p:nvPr>
            <p:ph type="ctrTitle"/>
          </p:nvPr>
        </p:nvSpPr>
        <p:spPr>
          <a:xfrm>
            <a:off x="1194034" y="1410930"/>
            <a:ext cx="3576522" cy="1938992"/>
          </a:xfrm>
        </p:spPr>
        <p:txBody>
          <a:bodyPr/>
          <a:lstStyle/>
          <a:p>
            <a:r>
              <a:rPr lang="de-DE" dirty="0"/>
              <a:t>Basic Principles: Exercises</a:t>
            </a:r>
          </a:p>
        </p:txBody>
      </p:sp>
    </p:spTree>
    <p:extLst>
      <p:ext uri="{BB962C8B-B14F-4D97-AF65-F5344CB8AC3E}">
        <p14:creationId xmlns:p14="http://schemas.microsoft.com/office/powerpoint/2010/main" val="40671343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1C41DAE-61B2-4A64-9504-DA6D13B9C911}"/>
              </a:ext>
            </a:extLst>
          </p:cNvPr>
          <p:cNvSpPr>
            <a:spLocks noGrp="1"/>
          </p:cNvSpPr>
          <p:nvPr>
            <p:ph type="body" sz="quarter" idx="14"/>
          </p:nvPr>
        </p:nvSpPr>
        <p:spPr>
          <a:xfrm>
            <a:off x="360000" y="900000"/>
            <a:ext cx="8378825" cy="2596887"/>
          </a:xfrm>
        </p:spPr>
        <p:txBody>
          <a:bodyPr/>
          <a:lstStyle/>
          <a:p>
            <a:pPr algn="l"/>
            <a:r>
              <a:rPr lang="en-GB" sz="1600" b="0" i="1" u="none" strike="noStrike" baseline="0" dirty="0"/>
              <a:t>The adult data set was classified using two models (see the classification results in the image </a:t>
            </a:r>
            <a:r>
              <a:rPr lang="en-GB" sz="1600" b="0" i="1" u="none" strike="noStrike" baseline="0" dirty="0" smtClean="0"/>
              <a:t>below).</a:t>
            </a:r>
            <a:endParaRPr lang="en-GB" sz="1600" b="0" i="1" u="none" strike="noStrike" baseline="0" dirty="0"/>
          </a:p>
          <a:p>
            <a:pPr algn="l"/>
            <a:endParaRPr lang="en-GB" sz="1600" b="0" i="1" u="none" strike="noStrike" baseline="0" dirty="0" smtClean="0"/>
          </a:p>
          <a:p>
            <a:pPr algn="l"/>
            <a:endParaRPr lang="en-GB" sz="1600" i="1" dirty="0"/>
          </a:p>
          <a:p>
            <a:pPr algn="l"/>
            <a:endParaRPr lang="en-GB" sz="1600" b="0" i="1" u="none" strike="noStrike" baseline="0" dirty="0" smtClean="0"/>
          </a:p>
          <a:p>
            <a:pPr algn="l"/>
            <a:endParaRPr lang="en-GB" sz="1600" i="1" dirty="0"/>
          </a:p>
          <a:p>
            <a:pPr algn="l"/>
            <a:endParaRPr lang="en-GB" sz="1600" b="0" i="1" u="none" strike="noStrike" baseline="0" dirty="0" smtClean="0"/>
          </a:p>
          <a:p>
            <a:pPr algn="l"/>
            <a:endParaRPr lang="en-GB" sz="1600" b="0" i="1" u="none" strike="noStrike" baseline="0" dirty="0" smtClean="0"/>
          </a:p>
          <a:p>
            <a:pPr algn="l"/>
            <a:r>
              <a:rPr lang="en-GB" sz="1600" b="0" i="1" u="none" strike="noStrike" baseline="0" dirty="0" smtClean="0"/>
              <a:t>The </a:t>
            </a:r>
            <a:r>
              <a:rPr lang="en-GB" sz="1600" b="0" i="1" u="none" strike="noStrike" baseline="0" dirty="0"/>
              <a:t>correct classification can be found in the attribute income. The columns P(income=&lt;= 50K)M1 and P(income=&lt;= 50K)M2 contain the probability that this person belongs to the positive class &lt;= 50K according to the prediction of models M1 and M2, respectively.</a:t>
            </a:r>
          </a:p>
          <a:p>
            <a:pPr marL="495300" lvl="1" indent="-228600">
              <a:buFont typeface="+mj-lt"/>
              <a:buAutoNum type="alphaLcPeriod"/>
            </a:pPr>
            <a:r>
              <a:rPr lang="en-GB" sz="1200" b="0" i="1" u="none" strike="noStrike" baseline="0" dirty="0" smtClean="0"/>
              <a:t>Draw </a:t>
            </a:r>
            <a:r>
              <a:rPr lang="en-GB" sz="1200" b="0" i="1" u="none" strike="noStrike" baseline="0" dirty="0"/>
              <a:t>in one diagram (by hand) the ROC curve for the two </a:t>
            </a:r>
            <a:r>
              <a:rPr lang="en-GB" sz="1200" b="0" i="1" u="none" strike="noStrike" baseline="0" dirty="0" smtClean="0"/>
              <a:t>models </a:t>
            </a:r>
            <a:r>
              <a:rPr lang="en-GB" sz="1200" b="0" i="1" u="none" strike="noStrike" baseline="0" dirty="0"/>
              <a:t>and explain how the ROC curve has been drawn</a:t>
            </a:r>
            <a:r>
              <a:rPr lang="en-GB" sz="1200" b="0" i="1" u="none" strike="noStrike" baseline="0" dirty="0" smtClean="0"/>
              <a:t>.</a:t>
            </a:r>
          </a:p>
          <a:p>
            <a:pPr marL="495300" lvl="1" indent="-228600">
              <a:buFont typeface="+mj-lt"/>
              <a:buAutoNum type="alphaLcPeriod"/>
            </a:pPr>
            <a:r>
              <a:rPr lang="en-GB" sz="1200" i="1" dirty="0" smtClean="0"/>
              <a:t>Where </a:t>
            </a:r>
            <a:r>
              <a:rPr lang="en-GB" sz="1200" i="1" dirty="0"/>
              <a:t>would the perfect curve be, where is the random guess, and which area under the curve is supposed to be worse than random</a:t>
            </a:r>
            <a:r>
              <a:rPr lang="en-GB" sz="1200" i="1" dirty="0" smtClean="0"/>
              <a:t>?</a:t>
            </a:r>
          </a:p>
          <a:p>
            <a:pPr marL="495300" lvl="1" indent="-228600">
              <a:buFont typeface="+mj-lt"/>
              <a:buAutoNum type="alphaLcPeriod"/>
            </a:pPr>
            <a:r>
              <a:rPr lang="en-GB" sz="1200" i="1" dirty="0"/>
              <a:t>Which of the algorithms better classified the data and why</a:t>
            </a:r>
            <a:r>
              <a:rPr lang="en-GB" sz="1200" i="1" dirty="0" smtClean="0"/>
              <a:t>?</a:t>
            </a:r>
            <a:endParaRPr lang="en-GB" sz="1200" i="1" dirty="0"/>
          </a:p>
        </p:txBody>
      </p:sp>
      <p:sp>
        <p:nvSpPr>
          <p:cNvPr id="5" name="Footer Placeholder 4">
            <a:extLst>
              <a:ext uri="{FF2B5EF4-FFF2-40B4-BE49-F238E27FC236}">
                <a16:creationId xmlns:a16="http://schemas.microsoft.com/office/drawing/2014/main" id="{758EE0AF-EE3F-420F-85F0-35F302AE912D}"/>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7" name="Title 6">
            <a:extLst>
              <a:ext uri="{FF2B5EF4-FFF2-40B4-BE49-F238E27FC236}">
                <a16:creationId xmlns:a16="http://schemas.microsoft.com/office/drawing/2014/main" id="{FB8930DD-11FE-44E8-98BE-ABA0381C544C}"/>
              </a:ext>
            </a:extLst>
          </p:cNvPr>
          <p:cNvSpPr>
            <a:spLocks noGrp="1"/>
          </p:cNvSpPr>
          <p:nvPr>
            <p:ph type="title"/>
          </p:nvPr>
        </p:nvSpPr>
        <p:spPr/>
        <p:txBody>
          <a:bodyPr/>
          <a:lstStyle/>
          <a:p>
            <a:r>
              <a:rPr lang="de-DE" dirty="0" smtClean="0"/>
              <a:t>ROC </a:t>
            </a:r>
            <a:r>
              <a:rPr lang="de-DE" dirty="0"/>
              <a:t>curve</a:t>
            </a:r>
            <a:endParaRPr lang="en-GB" dirty="0"/>
          </a:p>
        </p:txBody>
      </p:sp>
      <p:pic>
        <p:nvPicPr>
          <p:cNvPr id="8" name="Picture 7">
            <a:extLst>
              <a:ext uri="{FF2B5EF4-FFF2-40B4-BE49-F238E27FC236}">
                <a16:creationId xmlns:a16="http://schemas.microsoft.com/office/drawing/2014/main" id="{DB930DB5-AB95-48E7-8EAF-4038FF0F2118}"/>
              </a:ext>
            </a:extLst>
          </p:cNvPr>
          <p:cNvPicPr>
            <a:picLocks noChangeAspect="1"/>
          </p:cNvPicPr>
          <p:nvPr/>
        </p:nvPicPr>
        <p:blipFill rotWithShape="1">
          <a:blip r:embed="rId2"/>
          <a:srcRect l="348"/>
          <a:stretch/>
        </p:blipFill>
        <p:spPr>
          <a:xfrm>
            <a:off x="1297156" y="1531449"/>
            <a:ext cx="6504512" cy="1884569"/>
          </a:xfrm>
          <a:prstGeom prst="rect">
            <a:avLst/>
          </a:prstGeom>
          <a:ln>
            <a:solidFill>
              <a:schemeClr val="tx1"/>
            </a:solidFill>
          </a:ln>
        </p:spPr>
      </p:pic>
      <p:sp>
        <p:nvSpPr>
          <p:cNvPr id="2" name="Slide Number Placeholder 1"/>
          <p:cNvSpPr>
            <a:spLocks noGrp="1"/>
          </p:cNvSpPr>
          <p:nvPr>
            <p:ph type="sldNum" sz="quarter" idx="13"/>
          </p:nvPr>
        </p:nvSpPr>
        <p:spPr/>
        <p:txBody>
          <a:bodyPr/>
          <a:lstStyle/>
          <a:p>
            <a:fld id="{15C29056-5AFA-7949-831A-3EC086771171}" type="slidenum">
              <a:rPr lang="de-DE" smtClean="0"/>
              <a:pPr/>
              <a:t>10</a:t>
            </a:fld>
            <a:endParaRPr lang="de-DE" dirty="0"/>
          </a:p>
        </p:txBody>
      </p:sp>
    </p:spTree>
    <p:extLst>
      <p:ext uri="{BB962C8B-B14F-4D97-AF65-F5344CB8AC3E}">
        <p14:creationId xmlns:p14="http://schemas.microsoft.com/office/powerpoint/2010/main" val="879851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5C1A2-3197-4F47-9273-3C1F822FD37A}"/>
              </a:ext>
            </a:extLst>
          </p:cNvPr>
          <p:cNvSpPr>
            <a:spLocks noGrp="1"/>
          </p:cNvSpPr>
          <p:nvPr>
            <p:ph type="title"/>
          </p:nvPr>
        </p:nvSpPr>
        <p:spPr/>
        <p:txBody>
          <a:bodyPr/>
          <a:lstStyle/>
          <a:p>
            <a:r>
              <a:rPr lang="de-DE" dirty="0" smtClean="0"/>
              <a:t>ROC </a:t>
            </a:r>
            <a:r>
              <a:rPr lang="de-DE" dirty="0"/>
              <a:t>curve</a:t>
            </a:r>
            <a:endParaRPr lang="en-GB" dirty="0"/>
          </a:p>
        </p:txBody>
      </p:sp>
      <p:sp>
        <p:nvSpPr>
          <p:cNvPr id="4" name="Text Placeholder 3">
            <a:extLst>
              <a:ext uri="{FF2B5EF4-FFF2-40B4-BE49-F238E27FC236}">
                <a16:creationId xmlns:a16="http://schemas.microsoft.com/office/drawing/2014/main" id="{20F46F37-8D8C-4F2D-8D65-95B22A7EFD9B}"/>
              </a:ext>
            </a:extLst>
          </p:cNvPr>
          <p:cNvSpPr>
            <a:spLocks noGrp="1"/>
          </p:cNvSpPr>
          <p:nvPr>
            <p:ph type="body" sz="quarter" idx="14"/>
          </p:nvPr>
        </p:nvSpPr>
        <p:spPr>
          <a:xfrm>
            <a:off x="345834" y="1045529"/>
            <a:ext cx="3826770" cy="2558183"/>
          </a:xfrm>
        </p:spPr>
        <p:txBody>
          <a:bodyPr/>
          <a:lstStyle/>
          <a:p>
            <a:pPr marL="6350" indent="0">
              <a:buNone/>
            </a:pPr>
            <a:r>
              <a:rPr lang="de-DE" dirty="0"/>
              <a:t>Classification model performance as reported by:</a:t>
            </a:r>
          </a:p>
          <a:p>
            <a:pPr marL="6350" indent="0">
              <a:buNone/>
            </a:pPr>
            <a:r>
              <a:rPr lang="de-DE" dirty="0"/>
              <a:t> </a:t>
            </a:r>
            <a:endParaRPr lang="de-DE" sz="1000" dirty="0"/>
          </a:p>
          <a:p>
            <a:pPr lvl="1"/>
            <a:r>
              <a:rPr lang="de-DE" dirty="0"/>
              <a:t>False positive rate (FPR) </a:t>
            </a:r>
          </a:p>
          <a:p>
            <a:pPr lvl="2"/>
            <a:r>
              <a:rPr lang="de-DE" dirty="0"/>
              <a:t>negative events </a:t>
            </a:r>
            <a:r>
              <a:rPr lang="de-DE" b="1" dirty="0"/>
              <a:t>in</a:t>
            </a:r>
            <a:r>
              <a:rPr lang="de-DE" dirty="0"/>
              <a:t>correctly classified as positive</a:t>
            </a:r>
          </a:p>
          <a:p>
            <a:pPr lvl="1"/>
            <a:r>
              <a:rPr lang="de-DE" dirty="0"/>
              <a:t>True positive rate (TPR) </a:t>
            </a:r>
          </a:p>
          <a:p>
            <a:pPr lvl="2"/>
            <a:r>
              <a:rPr lang="de-DE" dirty="0"/>
              <a:t>positive events correctly classified as positive</a:t>
            </a:r>
            <a:endParaRPr lang="en-US" dirty="0"/>
          </a:p>
          <a:p>
            <a:endParaRPr lang="en-GB" dirty="0"/>
          </a:p>
        </p:txBody>
      </p:sp>
      <p:sp>
        <p:nvSpPr>
          <p:cNvPr id="5" name="Footer Placeholder 4">
            <a:extLst>
              <a:ext uri="{FF2B5EF4-FFF2-40B4-BE49-F238E27FC236}">
                <a16:creationId xmlns:a16="http://schemas.microsoft.com/office/drawing/2014/main" id="{19F316DF-AFAB-4A75-BDC1-2AF746AB6FC1}"/>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grpSp>
        <p:nvGrpSpPr>
          <p:cNvPr id="6" name="Group 5">
            <a:extLst>
              <a:ext uri="{FF2B5EF4-FFF2-40B4-BE49-F238E27FC236}">
                <a16:creationId xmlns:a16="http://schemas.microsoft.com/office/drawing/2014/main" id="{A0BBB8CB-B792-4ACF-97E5-47A8DEAE549D}"/>
              </a:ext>
            </a:extLst>
          </p:cNvPr>
          <p:cNvGrpSpPr/>
          <p:nvPr/>
        </p:nvGrpSpPr>
        <p:grpSpPr>
          <a:xfrm>
            <a:off x="4450405" y="2242227"/>
            <a:ext cx="4380306" cy="3210126"/>
            <a:chOff x="5364973" y="3048586"/>
            <a:chExt cx="2890558" cy="2111035"/>
          </a:xfrm>
        </p:grpSpPr>
        <p:pic>
          <p:nvPicPr>
            <p:cNvPr id="7" name="Content Placeholder 4">
              <a:extLst>
                <a:ext uri="{FF2B5EF4-FFF2-40B4-BE49-F238E27FC236}">
                  <a16:creationId xmlns:a16="http://schemas.microsoft.com/office/drawing/2014/main" id="{D4D35201-A1BC-4536-ADDC-A9BBDD7C9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973" y="3048586"/>
              <a:ext cx="2890558" cy="2111035"/>
            </a:xfrm>
            <a:prstGeom prst="rect">
              <a:avLst/>
            </a:prstGeom>
          </p:spPr>
        </p:pic>
        <p:cxnSp>
          <p:nvCxnSpPr>
            <p:cNvPr id="8" name="Straight Connector 7">
              <a:extLst>
                <a:ext uri="{FF2B5EF4-FFF2-40B4-BE49-F238E27FC236}">
                  <a16:creationId xmlns:a16="http://schemas.microsoft.com/office/drawing/2014/main" id="{D70E2907-49FB-4C76-BC65-8CC37853A9D0}"/>
                </a:ext>
              </a:extLst>
            </p:cNvPr>
            <p:cNvCxnSpPr>
              <a:cxnSpLocks/>
            </p:cNvCxnSpPr>
            <p:nvPr/>
          </p:nvCxnSpPr>
          <p:spPr>
            <a:xfrm flipH="1" flipV="1">
              <a:off x="6081548" y="3408626"/>
              <a:ext cx="159124" cy="92895"/>
            </a:xfrm>
            <a:prstGeom prst="line">
              <a:avLst/>
            </a:prstGeom>
            <a:ln>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696A4C2-CFD2-4B5B-9B0B-2DAD80A4ADFD}"/>
                </a:ext>
              </a:extLst>
            </p:cNvPr>
            <p:cNvSpPr txBox="1"/>
            <p:nvPr/>
          </p:nvSpPr>
          <p:spPr>
            <a:xfrm>
              <a:off x="6071333" y="3484433"/>
              <a:ext cx="939609" cy="461665"/>
            </a:xfrm>
            <a:prstGeom prst="rect">
              <a:avLst/>
            </a:prstGeom>
            <a:noFill/>
          </p:spPr>
          <p:txBody>
            <a:bodyPr wrap="square" rtlCol="0">
              <a:spAutoFit/>
            </a:bodyPr>
            <a:lstStyle/>
            <a:p>
              <a:r>
                <a:rPr lang="de-DE" sz="1200" dirty="0"/>
                <a:t>Optimal threshold</a:t>
              </a:r>
              <a:endParaRPr lang="en-US" sz="1200" dirty="0"/>
            </a:p>
          </p:txBody>
        </p: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870FB5C-5ADE-4305-A7DB-9A05946A6D66}"/>
                  </a:ext>
                </a:extLst>
              </p:cNvPr>
              <p:cNvSpPr txBox="1"/>
              <p:nvPr/>
            </p:nvSpPr>
            <p:spPr>
              <a:xfrm>
                <a:off x="3320762" y="3683383"/>
                <a:ext cx="1352922" cy="441146"/>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de-DE" sz="1200" b="0" i="1" smtClean="0">
                          <a:latin typeface="Cambria Math" panose="02040503050406030204" pitchFamily="18" charset="0"/>
                        </a:rPr>
                        <m:t>𝑇𝑃𝑅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𝑇𝑃</m:t>
                          </m:r>
                        </m:num>
                        <m:den>
                          <m:r>
                            <a:rPr lang="de-DE" sz="1200" b="0" i="1" smtClean="0">
                              <a:latin typeface="Cambria Math" panose="02040503050406030204" pitchFamily="18" charset="0"/>
                            </a:rPr>
                            <m:t>𝑇𝑃</m:t>
                          </m:r>
                          <m:r>
                            <a:rPr lang="de-DE" sz="1200" b="0" i="1" smtClean="0">
                              <a:latin typeface="Cambria Math" panose="02040503050406030204" pitchFamily="18" charset="0"/>
                            </a:rPr>
                            <m:t>+</m:t>
                          </m:r>
                          <m:r>
                            <a:rPr lang="de-DE" sz="1200" b="0" i="1" smtClean="0">
                              <a:latin typeface="Cambria Math" panose="02040503050406030204" pitchFamily="18" charset="0"/>
                            </a:rPr>
                            <m:t>𝐹𝑁</m:t>
                          </m:r>
                        </m:den>
                      </m:f>
                    </m:oMath>
                  </m:oMathPara>
                </a14:m>
                <a:endParaRPr lang="en-US" sz="1200" dirty="0"/>
              </a:p>
            </p:txBody>
          </p:sp>
        </mc:Choice>
        <mc:Fallback xmlns="">
          <p:sp>
            <p:nvSpPr>
              <p:cNvPr id="10" name="TextBox 9">
                <a:extLst>
                  <a:ext uri="{FF2B5EF4-FFF2-40B4-BE49-F238E27FC236}">
                    <a16:creationId xmlns:a16="http://schemas.microsoft.com/office/drawing/2014/main" id="{E870FB5C-5ADE-4305-A7DB-9A05946A6D66}"/>
                  </a:ext>
                </a:extLst>
              </p:cNvPr>
              <p:cNvSpPr txBox="1">
                <a:spLocks noRot="1" noChangeAspect="1" noMove="1" noResize="1" noEditPoints="1" noAdjustHandles="1" noChangeArrowheads="1" noChangeShapeType="1" noTextEdit="1"/>
              </p:cNvSpPr>
              <p:nvPr/>
            </p:nvSpPr>
            <p:spPr>
              <a:xfrm>
                <a:off x="3320762" y="3683383"/>
                <a:ext cx="1352922" cy="441146"/>
              </a:xfrm>
              <a:prstGeom prst="rect">
                <a:avLst/>
              </a:prstGeom>
              <a:blipFill>
                <a:blip r:embed="rId3"/>
                <a:stretch>
                  <a:fillRect/>
                </a:stretch>
              </a:blipFill>
            </p:spPr>
            <p:txBody>
              <a:bodyPr/>
              <a:lstStyle/>
              <a:p>
                <a:r>
                  <a:rPr lang="en-GB">
                    <a:noFill/>
                  </a:rPr>
                  <a:t> </a:t>
                </a:r>
              </a:p>
            </p:txBody>
          </p:sp>
        </mc:Fallback>
      </mc:AlternateContent>
      <p:sp>
        <p:nvSpPr>
          <p:cNvPr id="11" name="Oval 10">
            <a:extLst>
              <a:ext uri="{FF2B5EF4-FFF2-40B4-BE49-F238E27FC236}">
                <a16:creationId xmlns:a16="http://schemas.microsoft.com/office/drawing/2014/main" id="{17CA39D3-1AFC-46D6-B448-C127B219282A}"/>
              </a:ext>
            </a:extLst>
          </p:cNvPr>
          <p:cNvSpPr/>
          <p:nvPr/>
        </p:nvSpPr>
        <p:spPr>
          <a:xfrm>
            <a:off x="3365022" y="3630269"/>
            <a:ext cx="1259694" cy="61332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6E362D4-37C5-42AD-B468-2953FAEC64FB}"/>
              </a:ext>
            </a:extLst>
          </p:cNvPr>
          <p:cNvGrpSpPr/>
          <p:nvPr/>
        </p:nvGrpSpPr>
        <p:grpSpPr>
          <a:xfrm>
            <a:off x="6498262" y="4710202"/>
            <a:ext cx="1352922" cy="613322"/>
            <a:chOff x="6412605" y="4736536"/>
            <a:chExt cx="1352922" cy="613322"/>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F2E303A-C99F-43F9-B627-F68668FEC083}"/>
                    </a:ext>
                  </a:extLst>
                </p:cNvPr>
                <p:cNvSpPr txBox="1"/>
                <p:nvPr/>
              </p:nvSpPr>
              <p:spPr>
                <a:xfrm>
                  <a:off x="6412605" y="4775746"/>
                  <a:ext cx="1352922" cy="45826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de-DE" sz="1200" b="0" i="1" smtClean="0">
                            <a:latin typeface="Cambria Math" panose="02040503050406030204" pitchFamily="18" charset="0"/>
                          </a:rPr>
                          <m:t>𝐹𝑃𝑅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𝐹𝑃</m:t>
                            </m:r>
                          </m:num>
                          <m:den>
                            <m:r>
                              <a:rPr lang="de-DE" sz="1200" b="0" i="1" smtClean="0">
                                <a:latin typeface="Cambria Math" panose="02040503050406030204" pitchFamily="18" charset="0"/>
                              </a:rPr>
                              <m:t>𝐹𝑃</m:t>
                            </m:r>
                            <m:r>
                              <a:rPr lang="de-DE" sz="1200" b="0" i="1" smtClean="0">
                                <a:latin typeface="Cambria Math" panose="02040503050406030204" pitchFamily="18" charset="0"/>
                              </a:rPr>
                              <m:t>+</m:t>
                            </m:r>
                            <m:r>
                              <a:rPr lang="de-DE" sz="1200" b="0" i="1" smtClean="0">
                                <a:latin typeface="Cambria Math" panose="02040503050406030204" pitchFamily="18" charset="0"/>
                              </a:rPr>
                              <m:t>𝑇𝑁</m:t>
                            </m:r>
                          </m:den>
                        </m:f>
                      </m:oMath>
                    </m:oMathPara>
                  </a14:m>
                  <a:endParaRPr lang="en-US" sz="1200" dirty="0"/>
                </a:p>
              </p:txBody>
            </p:sp>
          </mc:Choice>
          <mc:Fallback xmlns="">
            <p:sp>
              <p:nvSpPr>
                <p:cNvPr id="13" name="TextBox 12">
                  <a:extLst>
                    <a:ext uri="{FF2B5EF4-FFF2-40B4-BE49-F238E27FC236}">
                      <a16:creationId xmlns:a16="http://schemas.microsoft.com/office/drawing/2014/main" id="{FF2E303A-C99F-43F9-B627-F68668FEC083}"/>
                    </a:ext>
                  </a:extLst>
                </p:cNvPr>
                <p:cNvSpPr txBox="1">
                  <a:spLocks noRot="1" noChangeAspect="1" noMove="1" noResize="1" noEditPoints="1" noAdjustHandles="1" noChangeArrowheads="1" noChangeShapeType="1" noTextEdit="1"/>
                </p:cNvSpPr>
                <p:nvPr/>
              </p:nvSpPr>
              <p:spPr>
                <a:xfrm>
                  <a:off x="6412605" y="4775746"/>
                  <a:ext cx="1352922" cy="458267"/>
                </a:xfrm>
                <a:prstGeom prst="rect">
                  <a:avLst/>
                </a:prstGeom>
                <a:blipFill>
                  <a:blip r:embed="rId4"/>
                  <a:stretch>
                    <a:fillRect/>
                  </a:stretch>
                </a:blipFill>
              </p:spPr>
              <p:txBody>
                <a:bodyPr/>
                <a:lstStyle/>
                <a:p>
                  <a:r>
                    <a:rPr lang="en-GB">
                      <a:noFill/>
                    </a:rPr>
                    <a:t> </a:t>
                  </a:r>
                </a:p>
              </p:txBody>
            </p:sp>
          </mc:Fallback>
        </mc:AlternateContent>
        <p:sp>
          <p:nvSpPr>
            <p:cNvPr id="14" name="Oval 13">
              <a:extLst>
                <a:ext uri="{FF2B5EF4-FFF2-40B4-BE49-F238E27FC236}">
                  <a16:creationId xmlns:a16="http://schemas.microsoft.com/office/drawing/2014/main" id="{ADE802D8-2025-4B12-8821-852490E0E8E2}"/>
                </a:ext>
              </a:extLst>
            </p:cNvPr>
            <p:cNvSpPr/>
            <p:nvPr/>
          </p:nvSpPr>
          <p:spPr>
            <a:xfrm>
              <a:off x="6505833" y="4736536"/>
              <a:ext cx="1259694" cy="61332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6" name="Table 15">
            <a:extLst>
              <a:ext uri="{FF2B5EF4-FFF2-40B4-BE49-F238E27FC236}">
                <a16:creationId xmlns:a16="http://schemas.microsoft.com/office/drawing/2014/main" id="{FC81493F-038A-40E8-9914-CB7469CBA655}"/>
              </a:ext>
            </a:extLst>
          </p:cNvPr>
          <p:cNvGraphicFramePr>
            <a:graphicFrameLocks noGrp="1"/>
          </p:cNvGraphicFramePr>
          <p:nvPr/>
        </p:nvGraphicFramePr>
        <p:xfrm>
          <a:off x="5384220" y="823893"/>
          <a:ext cx="3221004" cy="1151496"/>
        </p:xfrm>
        <a:graphic>
          <a:graphicData uri="http://schemas.openxmlformats.org/drawingml/2006/table">
            <a:tbl>
              <a:tblPr firstRow="1" bandRow="1">
                <a:tableStyleId>{5C22544A-7EE6-4342-B048-85BDC9FD1C3A}</a:tableStyleId>
              </a:tblPr>
              <a:tblGrid>
                <a:gridCol w="903887">
                  <a:extLst>
                    <a:ext uri="{9D8B030D-6E8A-4147-A177-3AD203B41FA5}">
                      <a16:colId xmlns:a16="http://schemas.microsoft.com/office/drawing/2014/main" val="2521256269"/>
                    </a:ext>
                  </a:extLst>
                </a:gridCol>
                <a:gridCol w="1112246">
                  <a:extLst>
                    <a:ext uri="{9D8B030D-6E8A-4147-A177-3AD203B41FA5}">
                      <a16:colId xmlns:a16="http://schemas.microsoft.com/office/drawing/2014/main" val="2776123958"/>
                    </a:ext>
                  </a:extLst>
                </a:gridCol>
                <a:gridCol w="1204871">
                  <a:extLst>
                    <a:ext uri="{9D8B030D-6E8A-4147-A177-3AD203B41FA5}">
                      <a16:colId xmlns:a16="http://schemas.microsoft.com/office/drawing/2014/main" val="3568835804"/>
                    </a:ext>
                  </a:extLst>
                </a:gridCol>
              </a:tblGrid>
              <a:tr h="287874">
                <a:tc rowSpan="2">
                  <a:txBody>
                    <a:bodyPr/>
                    <a:lstStyle/>
                    <a:p>
                      <a:endParaRPr lang="en-US" sz="1000" dirty="0"/>
                    </a:p>
                    <a:p>
                      <a:r>
                        <a:rPr lang="en-US" sz="1000" dirty="0"/>
                        <a:t>True </a:t>
                      </a:r>
                      <a:r>
                        <a:rPr lang="en-US" sz="1000" dirty="0" err="1"/>
                        <a:t>classs</a:t>
                      </a:r>
                      <a:endParaRPr lang="en-US" sz="1000" dirty="0"/>
                    </a:p>
                  </a:txBody>
                  <a:tcPr/>
                </a:tc>
                <a:tc gridSpan="2">
                  <a:txBody>
                    <a:bodyPr/>
                    <a:lstStyle/>
                    <a:p>
                      <a:pPr algn="ctr"/>
                      <a:r>
                        <a:rPr lang="en-US" sz="1000" dirty="0"/>
                        <a:t>Predicted class</a:t>
                      </a:r>
                    </a:p>
                  </a:txBody>
                  <a:tcPr/>
                </a:tc>
                <a:tc hMerge="1">
                  <a:txBody>
                    <a:bodyPr/>
                    <a:lstStyle/>
                    <a:p>
                      <a:pPr algn="ctr"/>
                      <a:endParaRPr lang="en-US" dirty="0"/>
                    </a:p>
                  </a:txBody>
                  <a:tcPr/>
                </a:tc>
                <a:extLst>
                  <a:ext uri="{0D108BD9-81ED-4DB2-BD59-A6C34878D82A}">
                    <a16:rowId xmlns:a16="http://schemas.microsoft.com/office/drawing/2014/main" val="3126902946"/>
                  </a:ext>
                </a:extLst>
              </a:tr>
              <a:tr h="287874">
                <a:tc vMerge="1">
                  <a:txBody>
                    <a:bodyPr/>
                    <a:lstStyle/>
                    <a:p>
                      <a:endParaRPr lang="en-US" dirty="0"/>
                    </a:p>
                  </a:txBody>
                  <a:tcPr/>
                </a:tc>
                <a:tc>
                  <a:txBody>
                    <a:bodyPr/>
                    <a:lstStyle/>
                    <a:p>
                      <a:pPr algn="ctr"/>
                      <a:r>
                        <a:rPr lang="en-US" sz="1000" b="1" dirty="0"/>
                        <a:t>POSITIVE</a:t>
                      </a:r>
                    </a:p>
                  </a:txBody>
                  <a:tcPr/>
                </a:tc>
                <a:tc>
                  <a:txBody>
                    <a:bodyPr/>
                    <a:lstStyle/>
                    <a:p>
                      <a:pPr algn="ctr"/>
                      <a:r>
                        <a:rPr lang="en-US" sz="1000" b="1" dirty="0"/>
                        <a:t>NEGATIVE</a:t>
                      </a:r>
                    </a:p>
                  </a:txBody>
                  <a:tcPr/>
                </a:tc>
                <a:extLst>
                  <a:ext uri="{0D108BD9-81ED-4DB2-BD59-A6C34878D82A}">
                    <a16:rowId xmlns:a16="http://schemas.microsoft.com/office/drawing/2014/main" val="2207853635"/>
                  </a:ext>
                </a:extLst>
              </a:tr>
              <a:tr h="287874">
                <a:tc>
                  <a:txBody>
                    <a:bodyPr/>
                    <a:lstStyle/>
                    <a:p>
                      <a:r>
                        <a:rPr lang="en-US" sz="1000" b="1" dirty="0"/>
                        <a:t>POSITIVE</a:t>
                      </a:r>
                    </a:p>
                  </a:txBody>
                  <a:tcPr/>
                </a:tc>
                <a:tc>
                  <a:txBody>
                    <a:bodyPr/>
                    <a:lstStyle/>
                    <a:p>
                      <a:pPr algn="r"/>
                      <a:r>
                        <a:rPr lang="en-US" sz="1000" dirty="0"/>
                        <a:t>TRUE POSITIVES</a:t>
                      </a:r>
                    </a:p>
                  </a:txBody>
                  <a:tcPr/>
                </a:tc>
                <a:tc>
                  <a:txBody>
                    <a:bodyPr/>
                    <a:lstStyle/>
                    <a:p>
                      <a:pPr algn="r"/>
                      <a:r>
                        <a:rPr lang="en-US" sz="1000" dirty="0"/>
                        <a:t>FALSE NEGATIVES</a:t>
                      </a:r>
                    </a:p>
                  </a:txBody>
                  <a:tcPr/>
                </a:tc>
                <a:extLst>
                  <a:ext uri="{0D108BD9-81ED-4DB2-BD59-A6C34878D82A}">
                    <a16:rowId xmlns:a16="http://schemas.microsoft.com/office/drawing/2014/main" val="3930496870"/>
                  </a:ext>
                </a:extLst>
              </a:tr>
              <a:tr h="287874">
                <a:tc>
                  <a:txBody>
                    <a:bodyPr/>
                    <a:lstStyle/>
                    <a:p>
                      <a:r>
                        <a:rPr lang="en-US" sz="1000" b="1" dirty="0"/>
                        <a:t>NEGATIVE</a:t>
                      </a:r>
                    </a:p>
                  </a:txBody>
                  <a:tcPr/>
                </a:tc>
                <a:tc>
                  <a:txBody>
                    <a:bodyPr/>
                    <a:lstStyle/>
                    <a:p>
                      <a:pPr algn="r"/>
                      <a:r>
                        <a:rPr lang="en-US" sz="1000" dirty="0"/>
                        <a:t>FALSE POSITIVES</a:t>
                      </a:r>
                    </a:p>
                  </a:txBody>
                  <a:tcPr/>
                </a:tc>
                <a:tc>
                  <a:txBody>
                    <a:bodyPr/>
                    <a:lstStyle/>
                    <a:p>
                      <a:pPr algn="r"/>
                      <a:r>
                        <a:rPr lang="en-US" sz="1000" dirty="0"/>
                        <a:t>TRUE NEGATIVES</a:t>
                      </a:r>
                    </a:p>
                  </a:txBody>
                  <a:tcPr/>
                </a:tc>
                <a:extLst>
                  <a:ext uri="{0D108BD9-81ED-4DB2-BD59-A6C34878D82A}">
                    <a16:rowId xmlns:a16="http://schemas.microsoft.com/office/drawing/2014/main" val="3110047474"/>
                  </a:ext>
                </a:extLst>
              </a:tr>
            </a:tbl>
          </a:graphicData>
        </a:graphic>
      </p:graphicFrame>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14E5A81-F613-4414-B1A5-369A99E61E90}"/>
                  </a:ext>
                </a:extLst>
              </p:cNvPr>
              <p:cNvSpPr txBox="1"/>
              <p:nvPr/>
            </p:nvSpPr>
            <p:spPr>
              <a:xfrm>
                <a:off x="579665" y="4920761"/>
                <a:ext cx="3790316" cy="369332"/>
              </a:xfrm>
              <a:prstGeom prst="rect">
                <a:avLst/>
              </a:prstGeom>
              <a:solidFill>
                <a:schemeClr val="bg1"/>
              </a:solidFill>
            </p:spPr>
            <p:txBody>
              <a:bodyPr wrap="square">
                <a:spAutoFit/>
              </a:bodyPr>
              <a:lstStyle/>
              <a:p>
                <a:pPr/>
                <a14:m>
                  <m:oMathPara xmlns:m="http://schemas.openxmlformats.org/officeDocument/2006/math">
                    <m:oMathParaPr>
                      <m:jc m:val="center"/>
                    </m:oMathParaPr>
                    <m:oMath xmlns:m="http://schemas.openxmlformats.org/officeDocument/2006/math">
                      <m:r>
                        <a:rPr lang="de-DE" sz="1800" b="0" i="1" smtClean="0">
                          <a:latin typeface="Cambria Math" panose="02040503050406030204" pitchFamily="18" charset="0"/>
                        </a:rPr>
                        <m:t>𝑃</m:t>
                      </m:r>
                      <m:d>
                        <m:dPr>
                          <m:ctrlPr>
                            <a:rPr lang="de-DE" sz="1800" b="0" i="1" smtClean="0">
                              <a:latin typeface="Cambria Math" panose="02040503050406030204" pitchFamily="18" charset="0"/>
                            </a:rPr>
                          </m:ctrlPr>
                        </m:dPr>
                        <m:e>
                          <m:r>
                            <a:rPr lang="de-DE" sz="1800" b="0" i="1" smtClean="0">
                              <a:latin typeface="Cambria Math" panose="02040503050406030204" pitchFamily="18" charset="0"/>
                            </a:rPr>
                            <m:t>𝑝𝑜𝑠</m:t>
                          </m:r>
                        </m:e>
                        <m:e>
                          <m:r>
                            <a:rPr lang="de-DE" sz="1800" b="0" i="1" smtClean="0">
                              <a:latin typeface="Cambria Math" panose="02040503050406030204" pitchFamily="18" charset="0"/>
                            </a:rPr>
                            <m:t>𝑥</m:t>
                          </m:r>
                        </m:e>
                      </m:d>
                      <m:r>
                        <a:rPr lang="de-DE" sz="1800" b="0" i="1" smtClean="0">
                          <a:latin typeface="Cambria Math" panose="02040503050406030204" pitchFamily="18" charset="0"/>
                        </a:rPr>
                        <m:t>&gt;</m:t>
                      </m:r>
                      <m:r>
                        <a:rPr lang="de-DE" sz="1800" b="0" i="1" smtClean="0">
                          <a:latin typeface="Cambria Math" panose="02040503050406030204" pitchFamily="18" charset="0"/>
                        </a:rPr>
                        <m:t>𝑡h𝑟𝑒𝑠h𝑜𝑙𝑑</m:t>
                      </m:r>
                      <m:r>
                        <a:rPr lang="de-DE" sz="1800" b="0" i="1" smtClean="0">
                          <a:latin typeface="Cambria Math" panose="02040503050406030204" pitchFamily="18" charset="0"/>
                        </a:rPr>
                        <m:t> ⇒</m:t>
                      </m:r>
                      <m:r>
                        <a:rPr lang="de-DE" sz="1800" b="0" i="1" smtClean="0">
                          <a:latin typeface="Cambria Math" panose="02040503050406030204" pitchFamily="18" charset="0"/>
                        </a:rPr>
                        <m:t>𝑐𝑙𝑎𝑠𝑠</m:t>
                      </m:r>
                      <m:r>
                        <a:rPr lang="de-DE" sz="1800" b="0" i="1" smtClean="0">
                          <a:latin typeface="Cambria Math" panose="02040503050406030204" pitchFamily="18" charset="0"/>
                        </a:rPr>
                        <m:t> </m:t>
                      </m:r>
                      <m:r>
                        <a:rPr lang="de-DE" sz="1800" b="0" i="1" smtClean="0">
                          <a:latin typeface="Cambria Math" panose="02040503050406030204" pitchFamily="18" charset="0"/>
                        </a:rPr>
                        <m:t>𝑝𝑜𝑠</m:t>
                      </m:r>
                    </m:oMath>
                  </m:oMathPara>
                </a14:m>
                <a:endParaRPr lang="en-US" sz="1800" dirty="0"/>
              </a:p>
            </p:txBody>
          </p:sp>
        </mc:Choice>
        <mc:Fallback xmlns="">
          <p:sp>
            <p:nvSpPr>
              <p:cNvPr id="17" name="TextBox 16">
                <a:extLst>
                  <a:ext uri="{FF2B5EF4-FFF2-40B4-BE49-F238E27FC236}">
                    <a16:creationId xmlns:a16="http://schemas.microsoft.com/office/drawing/2014/main" id="{014E5A81-F613-4414-B1A5-369A99E61E90}"/>
                  </a:ext>
                </a:extLst>
              </p:cNvPr>
              <p:cNvSpPr txBox="1">
                <a:spLocks noRot="1" noChangeAspect="1" noMove="1" noResize="1" noEditPoints="1" noAdjustHandles="1" noChangeArrowheads="1" noChangeShapeType="1" noTextEdit="1"/>
              </p:cNvSpPr>
              <p:nvPr/>
            </p:nvSpPr>
            <p:spPr>
              <a:xfrm>
                <a:off x="579665" y="4920761"/>
                <a:ext cx="3790316" cy="369332"/>
              </a:xfrm>
              <a:prstGeom prst="rect">
                <a:avLst/>
              </a:prstGeom>
              <a:blipFill>
                <a:blip r:embed="rId5"/>
                <a:stretch>
                  <a:fillRect b="-6557"/>
                </a:stretch>
              </a:blipFill>
            </p:spPr>
            <p:txBody>
              <a:bodyPr/>
              <a:lstStyle/>
              <a:p>
                <a:r>
                  <a:rPr lang="en-GB">
                    <a:noFill/>
                  </a:rPr>
                  <a:t> </a:t>
                </a:r>
              </a:p>
            </p:txBody>
          </p:sp>
        </mc:Fallback>
      </mc:AlternateContent>
      <p:sp>
        <p:nvSpPr>
          <p:cNvPr id="18" name="TextBox 17">
            <a:extLst>
              <a:ext uri="{FF2B5EF4-FFF2-40B4-BE49-F238E27FC236}">
                <a16:creationId xmlns:a16="http://schemas.microsoft.com/office/drawing/2014/main" id="{98AD21B4-1315-4147-B540-D6BEC9CB616D}"/>
              </a:ext>
            </a:extLst>
          </p:cNvPr>
          <p:cNvSpPr txBox="1"/>
          <p:nvPr/>
        </p:nvSpPr>
        <p:spPr>
          <a:xfrm>
            <a:off x="4960519" y="4456805"/>
            <a:ext cx="479298" cy="153888"/>
          </a:xfrm>
          <a:prstGeom prst="rect">
            <a:avLst/>
          </a:prstGeom>
          <a:solidFill>
            <a:schemeClr val="bg1"/>
          </a:solidFill>
        </p:spPr>
        <p:txBody>
          <a:bodyPr wrap="none" lIns="0" tIns="0" rIns="0" bIns="0" rtlCol="0">
            <a:spAutoFit/>
          </a:bodyPr>
          <a:lstStyle/>
          <a:p>
            <a:pPr algn="l">
              <a:lnSpc>
                <a:spcPct val="100000"/>
              </a:lnSpc>
            </a:pPr>
            <a:r>
              <a:rPr lang="de-DE" sz="1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Thr =1.0</a:t>
            </a:r>
            <a:endParaRPr lang="en-GB" sz="1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0" name="TextBox 19">
            <a:extLst>
              <a:ext uri="{FF2B5EF4-FFF2-40B4-BE49-F238E27FC236}">
                <a16:creationId xmlns:a16="http://schemas.microsoft.com/office/drawing/2014/main" id="{B0E35E6F-7CE9-48B8-B306-EFB997D96E55}"/>
              </a:ext>
            </a:extLst>
          </p:cNvPr>
          <p:cNvSpPr txBox="1"/>
          <p:nvPr/>
        </p:nvSpPr>
        <p:spPr>
          <a:xfrm>
            <a:off x="4960519" y="4089703"/>
            <a:ext cx="479298" cy="153888"/>
          </a:xfrm>
          <a:prstGeom prst="rect">
            <a:avLst/>
          </a:prstGeom>
          <a:solidFill>
            <a:schemeClr val="bg1"/>
          </a:solidFill>
        </p:spPr>
        <p:txBody>
          <a:bodyPr wrap="none" lIns="0" tIns="0" rIns="0" bIns="0" rtlCol="0">
            <a:spAutoFit/>
          </a:bodyPr>
          <a:lstStyle/>
          <a:p>
            <a:pPr algn="l">
              <a:lnSpc>
                <a:spcPct val="100000"/>
              </a:lnSpc>
            </a:pPr>
            <a:r>
              <a:rPr lang="de-DE" sz="1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Thr =0.9</a:t>
            </a:r>
            <a:endParaRPr lang="en-GB" sz="1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2" name="TextBox 21">
            <a:extLst>
              <a:ext uri="{FF2B5EF4-FFF2-40B4-BE49-F238E27FC236}">
                <a16:creationId xmlns:a16="http://schemas.microsoft.com/office/drawing/2014/main" id="{DB8B127F-A036-42A8-A568-C7F6B871AA4B}"/>
              </a:ext>
            </a:extLst>
          </p:cNvPr>
          <p:cNvSpPr txBox="1"/>
          <p:nvPr/>
        </p:nvSpPr>
        <p:spPr>
          <a:xfrm>
            <a:off x="5056994" y="3667478"/>
            <a:ext cx="479298" cy="153888"/>
          </a:xfrm>
          <a:prstGeom prst="rect">
            <a:avLst/>
          </a:prstGeom>
          <a:solidFill>
            <a:schemeClr val="bg1"/>
          </a:solidFill>
        </p:spPr>
        <p:txBody>
          <a:bodyPr wrap="none" lIns="0" tIns="0" rIns="0" bIns="0" rtlCol="0">
            <a:spAutoFit/>
          </a:bodyPr>
          <a:lstStyle/>
          <a:p>
            <a:pPr algn="l">
              <a:lnSpc>
                <a:spcPct val="100000"/>
              </a:lnSpc>
            </a:pPr>
            <a:r>
              <a:rPr lang="de-DE" sz="1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Thr =0.8</a:t>
            </a:r>
            <a:endParaRPr lang="en-GB" sz="1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4" name="TextBox 23">
            <a:extLst>
              <a:ext uri="{FF2B5EF4-FFF2-40B4-BE49-F238E27FC236}">
                <a16:creationId xmlns:a16="http://schemas.microsoft.com/office/drawing/2014/main" id="{082D9BA2-56DB-4AF3-9B18-DED56F07337D}"/>
              </a:ext>
            </a:extLst>
          </p:cNvPr>
          <p:cNvSpPr txBox="1"/>
          <p:nvPr/>
        </p:nvSpPr>
        <p:spPr>
          <a:xfrm>
            <a:off x="8507765" y="2661195"/>
            <a:ext cx="479298" cy="153888"/>
          </a:xfrm>
          <a:prstGeom prst="rect">
            <a:avLst/>
          </a:prstGeom>
          <a:solidFill>
            <a:schemeClr val="bg1"/>
          </a:solidFill>
        </p:spPr>
        <p:txBody>
          <a:bodyPr wrap="none" lIns="0" tIns="0" rIns="0" bIns="0" rtlCol="0">
            <a:spAutoFit/>
          </a:bodyPr>
          <a:lstStyle/>
          <a:p>
            <a:pPr algn="l">
              <a:lnSpc>
                <a:spcPct val="100000"/>
              </a:lnSpc>
            </a:pPr>
            <a:r>
              <a:rPr lang="de-DE" sz="1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Thr =0.0</a:t>
            </a:r>
            <a:endParaRPr lang="en-GB" sz="1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5" name="TextBox 24">
            <a:extLst>
              <a:ext uri="{FF2B5EF4-FFF2-40B4-BE49-F238E27FC236}">
                <a16:creationId xmlns:a16="http://schemas.microsoft.com/office/drawing/2014/main" id="{6E055A1B-3D23-4726-BFB7-449961CE8366}"/>
              </a:ext>
            </a:extLst>
          </p:cNvPr>
          <p:cNvSpPr txBox="1"/>
          <p:nvPr/>
        </p:nvSpPr>
        <p:spPr>
          <a:xfrm rot="19710316">
            <a:off x="6487691" y="3608024"/>
            <a:ext cx="801501" cy="138499"/>
          </a:xfrm>
          <a:prstGeom prst="rect">
            <a:avLst/>
          </a:prstGeom>
          <a:solidFill>
            <a:schemeClr val="bg1"/>
          </a:solidFill>
        </p:spPr>
        <p:txBody>
          <a:bodyPr wrap="none" lIns="0" tIns="0" rIns="0" bIns="0" rtlCol="0">
            <a:spAutoFit/>
          </a:bodyPr>
          <a:lstStyle/>
          <a:p>
            <a:pPr algn="l">
              <a:lnSpc>
                <a:spcPct val="100000"/>
              </a:lnSpc>
            </a:pPr>
            <a:r>
              <a:rPr lang="de-DE" sz="9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Random choice</a:t>
            </a:r>
            <a:endParaRPr lang="en-GB" sz="9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6" name="Oval 25">
            <a:extLst>
              <a:ext uri="{FF2B5EF4-FFF2-40B4-BE49-F238E27FC236}">
                <a16:creationId xmlns:a16="http://schemas.microsoft.com/office/drawing/2014/main" id="{16372021-96DF-47ED-99AA-E8E4E9FD04A3}"/>
              </a:ext>
            </a:extLst>
          </p:cNvPr>
          <p:cNvSpPr/>
          <p:nvPr/>
        </p:nvSpPr>
        <p:spPr>
          <a:xfrm>
            <a:off x="4861832" y="2490107"/>
            <a:ext cx="98687" cy="81643"/>
          </a:xfrm>
          <a:prstGeom prst="ellipse">
            <a:avLst/>
          </a:prstGeom>
          <a:solidFill>
            <a:schemeClr val="tx2"/>
          </a:solid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a:extLst>
              <a:ext uri="{FF2B5EF4-FFF2-40B4-BE49-F238E27FC236}">
                <a16:creationId xmlns:a16="http://schemas.microsoft.com/office/drawing/2014/main" id="{D72B8C77-97F3-450F-AECF-3274638306EF}"/>
              </a:ext>
            </a:extLst>
          </p:cNvPr>
          <p:cNvSpPr txBox="1"/>
          <p:nvPr/>
        </p:nvSpPr>
        <p:spPr>
          <a:xfrm rot="19004870">
            <a:off x="4159109" y="2251881"/>
            <a:ext cx="711733" cy="138499"/>
          </a:xfrm>
          <a:prstGeom prst="rect">
            <a:avLst/>
          </a:prstGeom>
          <a:solidFill>
            <a:schemeClr val="bg1"/>
          </a:solidFill>
        </p:spPr>
        <p:txBody>
          <a:bodyPr wrap="none" lIns="0" tIns="0" rIns="0" bIns="0" rtlCol="0">
            <a:spAutoFit/>
          </a:bodyPr>
          <a:lstStyle/>
          <a:p>
            <a:pPr algn="l">
              <a:lnSpc>
                <a:spcPct val="100000"/>
              </a:lnSpc>
            </a:pPr>
            <a:r>
              <a:rPr lang="de-DE" sz="9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Perfect model</a:t>
            </a:r>
            <a:endParaRPr lang="en-GB" sz="9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29" name="Straight Connector 28">
            <a:extLst>
              <a:ext uri="{FF2B5EF4-FFF2-40B4-BE49-F238E27FC236}">
                <a16:creationId xmlns:a16="http://schemas.microsoft.com/office/drawing/2014/main" id="{048E587B-9875-488F-ADF9-7A992070F170}"/>
              </a:ext>
            </a:extLst>
          </p:cNvPr>
          <p:cNvCxnSpPr>
            <a:cxnSpLocks/>
          </p:cNvCxnSpPr>
          <p:nvPr/>
        </p:nvCxnSpPr>
        <p:spPr>
          <a:xfrm>
            <a:off x="4624716" y="2359479"/>
            <a:ext cx="238309" cy="160456"/>
          </a:xfrm>
          <a:prstGeom prst="line">
            <a:avLst/>
          </a:prstGeom>
          <a:ln>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B4D821B-96D9-4AF8-B901-2B1B12F29AB8}"/>
              </a:ext>
            </a:extLst>
          </p:cNvPr>
          <p:cNvSpPr txBox="1"/>
          <p:nvPr/>
        </p:nvSpPr>
        <p:spPr>
          <a:xfrm rot="21024323">
            <a:off x="6130355" y="3249425"/>
            <a:ext cx="1628651" cy="153888"/>
          </a:xfrm>
          <a:prstGeom prst="rect">
            <a:avLst/>
          </a:prstGeom>
          <a:solidFill>
            <a:schemeClr val="bg1"/>
          </a:solidFill>
        </p:spPr>
        <p:txBody>
          <a:bodyPr wrap="none" lIns="0" tIns="0" rIns="0" bIns="0" rtlCol="0">
            <a:spAutoFit/>
          </a:bodyPr>
          <a:lstStyle/>
          <a:p>
            <a:pPr algn="l">
              <a:lnSpc>
                <a:spcPct val="100000"/>
              </a:lnSpc>
            </a:pPr>
            <a:r>
              <a:rPr lang="de-DE" sz="1000" b="1"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AuC</a:t>
            </a:r>
            <a:r>
              <a:rPr lang="de-DE" sz="1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 = Area under the Curve</a:t>
            </a:r>
            <a:endParaRPr lang="en-GB" sz="1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5" name="Slide Number Placeholder 14"/>
          <p:cNvSpPr>
            <a:spLocks noGrp="1"/>
          </p:cNvSpPr>
          <p:nvPr>
            <p:ph type="sldNum" sz="quarter" idx="13"/>
          </p:nvPr>
        </p:nvSpPr>
        <p:spPr/>
        <p:txBody>
          <a:bodyPr/>
          <a:lstStyle/>
          <a:p>
            <a:fld id="{15C29056-5AFA-7949-831A-3EC086771171}" type="slidenum">
              <a:rPr lang="de-DE" smtClean="0"/>
              <a:pPr/>
              <a:t>11</a:t>
            </a:fld>
            <a:endParaRPr lang="de-DE" dirty="0"/>
          </a:p>
        </p:txBody>
      </p:sp>
    </p:spTree>
    <p:extLst>
      <p:ext uri="{BB962C8B-B14F-4D97-AF65-F5344CB8AC3E}">
        <p14:creationId xmlns:p14="http://schemas.microsoft.com/office/powerpoint/2010/main" val="2809819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CCFB-EE1C-43AB-A654-E9C8FDE4AF10}"/>
              </a:ext>
            </a:extLst>
          </p:cNvPr>
          <p:cNvSpPr>
            <a:spLocks noGrp="1"/>
          </p:cNvSpPr>
          <p:nvPr>
            <p:ph type="title"/>
          </p:nvPr>
        </p:nvSpPr>
        <p:spPr/>
        <p:txBody>
          <a:bodyPr/>
          <a:lstStyle/>
          <a:p>
            <a:r>
              <a:rPr lang="de-DE" dirty="0"/>
              <a:t>Threshold = 1.0</a:t>
            </a:r>
            <a:endParaRPr lang="en-GB" dirty="0"/>
          </a:p>
        </p:txBody>
      </p:sp>
      <p:sp>
        <p:nvSpPr>
          <p:cNvPr id="5" name="Footer Placeholder 4">
            <a:extLst>
              <a:ext uri="{FF2B5EF4-FFF2-40B4-BE49-F238E27FC236}">
                <a16:creationId xmlns:a16="http://schemas.microsoft.com/office/drawing/2014/main" id="{D201A117-6C7B-4D62-92A7-602B74804678}"/>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11" name="Picture 10">
            <a:extLst>
              <a:ext uri="{FF2B5EF4-FFF2-40B4-BE49-F238E27FC236}">
                <a16:creationId xmlns:a16="http://schemas.microsoft.com/office/drawing/2014/main" id="{2A560A95-C8C5-419F-9C04-DE232E78D1D7}"/>
              </a:ext>
            </a:extLst>
          </p:cNvPr>
          <p:cNvPicPr>
            <a:picLocks noChangeAspect="1"/>
          </p:cNvPicPr>
          <p:nvPr/>
        </p:nvPicPr>
        <p:blipFill>
          <a:blip r:embed="rId2"/>
          <a:stretch>
            <a:fillRect/>
          </a:stretch>
        </p:blipFill>
        <p:spPr>
          <a:xfrm>
            <a:off x="590302" y="3325091"/>
            <a:ext cx="6527223" cy="1884569"/>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7929510-D397-4C47-8CB6-289E327F339F}"/>
                  </a:ext>
                </a:extLst>
              </p:cNvPr>
              <p:cNvSpPr txBox="1"/>
              <p:nvPr/>
            </p:nvSpPr>
            <p:spPr>
              <a:xfrm>
                <a:off x="6797853" y="1005819"/>
                <a:ext cx="2337435" cy="615490"/>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de-DE" b="0" i="1" smtClean="0">
                          <a:latin typeface="Cambria Math" panose="02040503050406030204" pitchFamily="18" charset="0"/>
                        </a:rPr>
                        <m:t>𝑇𝑃𝑅</m:t>
                      </m:r>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𝑇𝑃</m:t>
                          </m:r>
                        </m:num>
                        <m:den>
                          <m:r>
                            <a:rPr lang="de-DE" b="0" i="1" smtClean="0">
                              <a:latin typeface="Cambria Math" panose="02040503050406030204" pitchFamily="18" charset="0"/>
                            </a:rPr>
                            <m:t>𝑇𝑃</m:t>
                          </m:r>
                          <m:r>
                            <a:rPr lang="de-DE" b="0" i="1" smtClean="0">
                              <a:latin typeface="Cambria Math" panose="02040503050406030204" pitchFamily="18" charset="0"/>
                            </a:rPr>
                            <m:t>+</m:t>
                          </m:r>
                          <m:r>
                            <a:rPr lang="de-DE" b="0" i="1" smtClean="0">
                              <a:latin typeface="Cambria Math" panose="02040503050406030204" pitchFamily="18" charset="0"/>
                            </a:rPr>
                            <m:t>𝐹𝑁</m:t>
                          </m:r>
                        </m:den>
                      </m:f>
                    </m:oMath>
                  </m:oMathPara>
                </a14:m>
                <a:endParaRPr lang="en-US" dirty="0"/>
              </a:p>
            </p:txBody>
          </p:sp>
        </mc:Choice>
        <mc:Fallback xmlns="">
          <p:sp>
            <p:nvSpPr>
              <p:cNvPr id="13" name="TextBox 12">
                <a:extLst>
                  <a:ext uri="{FF2B5EF4-FFF2-40B4-BE49-F238E27FC236}">
                    <a16:creationId xmlns:a16="http://schemas.microsoft.com/office/drawing/2014/main" id="{E7929510-D397-4C47-8CB6-289E327F339F}"/>
                  </a:ext>
                </a:extLst>
              </p:cNvPr>
              <p:cNvSpPr txBox="1">
                <a:spLocks noRot="1" noChangeAspect="1" noMove="1" noResize="1" noEditPoints="1" noAdjustHandles="1" noChangeArrowheads="1" noChangeShapeType="1" noTextEdit="1"/>
              </p:cNvSpPr>
              <p:nvPr/>
            </p:nvSpPr>
            <p:spPr>
              <a:xfrm>
                <a:off x="6797853" y="1005819"/>
                <a:ext cx="2337435" cy="61549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43BB32D-7499-4472-BAB1-1679ABF97D58}"/>
                  </a:ext>
                </a:extLst>
              </p:cNvPr>
              <p:cNvSpPr txBox="1"/>
              <p:nvPr/>
            </p:nvSpPr>
            <p:spPr>
              <a:xfrm>
                <a:off x="6918022" y="1632135"/>
                <a:ext cx="2097098" cy="615490"/>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de-DE" b="0" i="1" smtClean="0">
                          <a:latin typeface="Cambria Math" panose="02040503050406030204" pitchFamily="18" charset="0"/>
                        </a:rPr>
                        <m:t>𝐹𝑃𝑅</m:t>
                      </m:r>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𝐹𝑃</m:t>
                          </m:r>
                        </m:num>
                        <m:den>
                          <m:r>
                            <a:rPr lang="de-DE" b="0" i="1" smtClean="0">
                              <a:latin typeface="Cambria Math" panose="02040503050406030204" pitchFamily="18" charset="0"/>
                            </a:rPr>
                            <m:t>𝐹𝑃</m:t>
                          </m:r>
                          <m:r>
                            <a:rPr lang="de-DE" b="0" i="1" smtClean="0">
                              <a:latin typeface="Cambria Math" panose="02040503050406030204" pitchFamily="18" charset="0"/>
                            </a:rPr>
                            <m:t>+</m:t>
                          </m:r>
                          <m:r>
                            <a:rPr lang="de-DE" b="0" i="1" smtClean="0">
                              <a:latin typeface="Cambria Math" panose="02040503050406030204" pitchFamily="18" charset="0"/>
                            </a:rPr>
                            <m:t>𝑇𝑁</m:t>
                          </m:r>
                        </m:den>
                      </m:f>
                    </m:oMath>
                  </m:oMathPara>
                </a14:m>
                <a:endParaRPr lang="en-US" dirty="0"/>
              </a:p>
            </p:txBody>
          </p:sp>
        </mc:Choice>
        <mc:Fallback xmlns="">
          <p:sp>
            <p:nvSpPr>
              <p:cNvPr id="15" name="TextBox 14">
                <a:extLst>
                  <a:ext uri="{FF2B5EF4-FFF2-40B4-BE49-F238E27FC236}">
                    <a16:creationId xmlns:a16="http://schemas.microsoft.com/office/drawing/2014/main" id="{D43BB32D-7499-4472-BAB1-1679ABF97D58}"/>
                  </a:ext>
                </a:extLst>
              </p:cNvPr>
              <p:cNvSpPr txBox="1">
                <a:spLocks noRot="1" noChangeAspect="1" noMove="1" noResize="1" noEditPoints="1" noAdjustHandles="1" noChangeArrowheads="1" noChangeShapeType="1" noTextEdit="1"/>
              </p:cNvSpPr>
              <p:nvPr/>
            </p:nvSpPr>
            <p:spPr>
              <a:xfrm>
                <a:off x="6918022" y="1632135"/>
                <a:ext cx="2097098" cy="615490"/>
              </a:xfrm>
              <a:prstGeom prst="rect">
                <a:avLst/>
              </a:prstGeom>
              <a:blipFill>
                <a:blip r:embed="rId4"/>
                <a:stretch>
                  <a:fillRect/>
                </a:stretch>
              </a:blipFill>
            </p:spPr>
            <p:txBody>
              <a:bodyPr/>
              <a:lstStyle/>
              <a:p>
                <a:r>
                  <a:rPr lang="en-GB">
                    <a:noFill/>
                  </a:rPr>
                  <a:t> </a:t>
                </a:r>
              </a:p>
            </p:txBody>
          </p:sp>
        </mc:Fallback>
      </mc:AlternateContent>
      <p:sp>
        <p:nvSpPr>
          <p:cNvPr id="16" name="TextBox 15">
            <a:extLst>
              <a:ext uri="{FF2B5EF4-FFF2-40B4-BE49-F238E27FC236}">
                <a16:creationId xmlns:a16="http://schemas.microsoft.com/office/drawing/2014/main" id="{412F12CD-9293-4862-B480-1B741D6FE79D}"/>
              </a:ext>
            </a:extLst>
          </p:cNvPr>
          <p:cNvSpPr txBox="1"/>
          <p:nvPr/>
        </p:nvSpPr>
        <p:spPr>
          <a:xfrm>
            <a:off x="490220" y="709534"/>
            <a:ext cx="6543330" cy="215444"/>
          </a:xfrm>
          <a:prstGeom prst="rect">
            <a:avLst/>
          </a:prstGeom>
          <a:solidFill>
            <a:schemeClr val="bg1"/>
          </a:solidFill>
        </p:spPr>
        <p:txBody>
          <a:bodyPr wrap="none" lIns="0" tIns="0" rIns="0" bIns="0" rtlCol="0">
            <a:spAutoFit/>
          </a:bodyPr>
          <a:lstStyle/>
          <a:p>
            <a:pPr algn="l">
              <a:lnSpc>
                <a:spcPct val="100000"/>
              </a:lnSpc>
            </a:pPr>
            <a:r>
              <a:rPr lang="de-DE" sz="14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Positive event = &lt;=50K - Threshold = 1.0 - </a:t>
            </a:r>
            <a:r>
              <a:rPr lang="de-DE" sz="140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If P (pos. Event) &gt; threshold =&gt; positive</a:t>
            </a:r>
            <a:endParaRPr lang="en-GB" sz="14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7" name="Rectangle: Rounded Corners 16">
            <a:extLst>
              <a:ext uri="{FF2B5EF4-FFF2-40B4-BE49-F238E27FC236}">
                <a16:creationId xmlns:a16="http://schemas.microsoft.com/office/drawing/2014/main" id="{55C2D4D2-4419-4836-94BD-78AA3D9797A4}"/>
              </a:ext>
            </a:extLst>
          </p:cNvPr>
          <p:cNvSpPr/>
          <p:nvPr/>
        </p:nvSpPr>
        <p:spPr>
          <a:xfrm>
            <a:off x="2074471" y="3533067"/>
            <a:ext cx="1363287" cy="216131"/>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4DC1644-0BB3-4EEC-A2D8-45263166A5AC}"/>
                  </a:ext>
                </a:extLst>
              </p:cNvPr>
              <p:cNvSpPr txBox="1"/>
              <p:nvPr/>
            </p:nvSpPr>
            <p:spPr>
              <a:xfrm>
                <a:off x="1121988" y="2451696"/>
                <a:ext cx="1416165" cy="357277"/>
              </a:xfrm>
              <a:prstGeom prst="rect">
                <a:avLst/>
              </a:prstGeom>
              <a:noFill/>
            </p:spPr>
            <p:txBody>
              <a:bodyPr wrap="square" rtlCol="0">
                <a:spAutoFit/>
              </a:bodyPr>
              <a:lstStyle/>
              <a:p>
                <a14:m>
                  <m:oMath xmlns:m="http://schemas.openxmlformats.org/officeDocument/2006/math">
                    <m:r>
                      <a:rPr lang="de-DE" sz="1200" b="0" i="1" smtClean="0">
                        <a:latin typeface="Cambria Math" panose="02040503050406030204" pitchFamily="18" charset="0"/>
                      </a:rPr>
                      <m:t>𝑇𝑃𝑅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0</m:t>
                        </m:r>
                      </m:num>
                      <m:den>
                        <m:r>
                          <a:rPr lang="de-DE" sz="1200" b="0" i="1" smtClean="0">
                            <a:latin typeface="Cambria Math" panose="02040503050406030204" pitchFamily="18" charset="0"/>
                          </a:rPr>
                          <m:t>0+7</m:t>
                        </m:r>
                      </m:den>
                    </m:f>
                  </m:oMath>
                </a14:m>
                <a:r>
                  <a:rPr lang="en-US" sz="1200" dirty="0"/>
                  <a:t> = 0.00</a:t>
                </a:r>
              </a:p>
            </p:txBody>
          </p:sp>
        </mc:Choice>
        <mc:Fallback xmlns="">
          <p:sp>
            <p:nvSpPr>
              <p:cNvPr id="21" name="TextBox 20">
                <a:extLst>
                  <a:ext uri="{FF2B5EF4-FFF2-40B4-BE49-F238E27FC236}">
                    <a16:creationId xmlns:a16="http://schemas.microsoft.com/office/drawing/2014/main" id="{24DC1644-0BB3-4EEC-A2D8-45263166A5AC}"/>
                  </a:ext>
                </a:extLst>
              </p:cNvPr>
              <p:cNvSpPr txBox="1">
                <a:spLocks noRot="1" noChangeAspect="1" noMove="1" noResize="1" noEditPoints="1" noAdjustHandles="1" noChangeArrowheads="1" noChangeShapeType="1" noTextEdit="1"/>
              </p:cNvSpPr>
              <p:nvPr/>
            </p:nvSpPr>
            <p:spPr>
              <a:xfrm>
                <a:off x="1121988" y="2451696"/>
                <a:ext cx="1416165" cy="357277"/>
              </a:xfrm>
              <a:prstGeom prst="rect">
                <a:avLst/>
              </a:prstGeom>
              <a:blipFill>
                <a:blip r:embed="rId5"/>
                <a:stretch>
                  <a:fillRect b="-1695"/>
                </a:stretch>
              </a:blipFill>
            </p:spPr>
            <p:txBody>
              <a:bodyPr/>
              <a:lstStyle/>
              <a:p>
                <a:r>
                  <a:rPr lang="en-GB">
                    <a:noFill/>
                  </a:rPr>
                  <a:t> </a:t>
                </a:r>
              </a:p>
            </p:txBody>
          </p:sp>
        </mc:Fallback>
      </mc:AlternateContent>
      <p:sp>
        <p:nvSpPr>
          <p:cNvPr id="24" name="Rectangle: Rounded Corners 23">
            <a:extLst>
              <a:ext uri="{FF2B5EF4-FFF2-40B4-BE49-F238E27FC236}">
                <a16:creationId xmlns:a16="http://schemas.microsoft.com/office/drawing/2014/main" id="{044FBCC7-A80D-4448-A058-3E3AB7536BA2}"/>
              </a:ext>
            </a:extLst>
          </p:cNvPr>
          <p:cNvSpPr/>
          <p:nvPr/>
        </p:nvSpPr>
        <p:spPr>
          <a:xfrm>
            <a:off x="4594142" y="3533067"/>
            <a:ext cx="1363287" cy="216131"/>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DB54E522-5369-46FE-B6DD-73CE71CB66DD}"/>
                  </a:ext>
                </a:extLst>
              </p:cNvPr>
              <p:cNvSpPr txBox="1"/>
              <p:nvPr/>
            </p:nvSpPr>
            <p:spPr>
              <a:xfrm>
                <a:off x="1095878" y="2751234"/>
                <a:ext cx="1629757" cy="354649"/>
              </a:xfrm>
              <a:prstGeom prst="rect">
                <a:avLst/>
              </a:prstGeom>
              <a:noFill/>
            </p:spPr>
            <p:txBody>
              <a:bodyPr wrap="square" rtlCol="0">
                <a:spAutoFit/>
              </a:bodyPr>
              <a:lstStyle/>
              <a:p>
                <a14:m>
                  <m:oMath xmlns:m="http://schemas.openxmlformats.org/officeDocument/2006/math">
                    <m:r>
                      <a:rPr lang="de-DE" sz="1200" b="0" i="1" smtClean="0">
                        <a:latin typeface="Cambria Math" panose="02040503050406030204" pitchFamily="18" charset="0"/>
                      </a:rPr>
                      <m:t>𝐹𝑃𝑅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0</m:t>
                        </m:r>
                      </m:num>
                      <m:den>
                        <m:r>
                          <a:rPr lang="de-DE" sz="1200" b="0" i="1" smtClean="0">
                            <a:latin typeface="Cambria Math" panose="02040503050406030204" pitchFamily="18" charset="0"/>
                          </a:rPr>
                          <m:t>0+3</m:t>
                        </m:r>
                      </m:den>
                    </m:f>
                  </m:oMath>
                </a14:m>
                <a:r>
                  <a:rPr lang="en-US" sz="1200" dirty="0"/>
                  <a:t> = 0.00</a:t>
                </a:r>
              </a:p>
            </p:txBody>
          </p:sp>
        </mc:Choice>
        <mc:Fallback xmlns="">
          <p:sp>
            <p:nvSpPr>
              <p:cNvPr id="28" name="TextBox 27">
                <a:extLst>
                  <a:ext uri="{FF2B5EF4-FFF2-40B4-BE49-F238E27FC236}">
                    <a16:creationId xmlns:a16="http://schemas.microsoft.com/office/drawing/2014/main" id="{DB54E522-5369-46FE-B6DD-73CE71CB66DD}"/>
                  </a:ext>
                </a:extLst>
              </p:cNvPr>
              <p:cNvSpPr txBox="1">
                <a:spLocks noRot="1" noChangeAspect="1" noMove="1" noResize="1" noEditPoints="1" noAdjustHandles="1" noChangeArrowheads="1" noChangeShapeType="1" noTextEdit="1"/>
              </p:cNvSpPr>
              <p:nvPr/>
            </p:nvSpPr>
            <p:spPr>
              <a:xfrm>
                <a:off x="1095878" y="2751234"/>
                <a:ext cx="1629757" cy="354649"/>
              </a:xfrm>
              <a:prstGeom prst="rect">
                <a:avLst/>
              </a:prstGeom>
              <a:blipFill>
                <a:blip r:embed="rId6"/>
                <a:stretch>
                  <a:fillRect b="-3448"/>
                </a:stretch>
              </a:blipFill>
            </p:spPr>
            <p:txBody>
              <a:bodyPr/>
              <a:lstStyle/>
              <a:p>
                <a:r>
                  <a:rPr lang="en-GB">
                    <a:noFill/>
                  </a:rPr>
                  <a:t> </a:t>
                </a:r>
              </a:p>
            </p:txBody>
          </p:sp>
        </mc:Fallback>
      </mc:AlternateContent>
      <p:graphicFrame>
        <p:nvGraphicFramePr>
          <p:cNvPr id="30" name="Table 29">
            <a:extLst>
              <a:ext uri="{FF2B5EF4-FFF2-40B4-BE49-F238E27FC236}">
                <a16:creationId xmlns:a16="http://schemas.microsoft.com/office/drawing/2014/main" id="{FADA18DD-3A90-4A92-BFA1-902ECF1F6897}"/>
              </a:ext>
            </a:extLst>
          </p:cNvPr>
          <p:cNvGraphicFramePr>
            <a:graphicFrameLocks noGrp="1"/>
          </p:cNvGraphicFramePr>
          <p:nvPr/>
        </p:nvGraphicFramePr>
        <p:xfrm>
          <a:off x="764712" y="1361966"/>
          <a:ext cx="2126781" cy="891540"/>
        </p:xfrm>
        <a:graphic>
          <a:graphicData uri="http://schemas.openxmlformats.org/drawingml/2006/table">
            <a:tbl>
              <a:tblPr firstRow="1" bandRow="1">
                <a:tableStyleId>{5C22544A-7EE6-4342-B048-85BDC9FD1C3A}</a:tableStyleId>
              </a:tblPr>
              <a:tblGrid>
                <a:gridCol w="708927">
                  <a:extLst>
                    <a:ext uri="{9D8B030D-6E8A-4147-A177-3AD203B41FA5}">
                      <a16:colId xmlns:a16="http://schemas.microsoft.com/office/drawing/2014/main" val="2521256269"/>
                    </a:ext>
                  </a:extLst>
                </a:gridCol>
                <a:gridCol w="708927">
                  <a:extLst>
                    <a:ext uri="{9D8B030D-6E8A-4147-A177-3AD203B41FA5}">
                      <a16:colId xmlns:a16="http://schemas.microsoft.com/office/drawing/2014/main" val="2776123958"/>
                    </a:ext>
                  </a:extLst>
                </a:gridCol>
                <a:gridCol w="708927">
                  <a:extLst>
                    <a:ext uri="{9D8B030D-6E8A-4147-A177-3AD203B41FA5}">
                      <a16:colId xmlns:a16="http://schemas.microsoft.com/office/drawing/2014/main" val="3568835804"/>
                    </a:ext>
                  </a:extLst>
                </a:gridCol>
              </a:tblGrid>
              <a:tr h="245208">
                <a:tc>
                  <a:txBody>
                    <a:bodyPr/>
                    <a:lstStyle/>
                    <a:p>
                      <a:endParaRPr lang="en-US" dirty="0"/>
                    </a:p>
                  </a:txBody>
                  <a:tcPr/>
                </a:tc>
                <a:tc>
                  <a:txBody>
                    <a:bodyPr/>
                    <a:lstStyle/>
                    <a:p>
                      <a:pPr algn="ctr"/>
                      <a:r>
                        <a:rPr lang="en-US" sz="1000" dirty="0"/>
                        <a:t>Positive</a:t>
                      </a:r>
                    </a:p>
                  </a:txBody>
                  <a:tcPr/>
                </a:tc>
                <a:tc>
                  <a:txBody>
                    <a:bodyPr/>
                    <a:lstStyle/>
                    <a:p>
                      <a:pPr algn="ctr"/>
                      <a:r>
                        <a:rPr lang="en-US" sz="1000" dirty="0"/>
                        <a:t>Negative</a:t>
                      </a:r>
                    </a:p>
                  </a:txBody>
                  <a:tcPr/>
                </a:tc>
                <a:extLst>
                  <a:ext uri="{0D108BD9-81ED-4DB2-BD59-A6C34878D82A}">
                    <a16:rowId xmlns:a16="http://schemas.microsoft.com/office/drawing/2014/main" val="2207853635"/>
                  </a:ext>
                </a:extLst>
              </a:tr>
              <a:tr h="245208">
                <a:tc>
                  <a:txBody>
                    <a:bodyPr/>
                    <a:lstStyle/>
                    <a:p>
                      <a:r>
                        <a:rPr lang="en-US" sz="1000" dirty="0"/>
                        <a:t>Positive</a:t>
                      </a:r>
                    </a:p>
                  </a:txBody>
                  <a:tcPr/>
                </a:tc>
                <a:tc>
                  <a:txBody>
                    <a:bodyPr/>
                    <a:lstStyle/>
                    <a:p>
                      <a:pPr algn="r"/>
                      <a:r>
                        <a:rPr lang="en-US" dirty="0"/>
                        <a:t>0</a:t>
                      </a:r>
                    </a:p>
                  </a:txBody>
                  <a:tcPr/>
                </a:tc>
                <a:tc>
                  <a:txBody>
                    <a:bodyPr/>
                    <a:lstStyle/>
                    <a:p>
                      <a:pPr algn="r"/>
                      <a:r>
                        <a:rPr lang="en-US" dirty="0"/>
                        <a:t>7</a:t>
                      </a:r>
                    </a:p>
                  </a:txBody>
                  <a:tcPr/>
                </a:tc>
                <a:extLst>
                  <a:ext uri="{0D108BD9-81ED-4DB2-BD59-A6C34878D82A}">
                    <a16:rowId xmlns:a16="http://schemas.microsoft.com/office/drawing/2014/main" val="3930496870"/>
                  </a:ext>
                </a:extLst>
              </a:tr>
              <a:tr h="245208">
                <a:tc>
                  <a:txBody>
                    <a:bodyPr/>
                    <a:lstStyle/>
                    <a:p>
                      <a:r>
                        <a:rPr lang="en-US" sz="1000" dirty="0"/>
                        <a:t>Negative</a:t>
                      </a:r>
                    </a:p>
                  </a:txBody>
                  <a:tcPr/>
                </a:tc>
                <a:tc>
                  <a:txBody>
                    <a:bodyPr/>
                    <a:lstStyle/>
                    <a:p>
                      <a:pPr algn="r"/>
                      <a:r>
                        <a:rPr lang="en-US" dirty="0"/>
                        <a:t>0</a:t>
                      </a:r>
                    </a:p>
                  </a:txBody>
                  <a:tcPr/>
                </a:tc>
                <a:tc>
                  <a:txBody>
                    <a:bodyPr/>
                    <a:lstStyle/>
                    <a:p>
                      <a:pPr algn="r"/>
                      <a:r>
                        <a:rPr lang="en-US" dirty="0"/>
                        <a:t>3</a:t>
                      </a:r>
                    </a:p>
                  </a:txBody>
                  <a:tcPr/>
                </a:tc>
                <a:extLst>
                  <a:ext uri="{0D108BD9-81ED-4DB2-BD59-A6C34878D82A}">
                    <a16:rowId xmlns:a16="http://schemas.microsoft.com/office/drawing/2014/main" val="3110047474"/>
                  </a:ext>
                </a:extLst>
              </a:tr>
            </a:tbl>
          </a:graphicData>
        </a:graphic>
      </p:graphicFrame>
      <p:sp>
        <p:nvSpPr>
          <p:cNvPr id="35" name="TextBox 34">
            <a:extLst>
              <a:ext uri="{FF2B5EF4-FFF2-40B4-BE49-F238E27FC236}">
                <a16:creationId xmlns:a16="http://schemas.microsoft.com/office/drawing/2014/main" id="{6E6722B2-ED56-4BF3-B45E-E386840B73E1}"/>
              </a:ext>
            </a:extLst>
          </p:cNvPr>
          <p:cNvSpPr txBox="1"/>
          <p:nvPr/>
        </p:nvSpPr>
        <p:spPr>
          <a:xfrm>
            <a:off x="1417733" y="1048993"/>
            <a:ext cx="820738" cy="276999"/>
          </a:xfrm>
          <a:prstGeom prst="rect">
            <a:avLst/>
          </a:prstGeom>
          <a:solidFill>
            <a:schemeClr val="bg1"/>
          </a:solidFill>
        </p:spPr>
        <p:txBody>
          <a:bodyPr wrap="none" lIns="0" tIns="0" rIns="0" bIns="0" rtlCol="0">
            <a:spAutoFit/>
          </a:bodyPr>
          <a:lstStyle/>
          <a:p>
            <a:pPr algn="l">
              <a:lnSpc>
                <a:spcPct val="100000"/>
              </a:lnSpc>
            </a:pPr>
            <a:r>
              <a:rPr lang="de-DE"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Model 1</a:t>
            </a:r>
            <a:endParaRPr lang="en-GB"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graphicFrame>
        <p:nvGraphicFramePr>
          <p:cNvPr id="43" name="Table 42">
            <a:extLst>
              <a:ext uri="{FF2B5EF4-FFF2-40B4-BE49-F238E27FC236}">
                <a16:creationId xmlns:a16="http://schemas.microsoft.com/office/drawing/2014/main" id="{05B2C2A0-E299-498A-ABE5-9A68D2270152}"/>
              </a:ext>
            </a:extLst>
          </p:cNvPr>
          <p:cNvGraphicFramePr>
            <a:graphicFrameLocks noGrp="1"/>
          </p:cNvGraphicFramePr>
          <p:nvPr/>
        </p:nvGraphicFramePr>
        <p:xfrm>
          <a:off x="3415013" y="1361966"/>
          <a:ext cx="2126781" cy="891540"/>
        </p:xfrm>
        <a:graphic>
          <a:graphicData uri="http://schemas.openxmlformats.org/drawingml/2006/table">
            <a:tbl>
              <a:tblPr firstRow="1" bandRow="1">
                <a:tableStyleId>{5C22544A-7EE6-4342-B048-85BDC9FD1C3A}</a:tableStyleId>
              </a:tblPr>
              <a:tblGrid>
                <a:gridCol w="708927">
                  <a:extLst>
                    <a:ext uri="{9D8B030D-6E8A-4147-A177-3AD203B41FA5}">
                      <a16:colId xmlns:a16="http://schemas.microsoft.com/office/drawing/2014/main" val="2521256269"/>
                    </a:ext>
                  </a:extLst>
                </a:gridCol>
                <a:gridCol w="708927">
                  <a:extLst>
                    <a:ext uri="{9D8B030D-6E8A-4147-A177-3AD203B41FA5}">
                      <a16:colId xmlns:a16="http://schemas.microsoft.com/office/drawing/2014/main" val="2776123958"/>
                    </a:ext>
                  </a:extLst>
                </a:gridCol>
                <a:gridCol w="708927">
                  <a:extLst>
                    <a:ext uri="{9D8B030D-6E8A-4147-A177-3AD203B41FA5}">
                      <a16:colId xmlns:a16="http://schemas.microsoft.com/office/drawing/2014/main" val="3568835804"/>
                    </a:ext>
                  </a:extLst>
                </a:gridCol>
              </a:tblGrid>
              <a:tr h="245208">
                <a:tc>
                  <a:txBody>
                    <a:bodyPr/>
                    <a:lstStyle/>
                    <a:p>
                      <a:endParaRPr lang="en-US" dirty="0"/>
                    </a:p>
                  </a:txBody>
                  <a:tcPr/>
                </a:tc>
                <a:tc>
                  <a:txBody>
                    <a:bodyPr/>
                    <a:lstStyle/>
                    <a:p>
                      <a:pPr algn="ctr"/>
                      <a:r>
                        <a:rPr lang="en-US" sz="1000" dirty="0"/>
                        <a:t>Positive</a:t>
                      </a:r>
                    </a:p>
                  </a:txBody>
                  <a:tcPr/>
                </a:tc>
                <a:tc>
                  <a:txBody>
                    <a:bodyPr/>
                    <a:lstStyle/>
                    <a:p>
                      <a:pPr algn="ctr"/>
                      <a:r>
                        <a:rPr lang="en-US" sz="1000" dirty="0"/>
                        <a:t>Negative</a:t>
                      </a:r>
                    </a:p>
                  </a:txBody>
                  <a:tcPr/>
                </a:tc>
                <a:extLst>
                  <a:ext uri="{0D108BD9-81ED-4DB2-BD59-A6C34878D82A}">
                    <a16:rowId xmlns:a16="http://schemas.microsoft.com/office/drawing/2014/main" val="2207853635"/>
                  </a:ext>
                </a:extLst>
              </a:tr>
              <a:tr h="245208">
                <a:tc>
                  <a:txBody>
                    <a:bodyPr/>
                    <a:lstStyle/>
                    <a:p>
                      <a:r>
                        <a:rPr lang="en-US" sz="1000" dirty="0"/>
                        <a:t>Positive</a:t>
                      </a:r>
                    </a:p>
                  </a:txBody>
                  <a:tcPr/>
                </a:tc>
                <a:tc>
                  <a:txBody>
                    <a:bodyPr/>
                    <a:lstStyle/>
                    <a:p>
                      <a:pPr algn="r"/>
                      <a:r>
                        <a:rPr lang="en-US" dirty="0"/>
                        <a:t>0</a:t>
                      </a:r>
                    </a:p>
                  </a:txBody>
                  <a:tcPr/>
                </a:tc>
                <a:tc>
                  <a:txBody>
                    <a:bodyPr/>
                    <a:lstStyle/>
                    <a:p>
                      <a:pPr algn="r"/>
                      <a:r>
                        <a:rPr lang="en-US" dirty="0"/>
                        <a:t>7</a:t>
                      </a:r>
                    </a:p>
                  </a:txBody>
                  <a:tcPr/>
                </a:tc>
                <a:extLst>
                  <a:ext uri="{0D108BD9-81ED-4DB2-BD59-A6C34878D82A}">
                    <a16:rowId xmlns:a16="http://schemas.microsoft.com/office/drawing/2014/main" val="3930496870"/>
                  </a:ext>
                </a:extLst>
              </a:tr>
              <a:tr h="245208">
                <a:tc>
                  <a:txBody>
                    <a:bodyPr/>
                    <a:lstStyle/>
                    <a:p>
                      <a:r>
                        <a:rPr lang="en-US" sz="1000" dirty="0"/>
                        <a:t>Negative</a:t>
                      </a:r>
                    </a:p>
                  </a:txBody>
                  <a:tcPr/>
                </a:tc>
                <a:tc>
                  <a:txBody>
                    <a:bodyPr/>
                    <a:lstStyle/>
                    <a:p>
                      <a:pPr algn="r"/>
                      <a:r>
                        <a:rPr lang="en-US" dirty="0"/>
                        <a:t>0</a:t>
                      </a:r>
                    </a:p>
                  </a:txBody>
                  <a:tcPr/>
                </a:tc>
                <a:tc>
                  <a:txBody>
                    <a:bodyPr/>
                    <a:lstStyle/>
                    <a:p>
                      <a:pPr algn="r"/>
                      <a:r>
                        <a:rPr lang="en-US" dirty="0"/>
                        <a:t>3</a:t>
                      </a:r>
                    </a:p>
                  </a:txBody>
                  <a:tcPr/>
                </a:tc>
                <a:extLst>
                  <a:ext uri="{0D108BD9-81ED-4DB2-BD59-A6C34878D82A}">
                    <a16:rowId xmlns:a16="http://schemas.microsoft.com/office/drawing/2014/main" val="3110047474"/>
                  </a:ext>
                </a:extLst>
              </a:tr>
            </a:tbl>
          </a:graphicData>
        </a:graphic>
      </p:graphicFrame>
      <p:sp>
        <p:nvSpPr>
          <p:cNvPr id="45" name="TextBox 44">
            <a:extLst>
              <a:ext uri="{FF2B5EF4-FFF2-40B4-BE49-F238E27FC236}">
                <a16:creationId xmlns:a16="http://schemas.microsoft.com/office/drawing/2014/main" id="{66D490D1-E4E0-41A2-8A5A-AE167CD5F05A}"/>
              </a:ext>
            </a:extLst>
          </p:cNvPr>
          <p:cNvSpPr txBox="1"/>
          <p:nvPr/>
        </p:nvSpPr>
        <p:spPr>
          <a:xfrm>
            <a:off x="4068034" y="1048993"/>
            <a:ext cx="820738" cy="276999"/>
          </a:xfrm>
          <a:prstGeom prst="rect">
            <a:avLst/>
          </a:prstGeom>
          <a:solidFill>
            <a:schemeClr val="bg1"/>
          </a:solidFill>
        </p:spPr>
        <p:txBody>
          <a:bodyPr wrap="none" lIns="0" tIns="0" rIns="0" bIns="0" rtlCol="0">
            <a:spAutoFit/>
          </a:bodyPr>
          <a:lstStyle/>
          <a:p>
            <a:pPr algn="l">
              <a:lnSpc>
                <a:spcPct val="100000"/>
              </a:lnSpc>
            </a:pPr>
            <a:r>
              <a:rPr lang="de-DE"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Model 2</a:t>
            </a:r>
            <a:endParaRPr lang="en-GB"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BF4B878-C031-45B0-9A77-C9CF4B3BF89A}"/>
                  </a:ext>
                </a:extLst>
              </p:cNvPr>
              <p:cNvSpPr txBox="1"/>
              <p:nvPr/>
            </p:nvSpPr>
            <p:spPr>
              <a:xfrm>
                <a:off x="3783231" y="2447799"/>
                <a:ext cx="1416165" cy="354649"/>
              </a:xfrm>
              <a:prstGeom prst="rect">
                <a:avLst/>
              </a:prstGeom>
              <a:noFill/>
            </p:spPr>
            <p:txBody>
              <a:bodyPr wrap="square" rtlCol="0">
                <a:spAutoFit/>
              </a:bodyPr>
              <a:lstStyle/>
              <a:p>
                <a14:m>
                  <m:oMath xmlns:m="http://schemas.openxmlformats.org/officeDocument/2006/math">
                    <m:r>
                      <a:rPr lang="de-DE" sz="1200" b="0" i="1" smtClean="0">
                        <a:latin typeface="Cambria Math" panose="02040503050406030204" pitchFamily="18" charset="0"/>
                      </a:rPr>
                      <m:t>𝑇𝑃𝑅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0</m:t>
                        </m:r>
                      </m:num>
                      <m:den>
                        <m:r>
                          <a:rPr lang="de-DE" sz="1200" b="0" i="1" smtClean="0">
                            <a:latin typeface="Cambria Math" panose="02040503050406030204" pitchFamily="18" charset="0"/>
                          </a:rPr>
                          <m:t>0+7</m:t>
                        </m:r>
                      </m:den>
                    </m:f>
                  </m:oMath>
                </a14:m>
                <a:r>
                  <a:rPr lang="en-US" sz="1200" dirty="0"/>
                  <a:t> = 0.00</a:t>
                </a:r>
              </a:p>
            </p:txBody>
          </p:sp>
        </mc:Choice>
        <mc:Fallback xmlns="">
          <p:sp>
            <p:nvSpPr>
              <p:cNvPr id="51" name="TextBox 50">
                <a:extLst>
                  <a:ext uri="{FF2B5EF4-FFF2-40B4-BE49-F238E27FC236}">
                    <a16:creationId xmlns:a16="http://schemas.microsoft.com/office/drawing/2014/main" id="{ABF4B878-C031-45B0-9A77-C9CF4B3BF89A}"/>
                  </a:ext>
                </a:extLst>
              </p:cNvPr>
              <p:cNvSpPr txBox="1">
                <a:spLocks noRot="1" noChangeAspect="1" noMove="1" noResize="1" noEditPoints="1" noAdjustHandles="1" noChangeArrowheads="1" noChangeShapeType="1" noTextEdit="1"/>
              </p:cNvSpPr>
              <p:nvPr/>
            </p:nvSpPr>
            <p:spPr>
              <a:xfrm>
                <a:off x="3783231" y="2447799"/>
                <a:ext cx="1416165" cy="354649"/>
              </a:xfrm>
              <a:prstGeom prst="rect">
                <a:avLst/>
              </a:prstGeom>
              <a:blipFill>
                <a:blip r:embed="rId7"/>
                <a:stretch>
                  <a:fillRect b="-34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C8CDF0D3-D04D-4338-ABFD-93486D4B6AA2}"/>
                  </a:ext>
                </a:extLst>
              </p:cNvPr>
              <p:cNvSpPr txBox="1"/>
              <p:nvPr/>
            </p:nvSpPr>
            <p:spPr>
              <a:xfrm>
                <a:off x="3761885" y="2768634"/>
                <a:ext cx="1629757" cy="354649"/>
              </a:xfrm>
              <a:prstGeom prst="rect">
                <a:avLst/>
              </a:prstGeom>
              <a:noFill/>
            </p:spPr>
            <p:txBody>
              <a:bodyPr wrap="square" rtlCol="0">
                <a:spAutoFit/>
              </a:bodyPr>
              <a:lstStyle/>
              <a:p>
                <a14:m>
                  <m:oMath xmlns:m="http://schemas.openxmlformats.org/officeDocument/2006/math">
                    <m:r>
                      <a:rPr lang="de-DE" sz="1200" b="0" i="1" smtClean="0">
                        <a:latin typeface="Cambria Math" panose="02040503050406030204" pitchFamily="18" charset="0"/>
                      </a:rPr>
                      <m:t>𝐹𝑃𝑅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0</m:t>
                        </m:r>
                      </m:num>
                      <m:den>
                        <m:r>
                          <a:rPr lang="de-DE" sz="1200" b="0" i="1" smtClean="0">
                            <a:latin typeface="Cambria Math" panose="02040503050406030204" pitchFamily="18" charset="0"/>
                          </a:rPr>
                          <m:t>0+3</m:t>
                        </m:r>
                      </m:den>
                    </m:f>
                  </m:oMath>
                </a14:m>
                <a:r>
                  <a:rPr lang="en-US" sz="1200" dirty="0"/>
                  <a:t> = 0.00</a:t>
                </a:r>
              </a:p>
            </p:txBody>
          </p:sp>
        </mc:Choice>
        <mc:Fallback xmlns="">
          <p:sp>
            <p:nvSpPr>
              <p:cNvPr id="53" name="TextBox 52">
                <a:extLst>
                  <a:ext uri="{FF2B5EF4-FFF2-40B4-BE49-F238E27FC236}">
                    <a16:creationId xmlns:a16="http://schemas.microsoft.com/office/drawing/2014/main" id="{C8CDF0D3-D04D-4338-ABFD-93486D4B6AA2}"/>
                  </a:ext>
                </a:extLst>
              </p:cNvPr>
              <p:cNvSpPr txBox="1">
                <a:spLocks noRot="1" noChangeAspect="1" noMove="1" noResize="1" noEditPoints="1" noAdjustHandles="1" noChangeArrowheads="1" noChangeShapeType="1" noTextEdit="1"/>
              </p:cNvSpPr>
              <p:nvPr/>
            </p:nvSpPr>
            <p:spPr>
              <a:xfrm>
                <a:off x="3761885" y="2768634"/>
                <a:ext cx="1629757" cy="354649"/>
              </a:xfrm>
              <a:prstGeom prst="rect">
                <a:avLst/>
              </a:prstGeom>
              <a:blipFill>
                <a:blip r:embed="rId6"/>
                <a:stretch>
                  <a:fillRect b="-3448"/>
                </a:stretch>
              </a:blipFill>
            </p:spPr>
            <p:txBody>
              <a:bodyPr/>
              <a:lstStyle/>
              <a:p>
                <a:r>
                  <a:rPr lang="en-GB">
                    <a:noFill/>
                  </a:rPr>
                  <a:t> </a:t>
                </a:r>
              </a:p>
            </p:txBody>
          </p:sp>
        </mc:Fallback>
      </mc:AlternateContent>
      <p:sp>
        <p:nvSpPr>
          <p:cNvPr id="4" name="Slide Number Placeholder 3"/>
          <p:cNvSpPr>
            <a:spLocks noGrp="1"/>
          </p:cNvSpPr>
          <p:nvPr>
            <p:ph type="sldNum" sz="quarter" idx="13"/>
          </p:nvPr>
        </p:nvSpPr>
        <p:spPr/>
        <p:txBody>
          <a:bodyPr/>
          <a:lstStyle/>
          <a:p>
            <a:fld id="{15C29056-5AFA-7949-831A-3EC086771171}" type="slidenum">
              <a:rPr lang="de-DE" smtClean="0"/>
              <a:pPr/>
              <a:t>12</a:t>
            </a:fld>
            <a:endParaRPr lang="de-DE" dirty="0"/>
          </a:p>
        </p:txBody>
      </p:sp>
    </p:spTree>
    <p:extLst>
      <p:ext uri="{BB962C8B-B14F-4D97-AF65-F5344CB8AC3E}">
        <p14:creationId xmlns:p14="http://schemas.microsoft.com/office/powerpoint/2010/main" val="798254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CCFB-EE1C-43AB-A654-E9C8FDE4AF10}"/>
              </a:ext>
            </a:extLst>
          </p:cNvPr>
          <p:cNvSpPr>
            <a:spLocks noGrp="1"/>
          </p:cNvSpPr>
          <p:nvPr>
            <p:ph type="title"/>
          </p:nvPr>
        </p:nvSpPr>
        <p:spPr/>
        <p:txBody>
          <a:bodyPr/>
          <a:lstStyle/>
          <a:p>
            <a:r>
              <a:rPr lang="de-DE" dirty="0"/>
              <a:t>Threshold = 0.9</a:t>
            </a:r>
            <a:endParaRPr lang="en-GB" dirty="0"/>
          </a:p>
        </p:txBody>
      </p:sp>
      <p:sp>
        <p:nvSpPr>
          <p:cNvPr id="5" name="Footer Placeholder 4">
            <a:extLst>
              <a:ext uri="{FF2B5EF4-FFF2-40B4-BE49-F238E27FC236}">
                <a16:creationId xmlns:a16="http://schemas.microsoft.com/office/drawing/2014/main" id="{D201A117-6C7B-4D62-92A7-602B74804678}"/>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11" name="Picture 10">
            <a:extLst>
              <a:ext uri="{FF2B5EF4-FFF2-40B4-BE49-F238E27FC236}">
                <a16:creationId xmlns:a16="http://schemas.microsoft.com/office/drawing/2014/main" id="{2A560A95-C8C5-419F-9C04-DE232E78D1D7}"/>
              </a:ext>
            </a:extLst>
          </p:cNvPr>
          <p:cNvPicPr>
            <a:picLocks noChangeAspect="1"/>
          </p:cNvPicPr>
          <p:nvPr/>
        </p:nvPicPr>
        <p:blipFill>
          <a:blip r:embed="rId2"/>
          <a:stretch>
            <a:fillRect/>
          </a:stretch>
        </p:blipFill>
        <p:spPr>
          <a:xfrm>
            <a:off x="590302" y="3325091"/>
            <a:ext cx="6527223" cy="1884569"/>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7929510-D397-4C47-8CB6-289E327F339F}"/>
                  </a:ext>
                </a:extLst>
              </p:cNvPr>
              <p:cNvSpPr txBox="1"/>
              <p:nvPr/>
            </p:nvSpPr>
            <p:spPr>
              <a:xfrm>
                <a:off x="6797853" y="1005819"/>
                <a:ext cx="2337435" cy="615490"/>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de-DE" b="0" i="1" smtClean="0">
                          <a:latin typeface="Cambria Math" panose="02040503050406030204" pitchFamily="18" charset="0"/>
                        </a:rPr>
                        <m:t>𝑇𝑃𝑅</m:t>
                      </m:r>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𝑇𝑃</m:t>
                          </m:r>
                        </m:num>
                        <m:den>
                          <m:r>
                            <a:rPr lang="de-DE" b="0" i="1" smtClean="0">
                              <a:latin typeface="Cambria Math" panose="02040503050406030204" pitchFamily="18" charset="0"/>
                            </a:rPr>
                            <m:t>𝑇𝑃</m:t>
                          </m:r>
                          <m:r>
                            <a:rPr lang="de-DE" b="0" i="1" smtClean="0">
                              <a:latin typeface="Cambria Math" panose="02040503050406030204" pitchFamily="18" charset="0"/>
                            </a:rPr>
                            <m:t>+</m:t>
                          </m:r>
                          <m:r>
                            <a:rPr lang="de-DE" b="0" i="1" smtClean="0">
                              <a:latin typeface="Cambria Math" panose="02040503050406030204" pitchFamily="18" charset="0"/>
                            </a:rPr>
                            <m:t>𝐹𝑁</m:t>
                          </m:r>
                        </m:den>
                      </m:f>
                    </m:oMath>
                  </m:oMathPara>
                </a14:m>
                <a:endParaRPr lang="en-US" dirty="0"/>
              </a:p>
            </p:txBody>
          </p:sp>
        </mc:Choice>
        <mc:Fallback xmlns="">
          <p:sp>
            <p:nvSpPr>
              <p:cNvPr id="13" name="TextBox 12">
                <a:extLst>
                  <a:ext uri="{FF2B5EF4-FFF2-40B4-BE49-F238E27FC236}">
                    <a16:creationId xmlns:a16="http://schemas.microsoft.com/office/drawing/2014/main" id="{E7929510-D397-4C47-8CB6-289E327F339F}"/>
                  </a:ext>
                </a:extLst>
              </p:cNvPr>
              <p:cNvSpPr txBox="1">
                <a:spLocks noRot="1" noChangeAspect="1" noMove="1" noResize="1" noEditPoints="1" noAdjustHandles="1" noChangeArrowheads="1" noChangeShapeType="1" noTextEdit="1"/>
              </p:cNvSpPr>
              <p:nvPr/>
            </p:nvSpPr>
            <p:spPr>
              <a:xfrm>
                <a:off x="6797853" y="1005819"/>
                <a:ext cx="2337435" cy="61549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43BB32D-7499-4472-BAB1-1679ABF97D58}"/>
                  </a:ext>
                </a:extLst>
              </p:cNvPr>
              <p:cNvSpPr txBox="1"/>
              <p:nvPr/>
            </p:nvSpPr>
            <p:spPr>
              <a:xfrm>
                <a:off x="6918022" y="1632135"/>
                <a:ext cx="2097098" cy="615490"/>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de-DE" b="0" i="1" smtClean="0">
                          <a:latin typeface="Cambria Math" panose="02040503050406030204" pitchFamily="18" charset="0"/>
                        </a:rPr>
                        <m:t>𝐹𝑃𝑅</m:t>
                      </m:r>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𝐹𝑃</m:t>
                          </m:r>
                        </m:num>
                        <m:den>
                          <m:r>
                            <a:rPr lang="de-DE" b="0" i="1" smtClean="0">
                              <a:latin typeface="Cambria Math" panose="02040503050406030204" pitchFamily="18" charset="0"/>
                            </a:rPr>
                            <m:t>𝐹𝑃</m:t>
                          </m:r>
                          <m:r>
                            <a:rPr lang="de-DE" b="0" i="1" smtClean="0">
                              <a:latin typeface="Cambria Math" panose="02040503050406030204" pitchFamily="18" charset="0"/>
                            </a:rPr>
                            <m:t>+</m:t>
                          </m:r>
                          <m:r>
                            <a:rPr lang="de-DE" b="0" i="1" smtClean="0">
                              <a:latin typeface="Cambria Math" panose="02040503050406030204" pitchFamily="18" charset="0"/>
                            </a:rPr>
                            <m:t>𝑇𝑁</m:t>
                          </m:r>
                        </m:den>
                      </m:f>
                    </m:oMath>
                  </m:oMathPara>
                </a14:m>
                <a:endParaRPr lang="en-US" dirty="0"/>
              </a:p>
            </p:txBody>
          </p:sp>
        </mc:Choice>
        <mc:Fallback xmlns="">
          <p:sp>
            <p:nvSpPr>
              <p:cNvPr id="15" name="TextBox 14">
                <a:extLst>
                  <a:ext uri="{FF2B5EF4-FFF2-40B4-BE49-F238E27FC236}">
                    <a16:creationId xmlns:a16="http://schemas.microsoft.com/office/drawing/2014/main" id="{D43BB32D-7499-4472-BAB1-1679ABF97D58}"/>
                  </a:ext>
                </a:extLst>
              </p:cNvPr>
              <p:cNvSpPr txBox="1">
                <a:spLocks noRot="1" noChangeAspect="1" noMove="1" noResize="1" noEditPoints="1" noAdjustHandles="1" noChangeArrowheads="1" noChangeShapeType="1" noTextEdit="1"/>
              </p:cNvSpPr>
              <p:nvPr/>
            </p:nvSpPr>
            <p:spPr>
              <a:xfrm>
                <a:off x="6918022" y="1632135"/>
                <a:ext cx="2097098" cy="615490"/>
              </a:xfrm>
              <a:prstGeom prst="rect">
                <a:avLst/>
              </a:prstGeom>
              <a:blipFill>
                <a:blip r:embed="rId4"/>
                <a:stretch>
                  <a:fillRect/>
                </a:stretch>
              </a:blipFill>
            </p:spPr>
            <p:txBody>
              <a:bodyPr/>
              <a:lstStyle/>
              <a:p>
                <a:r>
                  <a:rPr lang="en-GB">
                    <a:noFill/>
                  </a:rPr>
                  <a:t> </a:t>
                </a:r>
              </a:p>
            </p:txBody>
          </p:sp>
        </mc:Fallback>
      </mc:AlternateContent>
      <p:sp>
        <p:nvSpPr>
          <p:cNvPr id="16" name="TextBox 15">
            <a:extLst>
              <a:ext uri="{FF2B5EF4-FFF2-40B4-BE49-F238E27FC236}">
                <a16:creationId xmlns:a16="http://schemas.microsoft.com/office/drawing/2014/main" id="{412F12CD-9293-4862-B480-1B741D6FE79D}"/>
              </a:ext>
            </a:extLst>
          </p:cNvPr>
          <p:cNvSpPr txBox="1"/>
          <p:nvPr/>
        </p:nvSpPr>
        <p:spPr>
          <a:xfrm>
            <a:off x="490220" y="709534"/>
            <a:ext cx="6543330" cy="215444"/>
          </a:xfrm>
          <a:prstGeom prst="rect">
            <a:avLst/>
          </a:prstGeom>
          <a:solidFill>
            <a:schemeClr val="bg1"/>
          </a:solidFill>
        </p:spPr>
        <p:txBody>
          <a:bodyPr wrap="none" lIns="0" tIns="0" rIns="0" bIns="0" rtlCol="0">
            <a:spAutoFit/>
          </a:bodyPr>
          <a:lstStyle/>
          <a:p>
            <a:pPr algn="l">
              <a:lnSpc>
                <a:spcPct val="100000"/>
              </a:lnSpc>
            </a:pPr>
            <a:r>
              <a:rPr lang="de-DE" sz="14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Positive event = &lt;=50K - Threshold = 0.9 - </a:t>
            </a:r>
            <a:r>
              <a:rPr lang="de-DE" sz="140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If P (pos. Event) &gt; threshold =&gt; positive</a:t>
            </a:r>
            <a:endParaRPr lang="en-GB" sz="14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7" name="Rectangle: Rounded Corners 16">
            <a:extLst>
              <a:ext uri="{FF2B5EF4-FFF2-40B4-BE49-F238E27FC236}">
                <a16:creationId xmlns:a16="http://schemas.microsoft.com/office/drawing/2014/main" id="{55C2D4D2-4419-4836-94BD-78AA3D9797A4}"/>
              </a:ext>
            </a:extLst>
          </p:cNvPr>
          <p:cNvSpPr/>
          <p:nvPr/>
        </p:nvSpPr>
        <p:spPr>
          <a:xfrm>
            <a:off x="2074471" y="3533067"/>
            <a:ext cx="1363287" cy="216131"/>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4DC1644-0BB3-4EEC-A2D8-45263166A5AC}"/>
                  </a:ext>
                </a:extLst>
              </p:cNvPr>
              <p:cNvSpPr txBox="1"/>
              <p:nvPr/>
            </p:nvSpPr>
            <p:spPr>
              <a:xfrm>
                <a:off x="1121988" y="2451696"/>
                <a:ext cx="1416165" cy="357277"/>
              </a:xfrm>
              <a:prstGeom prst="rect">
                <a:avLst/>
              </a:prstGeom>
              <a:noFill/>
            </p:spPr>
            <p:txBody>
              <a:bodyPr wrap="square" rtlCol="0">
                <a:spAutoFit/>
              </a:bodyPr>
              <a:lstStyle/>
              <a:p>
                <a14:m>
                  <m:oMath xmlns:m="http://schemas.openxmlformats.org/officeDocument/2006/math">
                    <m:r>
                      <a:rPr lang="de-DE" sz="1200" b="0" i="1" smtClean="0">
                        <a:latin typeface="Cambria Math" panose="02040503050406030204" pitchFamily="18" charset="0"/>
                      </a:rPr>
                      <m:t>𝑇𝑃𝑅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1+6</m:t>
                        </m:r>
                      </m:den>
                    </m:f>
                  </m:oMath>
                </a14:m>
                <a:r>
                  <a:rPr lang="en-US" sz="1200" dirty="0"/>
                  <a:t> = 0.14</a:t>
                </a:r>
              </a:p>
            </p:txBody>
          </p:sp>
        </mc:Choice>
        <mc:Fallback xmlns="">
          <p:sp>
            <p:nvSpPr>
              <p:cNvPr id="21" name="TextBox 20">
                <a:extLst>
                  <a:ext uri="{FF2B5EF4-FFF2-40B4-BE49-F238E27FC236}">
                    <a16:creationId xmlns:a16="http://schemas.microsoft.com/office/drawing/2014/main" id="{24DC1644-0BB3-4EEC-A2D8-45263166A5AC}"/>
                  </a:ext>
                </a:extLst>
              </p:cNvPr>
              <p:cNvSpPr txBox="1">
                <a:spLocks noRot="1" noChangeAspect="1" noMove="1" noResize="1" noEditPoints="1" noAdjustHandles="1" noChangeArrowheads="1" noChangeShapeType="1" noTextEdit="1"/>
              </p:cNvSpPr>
              <p:nvPr/>
            </p:nvSpPr>
            <p:spPr>
              <a:xfrm>
                <a:off x="1121988" y="2451696"/>
                <a:ext cx="1416165" cy="357277"/>
              </a:xfrm>
              <a:prstGeom prst="rect">
                <a:avLst/>
              </a:prstGeom>
              <a:blipFill>
                <a:blip r:embed="rId5"/>
                <a:stretch>
                  <a:fillRect b="-1695"/>
                </a:stretch>
              </a:blipFill>
            </p:spPr>
            <p:txBody>
              <a:bodyPr/>
              <a:lstStyle/>
              <a:p>
                <a:r>
                  <a:rPr lang="en-GB">
                    <a:noFill/>
                  </a:rPr>
                  <a:t> </a:t>
                </a:r>
              </a:p>
            </p:txBody>
          </p:sp>
        </mc:Fallback>
      </mc:AlternateContent>
      <p:sp>
        <p:nvSpPr>
          <p:cNvPr id="22" name="Oval 21">
            <a:extLst>
              <a:ext uri="{FF2B5EF4-FFF2-40B4-BE49-F238E27FC236}">
                <a16:creationId xmlns:a16="http://schemas.microsoft.com/office/drawing/2014/main" id="{79DD286D-8860-4E0F-B2D9-E8FD88805C4B}"/>
              </a:ext>
            </a:extLst>
          </p:cNvPr>
          <p:cNvSpPr/>
          <p:nvPr/>
        </p:nvSpPr>
        <p:spPr>
          <a:xfrm>
            <a:off x="2074471" y="5005466"/>
            <a:ext cx="266007" cy="184606"/>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Rounded Corners 23">
            <a:extLst>
              <a:ext uri="{FF2B5EF4-FFF2-40B4-BE49-F238E27FC236}">
                <a16:creationId xmlns:a16="http://schemas.microsoft.com/office/drawing/2014/main" id="{044FBCC7-A80D-4448-A058-3E3AB7536BA2}"/>
              </a:ext>
            </a:extLst>
          </p:cNvPr>
          <p:cNvSpPr/>
          <p:nvPr/>
        </p:nvSpPr>
        <p:spPr>
          <a:xfrm>
            <a:off x="4594142" y="3533067"/>
            <a:ext cx="1363287" cy="216131"/>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DB54E522-5369-46FE-B6DD-73CE71CB66DD}"/>
                  </a:ext>
                </a:extLst>
              </p:cNvPr>
              <p:cNvSpPr txBox="1"/>
              <p:nvPr/>
            </p:nvSpPr>
            <p:spPr>
              <a:xfrm>
                <a:off x="1095878" y="2751234"/>
                <a:ext cx="1629757" cy="354649"/>
              </a:xfrm>
              <a:prstGeom prst="rect">
                <a:avLst/>
              </a:prstGeom>
              <a:noFill/>
            </p:spPr>
            <p:txBody>
              <a:bodyPr wrap="square" rtlCol="0">
                <a:spAutoFit/>
              </a:bodyPr>
              <a:lstStyle/>
              <a:p>
                <a14:m>
                  <m:oMath xmlns:m="http://schemas.openxmlformats.org/officeDocument/2006/math">
                    <m:r>
                      <a:rPr lang="de-DE" sz="1200" b="0" i="1" smtClean="0">
                        <a:latin typeface="Cambria Math" panose="02040503050406030204" pitchFamily="18" charset="0"/>
                      </a:rPr>
                      <m:t>𝐹𝑃𝑅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0</m:t>
                        </m:r>
                      </m:num>
                      <m:den>
                        <m:r>
                          <a:rPr lang="de-DE" sz="1200" b="0" i="1" smtClean="0">
                            <a:latin typeface="Cambria Math" panose="02040503050406030204" pitchFamily="18" charset="0"/>
                          </a:rPr>
                          <m:t>0+3</m:t>
                        </m:r>
                      </m:den>
                    </m:f>
                  </m:oMath>
                </a14:m>
                <a:r>
                  <a:rPr lang="en-US" sz="1200" dirty="0"/>
                  <a:t> = 0.00</a:t>
                </a:r>
              </a:p>
            </p:txBody>
          </p:sp>
        </mc:Choice>
        <mc:Fallback xmlns="">
          <p:sp>
            <p:nvSpPr>
              <p:cNvPr id="28" name="TextBox 27">
                <a:extLst>
                  <a:ext uri="{FF2B5EF4-FFF2-40B4-BE49-F238E27FC236}">
                    <a16:creationId xmlns:a16="http://schemas.microsoft.com/office/drawing/2014/main" id="{DB54E522-5369-46FE-B6DD-73CE71CB66DD}"/>
                  </a:ext>
                </a:extLst>
              </p:cNvPr>
              <p:cNvSpPr txBox="1">
                <a:spLocks noRot="1" noChangeAspect="1" noMove="1" noResize="1" noEditPoints="1" noAdjustHandles="1" noChangeArrowheads="1" noChangeShapeType="1" noTextEdit="1"/>
              </p:cNvSpPr>
              <p:nvPr/>
            </p:nvSpPr>
            <p:spPr>
              <a:xfrm>
                <a:off x="1095878" y="2751234"/>
                <a:ext cx="1629757" cy="354649"/>
              </a:xfrm>
              <a:prstGeom prst="rect">
                <a:avLst/>
              </a:prstGeom>
              <a:blipFill>
                <a:blip r:embed="rId6"/>
                <a:stretch>
                  <a:fillRect b="-3448"/>
                </a:stretch>
              </a:blipFill>
            </p:spPr>
            <p:txBody>
              <a:bodyPr/>
              <a:lstStyle/>
              <a:p>
                <a:r>
                  <a:rPr lang="en-GB">
                    <a:noFill/>
                  </a:rPr>
                  <a:t> </a:t>
                </a:r>
              </a:p>
            </p:txBody>
          </p:sp>
        </mc:Fallback>
      </mc:AlternateContent>
      <p:graphicFrame>
        <p:nvGraphicFramePr>
          <p:cNvPr id="30" name="Table 29">
            <a:extLst>
              <a:ext uri="{FF2B5EF4-FFF2-40B4-BE49-F238E27FC236}">
                <a16:creationId xmlns:a16="http://schemas.microsoft.com/office/drawing/2014/main" id="{FADA18DD-3A90-4A92-BFA1-902ECF1F6897}"/>
              </a:ext>
            </a:extLst>
          </p:cNvPr>
          <p:cNvGraphicFramePr>
            <a:graphicFrameLocks noGrp="1"/>
          </p:cNvGraphicFramePr>
          <p:nvPr/>
        </p:nvGraphicFramePr>
        <p:xfrm>
          <a:off x="764712" y="1361966"/>
          <a:ext cx="2126781" cy="891540"/>
        </p:xfrm>
        <a:graphic>
          <a:graphicData uri="http://schemas.openxmlformats.org/drawingml/2006/table">
            <a:tbl>
              <a:tblPr firstRow="1" bandRow="1">
                <a:tableStyleId>{5C22544A-7EE6-4342-B048-85BDC9FD1C3A}</a:tableStyleId>
              </a:tblPr>
              <a:tblGrid>
                <a:gridCol w="708927">
                  <a:extLst>
                    <a:ext uri="{9D8B030D-6E8A-4147-A177-3AD203B41FA5}">
                      <a16:colId xmlns:a16="http://schemas.microsoft.com/office/drawing/2014/main" val="2521256269"/>
                    </a:ext>
                  </a:extLst>
                </a:gridCol>
                <a:gridCol w="708927">
                  <a:extLst>
                    <a:ext uri="{9D8B030D-6E8A-4147-A177-3AD203B41FA5}">
                      <a16:colId xmlns:a16="http://schemas.microsoft.com/office/drawing/2014/main" val="2776123958"/>
                    </a:ext>
                  </a:extLst>
                </a:gridCol>
                <a:gridCol w="708927">
                  <a:extLst>
                    <a:ext uri="{9D8B030D-6E8A-4147-A177-3AD203B41FA5}">
                      <a16:colId xmlns:a16="http://schemas.microsoft.com/office/drawing/2014/main" val="3568835804"/>
                    </a:ext>
                  </a:extLst>
                </a:gridCol>
              </a:tblGrid>
              <a:tr h="245208">
                <a:tc>
                  <a:txBody>
                    <a:bodyPr/>
                    <a:lstStyle/>
                    <a:p>
                      <a:endParaRPr lang="en-US" dirty="0"/>
                    </a:p>
                  </a:txBody>
                  <a:tcPr/>
                </a:tc>
                <a:tc>
                  <a:txBody>
                    <a:bodyPr/>
                    <a:lstStyle/>
                    <a:p>
                      <a:pPr algn="ctr"/>
                      <a:r>
                        <a:rPr lang="en-US" sz="1000" dirty="0"/>
                        <a:t>Positive</a:t>
                      </a:r>
                    </a:p>
                  </a:txBody>
                  <a:tcPr/>
                </a:tc>
                <a:tc>
                  <a:txBody>
                    <a:bodyPr/>
                    <a:lstStyle/>
                    <a:p>
                      <a:pPr algn="ctr"/>
                      <a:r>
                        <a:rPr lang="en-US" sz="1000" dirty="0"/>
                        <a:t>Negative</a:t>
                      </a:r>
                    </a:p>
                  </a:txBody>
                  <a:tcPr/>
                </a:tc>
                <a:extLst>
                  <a:ext uri="{0D108BD9-81ED-4DB2-BD59-A6C34878D82A}">
                    <a16:rowId xmlns:a16="http://schemas.microsoft.com/office/drawing/2014/main" val="2207853635"/>
                  </a:ext>
                </a:extLst>
              </a:tr>
              <a:tr h="245208">
                <a:tc>
                  <a:txBody>
                    <a:bodyPr/>
                    <a:lstStyle/>
                    <a:p>
                      <a:r>
                        <a:rPr lang="en-US" sz="1000" dirty="0"/>
                        <a:t>Positive</a:t>
                      </a:r>
                    </a:p>
                  </a:txBody>
                  <a:tcPr/>
                </a:tc>
                <a:tc>
                  <a:txBody>
                    <a:bodyPr/>
                    <a:lstStyle/>
                    <a:p>
                      <a:pPr algn="r"/>
                      <a:r>
                        <a:rPr lang="en-US" dirty="0"/>
                        <a:t>1</a:t>
                      </a:r>
                    </a:p>
                  </a:txBody>
                  <a:tcPr/>
                </a:tc>
                <a:tc>
                  <a:txBody>
                    <a:bodyPr/>
                    <a:lstStyle/>
                    <a:p>
                      <a:pPr algn="r"/>
                      <a:r>
                        <a:rPr lang="en-US" dirty="0"/>
                        <a:t>6</a:t>
                      </a:r>
                    </a:p>
                  </a:txBody>
                  <a:tcPr/>
                </a:tc>
                <a:extLst>
                  <a:ext uri="{0D108BD9-81ED-4DB2-BD59-A6C34878D82A}">
                    <a16:rowId xmlns:a16="http://schemas.microsoft.com/office/drawing/2014/main" val="3930496870"/>
                  </a:ext>
                </a:extLst>
              </a:tr>
              <a:tr h="245208">
                <a:tc>
                  <a:txBody>
                    <a:bodyPr/>
                    <a:lstStyle/>
                    <a:p>
                      <a:r>
                        <a:rPr lang="en-US" sz="1000" dirty="0"/>
                        <a:t>Negative</a:t>
                      </a:r>
                    </a:p>
                  </a:txBody>
                  <a:tcPr/>
                </a:tc>
                <a:tc>
                  <a:txBody>
                    <a:bodyPr/>
                    <a:lstStyle/>
                    <a:p>
                      <a:pPr algn="r"/>
                      <a:r>
                        <a:rPr lang="en-US" dirty="0"/>
                        <a:t>0</a:t>
                      </a:r>
                    </a:p>
                  </a:txBody>
                  <a:tcPr/>
                </a:tc>
                <a:tc>
                  <a:txBody>
                    <a:bodyPr/>
                    <a:lstStyle/>
                    <a:p>
                      <a:pPr algn="r"/>
                      <a:r>
                        <a:rPr lang="en-US" dirty="0"/>
                        <a:t>3</a:t>
                      </a:r>
                    </a:p>
                  </a:txBody>
                  <a:tcPr/>
                </a:tc>
                <a:extLst>
                  <a:ext uri="{0D108BD9-81ED-4DB2-BD59-A6C34878D82A}">
                    <a16:rowId xmlns:a16="http://schemas.microsoft.com/office/drawing/2014/main" val="3110047474"/>
                  </a:ext>
                </a:extLst>
              </a:tr>
            </a:tbl>
          </a:graphicData>
        </a:graphic>
      </p:graphicFrame>
      <p:sp>
        <p:nvSpPr>
          <p:cNvPr id="35" name="TextBox 34">
            <a:extLst>
              <a:ext uri="{FF2B5EF4-FFF2-40B4-BE49-F238E27FC236}">
                <a16:creationId xmlns:a16="http://schemas.microsoft.com/office/drawing/2014/main" id="{6E6722B2-ED56-4BF3-B45E-E386840B73E1}"/>
              </a:ext>
            </a:extLst>
          </p:cNvPr>
          <p:cNvSpPr txBox="1"/>
          <p:nvPr/>
        </p:nvSpPr>
        <p:spPr>
          <a:xfrm>
            <a:off x="1417733" y="1048993"/>
            <a:ext cx="820738" cy="276999"/>
          </a:xfrm>
          <a:prstGeom prst="rect">
            <a:avLst/>
          </a:prstGeom>
          <a:solidFill>
            <a:schemeClr val="bg1"/>
          </a:solidFill>
        </p:spPr>
        <p:txBody>
          <a:bodyPr wrap="none" lIns="0" tIns="0" rIns="0" bIns="0" rtlCol="0">
            <a:spAutoFit/>
          </a:bodyPr>
          <a:lstStyle/>
          <a:p>
            <a:pPr algn="l">
              <a:lnSpc>
                <a:spcPct val="100000"/>
              </a:lnSpc>
            </a:pPr>
            <a:r>
              <a:rPr lang="de-DE"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Model 1</a:t>
            </a:r>
            <a:endParaRPr lang="en-GB"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1" name="Oval 40">
            <a:extLst>
              <a:ext uri="{FF2B5EF4-FFF2-40B4-BE49-F238E27FC236}">
                <a16:creationId xmlns:a16="http://schemas.microsoft.com/office/drawing/2014/main" id="{C5DD0EFF-7E75-4531-95F4-033A4DD2175C}"/>
              </a:ext>
            </a:extLst>
          </p:cNvPr>
          <p:cNvSpPr/>
          <p:nvPr/>
        </p:nvSpPr>
        <p:spPr>
          <a:xfrm>
            <a:off x="4620912" y="4288336"/>
            <a:ext cx="266007" cy="216131"/>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43" name="Table 42">
            <a:extLst>
              <a:ext uri="{FF2B5EF4-FFF2-40B4-BE49-F238E27FC236}">
                <a16:creationId xmlns:a16="http://schemas.microsoft.com/office/drawing/2014/main" id="{05B2C2A0-E299-498A-ABE5-9A68D2270152}"/>
              </a:ext>
            </a:extLst>
          </p:cNvPr>
          <p:cNvGraphicFramePr>
            <a:graphicFrameLocks noGrp="1"/>
          </p:cNvGraphicFramePr>
          <p:nvPr/>
        </p:nvGraphicFramePr>
        <p:xfrm>
          <a:off x="3415013" y="1361966"/>
          <a:ext cx="2126781" cy="891540"/>
        </p:xfrm>
        <a:graphic>
          <a:graphicData uri="http://schemas.openxmlformats.org/drawingml/2006/table">
            <a:tbl>
              <a:tblPr firstRow="1" bandRow="1">
                <a:tableStyleId>{5C22544A-7EE6-4342-B048-85BDC9FD1C3A}</a:tableStyleId>
              </a:tblPr>
              <a:tblGrid>
                <a:gridCol w="708927">
                  <a:extLst>
                    <a:ext uri="{9D8B030D-6E8A-4147-A177-3AD203B41FA5}">
                      <a16:colId xmlns:a16="http://schemas.microsoft.com/office/drawing/2014/main" val="2521256269"/>
                    </a:ext>
                  </a:extLst>
                </a:gridCol>
                <a:gridCol w="708927">
                  <a:extLst>
                    <a:ext uri="{9D8B030D-6E8A-4147-A177-3AD203B41FA5}">
                      <a16:colId xmlns:a16="http://schemas.microsoft.com/office/drawing/2014/main" val="2776123958"/>
                    </a:ext>
                  </a:extLst>
                </a:gridCol>
                <a:gridCol w="708927">
                  <a:extLst>
                    <a:ext uri="{9D8B030D-6E8A-4147-A177-3AD203B41FA5}">
                      <a16:colId xmlns:a16="http://schemas.microsoft.com/office/drawing/2014/main" val="3568835804"/>
                    </a:ext>
                  </a:extLst>
                </a:gridCol>
              </a:tblGrid>
              <a:tr h="245208">
                <a:tc>
                  <a:txBody>
                    <a:bodyPr/>
                    <a:lstStyle/>
                    <a:p>
                      <a:endParaRPr lang="en-US" dirty="0"/>
                    </a:p>
                  </a:txBody>
                  <a:tcPr/>
                </a:tc>
                <a:tc>
                  <a:txBody>
                    <a:bodyPr/>
                    <a:lstStyle/>
                    <a:p>
                      <a:pPr algn="ctr"/>
                      <a:r>
                        <a:rPr lang="en-US" sz="1000" dirty="0"/>
                        <a:t>Positive</a:t>
                      </a:r>
                    </a:p>
                  </a:txBody>
                  <a:tcPr/>
                </a:tc>
                <a:tc>
                  <a:txBody>
                    <a:bodyPr/>
                    <a:lstStyle/>
                    <a:p>
                      <a:pPr algn="ctr"/>
                      <a:r>
                        <a:rPr lang="en-US" sz="1000" dirty="0"/>
                        <a:t>Negative</a:t>
                      </a:r>
                    </a:p>
                  </a:txBody>
                  <a:tcPr/>
                </a:tc>
                <a:extLst>
                  <a:ext uri="{0D108BD9-81ED-4DB2-BD59-A6C34878D82A}">
                    <a16:rowId xmlns:a16="http://schemas.microsoft.com/office/drawing/2014/main" val="2207853635"/>
                  </a:ext>
                </a:extLst>
              </a:tr>
              <a:tr h="245208">
                <a:tc>
                  <a:txBody>
                    <a:bodyPr/>
                    <a:lstStyle/>
                    <a:p>
                      <a:r>
                        <a:rPr lang="en-US" sz="1000" dirty="0"/>
                        <a:t>Positive</a:t>
                      </a:r>
                    </a:p>
                  </a:txBody>
                  <a:tcPr/>
                </a:tc>
                <a:tc>
                  <a:txBody>
                    <a:bodyPr/>
                    <a:lstStyle/>
                    <a:p>
                      <a:pPr algn="r"/>
                      <a:r>
                        <a:rPr lang="en-US" dirty="0"/>
                        <a:t>1</a:t>
                      </a:r>
                    </a:p>
                  </a:txBody>
                  <a:tcPr/>
                </a:tc>
                <a:tc>
                  <a:txBody>
                    <a:bodyPr/>
                    <a:lstStyle/>
                    <a:p>
                      <a:pPr algn="r"/>
                      <a:r>
                        <a:rPr lang="en-US" dirty="0"/>
                        <a:t>6</a:t>
                      </a:r>
                    </a:p>
                  </a:txBody>
                  <a:tcPr/>
                </a:tc>
                <a:extLst>
                  <a:ext uri="{0D108BD9-81ED-4DB2-BD59-A6C34878D82A}">
                    <a16:rowId xmlns:a16="http://schemas.microsoft.com/office/drawing/2014/main" val="3930496870"/>
                  </a:ext>
                </a:extLst>
              </a:tr>
              <a:tr h="245208">
                <a:tc>
                  <a:txBody>
                    <a:bodyPr/>
                    <a:lstStyle/>
                    <a:p>
                      <a:r>
                        <a:rPr lang="en-US" sz="1000" dirty="0"/>
                        <a:t>Negative</a:t>
                      </a:r>
                    </a:p>
                  </a:txBody>
                  <a:tcPr/>
                </a:tc>
                <a:tc>
                  <a:txBody>
                    <a:bodyPr/>
                    <a:lstStyle/>
                    <a:p>
                      <a:pPr algn="r"/>
                      <a:r>
                        <a:rPr lang="en-US" dirty="0"/>
                        <a:t>0</a:t>
                      </a:r>
                    </a:p>
                  </a:txBody>
                  <a:tcPr/>
                </a:tc>
                <a:tc>
                  <a:txBody>
                    <a:bodyPr/>
                    <a:lstStyle/>
                    <a:p>
                      <a:pPr algn="r"/>
                      <a:r>
                        <a:rPr lang="en-US" dirty="0"/>
                        <a:t>3</a:t>
                      </a:r>
                    </a:p>
                  </a:txBody>
                  <a:tcPr/>
                </a:tc>
                <a:extLst>
                  <a:ext uri="{0D108BD9-81ED-4DB2-BD59-A6C34878D82A}">
                    <a16:rowId xmlns:a16="http://schemas.microsoft.com/office/drawing/2014/main" val="3110047474"/>
                  </a:ext>
                </a:extLst>
              </a:tr>
            </a:tbl>
          </a:graphicData>
        </a:graphic>
      </p:graphicFrame>
      <p:sp>
        <p:nvSpPr>
          <p:cNvPr id="45" name="TextBox 44">
            <a:extLst>
              <a:ext uri="{FF2B5EF4-FFF2-40B4-BE49-F238E27FC236}">
                <a16:creationId xmlns:a16="http://schemas.microsoft.com/office/drawing/2014/main" id="{66D490D1-E4E0-41A2-8A5A-AE167CD5F05A}"/>
              </a:ext>
            </a:extLst>
          </p:cNvPr>
          <p:cNvSpPr txBox="1"/>
          <p:nvPr/>
        </p:nvSpPr>
        <p:spPr>
          <a:xfrm>
            <a:off x="4068034" y="1048993"/>
            <a:ext cx="820738" cy="276999"/>
          </a:xfrm>
          <a:prstGeom prst="rect">
            <a:avLst/>
          </a:prstGeom>
          <a:solidFill>
            <a:schemeClr val="bg1"/>
          </a:solidFill>
        </p:spPr>
        <p:txBody>
          <a:bodyPr wrap="none" lIns="0" tIns="0" rIns="0" bIns="0" rtlCol="0">
            <a:spAutoFit/>
          </a:bodyPr>
          <a:lstStyle/>
          <a:p>
            <a:pPr algn="l">
              <a:lnSpc>
                <a:spcPct val="100000"/>
              </a:lnSpc>
            </a:pPr>
            <a:r>
              <a:rPr lang="de-DE"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Model 2</a:t>
            </a:r>
            <a:endParaRPr lang="en-GB"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BF4B878-C031-45B0-9A77-C9CF4B3BF89A}"/>
                  </a:ext>
                </a:extLst>
              </p:cNvPr>
              <p:cNvSpPr txBox="1"/>
              <p:nvPr/>
            </p:nvSpPr>
            <p:spPr>
              <a:xfrm>
                <a:off x="3783231" y="2447799"/>
                <a:ext cx="1416165" cy="357277"/>
              </a:xfrm>
              <a:prstGeom prst="rect">
                <a:avLst/>
              </a:prstGeom>
              <a:noFill/>
            </p:spPr>
            <p:txBody>
              <a:bodyPr wrap="square" rtlCol="0">
                <a:spAutoFit/>
              </a:bodyPr>
              <a:lstStyle/>
              <a:p>
                <a14:m>
                  <m:oMath xmlns:m="http://schemas.openxmlformats.org/officeDocument/2006/math">
                    <m:r>
                      <a:rPr lang="de-DE" sz="1200" b="0" i="1" smtClean="0">
                        <a:latin typeface="Cambria Math" panose="02040503050406030204" pitchFamily="18" charset="0"/>
                      </a:rPr>
                      <m:t>𝑇𝑃𝑅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1+6</m:t>
                        </m:r>
                      </m:den>
                    </m:f>
                  </m:oMath>
                </a14:m>
                <a:r>
                  <a:rPr lang="en-US" sz="1200" dirty="0"/>
                  <a:t> = 0.14</a:t>
                </a:r>
              </a:p>
            </p:txBody>
          </p:sp>
        </mc:Choice>
        <mc:Fallback xmlns="">
          <p:sp>
            <p:nvSpPr>
              <p:cNvPr id="51" name="TextBox 50">
                <a:extLst>
                  <a:ext uri="{FF2B5EF4-FFF2-40B4-BE49-F238E27FC236}">
                    <a16:creationId xmlns:a16="http://schemas.microsoft.com/office/drawing/2014/main" id="{ABF4B878-C031-45B0-9A77-C9CF4B3BF89A}"/>
                  </a:ext>
                </a:extLst>
              </p:cNvPr>
              <p:cNvSpPr txBox="1">
                <a:spLocks noRot="1" noChangeAspect="1" noMove="1" noResize="1" noEditPoints="1" noAdjustHandles="1" noChangeArrowheads="1" noChangeShapeType="1" noTextEdit="1"/>
              </p:cNvSpPr>
              <p:nvPr/>
            </p:nvSpPr>
            <p:spPr>
              <a:xfrm>
                <a:off x="3783231" y="2447799"/>
                <a:ext cx="1416165" cy="357277"/>
              </a:xfrm>
              <a:prstGeom prst="rect">
                <a:avLst/>
              </a:prstGeom>
              <a:blipFill>
                <a:blip r:embed="rId7"/>
                <a:stretch>
                  <a:fillRect b="-34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C8CDF0D3-D04D-4338-ABFD-93486D4B6AA2}"/>
                  </a:ext>
                </a:extLst>
              </p:cNvPr>
              <p:cNvSpPr txBox="1"/>
              <p:nvPr/>
            </p:nvSpPr>
            <p:spPr>
              <a:xfrm>
                <a:off x="3761885" y="2768634"/>
                <a:ext cx="1629757" cy="354649"/>
              </a:xfrm>
              <a:prstGeom prst="rect">
                <a:avLst/>
              </a:prstGeom>
              <a:noFill/>
            </p:spPr>
            <p:txBody>
              <a:bodyPr wrap="square" rtlCol="0">
                <a:spAutoFit/>
              </a:bodyPr>
              <a:lstStyle/>
              <a:p>
                <a14:m>
                  <m:oMath xmlns:m="http://schemas.openxmlformats.org/officeDocument/2006/math">
                    <m:r>
                      <a:rPr lang="de-DE" sz="1200" b="0" i="1" smtClean="0">
                        <a:latin typeface="Cambria Math" panose="02040503050406030204" pitchFamily="18" charset="0"/>
                      </a:rPr>
                      <m:t>𝐹𝑃𝑅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0</m:t>
                        </m:r>
                      </m:num>
                      <m:den>
                        <m:r>
                          <a:rPr lang="de-DE" sz="1200" b="0" i="1" smtClean="0">
                            <a:latin typeface="Cambria Math" panose="02040503050406030204" pitchFamily="18" charset="0"/>
                          </a:rPr>
                          <m:t>0+3</m:t>
                        </m:r>
                      </m:den>
                    </m:f>
                  </m:oMath>
                </a14:m>
                <a:r>
                  <a:rPr lang="en-US" sz="1200" dirty="0"/>
                  <a:t> = 0.00</a:t>
                </a:r>
              </a:p>
            </p:txBody>
          </p:sp>
        </mc:Choice>
        <mc:Fallback xmlns="">
          <p:sp>
            <p:nvSpPr>
              <p:cNvPr id="53" name="TextBox 52">
                <a:extLst>
                  <a:ext uri="{FF2B5EF4-FFF2-40B4-BE49-F238E27FC236}">
                    <a16:creationId xmlns:a16="http://schemas.microsoft.com/office/drawing/2014/main" id="{C8CDF0D3-D04D-4338-ABFD-93486D4B6AA2}"/>
                  </a:ext>
                </a:extLst>
              </p:cNvPr>
              <p:cNvSpPr txBox="1">
                <a:spLocks noRot="1" noChangeAspect="1" noMove="1" noResize="1" noEditPoints="1" noAdjustHandles="1" noChangeArrowheads="1" noChangeShapeType="1" noTextEdit="1"/>
              </p:cNvSpPr>
              <p:nvPr/>
            </p:nvSpPr>
            <p:spPr>
              <a:xfrm>
                <a:off x="3761885" y="2768634"/>
                <a:ext cx="1629757" cy="354649"/>
              </a:xfrm>
              <a:prstGeom prst="rect">
                <a:avLst/>
              </a:prstGeom>
              <a:blipFill>
                <a:blip r:embed="rId6"/>
                <a:stretch>
                  <a:fillRect b="-3448"/>
                </a:stretch>
              </a:blipFill>
            </p:spPr>
            <p:txBody>
              <a:bodyPr/>
              <a:lstStyle/>
              <a:p>
                <a:r>
                  <a:rPr lang="en-GB">
                    <a:noFill/>
                  </a:rPr>
                  <a:t> </a:t>
                </a:r>
              </a:p>
            </p:txBody>
          </p:sp>
        </mc:Fallback>
      </mc:AlternateContent>
      <p:sp>
        <p:nvSpPr>
          <p:cNvPr id="4" name="Slide Number Placeholder 3"/>
          <p:cNvSpPr>
            <a:spLocks noGrp="1"/>
          </p:cNvSpPr>
          <p:nvPr>
            <p:ph type="sldNum" sz="quarter" idx="13"/>
          </p:nvPr>
        </p:nvSpPr>
        <p:spPr/>
        <p:txBody>
          <a:bodyPr/>
          <a:lstStyle/>
          <a:p>
            <a:fld id="{15C29056-5AFA-7949-831A-3EC086771171}" type="slidenum">
              <a:rPr lang="de-DE" smtClean="0"/>
              <a:pPr/>
              <a:t>13</a:t>
            </a:fld>
            <a:endParaRPr lang="de-DE" dirty="0"/>
          </a:p>
        </p:txBody>
      </p:sp>
    </p:spTree>
    <p:extLst>
      <p:ext uri="{BB962C8B-B14F-4D97-AF65-F5344CB8AC3E}">
        <p14:creationId xmlns:p14="http://schemas.microsoft.com/office/powerpoint/2010/main" val="3858118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CCFB-EE1C-43AB-A654-E9C8FDE4AF10}"/>
              </a:ext>
            </a:extLst>
          </p:cNvPr>
          <p:cNvSpPr>
            <a:spLocks noGrp="1"/>
          </p:cNvSpPr>
          <p:nvPr>
            <p:ph type="title"/>
          </p:nvPr>
        </p:nvSpPr>
        <p:spPr/>
        <p:txBody>
          <a:bodyPr/>
          <a:lstStyle/>
          <a:p>
            <a:r>
              <a:rPr lang="de-DE" dirty="0"/>
              <a:t>Threshold = 0.8</a:t>
            </a:r>
            <a:endParaRPr lang="en-GB" dirty="0"/>
          </a:p>
        </p:txBody>
      </p:sp>
      <p:sp>
        <p:nvSpPr>
          <p:cNvPr id="5" name="Footer Placeholder 4">
            <a:extLst>
              <a:ext uri="{FF2B5EF4-FFF2-40B4-BE49-F238E27FC236}">
                <a16:creationId xmlns:a16="http://schemas.microsoft.com/office/drawing/2014/main" id="{D201A117-6C7B-4D62-92A7-602B74804678}"/>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11" name="Picture 10">
            <a:extLst>
              <a:ext uri="{FF2B5EF4-FFF2-40B4-BE49-F238E27FC236}">
                <a16:creationId xmlns:a16="http://schemas.microsoft.com/office/drawing/2014/main" id="{2A560A95-C8C5-419F-9C04-DE232E78D1D7}"/>
              </a:ext>
            </a:extLst>
          </p:cNvPr>
          <p:cNvPicPr>
            <a:picLocks noChangeAspect="1"/>
          </p:cNvPicPr>
          <p:nvPr/>
        </p:nvPicPr>
        <p:blipFill>
          <a:blip r:embed="rId2"/>
          <a:stretch>
            <a:fillRect/>
          </a:stretch>
        </p:blipFill>
        <p:spPr>
          <a:xfrm>
            <a:off x="590302" y="3325091"/>
            <a:ext cx="6527223" cy="1884569"/>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7929510-D397-4C47-8CB6-289E327F339F}"/>
                  </a:ext>
                </a:extLst>
              </p:cNvPr>
              <p:cNvSpPr txBox="1"/>
              <p:nvPr/>
            </p:nvSpPr>
            <p:spPr>
              <a:xfrm>
                <a:off x="6797853" y="1005819"/>
                <a:ext cx="2337435" cy="615490"/>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de-DE" b="0" i="1" smtClean="0">
                          <a:latin typeface="Cambria Math" panose="02040503050406030204" pitchFamily="18" charset="0"/>
                        </a:rPr>
                        <m:t>𝑇𝑃𝑅</m:t>
                      </m:r>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𝑇𝑃</m:t>
                          </m:r>
                        </m:num>
                        <m:den>
                          <m:r>
                            <a:rPr lang="de-DE" b="0" i="1" smtClean="0">
                              <a:latin typeface="Cambria Math" panose="02040503050406030204" pitchFamily="18" charset="0"/>
                            </a:rPr>
                            <m:t>𝑇𝑃</m:t>
                          </m:r>
                          <m:r>
                            <a:rPr lang="de-DE" b="0" i="1" smtClean="0">
                              <a:latin typeface="Cambria Math" panose="02040503050406030204" pitchFamily="18" charset="0"/>
                            </a:rPr>
                            <m:t>+</m:t>
                          </m:r>
                          <m:r>
                            <a:rPr lang="de-DE" b="0" i="1" smtClean="0">
                              <a:latin typeface="Cambria Math" panose="02040503050406030204" pitchFamily="18" charset="0"/>
                            </a:rPr>
                            <m:t>𝐹𝑁</m:t>
                          </m:r>
                        </m:den>
                      </m:f>
                    </m:oMath>
                  </m:oMathPara>
                </a14:m>
                <a:endParaRPr lang="en-US" dirty="0"/>
              </a:p>
            </p:txBody>
          </p:sp>
        </mc:Choice>
        <mc:Fallback xmlns="">
          <p:sp>
            <p:nvSpPr>
              <p:cNvPr id="13" name="TextBox 12">
                <a:extLst>
                  <a:ext uri="{FF2B5EF4-FFF2-40B4-BE49-F238E27FC236}">
                    <a16:creationId xmlns:a16="http://schemas.microsoft.com/office/drawing/2014/main" id="{E7929510-D397-4C47-8CB6-289E327F339F}"/>
                  </a:ext>
                </a:extLst>
              </p:cNvPr>
              <p:cNvSpPr txBox="1">
                <a:spLocks noRot="1" noChangeAspect="1" noMove="1" noResize="1" noEditPoints="1" noAdjustHandles="1" noChangeArrowheads="1" noChangeShapeType="1" noTextEdit="1"/>
              </p:cNvSpPr>
              <p:nvPr/>
            </p:nvSpPr>
            <p:spPr>
              <a:xfrm>
                <a:off x="6797853" y="1005819"/>
                <a:ext cx="2337435" cy="61549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43BB32D-7499-4472-BAB1-1679ABF97D58}"/>
                  </a:ext>
                </a:extLst>
              </p:cNvPr>
              <p:cNvSpPr txBox="1"/>
              <p:nvPr/>
            </p:nvSpPr>
            <p:spPr>
              <a:xfrm>
                <a:off x="6918022" y="1632135"/>
                <a:ext cx="2097098" cy="615490"/>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de-DE" b="0" i="1" smtClean="0">
                          <a:latin typeface="Cambria Math" panose="02040503050406030204" pitchFamily="18" charset="0"/>
                        </a:rPr>
                        <m:t>𝐹𝑃𝑅</m:t>
                      </m:r>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𝐹𝑃</m:t>
                          </m:r>
                        </m:num>
                        <m:den>
                          <m:r>
                            <a:rPr lang="de-DE" b="0" i="1" smtClean="0">
                              <a:latin typeface="Cambria Math" panose="02040503050406030204" pitchFamily="18" charset="0"/>
                            </a:rPr>
                            <m:t>𝐹𝑃</m:t>
                          </m:r>
                          <m:r>
                            <a:rPr lang="de-DE" b="0" i="1" smtClean="0">
                              <a:latin typeface="Cambria Math" panose="02040503050406030204" pitchFamily="18" charset="0"/>
                            </a:rPr>
                            <m:t>+</m:t>
                          </m:r>
                          <m:r>
                            <a:rPr lang="de-DE" b="0" i="1" smtClean="0">
                              <a:latin typeface="Cambria Math" panose="02040503050406030204" pitchFamily="18" charset="0"/>
                            </a:rPr>
                            <m:t>𝑇𝑁</m:t>
                          </m:r>
                        </m:den>
                      </m:f>
                    </m:oMath>
                  </m:oMathPara>
                </a14:m>
                <a:endParaRPr lang="en-US" dirty="0"/>
              </a:p>
            </p:txBody>
          </p:sp>
        </mc:Choice>
        <mc:Fallback xmlns="">
          <p:sp>
            <p:nvSpPr>
              <p:cNvPr id="15" name="TextBox 14">
                <a:extLst>
                  <a:ext uri="{FF2B5EF4-FFF2-40B4-BE49-F238E27FC236}">
                    <a16:creationId xmlns:a16="http://schemas.microsoft.com/office/drawing/2014/main" id="{D43BB32D-7499-4472-BAB1-1679ABF97D58}"/>
                  </a:ext>
                </a:extLst>
              </p:cNvPr>
              <p:cNvSpPr txBox="1">
                <a:spLocks noRot="1" noChangeAspect="1" noMove="1" noResize="1" noEditPoints="1" noAdjustHandles="1" noChangeArrowheads="1" noChangeShapeType="1" noTextEdit="1"/>
              </p:cNvSpPr>
              <p:nvPr/>
            </p:nvSpPr>
            <p:spPr>
              <a:xfrm>
                <a:off x="6918022" y="1632135"/>
                <a:ext cx="2097098" cy="615490"/>
              </a:xfrm>
              <a:prstGeom prst="rect">
                <a:avLst/>
              </a:prstGeom>
              <a:blipFill>
                <a:blip r:embed="rId4"/>
                <a:stretch>
                  <a:fillRect/>
                </a:stretch>
              </a:blipFill>
            </p:spPr>
            <p:txBody>
              <a:bodyPr/>
              <a:lstStyle/>
              <a:p>
                <a:r>
                  <a:rPr lang="en-GB">
                    <a:noFill/>
                  </a:rPr>
                  <a:t> </a:t>
                </a:r>
              </a:p>
            </p:txBody>
          </p:sp>
        </mc:Fallback>
      </mc:AlternateContent>
      <p:sp>
        <p:nvSpPr>
          <p:cNvPr id="16" name="TextBox 15">
            <a:extLst>
              <a:ext uri="{FF2B5EF4-FFF2-40B4-BE49-F238E27FC236}">
                <a16:creationId xmlns:a16="http://schemas.microsoft.com/office/drawing/2014/main" id="{412F12CD-9293-4862-B480-1B741D6FE79D}"/>
              </a:ext>
            </a:extLst>
          </p:cNvPr>
          <p:cNvSpPr txBox="1"/>
          <p:nvPr/>
        </p:nvSpPr>
        <p:spPr>
          <a:xfrm>
            <a:off x="490220" y="709534"/>
            <a:ext cx="6543330" cy="215444"/>
          </a:xfrm>
          <a:prstGeom prst="rect">
            <a:avLst/>
          </a:prstGeom>
          <a:solidFill>
            <a:schemeClr val="bg1"/>
          </a:solidFill>
        </p:spPr>
        <p:txBody>
          <a:bodyPr wrap="none" lIns="0" tIns="0" rIns="0" bIns="0" rtlCol="0">
            <a:spAutoFit/>
          </a:bodyPr>
          <a:lstStyle/>
          <a:p>
            <a:pPr algn="l">
              <a:lnSpc>
                <a:spcPct val="100000"/>
              </a:lnSpc>
            </a:pPr>
            <a:r>
              <a:rPr lang="de-DE" sz="14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Positive event = &lt;=50K - Threshold = 0.8 - </a:t>
            </a:r>
            <a:r>
              <a:rPr lang="de-DE" sz="140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If P (pos. Event) &gt; threshold =&gt; positive</a:t>
            </a:r>
            <a:endParaRPr lang="en-GB" sz="14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7" name="Rectangle: Rounded Corners 16">
            <a:extLst>
              <a:ext uri="{FF2B5EF4-FFF2-40B4-BE49-F238E27FC236}">
                <a16:creationId xmlns:a16="http://schemas.microsoft.com/office/drawing/2014/main" id="{55C2D4D2-4419-4836-94BD-78AA3D9797A4}"/>
              </a:ext>
            </a:extLst>
          </p:cNvPr>
          <p:cNvSpPr/>
          <p:nvPr/>
        </p:nvSpPr>
        <p:spPr>
          <a:xfrm>
            <a:off x="2074471" y="3533067"/>
            <a:ext cx="1363287" cy="216131"/>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4DC1644-0BB3-4EEC-A2D8-45263166A5AC}"/>
                  </a:ext>
                </a:extLst>
              </p:cNvPr>
              <p:cNvSpPr txBox="1"/>
              <p:nvPr/>
            </p:nvSpPr>
            <p:spPr>
              <a:xfrm>
                <a:off x="1121988" y="2451696"/>
                <a:ext cx="1416165" cy="357277"/>
              </a:xfrm>
              <a:prstGeom prst="rect">
                <a:avLst/>
              </a:prstGeom>
              <a:noFill/>
            </p:spPr>
            <p:txBody>
              <a:bodyPr wrap="square" rtlCol="0">
                <a:spAutoFit/>
              </a:bodyPr>
              <a:lstStyle/>
              <a:p>
                <a14:m>
                  <m:oMath xmlns:m="http://schemas.openxmlformats.org/officeDocument/2006/math">
                    <m:r>
                      <a:rPr lang="de-DE" sz="1200" b="0" i="1" smtClean="0">
                        <a:latin typeface="Cambria Math" panose="02040503050406030204" pitchFamily="18" charset="0"/>
                      </a:rPr>
                      <m:t>𝑇𝑃𝑅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1+6</m:t>
                        </m:r>
                      </m:den>
                    </m:f>
                  </m:oMath>
                </a14:m>
                <a:r>
                  <a:rPr lang="en-US" sz="1200" dirty="0"/>
                  <a:t> = 0.14</a:t>
                </a:r>
              </a:p>
            </p:txBody>
          </p:sp>
        </mc:Choice>
        <mc:Fallback xmlns="">
          <p:sp>
            <p:nvSpPr>
              <p:cNvPr id="21" name="TextBox 20">
                <a:extLst>
                  <a:ext uri="{FF2B5EF4-FFF2-40B4-BE49-F238E27FC236}">
                    <a16:creationId xmlns:a16="http://schemas.microsoft.com/office/drawing/2014/main" id="{24DC1644-0BB3-4EEC-A2D8-45263166A5AC}"/>
                  </a:ext>
                </a:extLst>
              </p:cNvPr>
              <p:cNvSpPr txBox="1">
                <a:spLocks noRot="1" noChangeAspect="1" noMove="1" noResize="1" noEditPoints="1" noAdjustHandles="1" noChangeArrowheads="1" noChangeShapeType="1" noTextEdit="1"/>
              </p:cNvSpPr>
              <p:nvPr/>
            </p:nvSpPr>
            <p:spPr>
              <a:xfrm>
                <a:off x="1121988" y="2451696"/>
                <a:ext cx="1416165" cy="357277"/>
              </a:xfrm>
              <a:prstGeom prst="rect">
                <a:avLst/>
              </a:prstGeom>
              <a:blipFill>
                <a:blip r:embed="rId5"/>
                <a:stretch>
                  <a:fillRect b="-1695"/>
                </a:stretch>
              </a:blipFill>
            </p:spPr>
            <p:txBody>
              <a:bodyPr/>
              <a:lstStyle/>
              <a:p>
                <a:r>
                  <a:rPr lang="en-GB">
                    <a:noFill/>
                  </a:rPr>
                  <a:t> </a:t>
                </a:r>
              </a:p>
            </p:txBody>
          </p:sp>
        </mc:Fallback>
      </mc:AlternateContent>
      <p:sp>
        <p:nvSpPr>
          <p:cNvPr id="22" name="Oval 21">
            <a:extLst>
              <a:ext uri="{FF2B5EF4-FFF2-40B4-BE49-F238E27FC236}">
                <a16:creationId xmlns:a16="http://schemas.microsoft.com/office/drawing/2014/main" id="{79DD286D-8860-4E0F-B2D9-E8FD88805C4B}"/>
              </a:ext>
            </a:extLst>
          </p:cNvPr>
          <p:cNvSpPr/>
          <p:nvPr/>
        </p:nvSpPr>
        <p:spPr>
          <a:xfrm>
            <a:off x="2074471" y="5005466"/>
            <a:ext cx="266007" cy="184606"/>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Rounded Corners 23">
            <a:extLst>
              <a:ext uri="{FF2B5EF4-FFF2-40B4-BE49-F238E27FC236}">
                <a16:creationId xmlns:a16="http://schemas.microsoft.com/office/drawing/2014/main" id="{044FBCC7-A80D-4448-A058-3E3AB7536BA2}"/>
              </a:ext>
            </a:extLst>
          </p:cNvPr>
          <p:cNvSpPr/>
          <p:nvPr/>
        </p:nvSpPr>
        <p:spPr>
          <a:xfrm>
            <a:off x="4594142" y="3533067"/>
            <a:ext cx="1363287" cy="216131"/>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DB54E522-5369-46FE-B6DD-73CE71CB66DD}"/>
                  </a:ext>
                </a:extLst>
              </p:cNvPr>
              <p:cNvSpPr txBox="1"/>
              <p:nvPr/>
            </p:nvSpPr>
            <p:spPr>
              <a:xfrm>
                <a:off x="1095878" y="2751234"/>
                <a:ext cx="1629757" cy="354649"/>
              </a:xfrm>
              <a:prstGeom prst="rect">
                <a:avLst/>
              </a:prstGeom>
              <a:noFill/>
            </p:spPr>
            <p:txBody>
              <a:bodyPr wrap="square" rtlCol="0">
                <a:spAutoFit/>
              </a:bodyPr>
              <a:lstStyle/>
              <a:p>
                <a14:m>
                  <m:oMath xmlns:m="http://schemas.openxmlformats.org/officeDocument/2006/math">
                    <m:r>
                      <a:rPr lang="de-DE" sz="1200" b="0" i="1" smtClean="0">
                        <a:latin typeface="Cambria Math" panose="02040503050406030204" pitchFamily="18" charset="0"/>
                      </a:rPr>
                      <m:t>𝐹𝑃𝑅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0</m:t>
                        </m:r>
                      </m:num>
                      <m:den>
                        <m:r>
                          <a:rPr lang="de-DE" sz="1200" b="0" i="1" smtClean="0">
                            <a:latin typeface="Cambria Math" panose="02040503050406030204" pitchFamily="18" charset="0"/>
                          </a:rPr>
                          <m:t>0+3</m:t>
                        </m:r>
                      </m:den>
                    </m:f>
                  </m:oMath>
                </a14:m>
                <a:r>
                  <a:rPr lang="en-US" sz="1200" dirty="0"/>
                  <a:t> = 0.00</a:t>
                </a:r>
              </a:p>
            </p:txBody>
          </p:sp>
        </mc:Choice>
        <mc:Fallback xmlns="">
          <p:sp>
            <p:nvSpPr>
              <p:cNvPr id="28" name="TextBox 27">
                <a:extLst>
                  <a:ext uri="{FF2B5EF4-FFF2-40B4-BE49-F238E27FC236}">
                    <a16:creationId xmlns:a16="http://schemas.microsoft.com/office/drawing/2014/main" id="{DB54E522-5369-46FE-B6DD-73CE71CB66DD}"/>
                  </a:ext>
                </a:extLst>
              </p:cNvPr>
              <p:cNvSpPr txBox="1">
                <a:spLocks noRot="1" noChangeAspect="1" noMove="1" noResize="1" noEditPoints="1" noAdjustHandles="1" noChangeArrowheads="1" noChangeShapeType="1" noTextEdit="1"/>
              </p:cNvSpPr>
              <p:nvPr/>
            </p:nvSpPr>
            <p:spPr>
              <a:xfrm>
                <a:off x="1095878" y="2751234"/>
                <a:ext cx="1629757" cy="354649"/>
              </a:xfrm>
              <a:prstGeom prst="rect">
                <a:avLst/>
              </a:prstGeom>
              <a:blipFill>
                <a:blip r:embed="rId6"/>
                <a:stretch>
                  <a:fillRect b="-3448"/>
                </a:stretch>
              </a:blipFill>
            </p:spPr>
            <p:txBody>
              <a:bodyPr/>
              <a:lstStyle/>
              <a:p>
                <a:r>
                  <a:rPr lang="en-GB">
                    <a:noFill/>
                  </a:rPr>
                  <a:t> </a:t>
                </a:r>
              </a:p>
            </p:txBody>
          </p:sp>
        </mc:Fallback>
      </mc:AlternateContent>
      <p:graphicFrame>
        <p:nvGraphicFramePr>
          <p:cNvPr id="30" name="Table 29">
            <a:extLst>
              <a:ext uri="{FF2B5EF4-FFF2-40B4-BE49-F238E27FC236}">
                <a16:creationId xmlns:a16="http://schemas.microsoft.com/office/drawing/2014/main" id="{FADA18DD-3A90-4A92-BFA1-902ECF1F6897}"/>
              </a:ext>
            </a:extLst>
          </p:cNvPr>
          <p:cNvGraphicFramePr>
            <a:graphicFrameLocks noGrp="1"/>
          </p:cNvGraphicFramePr>
          <p:nvPr/>
        </p:nvGraphicFramePr>
        <p:xfrm>
          <a:off x="764712" y="1361966"/>
          <a:ext cx="2126781" cy="891540"/>
        </p:xfrm>
        <a:graphic>
          <a:graphicData uri="http://schemas.openxmlformats.org/drawingml/2006/table">
            <a:tbl>
              <a:tblPr firstRow="1" bandRow="1">
                <a:tableStyleId>{5C22544A-7EE6-4342-B048-85BDC9FD1C3A}</a:tableStyleId>
              </a:tblPr>
              <a:tblGrid>
                <a:gridCol w="708927">
                  <a:extLst>
                    <a:ext uri="{9D8B030D-6E8A-4147-A177-3AD203B41FA5}">
                      <a16:colId xmlns:a16="http://schemas.microsoft.com/office/drawing/2014/main" val="2521256269"/>
                    </a:ext>
                  </a:extLst>
                </a:gridCol>
                <a:gridCol w="708927">
                  <a:extLst>
                    <a:ext uri="{9D8B030D-6E8A-4147-A177-3AD203B41FA5}">
                      <a16:colId xmlns:a16="http://schemas.microsoft.com/office/drawing/2014/main" val="2776123958"/>
                    </a:ext>
                  </a:extLst>
                </a:gridCol>
                <a:gridCol w="708927">
                  <a:extLst>
                    <a:ext uri="{9D8B030D-6E8A-4147-A177-3AD203B41FA5}">
                      <a16:colId xmlns:a16="http://schemas.microsoft.com/office/drawing/2014/main" val="3568835804"/>
                    </a:ext>
                  </a:extLst>
                </a:gridCol>
              </a:tblGrid>
              <a:tr h="245208">
                <a:tc>
                  <a:txBody>
                    <a:bodyPr/>
                    <a:lstStyle/>
                    <a:p>
                      <a:endParaRPr lang="en-US" dirty="0"/>
                    </a:p>
                  </a:txBody>
                  <a:tcPr/>
                </a:tc>
                <a:tc>
                  <a:txBody>
                    <a:bodyPr/>
                    <a:lstStyle/>
                    <a:p>
                      <a:pPr algn="ctr"/>
                      <a:r>
                        <a:rPr lang="en-US" sz="1000" dirty="0"/>
                        <a:t>Positive</a:t>
                      </a:r>
                    </a:p>
                  </a:txBody>
                  <a:tcPr/>
                </a:tc>
                <a:tc>
                  <a:txBody>
                    <a:bodyPr/>
                    <a:lstStyle/>
                    <a:p>
                      <a:pPr algn="ctr"/>
                      <a:r>
                        <a:rPr lang="en-US" sz="1000" dirty="0"/>
                        <a:t>Negative</a:t>
                      </a:r>
                    </a:p>
                  </a:txBody>
                  <a:tcPr/>
                </a:tc>
                <a:extLst>
                  <a:ext uri="{0D108BD9-81ED-4DB2-BD59-A6C34878D82A}">
                    <a16:rowId xmlns:a16="http://schemas.microsoft.com/office/drawing/2014/main" val="2207853635"/>
                  </a:ext>
                </a:extLst>
              </a:tr>
              <a:tr h="245208">
                <a:tc>
                  <a:txBody>
                    <a:bodyPr/>
                    <a:lstStyle/>
                    <a:p>
                      <a:r>
                        <a:rPr lang="en-US" sz="1000" dirty="0"/>
                        <a:t>Positive</a:t>
                      </a:r>
                    </a:p>
                  </a:txBody>
                  <a:tcPr/>
                </a:tc>
                <a:tc>
                  <a:txBody>
                    <a:bodyPr/>
                    <a:lstStyle/>
                    <a:p>
                      <a:pPr algn="r"/>
                      <a:r>
                        <a:rPr lang="en-US" dirty="0"/>
                        <a:t>1</a:t>
                      </a:r>
                    </a:p>
                  </a:txBody>
                  <a:tcPr/>
                </a:tc>
                <a:tc>
                  <a:txBody>
                    <a:bodyPr/>
                    <a:lstStyle/>
                    <a:p>
                      <a:pPr algn="r"/>
                      <a:r>
                        <a:rPr lang="en-US" dirty="0"/>
                        <a:t>6</a:t>
                      </a:r>
                    </a:p>
                  </a:txBody>
                  <a:tcPr/>
                </a:tc>
                <a:extLst>
                  <a:ext uri="{0D108BD9-81ED-4DB2-BD59-A6C34878D82A}">
                    <a16:rowId xmlns:a16="http://schemas.microsoft.com/office/drawing/2014/main" val="3930496870"/>
                  </a:ext>
                </a:extLst>
              </a:tr>
              <a:tr h="245208">
                <a:tc>
                  <a:txBody>
                    <a:bodyPr/>
                    <a:lstStyle/>
                    <a:p>
                      <a:r>
                        <a:rPr lang="en-US" sz="1000" dirty="0"/>
                        <a:t>Negative</a:t>
                      </a:r>
                    </a:p>
                  </a:txBody>
                  <a:tcPr/>
                </a:tc>
                <a:tc>
                  <a:txBody>
                    <a:bodyPr/>
                    <a:lstStyle/>
                    <a:p>
                      <a:pPr algn="r"/>
                      <a:r>
                        <a:rPr lang="en-US" dirty="0"/>
                        <a:t>0</a:t>
                      </a:r>
                    </a:p>
                  </a:txBody>
                  <a:tcPr/>
                </a:tc>
                <a:tc>
                  <a:txBody>
                    <a:bodyPr/>
                    <a:lstStyle/>
                    <a:p>
                      <a:pPr algn="r"/>
                      <a:r>
                        <a:rPr lang="en-US" dirty="0"/>
                        <a:t>3</a:t>
                      </a:r>
                    </a:p>
                  </a:txBody>
                  <a:tcPr/>
                </a:tc>
                <a:extLst>
                  <a:ext uri="{0D108BD9-81ED-4DB2-BD59-A6C34878D82A}">
                    <a16:rowId xmlns:a16="http://schemas.microsoft.com/office/drawing/2014/main" val="3110047474"/>
                  </a:ext>
                </a:extLst>
              </a:tr>
            </a:tbl>
          </a:graphicData>
        </a:graphic>
      </p:graphicFrame>
      <p:sp>
        <p:nvSpPr>
          <p:cNvPr id="35" name="TextBox 34">
            <a:extLst>
              <a:ext uri="{FF2B5EF4-FFF2-40B4-BE49-F238E27FC236}">
                <a16:creationId xmlns:a16="http://schemas.microsoft.com/office/drawing/2014/main" id="{6E6722B2-ED56-4BF3-B45E-E386840B73E1}"/>
              </a:ext>
            </a:extLst>
          </p:cNvPr>
          <p:cNvSpPr txBox="1"/>
          <p:nvPr/>
        </p:nvSpPr>
        <p:spPr>
          <a:xfrm>
            <a:off x="1417733" y="1048993"/>
            <a:ext cx="820738" cy="276999"/>
          </a:xfrm>
          <a:prstGeom prst="rect">
            <a:avLst/>
          </a:prstGeom>
          <a:solidFill>
            <a:schemeClr val="bg1"/>
          </a:solidFill>
        </p:spPr>
        <p:txBody>
          <a:bodyPr wrap="none" lIns="0" tIns="0" rIns="0" bIns="0" rtlCol="0">
            <a:spAutoFit/>
          </a:bodyPr>
          <a:lstStyle/>
          <a:p>
            <a:pPr algn="l">
              <a:lnSpc>
                <a:spcPct val="100000"/>
              </a:lnSpc>
            </a:pPr>
            <a:r>
              <a:rPr lang="de-DE"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Model 1</a:t>
            </a:r>
            <a:endParaRPr lang="en-GB"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1" name="Oval 40">
            <a:extLst>
              <a:ext uri="{FF2B5EF4-FFF2-40B4-BE49-F238E27FC236}">
                <a16:creationId xmlns:a16="http://schemas.microsoft.com/office/drawing/2014/main" id="{C5DD0EFF-7E75-4531-95F4-033A4DD2175C}"/>
              </a:ext>
            </a:extLst>
          </p:cNvPr>
          <p:cNvSpPr/>
          <p:nvPr/>
        </p:nvSpPr>
        <p:spPr>
          <a:xfrm>
            <a:off x="4620912" y="4288336"/>
            <a:ext cx="266007" cy="216131"/>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43" name="Table 42">
            <a:extLst>
              <a:ext uri="{FF2B5EF4-FFF2-40B4-BE49-F238E27FC236}">
                <a16:creationId xmlns:a16="http://schemas.microsoft.com/office/drawing/2014/main" id="{05B2C2A0-E299-498A-ABE5-9A68D2270152}"/>
              </a:ext>
            </a:extLst>
          </p:cNvPr>
          <p:cNvGraphicFramePr>
            <a:graphicFrameLocks noGrp="1"/>
          </p:cNvGraphicFramePr>
          <p:nvPr/>
        </p:nvGraphicFramePr>
        <p:xfrm>
          <a:off x="3415013" y="1361966"/>
          <a:ext cx="2126781" cy="891540"/>
        </p:xfrm>
        <a:graphic>
          <a:graphicData uri="http://schemas.openxmlformats.org/drawingml/2006/table">
            <a:tbl>
              <a:tblPr firstRow="1" bandRow="1">
                <a:tableStyleId>{5C22544A-7EE6-4342-B048-85BDC9FD1C3A}</a:tableStyleId>
              </a:tblPr>
              <a:tblGrid>
                <a:gridCol w="708927">
                  <a:extLst>
                    <a:ext uri="{9D8B030D-6E8A-4147-A177-3AD203B41FA5}">
                      <a16:colId xmlns:a16="http://schemas.microsoft.com/office/drawing/2014/main" val="2521256269"/>
                    </a:ext>
                  </a:extLst>
                </a:gridCol>
                <a:gridCol w="708927">
                  <a:extLst>
                    <a:ext uri="{9D8B030D-6E8A-4147-A177-3AD203B41FA5}">
                      <a16:colId xmlns:a16="http://schemas.microsoft.com/office/drawing/2014/main" val="2776123958"/>
                    </a:ext>
                  </a:extLst>
                </a:gridCol>
                <a:gridCol w="708927">
                  <a:extLst>
                    <a:ext uri="{9D8B030D-6E8A-4147-A177-3AD203B41FA5}">
                      <a16:colId xmlns:a16="http://schemas.microsoft.com/office/drawing/2014/main" val="3568835804"/>
                    </a:ext>
                  </a:extLst>
                </a:gridCol>
              </a:tblGrid>
              <a:tr h="245208">
                <a:tc>
                  <a:txBody>
                    <a:bodyPr/>
                    <a:lstStyle/>
                    <a:p>
                      <a:endParaRPr lang="en-US" dirty="0"/>
                    </a:p>
                  </a:txBody>
                  <a:tcPr/>
                </a:tc>
                <a:tc>
                  <a:txBody>
                    <a:bodyPr/>
                    <a:lstStyle/>
                    <a:p>
                      <a:pPr algn="ctr"/>
                      <a:r>
                        <a:rPr lang="en-US" sz="1000" dirty="0"/>
                        <a:t>Positive</a:t>
                      </a:r>
                    </a:p>
                  </a:txBody>
                  <a:tcPr/>
                </a:tc>
                <a:tc>
                  <a:txBody>
                    <a:bodyPr/>
                    <a:lstStyle/>
                    <a:p>
                      <a:pPr algn="ctr"/>
                      <a:r>
                        <a:rPr lang="en-US" sz="1000" dirty="0"/>
                        <a:t>Negative</a:t>
                      </a:r>
                    </a:p>
                  </a:txBody>
                  <a:tcPr/>
                </a:tc>
                <a:extLst>
                  <a:ext uri="{0D108BD9-81ED-4DB2-BD59-A6C34878D82A}">
                    <a16:rowId xmlns:a16="http://schemas.microsoft.com/office/drawing/2014/main" val="2207853635"/>
                  </a:ext>
                </a:extLst>
              </a:tr>
              <a:tr h="245208">
                <a:tc>
                  <a:txBody>
                    <a:bodyPr/>
                    <a:lstStyle/>
                    <a:p>
                      <a:r>
                        <a:rPr lang="en-US" sz="1000" dirty="0"/>
                        <a:t>Positive</a:t>
                      </a:r>
                    </a:p>
                  </a:txBody>
                  <a:tcPr/>
                </a:tc>
                <a:tc>
                  <a:txBody>
                    <a:bodyPr/>
                    <a:lstStyle/>
                    <a:p>
                      <a:pPr algn="r"/>
                      <a:r>
                        <a:rPr lang="en-US" dirty="0"/>
                        <a:t>1</a:t>
                      </a:r>
                    </a:p>
                  </a:txBody>
                  <a:tcPr/>
                </a:tc>
                <a:tc>
                  <a:txBody>
                    <a:bodyPr/>
                    <a:lstStyle/>
                    <a:p>
                      <a:pPr algn="r"/>
                      <a:r>
                        <a:rPr lang="en-US" dirty="0"/>
                        <a:t>6</a:t>
                      </a:r>
                    </a:p>
                  </a:txBody>
                  <a:tcPr/>
                </a:tc>
                <a:extLst>
                  <a:ext uri="{0D108BD9-81ED-4DB2-BD59-A6C34878D82A}">
                    <a16:rowId xmlns:a16="http://schemas.microsoft.com/office/drawing/2014/main" val="3930496870"/>
                  </a:ext>
                </a:extLst>
              </a:tr>
              <a:tr h="245208">
                <a:tc>
                  <a:txBody>
                    <a:bodyPr/>
                    <a:lstStyle/>
                    <a:p>
                      <a:r>
                        <a:rPr lang="en-US" sz="1000" dirty="0"/>
                        <a:t>Negative</a:t>
                      </a:r>
                    </a:p>
                  </a:txBody>
                  <a:tcPr/>
                </a:tc>
                <a:tc>
                  <a:txBody>
                    <a:bodyPr/>
                    <a:lstStyle/>
                    <a:p>
                      <a:pPr algn="r"/>
                      <a:r>
                        <a:rPr lang="en-US" dirty="0"/>
                        <a:t>0</a:t>
                      </a:r>
                    </a:p>
                  </a:txBody>
                  <a:tcPr/>
                </a:tc>
                <a:tc>
                  <a:txBody>
                    <a:bodyPr/>
                    <a:lstStyle/>
                    <a:p>
                      <a:pPr algn="r"/>
                      <a:r>
                        <a:rPr lang="en-US" dirty="0"/>
                        <a:t>3</a:t>
                      </a:r>
                    </a:p>
                  </a:txBody>
                  <a:tcPr/>
                </a:tc>
                <a:extLst>
                  <a:ext uri="{0D108BD9-81ED-4DB2-BD59-A6C34878D82A}">
                    <a16:rowId xmlns:a16="http://schemas.microsoft.com/office/drawing/2014/main" val="3110047474"/>
                  </a:ext>
                </a:extLst>
              </a:tr>
            </a:tbl>
          </a:graphicData>
        </a:graphic>
      </p:graphicFrame>
      <p:sp>
        <p:nvSpPr>
          <p:cNvPr id="45" name="TextBox 44">
            <a:extLst>
              <a:ext uri="{FF2B5EF4-FFF2-40B4-BE49-F238E27FC236}">
                <a16:creationId xmlns:a16="http://schemas.microsoft.com/office/drawing/2014/main" id="{66D490D1-E4E0-41A2-8A5A-AE167CD5F05A}"/>
              </a:ext>
            </a:extLst>
          </p:cNvPr>
          <p:cNvSpPr txBox="1"/>
          <p:nvPr/>
        </p:nvSpPr>
        <p:spPr>
          <a:xfrm>
            <a:off x="4068034" y="1048993"/>
            <a:ext cx="820738" cy="276999"/>
          </a:xfrm>
          <a:prstGeom prst="rect">
            <a:avLst/>
          </a:prstGeom>
          <a:solidFill>
            <a:schemeClr val="bg1"/>
          </a:solidFill>
        </p:spPr>
        <p:txBody>
          <a:bodyPr wrap="none" lIns="0" tIns="0" rIns="0" bIns="0" rtlCol="0">
            <a:spAutoFit/>
          </a:bodyPr>
          <a:lstStyle/>
          <a:p>
            <a:pPr algn="l">
              <a:lnSpc>
                <a:spcPct val="100000"/>
              </a:lnSpc>
            </a:pPr>
            <a:r>
              <a:rPr lang="de-DE"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Model 2</a:t>
            </a:r>
            <a:endParaRPr lang="en-GB"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BF4B878-C031-45B0-9A77-C9CF4B3BF89A}"/>
                  </a:ext>
                </a:extLst>
              </p:cNvPr>
              <p:cNvSpPr txBox="1"/>
              <p:nvPr/>
            </p:nvSpPr>
            <p:spPr>
              <a:xfrm>
                <a:off x="3783231" y="2447799"/>
                <a:ext cx="1416165" cy="357277"/>
              </a:xfrm>
              <a:prstGeom prst="rect">
                <a:avLst/>
              </a:prstGeom>
              <a:noFill/>
            </p:spPr>
            <p:txBody>
              <a:bodyPr wrap="square" rtlCol="0">
                <a:spAutoFit/>
              </a:bodyPr>
              <a:lstStyle/>
              <a:p>
                <a14:m>
                  <m:oMath xmlns:m="http://schemas.openxmlformats.org/officeDocument/2006/math">
                    <m:r>
                      <a:rPr lang="de-DE" sz="1200" b="0" i="1" smtClean="0">
                        <a:latin typeface="Cambria Math" panose="02040503050406030204" pitchFamily="18" charset="0"/>
                      </a:rPr>
                      <m:t>𝑇𝑃𝑅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1+6</m:t>
                        </m:r>
                      </m:den>
                    </m:f>
                  </m:oMath>
                </a14:m>
                <a:r>
                  <a:rPr lang="en-US" sz="1200" dirty="0"/>
                  <a:t> = 0.14</a:t>
                </a:r>
              </a:p>
            </p:txBody>
          </p:sp>
        </mc:Choice>
        <mc:Fallback xmlns="">
          <p:sp>
            <p:nvSpPr>
              <p:cNvPr id="51" name="TextBox 50">
                <a:extLst>
                  <a:ext uri="{FF2B5EF4-FFF2-40B4-BE49-F238E27FC236}">
                    <a16:creationId xmlns:a16="http://schemas.microsoft.com/office/drawing/2014/main" id="{ABF4B878-C031-45B0-9A77-C9CF4B3BF89A}"/>
                  </a:ext>
                </a:extLst>
              </p:cNvPr>
              <p:cNvSpPr txBox="1">
                <a:spLocks noRot="1" noChangeAspect="1" noMove="1" noResize="1" noEditPoints="1" noAdjustHandles="1" noChangeArrowheads="1" noChangeShapeType="1" noTextEdit="1"/>
              </p:cNvSpPr>
              <p:nvPr/>
            </p:nvSpPr>
            <p:spPr>
              <a:xfrm>
                <a:off x="3783231" y="2447799"/>
                <a:ext cx="1416165" cy="357277"/>
              </a:xfrm>
              <a:prstGeom prst="rect">
                <a:avLst/>
              </a:prstGeom>
              <a:blipFill>
                <a:blip r:embed="rId7"/>
                <a:stretch>
                  <a:fillRect b="-34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C8CDF0D3-D04D-4338-ABFD-93486D4B6AA2}"/>
                  </a:ext>
                </a:extLst>
              </p:cNvPr>
              <p:cNvSpPr txBox="1"/>
              <p:nvPr/>
            </p:nvSpPr>
            <p:spPr>
              <a:xfrm>
                <a:off x="3761885" y="2768634"/>
                <a:ext cx="1629757" cy="354649"/>
              </a:xfrm>
              <a:prstGeom prst="rect">
                <a:avLst/>
              </a:prstGeom>
              <a:noFill/>
            </p:spPr>
            <p:txBody>
              <a:bodyPr wrap="square" rtlCol="0">
                <a:spAutoFit/>
              </a:bodyPr>
              <a:lstStyle/>
              <a:p>
                <a14:m>
                  <m:oMath xmlns:m="http://schemas.openxmlformats.org/officeDocument/2006/math">
                    <m:r>
                      <a:rPr lang="de-DE" sz="1200" b="0" i="1" smtClean="0">
                        <a:latin typeface="Cambria Math" panose="02040503050406030204" pitchFamily="18" charset="0"/>
                      </a:rPr>
                      <m:t>𝐹𝑃𝑅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0</m:t>
                        </m:r>
                      </m:num>
                      <m:den>
                        <m:r>
                          <a:rPr lang="de-DE" sz="1200" b="0" i="1" smtClean="0">
                            <a:latin typeface="Cambria Math" panose="02040503050406030204" pitchFamily="18" charset="0"/>
                          </a:rPr>
                          <m:t>0+3</m:t>
                        </m:r>
                      </m:den>
                    </m:f>
                  </m:oMath>
                </a14:m>
                <a:r>
                  <a:rPr lang="en-US" sz="1200" dirty="0"/>
                  <a:t> = 0.00</a:t>
                </a:r>
              </a:p>
            </p:txBody>
          </p:sp>
        </mc:Choice>
        <mc:Fallback xmlns="">
          <p:sp>
            <p:nvSpPr>
              <p:cNvPr id="53" name="TextBox 52">
                <a:extLst>
                  <a:ext uri="{FF2B5EF4-FFF2-40B4-BE49-F238E27FC236}">
                    <a16:creationId xmlns:a16="http://schemas.microsoft.com/office/drawing/2014/main" id="{C8CDF0D3-D04D-4338-ABFD-93486D4B6AA2}"/>
                  </a:ext>
                </a:extLst>
              </p:cNvPr>
              <p:cNvSpPr txBox="1">
                <a:spLocks noRot="1" noChangeAspect="1" noMove="1" noResize="1" noEditPoints="1" noAdjustHandles="1" noChangeArrowheads="1" noChangeShapeType="1" noTextEdit="1"/>
              </p:cNvSpPr>
              <p:nvPr/>
            </p:nvSpPr>
            <p:spPr>
              <a:xfrm>
                <a:off x="3761885" y="2768634"/>
                <a:ext cx="1629757" cy="354649"/>
              </a:xfrm>
              <a:prstGeom prst="rect">
                <a:avLst/>
              </a:prstGeom>
              <a:blipFill>
                <a:blip r:embed="rId6"/>
                <a:stretch>
                  <a:fillRect b="-3448"/>
                </a:stretch>
              </a:blipFill>
            </p:spPr>
            <p:txBody>
              <a:bodyPr/>
              <a:lstStyle/>
              <a:p>
                <a:r>
                  <a:rPr lang="en-GB">
                    <a:noFill/>
                  </a:rPr>
                  <a:t> </a:t>
                </a:r>
              </a:p>
            </p:txBody>
          </p:sp>
        </mc:Fallback>
      </mc:AlternateContent>
      <p:sp>
        <p:nvSpPr>
          <p:cNvPr id="4" name="Slide Number Placeholder 3"/>
          <p:cNvSpPr>
            <a:spLocks noGrp="1"/>
          </p:cNvSpPr>
          <p:nvPr>
            <p:ph type="sldNum" sz="quarter" idx="13"/>
          </p:nvPr>
        </p:nvSpPr>
        <p:spPr/>
        <p:txBody>
          <a:bodyPr/>
          <a:lstStyle/>
          <a:p>
            <a:fld id="{15C29056-5AFA-7949-831A-3EC086771171}" type="slidenum">
              <a:rPr lang="de-DE" smtClean="0"/>
              <a:pPr/>
              <a:t>14</a:t>
            </a:fld>
            <a:endParaRPr lang="de-DE" dirty="0"/>
          </a:p>
        </p:txBody>
      </p:sp>
    </p:spTree>
    <p:extLst>
      <p:ext uri="{BB962C8B-B14F-4D97-AF65-F5344CB8AC3E}">
        <p14:creationId xmlns:p14="http://schemas.microsoft.com/office/powerpoint/2010/main" val="950610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CCFB-EE1C-43AB-A654-E9C8FDE4AF10}"/>
              </a:ext>
            </a:extLst>
          </p:cNvPr>
          <p:cNvSpPr>
            <a:spLocks noGrp="1"/>
          </p:cNvSpPr>
          <p:nvPr>
            <p:ph type="title"/>
          </p:nvPr>
        </p:nvSpPr>
        <p:spPr/>
        <p:txBody>
          <a:bodyPr/>
          <a:lstStyle/>
          <a:p>
            <a:r>
              <a:rPr lang="de-DE" dirty="0"/>
              <a:t>Threshold = 0.7</a:t>
            </a:r>
            <a:endParaRPr lang="en-GB" dirty="0"/>
          </a:p>
        </p:txBody>
      </p:sp>
      <p:sp>
        <p:nvSpPr>
          <p:cNvPr id="5" name="Footer Placeholder 4">
            <a:extLst>
              <a:ext uri="{FF2B5EF4-FFF2-40B4-BE49-F238E27FC236}">
                <a16:creationId xmlns:a16="http://schemas.microsoft.com/office/drawing/2014/main" id="{D201A117-6C7B-4D62-92A7-602B74804678}"/>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11" name="Picture 10">
            <a:extLst>
              <a:ext uri="{FF2B5EF4-FFF2-40B4-BE49-F238E27FC236}">
                <a16:creationId xmlns:a16="http://schemas.microsoft.com/office/drawing/2014/main" id="{2A560A95-C8C5-419F-9C04-DE232E78D1D7}"/>
              </a:ext>
            </a:extLst>
          </p:cNvPr>
          <p:cNvPicPr>
            <a:picLocks noChangeAspect="1"/>
          </p:cNvPicPr>
          <p:nvPr/>
        </p:nvPicPr>
        <p:blipFill>
          <a:blip r:embed="rId2"/>
          <a:stretch>
            <a:fillRect/>
          </a:stretch>
        </p:blipFill>
        <p:spPr>
          <a:xfrm>
            <a:off x="590302" y="3325091"/>
            <a:ext cx="6527223" cy="1884569"/>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7929510-D397-4C47-8CB6-289E327F339F}"/>
                  </a:ext>
                </a:extLst>
              </p:cNvPr>
              <p:cNvSpPr txBox="1"/>
              <p:nvPr/>
            </p:nvSpPr>
            <p:spPr>
              <a:xfrm>
                <a:off x="6797853" y="1005819"/>
                <a:ext cx="2337435" cy="615490"/>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de-DE" b="0" i="1" smtClean="0">
                          <a:latin typeface="Cambria Math" panose="02040503050406030204" pitchFamily="18" charset="0"/>
                        </a:rPr>
                        <m:t>𝑇𝑃𝑅</m:t>
                      </m:r>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𝑇𝑃</m:t>
                          </m:r>
                        </m:num>
                        <m:den>
                          <m:r>
                            <a:rPr lang="de-DE" b="0" i="1" smtClean="0">
                              <a:latin typeface="Cambria Math" panose="02040503050406030204" pitchFamily="18" charset="0"/>
                            </a:rPr>
                            <m:t>𝑇𝑃</m:t>
                          </m:r>
                          <m:r>
                            <a:rPr lang="de-DE" b="0" i="1" smtClean="0">
                              <a:latin typeface="Cambria Math" panose="02040503050406030204" pitchFamily="18" charset="0"/>
                            </a:rPr>
                            <m:t>+</m:t>
                          </m:r>
                          <m:r>
                            <a:rPr lang="de-DE" b="0" i="1" smtClean="0">
                              <a:latin typeface="Cambria Math" panose="02040503050406030204" pitchFamily="18" charset="0"/>
                            </a:rPr>
                            <m:t>𝐹𝑁</m:t>
                          </m:r>
                        </m:den>
                      </m:f>
                    </m:oMath>
                  </m:oMathPara>
                </a14:m>
                <a:endParaRPr lang="en-US" dirty="0"/>
              </a:p>
            </p:txBody>
          </p:sp>
        </mc:Choice>
        <mc:Fallback xmlns="">
          <p:sp>
            <p:nvSpPr>
              <p:cNvPr id="13" name="TextBox 12">
                <a:extLst>
                  <a:ext uri="{FF2B5EF4-FFF2-40B4-BE49-F238E27FC236}">
                    <a16:creationId xmlns:a16="http://schemas.microsoft.com/office/drawing/2014/main" id="{E7929510-D397-4C47-8CB6-289E327F339F}"/>
                  </a:ext>
                </a:extLst>
              </p:cNvPr>
              <p:cNvSpPr txBox="1">
                <a:spLocks noRot="1" noChangeAspect="1" noMove="1" noResize="1" noEditPoints="1" noAdjustHandles="1" noChangeArrowheads="1" noChangeShapeType="1" noTextEdit="1"/>
              </p:cNvSpPr>
              <p:nvPr/>
            </p:nvSpPr>
            <p:spPr>
              <a:xfrm>
                <a:off x="6797853" y="1005819"/>
                <a:ext cx="2337435" cy="61549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43BB32D-7499-4472-BAB1-1679ABF97D58}"/>
                  </a:ext>
                </a:extLst>
              </p:cNvPr>
              <p:cNvSpPr txBox="1"/>
              <p:nvPr/>
            </p:nvSpPr>
            <p:spPr>
              <a:xfrm>
                <a:off x="6918022" y="1632135"/>
                <a:ext cx="2097098" cy="615490"/>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de-DE" b="0" i="1" smtClean="0">
                          <a:latin typeface="Cambria Math" panose="02040503050406030204" pitchFamily="18" charset="0"/>
                        </a:rPr>
                        <m:t>𝐹𝑃𝑅</m:t>
                      </m:r>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𝐹𝑃</m:t>
                          </m:r>
                        </m:num>
                        <m:den>
                          <m:r>
                            <a:rPr lang="de-DE" b="0" i="1" smtClean="0">
                              <a:latin typeface="Cambria Math" panose="02040503050406030204" pitchFamily="18" charset="0"/>
                            </a:rPr>
                            <m:t>𝐹𝑃</m:t>
                          </m:r>
                          <m:r>
                            <a:rPr lang="de-DE" b="0" i="1" smtClean="0">
                              <a:latin typeface="Cambria Math" panose="02040503050406030204" pitchFamily="18" charset="0"/>
                            </a:rPr>
                            <m:t>+</m:t>
                          </m:r>
                          <m:r>
                            <a:rPr lang="de-DE" b="0" i="1" smtClean="0">
                              <a:latin typeface="Cambria Math" panose="02040503050406030204" pitchFamily="18" charset="0"/>
                            </a:rPr>
                            <m:t>𝑇𝑁</m:t>
                          </m:r>
                        </m:den>
                      </m:f>
                    </m:oMath>
                  </m:oMathPara>
                </a14:m>
                <a:endParaRPr lang="en-US" dirty="0"/>
              </a:p>
            </p:txBody>
          </p:sp>
        </mc:Choice>
        <mc:Fallback xmlns="">
          <p:sp>
            <p:nvSpPr>
              <p:cNvPr id="15" name="TextBox 14">
                <a:extLst>
                  <a:ext uri="{FF2B5EF4-FFF2-40B4-BE49-F238E27FC236}">
                    <a16:creationId xmlns:a16="http://schemas.microsoft.com/office/drawing/2014/main" id="{D43BB32D-7499-4472-BAB1-1679ABF97D58}"/>
                  </a:ext>
                </a:extLst>
              </p:cNvPr>
              <p:cNvSpPr txBox="1">
                <a:spLocks noRot="1" noChangeAspect="1" noMove="1" noResize="1" noEditPoints="1" noAdjustHandles="1" noChangeArrowheads="1" noChangeShapeType="1" noTextEdit="1"/>
              </p:cNvSpPr>
              <p:nvPr/>
            </p:nvSpPr>
            <p:spPr>
              <a:xfrm>
                <a:off x="6918022" y="1632135"/>
                <a:ext cx="2097098" cy="615490"/>
              </a:xfrm>
              <a:prstGeom prst="rect">
                <a:avLst/>
              </a:prstGeom>
              <a:blipFill>
                <a:blip r:embed="rId4"/>
                <a:stretch>
                  <a:fillRect/>
                </a:stretch>
              </a:blipFill>
            </p:spPr>
            <p:txBody>
              <a:bodyPr/>
              <a:lstStyle/>
              <a:p>
                <a:r>
                  <a:rPr lang="en-GB">
                    <a:noFill/>
                  </a:rPr>
                  <a:t> </a:t>
                </a:r>
              </a:p>
            </p:txBody>
          </p:sp>
        </mc:Fallback>
      </mc:AlternateContent>
      <p:sp>
        <p:nvSpPr>
          <p:cNvPr id="16" name="TextBox 15">
            <a:extLst>
              <a:ext uri="{FF2B5EF4-FFF2-40B4-BE49-F238E27FC236}">
                <a16:creationId xmlns:a16="http://schemas.microsoft.com/office/drawing/2014/main" id="{412F12CD-9293-4862-B480-1B741D6FE79D}"/>
              </a:ext>
            </a:extLst>
          </p:cNvPr>
          <p:cNvSpPr txBox="1"/>
          <p:nvPr/>
        </p:nvSpPr>
        <p:spPr>
          <a:xfrm>
            <a:off x="490220" y="709534"/>
            <a:ext cx="6543330" cy="215444"/>
          </a:xfrm>
          <a:prstGeom prst="rect">
            <a:avLst/>
          </a:prstGeom>
          <a:solidFill>
            <a:schemeClr val="bg1"/>
          </a:solidFill>
        </p:spPr>
        <p:txBody>
          <a:bodyPr wrap="none" lIns="0" tIns="0" rIns="0" bIns="0" rtlCol="0">
            <a:spAutoFit/>
          </a:bodyPr>
          <a:lstStyle/>
          <a:p>
            <a:pPr algn="l">
              <a:lnSpc>
                <a:spcPct val="100000"/>
              </a:lnSpc>
            </a:pPr>
            <a:r>
              <a:rPr lang="de-DE" sz="14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Positive event = &lt;=50K - Threshold = 0.7 - </a:t>
            </a:r>
            <a:r>
              <a:rPr lang="de-DE" sz="140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If P (pos. Event) &gt; threshold =&gt; positive</a:t>
            </a:r>
            <a:endParaRPr lang="en-GB" sz="14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7" name="Rectangle: Rounded Corners 16">
            <a:extLst>
              <a:ext uri="{FF2B5EF4-FFF2-40B4-BE49-F238E27FC236}">
                <a16:creationId xmlns:a16="http://schemas.microsoft.com/office/drawing/2014/main" id="{55C2D4D2-4419-4836-94BD-78AA3D9797A4}"/>
              </a:ext>
            </a:extLst>
          </p:cNvPr>
          <p:cNvSpPr/>
          <p:nvPr/>
        </p:nvSpPr>
        <p:spPr>
          <a:xfrm>
            <a:off x="2074471" y="3533067"/>
            <a:ext cx="1363287" cy="216131"/>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4DC1644-0BB3-4EEC-A2D8-45263166A5AC}"/>
                  </a:ext>
                </a:extLst>
              </p:cNvPr>
              <p:cNvSpPr txBox="1"/>
              <p:nvPr/>
            </p:nvSpPr>
            <p:spPr>
              <a:xfrm>
                <a:off x="1121988" y="2451696"/>
                <a:ext cx="1416165" cy="357277"/>
              </a:xfrm>
              <a:prstGeom prst="rect">
                <a:avLst/>
              </a:prstGeom>
              <a:noFill/>
            </p:spPr>
            <p:txBody>
              <a:bodyPr wrap="square" rtlCol="0">
                <a:spAutoFit/>
              </a:bodyPr>
              <a:lstStyle/>
              <a:p>
                <a14:m>
                  <m:oMath xmlns:m="http://schemas.openxmlformats.org/officeDocument/2006/math">
                    <m:r>
                      <a:rPr lang="de-DE" sz="1200" b="0" i="1" smtClean="0">
                        <a:latin typeface="Cambria Math" panose="02040503050406030204" pitchFamily="18" charset="0"/>
                      </a:rPr>
                      <m:t>𝑇𝑃𝑅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5</m:t>
                        </m:r>
                      </m:num>
                      <m:den>
                        <m:r>
                          <a:rPr lang="de-DE" sz="1200" b="0" i="1" smtClean="0">
                            <a:latin typeface="Cambria Math" panose="02040503050406030204" pitchFamily="18" charset="0"/>
                          </a:rPr>
                          <m:t>5+2</m:t>
                        </m:r>
                      </m:den>
                    </m:f>
                  </m:oMath>
                </a14:m>
                <a:r>
                  <a:rPr lang="en-US" sz="1200" dirty="0"/>
                  <a:t> = 0.71</a:t>
                </a:r>
              </a:p>
            </p:txBody>
          </p:sp>
        </mc:Choice>
        <mc:Fallback xmlns="">
          <p:sp>
            <p:nvSpPr>
              <p:cNvPr id="21" name="TextBox 20">
                <a:extLst>
                  <a:ext uri="{FF2B5EF4-FFF2-40B4-BE49-F238E27FC236}">
                    <a16:creationId xmlns:a16="http://schemas.microsoft.com/office/drawing/2014/main" id="{24DC1644-0BB3-4EEC-A2D8-45263166A5AC}"/>
                  </a:ext>
                </a:extLst>
              </p:cNvPr>
              <p:cNvSpPr txBox="1">
                <a:spLocks noRot="1" noChangeAspect="1" noMove="1" noResize="1" noEditPoints="1" noAdjustHandles="1" noChangeArrowheads="1" noChangeShapeType="1" noTextEdit="1"/>
              </p:cNvSpPr>
              <p:nvPr/>
            </p:nvSpPr>
            <p:spPr>
              <a:xfrm>
                <a:off x="1121988" y="2451696"/>
                <a:ext cx="1416165" cy="357277"/>
              </a:xfrm>
              <a:prstGeom prst="rect">
                <a:avLst/>
              </a:prstGeom>
              <a:blipFill>
                <a:blip r:embed="rId5"/>
                <a:stretch>
                  <a:fillRect b="-1695"/>
                </a:stretch>
              </a:blipFill>
            </p:spPr>
            <p:txBody>
              <a:bodyPr/>
              <a:lstStyle/>
              <a:p>
                <a:r>
                  <a:rPr lang="en-GB">
                    <a:noFill/>
                  </a:rPr>
                  <a:t> </a:t>
                </a:r>
              </a:p>
            </p:txBody>
          </p:sp>
        </mc:Fallback>
      </mc:AlternateContent>
      <p:sp>
        <p:nvSpPr>
          <p:cNvPr id="22" name="Oval 21">
            <a:extLst>
              <a:ext uri="{FF2B5EF4-FFF2-40B4-BE49-F238E27FC236}">
                <a16:creationId xmlns:a16="http://schemas.microsoft.com/office/drawing/2014/main" id="{79DD286D-8860-4E0F-B2D9-E8FD88805C4B}"/>
              </a:ext>
            </a:extLst>
          </p:cNvPr>
          <p:cNvSpPr/>
          <p:nvPr/>
        </p:nvSpPr>
        <p:spPr>
          <a:xfrm>
            <a:off x="2074471" y="4848656"/>
            <a:ext cx="266007" cy="341416"/>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Rounded Corners 23">
            <a:extLst>
              <a:ext uri="{FF2B5EF4-FFF2-40B4-BE49-F238E27FC236}">
                <a16:creationId xmlns:a16="http://schemas.microsoft.com/office/drawing/2014/main" id="{044FBCC7-A80D-4448-A058-3E3AB7536BA2}"/>
              </a:ext>
            </a:extLst>
          </p:cNvPr>
          <p:cNvSpPr/>
          <p:nvPr/>
        </p:nvSpPr>
        <p:spPr>
          <a:xfrm>
            <a:off x="4594142" y="3533067"/>
            <a:ext cx="1363287" cy="216131"/>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DB54E522-5369-46FE-B6DD-73CE71CB66DD}"/>
                  </a:ext>
                </a:extLst>
              </p:cNvPr>
              <p:cNvSpPr txBox="1"/>
              <p:nvPr/>
            </p:nvSpPr>
            <p:spPr>
              <a:xfrm>
                <a:off x="1095878" y="2751234"/>
                <a:ext cx="1629757" cy="354649"/>
              </a:xfrm>
              <a:prstGeom prst="rect">
                <a:avLst/>
              </a:prstGeom>
              <a:noFill/>
            </p:spPr>
            <p:txBody>
              <a:bodyPr wrap="square" rtlCol="0">
                <a:spAutoFit/>
              </a:bodyPr>
              <a:lstStyle/>
              <a:p>
                <a14:m>
                  <m:oMath xmlns:m="http://schemas.openxmlformats.org/officeDocument/2006/math">
                    <m:r>
                      <a:rPr lang="de-DE" sz="1200" b="0" i="1" smtClean="0">
                        <a:latin typeface="Cambria Math" panose="02040503050406030204" pitchFamily="18" charset="0"/>
                      </a:rPr>
                      <m:t>𝐹𝑃𝑅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0</m:t>
                        </m:r>
                      </m:num>
                      <m:den>
                        <m:r>
                          <a:rPr lang="de-DE" sz="1200" b="0" i="1" smtClean="0">
                            <a:latin typeface="Cambria Math" panose="02040503050406030204" pitchFamily="18" charset="0"/>
                          </a:rPr>
                          <m:t>0+3</m:t>
                        </m:r>
                      </m:den>
                    </m:f>
                  </m:oMath>
                </a14:m>
                <a:r>
                  <a:rPr lang="en-US" sz="1200" dirty="0"/>
                  <a:t> = 0.00</a:t>
                </a:r>
              </a:p>
            </p:txBody>
          </p:sp>
        </mc:Choice>
        <mc:Fallback xmlns="">
          <p:sp>
            <p:nvSpPr>
              <p:cNvPr id="28" name="TextBox 27">
                <a:extLst>
                  <a:ext uri="{FF2B5EF4-FFF2-40B4-BE49-F238E27FC236}">
                    <a16:creationId xmlns:a16="http://schemas.microsoft.com/office/drawing/2014/main" id="{DB54E522-5369-46FE-B6DD-73CE71CB66DD}"/>
                  </a:ext>
                </a:extLst>
              </p:cNvPr>
              <p:cNvSpPr txBox="1">
                <a:spLocks noRot="1" noChangeAspect="1" noMove="1" noResize="1" noEditPoints="1" noAdjustHandles="1" noChangeArrowheads="1" noChangeShapeType="1" noTextEdit="1"/>
              </p:cNvSpPr>
              <p:nvPr/>
            </p:nvSpPr>
            <p:spPr>
              <a:xfrm>
                <a:off x="1095878" y="2751234"/>
                <a:ext cx="1629757" cy="354649"/>
              </a:xfrm>
              <a:prstGeom prst="rect">
                <a:avLst/>
              </a:prstGeom>
              <a:blipFill>
                <a:blip r:embed="rId6"/>
                <a:stretch>
                  <a:fillRect b="-3448"/>
                </a:stretch>
              </a:blipFill>
            </p:spPr>
            <p:txBody>
              <a:bodyPr/>
              <a:lstStyle/>
              <a:p>
                <a:r>
                  <a:rPr lang="en-GB">
                    <a:noFill/>
                  </a:rPr>
                  <a:t> </a:t>
                </a:r>
              </a:p>
            </p:txBody>
          </p:sp>
        </mc:Fallback>
      </mc:AlternateContent>
      <p:graphicFrame>
        <p:nvGraphicFramePr>
          <p:cNvPr id="30" name="Table 29">
            <a:extLst>
              <a:ext uri="{FF2B5EF4-FFF2-40B4-BE49-F238E27FC236}">
                <a16:creationId xmlns:a16="http://schemas.microsoft.com/office/drawing/2014/main" id="{FADA18DD-3A90-4A92-BFA1-902ECF1F6897}"/>
              </a:ext>
            </a:extLst>
          </p:cNvPr>
          <p:cNvGraphicFramePr>
            <a:graphicFrameLocks noGrp="1"/>
          </p:cNvGraphicFramePr>
          <p:nvPr/>
        </p:nvGraphicFramePr>
        <p:xfrm>
          <a:off x="764712" y="1361966"/>
          <a:ext cx="2126781" cy="891540"/>
        </p:xfrm>
        <a:graphic>
          <a:graphicData uri="http://schemas.openxmlformats.org/drawingml/2006/table">
            <a:tbl>
              <a:tblPr firstRow="1" bandRow="1">
                <a:tableStyleId>{5C22544A-7EE6-4342-B048-85BDC9FD1C3A}</a:tableStyleId>
              </a:tblPr>
              <a:tblGrid>
                <a:gridCol w="708927">
                  <a:extLst>
                    <a:ext uri="{9D8B030D-6E8A-4147-A177-3AD203B41FA5}">
                      <a16:colId xmlns:a16="http://schemas.microsoft.com/office/drawing/2014/main" val="2521256269"/>
                    </a:ext>
                  </a:extLst>
                </a:gridCol>
                <a:gridCol w="708927">
                  <a:extLst>
                    <a:ext uri="{9D8B030D-6E8A-4147-A177-3AD203B41FA5}">
                      <a16:colId xmlns:a16="http://schemas.microsoft.com/office/drawing/2014/main" val="2776123958"/>
                    </a:ext>
                  </a:extLst>
                </a:gridCol>
                <a:gridCol w="708927">
                  <a:extLst>
                    <a:ext uri="{9D8B030D-6E8A-4147-A177-3AD203B41FA5}">
                      <a16:colId xmlns:a16="http://schemas.microsoft.com/office/drawing/2014/main" val="3568835804"/>
                    </a:ext>
                  </a:extLst>
                </a:gridCol>
              </a:tblGrid>
              <a:tr h="245208">
                <a:tc>
                  <a:txBody>
                    <a:bodyPr/>
                    <a:lstStyle/>
                    <a:p>
                      <a:endParaRPr lang="en-US" dirty="0"/>
                    </a:p>
                  </a:txBody>
                  <a:tcPr/>
                </a:tc>
                <a:tc>
                  <a:txBody>
                    <a:bodyPr/>
                    <a:lstStyle/>
                    <a:p>
                      <a:pPr algn="ctr"/>
                      <a:r>
                        <a:rPr lang="en-US" sz="1000" dirty="0"/>
                        <a:t>Positive</a:t>
                      </a:r>
                    </a:p>
                  </a:txBody>
                  <a:tcPr/>
                </a:tc>
                <a:tc>
                  <a:txBody>
                    <a:bodyPr/>
                    <a:lstStyle/>
                    <a:p>
                      <a:pPr algn="ctr"/>
                      <a:r>
                        <a:rPr lang="en-US" sz="1000" dirty="0"/>
                        <a:t>Negative</a:t>
                      </a:r>
                    </a:p>
                  </a:txBody>
                  <a:tcPr/>
                </a:tc>
                <a:extLst>
                  <a:ext uri="{0D108BD9-81ED-4DB2-BD59-A6C34878D82A}">
                    <a16:rowId xmlns:a16="http://schemas.microsoft.com/office/drawing/2014/main" val="2207853635"/>
                  </a:ext>
                </a:extLst>
              </a:tr>
              <a:tr h="245208">
                <a:tc>
                  <a:txBody>
                    <a:bodyPr/>
                    <a:lstStyle/>
                    <a:p>
                      <a:r>
                        <a:rPr lang="en-US" sz="1000" dirty="0"/>
                        <a:t>Positive</a:t>
                      </a:r>
                    </a:p>
                  </a:txBody>
                  <a:tcPr/>
                </a:tc>
                <a:tc>
                  <a:txBody>
                    <a:bodyPr/>
                    <a:lstStyle/>
                    <a:p>
                      <a:pPr algn="r"/>
                      <a:r>
                        <a:rPr lang="en-US" dirty="0"/>
                        <a:t>5</a:t>
                      </a:r>
                    </a:p>
                  </a:txBody>
                  <a:tcPr/>
                </a:tc>
                <a:tc>
                  <a:txBody>
                    <a:bodyPr/>
                    <a:lstStyle/>
                    <a:p>
                      <a:pPr algn="r"/>
                      <a:r>
                        <a:rPr lang="en-US" dirty="0"/>
                        <a:t>2</a:t>
                      </a:r>
                    </a:p>
                  </a:txBody>
                  <a:tcPr/>
                </a:tc>
                <a:extLst>
                  <a:ext uri="{0D108BD9-81ED-4DB2-BD59-A6C34878D82A}">
                    <a16:rowId xmlns:a16="http://schemas.microsoft.com/office/drawing/2014/main" val="3930496870"/>
                  </a:ext>
                </a:extLst>
              </a:tr>
              <a:tr h="245208">
                <a:tc>
                  <a:txBody>
                    <a:bodyPr/>
                    <a:lstStyle/>
                    <a:p>
                      <a:r>
                        <a:rPr lang="en-US" sz="1000" dirty="0"/>
                        <a:t>Negative</a:t>
                      </a:r>
                    </a:p>
                  </a:txBody>
                  <a:tcPr/>
                </a:tc>
                <a:tc>
                  <a:txBody>
                    <a:bodyPr/>
                    <a:lstStyle/>
                    <a:p>
                      <a:pPr algn="r"/>
                      <a:r>
                        <a:rPr lang="en-US" dirty="0"/>
                        <a:t>0</a:t>
                      </a:r>
                    </a:p>
                  </a:txBody>
                  <a:tcPr/>
                </a:tc>
                <a:tc>
                  <a:txBody>
                    <a:bodyPr/>
                    <a:lstStyle/>
                    <a:p>
                      <a:pPr algn="r"/>
                      <a:r>
                        <a:rPr lang="en-US" dirty="0"/>
                        <a:t>3</a:t>
                      </a:r>
                    </a:p>
                  </a:txBody>
                  <a:tcPr/>
                </a:tc>
                <a:extLst>
                  <a:ext uri="{0D108BD9-81ED-4DB2-BD59-A6C34878D82A}">
                    <a16:rowId xmlns:a16="http://schemas.microsoft.com/office/drawing/2014/main" val="3110047474"/>
                  </a:ext>
                </a:extLst>
              </a:tr>
            </a:tbl>
          </a:graphicData>
        </a:graphic>
      </p:graphicFrame>
      <p:sp>
        <p:nvSpPr>
          <p:cNvPr id="32" name="Oval 31">
            <a:extLst>
              <a:ext uri="{FF2B5EF4-FFF2-40B4-BE49-F238E27FC236}">
                <a16:creationId xmlns:a16="http://schemas.microsoft.com/office/drawing/2014/main" id="{24415973-6100-4B5C-ADE1-4579F59DF968}"/>
              </a:ext>
            </a:extLst>
          </p:cNvPr>
          <p:cNvSpPr/>
          <p:nvPr/>
        </p:nvSpPr>
        <p:spPr>
          <a:xfrm>
            <a:off x="2093867" y="4268070"/>
            <a:ext cx="266007" cy="341416"/>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D044328E-9672-4D62-8676-730644BA2D03}"/>
              </a:ext>
            </a:extLst>
          </p:cNvPr>
          <p:cNvSpPr/>
          <p:nvPr/>
        </p:nvSpPr>
        <p:spPr>
          <a:xfrm>
            <a:off x="2093867" y="4028900"/>
            <a:ext cx="266007" cy="150442"/>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6E6722B2-ED56-4BF3-B45E-E386840B73E1}"/>
              </a:ext>
            </a:extLst>
          </p:cNvPr>
          <p:cNvSpPr txBox="1"/>
          <p:nvPr/>
        </p:nvSpPr>
        <p:spPr>
          <a:xfrm>
            <a:off x="1417733" y="1048993"/>
            <a:ext cx="820738" cy="276999"/>
          </a:xfrm>
          <a:prstGeom prst="rect">
            <a:avLst/>
          </a:prstGeom>
          <a:solidFill>
            <a:schemeClr val="bg1"/>
          </a:solidFill>
        </p:spPr>
        <p:txBody>
          <a:bodyPr wrap="none" lIns="0" tIns="0" rIns="0" bIns="0" rtlCol="0">
            <a:spAutoFit/>
          </a:bodyPr>
          <a:lstStyle/>
          <a:p>
            <a:pPr algn="l">
              <a:lnSpc>
                <a:spcPct val="100000"/>
              </a:lnSpc>
            </a:pPr>
            <a:r>
              <a:rPr lang="de-DE"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Model 1</a:t>
            </a:r>
            <a:endParaRPr lang="en-GB"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1" name="Oval 40">
            <a:extLst>
              <a:ext uri="{FF2B5EF4-FFF2-40B4-BE49-F238E27FC236}">
                <a16:creationId xmlns:a16="http://schemas.microsoft.com/office/drawing/2014/main" id="{C5DD0EFF-7E75-4531-95F4-033A4DD2175C}"/>
              </a:ext>
            </a:extLst>
          </p:cNvPr>
          <p:cNvSpPr/>
          <p:nvPr/>
        </p:nvSpPr>
        <p:spPr>
          <a:xfrm>
            <a:off x="4620912" y="4288336"/>
            <a:ext cx="266007" cy="32115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43" name="Table 42">
            <a:extLst>
              <a:ext uri="{FF2B5EF4-FFF2-40B4-BE49-F238E27FC236}">
                <a16:creationId xmlns:a16="http://schemas.microsoft.com/office/drawing/2014/main" id="{05B2C2A0-E299-498A-ABE5-9A68D2270152}"/>
              </a:ext>
            </a:extLst>
          </p:cNvPr>
          <p:cNvGraphicFramePr>
            <a:graphicFrameLocks noGrp="1"/>
          </p:cNvGraphicFramePr>
          <p:nvPr/>
        </p:nvGraphicFramePr>
        <p:xfrm>
          <a:off x="3415013" y="1361966"/>
          <a:ext cx="2126781" cy="891540"/>
        </p:xfrm>
        <a:graphic>
          <a:graphicData uri="http://schemas.openxmlformats.org/drawingml/2006/table">
            <a:tbl>
              <a:tblPr firstRow="1" bandRow="1">
                <a:tableStyleId>{5C22544A-7EE6-4342-B048-85BDC9FD1C3A}</a:tableStyleId>
              </a:tblPr>
              <a:tblGrid>
                <a:gridCol w="708927">
                  <a:extLst>
                    <a:ext uri="{9D8B030D-6E8A-4147-A177-3AD203B41FA5}">
                      <a16:colId xmlns:a16="http://schemas.microsoft.com/office/drawing/2014/main" val="2521256269"/>
                    </a:ext>
                  </a:extLst>
                </a:gridCol>
                <a:gridCol w="708927">
                  <a:extLst>
                    <a:ext uri="{9D8B030D-6E8A-4147-A177-3AD203B41FA5}">
                      <a16:colId xmlns:a16="http://schemas.microsoft.com/office/drawing/2014/main" val="2776123958"/>
                    </a:ext>
                  </a:extLst>
                </a:gridCol>
                <a:gridCol w="708927">
                  <a:extLst>
                    <a:ext uri="{9D8B030D-6E8A-4147-A177-3AD203B41FA5}">
                      <a16:colId xmlns:a16="http://schemas.microsoft.com/office/drawing/2014/main" val="3568835804"/>
                    </a:ext>
                  </a:extLst>
                </a:gridCol>
              </a:tblGrid>
              <a:tr h="245208">
                <a:tc>
                  <a:txBody>
                    <a:bodyPr/>
                    <a:lstStyle/>
                    <a:p>
                      <a:endParaRPr lang="en-US" dirty="0"/>
                    </a:p>
                  </a:txBody>
                  <a:tcPr/>
                </a:tc>
                <a:tc>
                  <a:txBody>
                    <a:bodyPr/>
                    <a:lstStyle/>
                    <a:p>
                      <a:pPr algn="ctr"/>
                      <a:r>
                        <a:rPr lang="en-US" sz="1000" dirty="0"/>
                        <a:t>Positive</a:t>
                      </a:r>
                    </a:p>
                  </a:txBody>
                  <a:tcPr/>
                </a:tc>
                <a:tc>
                  <a:txBody>
                    <a:bodyPr/>
                    <a:lstStyle/>
                    <a:p>
                      <a:pPr algn="ctr"/>
                      <a:r>
                        <a:rPr lang="en-US" sz="1000" dirty="0"/>
                        <a:t>Negative</a:t>
                      </a:r>
                    </a:p>
                  </a:txBody>
                  <a:tcPr/>
                </a:tc>
                <a:extLst>
                  <a:ext uri="{0D108BD9-81ED-4DB2-BD59-A6C34878D82A}">
                    <a16:rowId xmlns:a16="http://schemas.microsoft.com/office/drawing/2014/main" val="2207853635"/>
                  </a:ext>
                </a:extLst>
              </a:tr>
              <a:tr h="245208">
                <a:tc>
                  <a:txBody>
                    <a:bodyPr/>
                    <a:lstStyle/>
                    <a:p>
                      <a:r>
                        <a:rPr lang="en-US" sz="1000" dirty="0"/>
                        <a:t>Positive</a:t>
                      </a:r>
                    </a:p>
                  </a:txBody>
                  <a:tcPr/>
                </a:tc>
                <a:tc>
                  <a:txBody>
                    <a:bodyPr/>
                    <a:lstStyle/>
                    <a:p>
                      <a:pPr algn="r"/>
                      <a:r>
                        <a:rPr lang="en-US" dirty="0"/>
                        <a:t>2</a:t>
                      </a:r>
                    </a:p>
                  </a:txBody>
                  <a:tcPr/>
                </a:tc>
                <a:tc>
                  <a:txBody>
                    <a:bodyPr/>
                    <a:lstStyle/>
                    <a:p>
                      <a:pPr algn="r"/>
                      <a:r>
                        <a:rPr lang="en-US" dirty="0"/>
                        <a:t>5</a:t>
                      </a:r>
                    </a:p>
                  </a:txBody>
                  <a:tcPr/>
                </a:tc>
                <a:extLst>
                  <a:ext uri="{0D108BD9-81ED-4DB2-BD59-A6C34878D82A}">
                    <a16:rowId xmlns:a16="http://schemas.microsoft.com/office/drawing/2014/main" val="3930496870"/>
                  </a:ext>
                </a:extLst>
              </a:tr>
              <a:tr h="245208">
                <a:tc>
                  <a:txBody>
                    <a:bodyPr/>
                    <a:lstStyle/>
                    <a:p>
                      <a:r>
                        <a:rPr lang="en-US" sz="1000" dirty="0"/>
                        <a:t>Negative</a:t>
                      </a:r>
                    </a:p>
                  </a:txBody>
                  <a:tcPr/>
                </a:tc>
                <a:tc>
                  <a:txBody>
                    <a:bodyPr/>
                    <a:lstStyle/>
                    <a:p>
                      <a:pPr algn="r"/>
                      <a:r>
                        <a:rPr lang="en-US" dirty="0"/>
                        <a:t>0</a:t>
                      </a:r>
                    </a:p>
                  </a:txBody>
                  <a:tcPr/>
                </a:tc>
                <a:tc>
                  <a:txBody>
                    <a:bodyPr/>
                    <a:lstStyle/>
                    <a:p>
                      <a:pPr algn="r"/>
                      <a:r>
                        <a:rPr lang="en-US" dirty="0"/>
                        <a:t>3</a:t>
                      </a:r>
                    </a:p>
                  </a:txBody>
                  <a:tcPr/>
                </a:tc>
                <a:extLst>
                  <a:ext uri="{0D108BD9-81ED-4DB2-BD59-A6C34878D82A}">
                    <a16:rowId xmlns:a16="http://schemas.microsoft.com/office/drawing/2014/main" val="3110047474"/>
                  </a:ext>
                </a:extLst>
              </a:tr>
            </a:tbl>
          </a:graphicData>
        </a:graphic>
      </p:graphicFrame>
      <p:sp>
        <p:nvSpPr>
          <p:cNvPr id="45" name="TextBox 44">
            <a:extLst>
              <a:ext uri="{FF2B5EF4-FFF2-40B4-BE49-F238E27FC236}">
                <a16:creationId xmlns:a16="http://schemas.microsoft.com/office/drawing/2014/main" id="{66D490D1-E4E0-41A2-8A5A-AE167CD5F05A}"/>
              </a:ext>
            </a:extLst>
          </p:cNvPr>
          <p:cNvSpPr txBox="1"/>
          <p:nvPr/>
        </p:nvSpPr>
        <p:spPr>
          <a:xfrm>
            <a:off x="4068034" y="1048993"/>
            <a:ext cx="820738" cy="276999"/>
          </a:xfrm>
          <a:prstGeom prst="rect">
            <a:avLst/>
          </a:prstGeom>
          <a:solidFill>
            <a:schemeClr val="bg1"/>
          </a:solidFill>
        </p:spPr>
        <p:txBody>
          <a:bodyPr wrap="none" lIns="0" tIns="0" rIns="0" bIns="0" rtlCol="0">
            <a:spAutoFit/>
          </a:bodyPr>
          <a:lstStyle/>
          <a:p>
            <a:pPr algn="l">
              <a:lnSpc>
                <a:spcPct val="100000"/>
              </a:lnSpc>
            </a:pPr>
            <a:r>
              <a:rPr lang="de-DE"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Model 2</a:t>
            </a:r>
            <a:endParaRPr lang="en-GB"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BF4B878-C031-45B0-9A77-C9CF4B3BF89A}"/>
                  </a:ext>
                </a:extLst>
              </p:cNvPr>
              <p:cNvSpPr txBox="1"/>
              <p:nvPr/>
            </p:nvSpPr>
            <p:spPr>
              <a:xfrm>
                <a:off x="3783231" y="2447799"/>
                <a:ext cx="1416165" cy="357277"/>
              </a:xfrm>
              <a:prstGeom prst="rect">
                <a:avLst/>
              </a:prstGeom>
              <a:noFill/>
            </p:spPr>
            <p:txBody>
              <a:bodyPr wrap="square" rtlCol="0">
                <a:spAutoFit/>
              </a:bodyPr>
              <a:lstStyle/>
              <a:p>
                <a14:m>
                  <m:oMath xmlns:m="http://schemas.openxmlformats.org/officeDocument/2006/math">
                    <m:r>
                      <a:rPr lang="de-DE" sz="1200" b="0" i="1" smtClean="0">
                        <a:latin typeface="Cambria Math" panose="02040503050406030204" pitchFamily="18" charset="0"/>
                      </a:rPr>
                      <m:t>𝑇𝑃𝑅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2</m:t>
                        </m:r>
                      </m:num>
                      <m:den>
                        <m:r>
                          <a:rPr lang="de-DE" sz="1200" b="0" i="1" smtClean="0">
                            <a:latin typeface="Cambria Math" panose="02040503050406030204" pitchFamily="18" charset="0"/>
                          </a:rPr>
                          <m:t>2+5</m:t>
                        </m:r>
                      </m:den>
                    </m:f>
                  </m:oMath>
                </a14:m>
                <a:r>
                  <a:rPr lang="en-US" sz="1200" dirty="0"/>
                  <a:t> = 0.28</a:t>
                </a:r>
              </a:p>
            </p:txBody>
          </p:sp>
        </mc:Choice>
        <mc:Fallback xmlns="">
          <p:sp>
            <p:nvSpPr>
              <p:cNvPr id="51" name="TextBox 50">
                <a:extLst>
                  <a:ext uri="{FF2B5EF4-FFF2-40B4-BE49-F238E27FC236}">
                    <a16:creationId xmlns:a16="http://schemas.microsoft.com/office/drawing/2014/main" id="{ABF4B878-C031-45B0-9A77-C9CF4B3BF89A}"/>
                  </a:ext>
                </a:extLst>
              </p:cNvPr>
              <p:cNvSpPr txBox="1">
                <a:spLocks noRot="1" noChangeAspect="1" noMove="1" noResize="1" noEditPoints="1" noAdjustHandles="1" noChangeArrowheads="1" noChangeShapeType="1" noTextEdit="1"/>
              </p:cNvSpPr>
              <p:nvPr/>
            </p:nvSpPr>
            <p:spPr>
              <a:xfrm>
                <a:off x="3783231" y="2447799"/>
                <a:ext cx="1416165" cy="357277"/>
              </a:xfrm>
              <a:prstGeom prst="rect">
                <a:avLst/>
              </a:prstGeom>
              <a:blipFill>
                <a:blip r:embed="rId7"/>
                <a:stretch>
                  <a:fillRect b="-34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C8CDF0D3-D04D-4338-ABFD-93486D4B6AA2}"/>
                  </a:ext>
                </a:extLst>
              </p:cNvPr>
              <p:cNvSpPr txBox="1"/>
              <p:nvPr/>
            </p:nvSpPr>
            <p:spPr>
              <a:xfrm>
                <a:off x="3761885" y="2768634"/>
                <a:ext cx="1629757" cy="354649"/>
              </a:xfrm>
              <a:prstGeom prst="rect">
                <a:avLst/>
              </a:prstGeom>
              <a:noFill/>
            </p:spPr>
            <p:txBody>
              <a:bodyPr wrap="square" rtlCol="0">
                <a:spAutoFit/>
              </a:bodyPr>
              <a:lstStyle/>
              <a:p>
                <a14:m>
                  <m:oMath xmlns:m="http://schemas.openxmlformats.org/officeDocument/2006/math">
                    <m:r>
                      <a:rPr lang="de-DE" sz="1200" b="0" i="1" smtClean="0">
                        <a:latin typeface="Cambria Math" panose="02040503050406030204" pitchFamily="18" charset="0"/>
                      </a:rPr>
                      <m:t>𝐹𝑃𝑅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0</m:t>
                        </m:r>
                      </m:num>
                      <m:den>
                        <m:r>
                          <a:rPr lang="de-DE" sz="1200" b="0" i="1" smtClean="0">
                            <a:latin typeface="Cambria Math" panose="02040503050406030204" pitchFamily="18" charset="0"/>
                          </a:rPr>
                          <m:t>0+3</m:t>
                        </m:r>
                      </m:den>
                    </m:f>
                  </m:oMath>
                </a14:m>
                <a:r>
                  <a:rPr lang="en-US" sz="1200" dirty="0"/>
                  <a:t> = 0.00</a:t>
                </a:r>
              </a:p>
            </p:txBody>
          </p:sp>
        </mc:Choice>
        <mc:Fallback xmlns="">
          <p:sp>
            <p:nvSpPr>
              <p:cNvPr id="53" name="TextBox 52">
                <a:extLst>
                  <a:ext uri="{FF2B5EF4-FFF2-40B4-BE49-F238E27FC236}">
                    <a16:creationId xmlns:a16="http://schemas.microsoft.com/office/drawing/2014/main" id="{C8CDF0D3-D04D-4338-ABFD-93486D4B6AA2}"/>
                  </a:ext>
                </a:extLst>
              </p:cNvPr>
              <p:cNvSpPr txBox="1">
                <a:spLocks noRot="1" noChangeAspect="1" noMove="1" noResize="1" noEditPoints="1" noAdjustHandles="1" noChangeArrowheads="1" noChangeShapeType="1" noTextEdit="1"/>
              </p:cNvSpPr>
              <p:nvPr/>
            </p:nvSpPr>
            <p:spPr>
              <a:xfrm>
                <a:off x="3761885" y="2768634"/>
                <a:ext cx="1629757" cy="354649"/>
              </a:xfrm>
              <a:prstGeom prst="rect">
                <a:avLst/>
              </a:prstGeom>
              <a:blipFill>
                <a:blip r:embed="rId6"/>
                <a:stretch>
                  <a:fillRect b="-3448"/>
                </a:stretch>
              </a:blipFill>
            </p:spPr>
            <p:txBody>
              <a:bodyPr/>
              <a:lstStyle/>
              <a:p>
                <a:r>
                  <a:rPr lang="en-GB">
                    <a:noFill/>
                  </a:rPr>
                  <a:t> </a:t>
                </a:r>
              </a:p>
            </p:txBody>
          </p:sp>
        </mc:Fallback>
      </mc:AlternateContent>
      <p:sp>
        <p:nvSpPr>
          <p:cNvPr id="4" name="Slide Number Placeholder 3"/>
          <p:cNvSpPr>
            <a:spLocks noGrp="1"/>
          </p:cNvSpPr>
          <p:nvPr>
            <p:ph type="sldNum" sz="quarter" idx="13"/>
          </p:nvPr>
        </p:nvSpPr>
        <p:spPr/>
        <p:txBody>
          <a:bodyPr/>
          <a:lstStyle/>
          <a:p>
            <a:fld id="{15C29056-5AFA-7949-831A-3EC086771171}" type="slidenum">
              <a:rPr lang="de-DE" smtClean="0"/>
              <a:pPr/>
              <a:t>15</a:t>
            </a:fld>
            <a:endParaRPr lang="de-DE" dirty="0"/>
          </a:p>
        </p:txBody>
      </p:sp>
    </p:spTree>
    <p:extLst>
      <p:ext uri="{BB962C8B-B14F-4D97-AF65-F5344CB8AC3E}">
        <p14:creationId xmlns:p14="http://schemas.microsoft.com/office/powerpoint/2010/main" val="1202054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CCFB-EE1C-43AB-A654-E9C8FDE4AF10}"/>
              </a:ext>
            </a:extLst>
          </p:cNvPr>
          <p:cNvSpPr>
            <a:spLocks noGrp="1"/>
          </p:cNvSpPr>
          <p:nvPr>
            <p:ph type="title"/>
          </p:nvPr>
        </p:nvSpPr>
        <p:spPr/>
        <p:txBody>
          <a:bodyPr/>
          <a:lstStyle/>
          <a:p>
            <a:r>
              <a:rPr lang="de-DE" dirty="0"/>
              <a:t>Threshold = 0.6</a:t>
            </a:r>
            <a:endParaRPr lang="en-GB" dirty="0"/>
          </a:p>
        </p:txBody>
      </p:sp>
      <p:sp>
        <p:nvSpPr>
          <p:cNvPr id="5" name="Footer Placeholder 4">
            <a:extLst>
              <a:ext uri="{FF2B5EF4-FFF2-40B4-BE49-F238E27FC236}">
                <a16:creationId xmlns:a16="http://schemas.microsoft.com/office/drawing/2014/main" id="{D201A117-6C7B-4D62-92A7-602B74804678}"/>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11" name="Picture 10">
            <a:extLst>
              <a:ext uri="{FF2B5EF4-FFF2-40B4-BE49-F238E27FC236}">
                <a16:creationId xmlns:a16="http://schemas.microsoft.com/office/drawing/2014/main" id="{2A560A95-C8C5-419F-9C04-DE232E78D1D7}"/>
              </a:ext>
            </a:extLst>
          </p:cNvPr>
          <p:cNvPicPr>
            <a:picLocks noChangeAspect="1"/>
          </p:cNvPicPr>
          <p:nvPr/>
        </p:nvPicPr>
        <p:blipFill>
          <a:blip r:embed="rId2"/>
          <a:stretch>
            <a:fillRect/>
          </a:stretch>
        </p:blipFill>
        <p:spPr>
          <a:xfrm>
            <a:off x="590302" y="3325091"/>
            <a:ext cx="6527223" cy="1884569"/>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7929510-D397-4C47-8CB6-289E327F339F}"/>
                  </a:ext>
                </a:extLst>
              </p:cNvPr>
              <p:cNvSpPr txBox="1"/>
              <p:nvPr/>
            </p:nvSpPr>
            <p:spPr>
              <a:xfrm>
                <a:off x="6797853" y="1005819"/>
                <a:ext cx="2337435" cy="615490"/>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de-DE" b="0" i="1" smtClean="0">
                          <a:latin typeface="Cambria Math" panose="02040503050406030204" pitchFamily="18" charset="0"/>
                        </a:rPr>
                        <m:t>𝑇𝑃𝑅</m:t>
                      </m:r>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𝑇𝑃</m:t>
                          </m:r>
                        </m:num>
                        <m:den>
                          <m:r>
                            <a:rPr lang="de-DE" b="0" i="1" smtClean="0">
                              <a:latin typeface="Cambria Math" panose="02040503050406030204" pitchFamily="18" charset="0"/>
                            </a:rPr>
                            <m:t>𝑇𝑃</m:t>
                          </m:r>
                          <m:r>
                            <a:rPr lang="de-DE" b="0" i="1" smtClean="0">
                              <a:latin typeface="Cambria Math" panose="02040503050406030204" pitchFamily="18" charset="0"/>
                            </a:rPr>
                            <m:t>+</m:t>
                          </m:r>
                          <m:r>
                            <a:rPr lang="de-DE" b="0" i="1" smtClean="0">
                              <a:latin typeface="Cambria Math" panose="02040503050406030204" pitchFamily="18" charset="0"/>
                            </a:rPr>
                            <m:t>𝐹𝑁</m:t>
                          </m:r>
                        </m:den>
                      </m:f>
                    </m:oMath>
                  </m:oMathPara>
                </a14:m>
                <a:endParaRPr lang="en-US" dirty="0"/>
              </a:p>
            </p:txBody>
          </p:sp>
        </mc:Choice>
        <mc:Fallback xmlns="">
          <p:sp>
            <p:nvSpPr>
              <p:cNvPr id="13" name="TextBox 12">
                <a:extLst>
                  <a:ext uri="{FF2B5EF4-FFF2-40B4-BE49-F238E27FC236}">
                    <a16:creationId xmlns:a16="http://schemas.microsoft.com/office/drawing/2014/main" id="{E7929510-D397-4C47-8CB6-289E327F339F}"/>
                  </a:ext>
                </a:extLst>
              </p:cNvPr>
              <p:cNvSpPr txBox="1">
                <a:spLocks noRot="1" noChangeAspect="1" noMove="1" noResize="1" noEditPoints="1" noAdjustHandles="1" noChangeArrowheads="1" noChangeShapeType="1" noTextEdit="1"/>
              </p:cNvSpPr>
              <p:nvPr/>
            </p:nvSpPr>
            <p:spPr>
              <a:xfrm>
                <a:off x="6797853" y="1005819"/>
                <a:ext cx="2337435" cy="61549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43BB32D-7499-4472-BAB1-1679ABF97D58}"/>
                  </a:ext>
                </a:extLst>
              </p:cNvPr>
              <p:cNvSpPr txBox="1"/>
              <p:nvPr/>
            </p:nvSpPr>
            <p:spPr>
              <a:xfrm>
                <a:off x="6918022" y="1632135"/>
                <a:ext cx="2097098" cy="615490"/>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de-DE" b="0" i="1" smtClean="0">
                          <a:latin typeface="Cambria Math" panose="02040503050406030204" pitchFamily="18" charset="0"/>
                        </a:rPr>
                        <m:t>𝐹𝑃𝑅</m:t>
                      </m:r>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𝐹𝑃</m:t>
                          </m:r>
                        </m:num>
                        <m:den>
                          <m:r>
                            <a:rPr lang="de-DE" b="0" i="1" smtClean="0">
                              <a:latin typeface="Cambria Math" panose="02040503050406030204" pitchFamily="18" charset="0"/>
                            </a:rPr>
                            <m:t>𝐹𝑃</m:t>
                          </m:r>
                          <m:r>
                            <a:rPr lang="de-DE" b="0" i="1" smtClean="0">
                              <a:latin typeface="Cambria Math" panose="02040503050406030204" pitchFamily="18" charset="0"/>
                            </a:rPr>
                            <m:t>+</m:t>
                          </m:r>
                          <m:r>
                            <a:rPr lang="de-DE" b="0" i="1" smtClean="0">
                              <a:latin typeface="Cambria Math" panose="02040503050406030204" pitchFamily="18" charset="0"/>
                            </a:rPr>
                            <m:t>𝑇𝑁</m:t>
                          </m:r>
                        </m:den>
                      </m:f>
                    </m:oMath>
                  </m:oMathPara>
                </a14:m>
                <a:endParaRPr lang="en-US" dirty="0"/>
              </a:p>
            </p:txBody>
          </p:sp>
        </mc:Choice>
        <mc:Fallback xmlns="">
          <p:sp>
            <p:nvSpPr>
              <p:cNvPr id="15" name="TextBox 14">
                <a:extLst>
                  <a:ext uri="{FF2B5EF4-FFF2-40B4-BE49-F238E27FC236}">
                    <a16:creationId xmlns:a16="http://schemas.microsoft.com/office/drawing/2014/main" id="{D43BB32D-7499-4472-BAB1-1679ABF97D58}"/>
                  </a:ext>
                </a:extLst>
              </p:cNvPr>
              <p:cNvSpPr txBox="1">
                <a:spLocks noRot="1" noChangeAspect="1" noMove="1" noResize="1" noEditPoints="1" noAdjustHandles="1" noChangeArrowheads="1" noChangeShapeType="1" noTextEdit="1"/>
              </p:cNvSpPr>
              <p:nvPr/>
            </p:nvSpPr>
            <p:spPr>
              <a:xfrm>
                <a:off x="6918022" y="1632135"/>
                <a:ext cx="2097098" cy="615490"/>
              </a:xfrm>
              <a:prstGeom prst="rect">
                <a:avLst/>
              </a:prstGeom>
              <a:blipFill>
                <a:blip r:embed="rId4"/>
                <a:stretch>
                  <a:fillRect/>
                </a:stretch>
              </a:blipFill>
            </p:spPr>
            <p:txBody>
              <a:bodyPr/>
              <a:lstStyle/>
              <a:p>
                <a:r>
                  <a:rPr lang="en-GB">
                    <a:noFill/>
                  </a:rPr>
                  <a:t> </a:t>
                </a:r>
              </a:p>
            </p:txBody>
          </p:sp>
        </mc:Fallback>
      </mc:AlternateContent>
      <p:sp>
        <p:nvSpPr>
          <p:cNvPr id="16" name="TextBox 15">
            <a:extLst>
              <a:ext uri="{FF2B5EF4-FFF2-40B4-BE49-F238E27FC236}">
                <a16:creationId xmlns:a16="http://schemas.microsoft.com/office/drawing/2014/main" id="{412F12CD-9293-4862-B480-1B741D6FE79D}"/>
              </a:ext>
            </a:extLst>
          </p:cNvPr>
          <p:cNvSpPr txBox="1"/>
          <p:nvPr/>
        </p:nvSpPr>
        <p:spPr>
          <a:xfrm>
            <a:off x="490220" y="709534"/>
            <a:ext cx="6543330" cy="215444"/>
          </a:xfrm>
          <a:prstGeom prst="rect">
            <a:avLst/>
          </a:prstGeom>
          <a:solidFill>
            <a:schemeClr val="bg1"/>
          </a:solidFill>
        </p:spPr>
        <p:txBody>
          <a:bodyPr wrap="none" lIns="0" tIns="0" rIns="0" bIns="0" rtlCol="0">
            <a:spAutoFit/>
          </a:bodyPr>
          <a:lstStyle/>
          <a:p>
            <a:pPr algn="l">
              <a:lnSpc>
                <a:spcPct val="100000"/>
              </a:lnSpc>
            </a:pPr>
            <a:r>
              <a:rPr lang="de-DE" sz="14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Positive event = &lt;=50K - Threshold = 0.6 - </a:t>
            </a:r>
            <a:r>
              <a:rPr lang="de-DE" sz="140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If P (pos. Event) &gt; threshold =&gt; positive</a:t>
            </a:r>
            <a:endParaRPr lang="en-GB" sz="14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7" name="Rectangle: Rounded Corners 16">
            <a:extLst>
              <a:ext uri="{FF2B5EF4-FFF2-40B4-BE49-F238E27FC236}">
                <a16:creationId xmlns:a16="http://schemas.microsoft.com/office/drawing/2014/main" id="{55C2D4D2-4419-4836-94BD-78AA3D9797A4}"/>
              </a:ext>
            </a:extLst>
          </p:cNvPr>
          <p:cNvSpPr/>
          <p:nvPr/>
        </p:nvSpPr>
        <p:spPr>
          <a:xfrm>
            <a:off x="2074471" y="3533067"/>
            <a:ext cx="1363287" cy="216131"/>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4DC1644-0BB3-4EEC-A2D8-45263166A5AC}"/>
                  </a:ext>
                </a:extLst>
              </p:cNvPr>
              <p:cNvSpPr txBox="1"/>
              <p:nvPr/>
            </p:nvSpPr>
            <p:spPr>
              <a:xfrm>
                <a:off x="1121988" y="2451696"/>
                <a:ext cx="1416165" cy="357277"/>
              </a:xfrm>
              <a:prstGeom prst="rect">
                <a:avLst/>
              </a:prstGeom>
              <a:noFill/>
            </p:spPr>
            <p:txBody>
              <a:bodyPr wrap="square" rtlCol="0">
                <a:spAutoFit/>
              </a:bodyPr>
              <a:lstStyle/>
              <a:p>
                <a14:m>
                  <m:oMath xmlns:m="http://schemas.openxmlformats.org/officeDocument/2006/math">
                    <m:r>
                      <a:rPr lang="de-DE" sz="1200" b="0" i="1" smtClean="0">
                        <a:latin typeface="Cambria Math" panose="02040503050406030204" pitchFamily="18" charset="0"/>
                      </a:rPr>
                      <m:t>𝑇𝑃𝑅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5</m:t>
                        </m:r>
                      </m:num>
                      <m:den>
                        <m:r>
                          <a:rPr lang="de-DE" sz="1200" b="0" i="1" smtClean="0">
                            <a:latin typeface="Cambria Math" panose="02040503050406030204" pitchFamily="18" charset="0"/>
                          </a:rPr>
                          <m:t>5+2</m:t>
                        </m:r>
                      </m:den>
                    </m:f>
                  </m:oMath>
                </a14:m>
                <a:r>
                  <a:rPr lang="en-US" sz="1200" dirty="0"/>
                  <a:t> = 0.71</a:t>
                </a:r>
              </a:p>
            </p:txBody>
          </p:sp>
        </mc:Choice>
        <mc:Fallback xmlns="">
          <p:sp>
            <p:nvSpPr>
              <p:cNvPr id="21" name="TextBox 20">
                <a:extLst>
                  <a:ext uri="{FF2B5EF4-FFF2-40B4-BE49-F238E27FC236}">
                    <a16:creationId xmlns:a16="http://schemas.microsoft.com/office/drawing/2014/main" id="{24DC1644-0BB3-4EEC-A2D8-45263166A5AC}"/>
                  </a:ext>
                </a:extLst>
              </p:cNvPr>
              <p:cNvSpPr txBox="1">
                <a:spLocks noRot="1" noChangeAspect="1" noMove="1" noResize="1" noEditPoints="1" noAdjustHandles="1" noChangeArrowheads="1" noChangeShapeType="1" noTextEdit="1"/>
              </p:cNvSpPr>
              <p:nvPr/>
            </p:nvSpPr>
            <p:spPr>
              <a:xfrm>
                <a:off x="1121988" y="2451696"/>
                <a:ext cx="1416165" cy="357277"/>
              </a:xfrm>
              <a:prstGeom prst="rect">
                <a:avLst/>
              </a:prstGeom>
              <a:blipFill>
                <a:blip r:embed="rId5"/>
                <a:stretch>
                  <a:fillRect b="-1695"/>
                </a:stretch>
              </a:blipFill>
            </p:spPr>
            <p:txBody>
              <a:bodyPr/>
              <a:lstStyle/>
              <a:p>
                <a:r>
                  <a:rPr lang="en-GB">
                    <a:noFill/>
                  </a:rPr>
                  <a:t> </a:t>
                </a:r>
              </a:p>
            </p:txBody>
          </p:sp>
        </mc:Fallback>
      </mc:AlternateContent>
      <p:sp>
        <p:nvSpPr>
          <p:cNvPr id="22" name="Oval 21">
            <a:extLst>
              <a:ext uri="{FF2B5EF4-FFF2-40B4-BE49-F238E27FC236}">
                <a16:creationId xmlns:a16="http://schemas.microsoft.com/office/drawing/2014/main" id="{79DD286D-8860-4E0F-B2D9-E8FD88805C4B}"/>
              </a:ext>
            </a:extLst>
          </p:cNvPr>
          <p:cNvSpPr/>
          <p:nvPr/>
        </p:nvSpPr>
        <p:spPr>
          <a:xfrm>
            <a:off x="2074471" y="4698214"/>
            <a:ext cx="266007" cy="491858"/>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Rounded Corners 23">
            <a:extLst>
              <a:ext uri="{FF2B5EF4-FFF2-40B4-BE49-F238E27FC236}">
                <a16:creationId xmlns:a16="http://schemas.microsoft.com/office/drawing/2014/main" id="{044FBCC7-A80D-4448-A058-3E3AB7536BA2}"/>
              </a:ext>
            </a:extLst>
          </p:cNvPr>
          <p:cNvSpPr/>
          <p:nvPr/>
        </p:nvSpPr>
        <p:spPr>
          <a:xfrm>
            <a:off x="4594142" y="3533067"/>
            <a:ext cx="1363287" cy="216131"/>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DB54E522-5369-46FE-B6DD-73CE71CB66DD}"/>
                  </a:ext>
                </a:extLst>
              </p:cNvPr>
              <p:cNvSpPr txBox="1"/>
              <p:nvPr/>
            </p:nvSpPr>
            <p:spPr>
              <a:xfrm>
                <a:off x="1095878" y="2751234"/>
                <a:ext cx="1629757" cy="354649"/>
              </a:xfrm>
              <a:prstGeom prst="rect">
                <a:avLst/>
              </a:prstGeom>
              <a:noFill/>
            </p:spPr>
            <p:txBody>
              <a:bodyPr wrap="square" rtlCol="0">
                <a:spAutoFit/>
              </a:bodyPr>
              <a:lstStyle/>
              <a:p>
                <a14:m>
                  <m:oMath xmlns:m="http://schemas.openxmlformats.org/officeDocument/2006/math">
                    <m:r>
                      <a:rPr lang="de-DE" sz="1200" b="0" i="1" smtClean="0">
                        <a:latin typeface="Cambria Math" panose="02040503050406030204" pitchFamily="18" charset="0"/>
                      </a:rPr>
                      <m:t>𝐹𝑃𝑅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1+2</m:t>
                        </m:r>
                      </m:den>
                    </m:f>
                  </m:oMath>
                </a14:m>
                <a:r>
                  <a:rPr lang="en-US" sz="1200" dirty="0"/>
                  <a:t> = 0.33</a:t>
                </a:r>
              </a:p>
            </p:txBody>
          </p:sp>
        </mc:Choice>
        <mc:Fallback xmlns="">
          <p:sp>
            <p:nvSpPr>
              <p:cNvPr id="28" name="TextBox 27">
                <a:extLst>
                  <a:ext uri="{FF2B5EF4-FFF2-40B4-BE49-F238E27FC236}">
                    <a16:creationId xmlns:a16="http://schemas.microsoft.com/office/drawing/2014/main" id="{DB54E522-5369-46FE-B6DD-73CE71CB66DD}"/>
                  </a:ext>
                </a:extLst>
              </p:cNvPr>
              <p:cNvSpPr txBox="1">
                <a:spLocks noRot="1" noChangeAspect="1" noMove="1" noResize="1" noEditPoints="1" noAdjustHandles="1" noChangeArrowheads="1" noChangeShapeType="1" noTextEdit="1"/>
              </p:cNvSpPr>
              <p:nvPr/>
            </p:nvSpPr>
            <p:spPr>
              <a:xfrm>
                <a:off x="1095878" y="2751234"/>
                <a:ext cx="1629757" cy="354649"/>
              </a:xfrm>
              <a:prstGeom prst="rect">
                <a:avLst/>
              </a:prstGeom>
              <a:blipFill>
                <a:blip r:embed="rId6"/>
                <a:stretch>
                  <a:fillRect b="-3448"/>
                </a:stretch>
              </a:blipFill>
            </p:spPr>
            <p:txBody>
              <a:bodyPr/>
              <a:lstStyle/>
              <a:p>
                <a:r>
                  <a:rPr lang="en-GB">
                    <a:noFill/>
                  </a:rPr>
                  <a:t> </a:t>
                </a:r>
              </a:p>
            </p:txBody>
          </p:sp>
        </mc:Fallback>
      </mc:AlternateContent>
      <p:graphicFrame>
        <p:nvGraphicFramePr>
          <p:cNvPr id="30" name="Table 29">
            <a:extLst>
              <a:ext uri="{FF2B5EF4-FFF2-40B4-BE49-F238E27FC236}">
                <a16:creationId xmlns:a16="http://schemas.microsoft.com/office/drawing/2014/main" id="{FADA18DD-3A90-4A92-BFA1-902ECF1F6897}"/>
              </a:ext>
            </a:extLst>
          </p:cNvPr>
          <p:cNvGraphicFramePr>
            <a:graphicFrameLocks noGrp="1"/>
          </p:cNvGraphicFramePr>
          <p:nvPr/>
        </p:nvGraphicFramePr>
        <p:xfrm>
          <a:off x="764712" y="1361966"/>
          <a:ext cx="2126781" cy="891540"/>
        </p:xfrm>
        <a:graphic>
          <a:graphicData uri="http://schemas.openxmlformats.org/drawingml/2006/table">
            <a:tbl>
              <a:tblPr firstRow="1" bandRow="1">
                <a:tableStyleId>{5C22544A-7EE6-4342-B048-85BDC9FD1C3A}</a:tableStyleId>
              </a:tblPr>
              <a:tblGrid>
                <a:gridCol w="708927">
                  <a:extLst>
                    <a:ext uri="{9D8B030D-6E8A-4147-A177-3AD203B41FA5}">
                      <a16:colId xmlns:a16="http://schemas.microsoft.com/office/drawing/2014/main" val="2521256269"/>
                    </a:ext>
                  </a:extLst>
                </a:gridCol>
                <a:gridCol w="708927">
                  <a:extLst>
                    <a:ext uri="{9D8B030D-6E8A-4147-A177-3AD203B41FA5}">
                      <a16:colId xmlns:a16="http://schemas.microsoft.com/office/drawing/2014/main" val="2776123958"/>
                    </a:ext>
                  </a:extLst>
                </a:gridCol>
                <a:gridCol w="708927">
                  <a:extLst>
                    <a:ext uri="{9D8B030D-6E8A-4147-A177-3AD203B41FA5}">
                      <a16:colId xmlns:a16="http://schemas.microsoft.com/office/drawing/2014/main" val="3568835804"/>
                    </a:ext>
                  </a:extLst>
                </a:gridCol>
              </a:tblGrid>
              <a:tr h="245208">
                <a:tc>
                  <a:txBody>
                    <a:bodyPr/>
                    <a:lstStyle/>
                    <a:p>
                      <a:endParaRPr lang="en-US" dirty="0"/>
                    </a:p>
                  </a:txBody>
                  <a:tcPr/>
                </a:tc>
                <a:tc>
                  <a:txBody>
                    <a:bodyPr/>
                    <a:lstStyle/>
                    <a:p>
                      <a:pPr algn="ctr"/>
                      <a:r>
                        <a:rPr lang="en-US" sz="1000" dirty="0"/>
                        <a:t>Positive</a:t>
                      </a:r>
                    </a:p>
                  </a:txBody>
                  <a:tcPr/>
                </a:tc>
                <a:tc>
                  <a:txBody>
                    <a:bodyPr/>
                    <a:lstStyle/>
                    <a:p>
                      <a:pPr algn="ctr"/>
                      <a:r>
                        <a:rPr lang="en-US" sz="1000" dirty="0"/>
                        <a:t>Negative</a:t>
                      </a:r>
                    </a:p>
                  </a:txBody>
                  <a:tcPr/>
                </a:tc>
                <a:extLst>
                  <a:ext uri="{0D108BD9-81ED-4DB2-BD59-A6C34878D82A}">
                    <a16:rowId xmlns:a16="http://schemas.microsoft.com/office/drawing/2014/main" val="2207853635"/>
                  </a:ext>
                </a:extLst>
              </a:tr>
              <a:tr h="245208">
                <a:tc>
                  <a:txBody>
                    <a:bodyPr/>
                    <a:lstStyle/>
                    <a:p>
                      <a:r>
                        <a:rPr lang="en-US" sz="1000" dirty="0"/>
                        <a:t>Positive</a:t>
                      </a:r>
                    </a:p>
                  </a:txBody>
                  <a:tcPr/>
                </a:tc>
                <a:tc>
                  <a:txBody>
                    <a:bodyPr/>
                    <a:lstStyle/>
                    <a:p>
                      <a:pPr algn="r"/>
                      <a:r>
                        <a:rPr lang="en-US" dirty="0"/>
                        <a:t>5</a:t>
                      </a:r>
                    </a:p>
                  </a:txBody>
                  <a:tcPr/>
                </a:tc>
                <a:tc>
                  <a:txBody>
                    <a:bodyPr/>
                    <a:lstStyle/>
                    <a:p>
                      <a:pPr algn="r"/>
                      <a:r>
                        <a:rPr lang="en-US" dirty="0"/>
                        <a:t>2</a:t>
                      </a:r>
                    </a:p>
                  </a:txBody>
                  <a:tcPr/>
                </a:tc>
                <a:extLst>
                  <a:ext uri="{0D108BD9-81ED-4DB2-BD59-A6C34878D82A}">
                    <a16:rowId xmlns:a16="http://schemas.microsoft.com/office/drawing/2014/main" val="3930496870"/>
                  </a:ext>
                </a:extLst>
              </a:tr>
              <a:tr h="245208">
                <a:tc>
                  <a:txBody>
                    <a:bodyPr/>
                    <a:lstStyle/>
                    <a:p>
                      <a:r>
                        <a:rPr lang="en-US" sz="1000" dirty="0"/>
                        <a:t>Negative</a:t>
                      </a:r>
                    </a:p>
                  </a:txBody>
                  <a:tcPr/>
                </a:tc>
                <a:tc>
                  <a:txBody>
                    <a:bodyPr/>
                    <a:lstStyle/>
                    <a:p>
                      <a:pPr algn="r"/>
                      <a:r>
                        <a:rPr lang="en-US" dirty="0"/>
                        <a:t>1</a:t>
                      </a:r>
                    </a:p>
                  </a:txBody>
                  <a:tcPr/>
                </a:tc>
                <a:tc>
                  <a:txBody>
                    <a:bodyPr/>
                    <a:lstStyle/>
                    <a:p>
                      <a:pPr algn="r"/>
                      <a:r>
                        <a:rPr lang="en-US" dirty="0"/>
                        <a:t>2</a:t>
                      </a:r>
                    </a:p>
                  </a:txBody>
                  <a:tcPr/>
                </a:tc>
                <a:extLst>
                  <a:ext uri="{0D108BD9-81ED-4DB2-BD59-A6C34878D82A}">
                    <a16:rowId xmlns:a16="http://schemas.microsoft.com/office/drawing/2014/main" val="3110047474"/>
                  </a:ext>
                </a:extLst>
              </a:tr>
            </a:tbl>
          </a:graphicData>
        </a:graphic>
      </p:graphicFrame>
      <p:sp>
        <p:nvSpPr>
          <p:cNvPr id="32" name="Oval 31">
            <a:extLst>
              <a:ext uri="{FF2B5EF4-FFF2-40B4-BE49-F238E27FC236}">
                <a16:creationId xmlns:a16="http://schemas.microsoft.com/office/drawing/2014/main" id="{24415973-6100-4B5C-ADE1-4579F59DF968}"/>
              </a:ext>
            </a:extLst>
          </p:cNvPr>
          <p:cNvSpPr/>
          <p:nvPr/>
        </p:nvSpPr>
        <p:spPr>
          <a:xfrm>
            <a:off x="2093867" y="4268070"/>
            <a:ext cx="266007" cy="341416"/>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D044328E-9672-4D62-8676-730644BA2D03}"/>
              </a:ext>
            </a:extLst>
          </p:cNvPr>
          <p:cNvSpPr/>
          <p:nvPr/>
        </p:nvSpPr>
        <p:spPr>
          <a:xfrm>
            <a:off x="2093867" y="4028900"/>
            <a:ext cx="266007" cy="150442"/>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6E6722B2-ED56-4BF3-B45E-E386840B73E1}"/>
              </a:ext>
            </a:extLst>
          </p:cNvPr>
          <p:cNvSpPr txBox="1"/>
          <p:nvPr/>
        </p:nvSpPr>
        <p:spPr>
          <a:xfrm>
            <a:off x="1417733" y="1048993"/>
            <a:ext cx="820738" cy="276999"/>
          </a:xfrm>
          <a:prstGeom prst="rect">
            <a:avLst/>
          </a:prstGeom>
          <a:solidFill>
            <a:schemeClr val="bg1"/>
          </a:solidFill>
        </p:spPr>
        <p:txBody>
          <a:bodyPr wrap="none" lIns="0" tIns="0" rIns="0" bIns="0" rtlCol="0">
            <a:spAutoFit/>
          </a:bodyPr>
          <a:lstStyle/>
          <a:p>
            <a:pPr algn="l">
              <a:lnSpc>
                <a:spcPct val="100000"/>
              </a:lnSpc>
            </a:pPr>
            <a:r>
              <a:rPr lang="de-DE"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Model 1</a:t>
            </a:r>
            <a:endParaRPr lang="en-GB"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1" name="Oval 40">
            <a:extLst>
              <a:ext uri="{FF2B5EF4-FFF2-40B4-BE49-F238E27FC236}">
                <a16:creationId xmlns:a16="http://schemas.microsoft.com/office/drawing/2014/main" id="{C5DD0EFF-7E75-4531-95F4-033A4DD2175C}"/>
              </a:ext>
            </a:extLst>
          </p:cNvPr>
          <p:cNvSpPr/>
          <p:nvPr/>
        </p:nvSpPr>
        <p:spPr>
          <a:xfrm>
            <a:off x="4620912" y="4179342"/>
            <a:ext cx="266007" cy="430144"/>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43" name="Table 42">
            <a:extLst>
              <a:ext uri="{FF2B5EF4-FFF2-40B4-BE49-F238E27FC236}">
                <a16:creationId xmlns:a16="http://schemas.microsoft.com/office/drawing/2014/main" id="{05B2C2A0-E299-498A-ABE5-9A68D2270152}"/>
              </a:ext>
            </a:extLst>
          </p:cNvPr>
          <p:cNvGraphicFramePr>
            <a:graphicFrameLocks noGrp="1"/>
          </p:cNvGraphicFramePr>
          <p:nvPr/>
        </p:nvGraphicFramePr>
        <p:xfrm>
          <a:off x="3415013" y="1361966"/>
          <a:ext cx="2126781" cy="891540"/>
        </p:xfrm>
        <a:graphic>
          <a:graphicData uri="http://schemas.openxmlformats.org/drawingml/2006/table">
            <a:tbl>
              <a:tblPr firstRow="1" bandRow="1">
                <a:tableStyleId>{5C22544A-7EE6-4342-B048-85BDC9FD1C3A}</a:tableStyleId>
              </a:tblPr>
              <a:tblGrid>
                <a:gridCol w="708927">
                  <a:extLst>
                    <a:ext uri="{9D8B030D-6E8A-4147-A177-3AD203B41FA5}">
                      <a16:colId xmlns:a16="http://schemas.microsoft.com/office/drawing/2014/main" val="2521256269"/>
                    </a:ext>
                  </a:extLst>
                </a:gridCol>
                <a:gridCol w="708927">
                  <a:extLst>
                    <a:ext uri="{9D8B030D-6E8A-4147-A177-3AD203B41FA5}">
                      <a16:colId xmlns:a16="http://schemas.microsoft.com/office/drawing/2014/main" val="2776123958"/>
                    </a:ext>
                  </a:extLst>
                </a:gridCol>
                <a:gridCol w="708927">
                  <a:extLst>
                    <a:ext uri="{9D8B030D-6E8A-4147-A177-3AD203B41FA5}">
                      <a16:colId xmlns:a16="http://schemas.microsoft.com/office/drawing/2014/main" val="3568835804"/>
                    </a:ext>
                  </a:extLst>
                </a:gridCol>
              </a:tblGrid>
              <a:tr h="245208">
                <a:tc>
                  <a:txBody>
                    <a:bodyPr/>
                    <a:lstStyle/>
                    <a:p>
                      <a:endParaRPr lang="en-US" dirty="0"/>
                    </a:p>
                  </a:txBody>
                  <a:tcPr/>
                </a:tc>
                <a:tc>
                  <a:txBody>
                    <a:bodyPr/>
                    <a:lstStyle/>
                    <a:p>
                      <a:pPr algn="ctr"/>
                      <a:r>
                        <a:rPr lang="en-US" sz="1000" dirty="0"/>
                        <a:t>Positive</a:t>
                      </a:r>
                    </a:p>
                  </a:txBody>
                  <a:tcPr/>
                </a:tc>
                <a:tc>
                  <a:txBody>
                    <a:bodyPr/>
                    <a:lstStyle/>
                    <a:p>
                      <a:pPr algn="ctr"/>
                      <a:r>
                        <a:rPr lang="en-US" sz="1000" dirty="0"/>
                        <a:t>Negative</a:t>
                      </a:r>
                    </a:p>
                  </a:txBody>
                  <a:tcPr/>
                </a:tc>
                <a:extLst>
                  <a:ext uri="{0D108BD9-81ED-4DB2-BD59-A6C34878D82A}">
                    <a16:rowId xmlns:a16="http://schemas.microsoft.com/office/drawing/2014/main" val="2207853635"/>
                  </a:ext>
                </a:extLst>
              </a:tr>
              <a:tr h="245208">
                <a:tc>
                  <a:txBody>
                    <a:bodyPr/>
                    <a:lstStyle/>
                    <a:p>
                      <a:r>
                        <a:rPr lang="en-US" sz="1000" dirty="0"/>
                        <a:t>Positive</a:t>
                      </a:r>
                    </a:p>
                  </a:txBody>
                  <a:tcPr/>
                </a:tc>
                <a:tc>
                  <a:txBody>
                    <a:bodyPr/>
                    <a:lstStyle/>
                    <a:p>
                      <a:pPr algn="r"/>
                      <a:r>
                        <a:rPr lang="en-US" dirty="0"/>
                        <a:t>3</a:t>
                      </a:r>
                    </a:p>
                  </a:txBody>
                  <a:tcPr/>
                </a:tc>
                <a:tc>
                  <a:txBody>
                    <a:bodyPr/>
                    <a:lstStyle/>
                    <a:p>
                      <a:pPr algn="r"/>
                      <a:r>
                        <a:rPr lang="en-US" dirty="0"/>
                        <a:t>4</a:t>
                      </a:r>
                    </a:p>
                  </a:txBody>
                  <a:tcPr/>
                </a:tc>
                <a:extLst>
                  <a:ext uri="{0D108BD9-81ED-4DB2-BD59-A6C34878D82A}">
                    <a16:rowId xmlns:a16="http://schemas.microsoft.com/office/drawing/2014/main" val="3930496870"/>
                  </a:ext>
                </a:extLst>
              </a:tr>
              <a:tr h="245208">
                <a:tc>
                  <a:txBody>
                    <a:bodyPr/>
                    <a:lstStyle/>
                    <a:p>
                      <a:r>
                        <a:rPr lang="en-US" sz="1000" dirty="0"/>
                        <a:t>Negative</a:t>
                      </a:r>
                    </a:p>
                  </a:txBody>
                  <a:tcPr/>
                </a:tc>
                <a:tc>
                  <a:txBody>
                    <a:bodyPr/>
                    <a:lstStyle/>
                    <a:p>
                      <a:pPr algn="r"/>
                      <a:r>
                        <a:rPr lang="en-US" dirty="0"/>
                        <a:t>2</a:t>
                      </a:r>
                    </a:p>
                  </a:txBody>
                  <a:tcPr/>
                </a:tc>
                <a:tc>
                  <a:txBody>
                    <a:bodyPr/>
                    <a:lstStyle/>
                    <a:p>
                      <a:pPr algn="r"/>
                      <a:r>
                        <a:rPr lang="en-US" dirty="0"/>
                        <a:t>3</a:t>
                      </a:r>
                    </a:p>
                  </a:txBody>
                  <a:tcPr/>
                </a:tc>
                <a:extLst>
                  <a:ext uri="{0D108BD9-81ED-4DB2-BD59-A6C34878D82A}">
                    <a16:rowId xmlns:a16="http://schemas.microsoft.com/office/drawing/2014/main" val="3110047474"/>
                  </a:ext>
                </a:extLst>
              </a:tr>
            </a:tbl>
          </a:graphicData>
        </a:graphic>
      </p:graphicFrame>
      <p:sp>
        <p:nvSpPr>
          <p:cNvPr id="45" name="TextBox 44">
            <a:extLst>
              <a:ext uri="{FF2B5EF4-FFF2-40B4-BE49-F238E27FC236}">
                <a16:creationId xmlns:a16="http://schemas.microsoft.com/office/drawing/2014/main" id="{66D490D1-E4E0-41A2-8A5A-AE167CD5F05A}"/>
              </a:ext>
            </a:extLst>
          </p:cNvPr>
          <p:cNvSpPr txBox="1"/>
          <p:nvPr/>
        </p:nvSpPr>
        <p:spPr>
          <a:xfrm>
            <a:off x="4068034" y="1048993"/>
            <a:ext cx="820738" cy="276999"/>
          </a:xfrm>
          <a:prstGeom prst="rect">
            <a:avLst/>
          </a:prstGeom>
          <a:solidFill>
            <a:schemeClr val="bg1"/>
          </a:solidFill>
        </p:spPr>
        <p:txBody>
          <a:bodyPr wrap="none" lIns="0" tIns="0" rIns="0" bIns="0" rtlCol="0">
            <a:spAutoFit/>
          </a:bodyPr>
          <a:lstStyle/>
          <a:p>
            <a:pPr algn="l">
              <a:lnSpc>
                <a:spcPct val="100000"/>
              </a:lnSpc>
            </a:pPr>
            <a:r>
              <a:rPr lang="de-DE"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Model 2</a:t>
            </a:r>
            <a:endParaRPr lang="en-GB"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BF4B878-C031-45B0-9A77-C9CF4B3BF89A}"/>
                  </a:ext>
                </a:extLst>
              </p:cNvPr>
              <p:cNvSpPr txBox="1"/>
              <p:nvPr/>
            </p:nvSpPr>
            <p:spPr>
              <a:xfrm>
                <a:off x="3783231" y="2447799"/>
                <a:ext cx="1416165" cy="357277"/>
              </a:xfrm>
              <a:prstGeom prst="rect">
                <a:avLst/>
              </a:prstGeom>
              <a:noFill/>
            </p:spPr>
            <p:txBody>
              <a:bodyPr wrap="square" rtlCol="0">
                <a:spAutoFit/>
              </a:bodyPr>
              <a:lstStyle/>
              <a:p>
                <a14:m>
                  <m:oMath xmlns:m="http://schemas.openxmlformats.org/officeDocument/2006/math">
                    <m:r>
                      <a:rPr lang="de-DE" sz="1200" b="0" i="1" smtClean="0">
                        <a:latin typeface="Cambria Math" panose="02040503050406030204" pitchFamily="18" charset="0"/>
                      </a:rPr>
                      <m:t>𝑇𝑃𝑅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3</m:t>
                        </m:r>
                      </m:num>
                      <m:den>
                        <m:r>
                          <a:rPr lang="de-DE" sz="1200" b="0" i="1" smtClean="0">
                            <a:latin typeface="Cambria Math" panose="02040503050406030204" pitchFamily="18" charset="0"/>
                          </a:rPr>
                          <m:t>3+4</m:t>
                        </m:r>
                      </m:den>
                    </m:f>
                  </m:oMath>
                </a14:m>
                <a:r>
                  <a:rPr lang="en-US" sz="1200" dirty="0"/>
                  <a:t> = 0.42</a:t>
                </a:r>
              </a:p>
            </p:txBody>
          </p:sp>
        </mc:Choice>
        <mc:Fallback xmlns="">
          <p:sp>
            <p:nvSpPr>
              <p:cNvPr id="51" name="TextBox 50">
                <a:extLst>
                  <a:ext uri="{FF2B5EF4-FFF2-40B4-BE49-F238E27FC236}">
                    <a16:creationId xmlns:a16="http://schemas.microsoft.com/office/drawing/2014/main" id="{ABF4B878-C031-45B0-9A77-C9CF4B3BF89A}"/>
                  </a:ext>
                </a:extLst>
              </p:cNvPr>
              <p:cNvSpPr txBox="1">
                <a:spLocks noRot="1" noChangeAspect="1" noMove="1" noResize="1" noEditPoints="1" noAdjustHandles="1" noChangeArrowheads="1" noChangeShapeType="1" noTextEdit="1"/>
              </p:cNvSpPr>
              <p:nvPr/>
            </p:nvSpPr>
            <p:spPr>
              <a:xfrm>
                <a:off x="3783231" y="2447799"/>
                <a:ext cx="1416165" cy="357277"/>
              </a:xfrm>
              <a:prstGeom prst="rect">
                <a:avLst/>
              </a:prstGeom>
              <a:blipFill>
                <a:blip r:embed="rId7"/>
                <a:stretch>
                  <a:fillRect b="-34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C8CDF0D3-D04D-4338-ABFD-93486D4B6AA2}"/>
                  </a:ext>
                </a:extLst>
              </p:cNvPr>
              <p:cNvSpPr txBox="1"/>
              <p:nvPr/>
            </p:nvSpPr>
            <p:spPr>
              <a:xfrm>
                <a:off x="3761885" y="2768634"/>
                <a:ext cx="1629757" cy="354649"/>
              </a:xfrm>
              <a:prstGeom prst="rect">
                <a:avLst/>
              </a:prstGeom>
              <a:noFill/>
            </p:spPr>
            <p:txBody>
              <a:bodyPr wrap="square" rtlCol="0">
                <a:spAutoFit/>
              </a:bodyPr>
              <a:lstStyle/>
              <a:p>
                <a14:m>
                  <m:oMath xmlns:m="http://schemas.openxmlformats.org/officeDocument/2006/math">
                    <m:r>
                      <a:rPr lang="de-DE" sz="1200" b="0" i="1" smtClean="0">
                        <a:latin typeface="Cambria Math" panose="02040503050406030204" pitchFamily="18" charset="0"/>
                      </a:rPr>
                      <m:t>𝐹𝑃𝑅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2</m:t>
                        </m:r>
                      </m:num>
                      <m:den>
                        <m:r>
                          <a:rPr lang="de-DE" sz="1200" b="0" i="1" smtClean="0">
                            <a:latin typeface="Cambria Math" panose="02040503050406030204" pitchFamily="18" charset="0"/>
                          </a:rPr>
                          <m:t>2+1</m:t>
                        </m:r>
                      </m:den>
                    </m:f>
                  </m:oMath>
                </a14:m>
                <a:r>
                  <a:rPr lang="en-US" sz="1200" dirty="0"/>
                  <a:t> = 0.66</a:t>
                </a:r>
              </a:p>
            </p:txBody>
          </p:sp>
        </mc:Choice>
        <mc:Fallback xmlns="">
          <p:sp>
            <p:nvSpPr>
              <p:cNvPr id="53" name="TextBox 52">
                <a:extLst>
                  <a:ext uri="{FF2B5EF4-FFF2-40B4-BE49-F238E27FC236}">
                    <a16:creationId xmlns:a16="http://schemas.microsoft.com/office/drawing/2014/main" id="{C8CDF0D3-D04D-4338-ABFD-93486D4B6AA2}"/>
                  </a:ext>
                </a:extLst>
              </p:cNvPr>
              <p:cNvSpPr txBox="1">
                <a:spLocks noRot="1" noChangeAspect="1" noMove="1" noResize="1" noEditPoints="1" noAdjustHandles="1" noChangeArrowheads="1" noChangeShapeType="1" noTextEdit="1"/>
              </p:cNvSpPr>
              <p:nvPr/>
            </p:nvSpPr>
            <p:spPr>
              <a:xfrm>
                <a:off x="3761885" y="2768634"/>
                <a:ext cx="1629757" cy="354649"/>
              </a:xfrm>
              <a:prstGeom prst="rect">
                <a:avLst/>
              </a:prstGeom>
              <a:blipFill>
                <a:blip r:embed="rId8"/>
                <a:stretch>
                  <a:fillRect b="-3448"/>
                </a:stretch>
              </a:blipFill>
            </p:spPr>
            <p:txBody>
              <a:bodyPr/>
              <a:lstStyle/>
              <a:p>
                <a:r>
                  <a:rPr lang="en-GB">
                    <a:noFill/>
                  </a:rPr>
                  <a:t> </a:t>
                </a:r>
              </a:p>
            </p:txBody>
          </p:sp>
        </mc:Fallback>
      </mc:AlternateContent>
      <p:sp>
        <p:nvSpPr>
          <p:cNvPr id="4" name="Oval 3">
            <a:extLst>
              <a:ext uri="{FF2B5EF4-FFF2-40B4-BE49-F238E27FC236}">
                <a16:creationId xmlns:a16="http://schemas.microsoft.com/office/drawing/2014/main" id="{E0D9B7D7-95C9-4785-8FE2-AEAB5F885104}"/>
              </a:ext>
            </a:extLst>
          </p:cNvPr>
          <p:cNvSpPr/>
          <p:nvPr/>
        </p:nvSpPr>
        <p:spPr>
          <a:xfrm>
            <a:off x="4622765" y="4736072"/>
            <a:ext cx="266007" cy="269393"/>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Slide Number Placeholder 5"/>
          <p:cNvSpPr>
            <a:spLocks noGrp="1"/>
          </p:cNvSpPr>
          <p:nvPr>
            <p:ph type="sldNum" sz="quarter" idx="13"/>
          </p:nvPr>
        </p:nvSpPr>
        <p:spPr/>
        <p:txBody>
          <a:bodyPr/>
          <a:lstStyle/>
          <a:p>
            <a:fld id="{15C29056-5AFA-7949-831A-3EC086771171}" type="slidenum">
              <a:rPr lang="de-DE" smtClean="0"/>
              <a:pPr/>
              <a:t>16</a:t>
            </a:fld>
            <a:endParaRPr lang="de-DE" dirty="0"/>
          </a:p>
        </p:txBody>
      </p:sp>
    </p:spTree>
    <p:extLst>
      <p:ext uri="{BB962C8B-B14F-4D97-AF65-F5344CB8AC3E}">
        <p14:creationId xmlns:p14="http://schemas.microsoft.com/office/powerpoint/2010/main" val="2049406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CCFB-EE1C-43AB-A654-E9C8FDE4AF10}"/>
              </a:ext>
            </a:extLst>
          </p:cNvPr>
          <p:cNvSpPr>
            <a:spLocks noGrp="1"/>
          </p:cNvSpPr>
          <p:nvPr>
            <p:ph type="title"/>
          </p:nvPr>
        </p:nvSpPr>
        <p:spPr/>
        <p:txBody>
          <a:bodyPr/>
          <a:lstStyle/>
          <a:p>
            <a:r>
              <a:rPr lang="de-DE" dirty="0"/>
              <a:t>Threshold = 0.5</a:t>
            </a:r>
            <a:endParaRPr lang="en-GB" dirty="0"/>
          </a:p>
        </p:txBody>
      </p:sp>
      <p:sp>
        <p:nvSpPr>
          <p:cNvPr id="5" name="Footer Placeholder 4">
            <a:extLst>
              <a:ext uri="{FF2B5EF4-FFF2-40B4-BE49-F238E27FC236}">
                <a16:creationId xmlns:a16="http://schemas.microsoft.com/office/drawing/2014/main" id="{D201A117-6C7B-4D62-92A7-602B74804678}"/>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11" name="Picture 10">
            <a:extLst>
              <a:ext uri="{FF2B5EF4-FFF2-40B4-BE49-F238E27FC236}">
                <a16:creationId xmlns:a16="http://schemas.microsoft.com/office/drawing/2014/main" id="{2A560A95-C8C5-419F-9C04-DE232E78D1D7}"/>
              </a:ext>
            </a:extLst>
          </p:cNvPr>
          <p:cNvPicPr>
            <a:picLocks noChangeAspect="1"/>
          </p:cNvPicPr>
          <p:nvPr/>
        </p:nvPicPr>
        <p:blipFill>
          <a:blip r:embed="rId2"/>
          <a:stretch>
            <a:fillRect/>
          </a:stretch>
        </p:blipFill>
        <p:spPr>
          <a:xfrm>
            <a:off x="590302" y="3325091"/>
            <a:ext cx="6527223" cy="1884569"/>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7929510-D397-4C47-8CB6-289E327F339F}"/>
                  </a:ext>
                </a:extLst>
              </p:cNvPr>
              <p:cNvSpPr txBox="1"/>
              <p:nvPr/>
            </p:nvSpPr>
            <p:spPr>
              <a:xfrm>
                <a:off x="6797853" y="1005819"/>
                <a:ext cx="2337435" cy="615490"/>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de-DE" b="0" i="1" smtClean="0">
                          <a:latin typeface="Cambria Math" panose="02040503050406030204" pitchFamily="18" charset="0"/>
                        </a:rPr>
                        <m:t>𝑇𝑃𝑅</m:t>
                      </m:r>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𝑇𝑃</m:t>
                          </m:r>
                        </m:num>
                        <m:den>
                          <m:r>
                            <a:rPr lang="de-DE" b="0" i="1" smtClean="0">
                              <a:latin typeface="Cambria Math" panose="02040503050406030204" pitchFamily="18" charset="0"/>
                            </a:rPr>
                            <m:t>𝑇𝑃</m:t>
                          </m:r>
                          <m:r>
                            <a:rPr lang="de-DE" b="0" i="1" smtClean="0">
                              <a:latin typeface="Cambria Math" panose="02040503050406030204" pitchFamily="18" charset="0"/>
                            </a:rPr>
                            <m:t>+</m:t>
                          </m:r>
                          <m:r>
                            <a:rPr lang="de-DE" b="0" i="1" smtClean="0">
                              <a:latin typeface="Cambria Math" panose="02040503050406030204" pitchFamily="18" charset="0"/>
                            </a:rPr>
                            <m:t>𝐹𝑁</m:t>
                          </m:r>
                        </m:den>
                      </m:f>
                    </m:oMath>
                  </m:oMathPara>
                </a14:m>
                <a:endParaRPr lang="en-US" dirty="0"/>
              </a:p>
            </p:txBody>
          </p:sp>
        </mc:Choice>
        <mc:Fallback xmlns="">
          <p:sp>
            <p:nvSpPr>
              <p:cNvPr id="13" name="TextBox 12">
                <a:extLst>
                  <a:ext uri="{FF2B5EF4-FFF2-40B4-BE49-F238E27FC236}">
                    <a16:creationId xmlns:a16="http://schemas.microsoft.com/office/drawing/2014/main" id="{E7929510-D397-4C47-8CB6-289E327F339F}"/>
                  </a:ext>
                </a:extLst>
              </p:cNvPr>
              <p:cNvSpPr txBox="1">
                <a:spLocks noRot="1" noChangeAspect="1" noMove="1" noResize="1" noEditPoints="1" noAdjustHandles="1" noChangeArrowheads="1" noChangeShapeType="1" noTextEdit="1"/>
              </p:cNvSpPr>
              <p:nvPr/>
            </p:nvSpPr>
            <p:spPr>
              <a:xfrm>
                <a:off x="6797853" y="1005819"/>
                <a:ext cx="2337435" cy="61549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43BB32D-7499-4472-BAB1-1679ABF97D58}"/>
                  </a:ext>
                </a:extLst>
              </p:cNvPr>
              <p:cNvSpPr txBox="1"/>
              <p:nvPr/>
            </p:nvSpPr>
            <p:spPr>
              <a:xfrm>
                <a:off x="6918022" y="1632135"/>
                <a:ext cx="2097098" cy="615490"/>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de-DE" b="0" i="1" smtClean="0">
                          <a:latin typeface="Cambria Math" panose="02040503050406030204" pitchFamily="18" charset="0"/>
                        </a:rPr>
                        <m:t>𝐹𝑃𝑅</m:t>
                      </m:r>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𝐹𝑃</m:t>
                          </m:r>
                        </m:num>
                        <m:den>
                          <m:r>
                            <a:rPr lang="de-DE" b="0" i="1" smtClean="0">
                              <a:latin typeface="Cambria Math" panose="02040503050406030204" pitchFamily="18" charset="0"/>
                            </a:rPr>
                            <m:t>𝐹𝑃</m:t>
                          </m:r>
                          <m:r>
                            <a:rPr lang="de-DE" b="0" i="1" smtClean="0">
                              <a:latin typeface="Cambria Math" panose="02040503050406030204" pitchFamily="18" charset="0"/>
                            </a:rPr>
                            <m:t>+</m:t>
                          </m:r>
                          <m:r>
                            <a:rPr lang="de-DE" b="0" i="1" smtClean="0">
                              <a:latin typeface="Cambria Math" panose="02040503050406030204" pitchFamily="18" charset="0"/>
                            </a:rPr>
                            <m:t>𝑇𝑁</m:t>
                          </m:r>
                        </m:den>
                      </m:f>
                    </m:oMath>
                  </m:oMathPara>
                </a14:m>
                <a:endParaRPr lang="en-US" dirty="0"/>
              </a:p>
            </p:txBody>
          </p:sp>
        </mc:Choice>
        <mc:Fallback xmlns="">
          <p:sp>
            <p:nvSpPr>
              <p:cNvPr id="15" name="TextBox 14">
                <a:extLst>
                  <a:ext uri="{FF2B5EF4-FFF2-40B4-BE49-F238E27FC236}">
                    <a16:creationId xmlns:a16="http://schemas.microsoft.com/office/drawing/2014/main" id="{D43BB32D-7499-4472-BAB1-1679ABF97D58}"/>
                  </a:ext>
                </a:extLst>
              </p:cNvPr>
              <p:cNvSpPr txBox="1">
                <a:spLocks noRot="1" noChangeAspect="1" noMove="1" noResize="1" noEditPoints="1" noAdjustHandles="1" noChangeArrowheads="1" noChangeShapeType="1" noTextEdit="1"/>
              </p:cNvSpPr>
              <p:nvPr/>
            </p:nvSpPr>
            <p:spPr>
              <a:xfrm>
                <a:off x="6918022" y="1632135"/>
                <a:ext cx="2097098" cy="615490"/>
              </a:xfrm>
              <a:prstGeom prst="rect">
                <a:avLst/>
              </a:prstGeom>
              <a:blipFill>
                <a:blip r:embed="rId4"/>
                <a:stretch>
                  <a:fillRect/>
                </a:stretch>
              </a:blipFill>
            </p:spPr>
            <p:txBody>
              <a:bodyPr/>
              <a:lstStyle/>
              <a:p>
                <a:r>
                  <a:rPr lang="en-GB">
                    <a:noFill/>
                  </a:rPr>
                  <a:t> </a:t>
                </a:r>
              </a:p>
            </p:txBody>
          </p:sp>
        </mc:Fallback>
      </mc:AlternateContent>
      <p:sp>
        <p:nvSpPr>
          <p:cNvPr id="16" name="TextBox 15">
            <a:extLst>
              <a:ext uri="{FF2B5EF4-FFF2-40B4-BE49-F238E27FC236}">
                <a16:creationId xmlns:a16="http://schemas.microsoft.com/office/drawing/2014/main" id="{412F12CD-9293-4862-B480-1B741D6FE79D}"/>
              </a:ext>
            </a:extLst>
          </p:cNvPr>
          <p:cNvSpPr txBox="1"/>
          <p:nvPr/>
        </p:nvSpPr>
        <p:spPr>
          <a:xfrm>
            <a:off x="490220" y="709534"/>
            <a:ext cx="6543330" cy="215444"/>
          </a:xfrm>
          <a:prstGeom prst="rect">
            <a:avLst/>
          </a:prstGeom>
          <a:solidFill>
            <a:schemeClr val="bg1"/>
          </a:solidFill>
        </p:spPr>
        <p:txBody>
          <a:bodyPr wrap="none" lIns="0" tIns="0" rIns="0" bIns="0" rtlCol="0">
            <a:spAutoFit/>
          </a:bodyPr>
          <a:lstStyle/>
          <a:p>
            <a:pPr algn="l">
              <a:lnSpc>
                <a:spcPct val="100000"/>
              </a:lnSpc>
            </a:pPr>
            <a:r>
              <a:rPr lang="de-DE" sz="14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Positive event = &lt;=50K - Threshold = 0.5 - </a:t>
            </a:r>
            <a:r>
              <a:rPr lang="de-DE" sz="140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If P (pos. Event) &gt; threshold =&gt; positive</a:t>
            </a:r>
            <a:endParaRPr lang="en-GB" sz="14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7" name="Rectangle: Rounded Corners 16">
            <a:extLst>
              <a:ext uri="{FF2B5EF4-FFF2-40B4-BE49-F238E27FC236}">
                <a16:creationId xmlns:a16="http://schemas.microsoft.com/office/drawing/2014/main" id="{55C2D4D2-4419-4836-94BD-78AA3D9797A4}"/>
              </a:ext>
            </a:extLst>
          </p:cNvPr>
          <p:cNvSpPr/>
          <p:nvPr/>
        </p:nvSpPr>
        <p:spPr>
          <a:xfrm>
            <a:off x="2074471" y="3533067"/>
            <a:ext cx="1363287" cy="216131"/>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4DC1644-0BB3-4EEC-A2D8-45263166A5AC}"/>
                  </a:ext>
                </a:extLst>
              </p:cNvPr>
              <p:cNvSpPr txBox="1"/>
              <p:nvPr/>
            </p:nvSpPr>
            <p:spPr>
              <a:xfrm>
                <a:off x="1121988" y="2451696"/>
                <a:ext cx="1416165" cy="357277"/>
              </a:xfrm>
              <a:prstGeom prst="rect">
                <a:avLst/>
              </a:prstGeom>
              <a:noFill/>
            </p:spPr>
            <p:txBody>
              <a:bodyPr wrap="square" rtlCol="0">
                <a:spAutoFit/>
              </a:bodyPr>
              <a:lstStyle/>
              <a:p>
                <a14:m>
                  <m:oMath xmlns:m="http://schemas.openxmlformats.org/officeDocument/2006/math">
                    <m:r>
                      <a:rPr lang="de-DE" sz="1200" b="0" i="1" smtClean="0">
                        <a:latin typeface="Cambria Math" panose="02040503050406030204" pitchFamily="18" charset="0"/>
                      </a:rPr>
                      <m:t>𝑇𝑃𝑅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5</m:t>
                        </m:r>
                      </m:num>
                      <m:den>
                        <m:r>
                          <a:rPr lang="de-DE" sz="1200" b="0" i="1" smtClean="0">
                            <a:latin typeface="Cambria Math" panose="02040503050406030204" pitchFamily="18" charset="0"/>
                          </a:rPr>
                          <m:t>5+2</m:t>
                        </m:r>
                      </m:den>
                    </m:f>
                  </m:oMath>
                </a14:m>
                <a:r>
                  <a:rPr lang="en-US" sz="1200" dirty="0"/>
                  <a:t> = 0.71</a:t>
                </a:r>
              </a:p>
            </p:txBody>
          </p:sp>
        </mc:Choice>
        <mc:Fallback xmlns="">
          <p:sp>
            <p:nvSpPr>
              <p:cNvPr id="21" name="TextBox 20">
                <a:extLst>
                  <a:ext uri="{FF2B5EF4-FFF2-40B4-BE49-F238E27FC236}">
                    <a16:creationId xmlns:a16="http://schemas.microsoft.com/office/drawing/2014/main" id="{24DC1644-0BB3-4EEC-A2D8-45263166A5AC}"/>
                  </a:ext>
                </a:extLst>
              </p:cNvPr>
              <p:cNvSpPr txBox="1">
                <a:spLocks noRot="1" noChangeAspect="1" noMove="1" noResize="1" noEditPoints="1" noAdjustHandles="1" noChangeArrowheads="1" noChangeShapeType="1" noTextEdit="1"/>
              </p:cNvSpPr>
              <p:nvPr/>
            </p:nvSpPr>
            <p:spPr>
              <a:xfrm>
                <a:off x="1121988" y="2451696"/>
                <a:ext cx="1416165" cy="357277"/>
              </a:xfrm>
              <a:prstGeom prst="rect">
                <a:avLst/>
              </a:prstGeom>
              <a:blipFill>
                <a:blip r:embed="rId5"/>
                <a:stretch>
                  <a:fillRect b="-1695"/>
                </a:stretch>
              </a:blipFill>
            </p:spPr>
            <p:txBody>
              <a:bodyPr/>
              <a:lstStyle/>
              <a:p>
                <a:r>
                  <a:rPr lang="en-GB">
                    <a:noFill/>
                  </a:rPr>
                  <a:t> </a:t>
                </a:r>
              </a:p>
            </p:txBody>
          </p:sp>
        </mc:Fallback>
      </mc:AlternateContent>
      <p:sp>
        <p:nvSpPr>
          <p:cNvPr id="22" name="Oval 21">
            <a:extLst>
              <a:ext uri="{FF2B5EF4-FFF2-40B4-BE49-F238E27FC236}">
                <a16:creationId xmlns:a16="http://schemas.microsoft.com/office/drawing/2014/main" id="{79DD286D-8860-4E0F-B2D9-E8FD88805C4B}"/>
              </a:ext>
            </a:extLst>
          </p:cNvPr>
          <p:cNvSpPr/>
          <p:nvPr/>
        </p:nvSpPr>
        <p:spPr>
          <a:xfrm>
            <a:off x="2074471" y="4698214"/>
            <a:ext cx="266007" cy="491858"/>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Rounded Corners 23">
            <a:extLst>
              <a:ext uri="{FF2B5EF4-FFF2-40B4-BE49-F238E27FC236}">
                <a16:creationId xmlns:a16="http://schemas.microsoft.com/office/drawing/2014/main" id="{044FBCC7-A80D-4448-A058-3E3AB7536BA2}"/>
              </a:ext>
            </a:extLst>
          </p:cNvPr>
          <p:cNvSpPr/>
          <p:nvPr/>
        </p:nvSpPr>
        <p:spPr>
          <a:xfrm>
            <a:off x="4594142" y="3533067"/>
            <a:ext cx="1363287" cy="216131"/>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DB54E522-5369-46FE-B6DD-73CE71CB66DD}"/>
                  </a:ext>
                </a:extLst>
              </p:cNvPr>
              <p:cNvSpPr txBox="1"/>
              <p:nvPr/>
            </p:nvSpPr>
            <p:spPr>
              <a:xfrm>
                <a:off x="1095878" y="2751234"/>
                <a:ext cx="1629757" cy="354649"/>
              </a:xfrm>
              <a:prstGeom prst="rect">
                <a:avLst/>
              </a:prstGeom>
              <a:noFill/>
            </p:spPr>
            <p:txBody>
              <a:bodyPr wrap="square" rtlCol="0">
                <a:spAutoFit/>
              </a:bodyPr>
              <a:lstStyle/>
              <a:p>
                <a14:m>
                  <m:oMath xmlns:m="http://schemas.openxmlformats.org/officeDocument/2006/math">
                    <m:r>
                      <a:rPr lang="de-DE" sz="1200" b="0" i="1" smtClean="0">
                        <a:latin typeface="Cambria Math" panose="02040503050406030204" pitchFamily="18" charset="0"/>
                      </a:rPr>
                      <m:t>𝐹𝑃𝑅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1+2</m:t>
                        </m:r>
                      </m:den>
                    </m:f>
                  </m:oMath>
                </a14:m>
                <a:r>
                  <a:rPr lang="en-US" sz="1200" dirty="0"/>
                  <a:t> = 0.33</a:t>
                </a:r>
              </a:p>
            </p:txBody>
          </p:sp>
        </mc:Choice>
        <mc:Fallback xmlns="">
          <p:sp>
            <p:nvSpPr>
              <p:cNvPr id="28" name="TextBox 27">
                <a:extLst>
                  <a:ext uri="{FF2B5EF4-FFF2-40B4-BE49-F238E27FC236}">
                    <a16:creationId xmlns:a16="http://schemas.microsoft.com/office/drawing/2014/main" id="{DB54E522-5369-46FE-B6DD-73CE71CB66DD}"/>
                  </a:ext>
                </a:extLst>
              </p:cNvPr>
              <p:cNvSpPr txBox="1">
                <a:spLocks noRot="1" noChangeAspect="1" noMove="1" noResize="1" noEditPoints="1" noAdjustHandles="1" noChangeArrowheads="1" noChangeShapeType="1" noTextEdit="1"/>
              </p:cNvSpPr>
              <p:nvPr/>
            </p:nvSpPr>
            <p:spPr>
              <a:xfrm>
                <a:off x="1095878" y="2751234"/>
                <a:ext cx="1629757" cy="354649"/>
              </a:xfrm>
              <a:prstGeom prst="rect">
                <a:avLst/>
              </a:prstGeom>
              <a:blipFill>
                <a:blip r:embed="rId6"/>
                <a:stretch>
                  <a:fillRect b="-3448"/>
                </a:stretch>
              </a:blipFill>
            </p:spPr>
            <p:txBody>
              <a:bodyPr/>
              <a:lstStyle/>
              <a:p>
                <a:r>
                  <a:rPr lang="en-GB">
                    <a:noFill/>
                  </a:rPr>
                  <a:t> </a:t>
                </a:r>
              </a:p>
            </p:txBody>
          </p:sp>
        </mc:Fallback>
      </mc:AlternateContent>
      <p:graphicFrame>
        <p:nvGraphicFramePr>
          <p:cNvPr id="30" name="Table 29">
            <a:extLst>
              <a:ext uri="{FF2B5EF4-FFF2-40B4-BE49-F238E27FC236}">
                <a16:creationId xmlns:a16="http://schemas.microsoft.com/office/drawing/2014/main" id="{FADA18DD-3A90-4A92-BFA1-902ECF1F6897}"/>
              </a:ext>
            </a:extLst>
          </p:cNvPr>
          <p:cNvGraphicFramePr>
            <a:graphicFrameLocks noGrp="1"/>
          </p:cNvGraphicFramePr>
          <p:nvPr/>
        </p:nvGraphicFramePr>
        <p:xfrm>
          <a:off x="764712" y="1361966"/>
          <a:ext cx="2126781" cy="891540"/>
        </p:xfrm>
        <a:graphic>
          <a:graphicData uri="http://schemas.openxmlformats.org/drawingml/2006/table">
            <a:tbl>
              <a:tblPr firstRow="1" bandRow="1">
                <a:tableStyleId>{5C22544A-7EE6-4342-B048-85BDC9FD1C3A}</a:tableStyleId>
              </a:tblPr>
              <a:tblGrid>
                <a:gridCol w="708927">
                  <a:extLst>
                    <a:ext uri="{9D8B030D-6E8A-4147-A177-3AD203B41FA5}">
                      <a16:colId xmlns:a16="http://schemas.microsoft.com/office/drawing/2014/main" val="2521256269"/>
                    </a:ext>
                  </a:extLst>
                </a:gridCol>
                <a:gridCol w="708927">
                  <a:extLst>
                    <a:ext uri="{9D8B030D-6E8A-4147-A177-3AD203B41FA5}">
                      <a16:colId xmlns:a16="http://schemas.microsoft.com/office/drawing/2014/main" val="2776123958"/>
                    </a:ext>
                  </a:extLst>
                </a:gridCol>
                <a:gridCol w="708927">
                  <a:extLst>
                    <a:ext uri="{9D8B030D-6E8A-4147-A177-3AD203B41FA5}">
                      <a16:colId xmlns:a16="http://schemas.microsoft.com/office/drawing/2014/main" val="3568835804"/>
                    </a:ext>
                  </a:extLst>
                </a:gridCol>
              </a:tblGrid>
              <a:tr h="245208">
                <a:tc>
                  <a:txBody>
                    <a:bodyPr/>
                    <a:lstStyle/>
                    <a:p>
                      <a:endParaRPr lang="en-US" dirty="0"/>
                    </a:p>
                  </a:txBody>
                  <a:tcPr/>
                </a:tc>
                <a:tc>
                  <a:txBody>
                    <a:bodyPr/>
                    <a:lstStyle/>
                    <a:p>
                      <a:pPr algn="ctr"/>
                      <a:r>
                        <a:rPr lang="en-US" sz="1000" dirty="0"/>
                        <a:t>Positive</a:t>
                      </a:r>
                    </a:p>
                  </a:txBody>
                  <a:tcPr/>
                </a:tc>
                <a:tc>
                  <a:txBody>
                    <a:bodyPr/>
                    <a:lstStyle/>
                    <a:p>
                      <a:pPr algn="ctr"/>
                      <a:r>
                        <a:rPr lang="en-US" sz="1000" dirty="0"/>
                        <a:t>Negative</a:t>
                      </a:r>
                    </a:p>
                  </a:txBody>
                  <a:tcPr/>
                </a:tc>
                <a:extLst>
                  <a:ext uri="{0D108BD9-81ED-4DB2-BD59-A6C34878D82A}">
                    <a16:rowId xmlns:a16="http://schemas.microsoft.com/office/drawing/2014/main" val="2207853635"/>
                  </a:ext>
                </a:extLst>
              </a:tr>
              <a:tr h="245208">
                <a:tc>
                  <a:txBody>
                    <a:bodyPr/>
                    <a:lstStyle/>
                    <a:p>
                      <a:r>
                        <a:rPr lang="en-US" sz="1000" dirty="0"/>
                        <a:t>Positive</a:t>
                      </a:r>
                    </a:p>
                  </a:txBody>
                  <a:tcPr/>
                </a:tc>
                <a:tc>
                  <a:txBody>
                    <a:bodyPr/>
                    <a:lstStyle/>
                    <a:p>
                      <a:pPr algn="r"/>
                      <a:r>
                        <a:rPr lang="en-US" dirty="0"/>
                        <a:t>5</a:t>
                      </a:r>
                    </a:p>
                  </a:txBody>
                  <a:tcPr/>
                </a:tc>
                <a:tc>
                  <a:txBody>
                    <a:bodyPr/>
                    <a:lstStyle/>
                    <a:p>
                      <a:pPr algn="r"/>
                      <a:r>
                        <a:rPr lang="en-US" dirty="0"/>
                        <a:t>2</a:t>
                      </a:r>
                    </a:p>
                  </a:txBody>
                  <a:tcPr/>
                </a:tc>
                <a:extLst>
                  <a:ext uri="{0D108BD9-81ED-4DB2-BD59-A6C34878D82A}">
                    <a16:rowId xmlns:a16="http://schemas.microsoft.com/office/drawing/2014/main" val="3930496870"/>
                  </a:ext>
                </a:extLst>
              </a:tr>
              <a:tr h="245208">
                <a:tc>
                  <a:txBody>
                    <a:bodyPr/>
                    <a:lstStyle/>
                    <a:p>
                      <a:r>
                        <a:rPr lang="en-US" sz="1000" dirty="0"/>
                        <a:t>Negative</a:t>
                      </a:r>
                    </a:p>
                  </a:txBody>
                  <a:tcPr/>
                </a:tc>
                <a:tc>
                  <a:txBody>
                    <a:bodyPr/>
                    <a:lstStyle/>
                    <a:p>
                      <a:pPr algn="r"/>
                      <a:r>
                        <a:rPr lang="en-US" dirty="0"/>
                        <a:t>1</a:t>
                      </a:r>
                    </a:p>
                  </a:txBody>
                  <a:tcPr/>
                </a:tc>
                <a:tc>
                  <a:txBody>
                    <a:bodyPr/>
                    <a:lstStyle/>
                    <a:p>
                      <a:pPr algn="r"/>
                      <a:r>
                        <a:rPr lang="en-US" dirty="0"/>
                        <a:t>2</a:t>
                      </a:r>
                    </a:p>
                  </a:txBody>
                  <a:tcPr/>
                </a:tc>
                <a:extLst>
                  <a:ext uri="{0D108BD9-81ED-4DB2-BD59-A6C34878D82A}">
                    <a16:rowId xmlns:a16="http://schemas.microsoft.com/office/drawing/2014/main" val="3110047474"/>
                  </a:ext>
                </a:extLst>
              </a:tr>
            </a:tbl>
          </a:graphicData>
        </a:graphic>
      </p:graphicFrame>
      <p:sp>
        <p:nvSpPr>
          <p:cNvPr id="32" name="Oval 31">
            <a:extLst>
              <a:ext uri="{FF2B5EF4-FFF2-40B4-BE49-F238E27FC236}">
                <a16:creationId xmlns:a16="http://schemas.microsoft.com/office/drawing/2014/main" id="{24415973-6100-4B5C-ADE1-4579F59DF968}"/>
              </a:ext>
            </a:extLst>
          </p:cNvPr>
          <p:cNvSpPr/>
          <p:nvPr/>
        </p:nvSpPr>
        <p:spPr>
          <a:xfrm>
            <a:off x="2093867" y="4268070"/>
            <a:ext cx="266007" cy="341416"/>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D044328E-9672-4D62-8676-730644BA2D03}"/>
              </a:ext>
            </a:extLst>
          </p:cNvPr>
          <p:cNvSpPr/>
          <p:nvPr/>
        </p:nvSpPr>
        <p:spPr>
          <a:xfrm>
            <a:off x="2093867" y="4028900"/>
            <a:ext cx="266007" cy="150442"/>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6E6722B2-ED56-4BF3-B45E-E386840B73E1}"/>
              </a:ext>
            </a:extLst>
          </p:cNvPr>
          <p:cNvSpPr txBox="1"/>
          <p:nvPr/>
        </p:nvSpPr>
        <p:spPr>
          <a:xfrm>
            <a:off x="1417733" y="1048993"/>
            <a:ext cx="820738" cy="276999"/>
          </a:xfrm>
          <a:prstGeom prst="rect">
            <a:avLst/>
          </a:prstGeom>
          <a:solidFill>
            <a:schemeClr val="bg1"/>
          </a:solidFill>
        </p:spPr>
        <p:txBody>
          <a:bodyPr wrap="none" lIns="0" tIns="0" rIns="0" bIns="0" rtlCol="0">
            <a:spAutoFit/>
          </a:bodyPr>
          <a:lstStyle/>
          <a:p>
            <a:pPr algn="l">
              <a:lnSpc>
                <a:spcPct val="100000"/>
              </a:lnSpc>
            </a:pPr>
            <a:r>
              <a:rPr lang="de-DE"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Model 1</a:t>
            </a:r>
            <a:endParaRPr lang="en-GB"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1" name="Oval 40">
            <a:extLst>
              <a:ext uri="{FF2B5EF4-FFF2-40B4-BE49-F238E27FC236}">
                <a16:creationId xmlns:a16="http://schemas.microsoft.com/office/drawing/2014/main" id="{C5DD0EFF-7E75-4531-95F4-033A4DD2175C}"/>
              </a:ext>
            </a:extLst>
          </p:cNvPr>
          <p:cNvSpPr/>
          <p:nvPr/>
        </p:nvSpPr>
        <p:spPr>
          <a:xfrm>
            <a:off x="4620912" y="4179342"/>
            <a:ext cx="266007" cy="430144"/>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43" name="Table 42">
            <a:extLst>
              <a:ext uri="{FF2B5EF4-FFF2-40B4-BE49-F238E27FC236}">
                <a16:creationId xmlns:a16="http://schemas.microsoft.com/office/drawing/2014/main" id="{05B2C2A0-E299-498A-ABE5-9A68D2270152}"/>
              </a:ext>
            </a:extLst>
          </p:cNvPr>
          <p:cNvGraphicFramePr>
            <a:graphicFrameLocks noGrp="1"/>
          </p:cNvGraphicFramePr>
          <p:nvPr/>
        </p:nvGraphicFramePr>
        <p:xfrm>
          <a:off x="3415013" y="1361966"/>
          <a:ext cx="2126781" cy="891540"/>
        </p:xfrm>
        <a:graphic>
          <a:graphicData uri="http://schemas.openxmlformats.org/drawingml/2006/table">
            <a:tbl>
              <a:tblPr firstRow="1" bandRow="1">
                <a:tableStyleId>{5C22544A-7EE6-4342-B048-85BDC9FD1C3A}</a:tableStyleId>
              </a:tblPr>
              <a:tblGrid>
                <a:gridCol w="708927">
                  <a:extLst>
                    <a:ext uri="{9D8B030D-6E8A-4147-A177-3AD203B41FA5}">
                      <a16:colId xmlns:a16="http://schemas.microsoft.com/office/drawing/2014/main" val="2521256269"/>
                    </a:ext>
                  </a:extLst>
                </a:gridCol>
                <a:gridCol w="708927">
                  <a:extLst>
                    <a:ext uri="{9D8B030D-6E8A-4147-A177-3AD203B41FA5}">
                      <a16:colId xmlns:a16="http://schemas.microsoft.com/office/drawing/2014/main" val="2776123958"/>
                    </a:ext>
                  </a:extLst>
                </a:gridCol>
                <a:gridCol w="708927">
                  <a:extLst>
                    <a:ext uri="{9D8B030D-6E8A-4147-A177-3AD203B41FA5}">
                      <a16:colId xmlns:a16="http://schemas.microsoft.com/office/drawing/2014/main" val="3568835804"/>
                    </a:ext>
                  </a:extLst>
                </a:gridCol>
              </a:tblGrid>
              <a:tr h="245208">
                <a:tc>
                  <a:txBody>
                    <a:bodyPr/>
                    <a:lstStyle/>
                    <a:p>
                      <a:endParaRPr lang="en-US" dirty="0"/>
                    </a:p>
                  </a:txBody>
                  <a:tcPr/>
                </a:tc>
                <a:tc>
                  <a:txBody>
                    <a:bodyPr/>
                    <a:lstStyle/>
                    <a:p>
                      <a:pPr algn="ctr"/>
                      <a:r>
                        <a:rPr lang="en-US" sz="1000" dirty="0"/>
                        <a:t>Positive</a:t>
                      </a:r>
                    </a:p>
                  </a:txBody>
                  <a:tcPr/>
                </a:tc>
                <a:tc>
                  <a:txBody>
                    <a:bodyPr/>
                    <a:lstStyle/>
                    <a:p>
                      <a:pPr algn="ctr"/>
                      <a:r>
                        <a:rPr lang="en-US" sz="1000" dirty="0"/>
                        <a:t>Negative</a:t>
                      </a:r>
                    </a:p>
                  </a:txBody>
                  <a:tcPr/>
                </a:tc>
                <a:extLst>
                  <a:ext uri="{0D108BD9-81ED-4DB2-BD59-A6C34878D82A}">
                    <a16:rowId xmlns:a16="http://schemas.microsoft.com/office/drawing/2014/main" val="2207853635"/>
                  </a:ext>
                </a:extLst>
              </a:tr>
              <a:tr h="245208">
                <a:tc>
                  <a:txBody>
                    <a:bodyPr/>
                    <a:lstStyle/>
                    <a:p>
                      <a:r>
                        <a:rPr lang="en-US" sz="1000" dirty="0"/>
                        <a:t>Positive</a:t>
                      </a:r>
                    </a:p>
                  </a:txBody>
                  <a:tcPr/>
                </a:tc>
                <a:tc>
                  <a:txBody>
                    <a:bodyPr/>
                    <a:lstStyle/>
                    <a:p>
                      <a:pPr algn="r"/>
                      <a:r>
                        <a:rPr lang="en-US" dirty="0"/>
                        <a:t>3</a:t>
                      </a:r>
                    </a:p>
                  </a:txBody>
                  <a:tcPr/>
                </a:tc>
                <a:tc>
                  <a:txBody>
                    <a:bodyPr/>
                    <a:lstStyle/>
                    <a:p>
                      <a:pPr algn="r"/>
                      <a:r>
                        <a:rPr lang="en-US" dirty="0"/>
                        <a:t>4</a:t>
                      </a:r>
                    </a:p>
                  </a:txBody>
                  <a:tcPr/>
                </a:tc>
                <a:extLst>
                  <a:ext uri="{0D108BD9-81ED-4DB2-BD59-A6C34878D82A}">
                    <a16:rowId xmlns:a16="http://schemas.microsoft.com/office/drawing/2014/main" val="3930496870"/>
                  </a:ext>
                </a:extLst>
              </a:tr>
              <a:tr h="245208">
                <a:tc>
                  <a:txBody>
                    <a:bodyPr/>
                    <a:lstStyle/>
                    <a:p>
                      <a:r>
                        <a:rPr lang="en-US" sz="1000" dirty="0"/>
                        <a:t>Negative</a:t>
                      </a:r>
                    </a:p>
                  </a:txBody>
                  <a:tcPr/>
                </a:tc>
                <a:tc>
                  <a:txBody>
                    <a:bodyPr/>
                    <a:lstStyle/>
                    <a:p>
                      <a:pPr algn="r"/>
                      <a:r>
                        <a:rPr lang="en-US" dirty="0"/>
                        <a:t>2</a:t>
                      </a:r>
                    </a:p>
                  </a:txBody>
                  <a:tcPr/>
                </a:tc>
                <a:tc>
                  <a:txBody>
                    <a:bodyPr/>
                    <a:lstStyle/>
                    <a:p>
                      <a:pPr algn="r"/>
                      <a:r>
                        <a:rPr lang="en-US" dirty="0"/>
                        <a:t>3</a:t>
                      </a:r>
                    </a:p>
                  </a:txBody>
                  <a:tcPr/>
                </a:tc>
                <a:extLst>
                  <a:ext uri="{0D108BD9-81ED-4DB2-BD59-A6C34878D82A}">
                    <a16:rowId xmlns:a16="http://schemas.microsoft.com/office/drawing/2014/main" val="3110047474"/>
                  </a:ext>
                </a:extLst>
              </a:tr>
            </a:tbl>
          </a:graphicData>
        </a:graphic>
      </p:graphicFrame>
      <p:sp>
        <p:nvSpPr>
          <p:cNvPr id="45" name="TextBox 44">
            <a:extLst>
              <a:ext uri="{FF2B5EF4-FFF2-40B4-BE49-F238E27FC236}">
                <a16:creationId xmlns:a16="http://schemas.microsoft.com/office/drawing/2014/main" id="{66D490D1-E4E0-41A2-8A5A-AE167CD5F05A}"/>
              </a:ext>
            </a:extLst>
          </p:cNvPr>
          <p:cNvSpPr txBox="1"/>
          <p:nvPr/>
        </p:nvSpPr>
        <p:spPr>
          <a:xfrm>
            <a:off x="4068034" y="1048993"/>
            <a:ext cx="820738" cy="276999"/>
          </a:xfrm>
          <a:prstGeom prst="rect">
            <a:avLst/>
          </a:prstGeom>
          <a:solidFill>
            <a:schemeClr val="bg1"/>
          </a:solidFill>
        </p:spPr>
        <p:txBody>
          <a:bodyPr wrap="none" lIns="0" tIns="0" rIns="0" bIns="0" rtlCol="0">
            <a:spAutoFit/>
          </a:bodyPr>
          <a:lstStyle/>
          <a:p>
            <a:pPr algn="l">
              <a:lnSpc>
                <a:spcPct val="100000"/>
              </a:lnSpc>
            </a:pPr>
            <a:r>
              <a:rPr lang="de-DE"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Model 2</a:t>
            </a:r>
            <a:endParaRPr lang="en-GB"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BF4B878-C031-45B0-9A77-C9CF4B3BF89A}"/>
                  </a:ext>
                </a:extLst>
              </p:cNvPr>
              <p:cNvSpPr txBox="1"/>
              <p:nvPr/>
            </p:nvSpPr>
            <p:spPr>
              <a:xfrm>
                <a:off x="3783231" y="2447799"/>
                <a:ext cx="1416165" cy="357277"/>
              </a:xfrm>
              <a:prstGeom prst="rect">
                <a:avLst/>
              </a:prstGeom>
              <a:noFill/>
            </p:spPr>
            <p:txBody>
              <a:bodyPr wrap="square" rtlCol="0">
                <a:spAutoFit/>
              </a:bodyPr>
              <a:lstStyle/>
              <a:p>
                <a14:m>
                  <m:oMath xmlns:m="http://schemas.openxmlformats.org/officeDocument/2006/math">
                    <m:r>
                      <a:rPr lang="de-DE" sz="1200" b="0" i="1" smtClean="0">
                        <a:latin typeface="Cambria Math" panose="02040503050406030204" pitchFamily="18" charset="0"/>
                      </a:rPr>
                      <m:t>𝑇𝑃𝑅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3</m:t>
                        </m:r>
                      </m:num>
                      <m:den>
                        <m:r>
                          <a:rPr lang="de-DE" sz="1200" b="0" i="1" smtClean="0">
                            <a:latin typeface="Cambria Math" panose="02040503050406030204" pitchFamily="18" charset="0"/>
                          </a:rPr>
                          <m:t>3+4</m:t>
                        </m:r>
                      </m:den>
                    </m:f>
                  </m:oMath>
                </a14:m>
                <a:r>
                  <a:rPr lang="en-US" sz="1200" dirty="0"/>
                  <a:t> = 0.42</a:t>
                </a:r>
              </a:p>
            </p:txBody>
          </p:sp>
        </mc:Choice>
        <mc:Fallback xmlns="">
          <p:sp>
            <p:nvSpPr>
              <p:cNvPr id="51" name="TextBox 50">
                <a:extLst>
                  <a:ext uri="{FF2B5EF4-FFF2-40B4-BE49-F238E27FC236}">
                    <a16:creationId xmlns:a16="http://schemas.microsoft.com/office/drawing/2014/main" id="{ABF4B878-C031-45B0-9A77-C9CF4B3BF89A}"/>
                  </a:ext>
                </a:extLst>
              </p:cNvPr>
              <p:cNvSpPr txBox="1">
                <a:spLocks noRot="1" noChangeAspect="1" noMove="1" noResize="1" noEditPoints="1" noAdjustHandles="1" noChangeArrowheads="1" noChangeShapeType="1" noTextEdit="1"/>
              </p:cNvSpPr>
              <p:nvPr/>
            </p:nvSpPr>
            <p:spPr>
              <a:xfrm>
                <a:off x="3783231" y="2447799"/>
                <a:ext cx="1416165" cy="357277"/>
              </a:xfrm>
              <a:prstGeom prst="rect">
                <a:avLst/>
              </a:prstGeom>
              <a:blipFill>
                <a:blip r:embed="rId7"/>
                <a:stretch>
                  <a:fillRect b="-34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C8CDF0D3-D04D-4338-ABFD-93486D4B6AA2}"/>
                  </a:ext>
                </a:extLst>
              </p:cNvPr>
              <p:cNvSpPr txBox="1"/>
              <p:nvPr/>
            </p:nvSpPr>
            <p:spPr>
              <a:xfrm>
                <a:off x="3761885" y="2768634"/>
                <a:ext cx="1629757" cy="354649"/>
              </a:xfrm>
              <a:prstGeom prst="rect">
                <a:avLst/>
              </a:prstGeom>
              <a:noFill/>
            </p:spPr>
            <p:txBody>
              <a:bodyPr wrap="square" rtlCol="0">
                <a:spAutoFit/>
              </a:bodyPr>
              <a:lstStyle/>
              <a:p>
                <a14:m>
                  <m:oMath xmlns:m="http://schemas.openxmlformats.org/officeDocument/2006/math">
                    <m:r>
                      <a:rPr lang="de-DE" sz="1200" b="0" i="1" smtClean="0">
                        <a:latin typeface="Cambria Math" panose="02040503050406030204" pitchFamily="18" charset="0"/>
                      </a:rPr>
                      <m:t>𝐹𝑃𝑅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2</m:t>
                        </m:r>
                      </m:num>
                      <m:den>
                        <m:r>
                          <a:rPr lang="de-DE" sz="1200" b="0" i="1" smtClean="0">
                            <a:latin typeface="Cambria Math" panose="02040503050406030204" pitchFamily="18" charset="0"/>
                          </a:rPr>
                          <m:t>2+1</m:t>
                        </m:r>
                      </m:den>
                    </m:f>
                  </m:oMath>
                </a14:m>
                <a:r>
                  <a:rPr lang="en-US" sz="1200" dirty="0"/>
                  <a:t> = 0.66</a:t>
                </a:r>
              </a:p>
            </p:txBody>
          </p:sp>
        </mc:Choice>
        <mc:Fallback xmlns="">
          <p:sp>
            <p:nvSpPr>
              <p:cNvPr id="53" name="TextBox 52">
                <a:extLst>
                  <a:ext uri="{FF2B5EF4-FFF2-40B4-BE49-F238E27FC236}">
                    <a16:creationId xmlns:a16="http://schemas.microsoft.com/office/drawing/2014/main" id="{C8CDF0D3-D04D-4338-ABFD-93486D4B6AA2}"/>
                  </a:ext>
                </a:extLst>
              </p:cNvPr>
              <p:cNvSpPr txBox="1">
                <a:spLocks noRot="1" noChangeAspect="1" noMove="1" noResize="1" noEditPoints="1" noAdjustHandles="1" noChangeArrowheads="1" noChangeShapeType="1" noTextEdit="1"/>
              </p:cNvSpPr>
              <p:nvPr/>
            </p:nvSpPr>
            <p:spPr>
              <a:xfrm>
                <a:off x="3761885" y="2768634"/>
                <a:ext cx="1629757" cy="354649"/>
              </a:xfrm>
              <a:prstGeom prst="rect">
                <a:avLst/>
              </a:prstGeom>
              <a:blipFill>
                <a:blip r:embed="rId8"/>
                <a:stretch>
                  <a:fillRect b="-3448"/>
                </a:stretch>
              </a:blipFill>
            </p:spPr>
            <p:txBody>
              <a:bodyPr/>
              <a:lstStyle/>
              <a:p>
                <a:r>
                  <a:rPr lang="en-GB">
                    <a:noFill/>
                  </a:rPr>
                  <a:t> </a:t>
                </a:r>
              </a:p>
            </p:txBody>
          </p:sp>
        </mc:Fallback>
      </mc:AlternateContent>
      <p:sp>
        <p:nvSpPr>
          <p:cNvPr id="4" name="Oval 3">
            <a:extLst>
              <a:ext uri="{FF2B5EF4-FFF2-40B4-BE49-F238E27FC236}">
                <a16:creationId xmlns:a16="http://schemas.microsoft.com/office/drawing/2014/main" id="{E0D9B7D7-95C9-4785-8FE2-AEAB5F885104}"/>
              </a:ext>
            </a:extLst>
          </p:cNvPr>
          <p:cNvSpPr/>
          <p:nvPr/>
        </p:nvSpPr>
        <p:spPr>
          <a:xfrm>
            <a:off x="4622765" y="4736072"/>
            <a:ext cx="266007" cy="269393"/>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Slide Number Placeholder 5"/>
          <p:cNvSpPr>
            <a:spLocks noGrp="1"/>
          </p:cNvSpPr>
          <p:nvPr>
            <p:ph type="sldNum" sz="quarter" idx="13"/>
          </p:nvPr>
        </p:nvSpPr>
        <p:spPr/>
        <p:txBody>
          <a:bodyPr/>
          <a:lstStyle/>
          <a:p>
            <a:fld id="{15C29056-5AFA-7949-831A-3EC086771171}" type="slidenum">
              <a:rPr lang="de-DE" smtClean="0"/>
              <a:pPr/>
              <a:t>17</a:t>
            </a:fld>
            <a:endParaRPr lang="de-DE" dirty="0"/>
          </a:p>
        </p:txBody>
      </p:sp>
    </p:spTree>
    <p:extLst>
      <p:ext uri="{BB962C8B-B14F-4D97-AF65-F5344CB8AC3E}">
        <p14:creationId xmlns:p14="http://schemas.microsoft.com/office/powerpoint/2010/main" val="3527405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CCFB-EE1C-43AB-A654-E9C8FDE4AF10}"/>
              </a:ext>
            </a:extLst>
          </p:cNvPr>
          <p:cNvSpPr>
            <a:spLocks noGrp="1"/>
          </p:cNvSpPr>
          <p:nvPr>
            <p:ph type="title"/>
          </p:nvPr>
        </p:nvSpPr>
        <p:spPr/>
        <p:txBody>
          <a:bodyPr/>
          <a:lstStyle/>
          <a:p>
            <a:r>
              <a:rPr lang="de-DE" dirty="0"/>
              <a:t>Threshold = 0.4</a:t>
            </a:r>
            <a:endParaRPr lang="en-GB" dirty="0"/>
          </a:p>
        </p:txBody>
      </p:sp>
      <p:sp>
        <p:nvSpPr>
          <p:cNvPr id="5" name="Footer Placeholder 4">
            <a:extLst>
              <a:ext uri="{FF2B5EF4-FFF2-40B4-BE49-F238E27FC236}">
                <a16:creationId xmlns:a16="http://schemas.microsoft.com/office/drawing/2014/main" id="{D201A117-6C7B-4D62-92A7-602B74804678}"/>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11" name="Picture 10">
            <a:extLst>
              <a:ext uri="{FF2B5EF4-FFF2-40B4-BE49-F238E27FC236}">
                <a16:creationId xmlns:a16="http://schemas.microsoft.com/office/drawing/2014/main" id="{2A560A95-C8C5-419F-9C04-DE232E78D1D7}"/>
              </a:ext>
            </a:extLst>
          </p:cNvPr>
          <p:cNvPicPr>
            <a:picLocks noChangeAspect="1"/>
          </p:cNvPicPr>
          <p:nvPr/>
        </p:nvPicPr>
        <p:blipFill>
          <a:blip r:embed="rId2"/>
          <a:stretch>
            <a:fillRect/>
          </a:stretch>
        </p:blipFill>
        <p:spPr>
          <a:xfrm>
            <a:off x="590302" y="3325091"/>
            <a:ext cx="6527223" cy="1884569"/>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7929510-D397-4C47-8CB6-289E327F339F}"/>
                  </a:ext>
                </a:extLst>
              </p:cNvPr>
              <p:cNvSpPr txBox="1"/>
              <p:nvPr/>
            </p:nvSpPr>
            <p:spPr>
              <a:xfrm>
                <a:off x="6797853" y="1005819"/>
                <a:ext cx="2337435" cy="615490"/>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de-DE" b="0" i="1" smtClean="0">
                          <a:latin typeface="Cambria Math" panose="02040503050406030204" pitchFamily="18" charset="0"/>
                        </a:rPr>
                        <m:t>𝑇𝑃𝑅</m:t>
                      </m:r>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𝑇𝑃</m:t>
                          </m:r>
                        </m:num>
                        <m:den>
                          <m:r>
                            <a:rPr lang="de-DE" b="0" i="1" smtClean="0">
                              <a:latin typeface="Cambria Math" panose="02040503050406030204" pitchFamily="18" charset="0"/>
                            </a:rPr>
                            <m:t>𝑇𝑃</m:t>
                          </m:r>
                          <m:r>
                            <a:rPr lang="de-DE" b="0" i="1" smtClean="0">
                              <a:latin typeface="Cambria Math" panose="02040503050406030204" pitchFamily="18" charset="0"/>
                            </a:rPr>
                            <m:t>+</m:t>
                          </m:r>
                          <m:r>
                            <a:rPr lang="de-DE" b="0" i="1" smtClean="0">
                              <a:latin typeface="Cambria Math" panose="02040503050406030204" pitchFamily="18" charset="0"/>
                            </a:rPr>
                            <m:t>𝐹𝑁</m:t>
                          </m:r>
                        </m:den>
                      </m:f>
                    </m:oMath>
                  </m:oMathPara>
                </a14:m>
                <a:endParaRPr lang="en-US" dirty="0"/>
              </a:p>
            </p:txBody>
          </p:sp>
        </mc:Choice>
        <mc:Fallback xmlns="">
          <p:sp>
            <p:nvSpPr>
              <p:cNvPr id="13" name="TextBox 12">
                <a:extLst>
                  <a:ext uri="{FF2B5EF4-FFF2-40B4-BE49-F238E27FC236}">
                    <a16:creationId xmlns:a16="http://schemas.microsoft.com/office/drawing/2014/main" id="{E7929510-D397-4C47-8CB6-289E327F339F}"/>
                  </a:ext>
                </a:extLst>
              </p:cNvPr>
              <p:cNvSpPr txBox="1">
                <a:spLocks noRot="1" noChangeAspect="1" noMove="1" noResize="1" noEditPoints="1" noAdjustHandles="1" noChangeArrowheads="1" noChangeShapeType="1" noTextEdit="1"/>
              </p:cNvSpPr>
              <p:nvPr/>
            </p:nvSpPr>
            <p:spPr>
              <a:xfrm>
                <a:off x="6797853" y="1005819"/>
                <a:ext cx="2337435" cy="61549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43BB32D-7499-4472-BAB1-1679ABF97D58}"/>
                  </a:ext>
                </a:extLst>
              </p:cNvPr>
              <p:cNvSpPr txBox="1"/>
              <p:nvPr/>
            </p:nvSpPr>
            <p:spPr>
              <a:xfrm>
                <a:off x="6918022" y="1632135"/>
                <a:ext cx="2097098" cy="615490"/>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de-DE" b="0" i="1" smtClean="0">
                          <a:latin typeface="Cambria Math" panose="02040503050406030204" pitchFamily="18" charset="0"/>
                        </a:rPr>
                        <m:t>𝐹𝑃𝑅</m:t>
                      </m:r>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𝐹𝑃</m:t>
                          </m:r>
                        </m:num>
                        <m:den>
                          <m:r>
                            <a:rPr lang="de-DE" b="0" i="1" smtClean="0">
                              <a:latin typeface="Cambria Math" panose="02040503050406030204" pitchFamily="18" charset="0"/>
                            </a:rPr>
                            <m:t>𝐹𝑃</m:t>
                          </m:r>
                          <m:r>
                            <a:rPr lang="de-DE" b="0" i="1" smtClean="0">
                              <a:latin typeface="Cambria Math" panose="02040503050406030204" pitchFamily="18" charset="0"/>
                            </a:rPr>
                            <m:t>+</m:t>
                          </m:r>
                          <m:r>
                            <a:rPr lang="de-DE" b="0" i="1" smtClean="0">
                              <a:latin typeface="Cambria Math" panose="02040503050406030204" pitchFamily="18" charset="0"/>
                            </a:rPr>
                            <m:t>𝑇𝑁</m:t>
                          </m:r>
                        </m:den>
                      </m:f>
                    </m:oMath>
                  </m:oMathPara>
                </a14:m>
                <a:endParaRPr lang="en-US" dirty="0"/>
              </a:p>
            </p:txBody>
          </p:sp>
        </mc:Choice>
        <mc:Fallback xmlns="">
          <p:sp>
            <p:nvSpPr>
              <p:cNvPr id="15" name="TextBox 14">
                <a:extLst>
                  <a:ext uri="{FF2B5EF4-FFF2-40B4-BE49-F238E27FC236}">
                    <a16:creationId xmlns:a16="http://schemas.microsoft.com/office/drawing/2014/main" id="{D43BB32D-7499-4472-BAB1-1679ABF97D58}"/>
                  </a:ext>
                </a:extLst>
              </p:cNvPr>
              <p:cNvSpPr txBox="1">
                <a:spLocks noRot="1" noChangeAspect="1" noMove="1" noResize="1" noEditPoints="1" noAdjustHandles="1" noChangeArrowheads="1" noChangeShapeType="1" noTextEdit="1"/>
              </p:cNvSpPr>
              <p:nvPr/>
            </p:nvSpPr>
            <p:spPr>
              <a:xfrm>
                <a:off x="6918022" y="1632135"/>
                <a:ext cx="2097098" cy="615490"/>
              </a:xfrm>
              <a:prstGeom prst="rect">
                <a:avLst/>
              </a:prstGeom>
              <a:blipFill>
                <a:blip r:embed="rId4"/>
                <a:stretch>
                  <a:fillRect/>
                </a:stretch>
              </a:blipFill>
            </p:spPr>
            <p:txBody>
              <a:bodyPr/>
              <a:lstStyle/>
              <a:p>
                <a:r>
                  <a:rPr lang="en-GB">
                    <a:noFill/>
                  </a:rPr>
                  <a:t> </a:t>
                </a:r>
              </a:p>
            </p:txBody>
          </p:sp>
        </mc:Fallback>
      </mc:AlternateContent>
      <p:sp>
        <p:nvSpPr>
          <p:cNvPr id="16" name="TextBox 15">
            <a:extLst>
              <a:ext uri="{FF2B5EF4-FFF2-40B4-BE49-F238E27FC236}">
                <a16:creationId xmlns:a16="http://schemas.microsoft.com/office/drawing/2014/main" id="{412F12CD-9293-4862-B480-1B741D6FE79D}"/>
              </a:ext>
            </a:extLst>
          </p:cNvPr>
          <p:cNvSpPr txBox="1"/>
          <p:nvPr/>
        </p:nvSpPr>
        <p:spPr>
          <a:xfrm>
            <a:off x="490220" y="709534"/>
            <a:ext cx="6543330" cy="215444"/>
          </a:xfrm>
          <a:prstGeom prst="rect">
            <a:avLst/>
          </a:prstGeom>
          <a:solidFill>
            <a:schemeClr val="bg1"/>
          </a:solidFill>
        </p:spPr>
        <p:txBody>
          <a:bodyPr wrap="none" lIns="0" tIns="0" rIns="0" bIns="0" rtlCol="0">
            <a:spAutoFit/>
          </a:bodyPr>
          <a:lstStyle/>
          <a:p>
            <a:pPr algn="l">
              <a:lnSpc>
                <a:spcPct val="100000"/>
              </a:lnSpc>
            </a:pPr>
            <a:r>
              <a:rPr lang="de-DE" sz="14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Positive event = &lt;=50K - Threshold = 0.4 - </a:t>
            </a:r>
            <a:r>
              <a:rPr lang="de-DE" sz="140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If P (pos. Event) &gt; threshold =&gt; positive</a:t>
            </a:r>
            <a:endParaRPr lang="en-GB" sz="14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7" name="Rectangle: Rounded Corners 16">
            <a:extLst>
              <a:ext uri="{FF2B5EF4-FFF2-40B4-BE49-F238E27FC236}">
                <a16:creationId xmlns:a16="http://schemas.microsoft.com/office/drawing/2014/main" id="{55C2D4D2-4419-4836-94BD-78AA3D9797A4}"/>
              </a:ext>
            </a:extLst>
          </p:cNvPr>
          <p:cNvSpPr/>
          <p:nvPr/>
        </p:nvSpPr>
        <p:spPr>
          <a:xfrm>
            <a:off x="2074471" y="3533067"/>
            <a:ext cx="1363287" cy="216131"/>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4DC1644-0BB3-4EEC-A2D8-45263166A5AC}"/>
                  </a:ext>
                </a:extLst>
              </p:cNvPr>
              <p:cNvSpPr txBox="1"/>
              <p:nvPr/>
            </p:nvSpPr>
            <p:spPr>
              <a:xfrm>
                <a:off x="1121988" y="2451696"/>
                <a:ext cx="1416165" cy="357277"/>
              </a:xfrm>
              <a:prstGeom prst="rect">
                <a:avLst/>
              </a:prstGeom>
              <a:noFill/>
            </p:spPr>
            <p:txBody>
              <a:bodyPr wrap="square" rtlCol="0">
                <a:spAutoFit/>
              </a:bodyPr>
              <a:lstStyle/>
              <a:p>
                <a14:m>
                  <m:oMath xmlns:m="http://schemas.openxmlformats.org/officeDocument/2006/math">
                    <m:r>
                      <a:rPr lang="de-DE" sz="1200" b="0" i="1" smtClean="0">
                        <a:latin typeface="Cambria Math" panose="02040503050406030204" pitchFamily="18" charset="0"/>
                      </a:rPr>
                      <m:t>𝑇𝑃𝑅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6</m:t>
                        </m:r>
                      </m:num>
                      <m:den>
                        <m:r>
                          <a:rPr lang="de-DE" sz="1200" b="0" i="1" smtClean="0">
                            <a:latin typeface="Cambria Math" panose="02040503050406030204" pitchFamily="18" charset="0"/>
                          </a:rPr>
                          <m:t>6+1</m:t>
                        </m:r>
                      </m:den>
                    </m:f>
                  </m:oMath>
                </a14:m>
                <a:r>
                  <a:rPr lang="en-US" sz="1200" dirty="0"/>
                  <a:t> = 0.86</a:t>
                </a:r>
              </a:p>
            </p:txBody>
          </p:sp>
        </mc:Choice>
        <mc:Fallback xmlns="">
          <p:sp>
            <p:nvSpPr>
              <p:cNvPr id="21" name="TextBox 20">
                <a:extLst>
                  <a:ext uri="{FF2B5EF4-FFF2-40B4-BE49-F238E27FC236}">
                    <a16:creationId xmlns:a16="http://schemas.microsoft.com/office/drawing/2014/main" id="{24DC1644-0BB3-4EEC-A2D8-45263166A5AC}"/>
                  </a:ext>
                </a:extLst>
              </p:cNvPr>
              <p:cNvSpPr txBox="1">
                <a:spLocks noRot="1" noChangeAspect="1" noMove="1" noResize="1" noEditPoints="1" noAdjustHandles="1" noChangeArrowheads="1" noChangeShapeType="1" noTextEdit="1"/>
              </p:cNvSpPr>
              <p:nvPr/>
            </p:nvSpPr>
            <p:spPr>
              <a:xfrm>
                <a:off x="1121988" y="2451696"/>
                <a:ext cx="1416165" cy="357277"/>
              </a:xfrm>
              <a:prstGeom prst="rect">
                <a:avLst/>
              </a:prstGeom>
              <a:blipFill>
                <a:blip r:embed="rId5"/>
                <a:stretch>
                  <a:fillRect b="-1695"/>
                </a:stretch>
              </a:blipFill>
            </p:spPr>
            <p:txBody>
              <a:bodyPr/>
              <a:lstStyle/>
              <a:p>
                <a:r>
                  <a:rPr lang="en-GB">
                    <a:noFill/>
                  </a:rPr>
                  <a:t> </a:t>
                </a:r>
              </a:p>
            </p:txBody>
          </p:sp>
        </mc:Fallback>
      </mc:AlternateContent>
      <p:sp>
        <p:nvSpPr>
          <p:cNvPr id="24" name="Rectangle: Rounded Corners 23">
            <a:extLst>
              <a:ext uri="{FF2B5EF4-FFF2-40B4-BE49-F238E27FC236}">
                <a16:creationId xmlns:a16="http://schemas.microsoft.com/office/drawing/2014/main" id="{044FBCC7-A80D-4448-A058-3E3AB7536BA2}"/>
              </a:ext>
            </a:extLst>
          </p:cNvPr>
          <p:cNvSpPr/>
          <p:nvPr/>
        </p:nvSpPr>
        <p:spPr>
          <a:xfrm>
            <a:off x="4594142" y="3533067"/>
            <a:ext cx="1363287" cy="216131"/>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DB54E522-5369-46FE-B6DD-73CE71CB66DD}"/>
                  </a:ext>
                </a:extLst>
              </p:cNvPr>
              <p:cNvSpPr txBox="1"/>
              <p:nvPr/>
            </p:nvSpPr>
            <p:spPr>
              <a:xfrm>
                <a:off x="1095878" y="2751234"/>
                <a:ext cx="1629757" cy="354649"/>
              </a:xfrm>
              <a:prstGeom prst="rect">
                <a:avLst/>
              </a:prstGeom>
              <a:noFill/>
            </p:spPr>
            <p:txBody>
              <a:bodyPr wrap="square" rtlCol="0">
                <a:spAutoFit/>
              </a:bodyPr>
              <a:lstStyle/>
              <a:p>
                <a14:m>
                  <m:oMath xmlns:m="http://schemas.openxmlformats.org/officeDocument/2006/math">
                    <m:r>
                      <a:rPr lang="de-DE" sz="1200" b="0" i="1" smtClean="0">
                        <a:latin typeface="Cambria Math" panose="02040503050406030204" pitchFamily="18" charset="0"/>
                      </a:rPr>
                      <m:t>𝐹𝑃𝑅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1+2</m:t>
                        </m:r>
                      </m:den>
                    </m:f>
                  </m:oMath>
                </a14:m>
                <a:r>
                  <a:rPr lang="en-US" sz="1200" dirty="0"/>
                  <a:t> = 0.33</a:t>
                </a:r>
              </a:p>
            </p:txBody>
          </p:sp>
        </mc:Choice>
        <mc:Fallback xmlns="">
          <p:sp>
            <p:nvSpPr>
              <p:cNvPr id="28" name="TextBox 27">
                <a:extLst>
                  <a:ext uri="{FF2B5EF4-FFF2-40B4-BE49-F238E27FC236}">
                    <a16:creationId xmlns:a16="http://schemas.microsoft.com/office/drawing/2014/main" id="{DB54E522-5369-46FE-B6DD-73CE71CB66DD}"/>
                  </a:ext>
                </a:extLst>
              </p:cNvPr>
              <p:cNvSpPr txBox="1">
                <a:spLocks noRot="1" noChangeAspect="1" noMove="1" noResize="1" noEditPoints="1" noAdjustHandles="1" noChangeArrowheads="1" noChangeShapeType="1" noTextEdit="1"/>
              </p:cNvSpPr>
              <p:nvPr/>
            </p:nvSpPr>
            <p:spPr>
              <a:xfrm>
                <a:off x="1095878" y="2751234"/>
                <a:ext cx="1629757" cy="354649"/>
              </a:xfrm>
              <a:prstGeom prst="rect">
                <a:avLst/>
              </a:prstGeom>
              <a:blipFill>
                <a:blip r:embed="rId6"/>
                <a:stretch>
                  <a:fillRect b="-3448"/>
                </a:stretch>
              </a:blipFill>
            </p:spPr>
            <p:txBody>
              <a:bodyPr/>
              <a:lstStyle/>
              <a:p>
                <a:r>
                  <a:rPr lang="en-GB">
                    <a:noFill/>
                  </a:rPr>
                  <a:t> </a:t>
                </a:r>
              </a:p>
            </p:txBody>
          </p:sp>
        </mc:Fallback>
      </mc:AlternateContent>
      <p:graphicFrame>
        <p:nvGraphicFramePr>
          <p:cNvPr id="30" name="Table 29">
            <a:extLst>
              <a:ext uri="{FF2B5EF4-FFF2-40B4-BE49-F238E27FC236}">
                <a16:creationId xmlns:a16="http://schemas.microsoft.com/office/drawing/2014/main" id="{FADA18DD-3A90-4A92-BFA1-902ECF1F6897}"/>
              </a:ext>
            </a:extLst>
          </p:cNvPr>
          <p:cNvGraphicFramePr>
            <a:graphicFrameLocks noGrp="1"/>
          </p:cNvGraphicFramePr>
          <p:nvPr/>
        </p:nvGraphicFramePr>
        <p:xfrm>
          <a:off x="764712" y="1361966"/>
          <a:ext cx="2126781" cy="891540"/>
        </p:xfrm>
        <a:graphic>
          <a:graphicData uri="http://schemas.openxmlformats.org/drawingml/2006/table">
            <a:tbl>
              <a:tblPr firstRow="1" bandRow="1">
                <a:tableStyleId>{5C22544A-7EE6-4342-B048-85BDC9FD1C3A}</a:tableStyleId>
              </a:tblPr>
              <a:tblGrid>
                <a:gridCol w="708927">
                  <a:extLst>
                    <a:ext uri="{9D8B030D-6E8A-4147-A177-3AD203B41FA5}">
                      <a16:colId xmlns:a16="http://schemas.microsoft.com/office/drawing/2014/main" val="2521256269"/>
                    </a:ext>
                  </a:extLst>
                </a:gridCol>
                <a:gridCol w="708927">
                  <a:extLst>
                    <a:ext uri="{9D8B030D-6E8A-4147-A177-3AD203B41FA5}">
                      <a16:colId xmlns:a16="http://schemas.microsoft.com/office/drawing/2014/main" val="2776123958"/>
                    </a:ext>
                  </a:extLst>
                </a:gridCol>
                <a:gridCol w="708927">
                  <a:extLst>
                    <a:ext uri="{9D8B030D-6E8A-4147-A177-3AD203B41FA5}">
                      <a16:colId xmlns:a16="http://schemas.microsoft.com/office/drawing/2014/main" val="3568835804"/>
                    </a:ext>
                  </a:extLst>
                </a:gridCol>
              </a:tblGrid>
              <a:tr h="245208">
                <a:tc>
                  <a:txBody>
                    <a:bodyPr/>
                    <a:lstStyle/>
                    <a:p>
                      <a:endParaRPr lang="en-US" dirty="0"/>
                    </a:p>
                  </a:txBody>
                  <a:tcPr/>
                </a:tc>
                <a:tc>
                  <a:txBody>
                    <a:bodyPr/>
                    <a:lstStyle/>
                    <a:p>
                      <a:pPr algn="ctr"/>
                      <a:r>
                        <a:rPr lang="en-US" sz="1000" dirty="0"/>
                        <a:t>Positive</a:t>
                      </a:r>
                    </a:p>
                  </a:txBody>
                  <a:tcPr/>
                </a:tc>
                <a:tc>
                  <a:txBody>
                    <a:bodyPr/>
                    <a:lstStyle/>
                    <a:p>
                      <a:pPr algn="ctr"/>
                      <a:r>
                        <a:rPr lang="en-US" sz="1000" dirty="0"/>
                        <a:t>Negative</a:t>
                      </a:r>
                    </a:p>
                  </a:txBody>
                  <a:tcPr/>
                </a:tc>
                <a:extLst>
                  <a:ext uri="{0D108BD9-81ED-4DB2-BD59-A6C34878D82A}">
                    <a16:rowId xmlns:a16="http://schemas.microsoft.com/office/drawing/2014/main" val="2207853635"/>
                  </a:ext>
                </a:extLst>
              </a:tr>
              <a:tr h="245208">
                <a:tc>
                  <a:txBody>
                    <a:bodyPr/>
                    <a:lstStyle/>
                    <a:p>
                      <a:r>
                        <a:rPr lang="en-US" sz="1000" dirty="0"/>
                        <a:t>Positive</a:t>
                      </a:r>
                    </a:p>
                  </a:txBody>
                  <a:tcPr/>
                </a:tc>
                <a:tc>
                  <a:txBody>
                    <a:bodyPr/>
                    <a:lstStyle/>
                    <a:p>
                      <a:pPr algn="r"/>
                      <a:r>
                        <a:rPr lang="en-US" dirty="0"/>
                        <a:t>6</a:t>
                      </a:r>
                    </a:p>
                  </a:txBody>
                  <a:tcPr/>
                </a:tc>
                <a:tc>
                  <a:txBody>
                    <a:bodyPr/>
                    <a:lstStyle/>
                    <a:p>
                      <a:pPr algn="r"/>
                      <a:r>
                        <a:rPr lang="en-US" dirty="0"/>
                        <a:t>1</a:t>
                      </a:r>
                    </a:p>
                  </a:txBody>
                  <a:tcPr/>
                </a:tc>
                <a:extLst>
                  <a:ext uri="{0D108BD9-81ED-4DB2-BD59-A6C34878D82A}">
                    <a16:rowId xmlns:a16="http://schemas.microsoft.com/office/drawing/2014/main" val="3930496870"/>
                  </a:ext>
                </a:extLst>
              </a:tr>
              <a:tr h="245208">
                <a:tc>
                  <a:txBody>
                    <a:bodyPr/>
                    <a:lstStyle/>
                    <a:p>
                      <a:r>
                        <a:rPr lang="en-US" sz="1000" dirty="0"/>
                        <a:t>Negative</a:t>
                      </a:r>
                    </a:p>
                  </a:txBody>
                  <a:tcPr/>
                </a:tc>
                <a:tc>
                  <a:txBody>
                    <a:bodyPr/>
                    <a:lstStyle/>
                    <a:p>
                      <a:pPr algn="r"/>
                      <a:r>
                        <a:rPr lang="en-US" dirty="0"/>
                        <a:t>1</a:t>
                      </a:r>
                    </a:p>
                  </a:txBody>
                  <a:tcPr/>
                </a:tc>
                <a:tc>
                  <a:txBody>
                    <a:bodyPr/>
                    <a:lstStyle/>
                    <a:p>
                      <a:pPr algn="r"/>
                      <a:r>
                        <a:rPr lang="en-US" dirty="0"/>
                        <a:t>2</a:t>
                      </a:r>
                    </a:p>
                  </a:txBody>
                  <a:tcPr/>
                </a:tc>
                <a:extLst>
                  <a:ext uri="{0D108BD9-81ED-4DB2-BD59-A6C34878D82A}">
                    <a16:rowId xmlns:a16="http://schemas.microsoft.com/office/drawing/2014/main" val="3110047474"/>
                  </a:ext>
                </a:extLst>
              </a:tr>
            </a:tbl>
          </a:graphicData>
        </a:graphic>
      </p:graphicFrame>
      <p:sp>
        <p:nvSpPr>
          <p:cNvPr id="32" name="Oval 31">
            <a:extLst>
              <a:ext uri="{FF2B5EF4-FFF2-40B4-BE49-F238E27FC236}">
                <a16:creationId xmlns:a16="http://schemas.microsoft.com/office/drawing/2014/main" id="{24415973-6100-4B5C-ADE1-4579F59DF968}"/>
              </a:ext>
            </a:extLst>
          </p:cNvPr>
          <p:cNvSpPr/>
          <p:nvPr/>
        </p:nvSpPr>
        <p:spPr>
          <a:xfrm>
            <a:off x="2093867" y="4268070"/>
            <a:ext cx="266007" cy="941016"/>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D044328E-9672-4D62-8676-730644BA2D03}"/>
              </a:ext>
            </a:extLst>
          </p:cNvPr>
          <p:cNvSpPr/>
          <p:nvPr/>
        </p:nvSpPr>
        <p:spPr>
          <a:xfrm>
            <a:off x="2093867" y="4028900"/>
            <a:ext cx="266007" cy="150442"/>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6E6722B2-ED56-4BF3-B45E-E386840B73E1}"/>
              </a:ext>
            </a:extLst>
          </p:cNvPr>
          <p:cNvSpPr txBox="1"/>
          <p:nvPr/>
        </p:nvSpPr>
        <p:spPr>
          <a:xfrm>
            <a:off x="1417733" y="1048993"/>
            <a:ext cx="820738" cy="276999"/>
          </a:xfrm>
          <a:prstGeom prst="rect">
            <a:avLst/>
          </a:prstGeom>
          <a:solidFill>
            <a:schemeClr val="bg1"/>
          </a:solidFill>
        </p:spPr>
        <p:txBody>
          <a:bodyPr wrap="none" lIns="0" tIns="0" rIns="0" bIns="0" rtlCol="0">
            <a:spAutoFit/>
          </a:bodyPr>
          <a:lstStyle/>
          <a:p>
            <a:pPr algn="l">
              <a:lnSpc>
                <a:spcPct val="100000"/>
              </a:lnSpc>
            </a:pPr>
            <a:r>
              <a:rPr lang="de-DE"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Model 1</a:t>
            </a:r>
            <a:endParaRPr lang="en-GB"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1" name="Oval 40">
            <a:extLst>
              <a:ext uri="{FF2B5EF4-FFF2-40B4-BE49-F238E27FC236}">
                <a16:creationId xmlns:a16="http://schemas.microsoft.com/office/drawing/2014/main" id="{C5DD0EFF-7E75-4531-95F4-033A4DD2175C}"/>
              </a:ext>
            </a:extLst>
          </p:cNvPr>
          <p:cNvSpPr/>
          <p:nvPr/>
        </p:nvSpPr>
        <p:spPr>
          <a:xfrm>
            <a:off x="4620912" y="4179342"/>
            <a:ext cx="266007" cy="826124"/>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43" name="Table 42">
            <a:extLst>
              <a:ext uri="{FF2B5EF4-FFF2-40B4-BE49-F238E27FC236}">
                <a16:creationId xmlns:a16="http://schemas.microsoft.com/office/drawing/2014/main" id="{05B2C2A0-E299-498A-ABE5-9A68D2270152}"/>
              </a:ext>
            </a:extLst>
          </p:cNvPr>
          <p:cNvGraphicFramePr>
            <a:graphicFrameLocks noGrp="1"/>
          </p:cNvGraphicFramePr>
          <p:nvPr/>
        </p:nvGraphicFramePr>
        <p:xfrm>
          <a:off x="3415013" y="1361966"/>
          <a:ext cx="2126781" cy="891540"/>
        </p:xfrm>
        <a:graphic>
          <a:graphicData uri="http://schemas.openxmlformats.org/drawingml/2006/table">
            <a:tbl>
              <a:tblPr firstRow="1" bandRow="1">
                <a:tableStyleId>{5C22544A-7EE6-4342-B048-85BDC9FD1C3A}</a:tableStyleId>
              </a:tblPr>
              <a:tblGrid>
                <a:gridCol w="708927">
                  <a:extLst>
                    <a:ext uri="{9D8B030D-6E8A-4147-A177-3AD203B41FA5}">
                      <a16:colId xmlns:a16="http://schemas.microsoft.com/office/drawing/2014/main" val="2521256269"/>
                    </a:ext>
                  </a:extLst>
                </a:gridCol>
                <a:gridCol w="708927">
                  <a:extLst>
                    <a:ext uri="{9D8B030D-6E8A-4147-A177-3AD203B41FA5}">
                      <a16:colId xmlns:a16="http://schemas.microsoft.com/office/drawing/2014/main" val="2776123958"/>
                    </a:ext>
                  </a:extLst>
                </a:gridCol>
                <a:gridCol w="708927">
                  <a:extLst>
                    <a:ext uri="{9D8B030D-6E8A-4147-A177-3AD203B41FA5}">
                      <a16:colId xmlns:a16="http://schemas.microsoft.com/office/drawing/2014/main" val="3568835804"/>
                    </a:ext>
                  </a:extLst>
                </a:gridCol>
              </a:tblGrid>
              <a:tr h="245208">
                <a:tc>
                  <a:txBody>
                    <a:bodyPr/>
                    <a:lstStyle/>
                    <a:p>
                      <a:endParaRPr lang="en-US" dirty="0"/>
                    </a:p>
                  </a:txBody>
                  <a:tcPr/>
                </a:tc>
                <a:tc>
                  <a:txBody>
                    <a:bodyPr/>
                    <a:lstStyle/>
                    <a:p>
                      <a:pPr algn="ctr"/>
                      <a:r>
                        <a:rPr lang="en-US" sz="1000" dirty="0"/>
                        <a:t>Positive</a:t>
                      </a:r>
                    </a:p>
                  </a:txBody>
                  <a:tcPr/>
                </a:tc>
                <a:tc>
                  <a:txBody>
                    <a:bodyPr/>
                    <a:lstStyle/>
                    <a:p>
                      <a:pPr algn="ctr"/>
                      <a:r>
                        <a:rPr lang="en-US" sz="1000" dirty="0"/>
                        <a:t>Negative</a:t>
                      </a:r>
                    </a:p>
                  </a:txBody>
                  <a:tcPr/>
                </a:tc>
                <a:extLst>
                  <a:ext uri="{0D108BD9-81ED-4DB2-BD59-A6C34878D82A}">
                    <a16:rowId xmlns:a16="http://schemas.microsoft.com/office/drawing/2014/main" val="2207853635"/>
                  </a:ext>
                </a:extLst>
              </a:tr>
              <a:tr h="245208">
                <a:tc>
                  <a:txBody>
                    <a:bodyPr/>
                    <a:lstStyle/>
                    <a:p>
                      <a:r>
                        <a:rPr lang="en-US" sz="1000" dirty="0"/>
                        <a:t>Positive</a:t>
                      </a:r>
                    </a:p>
                  </a:txBody>
                  <a:tcPr/>
                </a:tc>
                <a:tc>
                  <a:txBody>
                    <a:bodyPr/>
                    <a:lstStyle/>
                    <a:p>
                      <a:pPr algn="r"/>
                      <a:r>
                        <a:rPr lang="en-US" dirty="0"/>
                        <a:t>4</a:t>
                      </a:r>
                    </a:p>
                  </a:txBody>
                  <a:tcPr/>
                </a:tc>
                <a:tc>
                  <a:txBody>
                    <a:bodyPr/>
                    <a:lstStyle/>
                    <a:p>
                      <a:pPr algn="r"/>
                      <a:r>
                        <a:rPr lang="en-US" dirty="0"/>
                        <a:t>3</a:t>
                      </a:r>
                    </a:p>
                  </a:txBody>
                  <a:tcPr/>
                </a:tc>
                <a:extLst>
                  <a:ext uri="{0D108BD9-81ED-4DB2-BD59-A6C34878D82A}">
                    <a16:rowId xmlns:a16="http://schemas.microsoft.com/office/drawing/2014/main" val="3930496870"/>
                  </a:ext>
                </a:extLst>
              </a:tr>
              <a:tr h="245208">
                <a:tc>
                  <a:txBody>
                    <a:bodyPr/>
                    <a:lstStyle/>
                    <a:p>
                      <a:r>
                        <a:rPr lang="en-US" sz="1000" dirty="0"/>
                        <a:t>Negative</a:t>
                      </a:r>
                    </a:p>
                  </a:txBody>
                  <a:tcPr/>
                </a:tc>
                <a:tc>
                  <a:txBody>
                    <a:bodyPr/>
                    <a:lstStyle/>
                    <a:p>
                      <a:pPr algn="r"/>
                      <a:r>
                        <a:rPr lang="en-US" dirty="0"/>
                        <a:t>2</a:t>
                      </a:r>
                    </a:p>
                  </a:txBody>
                  <a:tcPr/>
                </a:tc>
                <a:tc>
                  <a:txBody>
                    <a:bodyPr/>
                    <a:lstStyle/>
                    <a:p>
                      <a:pPr algn="r"/>
                      <a:r>
                        <a:rPr lang="en-US" dirty="0"/>
                        <a:t>3</a:t>
                      </a:r>
                    </a:p>
                  </a:txBody>
                  <a:tcPr/>
                </a:tc>
                <a:extLst>
                  <a:ext uri="{0D108BD9-81ED-4DB2-BD59-A6C34878D82A}">
                    <a16:rowId xmlns:a16="http://schemas.microsoft.com/office/drawing/2014/main" val="3110047474"/>
                  </a:ext>
                </a:extLst>
              </a:tr>
            </a:tbl>
          </a:graphicData>
        </a:graphic>
      </p:graphicFrame>
      <p:sp>
        <p:nvSpPr>
          <p:cNvPr id="45" name="TextBox 44">
            <a:extLst>
              <a:ext uri="{FF2B5EF4-FFF2-40B4-BE49-F238E27FC236}">
                <a16:creationId xmlns:a16="http://schemas.microsoft.com/office/drawing/2014/main" id="{66D490D1-E4E0-41A2-8A5A-AE167CD5F05A}"/>
              </a:ext>
            </a:extLst>
          </p:cNvPr>
          <p:cNvSpPr txBox="1"/>
          <p:nvPr/>
        </p:nvSpPr>
        <p:spPr>
          <a:xfrm>
            <a:off x="4068034" y="1048993"/>
            <a:ext cx="820738" cy="276999"/>
          </a:xfrm>
          <a:prstGeom prst="rect">
            <a:avLst/>
          </a:prstGeom>
          <a:solidFill>
            <a:schemeClr val="bg1"/>
          </a:solidFill>
        </p:spPr>
        <p:txBody>
          <a:bodyPr wrap="none" lIns="0" tIns="0" rIns="0" bIns="0" rtlCol="0">
            <a:spAutoFit/>
          </a:bodyPr>
          <a:lstStyle/>
          <a:p>
            <a:pPr algn="l">
              <a:lnSpc>
                <a:spcPct val="100000"/>
              </a:lnSpc>
            </a:pPr>
            <a:r>
              <a:rPr lang="de-DE"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Model 2</a:t>
            </a:r>
            <a:endParaRPr lang="en-GB"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BF4B878-C031-45B0-9A77-C9CF4B3BF89A}"/>
                  </a:ext>
                </a:extLst>
              </p:cNvPr>
              <p:cNvSpPr txBox="1"/>
              <p:nvPr/>
            </p:nvSpPr>
            <p:spPr>
              <a:xfrm>
                <a:off x="3783231" y="2447799"/>
                <a:ext cx="1416165" cy="357277"/>
              </a:xfrm>
              <a:prstGeom prst="rect">
                <a:avLst/>
              </a:prstGeom>
              <a:noFill/>
            </p:spPr>
            <p:txBody>
              <a:bodyPr wrap="square" rtlCol="0">
                <a:spAutoFit/>
              </a:bodyPr>
              <a:lstStyle/>
              <a:p>
                <a14:m>
                  <m:oMath xmlns:m="http://schemas.openxmlformats.org/officeDocument/2006/math">
                    <m:r>
                      <a:rPr lang="de-DE" sz="1200" b="0" i="1" smtClean="0">
                        <a:latin typeface="Cambria Math" panose="02040503050406030204" pitchFamily="18" charset="0"/>
                      </a:rPr>
                      <m:t>𝑇𝑃𝑅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4</m:t>
                        </m:r>
                      </m:num>
                      <m:den>
                        <m:r>
                          <a:rPr lang="de-DE" sz="1200" b="0" i="1" smtClean="0">
                            <a:latin typeface="Cambria Math" panose="02040503050406030204" pitchFamily="18" charset="0"/>
                          </a:rPr>
                          <m:t>4+3</m:t>
                        </m:r>
                      </m:den>
                    </m:f>
                  </m:oMath>
                </a14:m>
                <a:r>
                  <a:rPr lang="en-US" sz="1200" dirty="0"/>
                  <a:t> = 0.57</a:t>
                </a:r>
              </a:p>
            </p:txBody>
          </p:sp>
        </mc:Choice>
        <mc:Fallback xmlns="">
          <p:sp>
            <p:nvSpPr>
              <p:cNvPr id="51" name="TextBox 50">
                <a:extLst>
                  <a:ext uri="{FF2B5EF4-FFF2-40B4-BE49-F238E27FC236}">
                    <a16:creationId xmlns:a16="http://schemas.microsoft.com/office/drawing/2014/main" id="{ABF4B878-C031-45B0-9A77-C9CF4B3BF89A}"/>
                  </a:ext>
                </a:extLst>
              </p:cNvPr>
              <p:cNvSpPr txBox="1">
                <a:spLocks noRot="1" noChangeAspect="1" noMove="1" noResize="1" noEditPoints="1" noAdjustHandles="1" noChangeArrowheads="1" noChangeShapeType="1" noTextEdit="1"/>
              </p:cNvSpPr>
              <p:nvPr/>
            </p:nvSpPr>
            <p:spPr>
              <a:xfrm>
                <a:off x="3783231" y="2447799"/>
                <a:ext cx="1416165" cy="357277"/>
              </a:xfrm>
              <a:prstGeom prst="rect">
                <a:avLst/>
              </a:prstGeom>
              <a:blipFill>
                <a:blip r:embed="rId7"/>
                <a:stretch>
                  <a:fillRect b="-34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C8CDF0D3-D04D-4338-ABFD-93486D4B6AA2}"/>
                  </a:ext>
                </a:extLst>
              </p:cNvPr>
              <p:cNvSpPr txBox="1"/>
              <p:nvPr/>
            </p:nvSpPr>
            <p:spPr>
              <a:xfrm>
                <a:off x="3761885" y="2768634"/>
                <a:ext cx="1629757" cy="354649"/>
              </a:xfrm>
              <a:prstGeom prst="rect">
                <a:avLst/>
              </a:prstGeom>
              <a:noFill/>
            </p:spPr>
            <p:txBody>
              <a:bodyPr wrap="square" rtlCol="0">
                <a:spAutoFit/>
              </a:bodyPr>
              <a:lstStyle/>
              <a:p>
                <a14:m>
                  <m:oMath xmlns:m="http://schemas.openxmlformats.org/officeDocument/2006/math">
                    <m:r>
                      <a:rPr lang="de-DE" sz="1200" b="0" i="1" smtClean="0">
                        <a:latin typeface="Cambria Math" panose="02040503050406030204" pitchFamily="18" charset="0"/>
                      </a:rPr>
                      <m:t>𝐹𝑃𝑅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2</m:t>
                        </m:r>
                      </m:num>
                      <m:den>
                        <m:r>
                          <a:rPr lang="de-DE" sz="1200" b="0" i="1" smtClean="0">
                            <a:latin typeface="Cambria Math" panose="02040503050406030204" pitchFamily="18" charset="0"/>
                          </a:rPr>
                          <m:t>2+1</m:t>
                        </m:r>
                      </m:den>
                    </m:f>
                  </m:oMath>
                </a14:m>
                <a:r>
                  <a:rPr lang="en-US" sz="1200" dirty="0"/>
                  <a:t> = 0.66</a:t>
                </a:r>
              </a:p>
            </p:txBody>
          </p:sp>
        </mc:Choice>
        <mc:Fallback xmlns="">
          <p:sp>
            <p:nvSpPr>
              <p:cNvPr id="53" name="TextBox 52">
                <a:extLst>
                  <a:ext uri="{FF2B5EF4-FFF2-40B4-BE49-F238E27FC236}">
                    <a16:creationId xmlns:a16="http://schemas.microsoft.com/office/drawing/2014/main" id="{C8CDF0D3-D04D-4338-ABFD-93486D4B6AA2}"/>
                  </a:ext>
                </a:extLst>
              </p:cNvPr>
              <p:cNvSpPr txBox="1">
                <a:spLocks noRot="1" noChangeAspect="1" noMove="1" noResize="1" noEditPoints="1" noAdjustHandles="1" noChangeArrowheads="1" noChangeShapeType="1" noTextEdit="1"/>
              </p:cNvSpPr>
              <p:nvPr/>
            </p:nvSpPr>
            <p:spPr>
              <a:xfrm>
                <a:off x="3761885" y="2768634"/>
                <a:ext cx="1629757" cy="354649"/>
              </a:xfrm>
              <a:prstGeom prst="rect">
                <a:avLst/>
              </a:prstGeom>
              <a:blipFill>
                <a:blip r:embed="rId8"/>
                <a:stretch>
                  <a:fillRect b="-3448"/>
                </a:stretch>
              </a:blipFill>
            </p:spPr>
            <p:txBody>
              <a:bodyPr/>
              <a:lstStyle/>
              <a:p>
                <a:r>
                  <a:rPr lang="en-GB">
                    <a:noFill/>
                  </a:rPr>
                  <a:t> </a:t>
                </a:r>
              </a:p>
            </p:txBody>
          </p:sp>
        </mc:Fallback>
      </mc:AlternateContent>
      <p:sp>
        <p:nvSpPr>
          <p:cNvPr id="4" name="Slide Number Placeholder 3"/>
          <p:cNvSpPr>
            <a:spLocks noGrp="1"/>
          </p:cNvSpPr>
          <p:nvPr>
            <p:ph type="sldNum" sz="quarter" idx="13"/>
          </p:nvPr>
        </p:nvSpPr>
        <p:spPr/>
        <p:txBody>
          <a:bodyPr/>
          <a:lstStyle/>
          <a:p>
            <a:fld id="{15C29056-5AFA-7949-831A-3EC086771171}" type="slidenum">
              <a:rPr lang="de-DE" smtClean="0"/>
              <a:pPr/>
              <a:t>18</a:t>
            </a:fld>
            <a:endParaRPr lang="de-DE" dirty="0"/>
          </a:p>
        </p:txBody>
      </p:sp>
    </p:spTree>
    <p:extLst>
      <p:ext uri="{BB962C8B-B14F-4D97-AF65-F5344CB8AC3E}">
        <p14:creationId xmlns:p14="http://schemas.microsoft.com/office/powerpoint/2010/main" val="1002090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CCFB-EE1C-43AB-A654-E9C8FDE4AF10}"/>
              </a:ext>
            </a:extLst>
          </p:cNvPr>
          <p:cNvSpPr>
            <a:spLocks noGrp="1"/>
          </p:cNvSpPr>
          <p:nvPr>
            <p:ph type="title"/>
          </p:nvPr>
        </p:nvSpPr>
        <p:spPr/>
        <p:txBody>
          <a:bodyPr/>
          <a:lstStyle/>
          <a:p>
            <a:r>
              <a:rPr lang="de-DE" dirty="0"/>
              <a:t>Threshold = 0.3</a:t>
            </a:r>
            <a:endParaRPr lang="en-GB" dirty="0"/>
          </a:p>
        </p:txBody>
      </p:sp>
      <p:sp>
        <p:nvSpPr>
          <p:cNvPr id="5" name="Footer Placeholder 4">
            <a:extLst>
              <a:ext uri="{FF2B5EF4-FFF2-40B4-BE49-F238E27FC236}">
                <a16:creationId xmlns:a16="http://schemas.microsoft.com/office/drawing/2014/main" id="{D201A117-6C7B-4D62-92A7-602B74804678}"/>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11" name="Picture 10">
            <a:extLst>
              <a:ext uri="{FF2B5EF4-FFF2-40B4-BE49-F238E27FC236}">
                <a16:creationId xmlns:a16="http://schemas.microsoft.com/office/drawing/2014/main" id="{2A560A95-C8C5-419F-9C04-DE232E78D1D7}"/>
              </a:ext>
            </a:extLst>
          </p:cNvPr>
          <p:cNvPicPr>
            <a:picLocks noChangeAspect="1"/>
          </p:cNvPicPr>
          <p:nvPr/>
        </p:nvPicPr>
        <p:blipFill>
          <a:blip r:embed="rId2"/>
          <a:stretch>
            <a:fillRect/>
          </a:stretch>
        </p:blipFill>
        <p:spPr>
          <a:xfrm>
            <a:off x="590302" y="3325091"/>
            <a:ext cx="6527223" cy="1884569"/>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7929510-D397-4C47-8CB6-289E327F339F}"/>
                  </a:ext>
                </a:extLst>
              </p:cNvPr>
              <p:cNvSpPr txBox="1"/>
              <p:nvPr/>
            </p:nvSpPr>
            <p:spPr>
              <a:xfrm>
                <a:off x="6797853" y="1005819"/>
                <a:ext cx="2337435" cy="615490"/>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de-DE" b="0" i="1" smtClean="0">
                          <a:latin typeface="Cambria Math" panose="02040503050406030204" pitchFamily="18" charset="0"/>
                        </a:rPr>
                        <m:t>𝑇𝑃𝑅</m:t>
                      </m:r>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𝑇𝑃</m:t>
                          </m:r>
                        </m:num>
                        <m:den>
                          <m:r>
                            <a:rPr lang="de-DE" b="0" i="1" smtClean="0">
                              <a:latin typeface="Cambria Math" panose="02040503050406030204" pitchFamily="18" charset="0"/>
                            </a:rPr>
                            <m:t>𝑇𝑃</m:t>
                          </m:r>
                          <m:r>
                            <a:rPr lang="de-DE" b="0" i="1" smtClean="0">
                              <a:latin typeface="Cambria Math" panose="02040503050406030204" pitchFamily="18" charset="0"/>
                            </a:rPr>
                            <m:t>+</m:t>
                          </m:r>
                          <m:r>
                            <a:rPr lang="de-DE" b="0" i="1" smtClean="0">
                              <a:latin typeface="Cambria Math" panose="02040503050406030204" pitchFamily="18" charset="0"/>
                            </a:rPr>
                            <m:t>𝐹𝑁</m:t>
                          </m:r>
                        </m:den>
                      </m:f>
                    </m:oMath>
                  </m:oMathPara>
                </a14:m>
                <a:endParaRPr lang="en-US" dirty="0"/>
              </a:p>
            </p:txBody>
          </p:sp>
        </mc:Choice>
        <mc:Fallback xmlns="">
          <p:sp>
            <p:nvSpPr>
              <p:cNvPr id="13" name="TextBox 12">
                <a:extLst>
                  <a:ext uri="{FF2B5EF4-FFF2-40B4-BE49-F238E27FC236}">
                    <a16:creationId xmlns:a16="http://schemas.microsoft.com/office/drawing/2014/main" id="{E7929510-D397-4C47-8CB6-289E327F339F}"/>
                  </a:ext>
                </a:extLst>
              </p:cNvPr>
              <p:cNvSpPr txBox="1">
                <a:spLocks noRot="1" noChangeAspect="1" noMove="1" noResize="1" noEditPoints="1" noAdjustHandles="1" noChangeArrowheads="1" noChangeShapeType="1" noTextEdit="1"/>
              </p:cNvSpPr>
              <p:nvPr/>
            </p:nvSpPr>
            <p:spPr>
              <a:xfrm>
                <a:off x="6797853" y="1005819"/>
                <a:ext cx="2337435" cy="61549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43BB32D-7499-4472-BAB1-1679ABF97D58}"/>
                  </a:ext>
                </a:extLst>
              </p:cNvPr>
              <p:cNvSpPr txBox="1"/>
              <p:nvPr/>
            </p:nvSpPr>
            <p:spPr>
              <a:xfrm>
                <a:off x="6918022" y="1632135"/>
                <a:ext cx="2097098" cy="615490"/>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de-DE" b="0" i="1" smtClean="0">
                          <a:latin typeface="Cambria Math" panose="02040503050406030204" pitchFamily="18" charset="0"/>
                        </a:rPr>
                        <m:t>𝐹𝑃𝑅</m:t>
                      </m:r>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𝐹𝑃</m:t>
                          </m:r>
                        </m:num>
                        <m:den>
                          <m:r>
                            <a:rPr lang="de-DE" b="0" i="1" smtClean="0">
                              <a:latin typeface="Cambria Math" panose="02040503050406030204" pitchFamily="18" charset="0"/>
                            </a:rPr>
                            <m:t>𝐹𝑃</m:t>
                          </m:r>
                          <m:r>
                            <a:rPr lang="de-DE" b="0" i="1" smtClean="0">
                              <a:latin typeface="Cambria Math" panose="02040503050406030204" pitchFamily="18" charset="0"/>
                            </a:rPr>
                            <m:t>+</m:t>
                          </m:r>
                          <m:r>
                            <a:rPr lang="de-DE" b="0" i="1" smtClean="0">
                              <a:latin typeface="Cambria Math" panose="02040503050406030204" pitchFamily="18" charset="0"/>
                            </a:rPr>
                            <m:t>𝑇𝑁</m:t>
                          </m:r>
                        </m:den>
                      </m:f>
                    </m:oMath>
                  </m:oMathPara>
                </a14:m>
                <a:endParaRPr lang="en-US" dirty="0"/>
              </a:p>
            </p:txBody>
          </p:sp>
        </mc:Choice>
        <mc:Fallback xmlns="">
          <p:sp>
            <p:nvSpPr>
              <p:cNvPr id="15" name="TextBox 14">
                <a:extLst>
                  <a:ext uri="{FF2B5EF4-FFF2-40B4-BE49-F238E27FC236}">
                    <a16:creationId xmlns:a16="http://schemas.microsoft.com/office/drawing/2014/main" id="{D43BB32D-7499-4472-BAB1-1679ABF97D58}"/>
                  </a:ext>
                </a:extLst>
              </p:cNvPr>
              <p:cNvSpPr txBox="1">
                <a:spLocks noRot="1" noChangeAspect="1" noMove="1" noResize="1" noEditPoints="1" noAdjustHandles="1" noChangeArrowheads="1" noChangeShapeType="1" noTextEdit="1"/>
              </p:cNvSpPr>
              <p:nvPr/>
            </p:nvSpPr>
            <p:spPr>
              <a:xfrm>
                <a:off x="6918022" y="1632135"/>
                <a:ext cx="2097098" cy="615490"/>
              </a:xfrm>
              <a:prstGeom prst="rect">
                <a:avLst/>
              </a:prstGeom>
              <a:blipFill>
                <a:blip r:embed="rId4"/>
                <a:stretch>
                  <a:fillRect/>
                </a:stretch>
              </a:blipFill>
            </p:spPr>
            <p:txBody>
              <a:bodyPr/>
              <a:lstStyle/>
              <a:p>
                <a:r>
                  <a:rPr lang="en-GB">
                    <a:noFill/>
                  </a:rPr>
                  <a:t> </a:t>
                </a:r>
              </a:p>
            </p:txBody>
          </p:sp>
        </mc:Fallback>
      </mc:AlternateContent>
      <p:sp>
        <p:nvSpPr>
          <p:cNvPr id="16" name="TextBox 15">
            <a:extLst>
              <a:ext uri="{FF2B5EF4-FFF2-40B4-BE49-F238E27FC236}">
                <a16:creationId xmlns:a16="http://schemas.microsoft.com/office/drawing/2014/main" id="{412F12CD-9293-4862-B480-1B741D6FE79D}"/>
              </a:ext>
            </a:extLst>
          </p:cNvPr>
          <p:cNvSpPr txBox="1"/>
          <p:nvPr/>
        </p:nvSpPr>
        <p:spPr>
          <a:xfrm>
            <a:off x="490220" y="709534"/>
            <a:ext cx="6543330" cy="215444"/>
          </a:xfrm>
          <a:prstGeom prst="rect">
            <a:avLst/>
          </a:prstGeom>
          <a:solidFill>
            <a:schemeClr val="bg1"/>
          </a:solidFill>
        </p:spPr>
        <p:txBody>
          <a:bodyPr wrap="none" lIns="0" tIns="0" rIns="0" bIns="0" rtlCol="0">
            <a:spAutoFit/>
          </a:bodyPr>
          <a:lstStyle/>
          <a:p>
            <a:pPr algn="l">
              <a:lnSpc>
                <a:spcPct val="100000"/>
              </a:lnSpc>
            </a:pPr>
            <a:r>
              <a:rPr lang="de-DE" sz="14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Positive event = &lt;=50K - Threshold = 0.3 - </a:t>
            </a:r>
            <a:r>
              <a:rPr lang="de-DE" sz="140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If P (pos. Event) &gt; threshold =&gt; positive</a:t>
            </a:r>
            <a:endParaRPr lang="en-GB" sz="14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7" name="Rectangle: Rounded Corners 16">
            <a:extLst>
              <a:ext uri="{FF2B5EF4-FFF2-40B4-BE49-F238E27FC236}">
                <a16:creationId xmlns:a16="http://schemas.microsoft.com/office/drawing/2014/main" id="{55C2D4D2-4419-4836-94BD-78AA3D9797A4}"/>
              </a:ext>
            </a:extLst>
          </p:cNvPr>
          <p:cNvSpPr/>
          <p:nvPr/>
        </p:nvSpPr>
        <p:spPr>
          <a:xfrm>
            <a:off x="2074471" y="3533067"/>
            <a:ext cx="1363287" cy="216131"/>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4DC1644-0BB3-4EEC-A2D8-45263166A5AC}"/>
                  </a:ext>
                </a:extLst>
              </p:cNvPr>
              <p:cNvSpPr txBox="1"/>
              <p:nvPr/>
            </p:nvSpPr>
            <p:spPr>
              <a:xfrm>
                <a:off x="1121988" y="2451696"/>
                <a:ext cx="1416165" cy="357277"/>
              </a:xfrm>
              <a:prstGeom prst="rect">
                <a:avLst/>
              </a:prstGeom>
              <a:noFill/>
            </p:spPr>
            <p:txBody>
              <a:bodyPr wrap="square" rtlCol="0">
                <a:spAutoFit/>
              </a:bodyPr>
              <a:lstStyle/>
              <a:p>
                <a14:m>
                  <m:oMath xmlns:m="http://schemas.openxmlformats.org/officeDocument/2006/math">
                    <m:r>
                      <a:rPr lang="de-DE" sz="1200" b="0" i="1" smtClean="0">
                        <a:latin typeface="Cambria Math" panose="02040503050406030204" pitchFamily="18" charset="0"/>
                      </a:rPr>
                      <m:t>𝑇𝑃𝑅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6</m:t>
                        </m:r>
                      </m:num>
                      <m:den>
                        <m:r>
                          <a:rPr lang="de-DE" sz="1200" b="0" i="1" smtClean="0">
                            <a:latin typeface="Cambria Math" panose="02040503050406030204" pitchFamily="18" charset="0"/>
                          </a:rPr>
                          <m:t>6+1</m:t>
                        </m:r>
                      </m:den>
                    </m:f>
                  </m:oMath>
                </a14:m>
                <a:r>
                  <a:rPr lang="en-US" sz="1200" dirty="0"/>
                  <a:t> = 0.86</a:t>
                </a:r>
              </a:p>
            </p:txBody>
          </p:sp>
        </mc:Choice>
        <mc:Fallback xmlns="">
          <p:sp>
            <p:nvSpPr>
              <p:cNvPr id="21" name="TextBox 20">
                <a:extLst>
                  <a:ext uri="{FF2B5EF4-FFF2-40B4-BE49-F238E27FC236}">
                    <a16:creationId xmlns:a16="http://schemas.microsoft.com/office/drawing/2014/main" id="{24DC1644-0BB3-4EEC-A2D8-45263166A5AC}"/>
                  </a:ext>
                </a:extLst>
              </p:cNvPr>
              <p:cNvSpPr txBox="1">
                <a:spLocks noRot="1" noChangeAspect="1" noMove="1" noResize="1" noEditPoints="1" noAdjustHandles="1" noChangeArrowheads="1" noChangeShapeType="1" noTextEdit="1"/>
              </p:cNvSpPr>
              <p:nvPr/>
            </p:nvSpPr>
            <p:spPr>
              <a:xfrm>
                <a:off x="1121988" y="2451696"/>
                <a:ext cx="1416165" cy="357277"/>
              </a:xfrm>
              <a:prstGeom prst="rect">
                <a:avLst/>
              </a:prstGeom>
              <a:blipFill>
                <a:blip r:embed="rId5"/>
                <a:stretch>
                  <a:fillRect b="-1695"/>
                </a:stretch>
              </a:blipFill>
            </p:spPr>
            <p:txBody>
              <a:bodyPr/>
              <a:lstStyle/>
              <a:p>
                <a:r>
                  <a:rPr lang="en-GB">
                    <a:noFill/>
                  </a:rPr>
                  <a:t> </a:t>
                </a:r>
              </a:p>
            </p:txBody>
          </p:sp>
        </mc:Fallback>
      </mc:AlternateContent>
      <p:sp>
        <p:nvSpPr>
          <p:cNvPr id="24" name="Rectangle: Rounded Corners 23">
            <a:extLst>
              <a:ext uri="{FF2B5EF4-FFF2-40B4-BE49-F238E27FC236}">
                <a16:creationId xmlns:a16="http://schemas.microsoft.com/office/drawing/2014/main" id="{044FBCC7-A80D-4448-A058-3E3AB7536BA2}"/>
              </a:ext>
            </a:extLst>
          </p:cNvPr>
          <p:cNvSpPr/>
          <p:nvPr/>
        </p:nvSpPr>
        <p:spPr>
          <a:xfrm>
            <a:off x="4594142" y="3533067"/>
            <a:ext cx="1363287" cy="216131"/>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DB54E522-5369-46FE-B6DD-73CE71CB66DD}"/>
                  </a:ext>
                </a:extLst>
              </p:cNvPr>
              <p:cNvSpPr txBox="1"/>
              <p:nvPr/>
            </p:nvSpPr>
            <p:spPr>
              <a:xfrm>
                <a:off x="1095878" y="2751234"/>
                <a:ext cx="1629757" cy="354649"/>
              </a:xfrm>
              <a:prstGeom prst="rect">
                <a:avLst/>
              </a:prstGeom>
              <a:noFill/>
            </p:spPr>
            <p:txBody>
              <a:bodyPr wrap="square" rtlCol="0">
                <a:spAutoFit/>
              </a:bodyPr>
              <a:lstStyle/>
              <a:p>
                <a14:m>
                  <m:oMath xmlns:m="http://schemas.openxmlformats.org/officeDocument/2006/math">
                    <m:r>
                      <a:rPr lang="de-DE" sz="1200" b="0" i="1" smtClean="0">
                        <a:latin typeface="Cambria Math" panose="02040503050406030204" pitchFamily="18" charset="0"/>
                      </a:rPr>
                      <m:t>𝐹𝑃𝑅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1+2</m:t>
                        </m:r>
                      </m:den>
                    </m:f>
                  </m:oMath>
                </a14:m>
                <a:r>
                  <a:rPr lang="en-US" sz="1200" dirty="0"/>
                  <a:t> = 0.33</a:t>
                </a:r>
              </a:p>
            </p:txBody>
          </p:sp>
        </mc:Choice>
        <mc:Fallback xmlns="">
          <p:sp>
            <p:nvSpPr>
              <p:cNvPr id="28" name="TextBox 27">
                <a:extLst>
                  <a:ext uri="{FF2B5EF4-FFF2-40B4-BE49-F238E27FC236}">
                    <a16:creationId xmlns:a16="http://schemas.microsoft.com/office/drawing/2014/main" id="{DB54E522-5369-46FE-B6DD-73CE71CB66DD}"/>
                  </a:ext>
                </a:extLst>
              </p:cNvPr>
              <p:cNvSpPr txBox="1">
                <a:spLocks noRot="1" noChangeAspect="1" noMove="1" noResize="1" noEditPoints="1" noAdjustHandles="1" noChangeArrowheads="1" noChangeShapeType="1" noTextEdit="1"/>
              </p:cNvSpPr>
              <p:nvPr/>
            </p:nvSpPr>
            <p:spPr>
              <a:xfrm>
                <a:off x="1095878" y="2751234"/>
                <a:ext cx="1629757" cy="354649"/>
              </a:xfrm>
              <a:prstGeom prst="rect">
                <a:avLst/>
              </a:prstGeom>
              <a:blipFill>
                <a:blip r:embed="rId6"/>
                <a:stretch>
                  <a:fillRect b="-3448"/>
                </a:stretch>
              </a:blipFill>
            </p:spPr>
            <p:txBody>
              <a:bodyPr/>
              <a:lstStyle/>
              <a:p>
                <a:r>
                  <a:rPr lang="en-GB">
                    <a:noFill/>
                  </a:rPr>
                  <a:t> </a:t>
                </a:r>
              </a:p>
            </p:txBody>
          </p:sp>
        </mc:Fallback>
      </mc:AlternateContent>
      <p:graphicFrame>
        <p:nvGraphicFramePr>
          <p:cNvPr id="30" name="Table 29">
            <a:extLst>
              <a:ext uri="{FF2B5EF4-FFF2-40B4-BE49-F238E27FC236}">
                <a16:creationId xmlns:a16="http://schemas.microsoft.com/office/drawing/2014/main" id="{FADA18DD-3A90-4A92-BFA1-902ECF1F6897}"/>
              </a:ext>
            </a:extLst>
          </p:cNvPr>
          <p:cNvGraphicFramePr>
            <a:graphicFrameLocks noGrp="1"/>
          </p:cNvGraphicFramePr>
          <p:nvPr/>
        </p:nvGraphicFramePr>
        <p:xfrm>
          <a:off x="764712" y="1361966"/>
          <a:ext cx="2126781" cy="891540"/>
        </p:xfrm>
        <a:graphic>
          <a:graphicData uri="http://schemas.openxmlformats.org/drawingml/2006/table">
            <a:tbl>
              <a:tblPr firstRow="1" bandRow="1">
                <a:tableStyleId>{5C22544A-7EE6-4342-B048-85BDC9FD1C3A}</a:tableStyleId>
              </a:tblPr>
              <a:tblGrid>
                <a:gridCol w="708927">
                  <a:extLst>
                    <a:ext uri="{9D8B030D-6E8A-4147-A177-3AD203B41FA5}">
                      <a16:colId xmlns:a16="http://schemas.microsoft.com/office/drawing/2014/main" val="2521256269"/>
                    </a:ext>
                  </a:extLst>
                </a:gridCol>
                <a:gridCol w="708927">
                  <a:extLst>
                    <a:ext uri="{9D8B030D-6E8A-4147-A177-3AD203B41FA5}">
                      <a16:colId xmlns:a16="http://schemas.microsoft.com/office/drawing/2014/main" val="2776123958"/>
                    </a:ext>
                  </a:extLst>
                </a:gridCol>
                <a:gridCol w="708927">
                  <a:extLst>
                    <a:ext uri="{9D8B030D-6E8A-4147-A177-3AD203B41FA5}">
                      <a16:colId xmlns:a16="http://schemas.microsoft.com/office/drawing/2014/main" val="3568835804"/>
                    </a:ext>
                  </a:extLst>
                </a:gridCol>
              </a:tblGrid>
              <a:tr h="245208">
                <a:tc>
                  <a:txBody>
                    <a:bodyPr/>
                    <a:lstStyle/>
                    <a:p>
                      <a:endParaRPr lang="en-US" dirty="0"/>
                    </a:p>
                  </a:txBody>
                  <a:tcPr/>
                </a:tc>
                <a:tc>
                  <a:txBody>
                    <a:bodyPr/>
                    <a:lstStyle/>
                    <a:p>
                      <a:pPr algn="ctr"/>
                      <a:r>
                        <a:rPr lang="en-US" sz="1000" dirty="0"/>
                        <a:t>Positive</a:t>
                      </a:r>
                    </a:p>
                  </a:txBody>
                  <a:tcPr/>
                </a:tc>
                <a:tc>
                  <a:txBody>
                    <a:bodyPr/>
                    <a:lstStyle/>
                    <a:p>
                      <a:pPr algn="ctr"/>
                      <a:r>
                        <a:rPr lang="en-US" sz="1000" dirty="0"/>
                        <a:t>Negative</a:t>
                      </a:r>
                    </a:p>
                  </a:txBody>
                  <a:tcPr/>
                </a:tc>
                <a:extLst>
                  <a:ext uri="{0D108BD9-81ED-4DB2-BD59-A6C34878D82A}">
                    <a16:rowId xmlns:a16="http://schemas.microsoft.com/office/drawing/2014/main" val="2207853635"/>
                  </a:ext>
                </a:extLst>
              </a:tr>
              <a:tr h="245208">
                <a:tc>
                  <a:txBody>
                    <a:bodyPr/>
                    <a:lstStyle/>
                    <a:p>
                      <a:r>
                        <a:rPr lang="en-US" sz="1000" dirty="0"/>
                        <a:t>Positive</a:t>
                      </a:r>
                    </a:p>
                  </a:txBody>
                  <a:tcPr/>
                </a:tc>
                <a:tc>
                  <a:txBody>
                    <a:bodyPr/>
                    <a:lstStyle/>
                    <a:p>
                      <a:pPr algn="r"/>
                      <a:r>
                        <a:rPr lang="en-US" dirty="0"/>
                        <a:t>6</a:t>
                      </a:r>
                    </a:p>
                  </a:txBody>
                  <a:tcPr/>
                </a:tc>
                <a:tc>
                  <a:txBody>
                    <a:bodyPr/>
                    <a:lstStyle/>
                    <a:p>
                      <a:pPr algn="r"/>
                      <a:r>
                        <a:rPr lang="en-US" dirty="0"/>
                        <a:t>1</a:t>
                      </a:r>
                    </a:p>
                  </a:txBody>
                  <a:tcPr/>
                </a:tc>
                <a:extLst>
                  <a:ext uri="{0D108BD9-81ED-4DB2-BD59-A6C34878D82A}">
                    <a16:rowId xmlns:a16="http://schemas.microsoft.com/office/drawing/2014/main" val="3930496870"/>
                  </a:ext>
                </a:extLst>
              </a:tr>
              <a:tr h="245208">
                <a:tc>
                  <a:txBody>
                    <a:bodyPr/>
                    <a:lstStyle/>
                    <a:p>
                      <a:r>
                        <a:rPr lang="en-US" sz="1000" dirty="0"/>
                        <a:t>Negative</a:t>
                      </a:r>
                    </a:p>
                  </a:txBody>
                  <a:tcPr/>
                </a:tc>
                <a:tc>
                  <a:txBody>
                    <a:bodyPr/>
                    <a:lstStyle/>
                    <a:p>
                      <a:pPr algn="r"/>
                      <a:r>
                        <a:rPr lang="en-US" dirty="0"/>
                        <a:t>1</a:t>
                      </a:r>
                    </a:p>
                  </a:txBody>
                  <a:tcPr/>
                </a:tc>
                <a:tc>
                  <a:txBody>
                    <a:bodyPr/>
                    <a:lstStyle/>
                    <a:p>
                      <a:pPr algn="r"/>
                      <a:r>
                        <a:rPr lang="en-US" dirty="0"/>
                        <a:t>2</a:t>
                      </a:r>
                    </a:p>
                  </a:txBody>
                  <a:tcPr/>
                </a:tc>
                <a:extLst>
                  <a:ext uri="{0D108BD9-81ED-4DB2-BD59-A6C34878D82A}">
                    <a16:rowId xmlns:a16="http://schemas.microsoft.com/office/drawing/2014/main" val="3110047474"/>
                  </a:ext>
                </a:extLst>
              </a:tr>
            </a:tbl>
          </a:graphicData>
        </a:graphic>
      </p:graphicFrame>
      <p:sp>
        <p:nvSpPr>
          <p:cNvPr id="32" name="Oval 31">
            <a:extLst>
              <a:ext uri="{FF2B5EF4-FFF2-40B4-BE49-F238E27FC236}">
                <a16:creationId xmlns:a16="http://schemas.microsoft.com/office/drawing/2014/main" id="{24415973-6100-4B5C-ADE1-4579F59DF968}"/>
              </a:ext>
            </a:extLst>
          </p:cNvPr>
          <p:cNvSpPr/>
          <p:nvPr/>
        </p:nvSpPr>
        <p:spPr>
          <a:xfrm>
            <a:off x="2093867" y="4268070"/>
            <a:ext cx="266007" cy="941016"/>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D044328E-9672-4D62-8676-730644BA2D03}"/>
              </a:ext>
            </a:extLst>
          </p:cNvPr>
          <p:cNvSpPr/>
          <p:nvPr/>
        </p:nvSpPr>
        <p:spPr>
          <a:xfrm>
            <a:off x="2093867" y="4028900"/>
            <a:ext cx="266007" cy="150442"/>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6E6722B2-ED56-4BF3-B45E-E386840B73E1}"/>
              </a:ext>
            </a:extLst>
          </p:cNvPr>
          <p:cNvSpPr txBox="1"/>
          <p:nvPr/>
        </p:nvSpPr>
        <p:spPr>
          <a:xfrm>
            <a:off x="1417733" y="1048993"/>
            <a:ext cx="820738" cy="276999"/>
          </a:xfrm>
          <a:prstGeom prst="rect">
            <a:avLst/>
          </a:prstGeom>
          <a:solidFill>
            <a:schemeClr val="bg1"/>
          </a:solidFill>
        </p:spPr>
        <p:txBody>
          <a:bodyPr wrap="none" lIns="0" tIns="0" rIns="0" bIns="0" rtlCol="0">
            <a:spAutoFit/>
          </a:bodyPr>
          <a:lstStyle/>
          <a:p>
            <a:pPr algn="l">
              <a:lnSpc>
                <a:spcPct val="100000"/>
              </a:lnSpc>
            </a:pPr>
            <a:r>
              <a:rPr lang="de-DE"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Model 1</a:t>
            </a:r>
            <a:endParaRPr lang="en-GB"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1" name="Oval 40">
            <a:extLst>
              <a:ext uri="{FF2B5EF4-FFF2-40B4-BE49-F238E27FC236}">
                <a16:creationId xmlns:a16="http://schemas.microsoft.com/office/drawing/2014/main" id="{C5DD0EFF-7E75-4531-95F4-033A4DD2175C}"/>
              </a:ext>
            </a:extLst>
          </p:cNvPr>
          <p:cNvSpPr/>
          <p:nvPr/>
        </p:nvSpPr>
        <p:spPr>
          <a:xfrm>
            <a:off x="4620912" y="3876661"/>
            <a:ext cx="266007" cy="1332999"/>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43" name="Table 42">
            <a:extLst>
              <a:ext uri="{FF2B5EF4-FFF2-40B4-BE49-F238E27FC236}">
                <a16:creationId xmlns:a16="http://schemas.microsoft.com/office/drawing/2014/main" id="{05B2C2A0-E299-498A-ABE5-9A68D2270152}"/>
              </a:ext>
            </a:extLst>
          </p:cNvPr>
          <p:cNvGraphicFramePr>
            <a:graphicFrameLocks noGrp="1"/>
          </p:cNvGraphicFramePr>
          <p:nvPr/>
        </p:nvGraphicFramePr>
        <p:xfrm>
          <a:off x="3415013" y="1361966"/>
          <a:ext cx="2126781" cy="891540"/>
        </p:xfrm>
        <a:graphic>
          <a:graphicData uri="http://schemas.openxmlformats.org/drawingml/2006/table">
            <a:tbl>
              <a:tblPr firstRow="1" bandRow="1">
                <a:tableStyleId>{5C22544A-7EE6-4342-B048-85BDC9FD1C3A}</a:tableStyleId>
              </a:tblPr>
              <a:tblGrid>
                <a:gridCol w="708927">
                  <a:extLst>
                    <a:ext uri="{9D8B030D-6E8A-4147-A177-3AD203B41FA5}">
                      <a16:colId xmlns:a16="http://schemas.microsoft.com/office/drawing/2014/main" val="2521256269"/>
                    </a:ext>
                  </a:extLst>
                </a:gridCol>
                <a:gridCol w="708927">
                  <a:extLst>
                    <a:ext uri="{9D8B030D-6E8A-4147-A177-3AD203B41FA5}">
                      <a16:colId xmlns:a16="http://schemas.microsoft.com/office/drawing/2014/main" val="2776123958"/>
                    </a:ext>
                  </a:extLst>
                </a:gridCol>
                <a:gridCol w="708927">
                  <a:extLst>
                    <a:ext uri="{9D8B030D-6E8A-4147-A177-3AD203B41FA5}">
                      <a16:colId xmlns:a16="http://schemas.microsoft.com/office/drawing/2014/main" val="3568835804"/>
                    </a:ext>
                  </a:extLst>
                </a:gridCol>
              </a:tblGrid>
              <a:tr h="245208">
                <a:tc>
                  <a:txBody>
                    <a:bodyPr/>
                    <a:lstStyle/>
                    <a:p>
                      <a:endParaRPr lang="en-US" dirty="0"/>
                    </a:p>
                  </a:txBody>
                  <a:tcPr/>
                </a:tc>
                <a:tc>
                  <a:txBody>
                    <a:bodyPr/>
                    <a:lstStyle/>
                    <a:p>
                      <a:pPr algn="ctr"/>
                      <a:r>
                        <a:rPr lang="en-US" sz="1000" dirty="0"/>
                        <a:t>Positive</a:t>
                      </a:r>
                    </a:p>
                  </a:txBody>
                  <a:tcPr/>
                </a:tc>
                <a:tc>
                  <a:txBody>
                    <a:bodyPr/>
                    <a:lstStyle/>
                    <a:p>
                      <a:pPr algn="ctr"/>
                      <a:r>
                        <a:rPr lang="en-US" sz="1000" dirty="0"/>
                        <a:t>Negative</a:t>
                      </a:r>
                    </a:p>
                  </a:txBody>
                  <a:tcPr/>
                </a:tc>
                <a:extLst>
                  <a:ext uri="{0D108BD9-81ED-4DB2-BD59-A6C34878D82A}">
                    <a16:rowId xmlns:a16="http://schemas.microsoft.com/office/drawing/2014/main" val="2207853635"/>
                  </a:ext>
                </a:extLst>
              </a:tr>
              <a:tr h="245208">
                <a:tc>
                  <a:txBody>
                    <a:bodyPr/>
                    <a:lstStyle/>
                    <a:p>
                      <a:r>
                        <a:rPr lang="en-US" sz="1000" dirty="0"/>
                        <a:t>Positive</a:t>
                      </a:r>
                    </a:p>
                  </a:txBody>
                  <a:tcPr/>
                </a:tc>
                <a:tc>
                  <a:txBody>
                    <a:bodyPr/>
                    <a:lstStyle/>
                    <a:p>
                      <a:pPr algn="r"/>
                      <a:r>
                        <a:rPr lang="en-US" dirty="0"/>
                        <a:t>6</a:t>
                      </a:r>
                    </a:p>
                  </a:txBody>
                  <a:tcPr/>
                </a:tc>
                <a:tc>
                  <a:txBody>
                    <a:bodyPr/>
                    <a:lstStyle/>
                    <a:p>
                      <a:pPr algn="r"/>
                      <a:r>
                        <a:rPr lang="en-US" dirty="0"/>
                        <a:t>1</a:t>
                      </a:r>
                    </a:p>
                  </a:txBody>
                  <a:tcPr/>
                </a:tc>
                <a:extLst>
                  <a:ext uri="{0D108BD9-81ED-4DB2-BD59-A6C34878D82A}">
                    <a16:rowId xmlns:a16="http://schemas.microsoft.com/office/drawing/2014/main" val="3930496870"/>
                  </a:ext>
                </a:extLst>
              </a:tr>
              <a:tr h="245208">
                <a:tc>
                  <a:txBody>
                    <a:bodyPr/>
                    <a:lstStyle/>
                    <a:p>
                      <a:r>
                        <a:rPr lang="en-US" sz="1000" dirty="0"/>
                        <a:t>Negative</a:t>
                      </a:r>
                    </a:p>
                  </a:txBody>
                  <a:tcPr/>
                </a:tc>
                <a:tc>
                  <a:txBody>
                    <a:bodyPr/>
                    <a:lstStyle/>
                    <a:p>
                      <a:pPr algn="r"/>
                      <a:r>
                        <a:rPr lang="en-US" dirty="0"/>
                        <a:t>3</a:t>
                      </a:r>
                    </a:p>
                  </a:txBody>
                  <a:tcPr/>
                </a:tc>
                <a:tc>
                  <a:txBody>
                    <a:bodyPr/>
                    <a:lstStyle/>
                    <a:p>
                      <a:pPr algn="r"/>
                      <a:r>
                        <a:rPr lang="en-US" dirty="0"/>
                        <a:t>0</a:t>
                      </a:r>
                    </a:p>
                  </a:txBody>
                  <a:tcPr/>
                </a:tc>
                <a:extLst>
                  <a:ext uri="{0D108BD9-81ED-4DB2-BD59-A6C34878D82A}">
                    <a16:rowId xmlns:a16="http://schemas.microsoft.com/office/drawing/2014/main" val="3110047474"/>
                  </a:ext>
                </a:extLst>
              </a:tr>
            </a:tbl>
          </a:graphicData>
        </a:graphic>
      </p:graphicFrame>
      <p:sp>
        <p:nvSpPr>
          <p:cNvPr id="45" name="TextBox 44">
            <a:extLst>
              <a:ext uri="{FF2B5EF4-FFF2-40B4-BE49-F238E27FC236}">
                <a16:creationId xmlns:a16="http://schemas.microsoft.com/office/drawing/2014/main" id="{66D490D1-E4E0-41A2-8A5A-AE167CD5F05A}"/>
              </a:ext>
            </a:extLst>
          </p:cNvPr>
          <p:cNvSpPr txBox="1"/>
          <p:nvPr/>
        </p:nvSpPr>
        <p:spPr>
          <a:xfrm>
            <a:off x="4068034" y="1048993"/>
            <a:ext cx="820738" cy="276999"/>
          </a:xfrm>
          <a:prstGeom prst="rect">
            <a:avLst/>
          </a:prstGeom>
          <a:solidFill>
            <a:schemeClr val="bg1"/>
          </a:solidFill>
        </p:spPr>
        <p:txBody>
          <a:bodyPr wrap="none" lIns="0" tIns="0" rIns="0" bIns="0" rtlCol="0">
            <a:spAutoFit/>
          </a:bodyPr>
          <a:lstStyle/>
          <a:p>
            <a:pPr algn="l">
              <a:lnSpc>
                <a:spcPct val="100000"/>
              </a:lnSpc>
            </a:pPr>
            <a:r>
              <a:rPr lang="de-DE"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Model 2</a:t>
            </a:r>
            <a:endParaRPr lang="en-GB"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BF4B878-C031-45B0-9A77-C9CF4B3BF89A}"/>
                  </a:ext>
                </a:extLst>
              </p:cNvPr>
              <p:cNvSpPr txBox="1"/>
              <p:nvPr/>
            </p:nvSpPr>
            <p:spPr>
              <a:xfrm>
                <a:off x="3783231" y="2447799"/>
                <a:ext cx="1416165" cy="357277"/>
              </a:xfrm>
              <a:prstGeom prst="rect">
                <a:avLst/>
              </a:prstGeom>
              <a:noFill/>
            </p:spPr>
            <p:txBody>
              <a:bodyPr wrap="square" rtlCol="0">
                <a:spAutoFit/>
              </a:bodyPr>
              <a:lstStyle/>
              <a:p>
                <a14:m>
                  <m:oMath xmlns:m="http://schemas.openxmlformats.org/officeDocument/2006/math">
                    <m:r>
                      <a:rPr lang="de-DE" sz="1200" b="0" i="1" smtClean="0">
                        <a:latin typeface="Cambria Math" panose="02040503050406030204" pitchFamily="18" charset="0"/>
                      </a:rPr>
                      <m:t>𝑇𝑃𝑅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6</m:t>
                        </m:r>
                      </m:num>
                      <m:den>
                        <m:r>
                          <a:rPr lang="de-DE" sz="1200" b="0" i="1" smtClean="0">
                            <a:latin typeface="Cambria Math" panose="02040503050406030204" pitchFamily="18" charset="0"/>
                          </a:rPr>
                          <m:t>6+1</m:t>
                        </m:r>
                      </m:den>
                    </m:f>
                  </m:oMath>
                </a14:m>
                <a:r>
                  <a:rPr lang="en-US" sz="1200" dirty="0"/>
                  <a:t> = 0.86</a:t>
                </a:r>
              </a:p>
            </p:txBody>
          </p:sp>
        </mc:Choice>
        <mc:Fallback xmlns="">
          <p:sp>
            <p:nvSpPr>
              <p:cNvPr id="51" name="TextBox 50">
                <a:extLst>
                  <a:ext uri="{FF2B5EF4-FFF2-40B4-BE49-F238E27FC236}">
                    <a16:creationId xmlns:a16="http://schemas.microsoft.com/office/drawing/2014/main" id="{ABF4B878-C031-45B0-9A77-C9CF4B3BF89A}"/>
                  </a:ext>
                </a:extLst>
              </p:cNvPr>
              <p:cNvSpPr txBox="1">
                <a:spLocks noRot="1" noChangeAspect="1" noMove="1" noResize="1" noEditPoints="1" noAdjustHandles="1" noChangeArrowheads="1" noChangeShapeType="1" noTextEdit="1"/>
              </p:cNvSpPr>
              <p:nvPr/>
            </p:nvSpPr>
            <p:spPr>
              <a:xfrm>
                <a:off x="3783231" y="2447799"/>
                <a:ext cx="1416165" cy="357277"/>
              </a:xfrm>
              <a:prstGeom prst="rect">
                <a:avLst/>
              </a:prstGeom>
              <a:blipFill>
                <a:blip r:embed="rId7"/>
                <a:stretch>
                  <a:fillRect b="-34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C8CDF0D3-D04D-4338-ABFD-93486D4B6AA2}"/>
                  </a:ext>
                </a:extLst>
              </p:cNvPr>
              <p:cNvSpPr txBox="1"/>
              <p:nvPr/>
            </p:nvSpPr>
            <p:spPr>
              <a:xfrm>
                <a:off x="3761885" y="2768634"/>
                <a:ext cx="1629757" cy="354649"/>
              </a:xfrm>
              <a:prstGeom prst="rect">
                <a:avLst/>
              </a:prstGeom>
              <a:noFill/>
            </p:spPr>
            <p:txBody>
              <a:bodyPr wrap="square" rtlCol="0">
                <a:spAutoFit/>
              </a:bodyPr>
              <a:lstStyle/>
              <a:p>
                <a14:m>
                  <m:oMath xmlns:m="http://schemas.openxmlformats.org/officeDocument/2006/math">
                    <m:r>
                      <a:rPr lang="de-DE" sz="1200" b="0" i="1" smtClean="0">
                        <a:latin typeface="Cambria Math" panose="02040503050406030204" pitchFamily="18" charset="0"/>
                      </a:rPr>
                      <m:t>𝐹𝑃𝑅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3</m:t>
                        </m:r>
                      </m:num>
                      <m:den>
                        <m:r>
                          <a:rPr lang="de-DE" sz="1200" b="0" i="1" smtClean="0">
                            <a:latin typeface="Cambria Math" panose="02040503050406030204" pitchFamily="18" charset="0"/>
                          </a:rPr>
                          <m:t>3+0</m:t>
                        </m:r>
                      </m:den>
                    </m:f>
                  </m:oMath>
                </a14:m>
                <a:r>
                  <a:rPr lang="en-US" sz="1200" dirty="0"/>
                  <a:t> = 1.00</a:t>
                </a:r>
              </a:p>
            </p:txBody>
          </p:sp>
        </mc:Choice>
        <mc:Fallback xmlns="">
          <p:sp>
            <p:nvSpPr>
              <p:cNvPr id="53" name="TextBox 52">
                <a:extLst>
                  <a:ext uri="{FF2B5EF4-FFF2-40B4-BE49-F238E27FC236}">
                    <a16:creationId xmlns:a16="http://schemas.microsoft.com/office/drawing/2014/main" id="{C8CDF0D3-D04D-4338-ABFD-93486D4B6AA2}"/>
                  </a:ext>
                </a:extLst>
              </p:cNvPr>
              <p:cNvSpPr txBox="1">
                <a:spLocks noRot="1" noChangeAspect="1" noMove="1" noResize="1" noEditPoints="1" noAdjustHandles="1" noChangeArrowheads="1" noChangeShapeType="1" noTextEdit="1"/>
              </p:cNvSpPr>
              <p:nvPr/>
            </p:nvSpPr>
            <p:spPr>
              <a:xfrm>
                <a:off x="3761885" y="2768634"/>
                <a:ext cx="1629757" cy="354649"/>
              </a:xfrm>
              <a:prstGeom prst="rect">
                <a:avLst/>
              </a:prstGeom>
              <a:blipFill>
                <a:blip r:embed="rId8"/>
                <a:stretch>
                  <a:fillRect b="-3448"/>
                </a:stretch>
              </a:blipFill>
            </p:spPr>
            <p:txBody>
              <a:bodyPr/>
              <a:lstStyle/>
              <a:p>
                <a:r>
                  <a:rPr lang="en-GB">
                    <a:noFill/>
                  </a:rPr>
                  <a:t> </a:t>
                </a:r>
              </a:p>
            </p:txBody>
          </p:sp>
        </mc:Fallback>
      </mc:AlternateContent>
      <p:sp>
        <p:nvSpPr>
          <p:cNvPr id="4" name="Slide Number Placeholder 3"/>
          <p:cNvSpPr>
            <a:spLocks noGrp="1"/>
          </p:cNvSpPr>
          <p:nvPr>
            <p:ph type="sldNum" sz="quarter" idx="13"/>
          </p:nvPr>
        </p:nvSpPr>
        <p:spPr/>
        <p:txBody>
          <a:bodyPr/>
          <a:lstStyle/>
          <a:p>
            <a:fld id="{15C29056-5AFA-7949-831A-3EC086771171}" type="slidenum">
              <a:rPr lang="de-DE" smtClean="0"/>
              <a:pPr/>
              <a:t>19</a:t>
            </a:fld>
            <a:endParaRPr lang="de-DE" dirty="0"/>
          </a:p>
        </p:txBody>
      </p:sp>
    </p:spTree>
    <p:extLst>
      <p:ext uri="{BB962C8B-B14F-4D97-AF65-F5344CB8AC3E}">
        <p14:creationId xmlns:p14="http://schemas.microsoft.com/office/powerpoint/2010/main" val="661790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1292662"/>
          </a:xfrm>
        </p:spPr>
        <p:txBody>
          <a:bodyPr/>
          <a:lstStyle/>
          <a:p>
            <a:r>
              <a:rPr lang="de-DE" dirty="0"/>
              <a:t>Exercise </a:t>
            </a:r>
            <a:r>
              <a:rPr lang="de-DE" dirty="0" smtClean="0"/>
              <a:t>1</a:t>
            </a:r>
            <a:r>
              <a:rPr lang="de-DE" dirty="0"/>
              <a:t/>
            </a:r>
            <a:br>
              <a:rPr lang="de-DE" dirty="0"/>
            </a:br>
            <a:r>
              <a:rPr lang="de-DE" dirty="0"/>
              <a:t>Evaluation Metrics</a:t>
            </a:r>
          </a:p>
        </p:txBody>
      </p:sp>
      <p:sp>
        <p:nvSpPr>
          <p:cNvPr id="4" name="Fußzeilenplatzhalter 3">
            <a:extLst>
              <a:ext uri="{FF2B5EF4-FFF2-40B4-BE49-F238E27FC236}">
                <a16:creationId xmlns:a16="http://schemas.microsoft.com/office/drawing/2014/main" id="{3038D155-696E-394D-AC74-0C0A4611EA6C}"/>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
        <p:nvSpPr>
          <p:cNvPr id="5" name="Slide Number Placeholder 4"/>
          <p:cNvSpPr>
            <a:spLocks noGrp="1"/>
          </p:cNvSpPr>
          <p:nvPr>
            <p:ph type="sldNum" sz="quarter" idx="4"/>
          </p:nvPr>
        </p:nvSpPr>
        <p:spPr/>
        <p:txBody>
          <a:bodyPr/>
          <a:lstStyle/>
          <a:p>
            <a:fld id="{15C29056-5AFA-7949-831A-3EC086771171}" type="slidenum">
              <a:rPr lang="de-DE" smtClean="0"/>
              <a:pPr/>
              <a:t>2</a:t>
            </a:fld>
            <a:endParaRPr lang="de-DE" dirty="0"/>
          </a:p>
        </p:txBody>
      </p:sp>
    </p:spTree>
    <p:extLst>
      <p:ext uri="{BB962C8B-B14F-4D97-AF65-F5344CB8AC3E}">
        <p14:creationId xmlns:p14="http://schemas.microsoft.com/office/powerpoint/2010/main" val="2911523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CCFB-EE1C-43AB-A654-E9C8FDE4AF10}"/>
              </a:ext>
            </a:extLst>
          </p:cNvPr>
          <p:cNvSpPr>
            <a:spLocks noGrp="1"/>
          </p:cNvSpPr>
          <p:nvPr>
            <p:ph type="title"/>
          </p:nvPr>
        </p:nvSpPr>
        <p:spPr/>
        <p:txBody>
          <a:bodyPr/>
          <a:lstStyle/>
          <a:p>
            <a:r>
              <a:rPr lang="de-DE" dirty="0"/>
              <a:t>Threshold = 0.2</a:t>
            </a:r>
            <a:endParaRPr lang="en-GB" dirty="0"/>
          </a:p>
        </p:txBody>
      </p:sp>
      <p:sp>
        <p:nvSpPr>
          <p:cNvPr id="5" name="Footer Placeholder 4">
            <a:extLst>
              <a:ext uri="{FF2B5EF4-FFF2-40B4-BE49-F238E27FC236}">
                <a16:creationId xmlns:a16="http://schemas.microsoft.com/office/drawing/2014/main" id="{D201A117-6C7B-4D62-92A7-602B74804678}"/>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11" name="Picture 10">
            <a:extLst>
              <a:ext uri="{FF2B5EF4-FFF2-40B4-BE49-F238E27FC236}">
                <a16:creationId xmlns:a16="http://schemas.microsoft.com/office/drawing/2014/main" id="{2A560A95-C8C5-419F-9C04-DE232E78D1D7}"/>
              </a:ext>
            </a:extLst>
          </p:cNvPr>
          <p:cNvPicPr>
            <a:picLocks noChangeAspect="1"/>
          </p:cNvPicPr>
          <p:nvPr/>
        </p:nvPicPr>
        <p:blipFill>
          <a:blip r:embed="rId2"/>
          <a:stretch>
            <a:fillRect/>
          </a:stretch>
        </p:blipFill>
        <p:spPr>
          <a:xfrm>
            <a:off x="590302" y="3325091"/>
            <a:ext cx="6527223" cy="1884569"/>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7929510-D397-4C47-8CB6-289E327F339F}"/>
                  </a:ext>
                </a:extLst>
              </p:cNvPr>
              <p:cNvSpPr txBox="1"/>
              <p:nvPr/>
            </p:nvSpPr>
            <p:spPr>
              <a:xfrm>
                <a:off x="6797853" y="1005819"/>
                <a:ext cx="2337435" cy="615490"/>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de-DE" b="0" i="1" smtClean="0">
                          <a:latin typeface="Cambria Math" panose="02040503050406030204" pitchFamily="18" charset="0"/>
                        </a:rPr>
                        <m:t>𝑇𝑃𝑅</m:t>
                      </m:r>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𝑇𝑃</m:t>
                          </m:r>
                        </m:num>
                        <m:den>
                          <m:r>
                            <a:rPr lang="de-DE" b="0" i="1" smtClean="0">
                              <a:latin typeface="Cambria Math" panose="02040503050406030204" pitchFamily="18" charset="0"/>
                            </a:rPr>
                            <m:t>𝑇𝑃</m:t>
                          </m:r>
                          <m:r>
                            <a:rPr lang="de-DE" b="0" i="1" smtClean="0">
                              <a:latin typeface="Cambria Math" panose="02040503050406030204" pitchFamily="18" charset="0"/>
                            </a:rPr>
                            <m:t>+</m:t>
                          </m:r>
                          <m:r>
                            <a:rPr lang="de-DE" b="0" i="1" smtClean="0">
                              <a:latin typeface="Cambria Math" panose="02040503050406030204" pitchFamily="18" charset="0"/>
                            </a:rPr>
                            <m:t>𝐹𝑁</m:t>
                          </m:r>
                        </m:den>
                      </m:f>
                    </m:oMath>
                  </m:oMathPara>
                </a14:m>
                <a:endParaRPr lang="en-US" dirty="0"/>
              </a:p>
            </p:txBody>
          </p:sp>
        </mc:Choice>
        <mc:Fallback xmlns="">
          <p:sp>
            <p:nvSpPr>
              <p:cNvPr id="13" name="TextBox 12">
                <a:extLst>
                  <a:ext uri="{FF2B5EF4-FFF2-40B4-BE49-F238E27FC236}">
                    <a16:creationId xmlns:a16="http://schemas.microsoft.com/office/drawing/2014/main" id="{E7929510-D397-4C47-8CB6-289E327F339F}"/>
                  </a:ext>
                </a:extLst>
              </p:cNvPr>
              <p:cNvSpPr txBox="1">
                <a:spLocks noRot="1" noChangeAspect="1" noMove="1" noResize="1" noEditPoints="1" noAdjustHandles="1" noChangeArrowheads="1" noChangeShapeType="1" noTextEdit="1"/>
              </p:cNvSpPr>
              <p:nvPr/>
            </p:nvSpPr>
            <p:spPr>
              <a:xfrm>
                <a:off x="6797853" y="1005819"/>
                <a:ext cx="2337435" cy="61549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43BB32D-7499-4472-BAB1-1679ABF97D58}"/>
                  </a:ext>
                </a:extLst>
              </p:cNvPr>
              <p:cNvSpPr txBox="1"/>
              <p:nvPr/>
            </p:nvSpPr>
            <p:spPr>
              <a:xfrm>
                <a:off x="6918022" y="1632135"/>
                <a:ext cx="2097098" cy="615490"/>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de-DE" b="0" i="1" smtClean="0">
                          <a:latin typeface="Cambria Math" panose="02040503050406030204" pitchFamily="18" charset="0"/>
                        </a:rPr>
                        <m:t>𝐹𝑃𝑅</m:t>
                      </m:r>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𝐹𝑃</m:t>
                          </m:r>
                        </m:num>
                        <m:den>
                          <m:r>
                            <a:rPr lang="de-DE" b="0" i="1" smtClean="0">
                              <a:latin typeface="Cambria Math" panose="02040503050406030204" pitchFamily="18" charset="0"/>
                            </a:rPr>
                            <m:t>𝐹𝑃</m:t>
                          </m:r>
                          <m:r>
                            <a:rPr lang="de-DE" b="0" i="1" smtClean="0">
                              <a:latin typeface="Cambria Math" panose="02040503050406030204" pitchFamily="18" charset="0"/>
                            </a:rPr>
                            <m:t>+</m:t>
                          </m:r>
                          <m:r>
                            <a:rPr lang="de-DE" b="0" i="1" smtClean="0">
                              <a:latin typeface="Cambria Math" panose="02040503050406030204" pitchFamily="18" charset="0"/>
                            </a:rPr>
                            <m:t>𝑇𝑁</m:t>
                          </m:r>
                        </m:den>
                      </m:f>
                    </m:oMath>
                  </m:oMathPara>
                </a14:m>
                <a:endParaRPr lang="en-US" dirty="0"/>
              </a:p>
            </p:txBody>
          </p:sp>
        </mc:Choice>
        <mc:Fallback xmlns="">
          <p:sp>
            <p:nvSpPr>
              <p:cNvPr id="15" name="TextBox 14">
                <a:extLst>
                  <a:ext uri="{FF2B5EF4-FFF2-40B4-BE49-F238E27FC236}">
                    <a16:creationId xmlns:a16="http://schemas.microsoft.com/office/drawing/2014/main" id="{D43BB32D-7499-4472-BAB1-1679ABF97D58}"/>
                  </a:ext>
                </a:extLst>
              </p:cNvPr>
              <p:cNvSpPr txBox="1">
                <a:spLocks noRot="1" noChangeAspect="1" noMove="1" noResize="1" noEditPoints="1" noAdjustHandles="1" noChangeArrowheads="1" noChangeShapeType="1" noTextEdit="1"/>
              </p:cNvSpPr>
              <p:nvPr/>
            </p:nvSpPr>
            <p:spPr>
              <a:xfrm>
                <a:off x="6918022" y="1632135"/>
                <a:ext cx="2097098" cy="615490"/>
              </a:xfrm>
              <a:prstGeom prst="rect">
                <a:avLst/>
              </a:prstGeom>
              <a:blipFill>
                <a:blip r:embed="rId4"/>
                <a:stretch>
                  <a:fillRect/>
                </a:stretch>
              </a:blipFill>
            </p:spPr>
            <p:txBody>
              <a:bodyPr/>
              <a:lstStyle/>
              <a:p>
                <a:r>
                  <a:rPr lang="en-GB">
                    <a:noFill/>
                  </a:rPr>
                  <a:t> </a:t>
                </a:r>
              </a:p>
            </p:txBody>
          </p:sp>
        </mc:Fallback>
      </mc:AlternateContent>
      <p:sp>
        <p:nvSpPr>
          <p:cNvPr id="16" name="TextBox 15">
            <a:extLst>
              <a:ext uri="{FF2B5EF4-FFF2-40B4-BE49-F238E27FC236}">
                <a16:creationId xmlns:a16="http://schemas.microsoft.com/office/drawing/2014/main" id="{412F12CD-9293-4862-B480-1B741D6FE79D}"/>
              </a:ext>
            </a:extLst>
          </p:cNvPr>
          <p:cNvSpPr txBox="1"/>
          <p:nvPr/>
        </p:nvSpPr>
        <p:spPr>
          <a:xfrm>
            <a:off x="490220" y="709534"/>
            <a:ext cx="6543330" cy="215444"/>
          </a:xfrm>
          <a:prstGeom prst="rect">
            <a:avLst/>
          </a:prstGeom>
          <a:solidFill>
            <a:schemeClr val="bg1"/>
          </a:solidFill>
        </p:spPr>
        <p:txBody>
          <a:bodyPr wrap="none" lIns="0" tIns="0" rIns="0" bIns="0" rtlCol="0">
            <a:spAutoFit/>
          </a:bodyPr>
          <a:lstStyle/>
          <a:p>
            <a:pPr algn="l">
              <a:lnSpc>
                <a:spcPct val="100000"/>
              </a:lnSpc>
            </a:pPr>
            <a:r>
              <a:rPr lang="de-DE" sz="14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Positive event = &lt;=50K - Threshold = 0.2 - </a:t>
            </a:r>
            <a:r>
              <a:rPr lang="de-DE" sz="140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If P (pos. Event) &gt; threshold =&gt; positive</a:t>
            </a:r>
            <a:endParaRPr lang="en-GB" sz="14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7" name="Rectangle: Rounded Corners 16">
            <a:extLst>
              <a:ext uri="{FF2B5EF4-FFF2-40B4-BE49-F238E27FC236}">
                <a16:creationId xmlns:a16="http://schemas.microsoft.com/office/drawing/2014/main" id="{55C2D4D2-4419-4836-94BD-78AA3D9797A4}"/>
              </a:ext>
            </a:extLst>
          </p:cNvPr>
          <p:cNvSpPr/>
          <p:nvPr/>
        </p:nvSpPr>
        <p:spPr>
          <a:xfrm>
            <a:off x="2074471" y="3533067"/>
            <a:ext cx="1363287" cy="216131"/>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4DC1644-0BB3-4EEC-A2D8-45263166A5AC}"/>
                  </a:ext>
                </a:extLst>
              </p:cNvPr>
              <p:cNvSpPr txBox="1"/>
              <p:nvPr/>
            </p:nvSpPr>
            <p:spPr>
              <a:xfrm>
                <a:off x="1121988" y="2451696"/>
                <a:ext cx="1416165" cy="357277"/>
              </a:xfrm>
              <a:prstGeom prst="rect">
                <a:avLst/>
              </a:prstGeom>
              <a:noFill/>
            </p:spPr>
            <p:txBody>
              <a:bodyPr wrap="square" rtlCol="0">
                <a:spAutoFit/>
              </a:bodyPr>
              <a:lstStyle/>
              <a:p>
                <a14:m>
                  <m:oMath xmlns:m="http://schemas.openxmlformats.org/officeDocument/2006/math">
                    <m:r>
                      <a:rPr lang="de-DE" sz="1200" b="0" i="1" smtClean="0">
                        <a:latin typeface="Cambria Math" panose="02040503050406030204" pitchFamily="18" charset="0"/>
                      </a:rPr>
                      <m:t>𝑇𝑃𝑅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6</m:t>
                        </m:r>
                      </m:num>
                      <m:den>
                        <m:r>
                          <a:rPr lang="de-DE" sz="1200" b="0" i="1" smtClean="0">
                            <a:latin typeface="Cambria Math" panose="02040503050406030204" pitchFamily="18" charset="0"/>
                          </a:rPr>
                          <m:t>6+1</m:t>
                        </m:r>
                      </m:den>
                    </m:f>
                  </m:oMath>
                </a14:m>
                <a:r>
                  <a:rPr lang="en-US" sz="1200" dirty="0"/>
                  <a:t> = 0.86</a:t>
                </a:r>
              </a:p>
            </p:txBody>
          </p:sp>
        </mc:Choice>
        <mc:Fallback xmlns="">
          <p:sp>
            <p:nvSpPr>
              <p:cNvPr id="21" name="TextBox 20">
                <a:extLst>
                  <a:ext uri="{FF2B5EF4-FFF2-40B4-BE49-F238E27FC236}">
                    <a16:creationId xmlns:a16="http://schemas.microsoft.com/office/drawing/2014/main" id="{24DC1644-0BB3-4EEC-A2D8-45263166A5AC}"/>
                  </a:ext>
                </a:extLst>
              </p:cNvPr>
              <p:cNvSpPr txBox="1">
                <a:spLocks noRot="1" noChangeAspect="1" noMove="1" noResize="1" noEditPoints="1" noAdjustHandles="1" noChangeArrowheads="1" noChangeShapeType="1" noTextEdit="1"/>
              </p:cNvSpPr>
              <p:nvPr/>
            </p:nvSpPr>
            <p:spPr>
              <a:xfrm>
                <a:off x="1121988" y="2451696"/>
                <a:ext cx="1416165" cy="357277"/>
              </a:xfrm>
              <a:prstGeom prst="rect">
                <a:avLst/>
              </a:prstGeom>
              <a:blipFill>
                <a:blip r:embed="rId5"/>
                <a:stretch>
                  <a:fillRect b="-1695"/>
                </a:stretch>
              </a:blipFill>
            </p:spPr>
            <p:txBody>
              <a:bodyPr/>
              <a:lstStyle/>
              <a:p>
                <a:r>
                  <a:rPr lang="en-GB">
                    <a:noFill/>
                  </a:rPr>
                  <a:t> </a:t>
                </a:r>
              </a:p>
            </p:txBody>
          </p:sp>
        </mc:Fallback>
      </mc:AlternateContent>
      <p:sp>
        <p:nvSpPr>
          <p:cNvPr id="24" name="Rectangle: Rounded Corners 23">
            <a:extLst>
              <a:ext uri="{FF2B5EF4-FFF2-40B4-BE49-F238E27FC236}">
                <a16:creationId xmlns:a16="http://schemas.microsoft.com/office/drawing/2014/main" id="{044FBCC7-A80D-4448-A058-3E3AB7536BA2}"/>
              </a:ext>
            </a:extLst>
          </p:cNvPr>
          <p:cNvSpPr/>
          <p:nvPr/>
        </p:nvSpPr>
        <p:spPr>
          <a:xfrm>
            <a:off x="4594142" y="3533067"/>
            <a:ext cx="1363287" cy="216131"/>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DB54E522-5369-46FE-B6DD-73CE71CB66DD}"/>
                  </a:ext>
                </a:extLst>
              </p:cNvPr>
              <p:cNvSpPr txBox="1"/>
              <p:nvPr/>
            </p:nvSpPr>
            <p:spPr>
              <a:xfrm>
                <a:off x="1095878" y="2751234"/>
                <a:ext cx="1629757" cy="354649"/>
              </a:xfrm>
              <a:prstGeom prst="rect">
                <a:avLst/>
              </a:prstGeom>
              <a:noFill/>
            </p:spPr>
            <p:txBody>
              <a:bodyPr wrap="square" rtlCol="0">
                <a:spAutoFit/>
              </a:bodyPr>
              <a:lstStyle/>
              <a:p>
                <a14:m>
                  <m:oMath xmlns:m="http://schemas.openxmlformats.org/officeDocument/2006/math">
                    <m:r>
                      <a:rPr lang="de-DE" sz="1200" b="0" i="1" smtClean="0">
                        <a:latin typeface="Cambria Math" panose="02040503050406030204" pitchFamily="18" charset="0"/>
                      </a:rPr>
                      <m:t>𝐹𝑃𝑅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2</m:t>
                        </m:r>
                      </m:num>
                      <m:den>
                        <m:r>
                          <a:rPr lang="de-DE" sz="1200" b="0" i="1" smtClean="0">
                            <a:latin typeface="Cambria Math" panose="02040503050406030204" pitchFamily="18" charset="0"/>
                          </a:rPr>
                          <m:t>2+1</m:t>
                        </m:r>
                      </m:den>
                    </m:f>
                  </m:oMath>
                </a14:m>
                <a:r>
                  <a:rPr lang="en-US" sz="1200" dirty="0"/>
                  <a:t> = 0.66</a:t>
                </a:r>
              </a:p>
            </p:txBody>
          </p:sp>
        </mc:Choice>
        <mc:Fallback xmlns="">
          <p:sp>
            <p:nvSpPr>
              <p:cNvPr id="28" name="TextBox 27">
                <a:extLst>
                  <a:ext uri="{FF2B5EF4-FFF2-40B4-BE49-F238E27FC236}">
                    <a16:creationId xmlns:a16="http://schemas.microsoft.com/office/drawing/2014/main" id="{DB54E522-5369-46FE-B6DD-73CE71CB66DD}"/>
                  </a:ext>
                </a:extLst>
              </p:cNvPr>
              <p:cNvSpPr txBox="1">
                <a:spLocks noRot="1" noChangeAspect="1" noMove="1" noResize="1" noEditPoints="1" noAdjustHandles="1" noChangeArrowheads="1" noChangeShapeType="1" noTextEdit="1"/>
              </p:cNvSpPr>
              <p:nvPr/>
            </p:nvSpPr>
            <p:spPr>
              <a:xfrm>
                <a:off x="1095878" y="2751234"/>
                <a:ext cx="1629757" cy="354649"/>
              </a:xfrm>
              <a:prstGeom prst="rect">
                <a:avLst/>
              </a:prstGeom>
              <a:blipFill>
                <a:blip r:embed="rId6"/>
                <a:stretch>
                  <a:fillRect b="-3448"/>
                </a:stretch>
              </a:blipFill>
            </p:spPr>
            <p:txBody>
              <a:bodyPr/>
              <a:lstStyle/>
              <a:p>
                <a:r>
                  <a:rPr lang="en-GB">
                    <a:noFill/>
                  </a:rPr>
                  <a:t> </a:t>
                </a:r>
              </a:p>
            </p:txBody>
          </p:sp>
        </mc:Fallback>
      </mc:AlternateContent>
      <p:graphicFrame>
        <p:nvGraphicFramePr>
          <p:cNvPr id="30" name="Table 29">
            <a:extLst>
              <a:ext uri="{FF2B5EF4-FFF2-40B4-BE49-F238E27FC236}">
                <a16:creationId xmlns:a16="http://schemas.microsoft.com/office/drawing/2014/main" id="{FADA18DD-3A90-4A92-BFA1-902ECF1F6897}"/>
              </a:ext>
            </a:extLst>
          </p:cNvPr>
          <p:cNvGraphicFramePr>
            <a:graphicFrameLocks noGrp="1"/>
          </p:cNvGraphicFramePr>
          <p:nvPr/>
        </p:nvGraphicFramePr>
        <p:xfrm>
          <a:off x="764712" y="1361966"/>
          <a:ext cx="2126781" cy="891540"/>
        </p:xfrm>
        <a:graphic>
          <a:graphicData uri="http://schemas.openxmlformats.org/drawingml/2006/table">
            <a:tbl>
              <a:tblPr firstRow="1" bandRow="1">
                <a:tableStyleId>{5C22544A-7EE6-4342-B048-85BDC9FD1C3A}</a:tableStyleId>
              </a:tblPr>
              <a:tblGrid>
                <a:gridCol w="708927">
                  <a:extLst>
                    <a:ext uri="{9D8B030D-6E8A-4147-A177-3AD203B41FA5}">
                      <a16:colId xmlns:a16="http://schemas.microsoft.com/office/drawing/2014/main" val="2521256269"/>
                    </a:ext>
                  </a:extLst>
                </a:gridCol>
                <a:gridCol w="708927">
                  <a:extLst>
                    <a:ext uri="{9D8B030D-6E8A-4147-A177-3AD203B41FA5}">
                      <a16:colId xmlns:a16="http://schemas.microsoft.com/office/drawing/2014/main" val="2776123958"/>
                    </a:ext>
                  </a:extLst>
                </a:gridCol>
                <a:gridCol w="708927">
                  <a:extLst>
                    <a:ext uri="{9D8B030D-6E8A-4147-A177-3AD203B41FA5}">
                      <a16:colId xmlns:a16="http://schemas.microsoft.com/office/drawing/2014/main" val="3568835804"/>
                    </a:ext>
                  </a:extLst>
                </a:gridCol>
              </a:tblGrid>
              <a:tr h="245208">
                <a:tc>
                  <a:txBody>
                    <a:bodyPr/>
                    <a:lstStyle/>
                    <a:p>
                      <a:endParaRPr lang="en-US" dirty="0"/>
                    </a:p>
                  </a:txBody>
                  <a:tcPr/>
                </a:tc>
                <a:tc>
                  <a:txBody>
                    <a:bodyPr/>
                    <a:lstStyle/>
                    <a:p>
                      <a:pPr algn="ctr"/>
                      <a:r>
                        <a:rPr lang="en-US" sz="1000" dirty="0"/>
                        <a:t>Positive</a:t>
                      </a:r>
                    </a:p>
                  </a:txBody>
                  <a:tcPr/>
                </a:tc>
                <a:tc>
                  <a:txBody>
                    <a:bodyPr/>
                    <a:lstStyle/>
                    <a:p>
                      <a:pPr algn="ctr"/>
                      <a:r>
                        <a:rPr lang="en-US" sz="1000" dirty="0"/>
                        <a:t>Negative</a:t>
                      </a:r>
                    </a:p>
                  </a:txBody>
                  <a:tcPr/>
                </a:tc>
                <a:extLst>
                  <a:ext uri="{0D108BD9-81ED-4DB2-BD59-A6C34878D82A}">
                    <a16:rowId xmlns:a16="http://schemas.microsoft.com/office/drawing/2014/main" val="2207853635"/>
                  </a:ext>
                </a:extLst>
              </a:tr>
              <a:tr h="245208">
                <a:tc>
                  <a:txBody>
                    <a:bodyPr/>
                    <a:lstStyle/>
                    <a:p>
                      <a:r>
                        <a:rPr lang="en-US" sz="1000" dirty="0"/>
                        <a:t>Positive</a:t>
                      </a:r>
                    </a:p>
                  </a:txBody>
                  <a:tcPr/>
                </a:tc>
                <a:tc>
                  <a:txBody>
                    <a:bodyPr/>
                    <a:lstStyle/>
                    <a:p>
                      <a:pPr algn="r"/>
                      <a:r>
                        <a:rPr lang="en-US" dirty="0"/>
                        <a:t>6</a:t>
                      </a:r>
                    </a:p>
                  </a:txBody>
                  <a:tcPr/>
                </a:tc>
                <a:tc>
                  <a:txBody>
                    <a:bodyPr/>
                    <a:lstStyle/>
                    <a:p>
                      <a:pPr algn="r"/>
                      <a:r>
                        <a:rPr lang="en-US" dirty="0"/>
                        <a:t>1</a:t>
                      </a:r>
                    </a:p>
                  </a:txBody>
                  <a:tcPr/>
                </a:tc>
                <a:extLst>
                  <a:ext uri="{0D108BD9-81ED-4DB2-BD59-A6C34878D82A}">
                    <a16:rowId xmlns:a16="http://schemas.microsoft.com/office/drawing/2014/main" val="3930496870"/>
                  </a:ext>
                </a:extLst>
              </a:tr>
              <a:tr h="245208">
                <a:tc>
                  <a:txBody>
                    <a:bodyPr/>
                    <a:lstStyle/>
                    <a:p>
                      <a:r>
                        <a:rPr lang="en-US" sz="1000" dirty="0"/>
                        <a:t>Negative</a:t>
                      </a:r>
                    </a:p>
                  </a:txBody>
                  <a:tcPr/>
                </a:tc>
                <a:tc>
                  <a:txBody>
                    <a:bodyPr/>
                    <a:lstStyle/>
                    <a:p>
                      <a:pPr algn="r"/>
                      <a:r>
                        <a:rPr lang="en-US" dirty="0"/>
                        <a:t>2</a:t>
                      </a:r>
                    </a:p>
                  </a:txBody>
                  <a:tcPr/>
                </a:tc>
                <a:tc>
                  <a:txBody>
                    <a:bodyPr/>
                    <a:lstStyle/>
                    <a:p>
                      <a:pPr algn="r"/>
                      <a:r>
                        <a:rPr lang="en-US" dirty="0"/>
                        <a:t>1</a:t>
                      </a:r>
                    </a:p>
                  </a:txBody>
                  <a:tcPr/>
                </a:tc>
                <a:extLst>
                  <a:ext uri="{0D108BD9-81ED-4DB2-BD59-A6C34878D82A}">
                    <a16:rowId xmlns:a16="http://schemas.microsoft.com/office/drawing/2014/main" val="3110047474"/>
                  </a:ext>
                </a:extLst>
              </a:tr>
            </a:tbl>
          </a:graphicData>
        </a:graphic>
      </p:graphicFrame>
      <p:sp>
        <p:nvSpPr>
          <p:cNvPr id="32" name="Oval 31">
            <a:extLst>
              <a:ext uri="{FF2B5EF4-FFF2-40B4-BE49-F238E27FC236}">
                <a16:creationId xmlns:a16="http://schemas.microsoft.com/office/drawing/2014/main" id="{24415973-6100-4B5C-ADE1-4579F59DF968}"/>
              </a:ext>
            </a:extLst>
          </p:cNvPr>
          <p:cNvSpPr/>
          <p:nvPr/>
        </p:nvSpPr>
        <p:spPr>
          <a:xfrm>
            <a:off x="2093867" y="4268070"/>
            <a:ext cx="266007" cy="941016"/>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D044328E-9672-4D62-8676-730644BA2D03}"/>
              </a:ext>
            </a:extLst>
          </p:cNvPr>
          <p:cNvSpPr/>
          <p:nvPr/>
        </p:nvSpPr>
        <p:spPr>
          <a:xfrm>
            <a:off x="2093867" y="3876661"/>
            <a:ext cx="266007" cy="302681"/>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6E6722B2-ED56-4BF3-B45E-E386840B73E1}"/>
              </a:ext>
            </a:extLst>
          </p:cNvPr>
          <p:cNvSpPr txBox="1"/>
          <p:nvPr/>
        </p:nvSpPr>
        <p:spPr>
          <a:xfrm>
            <a:off x="1417733" y="1048993"/>
            <a:ext cx="820738" cy="276999"/>
          </a:xfrm>
          <a:prstGeom prst="rect">
            <a:avLst/>
          </a:prstGeom>
          <a:solidFill>
            <a:schemeClr val="bg1"/>
          </a:solidFill>
        </p:spPr>
        <p:txBody>
          <a:bodyPr wrap="none" lIns="0" tIns="0" rIns="0" bIns="0" rtlCol="0">
            <a:spAutoFit/>
          </a:bodyPr>
          <a:lstStyle/>
          <a:p>
            <a:pPr algn="l">
              <a:lnSpc>
                <a:spcPct val="100000"/>
              </a:lnSpc>
            </a:pPr>
            <a:r>
              <a:rPr lang="de-DE"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Model 1</a:t>
            </a:r>
            <a:endParaRPr lang="en-GB"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1" name="Oval 40">
            <a:extLst>
              <a:ext uri="{FF2B5EF4-FFF2-40B4-BE49-F238E27FC236}">
                <a16:creationId xmlns:a16="http://schemas.microsoft.com/office/drawing/2014/main" id="{C5DD0EFF-7E75-4531-95F4-033A4DD2175C}"/>
              </a:ext>
            </a:extLst>
          </p:cNvPr>
          <p:cNvSpPr/>
          <p:nvPr/>
        </p:nvSpPr>
        <p:spPr>
          <a:xfrm>
            <a:off x="4620912" y="3726105"/>
            <a:ext cx="266007" cy="1483555"/>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43" name="Table 42">
            <a:extLst>
              <a:ext uri="{FF2B5EF4-FFF2-40B4-BE49-F238E27FC236}">
                <a16:creationId xmlns:a16="http://schemas.microsoft.com/office/drawing/2014/main" id="{05B2C2A0-E299-498A-ABE5-9A68D2270152}"/>
              </a:ext>
            </a:extLst>
          </p:cNvPr>
          <p:cNvGraphicFramePr>
            <a:graphicFrameLocks noGrp="1"/>
          </p:cNvGraphicFramePr>
          <p:nvPr/>
        </p:nvGraphicFramePr>
        <p:xfrm>
          <a:off x="3415013" y="1361966"/>
          <a:ext cx="2126781" cy="891540"/>
        </p:xfrm>
        <a:graphic>
          <a:graphicData uri="http://schemas.openxmlformats.org/drawingml/2006/table">
            <a:tbl>
              <a:tblPr firstRow="1" bandRow="1">
                <a:tableStyleId>{5C22544A-7EE6-4342-B048-85BDC9FD1C3A}</a:tableStyleId>
              </a:tblPr>
              <a:tblGrid>
                <a:gridCol w="708927">
                  <a:extLst>
                    <a:ext uri="{9D8B030D-6E8A-4147-A177-3AD203B41FA5}">
                      <a16:colId xmlns:a16="http://schemas.microsoft.com/office/drawing/2014/main" val="2521256269"/>
                    </a:ext>
                  </a:extLst>
                </a:gridCol>
                <a:gridCol w="708927">
                  <a:extLst>
                    <a:ext uri="{9D8B030D-6E8A-4147-A177-3AD203B41FA5}">
                      <a16:colId xmlns:a16="http://schemas.microsoft.com/office/drawing/2014/main" val="2776123958"/>
                    </a:ext>
                  </a:extLst>
                </a:gridCol>
                <a:gridCol w="708927">
                  <a:extLst>
                    <a:ext uri="{9D8B030D-6E8A-4147-A177-3AD203B41FA5}">
                      <a16:colId xmlns:a16="http://schemas.microsoft.com/office/drawing/2014/main" val="3568835804"/>
                    </a:ext>
                  </a:extLst>
                </a:gridCol>
              </a:tblGrid>
              <a:tr h="245208">
                <a:tc>
                  <a:txBody>
                    <a:bodyPr/>
                    <a:lstStyle/>
                    <a:p>
                      <a:endParaRPr lang="en-US" dirty="0"/>
                    </a:p>
                  </a:txBody>
                  <a:tcPr/>
                </a:tc>
                <a:tc>
                  <a:txBody>
                    <a:bodyPr/>
                    <a:lstStyle/>
                    <a:p>
                      <a:pPr algn="ctr"/>
                      <a:r>
                        <a:rPr lang="en-US" sz="1000" dirty="0"/>
                        <a:t>Positive</a:t>
                      </a:r>
                    </a:p>
                  </a:txBody>
                  <a:tcPr/>
                </a:tc>
                <a:tc>
                  <a:txBody>
                    <a:bodyPr/>
                    <a:lstStyle/>
                    <a:p>
                      <a:pPr algn="ctr"/>
                      <a:r>
                        <a:rPr lang="en-US" sz="1000" dirty="0"/>
                        <a:t>Negative</a:t>
                      </a:r>
                    </a:p>
                  </a:txBody>
                  <a:tcPr/>
                </a:tc>
                <a:extLst>
                  <a:ext uri="{0D108BD9-81ED-4DB2-BD59-A6C34878D82A}">
                    <a16:rowId xmlns:a16="http://schemas.microsoft.com/office/drawing/2014/main" val="2207853635"/>
                  </a:ext>
                </a:extLst>
              </a:tr>
              <a:tr h="245208">
                <a:tc>
                  <a:txBody>
                    <a:bodyPr/>
                    <a:lstStyle/>
                    <a:p>
                      <a:r>
                        <a:rPr lang="en-US" sz="1000" dirty="0"/>
                        <a:t>Positive</a:t>
                      </a:r>
                    </a:p>
                  </a:txBody>
                  <a:tcPr/>
                </a:tc>
                <a:tc>
                  <a:txBody>
                    <a:bodyPr/>
                    <a:lstStyle/>
                    <a:p>
                      <a:pPr algn="r"/>
                      <a:r>
                        <a:rPr lang="en-US" dirty="0"/>
                        <a:t>7</a:t>
                      </a:r>
                    </a:p>
                  </a:txBody>
                  <a:tcPr/>
                </a:tc>
                <a:tc>
                  <a:txBody>
                    <a:bodyPr/>
                    <a:lstStyle/>
                    <a:p>
                      <a:pPr algn="r"/>
                      <a:r>
                        <a:rPr lang="en-US" dirty="0"/>
                        <a:t>0</a:t>
                      </a:r>
                    </a:p>
                  </a:txBody>
                  <a:tcPr/>
                </a:tc>
                <a:extLst>
                  <a:ext uri="{0D108BD9-81ED-4DB2-BD59-A6C34878D82A}">
                    <a16:rowId xmlns:a16="http://schemas.microsoft.com/office/drawing/2014/main" val="3930496870"/>
                  </a:ext>
                </a:extLst>
              </a:tr>
              <a:tr h="245208">
                <a:tc>
                  <a:txBody>
                    <a:bodyPr/>
                    <a:lstStyle/>
                    <a:p>
                      <a:r>
                        <a:rPr lang="en-US" sz="1000" dirty="0"/>
                        <a:t>Negative</a:t>
                      </a:r>
                    </a:p>
                  </a:txBody>
                  <a:tcPr/>
                </a:tc>
                <a:tc>
                  <a:txBody>
                    <a:bodyPr/>
                    <a:lstStyle/>
                    <a:p>
                      <a:pPr algn="r"/>
                      <a:r>
                        <a:rPr lang="en-US" dirty="0"/>
                        <a:t>3</a:t>
                      </a:r>
                    </a:p>
                  </a:txBody>
                  <a:tcPr/>
                </a:tc>
                <a:tc>
                  <a:txBody>
                    <a:bodyPr/>
                    <a:lstStyle/>
                    <a:p>
                      <a:pPr algn="r"/>
                      <a:r>
                        <a:rPr lang="en-US" dirty="0"/>
                        <a:t>0</a:t>
                      </a:r>
                    </a:p>
                  </a:txBody>
                  <a:tcPr/>
                </a:tc>
                <a:extLst>
                  <a:ext uri="{0D108BD9-81ED-4DB2-BD59-A6C34878D82A}">
                    <a16:rowId xmlns:a16="http://schemas.microsoft.com/office/drawing/2014/main" val="3110047474"/>
                  </a:ext>
                </a:extLst>
              </a:tr>
            </a:tbl>
          </a:graphicData>
        </a:graphic>
      </p:graphicFrame>
      <p:sp>
        <p:nvSpPr>
          <p:cNvPr id="45" name="TextBox 44">
            <a:extLst>
              <a:ext uri="{FF2B5EF4-FFF2-40B4-BE49-F238E27FC236}">
                <a16:creationId xmlns:a16="http://schemas.microsoft.com/office/drawing/2014/main" id="{66D490D1-E4E0-41A2-8A5A-AE167CD5F05A}"/>
              </a:ext>
            </a:extLst>
          </p:cNvPr>
          <p:cNvSpPr txBox="1"/>
          <p:nvPr/>
        </p:nvSpPr>
        <p:spPr>
          <a:xfrm>
            <a:off x="4068034" y="1048993"/>
            <a:ext cx="820738" cy="276999"/>
          </a:xfrm>
          <a:prstGeom prst="rect">
            <a:avLst/>
          </a:prstGeom>
          <a:solidFill>
            <a:schemeClr val="bg1"/>
          </a:solidFill>
        </p:spPr>
        <p:txBody>
          <a:bodyPr wrap="none" lIns="0" tIns="0" rIns="0" bIns="0" rtlCol="0">
            <a:spAutoFit/>
          </a:bodyPr>
          <a:lstStyle/>
          <a:p>
            <a:pPr algn="l">
              <a:lnSpc>
                <a:spcPct val="100000"/>
              </a:lnSpc>
            </a:pPr>
            <a:r>
              <a:rPr lang="de-DE"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Model 2</a:t>
            </a:r>
            <a:endParaRPr lang="en-GB"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BF4B878-C031-45B0-9A77-C9CF4B3BF89A}"/>
                  </a:ext>
                </a:extLst>
              </p:cNvPr>
              <p:cNvSpPr txBox="1"/>
              <p:nvPr/>
            </p:nvSpPr>
            <p:spPr>
              <a:xfrm>
                <a:off x="3783231" y="2447799"/>
                <a:ext cx="1416165" cy="357277"/>
              </a:xfrm>
              <a:prstGeom prst="rect">
                <a:avLst/>
              </a:prstGeom>
              <a:noFill/>
            </p:spPr>
            <p:txBody>
              <a:bodyPr wrap="square" rtlCol="0">
                <a:spAutoFit/>
              </a:bodyPr>
              <a:lstStyle/>
              <a:p>
                <a14:m>
                  <m:oMath xmlns:m="http://schemas.openxmlformats.org/officeDocument/2006/math">
                    <m:r>
                      <a:rPr lang="de-DE" sz="1200" b="0" i="1" smtClean="0">
                        <a:latin typeface="Cambria Math" panose="02040503050406030204" pitchFamily="18" charset="0"/>
                      </a:rPr>
                      <m:t>𝑇𝑃𝑅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7</m:t>
                        </m:r>
                      </m:num>
                      <m:den>
                        <m:r>
                          <a:rPr lang="de-DE" sz="1200" b="0" i="1" smtClean="0">
                            <a:latin typeface="Cambria Math" panose="02040503050406030204" pitchFamily="18" charset="0"/>
                          </a:rPr>
                          <m:t>7+0</m:t>
                        </m:r>
                      </m:den>
                    </m:f>
                  </m:oMath>
                </a14:m>
                <a:r>
                  <a:rPr lang="en-US" sz="1200" dirty="0"/>
                  <a:t> = 1.00</a:t>
                </a:r>
              </a:p>
            </p:txBody>
          </p:sp>
        </mc:Choice>
        <mc:Fallback xmlns="">
          <p:sp>
            <p:nvSpPr>
              <p:cNvPr id="51" name="TextBox 50">
                <a:extLst>
                  <a:ext uri="{FF2B5EF4-FFF2-40B4-BE49-F238E27FC236}">
                    <a16:creationId xmlns:a16="http://schemas.microsoft.com/office/drawing/2014/main" id="{ABF4B878-C031-45B0-9A77-C9CF4B3BF89A}"/>
                  </a:ext>
                </a:extLst>
              </p:cNvPr>
              <p:cNvSpPr txBox="1">
                <a:spLocks noRot="1" noChangeAspect="1" noMove="1" noResize="1" noEditPoints="1" noAdjustHandles="1" noChangeArrowheads="1" noChangeShapeType="1" noTextEdit="1"/>
              </p:cNvSpPr>
              <p:nvPr/>
            </p:nvSpPr>
            <p:spPr>
              <a:xfrm>
                <a:off x="3783231" y="2447799"/>
                <a:ext cx="1416165" cy="357277"/>
              </a:xfrm>
              <a:prstGeom prst="rect">
                <a:avLst/>
              </a:prstGeom>
              <a:blipFill>
                <a:blip r:embed="rId7"/>
                <a:stretch>
                  <a:fillRect b="-34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C8CDF0D3-D04D-4338-ABFD-93486D4B6AA2}"/>
                  </a:ext>
                </a:extLst>
              </p:cNvPr>
              <p:cNvSpPr txBox="1"/>
              <p:nvPr/>
            </p:nvSpPr>
            <p:spPr>
              <a:xfrm>
                <a:off x="3761885" y="2768634"/>
                <a:ext cx="1629757" cy="354649"/>
              </a:xfrm>
              <a:prstGeom prst="rect">
                <a:avLst/>
              </a:prstGeom>
              <a:noFill/>
            </p:spPr>
            <p:txBody>
              <a:bodyPr wrap="square" rtlCol="0">
                <a:spAutoFit/>
              </a:bodyPr>
              <a:lstStyle/>
              <a:p>
                <a14:m>
                  <m:oMath xmlns:m="http://schemas.openxmlformats.org/officeDocument/2006/math">
                    <m:r>
                      <a:rPr lang="de-DE" sz="1200" b="0" i="1" smtClean="0">
                        <a:latin typeface="Cambria Math" panose="02040503050406030204" pitchFamily="18" charset="0"/>
                      </a:rPr>
                      <m:t>𝐹𝑃𝑅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3</m:t>
                        </m:r>
                      </m:num>
                      <m:den>
                        <m:r>
                          <a:rPr lang="de-DE" sz="1200" b="0" i="1" smtClean="0">
                            <a:latin typeface="Cambria Math" panose="02040503050406030204" pitchFamily="18" charset="0"/>
                          </a:rPr>
                          <m:t>3+0</m:t>
                        </m:r>
                      </m:den>
                    </m:f>
                  </m:oMath>
                </a14:m>
                <a:r>
                  <a:rPr lang="en-US" sz="1200" dirty="0"/>
                  <a:t> = 1.00</a:t>
                </a:r>
              </a:p>
            </p:txBody>
          </p:sp>
        </mc:Choice>
        <mc:Fallback xmlns="">
          <p:sp>
            <p:nvSpPr>
              <p:cNvPr id="53" name="TextBox 52">
                <a:extLst>
                  <a:ext uri="{FF2B5EF4-FFF2-40B4-BE49-F238E27FC236}">
                    <a16:creationId xmlns:a16="http://schemas.microsoft.com/office/drawing/2014/main" id="{C8CDF0D3-D04D-4338-ABFD-93486D4B6AA2}"/>
                  </a:ext>
                </a:extLst>
              </p:cNvPr>
              <p:cNvSpPr txBox="1">
                <a:spLocks noRot="1" noChangeAspect="1" noMove="1" noResize="1" noEditPoints="1" noAdjustHandles="1" noChangeArrowheads="1" noChangeShapeType="1" noTextEdit="1"/>
              </p:cNvSpPr>
              <p:nvPr/>
            </p:nvSpPr>
            <p:spPr>
              <a:xfrm>
                <a:off x="3761885" y="2768634"/>
                <a:ext cx="1629757" cy="354649"/>
              </a:xfrm>
              <a:prstGeom prst="rect">
                <a:avLst/>
              </a:prstGeom>
              <a:blipFill>
                <a:blip r:embed="rId8"/>
                <a:stretch>
                  <a:fillRect b="-3448"/>
                </a:stretch>
              </a:blipFill>
            </p:spPr>
            <p:txBody>
              <a:bodyPr/>
              <a:lstStyle/>
              <a:p>
                <a:r>
                  <a:rPr lang="en-GB">
                    <a:noFill/>
                  </a:rPr>
                  <a:t> </a:t>
                </a:r>
              </a:p>
            </p:txBody>
          </p:sp>
        </mc:Fallback>
      </mc:AlternateContent>
      <p:sp>
        <p:nvSpPr>
          <p:cNvPr id="4" name="Slide Number Placeholder 3"/>
          <p:cNvSpPr>
            <a:spLocks noGrp="1"/>
          </p:cNvSpPr>
          <p:nvPr>
            <p:ph type="sldNum" sz="quarter" idx="13"/>
          </p:nvPr>
        </p:nvSpPr>
        <p:spPr/>
        <p:txBody>
          <a:bodyPr/>
          <a:lstStyle/>
          <a:p>
            <a:fld id="{15C29056-5AFA-7949-831A-3EC086771171}" type="slidenum">
              <a:rPr lang="de-DE" smtClean="0"/>
              <a:pPr/>
              <a:t>20</a:t>
            </a:fld>
            <a:endParaRPr lang="de-DE" dirty="0"/>
          </a:p>
        </p:txBody>
      </p:sp>
    </p:spTree>
    <p:extLst>
      <p:ext uri="{BB962C8B-B14F-4D97-AF65-F5344CB8AC3E}">
        <p14:creationId xmlns:p14="http://schemas.microsoft.com/office/powerpoint/2010/main" val="4048875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CCFB-EE1C-43AB-A654-E9C8FDE4AF10}"/>
              </a:ext>
            </a:extLst>
          </p:cNvPr>
          <p:cNvSpPr>
            <a:spLocks noGrp="1"/>
          </p:cNvSpPr>
          <p:nvPr>
            <p:ph type="title"/>
          </p:nvPr>
        </p:nvSpPr>
        <p:spPr/>
        <p:txBody>
          <a:bodyPr/>
          <a:lstStyle/>
          <a:p>
            <a:r>
              <a:rPr lang="de-DE" dirty="0"/>
              <a:t>Threshold = 0.1</a:t>
            </a:r>
            <a:endParaRPr lang="en-GB" dirty="0"/>
          </a:p>
        </p:txBody>
      </p:sp>
      <p:sp>
        <p:nvSpPr>
          <p:cNvPr id="5" name="Footer Placeholder 4">
            <a:extLst>
              <a:ext uri="{FF2B5EF4-FFF2-40B4-BE49-F238E27FC236}">
                <a16:creationId xmlns:a16="http://schemas.microsoft.com/office/drawing/2014/main" id="{D201A117-6C7B-4D62-92A7-602B74804678}"/>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11" name="Picture 10">
            <a:extLst>
              <a:ext uri="{FF2B5EF4-FFF2-40B4-BE49-F238E27FC236}">
                <a16:creationId xmlns:a16="http://schemas.microsoft.com/office/drawing/2014/main" id="{2A560A95-C8C5-419F-9C04-DE232E78D1D7}"/>
              </a:ext>
            </a:extLst>
          </p:cNvPr>
          <p:cNvPicPr>
            <a:picLocks noChangeAspect="1"/>
          </p:cNvPicPr>
          <p:nvPr/>
        </p:nvPicPr>
        <p:blipFill>
          <a:blip r:embed="rId2"/>
          <a:stretch>
            <a:fillRect/>
          </a:stretch>
        </p:blipFill>
        <p:spPr>
          <a:xfrm>
            <a:off x="590302" y="3325091"/>
            <a:ext cx="6527223" cy="1884569"/>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7929510-D397-4C47-8CB6-289E327F339F}"/>
                  </a:ext>
                </a:extLst>
              </p:cNvPr>
              <p:cNvSpPr txBox="1"/>
              <p:nvPr/>
            </p:nvSpPr>
            <p:spPr>
              <a:xfrm>
                <a:off x="6797853" y="1005819"/>
                <a:ext cx="2337435" cy="615490"/>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de-DE" b="0" i="1" smtClean="0">
                          <a:latin typeface="Cambria Math" panose="02040503050406030204" pitchFamily="18" charset="0"/>
                        </a:rPr>
                        <m:t>𝑇𝑃𝑅</m:t>
                      </m:r>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𝑇𝑃</m:t>
                          </m:r>
                        </m:num>
                        <m:den>
                          <m:r>
                            <a:rPr lang="de-DE" b="0" i="1" smtClean="0">
                              <a:latin typeface="Cambria Math" panose="02040503050406030204" pitchFamily="18" charset="0"/>
                            </a:rPr>
                            <m:t>𝑇𝑃</m:t>
                          </m:r>
                          <m:r>
                            <a:rPr lang="de-DE" b="0" i="1" smtClean="0">
                              <a:latin typeface="Cambria Math" panose="02040503050406030204" pitchFamily="18" charset="0"/>
                            </a:rPr>
                            <m:t>+</m:t>
                          </m:r>
                          <m:r>
                            <a:rPr lang="de-DE" b="0" i="1" smtClean="0">
                              <a:latin typeface="Cambria Math" panose="02040503050406030204" pitchFamily="18" charset="0"/>
                            </a:rPr>
                            <m:t>𝐹𝑁</m:t>
                          </m:r>
                        </m:den>
                      </m:f>
                    </m:oMath>
                  </m:oMathPara>
                </a14:m>
                <a:endParaRPr lang="en-US" dirty="0"/>
              </a:p>
            </p:txBody>
          </p:sp>
        </mc:Choice>
        <mc:Fallback xmlns="">
          <p:sp>
            <p:nvSpPr>
              <p:cNvPr id="13" name="TextBox 12">
                <a:extLst>
                  <a:ext uri="{FF2B5EF4-FFF2-40B4-BE49-F238E27FC236}">
                    <a16:creationId xmlns:a16="http://schemas.microsoft.com/office/drawing/2014/main" id="{E7929510-D397-4C47-8CB6-289E327F339F}"/>
                  </a:ext>
                </a:extLst>
              </p:cNvPr>
              <p:cNvSpPr txBox="1">
                <a:spLocks noRot="1" noChangeAspect="1" noMove="1" noResize="1" noEditPoints="1" noAdjustHandles="1" noChangeArrowheads="1" noChangeShapeType="1" noTextEdit="1"/>
              </p:cNvSpPr>
              <p:nvPr/>
            </p:nvSpPr>
            <p:spPr>
              <a:xfrm>
                <a:off x="6797853" y="1005819"/>
                <a:ext cx="2337435" cy="61549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43BB32D-7499-4472-BAB1-1679ABF97D58}"/>
                  </a:ext>
                </a:extLst>
              </p:cNvPr>
              <p:cNvSpPr txBox="1"/>
              <p:nvPr/>
            </p:nvSpPr>
            <p:spPr>
              <a:xfrm>
                <a:off x="6918022" y="1632135"/>
                <a:ext cx="2097098" cy="615490"/>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de-DE" b="0" i="1" smtClean="0">
                          <a:latin typeface="Cambria Math" panose="02040503050406030204" pitchFamily="18" charset="0"/>
                        </a:rPr>
                        <m:t>𝐹𝑃𝑅</m:t>
                      </m:r>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𝐹𝑃</m:t>
                          </m:r>
                        </m:num>
                        <m:den>
                          <m:r>
                            <a:rPr lang="de-DE" b="0" i="1" smtClean="0">
                              <a:latin typeface="Cambria Math" panose="02040503050406030204" pitchFamily="18" charset="0"/>
                            </a:rPr>
                            <m:t>𝐹𝑃</m:t>
                          </m:r>
                          <m:r>
                            <a:rPr lang="de-DE" b="0" i="1" smtClean="0">
                              <a:latin typeface="Cambria Math" panose="02040503050406030204" pitchFamily="18" charset="0"/>
                            </a:rPr>
                            <m:t>+</m:t>
                          </m:r>
                          <m:r>
                            <a:rPr lang="de-DE" b="0" i="1" smtClean="0">
                              <a:latin typeface="Cambria Math" panose="02040503050406030204" pitchFamily="18" charset="0"/>
                            </a:rPr>
                            <m:t>𝑇𝑁</m:t>
                          </m:r>
                        </m:den>
                      </m:f>
                    </m:oMath>
                  </m:oMathPara>
                </a14:m>
                <a:endParaRPr lang="en-US" dirty="0"/>
              </a:p>
            </p:txBody>
          </p:sp>
        </mc:Choice>
        <mc:Fallback xmlns="">
          <p:sp>
            <p:nvSpPr>
              <p:cNvPr id="15" name="TextBox 14">
                <a:extLst>
                  <a:ext uri="{FF2B5EF4-FFF2-40B4-BE49-F238E27FC236}">
                    <a16:creationId xmlns:a16="http://schemas.microsoft.com/office/drawing/2014/main" id="{D43BB32D-7499-4472-BAB1-1679ABF97D58}"/>
                  </a:ext>
                </a:extLst>
              </p:cNvPr>
              <p:cNvSpPr txBox="1">
                <a:spLocks noRot="1" noChangeAspect="1" noMove="1" noResize="1" noEditPoints="1" noAdjustHandles="1" noChangeArrowheads="1" noChangeShapeType="1" noTextEdit="1"/>
              </p:cNvSpPr>
              <p:nvPr/>
            </p:nvSpPr>
            <p:spPr>
              <a:xfrm>
                <a:off x="6918022" y="1632135"/>
                <a:ext cx="2097098" cy="615490"/>
              </a:xfrm>
              <a:prstGeom prst="rect">
                <a:avLst/>
              </a:prstGeom>
              <a:blipFill>
                <a:blip r:embed="rId4"/>
                <a:stretch>
                  <a:fillRect/>
                </a:stretch>
              </a:blipFill>
            </p:spPr>
            <p:txBody>
              <a:bodyPr/>
              <a:lstStyle/>
              <a:p>
                <a:r>
                  <a:rPr lang="en-GB">
                    <a:noFill/>
                  </a:rPr>
                  <a:t> </a:t>
                </a:r>
              </a:p>
            </p:txBody>
          </p:sp>
        </mc:Fallback>
      </mc:AlternateContent>
      <p:sp>
        <p:nvSpPr>
          <p:cNvPr id="16" name="TextBox 15">
            <a:extLst>
              <a:ext uri="{FF2B5EF4-FFF2-40B4-BE49-F238E27FC236}">
                <a16:creationId xmlns:a16="http://schemas.microsoft.com/office/drawing/2014/main" id="{412F12CD-9293-4862-B480-1B741D6FE79D}"/>
              </a:ext>
            </a:extLst>
          </p:cNvPr>
          <p:cNvSpPr txBox="1"/>
          <p:nvPr/>
        </p:nvSpPr>
        <p:spPr>
          <a:xfrm>
            <a:off x="490220" y="709534"/>
            <a:ext cx="6543330" cy="215444"/>
          </a:xfrm>
          <a:prstGeom prst="rect">
            <a:avLst/>
          </a:prstGeom>
          <a:solidFill>
            <a:schemeClr val="bg1"/>
          </a:solidFill>
        </p:spPr>
        <p:txBody>
          <a:bodyPr wrap="none" lIns="0" tIns="0" rIns="0" bIns="0" rtlCol="0">
            <a:spAutoFit/>
          </a:bodyPr>
          <a:lstStyle/>
          <a:p>
            <a:pPr algn="l">
              <a:lnSpc>
                <a:spcPct val="100000"/>
              </a:lnSpc>
            </a:pPr>
            <a:r>
              <a:rPr lang="de-DE" sz="14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Positive event = &lt;=50K - Threshold = 0.1 - </a:t>
            </a:r>
            <a:r>
              <a:rPr lang="de-DE" sz="140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If P (pos. Event) &gt; threshold =&gt; positive</a:t>
            </a:r>
            <a:endParaRPr lang="en-GB" sz="14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7" name="Rectangle: Rounded Corners 16">
            <a:extLst>
              <a:ext uri="{FF2B5EF4-FFF2-40B4-BE49-F238E27FC236}">
                <a16:creationId xmlns:a16="http://schemas.microsoft.com/office/drawing/2014/main" id="{55C2D4D2-4419-4836-94BD-78AA3D9797A4}"/>
              </a:ext>
            </a:extLst>
          </p:cNvPr>
          <p:cNvSpPr/>
          <p:nvPr/>
        </p:nvSpPr>
        <p:spPr>
          <a:xfrm>
            <a:off x="2074471" y="3533067"/>
            <a:ext cx="1363287" cy="216131"/>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4DC1644-0BB3-4EEC-A2D8-45263166A5AC}"/>
                  </a:ext>
                </a:extLst>
              </p:cNvPr>
              <p:cNvSpPr txBox="1"/>
              <p:nvPr/>
            </p:nvSpPr>
            <p:spPr>
              <a:xfrm>
                <a:off x="1121988" y="2451696"/>
                <a:ext cx="1416165" cy="357277"/>
              </a:xfrm>
              <a:prstGeom prst="rect">
                <a:avLst/>
              </a:prstGeom>
              <a:noFill/>
            </p:spPr>
            <p:txBody>
              <a:bodyPr wrap="square" rtlCol="0">
                <a:spAutoFit/>
              </a:bodyPr>
              <a:lstStyle/>
              <a:p>
                <a14:m>
                  <m:oMath xmlns:m="http://schemas.openxmlformats.org/officeDocument/2006/math">
                    <m:r>
                      <a:rPr lang="de-DE" sz="1200" b="0" i="1" smtClean="0">
                        <a:latin typeface="Cambria Math" panose="02040503050406030204" pitchFamily="18" charset="0"/>
                      </a:rPr>
                      <m:t>𝑇𝑃𝑅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7</m:t>
                        </m:r>
                      </m:num>
                      <m:den>
                        <m:r>
                          <a:rPr lang="de-DE" sz="1200" b="0" i="1" smtClean="0">
                            <a:latin typeface="Cambria Math" panose="02040503050406030204" pitchFamily="18" charset="0"/>
                          </a:rPr>
                          <m:t>7+0</m:t>
                        </m:r>
                      </m:den>
                    </m:f>
                  </m:oMath>
                </a14:m>
                <a:r>
                  <a:rPr lang="en-US" sz="1200" dirty="0"/>
                  <a:t> = 1.00</a:t>
                </a:r>
              </a:p>
            </p:txBody>
          </p:sp>
        </mc:Choice>
        <mc:Fallback xmlns="">
          <p:sp>
            <p:nvSpPr>
              <p:cNvPr id="21" name="TextBox 20">
                <a:extLst>
                  <a:ext uri="{FF2B5EF4-FFF2-40B4-BE49-F238E27FC236}">
                    <a16:creationId xmlns:a16="http://schemas.microsoft.com/office/drawing/2014/main" id="{24DC1644-0BB3-4EEC-A2D8-45263166A5AC}"/>
                  </a:ext>
                </a:extLst>
              </p:cNvPr>
              <p:cNvSpPr txBox="1">
                <a:spLocks noRot="1" noChangeAspect="1" noMove="1" noResize="1" noEditPoints="1" noAdjustHandles="1" noChangeArrowheads="1" noChangeShapeType="1" noTextEdit="1"/>
              </p:cNvSpPr>
              <p:nvPr/>
            </p:nvSpPr>
            <p:spPr>
              <a:xfrm>
                <a:off x="1121988" y="2451696"/>
                <a:ext cx="1416165" cy="357277"/>
              </a:xfrm>
              <a:prstGeom prst="rect">
                <a:avLst/>
              </a:prstGeom>
              <a:blipFill>
                <a:blip r:embed="rId5"/>
                <a:stretch>
                  <a:fillRect b="-1695"/>
                </a:stretch>
              </a:blipFill>
            </p:spPr>
            <p:txBody>
              <a:bodyPr/>
              <a:lstStyle/>
              <a:p>
                <a:r>
                  <a:rPr lang="en-GB">
                    <a:noFill/>
                  </a:rPr>
                  <a:t> </a:t>
                </a:r>
              </a:p>
            </p:txBody>
          </p:sp>
        </mc:Fallback>
      </mc:AlternateContent>
      <p:sp>
        <p:nvSpPr>
          <p:cNvPr id="24" name="Rectangle: Rounded Corners 23">
            <a:extLst>
              <a:ext uri="{FF2B5EF4-FFF2-40B4-BE49-F238E27FC236}">
                <a16:creationId xmlns:a16="http://schemas.microsoft.com/office/drawing/2014/main" id="{044FBCC7-A80D-4448-A058-3E3AB7536BA2}"/>
              </a:ext>
            </a:extLst>
          </p:cNvPr>
          <p:cNvSpPr/>
          <p:nvPr/>
        </p:nvSpPr>
        <p:spPr>
          <a:xfrm>
            <a:off x="4594142" y="3533067"/>
            <a:ext cx="1363287" cy="216131"/>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DB54E522-5369-46FE-B6DD-73CE71CB66DD}"/>
                  </a:ext>
                </a:extLst>
              </p:cNvPr>
              <p:cNvSpPr txBox="1"/>
              <p:nvPr/>
            </p:nvSpPr>
            <p:spPr>
              <a:xfrm>
                <a:off x="1126357" y="2751234"/>
                <a:ext cx="1629757" cy="354649"/>
              </a:xfrm>
              <a:prstGeom prst="rect">
                <a:avLst/>
              </a:prstGeom>
              <a:noFill/>
            </p:spPr>
            <p:txBody>
              <a:bodyPr wrap="square" rtlCol="0">
                <a:spAutoFit/>
              </a:bodyPr>
              <a:lstStyle/>
              <a:p>
                <a14:m>
                  <m:oMath xmlns:m="http://schemas.openxmlformats.org/officeDocument/2006/math">
                    <m:r>
                      <a:rPr lang="de-DE" sz="1200" b="0" i="1" smtClean="0">
                        <a:latin typeface="Cambria Math" panose="02040503050406030204" pitchFamily="18" charset="0"/>
                      </a:rPr>
                      <m:t>𝐹𝑃𝑅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3</m:t>
                        </m:r>
                      </m:num>
                      <m:den>
                        <m:r>
                          <a:rPr lang="de-DE" sz="1200" b="0" i="1" smtClean="0">
                            <a:latin typeface="Cambria Math" panose="02040503050406030204" pitchFamily="18" charset="0"/>
                          </a:rPr>
                          <m:t>3+0</m:t>
                        </m:r>
                      </m:den>
                    </m:f>
                  </m:oMath>
                </a14:m>
                <a:r>
                  <a:rPr lang="en-US" sz="1200" dirty="0"/>
                  <a:t> = 1.00</a:t>
                </a:r>
              </a:p>
            </p:txBody>
          </p:sp>
        </mc:Choice>
        <mc:Fallback xmlns="">
          <p:sp>
            <p:nvSpPr>
              <p:cNvPr id="28" name="TextBox 27">
                <a:extLst>
                  <a:ext uri="{FF2B5EF4-FFF2-40B4-BE49-F238E27FC236}">
                    <a16:creationId xmlns:a16="http://schemas.microsoft.com/office/drawing/2014/main" id="{DB54E522-5369-46FE-B6DD-73CE71CB66DD}"/>
                  </a:ext>
                </a:extLst>
              </p:cNvPr>
              <p:cNvSpPr txBox="1">
                <a:spLocks noRot="1" noChangeAspect="1" noMove="1" noResize="1" noEditPoints="1" noAdjustHandles="1" noChangeArrowheads="1" noChangeShapeType="1" noTextEdit="1"/>
              </p:cNvSpPr>
              <p:nvPr/>
            </p:nvSpPr>
            <p:spPr>
              <a:xfrm>
                <a:off x="1126357" y="2751234"/>
                <a:ext cx="1629757" cy="354649"/>
              </a:xfrm>
              <a:prstGeom prst="rect">
                <a:avLst/>
              </a:prstGeom>
              <a:blipFill>
                <a:blip r:embed="rId6"/>
                <a:stretch>
                  <a:fillRect b="-3448"/>
                </a:stretch>
              </a:blipFill>
            </p:spPr>
            <p:txBody>
              <a:bodyPr/>
              <a:lstStyle/>
              <a:p>
                <a:r>
                  <a:rPr lang="en-GB">
                    <a:noFill/>
                  </a:rPr>
                  <a:t> </a:t>
                </a:r>
              </a:p>
            </p:txBody>
          </p:sp>
        </mc:Fallback>
      </mc:AlternateContent>
      <p:graphicFrame>
        <p:nvGraphicFramePr>
          <p:cNvPr id="30" name="Table 29">
            <a:extLst>
              <a:ext uri="{FF2B5EF4-FFF2-40B4-BE49-F238E27FC236}">
                <a16:creationId xmlns:a16="http://schemas.microsoft.com/office/drawing/2014/main" id="{FADA18DD-3A90-4A92-BFA1-902ECF1F6897}"/>
              </a:ext>
            </a:extLst>
          </p:cNvPr>
          <p:cNvGraphicFramePr>
            <a:graphicFrameLocks noGrp="1"/>
          </p:cNvGraphicFramePr>
          <p:nvPr/>
        </p:nvGraphicFramePr>
        <p:xfrm>
          <a:off x="764712" y="1361966"/>
          <a:ext cx="2126781" cy="891540"/>
        </p:xfrm>
        <a:graphic>
          <a:graphicData uri="http://schemas.openxmlformats.org/drawingml/2006/table">
            <a:tbl>
              <a:tblPr firstRow="1" bandRow="1">
                <a:tableStyleId>{5C22544A-7EE6-4342-B048-85BDC9FD1C3A}</a:tableStyleId>
              </a:tblPr>
              <a:tblGrid>
                <a:gridCol w="708927">
                  <a:extLst>
                    <a:ext uri="{9D8B030D-6E8A-4147-A177-3AD203B41FA5}">
                      <a16:colId xmlns:a16="http://schemas.microsoft.com/office/drawing/2014/main" val="2521256269"/>
                    </a:ext>
                  </a:extLst>
                </a:gridCol>
                <a:gridCol w="708927">
                  <a:extLst>
                    <a:ext uri="{9D8B030D-6E8A-4147-A177-3AD203B41FA5}">
                      <a16:colId xmlns:a16="http://schemas.microsoft.com/office/drawing/2014/main" val="2776123958"/>
                    </a:ext>
                  </a:extLst>
                </a:gridCol>
                <a:gridCol w="708927">
                  <a:extLst>
                    <a:ext uri="{9D8B030D-6E8A-4147-A177-3AD203B41FA5}">
                      <a16:colId xmlns:a16="http://schemas.microsoft.com/office/drawing/2014/main" val="3568835804"/>
                    </a:ext>
                  </a:extLst>
                </a:gridCol>
              </a:tblGrid>
              <a:tr h="245208">
                <a:tc>
                  <a:txBody>
                    <a:bodyPr/>
                    <a:lstStyle/>
                    <a:p>
                      <a:endParaRPr lang="en-US" dirty="0"/>
                    </a:p>
                  </a:txBody>
                  <a:tcPr/>
                </a:tc>
                <a:tc>
                  <a:txBody>
                    <a:bodyPr/>
                    <a:lstStyle/>
                    <a:p>
                      <a:pPr algn="ctr"/>
                      <a:r>
                        <a:rPr lang="en-US" sz="1000" dirty="0"/>
                        <a:t>Positive</a:t>
                      </a:r>
                    </a:p>
                  </a:txBody>
                  <a:tcPr/>
                </a:tc>
                <a:tc>
                  <a:txBody>
                    <a:bodyPr/>
                    <a:lstStyle/>
                    <a:p>
                      <a:pPr algn="ctr"/>
                      <a:r>
                        <a:rPr lang="en-US" sz="1000" dirty="0"/>
                        <a:t>Negative</a:t>
                      </a:r>
                    </a:p>
                  </a:txBody>
                  <a:tcPr/>
                </a:tc>
                <a:extLst>
                  <a:ext uri="{0D108BD9-81ED-4DB2-BD59-A6C34878D82A}">
                    <a16:rowId xmlns:a16="http://schemas.microsoft.com/office/drawing/2014/main" val="2207853635"/>
                  </a:ext>
                </a:extLst>
              </a:tr>
              <a:tr h="245208">
                <a:tc>
                  <a:txBody>
                    <a:bodyPr/>
                    <a:lstStyle/>
                    <a:p>
                      <a:r>
                        <a:rPr lang="en-US" sz="1000" dirty="0"/>
                        <a:t>Positive</a:t>
                      </a:r>
                    </a:p>
                  </a:txBody>
                  <a:tcPr/>
                </a:tc>
                <a:tc>
                  <a:txBody>
                    <a:bodyPr/>
                    <a:lstStyle/>
                    <a:p>
                      <a:pPr algn="r"/>
                      <a:r>
                        <a:rPr lang="en-US" dirty="0"/>
                        <a:t>6</a:t>
                      </a:r>
                    </a:p>
                  </a:txBody>
                  <a:tcPr/>
                </a:tc>
                <a:tc>
                  <a:txBody>
                    <a:bodyPr/>
                    <a:lstStyle/>
                    <a:p>
                      <a:pPr algn="r"/>
                      <a:r>
                        <a:rPr lang="en-US" dirty="0"/>
                        <a:t>1</a:t>
                      </a:r>
                    </a:p>
                  </a:txBody>
                  <a:tcPr/>
                </a:tc>
                <a:extLst>
                  <a:ext uri="{0D108BD9-81ED-4DB2-BD59-A6C34878D82A}">
                    <a16:rowId xmlns:a16="http://schemas.microsoft.com/office/drawing/2014/main" val="3930496870"/>
                  </a:ext>
                </a:extLst>
              </a:tr>
              <a:tr h="245208">
                <a:tc>
                  <a:txBody>
                    <a:bodyPr/>
                    <a:lstStyle/>
                    <a:p>
                      <a:r>
                        <a:rPr lang="en-US" sz="1000" dirty="0"/>
                        <a:t>Negative</a:t>
                      </a:r>
                    </a:p>
                  </a:txBody>
                  <a:tcPr/>
                </a:tc>
                <a:tc>
                  <a:txBody>
                    <a:bodyPr/>
                    <a:lstStyle/>
                    <a:p>
                      <a:pPr algn="r"/>
                      <a:r>
                        <a:rPr lang="en-US" dirty="0"/>
                        <a:t>2</a:t>
                      </a:r>
                    </a:p>
                  </a:txBody>
                  <a:tcPr/>
                </a:tc>
                <a:tc>
                  <a:txBody>
                    <a:bodyPr/>
                    <a:lstStyle/>
                    <a:p>
                      <a:pPr algn="r"/>
                      <a:r>
                        <a:rPr lang="en-US" dirty="0"/>
                        <a:t>1</a:t>
                      </a:r>
                    </a:p>
                  </a:txBody>
                  <a:tcPr/>
                </a:tc>
                <a:extLst>
                  <a:ext uri="{0D108BD9-81ED-4DB2-BD59-A6C34878D82A}">
                    <a16:rowId xmlns:a16="http://schemas.microsoft.com/office/drawing/2014/main" val="3110047474"/>
                  </a:ext>
                </a:extLst>
              </a:tr>
            </a:tbl>
          </a:graphicData>
        </a:graphic>
      </p:graphicFrame>
      <p:sp>
        <p:nvSpPr>
          <p:cNvPr id="32" name="Oval 31">
            <a:extLst>
              <a:ext uri="{FF2B5EF4-FFF2-40B4-BE49-F238E27FC236}">
                <a16:creationId xmlns:a16="http://schemas.microsoft.com/office/drawing/2014/main" id="{24415973-6100-4B5C-ADE1-4579F59DF968}"/>
              </a:ext>
            </a:extLst>
          </p:cNvPr>
          <p:cNvSpPr/>
          <p:nvPr/>
        </p:nvSpPr>
        <p:spPr>
          <a:xfrm>
            <a:off x="2093867" y="3725531"/>
            <a:ext cx="266007" cy="1483555"/>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6E6722B2-ED56-4BF3-B45E-E386840B73E1}"/>
              </a:ext>
            </a:extLst>
          </p:cNvPr>
          <p:cNvSpPr txBox="1"/>
          <p:nvPr/>
        </p:nvSpPr>
        <p:spPr>
          <a:xfrm>
            <a:off x="1417733" y="1048993"/>
            <a:ext cx="820738" cy="276999"/>
          </a:xfrm>
          <a:prstGeom prst="rect">
            <a:avLst/>
          </a:prstGeom>
          <a:solidFill>
            <a:schemeClr val="bg1"/>
          </a:solidFill>
        </p:spPr>
        <p:txBody>
          <a:bodyPr wrap="none" lIns="0" tIns="0" rIns="0" bIns="0" rtlCol="0">
            <a:spAutoFit/>
          </a:bodyPr>
          <a:lstStyle/>
          <a:p>
            <a:pPr algn="l">
              <a:lnSpc>
                <a:spcPct val="100000"/>
              </a:lnSpc>
            </a:pPr>
            <a:r>
              <a:rPr lang="de-DE"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Model 1</a:t>
            </a:r>
            <a:endParaRPr lang="en-GB"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1" name="Oval 40">
            <a:extLst>
              <a:ext uri="{FF2B5EF4-FFF2-40B4-BE49-F238E27FC236}">
                <a16:creationId xmlns:a16="http://schemas.microsoft.com/office/drawing/2014/main" id="{C5DD0EFF-7E75-4531-95F4-033A4DD2175C}"/>
              </a:ext>
            </a:extLst>
          </p:cNvPr>
          <p:cNvSpPr/>
          <p:nvPr/>
        </p:nvSpPr>
        <p:spPr>
          <a:xfrm>
            <a:off x="4620912" y="3726105"/>
            <a:ext cx="266007" cy="1483555"/>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43" name="Table 42">
            <a:extLst>
              <a:ext uri="{FF2B5EF4-FFF2-40B4-BE49-F238E27FC236}">
                <a16:creationId xmlns:a16="http://schemas.microsoft.com/office/drawing/2014/main" id="{05B2C2A0-E299-498A-ABE5-9A68D2270152}"/>
              </a:ext>
            </a:extLst>
          </p:cNvPr>
          <p:cNvGraphicFramePr>
            <a:graphicFrameLocks noGrp="1"/>
          </p:cNvGraphicFramePr>
          <p:nvPr/>
        </p:nvGraphicFramePr>
        <p:xfrm>
          <a:off x="3415013" y="1361966"/>
          <a:ext cx="2126781" cy="891540"/>
        </p:xfrm>
        <a:graphic>
          <a:graphicData uri="http://schemas.openxmlformats.org/drawingml/2006/table">
            <a:tbl>
              <a:tblPr firstRow="1" bandRow="1">
                <a:tableStyleId>{5C22544A-7EE6-4342-B048-85BDC9FD1C3A}</a:tableStyleId>
              </a:tblPr>
              <a:tblGrid>
                <a:gridCol w="708927">
                  <a:extLst>
                    <a:ext uri="{9D8B030D-6E8A-4147-A177-3AD203B41FA5}">
                      <a16:colId xmlns:a16="http://schemas.microsoft.com/office/drawing/2014/main" val="2521256269"/>
                    </a:ext>
                  </a:extLst>
                </a:gridCol>
                <a:gridCol w="708927">
                  <a:extLst>
                    <a:ext uri="{9D8B030D-6E8A-4147-A177-3AD203B41FA5}">
                      <a16:colId xmlns:a16="http://schemas.microsoft.com/office/drawing/2014/main" val="2776123958"/>
                    </a:ext>
                  </a:extLst>
                </a:gridCol>
                <a:gridCol w="708927">
                  <a:extLst>
                    <a:ext uri="{9D8B030D-6E8A-4147-A177-3AD203B41FA5}">
                      <a16:colId xmlns:a16="http://schemas.microsoft.com/office/drawing/2014/main" val="3568835804"/>
                    </a:ext>
                  </a:extLst>
                </a:gridCol>
              </a:tblGrid>
              <a:tr h="245208">
                <a:tc>
                  <a:txBody>
                    <a:bodyPr/>
                    <a:lstStyle/>
                    <a:p>
                      <a:endParaRPr lang="en-US" dirty="0"/>
                    </a:p>
                  </a:txBody>
                  <a:tcPr/>
                </a:tc>
                <a:tc>
                  <a:txBody>
                    <a:bodyPr/>
                    <a:lstStyle/>
                    <a:p>
                      <a:pPr algn="ctr"/>
                      <a:r>
                        <a:rPr lang="en-US" sz="1000" dirty="0"/>
                        <a:t>Positive</a:t>
                      </a:r>
                    </a:p>
                  </a:txBody>
                  <a:tcPr/>
                </a:tc>
                <a:tc>
                  <a:txBody>
                    <a:bodyPr/>
                    <a:lstStyle/>
                    <a:p>
                      <a:pPr algn="ctr"/>
                      <a:r>
                        <a:rPr lang="en-US" sz="1000" dirty="0"/>
                        <a:t>Negative</a:t>
                      </a:r>
                    </a:p>
                  </a:txBody>
                  <a:tcPr/>
                </a:tc>
                <a:extLst>
                  <a:ext uri="{0D108BD9-81ED-4DB2-BD59-A6C34878D82A}">
                    <a16:rowId xmlns:a16="http://schemas.microsoft.com/office/drawing/2014/main" val="2207853635"/>
                  </a:ext>
                </a:extLst>
              </a:tr>
              <a:tr h="245208">
                <a:tc>
                  <a:txBody>
                    <a:bodyPr/>
                    <a:lstStyle/>
                    <a:p>
                      <a:r>
                        <a:rPr lang="en-US" sz="1000" dirty="0"/>
                        <a:t>Positive</a:t>
                      </a:r>
                    </a:p>
                  </a:txBody>
                  <a:tcPr/>
                </a:tc>
                <a:tc>
                  <a:txBody>
                    <a:bodyPr/>
                    <a:lstStyle/>
                    <a:p>
                      <a:pPr algn="r"/>
                      <a:r>
                        <a:rPr lang="en-US" dirty="0"/>
                        <a:t>7</a:t>
                      </a:r>
                    </a:p>
                  </a:txBody>
                  <a:tcPr/>
                </a:tc>
                <a:tc>
                  <a:txBody>
                    <a:bodyPr/>
                    <a:lstStyle/>
                    <a:p>
                      <a:pPr algn="r"/>
                      <a:r>
                        <a:rPr lang="en-US" dirty="0"/>
                        <a:t>0</a:t>
                      </a:r>
                    </a:p>
                  </a:txBody>
                  <a:tcPr/>
                </a:tc>
                <a:extLst>
                  <a:ext uri="{0D108BD9-81ED-4DB2-BD59-A6C34878D82A}">
                    <a16:rowId xmlns:a16="http://schemas.microsoft.com/office/drawing/2014/main" val="3930496870"/>
                  </a:ext>
                </a:extLst>
              </a:tr>
              <a:tr h="245208">
                <a:tc>
                  <a:txBody>
                    <a:bodyPr/>
                    <a:lstStyle/>
                    <a:p>
                      <a:r>
                        <a:rPr lang="en-US" sz="1000" dirty="0"/>
                        <a:t>Negative</a:t>
                      </a:r>
                    </a:p>
                  </a:txBody>
                  <a:tcPr/>
                </a:tc>
                <a:tc>
                  <a:txBody>
                    <a:bodyPr/>
                    <a:lstStyle/>
                    <a:p>
                      <a:pPr algn="r"/>
                      <a:r>
                        <a:rPr lang="en-US" dirty="0"/>
                        <a:t>3</a:t>
                      </a:r>
                    </a:p>
                  </a:txBody>
                  <a:tcPr/>
                </a:tc>
                <a:tc>
                  <a:txBody>
                    <a:bodyPr/>
                    <a:lstStyle/>
                    <a:p>
                      <a:pPr algn="r"/>
                      <a:r>
                        <a:rPr lang="en-US" dirty="0"/>
                        <a:t>0</a:t>
                      </a:r>
                    </a:p>
                  </a:txBody>
                  <a:tcPr/>
                </a:tc>
                <a:extLst>
                  <a:ext uri="{0D108BD9-81ED-4DB2-BD59-A6C34878D82A}">
                    <a16:rowId xmlns:a16="http://schemas.microsoft.com/office/drawing/2014/main" val="3110047474"/>
                  </a:ext>
                </a:extLst>
              </a:tr>
            </a:tbl>
          </a:graphicData>
        </a:graphic>
      </p:graphicFrame>
      <p:sp>
        <p:nvSpPr>
          <p:cNvPr id="45" name="TextBox 44">
            <a:extLst>
              <a:ext uri="{FF2B5EF4-FFF2-40B4-BE49-F238E27FC236}">
                <a16:creationId xmlns:a16="http://schemas.microsoft.com/office/drawing/2014/main" id="{66D490D1-E4E0-41A2-8A5A-AE167CD5F05A}"/>
              </a:ext>
            </a:extLst>
          </p:cNvPr>
          <p:cNvSpPr txBox="1"/>
          <p:nvPr/>
        </p:nvSpPr>
        <p:spPr>
          <a:xfrm>
            <a:off x="4068034" y="1048993"/>
            <a:ext cx="820738" cy="276999"/>
          </a:xfrm>
          <a:prstGeom prst="rect">
            <a:avLst/>
          </a:prstGeom>
          <a:solidFill>
            <a:schemeClr val="bg1"/>
          </a:solidFill>
        </p:spPr>
        <p:txBody>
          <a:bodyPr wrap="none" lIns="0" tIns="0" rIns="0" bIns="0" rtlCol="0">
            <a:spAutoFit/>
          </a:bodyPr>
          <a:lstStyle/>
          <a:p>
            <a:pPr algn="l">
              <a:lnSpc>
                <a:spcPct val="100000"/>
              </a:lnSpc>
            </a:pPr>
            <a:r>
              <a:rPr lang="de-DE"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Model 2</a:t>
            </a:r>
            <a:endParaRPr lang="en-GB"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BF4B878-C031-45B0-9A77-C9CF4B3BF89A}"/>
                  </a:ext>
                </a:extLst>
              </p:cNvPr>
              <p:cNvSpPr txBox="1"/>
              <p:nvPr/>
            </p:nvSpPr>
            <p:spPr>
              <a:xfrm>
                <a:off x="3783231" y="2447799"/>
                <a:ext cx="1416165" cy="357277"/>
              </a:xfrm>
              <a:prstGeom prst="rect">
                <a:avLst/>
              </a:prstGeom>
              <a:noFill/>
            </p:spPr>
            <p:txBody>
              <a:bodyPr wrap="square" rtlCol="0">
                <a:spAutoFit/>
              </a:bodyPr>
              <a:lstStyle/>
              <a:p>
                <a14:m>
                  <m:oMath xmlns:m="http://schemas.openxmlformats.org/officeDocument/2006/math">
                    <m:r>
                      <a:rPr lang="de-DE" sz="1200" b="0" i="1" smtClean="0">
                        <a:latin typeface="Cambria Math" panose="02040503050406030204" pitchFamily="18" charset="0"/>
                      </a:rPr>
                      <m:t>𝑇𝑃𝑅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7</m:t>
                        </m:r>
                      </m:num>
                      <m:den>
                        <m:r>
                          <a:rPr lang="de-DE" sz="1200" b="0" i="1" smtClean="0">
                            <a:latin typeface="Cambria Math" panose="02040503050406030204" pitchFamily="18" charset="0"/>
                          </a:rPr>
                          <m:t>7+0</m:t>
                        </m:r>
                      </m:den>
                    </m:f>
                  </m:oMath>
                </a14:m>
                <a:r>
                  <a:rPr lang="en-US" sz="1200" dirty="0"/>
                  <a:t> = 1.00</a:t>
                </a:r>
              </a:p>
            </p:txBody>
          </p:sp>
        </mc:Choice>
        <mc:Fallback xmlns="">
          <p:sp>
            <p:nvSpPr>
              <p:cNvPr id="51" name="TextBox 50">
                <a:extLst>
                  <a:ext uri="{FF2B5EF4-FFF2-40B4-BE49-F238E27FC236}">
                    <a16:creationId xmlns:a16="http://schemas.microsoft.com/office/drawing/2014/main" id="{ABF4B878-C031-45B0-9A77-C9CF4B3BF89A}"/>
                  </a:ext>
                </a:extLst>
              </p:cNvPr>
              <p:cNvSpPr txBox="1">
                <a:spLocks noRot="1" noChangeAspect="1" noMove="1" noResize="1" noEditPoints="1" noAdjustHandles="1" noChangeArrowheads="1" noChangeShapeType="1" noTextEdit="1"/>
              </p:cNvSpPr>
              <p:nvPr/>
            </p:nvSpPr>
            <p:spPr>
              <a:xfrm>
                <a:off x="3783231" y="2447799"/>
                <a:ext cx="1416165" cy="357277"/>
              </a:xfrm>
              <a:prstGeom prst="rect">
                <a:avLst/>
              </a:prstGeom>
              <a:blipFill>
                <a:blip r:embed="rId7"/>
                <a:stretch>
                  <a:fillRect b="-34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C8CDF0D3-D04D-4338-ABFD-93486D4B6AA2}"/>
                  </a:ext>
                </a:extLst>
              </p:cNvPr>
              <p:cNvSpPr txBox="1"/>
              <p:nvPr/>
            </p:nvSpPr>
            <p:spPr>
              <a:xfrm>
                <a:off x="3761885" y="2768634"/>
                <a:ext cx="1629757" cy="354649"/>
              </a:xfrm>
              <a:prstGeom prst="rect">
                <a:avLst/>
              </a:prstGeom>
              <a:noFill/>
            </p:spPr>
            <p:txBody>
              <a:bodyPr wrap="square" rtlCol="0">
                <a:spAutoFit/>
              </a:bodyPr>
              <a:lstStyle/>
              <a:p>
                <a14:m>
                  <m:oMath xmlns:m="http://schemas.openxmlformats.org/officeDocument/2006/math">
                    <m:r>
                      <a:rPr lang="de-DE" sz="1200" b="0" i="1" smtClean="0">
                        <a:latin typeface="Cambria Math" panose="02040503050406030204" pitchFamily="18" charset="0"/>
                      </a:rPr>
                      <m:t>𝐹𝑃𝑅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3</m:t>
                        </m:r>
                      </m:num>
                      <m:den>
                        <m:r>
                          <a:rPr lang="de-DE" sz="1200" b="0" i="1" smtClean="0">
                            <a:latin typeface="Cambria Math" panose="02040503050406030204" pitchFamily="18" charset="0"/>
                          </a:rPr>
                          <m:t>3+0</m:t>
                        </m:r>
                      </m:den>
                    </m:f>
                  </m:oMath>
                </a14:m>
                <a:r>
                  <a:rPr lang="en-US" sz="1200" dirty="0"/>
                  <a:t> = 1.00</a:t>
                </a:r>
              </a:p>
            </p:txBody>
          </p:sp>
        </mc:Choice>
        <mc:Fallback xmlns="">
          <p:sp>
            <p:nvSpPr>
              <p:cNvPr id="53" name="TextBox 52">
                <a:extLst>
                  <a:ext uri="{FF2B5EF4-FFF2-40B4-BE49-F238E27FC236}">
                    <a16:creationId xmlns:a16="http://schemas.microsoft.com/office/drawing/2014/main" id="{C8CDF0D3-D04D-4338-ABFD-93486D4B6AA2}"/>
                  </a:ext>
                </a:extLst>
              </p:cNvPr>
              <p:cNvSpPr txBox="1">
                <a:spLocks noRot="1" noChangeAspect="1" noMove="1" noResize="1" noEditPoints="1" noAdjustHandles="1" noChangeArrowheads="1" noChangeShapeType="1" noTextEdit="1"/>
              </p:cNvSpPr>
              <p:nvPr/>
            </p:nvSpPr>
            <p:spPr>
              <a:xfrm>
                <a:off x="3761885" y="2768634"/>
                <a:ext cx="1629757" cy="354649"/>
              </a:xfrm>
              <a:prstGeom prst="rect">
                <a:avLst/>
              </a:prstGeom>
              <a:blipFill>
                <a:blip r:embed="rId6"/>
                <a:stretch>
                  <a:fillRect b="-3448"/>
                </a:stretch>
              </a:blipFill>
            </p:spPr>
            <p:txBody>
              <a:bodyPr/>
              <a:lstStyle/>
              <a:p>
                <a:r>
                  <a:rPr lang="en-GB">
                    <a:noFill/>
                  </a:rPr>
                  <a:t> </a:t>
                </a:r>
              </a:p>
            </p:txBody>
          </p:sp>
        </mc:Fallback>
      </mc:AlternateContent>
      <p:sp>
        <p:nvSpPr>
          <p:cNvPr id="4" name="Slide Number Placeholder 3"/>
          <p:cNvSpPr>
            <a:spLocks noGrp="1"/>
          </p:cNvSpPr>
          <p:nvPr>
            <p:ph type="sldNum" sz="quarter" idx="13"/>
          </p:nvPr>
        </p:nvSpPr>
        <p:spPr/>
        <p:txBody>
          <a:bodyPr/>
          <a:lstStyle/>
          <a:p>
            <a:fld id="{15C29056-5AFA-7949-831A-3EC086771171}" type="slidenum">
              <a:rPr lang="de-DE" smtClean="0"/>
              <a:pPr/>
              <a:t>21</a:t>
            </a:fld>
            <a:endParaRPr lang="de-DE" dirty="0"/>
          </a:p>
        </p:txBody>
      </p:sp>
    </p:spTree>
    <p:extLst>
      <p:ext uri="{BB962C8B-B14F-4D97-AF65-F5344CB8AC3E}">
        <p14:creationId xmlns:p14="http://schemas.microsoft.com/office/powerpoint/2010/main" val="2080985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CCFB-EE1C-43AB-A654-E9C8FDE4AF10}"/>
              </a:ext>
            </a:extLst>
          </p:cNvPr>
          <p:cNvSpPr>
            <a:spLocks noGrp="1"/>
          </p:cNvSpPr>
          <p:nvPr>
            <p:ph type="title"/>
          </p:nvPr>
        </p:nvSpPr>
        <p:spPr/>
        <p:txBody>
          <a:bodyPr/>
          <a:lstStyle/>
          <a:p>
            <a:r>
              <a:rPr lang="de-DE" dirty="0"/>
              <a:t>Threshold = 0.0</a:t>
            </a:r>
            <a:endParaRPr lang="en-GB" dirty="0"/>
          </a:p>
        </p:txBody>
      </p:sp>
      <p:sp>
        <p:nvSpPr>
          <p:cNvPr id="5" name="Footer Placeholder 4">
            <a:extLst>
              <a:ext uri="{FF2B5EF4-FFF2-40B4-BE49-F238E27FC236}">
                <a16:creationId xmlns:a16="http://schemas.microsoft.com/office/drawing/2014/main" id="{D201A117-6C7B-4D62-92A7-602B74804678}"/>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11" name="Picture 10">
            <a:extLst>
              <a:ext uri="{FF2B5EF4-FFF2-40B4-BE49-F238E27FC236}">
                <a16:creationId xmlns:a16="http://schemas.microsoft.com/office/drawing/2014/main" id="{2A560A95-C8C5-419F-9C04-DE232E78D1D7}"/>
              </a:ext>
            </a:extLst>
          </p:cNvPr>
          <p:cNvPicPr>
            <a:picLocks noChangeAspect="1"/>
          </p:cNvPicPr>
          <p:nvPr/>
        </p:nvPicPr>
        <p:blipFill>
          <a:blip r:embed="rId2"/>
          <a:stretch>
            <a:fillRect/>
          </a:stretch>
        </p:blipFill>
        <p:spPr>
          <a:xfrm>
            <a:off x="590302" y="3325091"/>
            <a:ext cx="6527223" cy="1884569"/>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7929510-D397-4C47-8CB6-289E327F339F}"/>
                  </a:ext>
                </a:extLst>
              </p:cNvPr>
              <p:cNvSpPr txBox="1"/>
              <p:nvPr/>
            </p:nvSpPr>
            <p:spPr>
              <a:xfrm>
                <a:off x="6797853" y="1005819"/>
                <a:ext cx="2337435" cy="615490"/>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de-DE" b="0" i="1" smtClean="0">
                          <a:latin typeface="Cambria Math" panose="02040503050406030204" pitchFamily="18" charset="0"/>
                        </a:rPr>
                        <m:t>𝑇𝑃𝑅</m:t>
                      </m:r>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𝑇𝑃</m:t>
                          </m:r>
                        </m:num>
                        <m:den>
                          <m:r>
                            <a:rPr lang="de-DE" b="0" i="1" smtClean="0">
                              <a:latin typeface="Cambria Math" panose="02040503050406030204" pitchFamily="18" charset="0"/>
                            </a:rPr>
                            <m:t>𝑇𝑃</m:t>
                          </m:r>
                          <m:r>
                            <a:rPr lang="de-DE" b="0" i="1" smtClean="0">
                              <a:latin typeface="Cambria Math" panose="02040503050406030204" pitchFamily="18" charset="0"/>
                            </a:rPr>
                            <m:t>+</m:t>
                          </m:r>
                          <m:r>
                            <a:rPr lang="de-DE" b="0" i="1" smtClean="0">
                              <a:latin typeface="Cambria Math" panose="02040503050406030204" pitchFamily="18" charset="0"/>
                            </a:rPr>
                            <m:t>𝐹𝑁</m:t>
                          </m:r>
                        </m:den>
                      </m:f>
                    </m:oMath>
                  </m:oMathPara>
                </a14:m>
                <a:endParaRPr lang="en-US" dirty="0"/>
              </a:p>
            </p:txBody>
          </p:sp>
        </mc:Choice>
        <mc:Fallback xmlns="">
          <p:sp>
            <p:nvSpPr>
              <p:cNvPr id="13" name="TextBox 12">
                <a:extLst>
                  <a:ext uri="{FF2B5EF4-FFF2-40B4-BE49-F238E27FC236}">
                    <a16:creationId xmlns:a16="http://schemas.microsoft.com/office/drawing/2014/main" id="{E7929510-D397-4C47-8CB6-289E327F339F}"/>
                  </a:ext>
                </a:extLst>
              </p:cNvPr>
              <p:cNvSpPr txBox="1">
                <a:spLocks noRot="1" noChangeAspect="1" noMove="1" noResize="1" noEditPoints="1" noAdjustHandles="1" noChangeArrowheads="1" noChangeShapeType="1" noTextEdit="1"/>
              </p:cNvSpPr>
              <p:nvPr/>
            </p:nvSpPr>
            <p:spPr>
              <a:xfrm>
                <a:off x="6797853" y="1005819"/>
                <a:ext cx="2337435" cy="61549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43BB32D-7499-4472-BAB1-1679ABF97D58}"/>
                  </a:ext>
                </a:extLst>
              </p:cNvPr>
              <p:cNvSpPr txBox="1"/>
              <p:nvPr/>
            </p:nvSpPr>
            <p:spPr>
              <a:xfrm>
                <a:off x="6918022" y="1632135"/>
                <a:ext cx="2097098" cy="615490"/>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de-DE" b="0" i="1" smtClean="0">
                          <a:latin typeface="Cambria Math" panose="02040503050406030204" pitchFamily="18" charset="0"/>
                        </a:rPr>
                        <m:t>𝐹𝑃𝑅</m:t>
                      </m:r>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𝐹𝑃</m:t>
                          </m:r>
                        </m:num>
                        <m:den>
                          <m:r>
                            <a:rPr lang="de-DE" b="0" i="1" smtClean="0">
                              <a:latin typeface="Cambria Math" panose="02040503050406030204" pitchFamily="18" charset="0"/>
                            </a:rPr>
                            <m:t>𝐹𝑃</m:t>
                          </m:r>
                          <m:r>
                            <a:rPr lang="de-DE" b="0" i="1" smtClean="0">
                              <a:latin typeface="Cambria Math" panose="02040503050406030204" pitchFamily="18" charset="0"/>
                            </a:rPr>
                            <m:t>+</m:t>
                          </m:r>
                          <m:r>
                            <a:rPr lang="de-DE" b="0" i="1" smtClean="0">
                              <a:latin typeface="Cambria Math" panose="02040503050406030204" pitchFamily="18" charset="0"/>
                            </a:rPr>
                            <m:t>𝑇𝑁</m:t>
                          </m:r>
                        </m:den>
                      </m:f>
                    </m:oMath>
                  </m:oMathPara>
                </a14:m>
                <a:endParaRPr lang="en-US" dirty="0"/>
              </a:p>
            </p:txBody>
          </p:sp>
        </mc:Choice>
        <mc:Fallback xmlns="">
          <p:sp>
            <p:nvSpPr>
              <p:cNvPr id="15" name="TextBox 14">
                <a:extLst>
                  <a:ext uri="{FF2B5EF4-FFF2-40B4-BE49-F238E27FC236}">
                    <a16:creationId xmlns:a16="http://schemas.microsoft.com/office/drawing/2014/main" id="{D43BB32D-7499-4472-BAB1-1679ABF97D58}"/>
                  </a:ext>
                </a:extLst>
              </p:cNvPr>
              <p:cNvSpPr txBox="1">
                <a:spLocks noRot="1" noChangeAspect="1" noMove="1" noResize="1" noEditPoints="1" noAdjustHandles="1" noChangeArrowheads="1" noChangeShapeType="1" noTextEdit="1"/>
              </p:cNvSpPr>
              <p:nvPr/>
            </p:nvSpPr>
            <p:spPr>
              <a:xfrm>
                <a:off x="6918022" y="1632135"/>
                <a:ext cx="2097098" cy="615490"/>
              </a:xfrm>
              <a:prstGeom prst="rect">
                <a:avLst/>
              </a:prstGeom>
              <a:blipFill>
                <a:blip r:embed="rId4"/>
                <a:stretch>
                  <a:fillRect/>
                </a:stretch>
              </a:blipFill>
            </p:spPr>
            <p:txBody>
              <a:bodyPr/>
              <a:lstStyle/>
              <a:p>
                <a:r>
                  <a:rPr lang="en-GB">
                    <a:noFill/>
                  </a:rPr>
                  <a:t> </a:t>
                </a:r>
              </a:p>
            </p:txBody>
          </p:sp>
        </mc:Fallback>
      </mc:AlternateContent>
      <p:sp>
        <p:nvSpPr>
          <p:cNvPr id="16" name="TextBox 15">
            <a:extLst>
              <a:ext uri="{FF2B5EF4-FFF2-40B4-BE49-F238E27FC236}">
                <a16:creationId xmlns:a16="http://schemas.microsoft.com/office/drawing/2014/main" id="{412F12CD-9293-4862-B480-1B741D6FE79D}"/>
              </a:ext>
            </a:extLst>
          </p:cNvPr>
          <p:cNvSpPr txBox="1"/>
          <p:nvPr/>
        </p:nvSpPr>
        <p:spPr>
          <a:xfrm>
            <a:off x="490220" y="709534"/>
            <a:ext cx="6543330" cy="215444"/>
          </a:xfrm>
          <a:prstGeom prst="rect">
            <a:avLst/>
          </a:prstGeom>
          <a:solidFill>
            <a:schemeClr val="bg1"/>
          </a:solidFill>
        </p:spPr>
        <p:txBody>
          <a:bodyPr wrap="none" lIns="0" tIns="0" rIns="0" bIns="0" rtlCol="0">
            <a:spAutoFit/>
          </a:bodyPr>
          <a:lstStyle/>
          <a:p>
            <a:pPr algn="l">
              <a:lnSpc>
                <a:spcPct val="100000"/>
              </a:lnSpc>
            </a:pPr>
            <a:r>
              <a:rPr lang="de-DE" sz="14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Positive event = &lt;=50K - Threshold = 0.0 - </a:t>
            </a:r>
            <a:r>
              <a:rPr lang="de-DE" sz="140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If P (pos. Event) &gt; threshold =&gt; positive</a:t>
            </a:r>
            <a:endParaRPr lang="en-GB" sz="14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7" name="Rectangle: Rounded Corners 16">
            <a:extLst>
              <a:ext uri="{FF2B5EF4-FFF2-40B4-BE49-F238E27FC236}">
                <a16:creationId xmlns:a16="http://schemas.microsoft.com/office/drawing/2014/main" id="{55C2D4D2-4419-4836-94BD-78AA3D9797A4}"/>
              </a:ext>
            </a:extLst>
          </p:cNvPr>
          <p:cNvSpPr/>
          <p:nvPr/>
        </p:nvSpPr>
        <p:spPr>
          <a:xfrm>
            <a:off x="2074471" y="3533067"/>
            <a:ext cx="1363287" cy="216131"/>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4DC1644-0BB3-4EEC-A2D8-45263166A5AC}"/>
                  </a:ext>
                </a:extLst>
              </p:cNvPr>
              <p:cNvSpPr txBox="1"/>
              <p:nvPr/>
            </p:nvSpPr>
            <p:spPr>
              <a:xfrm>
                <a:off x="1121988" y="2451696"/>
                <a:ext cx="1416165" cy="357277"/>
              </a:xfrm>
              <a:prstGeom prst="rect">
                <a:avLst/>
              </a:prstGeom>
              <a:noFill/>
            </p:spPr>
            <p:txBody>
              <a:bodyPr wrap="square" rtlCol="0">
                <a:spAutoFit/>
              </a:bodyPr>
              <a:lstStyle/>
              <a:p>
                <a14:m>
                  <m:oMath xmlns:m="http://schemas.openxmlformats.org/officeDocument/2006/math">
                    <m:r>
                      <a:rPr lang="de-DE" sz="1200" b="0" i="1" smtClean="0">
                        <a:latin typeface="Cambria Math" panose="02040503050406030204" pitchFamily="18" charset="0"/>
                      </a:rPr>
                      <m:t>𝑇𝑃𝑅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7</m:t>
                        </m:r>
                      </m:num>
                      <m:den>
                        <m:r>
                          <a:rPr lang="de-DE" sz="1200" b="0" i="1" smtClean="0">
                            <a:latin typeface="Cambria Math" panose="02040503050406030204" pitchFamily="18" charset="0"/>
                          </a:rPr>
                          <m:t>7+0</m:t>
                        </m:r>
                      </m:den>
                    </m:f>
                  </m:oMath>
                </a14:m>
                <a:r>
                  <a:rPr lang="en-US" sz="1200" dirty="0"/>
                  <a:t> = 1.00</a:t>
                </a:r>
              </a:p>
            </p:txBody>
          </p:sp>
        </mc:Choice>
        <mc:Fallback xmlns="">
          <p:sp>
            <p:nvSpPr>
              <p:cNvPr id="21" name="TextBox 20">
                <a:extLst>
                  <a:ext uri="{FF2B5EF4-FFF2-40B4-BE49-F238E27FC236}">
                    <a16:creationId xmlns:a16="http://schemas.microsoft.com/office/drawing/2014/main" id="{24DC1644-0BB3-4EEC-A2D8-45263166A5AC}"/>
                  </a:ext>
                </a:extLst>
              </p:cNvPr>
              <p:cNvSpPr txBox="1">
                <a:spLocks noRot="1" noChangeAspect="1" noMove="1" noResize="1" noEditPoints="1" noAdjustHandles="1" noChangeArrowheads="1" noChangeShapeType="1" noTextEdit="1"/>
              </p:cNvSpPr>
              <p:nvPr/>
            </p:nvSpPr>
            <p:spPr>
              <a:xfrm>
                <a:off x="1121988" y="2451696"/>
                <a:ext cx="1416165" cy="357277"/>
              </a:xfrm>
              <a:prstGeom prst="rect">
                <a:avLst/>
              </a:prstGeom>
              <a:blipFill>
                <a:blip r:embed="rId5"/>
                <a:stretch>
                  <a:fillRect b="-1695"/>
                </a:stretch>
              </a:blipFill>
            </p:spPr>
            <p:txBody>
              <a:bodyPr/>
              <a:lstStyle/>
              <a:p>
                <a:r>
                  <a:rPr lang="en-GB">
                    <a:noFill/>
                  </a:rPr>
                  <a:t> </a:t>
                </a:r>
              </a:p>
            </p:txBody>
          </p:sp>
        </mc:Fallback>
      </mc:AlternateContent>
      <p:sp>
        <p:nvSpPr>
          <p:cNvPr id="24" name="Rectangle: Rounded Corners 23">
            <a:extLst>
              <a:ext uri="{FF2B5EF4-FFF2-40B4-BE49-F238E27FC236}">
                <a16:creationId xmlns:a16="http://schemas.microsoft.com/office/drawing/2014/main" id="{044FBCC7-A80D-4448-A058-3E3AB7536BA2}"/>
              </a:ext>
            </a:extLst>
          </p:cNvPr>
          <p:cNvSpPr/>
          <p:nvPr/>
        </p:nvSpPr>
        <p:spPr>
          <a:xfrm>
            <a:off x="4594142" y="3533067"/>
            <a:ext cx="1363287" cy="216131"/>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DB54E522-5369-46FE-B6DD-73CE71CB66DD}"/>
                  </a:ext>
                </a:extLst>
              </p:cNvPr>
              <p:cNvSpPr txBox="1"/>
              <p:nvPr/>
            </p:nvSpPr>
            <p:spPr>
              <a:xfrm>
                <a:off x="1126357" y="2751234"/>
                <a:ext cx="1629757" cy="354649"/>
              </a:xfrm>
              <a:prstGeom prst="rect">
                <a:avLst/>
              </a:prstGeom>
              <a:noFill/>
            </p:spPr>
            <p:txBody>
              <a:bodyPr wrap="square" rtlCol="0">
                <a:spAutoFit/>
              </a:bodyPr>
              <a:lstStyle/>
              <a:p>
                <a14:m>
                  <m:oMath xmlns:m="http://schemas.openxmlformats.org/officeDocument/2006/math">
                    <m:r>
                      <a:rPr lang="de-DE" sz="1200" b="0" i="1" smtClean="0">
                        <a:latin typeface="Cambria Math" panose="02040503050406030204" pitchFamily="18" charset="0"/>
                      </a:rPr>
                      <m:t>𝐹𝑃𝑅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3</m:t>
                        </m:r>
                      </m:num>
                      <m:den>
                        <m:r>
                          <a:rPr lang="de-DE" sz="1200" b="0" i="1" smtClean="0">
                            <a:latin typeface="Cambria Math" panose="02040503050406030204" pitchFamily="18" charset="0"/>
                          </a:rPr>
                          <m:t>3+0</m:t>
                        </m:r>
                      </m:den>
                    </m:f>
                  </m:oMath>
                </a14:m>
                <a:r>
                  <a:rPr lang="en-US" sz="1200" dirty="0"/>
                  <a:t> = 1.00</a:t>
                </a:r>
              </a:p>
            </p:txBody>
          </p:sp>
        </mc:Choice>
        <mc:Fallback xmlns="">
          <p:sp>
            <p:nvSpPr>
              <p:cNvPr id="28" name="TextBox 27">
                <a:extLst>
                  <a:ext uri="{FF2B5EF4-FFF2-40B4-BE49-F238E27FC236}">
                    <a16:creationId xmlns:a16="http://schemas.microsoft.com/office/drawing/2014/main" id="{DB54E522-5369-46FE-B6DD-73CE71CB66DD}"/>
                  </a:ext>
                </a:extLst>
              </p:cNvPr>
              <p:cNvSpPr txBox="1">
                <a:spLocks noRot="1" noChangeAspect="1" noMove="1" noResize="1" noEditPoints="1" noAdjustHandles="1" noChangeArrowheads="1" noChangeShapeType="1" noTextEdit="1"/>
              </p:cNvSpPr>
              <p:nvPr/>
            </p:nvSpPr>
            <p:spPr>
              <a:xfrm>
                <a:off x="1126357" y="2751234"/>
                <a:ext cx="1629757" cy="354649"/>
              </a:xfrm>
              <a:prstGeom prst="rect">
                <a:avLst/>
              </a:prstGeom>
              <a:blipFill>
                <a:blip r:embed="rId6"/>
                <a:stretch>
                  <a:fillRect b="-3448"/>
                </a:stretch>
              </a:blipFill>
            </p:spPr>
            <p:txBody>
              <a:bodyPr/>
              <a:lstStyle/>
              <a:p>
                <a:r>
                  <a:rPr lang="en-GB">
                    <a:noFill/>
                  </a:rPr>
                  <a:t> </a:t>
                </a:r>
              </a:p>
            </p:txBody>
          </p:sp>
        </mc:Fallback>
      </mc:AlternateContent>
      <p:graphicFrame>
        <p:nvGraphicFramePr>
          <p:cNvPr id="30" name="Table 29">
            <a:extLst>
              <a:ext uri="{FF2B5EF4-FFF2-40B4-BE49-F238E27FC236}">
                <a16:creationId xmlns:a16="http://schemas.microsoft.com/office/drawing/2014/main" id="{FADA18DD-3A90-4A92-BFA1-902ECF1F6897}"/>
              </a:ext>
            </a:extLst>
          </p:cNvPr>
          <p:cNvGraphicFramePr>
            <a:graphicFrameLocks noGrp="1"/>
          </p:cNvGraphicFramePr>
          <p:nvPr/>
        </p:nvGraphicFramePr>
        <p:xfrm>
          <a:off x="764712" y="1361966"/>
          <a:ext cx="2126781" cy="891540"/>
        </p:xfrm>
        <a:graphic>
          <a:graphicData uri="http://schemas.openxmlformats.org/drawingml/2006/table">
            <a:tbl>
              <a:tblPr firstRow="1" bandRow="1">
                <a:tableStyleId>{5C22544A-7EE6-4342-B048-85BDC9FD1C3A}</a:tableStyleId>
              </a:tblPr>
              <a:tblGrid>
                <a:gridCol w="708927">
                  <a:extLst>
                    <a:ext uri="{9D8B030D-6E8A-4147-A177-3AD203B41FA5}">
                      <a16:colId xmlns:a16="http://schemas.microsoft.com/office/drawing/2014/main" val="2521256269"/>
                    </a:ext>
                  </a:extLst>
                </a:gridCol>
                <a:gridCol w="708927">
                  <a:extLst>
                    <a:ext uri="{9D8B030D-6E8A-4147-A177-3AD203B41FA5}">
                      <a16:colId xmlns:a16="http://schemas.microsoft.com/office/drawing/2014/main" val="2776123958"/>
                    </a:ext>
                  </a:extLst>
                </a:gridCol>
                <a:gridCol w="708927">
                  <a:extLst>
                    <a:ext uri="{9D8B030D-6E8A-4147-A177-3AD203B41FA5}">
                      <a16:colId xmlns:a16="http://schemas.microsoft.com/office/drawing/2014/main" val="3568835804"/>
                    </a:ext>
                  </a:extLst>
                </a:gridCol>
              </a:tblGrid>
              <a:tr h="245208">
                <a:tc>
                  <a:txBody>
                    <a:bodyPr/>
                    <a:lstStyle/>
                    <a:p>
                      <a:endParaRPr lang="en-US" dirty="0"/>
                    </a:p>
                  </a:txBody>
                  <a:tcPr/>
                </a:tc>
                <a:tc>
                  <a:txBody>
                    <a:bodyPr/>
                    <a:lstStyle/>
                    <a:p>
                      <a:pPr algn="ctr"/>
                      <a:r>
                        <a:rPr lang="en-US" sz="1000" dirty="0"/>
                        <a:t>Positive</a:t>
                      </a:r>
                    </a:p>
                  </a:txBody>
                  <a:tcPr/>
                </a:tc>
                <a:tc>
                  <a:txBody>
                    <a:bodyPr/>
                    <a:lstStyle/>
                    <a:p>
                      <a:pPr algn="ctr"/>
                      <a:r>
                        <a:rPr lang="en-US" sz="1000" dirty="0"/>
                        <a:t>Negative</a:t>
                      </a:r>
                    </a:p>
                  </a:txBody>
                  <a:tcPr/>
                </a:tc>
                <a:extLst>
                  <a:ext uri="{0D108BD9-81ED-4DB2-BD59-A6C34878D82A}">
                    <a16:rowId xmlns:a16="http://schemas.microsoft.com/office/drawing/2014/main" val="2207853635"/>
                  </a:ext>
                </a:extLst>
              </a:tr>
              <a:tr h="245208">
                <a:tc>
                  <a:txBody>
                    <a:bodyPr/>
                    <a:lstStyle/>
                    <a:p>
                      <a:r>
                        <a:rPr lang="en-US" sz="1000" dirty="0"/>
                        <a:t>Positive</a:t>
                      </a:r>
                    </a:p>
                  </a:txBody>
                  <a:tcPr/>
                </a:tc>
                <a:tc>
                  <a:txBody>
                    <a:bodyPr/>
                    <a:lstStyle/>
                    <a:p>
                      <a:pPr algn="r"/>
                      <a:r>
                        <a:rPr lang="en-US" dirty="0"/>
                        <a:t>6</a:t>
                      </a:r>
                    </a:p>
                  </a:txBody>
                  <a:tcPr/>
                </a:tc>
                <a:tc>
                  <a:txBody>
                    <a:bodyPr/>
                    <a:lstStyle/>
                    <a:p>
                      <a:pPr algn="r"/>
                      <a:r>
                        <a:rPr lang="en-US" dirty="0"/>
                        <a:t>1</a:t>
                      </a:r>
                    </a:p>
                  </a:txBody>
                  <a:tcPr/>
                </a:tc>
                <a:extLst>
                  <a:ext uri="{0D108BD9-81ED-4DB2-BD59-A6C34878D82A}">
                    <a16:rowId xmlns:a16="http://schemas.microsoft.com/office/drawing/2014/main" val="3930496870"/>
                  </a:ext>
                </a:extLst>
              </a:tr>
              <a:tr h="245208">
                <a:tc>
                  <a:txBody>
                    <a:bodyPr/>
                    <a:lstStyle/>
                    <a:p>
                      <a:r>
                        <a:rPr lang="en-US" sz="1000" dirty="0"/>
                        <a:t>Negative</a:t>
                      </a:r>
                    </a:p>
                  </a:txBody>
                  <a:tcPr/>
                </a:tc>
                <a:tc>
                  <a:txBody>
                    <a:bodyPr/>
                    <a:lstStyle/>
                    <a:p>
                      <a:pPr algn="r"/>
                      <a:r>
                        <a:rPr lang="en-US" dirty="0"/>
                        <a:t>2</a:t>
                      </a:r>
                    </a:p>
                  </a:txBody>
                  <a:tcPr/>
                </a:tc>
                <a:tc>
                  <a:txBody>
                    <a:bodyPr/>
                    <a:lstStyle/>
                    <a:p>
                      <a:pPr algn="r"/>
                      <a:r>
                        <a:rPr lang="en-US" dirty="0"/>
                        <a:t>1</a:t>
                      </a:r>
                    </a:p>
                  </a:txBody>
                  <a:tcPr/>
                </a:tc>
                <a:extLst>
                  <a:ext uri="{0D108BD9-81ED-4DB2-BD59-A6C34878D82A}">
                    <a16:rowId xmlns:a16="http://schemas.microsoft.com/office/drawing/2014/main" val="3110047474"/>
                  </a:ext>
                </a:extLst>
              </a:tr>
            </a:tbl>
          </a:graphicData>
        </a:graphic>
      </p:graphicFrame>
      <p:sp>
        <p:nvSpPr>
          <p:cNvPr id="32" name="Oval 31">
            <a:extLst>
              <a:ext uri="{FF2B5EF4-FFF2-40B4-BE49-F238E27FC236}">
                <a16:creationId xmlns:a16="http://schemas.microsoft.com/office/drawing/2014/main" id="{24415973-6100-4B5C-ADE1-4579F59DF968}"/>
              </a:ext>
            </a:extLst>
          </p:cNvPr>
          <p:cNvSpPr/>
          <p:nvPr/>
        </p:nvSpPr>
        <p:spPr>
          <a:xfrm>
            <a:off x="2093867" y="3725531"/>
            <a:ext cx="266007" cy="1483555"/>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6E6722B2-ED56-4BF3-B45E-E386840B73E1}"/>
              </a:ext>
            </a:extLst>
          </p:cNvPr>
          <p:cNvSpPr txBox="1"/>
          <p:nvPr/>
        </p:nvSpPr>
        <p:spPr>
          <a:xfrm>
            <a:off x="1417733" y="1048993"/>
            <a:ext cx="820738" cy="276999"/>
          </a:xfrm>
          <a:prstGeom prst="rect">
            <a:avLst/>
          </a:prstGeom>
          <a:solidFill>
            <a:schemeClr val="bg1"/>
          </a:solidFill>
        </p:spPr>
        <p:txBody>
          <a:bodyPr wrap="none" lIns="0" tIns="0" rIns="0" bIns="0" rtlCol="0">
            <a:spAutoFit/>
          </a:bodyPr>
          <a:lstStyle/>
          <a:p>
            <a:pPr algn="l">
              <a:lnSpc>
                <a:spcPct val="100000"/>
              </a:lnSpc>
            </a:pPr>
            <a:r>
              <a:rPr lang="de-DE"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Model 1</a:t>
            </a:r>
            <a:endParaRPr lang="en-GB"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1" name="Oval 40">
            <a:extLst>
              <a:ext uri="{FF2B5EF4-FFF2-40B4-BE49-F238E27FC236}">
                <a16:creationId xmlns:a16="http://schemas.microsoft.com/office/drawing/2014/main" id="{C5DD0EFF-7E75-4531-95F4-033A4DD2175C}"/>
              </a:ext>
            </a:extLst>
          </p:cNvPr>
          <p:cNvSpPr/>
          <p:nvPr/>
        </p:nvSpPr>
        <p:spPr>
          <a:xfrm>
            <a:off x="4620912" y="3726105"/>
            <a:ext cx="266007" cy="1483555"/>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43" name="Table 42">
            <a:extLst>
              <a:ext uri="{FF2B5EF4-FFF2-40B4-BE49-F238E27FC236}">
                <a16:creationId xmlns:a16="http://schemas.microsoft.com/office/drawing/2014/main" id="{05B2C2A0-E299-498A-ABE5-9A68D2270152}"/>
              </a:ext>
            </a:extLst>
          </p:cNvPr>
          <p:cNvGraphicFramePr>
            <a:graphicFrameLocks noGrp="1"/>
          </p:cNvGraphicFramePr>
          <p:nvPr/>
        </p:nvGraphicFramePr>
        <p:xfrm>
          <a:off x="3415013" y="1361966"/>
          <a:ext cx="2126781" cy="891540"/>
        </p:xfrm>
        <a:graphic>
          <a:graphicData uri="http://schemas.openxmlformats.org/drawingml/2006/table">
            <a:tbl>
              <a:tblPr firstRow="1" bandRow="1">
                <a:tableStyleId>{5C22544A-7EE6-4342-B048-85BDC9FD1C3A}</a:tableStyleId>
              </a:tblPr>
              <a:tblGrid>
                <a:gridCol w="708927">
                  <a:extLst>
                    <a:ext uri="{9D8B030D-6E8A-4147-A177-3AD203B41FA5}">
                      <a16:colId xmlns:a16="http://schemas.microsoft.com/office/drawing/2014/main" val="2521256269"/>
                    </a:ext>
                  </a:extLst>
                </a:gridCol>
                <a:gridCol w="708927">
                  <a:extLst>
                    <a:ext uri="{9D8B030D-6E8A-4147-A177-3AD203B41FA5}">
                      <a16:colId xmlns:a16="http://schemas.microsoft.com/office/drawing/2014/main" val="2776123958"/>
                    </a:ext>
                  </a:extLst>
                </a:gridCol>
                <a:gridCol w="708927">
                  <a:extLst>
                    <a:ext uri="{9D8B030D-6E8A-4147-A177-3AD203B41FA5}">
                      <a16:colId xmlns:a16="http://schemas.microsoft.com/office/drawing/2014/main" val="3568835804"/>
                    </a:ext>
                  </a:extLst>
                </a:gridCol>
              </a:tblGrid>
              <a:tr h="245208">
                <a:tc>
                  <a:txBody>
                    <a:bodyPr/>
                    <a:lstStyle/>
                    <a:p>
                      <a:endParaRPr lang="en-US" dirty="0"/>
                    </a:p>
                  </a:txBody>
                  <a:tcPr/>
                </a:tc>
                <a:tc>
                  <a:txBody>
                    <a:bodyPr/>
                    <a:lstStyle/>
                    <a:p>
                      <a:pPr algn="ctr"/>
                      <a:r>
                        <a:rPr lang="en-US" sz="1000" dirty="0"/>
                        <a:t>Positive</a:t>
                      </a:r>
                    </a:p>
                  </a:txBody>
                  <a:tcPr/>
                </a:tc>
                <a:tc>
                  <a:txBody>
                    <a:bodyPr/>
                    <a:lstStyle/>
                    <a:p>
                      <a:pPr algn="ctr"/>
                      <a:r>
                        <a:rPr lang="en-US" sz="1000" dirty="0"/>
                        <a:t>Negative</a:t>
                      </a:r>
                    </a:p>
                  </a:txBody>
                  <a:tcPr/>
                </a:tc>
                <a:extLst>
                  <a:ext uri="{0D108BD9-81ED-4DB2-BD59-A6C34878D82A}">
                    <a16:rowId xmlns:a16="http://schemas.microsoft.com/office/drawing/2014/main" val="2207853635"/>
                  </a:ext>
                </a:extLst>
              </a:tr>
              <a:tr h="245208">
                <a:tc>
                  <a:txBody>
                    <a:bodyPr/>
                    <a:lstStyle/>
                    <a:p>
                      <a:r>
                        <a:rPr lang="en-US" sz="1000" dirty="0"/>
                        <a:t>Positive</a:t>
                      </a:r>
                    </a:p>
                  </a:txBody>
                  <a:tcPr/>
                </a:tc>
                <a:tc>
                  <a:txBody>
                    <a:bodyPr/>
                    <a:lstStyle/>
                    <a:p>
                      <a:pPr algn="r"/>
                      <a:r>
                        <a:rPr lang="en-US" dirty="0"/>
                        <a:t>7</a:t>
                      </a:r>
                    </a:p>
                  </a:txBody>
                  <a:tcPr/>
                </a:tc>
                <a:tc>
                  <a:txBody>
                    <a:bodyPr/>
                    <a:lstStyle/>
                    <a:p>
                      <a:pPr algn="r"/>
                      <a:r>
                        <a:rPr lang="en-US" dirty="0"/>
                        <a:t>0</a:t>
                      </a:r>
                    </a:p>
                  </a:txBody>
                  <a:tcPr/>
                </a:tc>
                <a:extLst>
                  <a:ext uri="{0D108BD9-81ED-4DB2-BD59-A6C34878D82A}">
                    <a16:rowId xmlns:a16="http://schemas.microsoft.com/office/drawing/2014/main" val="3930496870"/>
                  </a:ext>
                </a:extLst>
              </a:tr>
              <a:tr h="245208">
                <a:tc>
                  <a:txBody>
                    <a:bodyPr/>
                    <a:lstStyle/>
                    <a:p>
                      <a:r>
                        <a:rPr lang="en-US" sz="1000" dirty="0"/>
                        <a:t>Negative</a:t>
                      </a:r>
                    </a:p>
                  </a:txBody>
                  <a:tcPr/>
                </a:tc>
                <a:tc>
                  <a:txBody>
                    <a:bodyPr/>
                    <a:lstStyle/>
                    <a:p>
                      <a:pPr algn="r"/>
                      <a:r>
                        <a:rPr lang="en-US" dirty="0"/>
                        <a:t>3</a:t>
                      </a:r>
                    </a:p>
                  </a:txBody>
                  <a:tcPr/>
                </a:tc>
                <a:tc>
                  <a:txBody>
                    <a:bodyPr/>
                    <a:lstStyle/>
                    <a:p>
                      <a:pPr algn="r"/>
                      <a:r>
                        <a:rPr lang="en-US" dirty="0"/>
                        <a:t>0</a:t>
                      </a:r>
                    </a:p>
                  </a:txBody>
                  <a:tcPr/>
                </a:tc>
                <a:extLst>
                  <a:ext uri="{0D108BD9-81ED-4DB2-BD59-A6C34878D82A}">
                    <a16:rowId xmlns:a16="http://schemas.microsoft.com/office/drawing/2014/main" val="3110047474"/>
                  </a:ext>
                </a:extLst>
              </a:tr>
            </a:tbl>
          </a:graphicData>
        </a:graphic>
      </p:graphicFrame>
      <p:sp>
        <p:nvSpPr>
          <p:cNvPr id="45" name="TextBox 44">
            <a:extLst>
              <a:ext uri="{FF2B5EF4-FFF2-40B4-BE49-F238E27FC236}">
                <a16:creationId xmlns:a16="http://schemas.microsoft.com/office/drawing/2014/main" id="{66D490D1-E4E0-41A2-8A5A-AE167CD5F05A}"/>
              </a:ext>
            </a:extLst>
          </p:cNvPr>
          <p:cNvSpPr txBox="1"/>
          <p:nvPr/>
        </p:nvSpPr>
        <p:spPr>
          <a:xfrm>
            <a:off x="4068034" y="1048993"/>
            <a:ext cx="820738" cy="276999"/>
          </a:xfrm>
          <a:prstGeom prst="rect">
            <a:avLst/>
          </a:prstGeom>
          <a:solidFill>
            <a:schemeClr val="bg1"/>
          </a:solidFill>
        </p:spPr>
        <p:txBody>
          <a:bodyPr wrap="none" lIns="0" tIns="0" rIns="0" bIns="0" rtlCol="0">
            <a:spAutoFit/>
          </a:bodyPr>
          <a:lstStyle/>
          <a:p>
            <a:pPr algn="l">
              <a:lnSpc>
                <a:spcPct val="100000"/>
              </a:lnSpc>
            </a:pPr>
            <a:r>
              <a:rPr lang="de-DE"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Model 2</a:t>
            </a:r>
            <a:endParaRPr lang="en-GB"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BF4B878-C031-45B0-9A77-C9CF4B3BF89A}"/>
                  </a:ext>
                </a:extLst>
              </p:cNvPr>
              <p:cNvSpPr txBox="1"/>
              <p:nvPr/>
            </p:nvSpPr>
            <p:spPr>
              <a:xfrm>
                <a:off x="3783231" y="2447799"/>
                <a:ext cx="1416165" cy="357277"/>
              </a:xfrm>
              <a:prstGeom prst="rect">
                <a:avLst/>
              </a:prstGeom>
              <a:noFill/>
            </p:spPr>
            <p:txBody>
              <a:bodyPr wrap="square" rtlCol="0">
                <a:spAutoFit/>
              </a:bodyPr>
              <a:lstStyle/>
              <a:p>
                <a14:m>
                  <m:oMath xmlns:m="http://schemas.openxmlformats.org/officeDocument/2006/math">
                    <m:r>
                      <a:rPr lang="de-DE" sz="1200" b="0" i="1" smtClean="0">
                        <a:latin typeface="Cambria Math" panose="02040503050406030204" pitchFamily="18" charset="0"/>
                      </a:rPr>
                      <m:t>𝑇𝑃𝑅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7</m:t>
                        </m:r>
                      </m:num>
                      <m:den>
                        <m:r>
                          <a:rPr lang="de-DE" sz="1200" b="0" i="1" smtClean="0">
                            <a:latin typeface="Cambria Math" panose="02040503050406030204" pitchFamily="18" charset="0"/>
                          </a:rPr>
                          <m:t>7+0</m:t>
                        </m:r>
                      </m:den>
                    </m:f>
                  </m:oMath>
                </a14:m>
                <a:r>
                  <a:rPr lang="en-US" sz="1200" dirty="0"/>
                  <a:t> = 1.00</a:t>
                </a:r>
              </a:p>
            </p:txBody>
          </p:sp>
        </mc:Choice>
        <mc:Fallback xmlns="">
          <p:sp>
            <p:nvSpPr>
              <p:cNvPr id="51" name="TextBox 50">
                <a:extLst>
                  <a:ext uri="{FF2B5EF4-FFF2-40B4-BE49-F238E27FC236}">
                    <a16:creationId xmlns:a16="http://schemas.microsoft.com/office/drawing/2014/main" id="{ABF4B878-C031-45B0-9A77-C9CF4B3BF89A}"/>
                  </a:ext>
                </a:extLst>
              </p:cNvPr>
              <p:cNvSpPr txBox="1">
                <a:spLocks noRot="1" noChangeAspect="1" noMove="1" noResize="1" noEditPoints="1" noAdjustHandles="1" noChangeArrowheads="1" noChangeShapeType="1" noTextEdit="1"/>
              </p:cNvSpPr>
              <p:nvPr/>
            </p:nvSpPr>
            <p:spPr>
              <a:xfrm>
                <a:off x="3783231" y="2447799"/>
                <a:ext cx="1416165" cy="357277"/>
              </a:xfrm>
              <a:prstGeom prst="rect">
                <a:avLst/>
              </a:prstGeom>
              <a:blipFill>
                <a:blip r:embed="rId7"/>
                <a:stretch>
                  <a:fillRect b="-34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C8CDF0D3-D04D-4338-ABFD-93486D4B6AA2}"/>
                  </a:ext>
                </a:extLst>
              </p:cNvPr>
              <p:cNvSpPr txBox="1"/>
              <p:nvPr/>
            </p:nvSpPr>
            <p:spPr>
              <a:xfrm>
                <a:off x="3761885" y="2768634"/>
                <a:ext cx="1629757" cy="354649"/>
              </a:xfrm>
              <a:prstGeom prst="rect">
                <a:avLst/>
              </a:prstGeom>
              <a:noFill/>
            </p:spPr>
            <p:txBody>
              <a:bodyPr wrap="square" rtlCol="0">
                <a:spAutoFit/>
              </a:bodyPr>
              <a:lstStyle/>
              <a:p>
                <a14:m>
                  <m:oMath xmlns:m="http://schemas.openxmlformats.org/officeDocument/2006/math">
                    <m:r>
                      <a:rPr lang="de-DE" sz="1200" b="0" i="1" smtClean="0">
                        <a:latin typeface="Cambria Math" panose="02040503050406030204" pitchFamily="18" charset="0"/>
                      </a:rPr>
                      <m:t>𝐹𝑃𝑅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3</m:t>
                        </m:r>
                      </m:num>
                      <m:den>
                        <m:r>
                          <a:rPr lang="de-DE" sz="1200" b="0" i="1" smtClean="0">
                            <a:latin typeface="Cambria Math" panose="02040503050406030204" pitchFamily="18" charset="0"/>
                          </a:rPr>
                          <m:t>3+0</m:t>
                        </m:r>
                      </m:den>
                    </m:f>
                  </m:oMath>
                </a14:m>
                <a:r>
                  <a:rPr lang="en-US" sz="1200" dirty="0"/>
                  <a:t> = 1.00</a:t>
                </a:r>
              </a:p>
            </p:txBody>
          </p:sp>
        </mc:Choice>
        <mc:Fallback xmlns="">
          <p:sp>
            <p:nvSpPr>
              <p:cNvPr id="53" name="TextBox 52">
                <a:extLst>
                  <a:ext uri="{FF2B5EF4-FFF2-40B4-BE49-F238E27FC236}">
                    <a16:creationId xmlns:a16="http://schemas.microsoft.com/office/drawing/2014/main" id="{C8CDF0D3-D04D-4338-ABFD-93486D4B6AA2}"/>
                  </a:ext>
                </a:extLst>
              </p:cNvPr>
              <p:cNvSpPr txBox="1">
                <a:spLocks noRot="1" noChangeAspect="1" noMove="1" noResize="1" noEditPoints="1" noAdjustHandles="1" noChangeArrowheads="1" noChangeShapeType="1" noTextEdit="1"/>
              </p:cNvSpPr>
              <p:nvPr/>
            </p:nvSpPr>
            <p:spPr>
              <a:xfrm>
                <a:off x="3761885" y="2768634"/>
                <a:ext cx="1629757" cy="354649"/>
              </a:xfrm>
              <a:prstGeom prst="rect">
                <a:avLst/>
              </a:prstGeom>
              <a:blipFill>
                <a:blip r:embed="rId6"/>
                <a:stretch>
                  <a:fillRect b="-3448"/>
                </a:stretch>
              </a:blipFill>
            </p:spPr>
            <p:txBody>
              <a:bodyPr/>
              <a:lstStyle/>
              <a:p>
                <a:r>
                  <a:rPr lang="en-GB">
                    <a:noFill/>
                  </a:rPr>
                  <a:t> </a:t>
                </a:r>
              </a:p>
            </p:txBody>
          </p:sp>
        </mc:Fallback>
      </mc:AlternateContent>
      <p:sp>
        <p:nvSpPr>
          <p:cNvPr id="4" name="Slide Number Placeholder 3"/>
          <p:cNvSpPr>
            <a:spLocks noGrp="1"/>
          </p:cNvSpPr>
          <p:nvPr>
            <p:ph type="sldNum" sz="quarter" idx="13"/>
          </p:nvPr>
        </p:nvSpPr>
        <p:spPr/>
        <p:txBody>
          <a:bodyPr/>
          <a:lstStyle/>
          <a:p>
            <a:fld id="{15C29056-5AFA-7949-831A-3EC086771171}" type="slidenum">
              <a:rPr lang="de-DE" smtClean="0"/>
              <a:pPr/>
              <a:t>22</a:t>
            </a:fld>
            <a:endParaRPr lang="de-DE" dirty="0"/>
          </a:p>
        </p:txBody>
      </p:sp>
    </p:spTree>
    <p:extLst>
      <p:ext uri="{BB962C8B-B14F-4D97-AF65-F5344CB8AC3E}">
        <p14:creationId xmlns:p14="http://schemas.microsoft.com/office/powerpoint/2010/main" val="3638702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8856D-3984-47C9-9F22-8299FA0516A8}"/>
              </a:ext>
            </a:extLst>
          </p:cNvPr>
          <p:cNvSpPr>
            <a:spLocks noGrp="1"/>
          </p:cNvSpPr>
          <p:nvPr>
            <p:ph type="title"/>
          </p:nvPr>
        </p:nvSpPr>
        <p:spPr/>
        <p:txBody>
          <a:bodyPr/>
          <a:lstStyle/>
          <a:p>
            <a:r>
              <a:rPr lang="de-DE" dirty="0" smtClean="0"/>
              <a:t>ROC </a:t>
            </a:r>
            <a:r>
              <a:rPr lang="de-DE" dirty="0"/>
              <a:t>Curve</a:t>
            </a:r>
            <a:endParaRPr lang="en-GB" dirty="0"/>
          </a:p>
        </p:txBody>
      </p:sp>
      <p:sp>
        <p:nvSpPr>
          <p:cNvPr id="5" name="Footer Placeholder 4">
            <a:extLst>
              <a:ext uri="{FF2B5EF4-FFF2-40B4-BE49-F238E27FC236}">
                <a16:creationId xmlns:a16="http://schemas.microsoft.com/office/drawing/2014/main" id="{AA72751A-158C-4486-BAE0-5B26E7DB65DE}"/>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6" name="Text Placeholder 5"/>
          <p:cNvSpPr>
            <a:spLocks noGrp="1"/>
          </p:cNvSpPr>
          <p:nvPr>
            <p:ph type="body" sz="quarter" idx="15"/>
          </p:nvPr>
        </p:nvSpPr>
        <p:spPr/>
        <p:txBody>
          <a:bodyPr/>
          <a:lstStyle/>
          <a:p>
            <a:pPr marL="342900" indent="-342900">
              <a:buFont typeface="+mj-lt"/>
              <a:buAutoNum type="alphaLcParenR"/>
            </a:pPr>
            <a:r>
              <a:rPr lang="en-GB" i="1" dirty="0"/>
              <a:t>Draw in one diagram (by hand) the ROC curve for the two models and explain how the ROC curve has been drawn</a:t>
            </a:r>
            <a:endParaRPr lang="en-US" dirty="0"/>
          </a:p>
        </p:txBody>
      </p:sp>
      <p:graphicFrame>
        <p:nvGraphicFramePr>
          <p:cNvPr id="8" name="Table 8">
            <a:extLst>
              <a:ext uri="{FF2B5EF4-FFF2-40B4-BE49-F238E27FC236}">
                <a16:creationId xmlns:a16="http://schemas.microsoft.com/office/drawing/2014/main" id="{122B54CD-2DA2-42DE-97E0-6F7FD869535F}"/>
              </a:ext>
            </a:extLst>
          </p:cNvPr>
          <p:cNvGraphicFramePr>
            <a:graphicFrameLocks noGrp="1"/>
          </p:cNvGraphicFramePr>
          <p:nvPr>
            <p:extLst>
              <p:ext uri="{D42A27DB-BD31-4B8C-83A1-F6EECF244321}">
                <p14:modId xmlns:p14="http://schemas.microsoft.com/office/powerpoint/2010/main" val="1096190558"/>
              </p:ext>
            </p:extLst>
          </p:nvPr>
        </p:nvGraphicFramePr>
        <p:xfrm>
          <a:off x="364861" y="1715565"/>
          <a:ext cx="3993800" cy="3590271"/>
        </p:xfrm>
        <a:graphic>
          <a:graphicData uri="http://schemas.openxmlformats.org/drawingml/2006/table">
            <a:tbl>
              <a:tblPr bandRow="1">
                <a:tableStyleId>{5C22544A-7EE6-4342-B048-85BDC9FD1C3A}</a:tableStyleId>
              </a:tblPr>
              <a:tblGrid>
                <a:gridCol w="798760">
                  <a:extLst>
                    <a:ext uri="{9D8B030D-6E8A-4147-A177-3AD203B41FA5}">
                      <a16:colId xmlns:a16="http://schemas.microsoft.com/office/drawing/2014/main" val="2947925401"/>
                    </a:ext>
                  </a:extLst>
                </a:gridCol>
                <a:gridCol w="798760">
                  <a:extLst>
                    <a:ext uri="{9D8B030D-6E8A-4147-A177-3AD203B41FA5}">
                      <a16:colId xmlns:a16="http://schemas.microsoft.com/office/drawing/2014/main" val="3555359735"/>
                    </a:ext>
                  </a:extLst>
                </a:gridCol>
                <a:gridCol w="798760">
                  <a:extLst>
                    <a:ext uri="{9D8B030D-6E8A-4147-A177-3AD203B41FA5}">
                      <a16:colId xmlns:a16="http://schemas.microsoft.com/office/drawing/2014/main" val="2605428718"/>
                    </a:ext>
                  </a:extLst>
                </a:gridCol>
                <a:gridCol w="798760">
                  <a:extLst>
                    <a:ext uri="{9D8B030D-6E8A-4147-A177-3AD203B41FA5}">
                      <a16:colId xmlns:a16="http://schemas.microsoft.com/office/drawing/2014/main" val="1315150356"/>
                    </a:ext>
                  </a:extLst>
                </a:gridCol>
                <a:gridCol w="798760">
                  <a:extLst>
                    <a:ext uri="{9D8B030D-6E8A-4147-A177-3AD203B41FA5}">
                      <a16:colId xmlns:a16="http://schemas.microsoft.com/office/drawing/2014/main" val="353021623"/>
                    </a:ext>
                  </a:extLst>
                </a:gridCol>
              </a:tblGrid>
              <a:tr h="256529">
                <a:tc>
                  <a:txBody>
                    <a:bodyPr/>
                    <a:lstStyle/>
                    <a:p>
                      <a:endParaRPr lang="en-GB" sz="1200" dirty="0"/>
                    </a:p>
                  </a:txBody>
                  <a:tcPr>
                    <a:solidFill>
                      <a:schemeClr val="accent1"/>
                    </a:solidFill>
                  </a:tcPr>
                </a:tc>
                <a:tc gridSpan="2">
                  <a:txBody>
                    <a:bodyPr/>
                    <a:lstStyle/>
                    <a:p>
                      <a:pPr algn="ctr"/>
                      <a:r>
                        <a:rPr lang="de-DE" sz="1200" b="1" dirty="0">
                          <a:solidFill>
                            <a:schemeClr val="bg1"/>
                          </a:solidFill>
                        </a:rPr>
                        <a:t>Model 1</a:t>
                      </a:r>
                      <a:endParaRPr lang="en-GB" sz="1200" b="1" dirty="0">
                        <a:solidFill>
                          <a:schemeClr val="bg1"/>
                        </a:solidFill>
                      </a:endParaRPr>
                    </a:p>
                  </a:txBody>
                  <a:tcPr>
                    <a:solidFill>
                      <a:schemeClr val="accent1"/>
                    </a:solidFill>
                  </a:tcPr>
                </a:tc>
                <a:tc hMerge="1">
                  <a:txBody>
                    <a:bodyPr/>
                    <a:lstStyle/>
                    <a:p>
                      <a:pPr algn="ctr"/>
                      <a:endParaRPr lang="en-GB" b="1" dirty="0">
                        <a:solidFill>
                          <a:schemeClr val="bg1"/>
                        </a:solidFill>
                      </a:endParaRPr>
                    </a:p>
                  </a:txBody>
                  <a:tcPr/>
                </a:tc>
                <a:tc gridSpan="2">
                  <a:txBody>
                    <a:bodyPr/>
                    <a:lstStyle/>
                    <a:p>
                      <a:pPr algn="ctr"/>
                      <a:r>
                        <a:rPr lang="de-DE" sz="1200" b="1" dirty="0">
                          <a:solidFill>
                            <a:schemeClr val="bg1"/>
                          </a:solidFill>
                        </a:rPr>
                        <a:t>Model 2</a:t>
                      </a:r>
                      <a:endParaRPr lang="en-GB" sz="1200" b="1" dirty="0">
                        <a:solidFill>
                          <a:schemeClr val="bg1"/>
                        </a:solidFill>
                      </a:endParaRPr>
                    </a:p>
                  </a:txBody>
                  <a:tcPr>
                    <a:solidFill>
                      <a:schemeClr val="accent1"/>
                    </a:solidFill>
                  </a:tcPr>
                </a:tc>
                <a:tc hMerge="1">
                  <a:txBody>
                    <a:bodyPr/>
                    <a:lstStyle/>
                    <a:p>
                      <a:pPr algn="ctr"/>
                      <a:endParaRPr lang="en-GB" b="1" dirty="0">
                        <a:solidFill>
                          <a:schemeClr val="bg1"/>
                        </a:solidFill>
                      </a:endParaRPr>
                    </a:p>
                  </a:txBody>
                  <a:tcPr/>
                </a:tc>
                <a:extLst>
                  <a:ext uri="{0D108BD9-81ED-4DB2-BD59-A6C34878D82A}">
                    <a16:rowId xmlns:a16="http://schemas.microsoft.com/office/drawing/2014/main" val="4133696855"/>
                  </a:ext>
                </a:extLst>
              </a:tr>
              <a:tr h="298431">
                <a:tc>
                  <a:txBody>
                    <a:bodyPr/>
                    <a:lstStyle/>
                    <a:p>
                      <a:r>
                        <a:rPr lang="de-DE" sz="1200" b="1" dirty="0">
                          <a:solidFill>
                            <a:schemeClr val="bg1"/>
                          </a:solidFill>
                        </a:rPr>
                        <a:t>threshold</a:t>
                      </a:r>
                      <a:endParaRPr lang="en-GB" sz="1200" b="1" dirty="0">
                        <a:solidFill>
                          <a:schemeClr val="bg1"/>
                        </a:solidFill>
                      </a:endParaRPr>
                    </a:p>
                  </a:txBody>
                  <a:tcPr>
                    <a:solidFill>
                      <a:srgbClr val="ED1846"/>
                    </a:solidFill>
                  </a:tcPr>
                </a:tc>
                <a:tc>
                  <a:txBody>
                    <a:bodyPr/>
                    <a:lstStyle/>
                    <a:p>
                      <a:pPr algn="ctr"/>
                      <a:r>
                        <a:rPr lang="de-DE" sz="1200" b="1" dirty="0">
                          <a:solidFill>
                            <a:schemeClr val="bg1"/>
                          </a:solidFill>
                        </a:rPr>
                        <a:t>TPR</a:t>
                      </a:r>
                      <a:endParaRPr lang="en-GB" sz="1200" b="1" dirty="0">
                        <a:solidFill>
                          <a:schemeClr val="bg1"/>
                        </a:solidFill>
                      </a:endParaRPr>
                    </a:p>
                  </a:txBody>
                  <a:tcPr>
                    <a:solidFill>
                      <a:srgbClr val="ED1846"/>
                    </a:solidFill>
                  </a:tcPr>
                </a:tc>
                <a:tc>
                  <a:txBody>
                    <a:bodyPr/>
                    <a:lstStyle/>
                    <a:p>
                      <a:pPr algn="ctr"/>
                      <a:r>
                        <a:rPr lang="de-DE" sz="1200" b="1" dirty="0">
                          <a:solidFill>
                            <a:schemeClr val="bg1"/>
                          </a:solidFill>
                        </a:rPr>
                        <a:t>FPR</a:t>
                      </a:r>
                      <a:endParaRPr lang="en-GB" sz="1200" b="1" dirty="0">
                        <a:solidFill>
                          <a:schemeClr val="bg1"/>
                        </a:solidFill>
                      </a:endParaRPr>
                    </a:p>
                  </a:txBody>
                  <a:tcPr>
                    <a:solidFill>
                      <a:srgbClr val="ED1846"/>
                    </a:solidFill>
                  </a:tcPr>
                </a:tc>
                <a:tc>
                  <a:txBody>
                    <a:bodyPr/>
                    <a:lstStyle/>
                    <a:p>
                      <a:pPr algn="ctr"/>
                      <a:r>
                        <a:rPr lang="de-DE" sz="1200" b="1" dirty="0">
                          <a:solidFill>
                            <a:schemeClr val="bg1"/>
                          </a:solidFill>
                        </a:rPr>
                        <a:t>TPR</a:t>
                      </a:r>
                      <a:endParaRPr lang="en-GB" sz="1200" b="1" dirty="0">
                        <a:solidFill>
                          <a:schemeClr val="bg1"/>
                        </a:solidFill>
                      </a:endParaRPr>
                    </a:p>
                  </a:txBody>
                  <a:tcPr>
                    <a:solidFill>
                      <a:srgbClr val="ED1846"/>
                    </a:solidFill>
                  </a:tcPr>
                </a:tc>
                <a:tc>
                  <a:txBody>
                    <a:bodyPr/>
                    <a:lstStyle/>
                    <a:p>
                      <a:pPr algn="ctr"/>
                      <a:r>
                        <a:rPr lang="de-DE" sz="1200" b="1" dirty="0">
                          <a:solidFill>
                            <a:schemeClr val="bg1"/>
                          </a:solidFill>
                        </a:rPr>
                        <a:t>FPR</a:t>
                      </a:r>
                      <a:endParaRPr lang="en-GB" sz="1200" b="1" dirty="0">
                        <a:solidFill>
                          <a:schemeClr val="bg1"/>
                        </a:solidFill>
                      </a:endParaRPr>
                    </a:p>
                  </a:txBody>
                  <a:tcPr>
                    <a:solidFill>
                      <a:srgbClr val="ED1846"/>
                    </a:solidFill>
                  </a:tcPr>
                </a:tc>
                <a:extLst>
                  <a:ext uri="{0D108BD9-81ED-4DB2-BD59-A6C34878D82A}">
                    <a16:rowId xmlns:a16="http://schemas.microsoft.com/office/drawing/2014/main" val="3711645877"/>
                  </a:ext>
                </a:extLst>
              </a:tr>
              <a:tr h="256529">
                <a:tc>
                  <a:txBody>
                    <a:bodyPr/>
                    <a:lstStyle/>
                    <a:p>
                      <a:r>
                        <a:rPr lang="de-DE" sz="1200" dirty="0"/>
                        <a:t>1.0</a:t>
                      </a:r>
                      <a:endParaRPr lang="en-GB" sz="1200" dirty="0"/>
                    </a:p>
                  </a:txBody>
                  <a:tcPr/>
                </a:tc>
                <a:tc>
                  <a:txBody>
                    <a:bodyPr/>
                    <a:lstStyle/>
                    <a:p>
                      <a:r>
                        <a:rPr lang="de-DE" sz="1200" dirty="0"/>
                        <a:t>0.00</a:t>
                      </a:r>
                      <a:endParaRPr lang="en-GB" sz="1200" dirty="0"/>
                    </a:p>
                  </a:txBody>
                  <a:tcPr/>
                </a:tc>
                <a:tc>
                  <a:txBody>
                    <a:bodyPr/>
                    <a:lstStyle/>
                    <a:p>
                      <a:r>
                        <a:rPr lang="de-DE" sz="1200" dirty="0"/>
                        <a:t>0.00</a:t>
                      </a:r>
                      <a:endParaRPr lang="en-GB" sz="1200" dirty="0"/>
                    </a:p>
                  </a:txBody>
                  <a:tcPr/>
                </a:tc>
                <a:tc>
                  <a:txBody>
                    <a:bodyPr/>
                    <a:lstStyle/>
                    <a:p>
                      <a:r>
                        <a:rPr lang="de-DE" sz="1200" dirty="0"/>
                        <a:t>0.00</a:t>
                      </a:r>
                      <a:endParaRPr lang="en-GB" sz="1200" dirty="0"/>
                    </a:p>
                  </a:txBody>
                  <a:tcPr/>
                </a:tc>
                <a:tc>
                  <a:txBody>
                    <a:bodyPr/>
                    <a:lstStyle/>
                    <a:p>
                      <a:r>
                        <a:rPr lang="de-DE" sz="1200" dirty="0"/>
                        <a:t>0.00</a:t>
                      </a:r>
                      <a:endParaRPr lang="en-GB" sz="1200" dirty="0"/>
                    </a:p>
                  </a:txBody>
                  <a:tcPr/>
                </a:tc>
                <a:extLst>
                  <a:ext uri="{0D108BD9-81ED-4DB2-BD59-A6C34878D82A}">
                    <a16:rowId xmlns:a16="http://schemas.microsoft.com/office/drawing/2014/main" val="1659827312"/>
                  </a:ext>
                </a:extLst>
              </a:tr>
              <a:tr h="256529">
                <a:tc>
                  <a:txBody>
                    <a:bodyPr/>
                    <a:lstStyle/>
                    <a:p>
                      <a:r>
                        <a:rPr lang="de-DE" sz="1200" dirty="0"/>
                        <a:t>0.9</a:t>
                      </a:r>
                      <a:endParaRPr lang="en-GB" sz="1200" dirty="0"/>
                    </a:p>
                  </a:txBody>
                  <a:tcPr/>
                </a:tc>
                <a:tc>
                  <a:txBody>
                    <a:bodyPr/>
                    <a:lstStyle/>
                    <a:p>
                      <a:r>
                        <a:rPr lang="de-DE" sz="1200" dirty="0"/>
                        <a:t>0.14</a:t>
                      </a:r>
                      <a:endParaRPr lang="en-GB" sz="1200" dirty="0"/>
                    </a:p>
                  </a:txBody>
                  <a:tcPr/>
                </a:tc>
                <a:tc>
                  <a:txBody>
                    <a:bodyPr/>
                    <a:lstStyle/>
                    <a:p>
                      <a:r>
                        <a:rPr lang="de-DE" sz="1200" dirty="0"/>
                        <a:t>0.00</a:t>
                      </a:r>
                      <a:endParaRPr lang="en-GB" sz="1200" dirty="0"/>
                    </a:p>
                  </a:txBody>
                  <a:tcPr/>
                </a:tc>
                <a:tc>
                  <a:txBody>
                    <a:bodyPr/>
                    <a:lstStyle/>
                    <a:p>
                      <a:r>
                        <a:rPr lang="de-DE" sz="1200" dirty="0"/>
                        <a:t>0.14</a:t>
                      </a:r>
                      <a:endParaRPr lang="en-GB" sz="1200" dirty="0"/>
                    </a:p>
                  </a:txBody>
                  <a:tcPr/>
                </a:tc>
                <a:tc>
                  <a:txBody>
                    <a:bodyPr/>
                    <a:lstStyle/>
                    <a:p>
                      <a:r>
                        <a:rPr lang="de-DE" sz="1200" dirty="0"/>
                        <a:t>0.00</a:t>
                      </a:r>
                      <a:endParaRPr lang="en-GB" sz="1200" dirty="0"/>
                    </a:p>
                  </a:txBody>
                  <a:tcPr/>
                </a:tc>
                <a:extLst>
                  <a:ext uri="{0D108BD9-81ED-4DB2-BD59-A6C34878D82A}">
                    <a16:rowId xmlns:a16="http://schemas.microsoft.com/office/drawing/2014/main" val="3730569749"/>
                  </a:ext>
                </a:extLst>
              </a:tr>
              <a:tr h="256529">
                <a:tc>
                  <a:txBody>
                    <a:bodyPr/>
                    <a:lstStyle/>
                    <a:p>
                      <a:r>
                        <a:rPr lang="de-DE" sz="1200" dirty="0"/>
                        <a:t>0.8</a:t>
                      </a:r>
                      <a:endParaRPr lang="en-GB" sz="1200" dirty="0"/>
                    </a:p>
                  </a:txBody>
                  <a:tcPr/>
                </a:tc>
                <a:tc>
                  <a:txBody>
                    <a:bodyPr/>
                    <a:lstStyle/>
                    <a:p>
                      <a:r>
                        <a:rPr lang="de-DE" sz="1200" dirty="0"/>
                        <a:t>0.14</a:t>
                      </a:r>
                      <a:endParaRPr lang="en-GB" sz="1200" dirty="0"/>
                    </a:p>
                  </a:txBody>
                  <a:tcPr/>
                </a:tc>
                <a:tc>
                  <a:txBody>
                    <a:bodyPr/>
                    <a:lstStyle/>
                    <a:p>
                      <a:r>
                        <a:rPr lang="de-DE" sz="1200" dirty="0"/>
                        <a:t>0.00</a:t>
                      </a:r>
                      <a:endParaRPr lang="en-GB" sz="1200" dirty="0"/>
                    </a:p>
                  </a:txBody>
                  <a:tcPr/>
                </a:tc>
                <a:tc>
                  <a:txBody>
                    <a:bodyPr/>
                    <a:lstStyle/>
                    <a:p>
                      <a:r>
                        <a:rPr lang="de-DE" sz="1200" dirty="0"/>
                        <a:t>0.14</a:t>
                      </a:r>
                      <a:endParaRPr lang="en-GB" sz="1200" dirty="0"/>
                    </a:p>
                  </a:txBody>
                  <a:tcPr/>
                </a:tc>
                <a:tc>
                  <a:txBody>
                    <a:bodyPr/>
                    <a:lstStyle/>
                    <a:p>
                      <a:r>
                        <a:rPr lang="de-DE" sz="1200" dirty="0"/>
                        <a:t>0.00</a:t>
                      </a:r>
                      <a:endParaRPr lang="en-GB" sz="1200" dirty="0"/>
                    </a:p>
                  </a:txBody>
                  <a:tcPr/>
                </a:tc>
                <a:extLst>
                  <a:ext uri="{0D108BD9-81ED-4DB2-BD59-A6C34878D82A}">
                    <a16:rowId xmlns:a16="http://schemas.microsoft.com/office/drawing/2014/main" val="4165146860"/>
                  </a:ext>
                </a:extLst>
              </a:tr>
              <a:tr h="256529">
                <a:tc>
                  <a:txBody>
                    <a:bodyPr/>
                    <a:lstStyle/>
                    <a:p>
                      <a:r>
                        <a:rPr lang="de-DE" sz="1200" dirty="0"/>
                        <a:t>0.7</a:t>
                      </a:r>
                      <a:endParaRPr lang="en-GB" sz="1200" dirty="0"/>
                    </a:p>
                  </a:txBody>
                  <a:tcPr/>
                </a:tc>
                <a:tc>
                  <a:txBody>
                    <a:bodyPr/>
                    <a:lstStyle/>
                    <a:p>
                      <a:r>
                        <a:rPr lang="de-DE" sz="1200" dirty="0"/>
                        <a:t>0.71</a:t>
                      </a:r>
                      <a:endParaRPr lang="en-GB" sz="1200" dirty="0"/>
                    </a:p>
                  </a:txBody>
                  <a:tcPr/>
                </a:tc>
                <a:tc>
                  <a:txBody>
                    <a:bodyPr/>
                    <a:lstStyle/>
                    <a:p>
                      <a:r>
                        <a:rPr lang="de-DE" sz="1200" dirty="0"/>
                        <a:t>0.00</a:t>
                      </a:r>
                      <a:endParaRPr lang="en-GB" sz="1200" dirty="0"/>
                    </a:p>
                  </a:txBody>
                  <a:tcPr/>
                </a:tc>
                <a:tc>
                  <a:txBody>
                    <a:bodyPr/>
                    <a:lstStyle/>
                    <a:p>
                      <a:r>
                        <a:rPr lang="de-DE" sz="1200" dirty="0"/>
                        <a:t>0.28</a:t>
                      </a:r>
                      <a:endParaRPr lang="en-GB" sz="1200" dirty="0"/>
                    </a:p>
                  </a:txBody>
                  <a:tcPr/>
                </a:tc>
                <a:tc>
                  <a:txBody>
                    <a:bodyPr/>
                    <a:lstStyle/>
                    <a:p>
                      <a:r>
                        <a:rPr lang="de-DE" sz="1200" dirty="0"/>
                        <a:t>0.00</a:t>
                      </a:r>
                      <a:endParaRPr lang="en-GB" sz="1200" dirty="0"/>
                    </a:p>
                  </a:txBody>
                  <a:tcPr/>
                </a:tc>
                <a:extLst>
                  <a:ext uri="{0D108BD9-81ED-4DB2-BD59-A6C34878D82A}">
                    <a16:rowId xmlns:a16="http://schemas.microsoft.com/office/drawing/2014/main" val="3658094656"/>
                  </a:ext>
                </a:extLst>
              </a:tr>
              <a:tr h="256529">
                <a:tc>
                  <a:txBody>
                    <a:bodyPr/>
                    <a:lstStyle/>
                    <a:p>
                      <a:r>
                        <a:rPr lang="de-DE" sz="1200" dirty="0"/>
                        <a:t>0.6</a:t>
                      </a:r>
                      <a:endParaRPr lang="en-GB" sz="1200" dirty="0"/>
                    </a:p>
                  </a:txBody>
                  <a:tcPr/>
                </a:tc>
                <a:tc>
                  <a:txBody>
                    <a:bodyPr/>
                    <a:lstStyle/>
                    <a:p>
                      <a:r>
                        <a:rPr lang="de-DE" sz="1200" dirty="0"/>
                        <a:t>0.71</a:t>
                      </a:r>
                      <a:endParaRPr lang="en-GB" sz="1200" dirty="0"/>
                    </a:p>
                  </a:txBody>
                  <a:tcPr/>
                </a:tc>
                <a:tc>
                  <a:txBody>
                    <a:bodyPr/>
                    <a:lstStyle/>
                    <a:p>
                      <a:r>
                        <a:rPr lang="de-DE" sz="1200" dirty="0"/>
                        <a:t>0.33</a:t>
                      </a:r>
                      <a:endParaRPr lang="en-GB" sz="1200" dirty="0"/>
                    </a:p>
                  </a:txBody>
                  <a:tcPr/>
                </a:tc>
                <a:tc>
                  <a:txBody>
                    <a:bodyPr/>
                    <a:lstStyle/>
                    <a:p>
                      <a:r>
                        <a:rPr lang="de-DE" sz="1200" dirty="0"/>
                        <a:t>0.42</a:t>
                      </a:r>
                      <a:endParaRPr lang="en-GB" sz="1200" dirty="0"/>
                    </a:p>
                  </a:txBody>
                  <a:tcPr/>
                </a:tc>
                <a:tc>
                  <a:txBody>
                    <a:bodyPr/>
                    <a:lstStyle/>
                    <a:p>
                      <a:r>
                        <a:rPr lang="de-DE" sz="1200" dirty="0"/>
                        <a:t>0.66</a:t>
                      </a:r>
                      <a:endParaRPr lang="en-GB" sz="1200" dirty="0"/>
                    </a:p>
                  </a:txBody>
                  <a:tcPr/>
                </a:tc>
                <a:extLst>
                  <a:ext uri="{0D108BD9-81ED-4DB2-BD59-A6C34878D82A}">
                    <a16:rowId xmlns:a16="http://schemas.microsoft.com/office/drawing/2014/main" val="2063446777"/>
                  </a:ext>
                </a:extLst>
              </a:tr>
              <a:tr h="256529">
                <a:tc>
                  <a:txBody>
                    <a:bodyPr/>
                    <a:lstStyle/>
                    <a:p>
                      <a:r>
                        <a:rPr lang="de-DE" sz="1200" dirty="0"/>
                        <a:t>0.5</a:t>
                      </a:r>
                      <a:endParaRPr lang="en-GB" sz="1200" dirty="0"/>
                    </a:p>
                  </a:txBody>
                  <a:tcPr/>
                </a:tc>
                <a:tc>
                  <a:txBody>
                    <a:bodyPr/>
                    <a:lstStyle/>
                    <a:p>
                      <a:r>
                        <a:rPr lang="de-DE" sz="1200" dirty="0"/>
                        <a:t>0.71</a:t>
                      </a:r>
                      <a:endParaRPr lang="en-GB" sz="1200" dirty="0"/>
                    </a:p>
                  </a:txBody>
                  <a:tcPr/>
                </a:tc>
                <a:tc>
                  <a:txBody>
                    <a:bodyPr/>
                    <a:lstStyle/>
                    <a:p>
                      <a:r>
                        <a:rPr lang="de-DE" sz="1200" dirty="0"/>
                        <a:t>0.33</a:t>
                      </a:r>
                      <a:endParaRPr lang="en-GB" sz="1200" dirty="0"/>
                    </a:p>
                  </a:txBody>
                  <a:tcPr/>
                </a:tc>
                <a:tc>
                  <a:txBody>
                    <a:bodyPr/>
                    <a:lstStyle/>
                    <a:p>
                      <a:r>
                        <a:rPr lang="de-DE" sz="1200" dirty="0"/>
                        <a:t>0.42</a:t>
                      </a:r>
                      <a:endParaRPr lang="en-GB" sz="1200" dirty="0"/>
                    </a:p>
                  </a:txBody>
                  <a:tcPr/>
                </a:tc>
                <a:tc>
                  <a:txBody>
                    <a:bodyPr/>
                    <a:lstStyle/>
                    <a:p>
                      <a:r>
                        <a:rPr lang="de-DE" sz="1200" dirty="0"/>
                        <a:t>0.66</a:t>
                      </a:r>
                      <a:endParaRPr lang="en-GB" sz="1200" dirty="0"/>
                    </a:p>
                  </a:txBody>
                  <a:tcPr/>
                </a:tc>
                <a:extLst>
                  <a:ext uri="{0D108BD9-81ED-4DB2-BD59-A6C34878D82A}">
                    <a16:rowId xmlns:a16="http://schemas.microsoft.com/office/drawing/2014/main" val="462344224"/>
                  </a:ext>
                </a:extLst>
              </a:tr>
              <a:tr h="256529">
                <a:tc>
                  <a:txBody>
                    <a:bodyPr/>
                    <a:lstStyle/>
                    <a:p>
                      <a:r>
                        <a:rPr lang="de-DE" sz="1200" dirty="0"/>
                        <a:t>0.4</a:t>
                      </a:r>
                      <a:endParaRPr lang="en-GB" sz="1200" dirty="0"/>
                    </a:p>
                  </a:txBody>
                  <a:tcPr/>
                </a:tc>
                <a:tc>
                  <a:txBody>
                    <a:bodyPr/>
                    <a:lstStyle/>
                    <a:p>
                      <a:r>
                        <a:rPr lang="de-DE" sz="1200" dirty="0"/>
                        <a:t>0.86</a:t>
                      </a:r>
                      <a:endParaRPr lang="en-GB" sz="1200" dirty="0"/>
                    </a:p>
                  </a:txBody>
                  <a:tcPr/>
                </a:tc>
                <a:tc>
                  <a:txBody>
                    <a:bodyPr/>
                    <a:lstStyle/>
                    <a:p>
                      <a:r>
                        <a:rPr lang="de-DE" sz="1200" dirty="0"/>
                        <a:t>0.33</a:t>
                      </a:r>
                      <a:endParaRPr lang="en-GB" sz="1200" dirty="0"/>
                    </a:p>
                  </a:txBody>
                  <a:tcPr/>
                </a:tc>
                <a:tc>
                  <a:txBody>
                    <a:bodyPr/>
                    <a:lstStyle/>
                    <a:p>
                      <a:r>
                        <a:rPr lang="de-DE" sz="1200" dirty="0"/>
                        <a:t>0.57</a:t>
                      </a:r>
                      <a:endParaRPr lang="en-GB" sz="1200" dirty="0"/>
                    </a:p>
                  </a:txBody>
                  <a:tcPr/>
                </a:tc>
                <a:tc>
                  <a:txBody>
                    <a:bodyPr/>
                    <a:lstStyle/>
                    <a:p>
                      <a:r>
                        <a:rPr lang="de-DE" sz="1200" dirty="0"/>
                        <a:t>0.66</a:t>
                      </a:r>
                      <a:endParaRPr lang="en-GB" sz="1200" dirty="0"/>
                    </a:p>
                  </a:txBody>
                  <a:tcPr/>
                </a:tc>
                <a:extLst>
                  <a:ext uri="{0D108BD9-81ED-4DB2-BD59-A6C34878D82A}">
                    <a16:rowId xmlns:a16="http://schemas.microsoft.com/office/drawing/2014/main" val="183406943"/>
                  </a:ext>
                </a:extLst>
              </a:tr>
              <a:tr h="256529">
                <a:tc>
                  <a:txBody>
                    <a:bodyPr/>
                    <a:lstStyle/>
                    <a:p>
                      <a:r>
                        <a:rPr lang="de-DE" sz="1200" dirty="0"/>
                        <a:t>0.3</a:t>
                      </a:r>
                      <a:endParaRPr lang="en-GB" sz="1200" dirty="0"/>
                    </a:p>
                  </a:txBody>
                  <a:tcPr/>
                </a:tc>
                <a:tc>
                  <a:txBody>
                    <a:bodyPr/>
                    <a:lstStyle/>
                    <a:p>
                      <a:r>
                        <a:rPr lang="de-DE" sz="1200" dirty="0"/>
                        <a:t>0.86</a:t>
                      </a:r>
                      <a:endParaRPr lang="en-GB" sz="1200" dirty="0"/>
                    </a:p>
                  </a:txBody>
                  <a:tcPr/>
                </a:tc>
                <a:tc>
                  <a:txBody>
                    <a:bodyPr/>
                    <a:lstStyle/>
                    <a:p>
                      <a:r>
                        <a:rPr lang="de-DE" sz="1200" dirty="0"/>
                        <a:t>0.33</a:t>
                      </a:r>
                      <a:endParaRPr lang="en-GB" sz="1200" dirty="0"/>
                    </a:p>
                  </a:txBody>
                  <a:tcPr/>
                </a:tc>
                <a:tc>
                  <a:txBody>
                    <a:bodyPr/>
                    <a:lstStyle/>
                    <a:p>
                      <a:r>
                        <a:rPr lang="de-DE" sz="1200" dirty="0"/>
                        <a:t>0.86</a:t>
                      </a:r>
                      <a:endParaRPr lang="en-GB" sz="1200" dirty="0"/>
                    </a:p>
                  </a:txBody>
                  <a:tcPr/>
                </a:tc>
                <a:tc>
                  <a:txBody>
                    <a:bodyPr/>
                    <a:lstStyle/>
                    <a:p>
                      <a:r>
                        <a:rPr lang="de-DE" sz="1200" dirty="0"/>
                        <a:t>1.00</a:t>
                      </a:r>
                      <a:endParaRPr lang="en-GB" sz="1200" dirty="0"/>
                    </a:p>
                  </a:txBody>
                  <a:tcPr/>
                </a:tc>
                <a:extLst>
                  <a:ext uri="{0D108BD9-81ED-4DB2-BD59-A6C34878D82A}">
                    <a16:rowId xmlns:a16="http://schemas.microsoft.com/office/drawing/2014/main" val="3336229151"/>
                  </a:ext>
                </a:extLst>
              </a:tr>
              <a:tr h="256529">
                <a:tc>
                  <a:txBody>
                    <a:bodyPr/>
                    <a:lstStyle/>
                    <a:p>
                      <a:r>
                        <a:rPr lang="de-DE" sz="1200" dirty="0"/>
                        <a:t>0.2</a:t>
                      </a:r>
                      <a:endParaRPr lang="en-GB" sz="1200" dirty="0"/>
                    </a:p>
                  </a:txBody>
                  <a:tcPr/>
                </a:tc>
                <a:tc>
                  <a:txBody>
                    <a:bodyPr/>
                    <a:lstStyle/>
                    <a:p>
                      <a:r>
                        <a:rPr lang="de-DE" sz="1200" dirty="0"/>
                        <a:t>0.86</a:t>
                      </a:r>
                      <a:endParaRPr lang="en-GB" sz="1200" dirty="0"/>
                    </a:p>
                  </a:txBody>
                  <a:tcPr/>
                </a:tc>
                <a:tc>
                  <a:txBody>
                    <a:bodyPr/>
                    <a:lstStyle/>
                    <a:p>
                      <a:r>
                        <a:rPr lang="de-DE" sz="1200" dirty="0"/>
                        <a:t>0.66</a:t>
                      </a:r>
                      <a:endParaRPr lang="en-GB" sz="1200" dirty="0"/>
                    </a:p>
                  </a:txBody>
                  <a:tcPr/>
                </a:tc>
                <a:tc>
                  <a:txBody>
                    <a:bodyPr/>
                    <a:lstStyle/>
                    <a:p>
                      <a:r>
                        <a:rPr lang="de-DE" sz="1200" dirty="0"/>
                        <a:t>1.00</a:t>
                      </a:r>
                      <a:endParaRPr lang="en-GB" sz="1200" dirty="0"/>
                    </a:p>
                  </a:txBody>
                  <a:tcPr/>
                </a:tc>
                <a:tc>
                  <a:txBody>
                    <a:bodyPr/>
                    <a:lstStyle/>
                    <a:p>
                      <a:r>
                        <a:rPr lang="de-DE" sz="1200" dirty="0"/>
                        <a:t>1.00</a:t>
                      </a:r>
                      <a:endParaRPr lang="en-GB" sz="1200" dirty="0"/>
                    </a:p>
                  </a:txBody>
                  <a:tcPr/>
                </a:tc>
                <a:extLst>
                  <a:ext uri="{0D108BD9-81ED-4DB2-BD59-A6C34878D82A}">
                    <a16:rowId xmlns:a16="http://schemas.microsoft.com/office/drawing/2014/main" val="3310087399"/>
                  </a:ext>
                </a:extLst>
              </a:tr>
              <a:tr h="256529">
                <a:tc>
                  <a:txBody>
                    <a:bodyPr/>
                    <a:lstStyle/>
                    <a:p>
                      <a:r>
                        <a:rPr lang="de-DE" sz="1200" dirty="0"/>
                        <a:t>0.1</a:t>
                      </a:r>
                      <a:endParaRPr lang="en-GB" sz="1200" dirty="0"/>
                    </a:p>
                  </a:txBody>
                  <a:tcPr/>
                </a:tc>
                <a:tc>
                  <a:txBody>
                    <a:bodyPr/>
                    <a:lstStyle/>
                    <a:p>
                      <a:r>
                        <a:rPr lang="de-DE" sz="1200" dirty="0"/>
                        <a:t>1.00</a:t>
                      </a:r>
                      <a:endParaRPr lang="en-GB" sz="1200" dirty="0"/>
                    </a:p>
                  </a:txBody>
                  <a:tcPr/>
                </a:tc>
                <a:tc>
                  <a:txBody>
                    <a:bodyPr/>
                    <a:lstStyle/>
                    <a:p>
                      <a:r>
                        <a:rPr lang="de-DE" sz="1200" dirty="0"/>
                        <a:t>1.00</a:t>
                      </a:r>
                      <a:endParaRPr lang="en-GB" sz="1200" dirty="0"/>
                    </a:p>
                  </a:txBody>
                  <a:tcPr/>
                </a:tc>
                <a:tc>
                  <a:txBody>
                    <a:bodyPr/>
                    <a:lstStyle/>
                    <a:p>
                      <a:r>
                        <a:rPr lang="de-DE" sz="1200" dirty="0"/>
                        <a:t>1.00</a:t>
                      </a:r>
                      <a:endParaRPr lang="en-GB" sz="1200" dirty="0"/>
                    </a:p>
                  </a:txBody>
                  <a:tcPr/>
                </a:tc>
                <a:tc>
                  <a:txBody>
                    <a:bodyPr/>
                    <a:lstStyle/>
                    <a:p>
                      <a:r>
                        <a:rPr lang="de-DE" sz="1200" dirty="0"/>
                        <a:t>1.00</a:t>
                      </a:r>
                      <a:endParaRPr lang="en-GB" sz="1200" dirty="0"/>
                    </a:p>
                  </a:txBody>
                  <a:tcPr/>
                </a:tc>
                <a:extLst>
                  <a:ext uri="{0D108BD9-81ED-4DB2-BD59-A6C34878D82A}">
                    <a16:rowId xmlns:a16="http://schemas.microsoft.com/office/drawing/2014/main" val="2798579764"/>
                  </a:ext>
                </a:extLst>
              </a:tr>
              <a:tr h="256529">
                <a:tc>
                  <a:txBody>
                    <a:bodyPr/>
                    <a:lstStyle/>
                    <a:p>
                      <a:r>
                        <a:rPr lang="de-DE" sz="1200" dirty="0"/>
                        <a:t>0.0</a:t>
                      </a:r>
                      <a:endParaRPr lang="en-GB" sz="1200" dirty="0"/>
                    </a:p>
                  </a:txBody>
                  <a:tcPr/>
                </a:tc>
                <a:tc>
                  <a:txBody>
                    <a:bodyPr/>
                    <a:lstStyle/>
                    <a:p>
                      <a:r>
                        <a:rPr lang="de-DE" sz="1200" dirty="0"/>
                        <a:t>1.00</a:t>
                      </a:r>
                      <a:endParaRPr lang="en-GB" sz="1200" dirty="0"/>
                    </a:p>
                  </a:txBody>
                  <a:tcPr/>
                </a:tc>
                <a:tc>
                  <a:txBody>
                    <a:bodyPr/>
                    <a:lstStyle/>
                    <a:p>
                      <a:r>
                        <a:rPr lang="de-DE" sz="1200" dirty="0"/>
                        <a:t>1.00</a:t>
                      </a:r>
                      <a:endParaRPr lang="en-GB" sz="1200" dirty="0"/>
                    </a:p>
                  </a:txBody>
                  <a:tcPr/>
                </a:tc>
                <a:tc>
                  <a:txBody>
                    <a:bodyPr/>
                    <a:lstStyle/>
                    <a:p>
                      <a:r>
                        <a:rPr lang="de-DE" sz="1200" dirty="0"/>
                        <a:t>1.00</a:t>
                      </a:r>
                      <a:endParaRPr lang="en-GB" sz="1200" dirty="0"/>
                    </a:p>
                  </a:txBody>
                  <a:tcPr/>
                </a:tc>
                <a:tc>
                  <a:txBody>
                    <a:bodyPr/>
                    <a:lstStyle/>
                    <a:p>
                      <a:r>
                        <a:rPr lang="de-DE" sz="1200" dirty="0"/>
                        <a:t>1.00</a:t>
                      </a:r>
                      <a:endParaRPr lang="en-GB" sz="1200" dirty="0"/>
                    </a:p>
                  </a:txBody>
                  <a:tcPr/>
                </a:tc>
                <a:extLst>
                  <a:ext uri="{0D108BD9-81ED-4DB2-BD59-A6C34878D82A}">
                    <a16:rowId xmlns:a16="http://schemas.microsoft.com/office/drawing/2014/main" val="933458945"/>
                  </a:ext>
                </a:extLst>
              </a:tr>
            </a:tbl>
          </a:graphicData>
        </a:graphic>
      </p:graphicFrame>
      <p:sp>
        <p:nvSpPr>
          <p:cNvPr id="101" name="Oval 100">
            <a:extLst>
              <a:ext uri="{FF2B5EF4-FFF2-40B4-BE49-F238E27FC236}">
                <a16:creationId xmlns:a16="http://schemas.microsoft.com/office/drawing/2014/main" id="{0BDC5DED-3E85-498D-999A-090B3FF42980}"/>
              </a:ext>
            </a:extLst>
          </p:cNvPr>
          <p:cNvSpPr/>
          <p:nvPr/>
        </p:nvSpPr>
        <p:spPr>
          <a:xfrm>
            <a:off x="2329581" y="1758208"/>
            <a:ext cx="166255" cy="188422"/>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D6972315-5056-4651-9E71-5C74A8C8FE03}"/>
              </a:ext>
            </a:extLst>
          </p:cNvPr>
          <p:cNvSpPr/>
          <p:nvPr/>
        </p:nvSpPr>
        <p:spPr>
          <a:xfrm>
            <a:off x="3948602" y="1767082"/>
            <a:ext cx="166255" cy="188422"/>
          </a:xfrm>
          <a:prstGeom prst="ellipse">
            <a:avLst/>
          </a:prstGeom>
          <a:solidFill>
            <a:srgbClr val="F8C71A"/>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2" name="Group 81"/>
          <p:cNvGrpSpPr/>
          <p:nvPr/>
        </p:nvGrpSpPr>
        <p:grpSpPr>
          <a:xfrm>
            <a:off x="4772432" y="1718400"/>
            <a:ext cx="3764820" cy="3599588"/>
            <a:chOff x="4772432" y="1718400"/>
            <a:chExt cx="3764820" cy="3599588"/>
          </a:xfrm>
        </p:grpSpPr>
        <p:cxnSp>
          <p:nvCxnSpPr>
            <p:cNvPr id="10" name="Straight Arrow Connector 9">
              <a:extLst>
                <a:ext uri="{FF2B5EF4-FFF2-40B4-BE49-F238E27FC236}">
                  <a16:creationId xmlns:a16="http://schemas.microsoft.com/office/drawing/2014/main" id="{A65A1B4E-A13B-4F4C-BB4F-3E25FF8EABE0}"/>
                </a:ext>
              </a:extLst>
            </p:cNvPr>
            <p:cNvCxnSpPr>
              <a:cxnSpLocks/>
            </p:cNvCxnSpPr>
            <p:nvPr/>
          </p:nvCxnSpPr>
          <p:spPr>
            <a:xfrm flipV="1">
              <a:off x="5113003" y="1872000"/>
              <a:ext cx="0" cy="3312000"/>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2BA4EA5-31F6-47E6-A1F9-F4EC331EA064}"/>
                </a:ext>
              </a:extLst>
            </p:cNvPr>
            <p:cNvCxnSpPr>
              <a:cxnSpLocks/>
            </p:cNvCxnSpPr>
            <p:nvPr/>
          </p:nvCxnSpPr>
          <p:spPr>
            <a:xfrm flipH="1" flipV="1">
              <a:off x="5095835" y="4284000"/>
              <a:ext cx="1048" cy="324000"/>
            </a:xfrm>
            <a:prstGeom prst="line">
              <a:avLst/>
            </a:prstGeom>
            <a:ln w="38100" cap="rnd" cmpd="sng">
              <a:solidFill>
                <a:srgbClr val="FFC000"/>
              </a:solidFill>
              <a:prstDash val="solid"/>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58BD207-B78C-4311-A2B4-437274FEAB06}"/>
                </a:ext>
              </a:extLst>
            </p:cNvPr>
            <p:cNvCxnSpPr/>
            <p:nvPr/>
          </p:nvCxnSpPr>
          <p:spPr>
            <a:xfrm>
              <a:off x="5070690" y="4790210"/>
              <a:ext cx="3091600"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2BA4EA5-31F6-47E6-A1F9-F4EC331EA064}"/>
                </a:ext>
              </a:extLst>
            </p:cNvPr>
            <p:cNvCxnSpPr>
              <a:cxnSpLocks/>
              <a:stCxn id="105" idx="0"/>
              <a:endCxn id="107" idx="4"/>
            </p:cNvCxnSpPr>
            <p:nvPr/>
          </p:nvCxnSpPr>
          <p:spPr>
            <a:xfrm flipV="1">
              <a:off x="5100884" y="4729459"/>
              <a:ext cx="0" cy="264622"/>
            </a:xfrm>
            <a:prstGeom prst="line">
              <a:avLst/>
            </a:prstGeom>
            <a:ln w="38100" cap="rnd" cmpd="sng">
              <a:solidFill>
                <a:srgbClr val="FFC000"/>
              </a:solidFill>
              <a:prstDash val="solid"/>
              <a:roun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980296C-4526-4E1C-8D8D-A720E43F074D}"/>
                </a:ext>
              </a:extLst>
            </p:cNvPr>
            <p:cNvCxnSpPr>
              <a:cxnSpLocks/>
            </p:cNvCxnSpPr>
            <p:nvPr/>
          </p:nvCxnSpPr>
          <p:spPr>
            <a:xfrm>
              <a:off x="4915024" y="5078437"/>
              <a:ext cx="3520138" cy="0"/>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2C33657-826B-45A3-A90F-3676401104BD}"/>
                </a:ext>
              </a:extLst>
            </p:cNvPr>
            <p:cNvSpPr txBox="1"/>
            <p:nvPr/>
          </p:nvSpPr>
          <p:spPr>
            <a:xfrm>
              <a:off x="4781851" y="1718400"/>
              <a:ext cx="262414"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TPR</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7" name="TextBox 16">
              <a:extLst>
                <a:ext uri="{FF2B5EF4-FFF2-40B4-BE49-F238E27FC236}">
                  <a16:creationId xmlns:a16="http://schemas.microsoft.com/office/drawing/2014/main" id="{15858337-F932-4B72-A8D7-312210C0F1CE}"/>
                </a:ext>
              </a:extLst>
            </p:cNvPr>
            <p:cNvSpPr txBox="1"/>
            <p:nvPr/>
          </p:nvSpPr>
          <p:spPr>
            <a:xfrm>
              <a:off x="8274838" y="5143940"/>
              <a:ext cx="262414" cy="157448"/>
            </a:xfrm>
            <a:prstGeom prst="rect">
              <a:avLst/>
            </a:prstGeom>
            <a:solidFill>
              <a:schemeClr val="bg1"/>
            </a:solidFill>
          </p:spPr>
          <p:txBody>
            <a:bodyPr wrap="none" lIns="0" tIns="0" rIns="0" bIns="0" rtlCol="0">
              <a:spAutoFit/>
            </a:bodyPr>
            <a:lstStyle/>
            <a:p>
              <a:pPr algn="l">
                <a:lnSpc>
                  <a:spcPct val="100000"/>
                </a:lnSpc>
              </a:pPr>
              <a:r>
                <a:rPr lang="de-DE" sz="120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F</a:t>
              </a: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PR</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24" name="Straight Connector 23">
              <a:extLst>
                <a:ext uri="{FF2B5EF4-FFF2-40B4-BE49-F238E27FC236}">
                  <a16:creationId xmlns:a16="http://schemas.microsoft.com/office/drawing/2014/main" id="{79790102-A4AF-4B6D-B52B-86102CED4AB8}"/>
                </a:ext>
              </a:extLst>
            </p:cNvPr>
            <p:cNvCxnSpPr>
              <a:cxnSpLocks/>
            </p:cNvCxnSpPr>
            <p:nvPr/>
          </p:nvCxnSpPr>
          <p:spPr>
            <a:xfrm>
              <a:off x="5401229" y="2052000"/>
              <a:ext cx="4243" cy="317520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C85785-D0B0-4853-95A6-9CA42E95D801}"/>
                </a:ext>
              </a:extLst>
            </p:cNvPr>
            <p:cNvCxnSpPr>
              <a:cxnSpLocks/>
            </p:cNvCxnSpPr>
            <p:nvPr/>
          </p:nvCxnSpPr>
          <p:spPr>
            <a:xfrm>
              <a:off x="5701740" y="2052000"/>
              <a:ext cx="7198" cy="317520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52E5162-0D72-4E2C-BB3E-8F4EB92C6BA9}"/>
                </a:ext>
              </a:extLst>
            </p:cNvPr>
            <p:cNvCxnSpPr>
              <a:cxnSpLocks/>
            </p:cNvCxnSpPr>
            <p:nvPr/>
          </p:nvCxnSpPr>
          <p:spPr>
            <a:xfrm>
              <a:off x="5995125" y="2052000"/>
              <a:ext cx="0" cy="317520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6646671-164F-4B41-98BF-569D89C1B320}"/>
                </a:ext>
              </a:extLst>
            </p:cNvPr>
            <p:cNvCxnSpPr>
              <a:cxnSpLocks/>
            </p:cNvCxnSpPr>
            <p:nvPr/>
          </p:nvCxnSpPr>
          <p:spPr>
            <a:xfrm>
              <a:off x="6283352" y="2052000"/>
              <a:ext cx="0" cy="317520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38B2343-D926-4D8E-99C5-4D137083D188}"/>
                </a:ext>
              </a:extLst>
            </p:cNvPr>
            <p:cNvSpPr txBox="1"/>
            <p:nvPr/>
          </p:nvSpPr>
          <p:spPr>
            <a:xfrm>
              <a:off x="5007676" y="5154575"/>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5" name="TextBox 34">
              <a:extLst>
                <a:ext uri="{FF2B5EF4-FFF2-40B4-BE49-F238E27FC236}">
                  <a16:creationId xmlns:a16="http://schemas.microsoft.com/office/drawing/2014/main" id="{03E8A164-671E-443C-B4F1-47C181F1C2C4}"/>
                </a:ext>
              </a:extLst>
            </p:cNvPr>
            <p:cNvSpPr txBox="1"/>
            <p:nvPr/>
          </p:nvSpPr>
          <p:spPr>
            <a:xfrm>
              <a:off x="5332813" y="5159360"/>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0.1</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7" name="TextBox 36">
              <a:extLst>
                <a:ext uri="{FF2B5EF4-FFF2-40B4-BE49-F238E27FC236}">
                  <a16:creationId xmlns:a16="http://schemas.microsoft.com/office/drawing/2014/main" id="{EEA30F5F-8D07-4AC2-B6B4-3AEABFFF1742}"/>
                </a:ext>
              </a:extLst>
            </p:cNvPr>
            <p:cNvSpPr txBox="1"/>
            <p:nvPr/>
          </p:nvSpPr>
          <p:spPr>
            <a:xfrm>
              <a:off x="5633149" y="5158675"/>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0.2</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9" name="TextBox 38">
              <a:extLst>
                <a:ext uri="{FF2B5EF4-FFF2-40B4-BE49-F238E27FC236}">
                  <a16:creationId xmlns:a16="http://schemas.microsoft.com/office/drawing/2014/main" id="{B7CF63B5-302D-437A-AAC9-450A028F11AC}"/>
                </a:ext>
              </a:extLst>
            </p:cNvPr>
            <p:cNvSpPr txBox="1"/>
            <p:nvPr/>
          </p:nvSpPr>
          <p:spPr>
            <a:xfrm>
              <a:off x="5899382" y="5160540"/>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0.3</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1" name="TextBox 40">
              <a:extLst>
                <a:ext uri="{FF2B5EF4-FFF2-40B4-BE49-F238E27FC236}">
                  <a16:creationId xmlns:a16="http://schemas.microsoft.com/office/drawing/2014/main" id="{4630FF70-87B8-40E6-9F20-EBA7FBCDB2D4}"/>
                </a:ext>
              </a:extLst>
            </p:cNvPr>
            <p:cNvSpPr txBox="1"/>
            <p:nvPr/>
          </p:nvSpPr>
          <p:spPr>
            <a:xfrm>
              <a:off x="6194096" y="5156399"/>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0.4</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42" name="Straight Connector 41">
              <a:extLst>
                <a:ext uri="{FF2B5EF4-FFF2-40B4-BE49-F238E27FC236}">
                  <a16:creationId xmlns:a16="http://schemas.microsoft.com/office/drawing/2014/main" id="{B062F7D3-EE74-4161-AA19-16724FC2D614}"/>
                </a:ext>
              </a:extLst>
            </p:cNvPr>
            <p:cNvCxnSpPr>
              <a:cxnSpLocks/>
            </p:cNvCxnSpPr>
            <p:nvPr/>
          </p:nvCxnSpPr>
          <p:spPr>
            <a:xfrm>
              <a:off x="6555600" y="2052000"/>
              <a:ext cx="2073" cy="317520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D6C26C8-8E7F-4AC2-8C95-0B595EE61F87}"/>
                </a:ext>
              </a:extLst>
            </p:cNvPr>
            <p:cNvCxnSpPr>
              <a:cxnSpLocks/>
            </p:cNvCxnSpPr>
            <p:nvPr/>
          </p:nvCxnSpPr>
          <p:spPr>
            <a:xfrm>
              <a:off x="6836400" y="2052000"/>
              <a:ext cx="24486" cy="317520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A8128F5-D89D-4B7B-AD68-787A18DEFF9A}"/>
                </a:ext>
              </a:extLst>
            </p:cNvPr>
            <p:cNvCxnSpPr>
              <a:cxnSpLocks/>
            </p:cNvCxnSpPr>
            <p:nvPr/>
          </p:nvCxnSpPr>
          <p:spPr>
            <a:xfrm>
              <a:off x="7148028" y="2052000"/>
              <a:ext cx="0" cy="317520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2F163C8-77B5-4A2D-9BC1-E281C0856457}"/>
                </a:ext>
              </a:extLst>
            </p:cNvPr>
            <p:cNvCxnSpPr>
              <a:cxnSpLocks/>
            </p:cNvCxnSpPr>
            <p:nvPr/>
          </p:nvCxnSpPr>
          <p:spPr>
            <a:xfrm>
              <a:off x="7441944" y="2052000"/>
              <a:ext cx="0" cy="3175201"/>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58DC4F7-475A-497C-87F4-F90BA26402CA}"/>
                </a:ext>
              </a:extLst>
            </p:cNvPr>
            <p:cNvCxnSpPr>
              <a:cxnSpLocks/>
            </p:cNvCxnSpPr>
            <p:nvPr/>
          </p:nvCxnSpPr>
          <p:spPr>
            <a:xfrm flipH="1">
              <a:off x="7730171" y="2052738"/>
              <a:ext cx="2844" cy="3174699"/>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DDD1BFD-119E-4688-BAEC-CFDB2D9E16D5}"/>
                </a:ext>
              </a:extLst>
            </p:cNvPr>
            <p:cNvCxnSpPr>
              <a:cxnSpLocks/>
            </p:cNvCxnSpPr>
            <p:nvPr/>
          </p:nvCxnSpPr>
          <p:spPr>
            <a:xfrm>
              <a:off x="8018397" y="2052738"/>
              <a:ext cx="0" cy="3182385"/>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F53A84AE-596D-41EE-AB9E-CD2AAEC1C091}"/>
                </a:ext>
              </a:extLst>
            </p:cNvPr>
            <p:cNvSpPr txBox="1"/>
            <p:nvPr/>
          </p:nvSpPr>
          <p:spPr>
            <a:xfrm>
              <a:off x="6472056" y="5160540"/>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0.5</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2" name="TextBox 51">
              <a:extLst>
                <a:ext uri="{FF2B5EF4-FFF2-40B4-BE49-F238E27FC236}">
                  <a16:creationId xmlns:a16="http://schemas.microsoft.com/office/drawing/2014/main" id="{6177132F-4244-4741-A4A2-1EB931C386BA}"/>
                </a:ext>
              </a:extLst>
            </p:cNvPr>
            <p:cNvSpPr txBox="1"/>
            <p:nvPr/>
          </p:nvSpPr>
          <p:spPr>
            <a:xfrm>
              <a:off x="6744428" y="5160540"/>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0.6</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4" name="TextBox 53">
              <a:extLst>
                <a:ext uri="{FF2B5EF4-FFF2-40B4-BE49-F238E27FC236}">
                  <a16:creationId xmlns:a16="http://schemas.microsoft.com/office/drawing/2014/main" id="{ED285E78-A1F6-43AF-9F60-F07F38AD23C2}"/>
                </a:ext>
              </a:extLst>
            </p:cNvPr>
            <p:cNvSpPr txBox="1"/>
            <p:nvPr/>
          </p:nvSpPr>
          <p:spPr>
            <a:xfrm>
              <a:off x="7046943" y="5154575"/>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0.7</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6" name="TextBox 55">
              <a:extLst>
                <a:ext uri="{FF2B5EF4-FFF2-40B4-BE49-F238E27FC236}">
                  <a16:creationId xmlns:a16="http://schemas.microsoft.com/office/drawing/2014/main" id="{93592A98-432D-471D-BC4F-069E2B5501D5}"/>
                </a:ext>
              </a:extLst>
            </p:cNvPr>
            <p:cNvSpPr txBox="1"/>
            <p:nvPr/>
          </p:nvSpPr>
          <p:spPr>
            <a:xfrm>
              <a:off x="7348212" y="5152175"/>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0.8</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8" name="TextBox 57">
              <a:extLst>
                <a:ext uri="{FF2B5EF4-FFF2-40B4-BE49-F238E27FC236}">
                  <a16:creationId xmlns:a16="http://schemas.microsoft.com/office/drawing/2014/main" id="{A60868BD-F209-4AE8-9DE4-F21C210DC7C5}"/>
                </a:ext>
              </a:extLst>
            </p:cNvPr>
            <p:cNvSpPr txBox="1"/>
            <p:nvPr/>
          </p:nvSpPr>
          <p:spPr>
            <a:xfrm>
              <a:off x="7642127" y="5148713"/>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0.9</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60" name="TextBox 59">
              <a:extLst>
                <a:ext uri="{FF2B5EF4-FFF2-40B4-BE49-F238E27FC236}">
                  <a16:creationId xmlns:a16="http://schemas.microsoft.com/office/drawing/2014/main" id="{DAA7E698-38C1-456B-BE44-F3693D5B2862}"/>
                </a:ext>
              </a:extLst>
            </p:cNvPr>
            <p:cNvSpPr txBox="1"/>
            <p:nvPr/>
          </p:nvSpPr>
          <p:spPr>
            <a:xfrm>
              <a:off x="7933197" y="5150823"/>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1.0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66" name="Straight Connector 65">
              <a:extLst>
                <a:ext uri="{FF2B5EF4-FFF2-40B4-BE49-F238E27FC236}">
                  <a16:creationId xmlns:a16="http://schemas.microsoft.com/office/drawing/2014/main" id="{28A7371E-1E3E-4420-98E4-217FDFF0B05C}"/>
                </a:ext>
              </a:extLst>
            </p:cNvPr>
            <p:cNvCxnSpPr/>
            <p:nvPr/>
          </p:nvCxnSpPr>
          <p:spPr>
            <a:xfrm>
              <a:off x="5072722" y="4499709"/>
              <a:ext cx="30895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08A7AAF-5A41-433A-87D5-D0B7A90D8B34}"/>
                </a:ext>
              </a:extLst>
            </p:cNvPr>
            <p:cNvCxnSpPr>
              <a:stCxn id="109" idx="1"/>
            </p:cNvCxnSpPr>
            <p:nvPr/>
          </p:nvCxnSpPr>
          <p:spPr>
            <a:xfrm flipV="1">
              <a:off x="5063934" y="4199757"/>
              <a:ext cx="3080192" cy="2967"/>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87EFE29-CD35-4919-92B7-E441C8397668}"/>
                </a:ext>
              </a:extLst>
            </p:cNvPr>
            <p:cNvCxnSpPr/>
            <p:nvPr/>
          </p:nvCxnSpPr>
          <p:spPr>
            <a:xfrm>
              <a:off x="5072722" y="3894993"/>
              <a:ext cx="30895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DC7A056-4ADD-4585-BC8C-90E713D4427F}"/>
                </a:ext>
              </a:extLst>
            </p:cNvPr>
            <p:cNvCxnSpPr/>
            <p:nvPr/>
          </p:nvCxnSpPr>
          <p:spPr>
            <a:xfrm>
              <a:off x="5072722" y="3583076"/>
              <a:ext cx="3079135" cy="7155"/>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6EE15E4-ED9B-46C5-8B9A-F0519D9DB928}"/>
                </a:ext>
              </a:extLst>
            </p:cNvPr>
            <p:cNvSpPr txBox="1"/>
            <p:nvPr/>
          </p:nvSpPr>
          <p:spPr>
            <a:xfrm>
              <a:off x="4822170" y="4986742"/>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73" name="TextBox 72">
              <a:extLst>
                <a:ext uri="{FF2B5EF4-FFF2-40B4-BE49-F238E27FC236}">
                  <a16:creationId xmlns:a16="http://schemas.microsoft.com/office/drawing/2014/main" id="{731CBE95-7202-424C-BD24-58A7C7381723}"/>
                </a:ext>
              </a:extLst>
            </p:cNvPr>
            <p:cNvSpPr txBox="1"/>
            <p:nvPr/>
          </p:nvSpPr>
          <p:spPr>
            <a:xfrm>
              <a:off x="4810487" y="4707625"/>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0.1</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75" name="TextBox 74">
              <a:extLst>
                <a:ext uri="{FF2B5EF4-FFF2-40B4-BE49-F238E27FC236}">
                  <a16:creationId xmlns:a16="http://schemas.microsoft.com/office/drawing/2014/main" id="{E9B4D64F-AF2C-4999-B67E-366C260B72A8}"/>
                </a:ext>
              </a:extLst>
            </p:cNvPr>
            <p:cNvSpPr txBox="1"/>
            <p:nvPr/>
          </p:nvSpPr>
          <p:spPr>
            <a:xfrm>
              <a:off x="4809779" y="4419185"/>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0.2</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77" name="TextBox 76">
              <a:extLst>
                <a:ext uri="{FF2B5EF4-FFF2-40B4-BE49-F238E27FC236}">
                  <a16:creationId xmlns:a16="http://schemas.microsoft.com/office/drawing/2014/main" id="{5E41699D-7EB1-4333-82D0-BAF0B10E0489}"/>
                </a:ext>
              </a:extLst>
            </p:cNvPr>
            <p:cNvSpPr txBox="1"/>
            <p:nvPr/>
          </p:nvSpPr>
          <p:spPr>
            <a:xfrm>
              <a:off x="4805497" y="4109230"/>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0.3</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79" name="TextBox 78">
              <a:extLst>
                <a:ext uri="{FF2B5EF4-FFF2-40B4-BE49-F238E27FC236}">
                  <a16:creationId xmlns:a16="http://schemas.microsoft.com/office/drawing/2014/main" id="{431F105C-73F8-420C-97A4-DE1215D8A6B3}"/>
                </a:ext>
              </a:extLst>
            </p:cNvPr>
            <p:cNvSpPr txBox="1"/>
            <p:nvPr/>
          </p:nvSpPr>
          <p:spPr>
            <a:xfrm>
              <a:off x="4805648" y="3803595"/>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0.4</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81" name="TextBox 80">
              <a:extLst>
                <a:ext uri="{FF2B5EF4-FFF2-40B4-BE49-F238E27FC236}">
                  <a16:creationId xmlns:a16="http://schemas.microsoft.com/office/drawing/2014/main" id="{ADE2CEC5-C0A6-4336-A323-C59AB117E17B}"/>
                </a:ext>
              </a:extLst>
            </p:cNvPr>
            <p:cNvSpPr txBox="1"/>
            <p:nvPr/>
          </p:nvSpPr>
          <p:spPr>
            <a:xfrm>
              <a:off x="4802305" y="3513853"/>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0.5</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83" name="TextBox 82">
              <a:extLst>
                <a:ext uri="{FF2B5EF4-FFF2-40B4-BE49-F238E27FC236}">
                  <a16:creationId xmlns:a16="http://schemas.microsoft.com/office/drawing/2014/main" id="{873E18FF-4B64-43F9-A2B6-509A50E90AFB}"/>
                </a:ext>
              </a:extLst>
            </p:cNvPr>
            <p:cNvSpPr txBox="1"/>
            <p:nvPr/>
          </p:nvSpPr>
          <p:spPr>
            <a:xfrm>
              <a:off x="4795415" y="3194069"/>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0.6</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85" name="TextBox 84">
              <a:extLst>
                <a:ext uri="{FF2B5EF4-FFF2-40B4-BE49-F238E27FC236}">
                  <a16:creationId xmlns:a16="http://schemas.microsoft.com/office/drawing/2014/main" id="{2E1B7150-A734-4EC0-8DBE-37F2CFD5ECEA}"/>
                </a:ext>
              </a:extLst>
            </p:cNvPr>
            <p:cNvSpPr txBox="1"/>
            <p:nvPr/>
          </p:nvSpPr>
          <p:spPr>
            <a:xfrm>
              <a:off x="4812078" y="2881643"/>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0.7</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87" name="TextBox 86">
              <a:extLst>
                <a:ext uri="{FF2B5EF4-FFF2-40B4-BE49-F238E27FC236}">
                  <a16:creationId xmlns:a16="http://schemas.microsoft.com/office/drawing/2014/main" id="{A7C63D1C-39BC-448D-8506-4C4208EA46CC}"/>
                </a:ext>
              </a:extLst>
            </p:cNvPr>
            <p:cNvSpPr txBox="1"/>
            <p:nvPr/>
          </p:nvSpPr>
          <p:spPr>
            <a:xfrm>
              <a:off x="4813553" y="2588683"/>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0.8</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89" name="TextBox 88">
              <a:extLst>
                <a:ext uri="{FF2B5EF4-FFF2-40B4-BE49-F238E27FC236}">
                  <a16:creationId xmlns:a16="http://schemas.microsoft.com/office/drawing/2014/main" id="{99671ABF-294E-4246-B4D1-19C83F91D243}"/>
                </a:ext>
              </a:extLst>
            </p:cNvPr>
            <p:cNvSpPr txBox="1"/>
            <p:nvPr/>
          </p:nvSpPr>
          <p:spPr>
            <a:xfrm>
              <a:off x="4813553" y="2292007"/>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0.9</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91" name="TextBox 90">
              <a:extLst>
                <a:ext uri="{FF2B5EF4-FFF2-40B4-BE49-F238E27FC236}">
                  <a16:creationId xmlns:a16="http://schemas.microsoft.com/office/drawing/2014/main" id="{8DA185B3-5447-470F-89E9-962762DA3CC1}"/>
                </a:ext>
              </a:extLst>
            </p:cNvPr>
            <p:cNvSpPr txBox="1"/>
            <p:nvPr/>
          </p:nvSpPr>
          <p:spPr>
            <a:xfrm>
              <a:off x="4772432" y="1959460"/>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1.0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92" name="Straight Connector 91">
              <a:extLst>
                <a:ext uri="{FF2B5EF4-FFF2-40B4-BE49-F238E27FC236}">
                  <a16:creationId xmlns:a16="http://schemas.microsoft.com/office/drawing/2014/main" id="{A05CEC67-1D18-4C93-AA42-9709E0111277}"/>
                </a:ext>
              </a:extLst>
            </p:cNvPr>
            <p:cNvCxnSpPr/>
            <p:nvPr/>
          </p:nvCxnSpPr>
          <p:spPr>
            <a:xfrm>
              <a:off x="5083471" y="3285468"/>
              <a:ext cx="3031503"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D375941-29B4-4A8E-8D67-52A7960D9855}"/>
                </a:ext>
              </a:extLst>
            </p:cNvPr>
            <p:cNvCxnSpPr>
              <a:stCxn id="133" idx="3"/>
            </p:cNvCxnSpPr>
            <p:nvPr/>
          </p:nvCxnSpPr>
          <p:spPr>
            <a:xfrm flipV="1">
              <a:off x="5072722" y="2981288"/>
              <a:ext cx="3040224" cy="11647"/>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E1AA275-FC98-45FB-BD29-0D8336089C90}"/>
                </a:ext>
              </a:extLst>
            </p:cNvPr>
            <p:cNvCxnSpPr/>
            <p:nvPr/>
          </p:nvCxnSpPr>
          <p:spPr>
            <a:xfrm>
              <a:off x="5083471" y="2667407"/>
              <a:ext cx="3032714" cy="1445"/>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4AEA815-FF82-439C-A49F-1722A4E4C172}"/>
                </a:ext>
              </a:extLst>
            </p:cNvPr>
            <p:cNvCxnSpPr/>
            <p:nvPr/>
          </p:nvCxnSpPr>
          <p:spPr>
            <a:xfrm>
              <a:off x="5083471" y="2364089"/>
              <a:ext cx="3060655"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DD43C5F-4C00-4358-A682-0100A3C1CE34}"/>
                </a:ext>
              </a:extLst>
            </p:cNvPr>
            <p:cNvCxnSpPr/>
            <p:nvPr/>
          </p:nvCxnSpPr>
          <p:spPr>
            <a:xfrm>
              <a:off x="5070690" y="2052738"/>
              <a:ext cx="3073436"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105" name="Oval 104">
              <a:extLst>
                <a:ext uri="{FF2B5EF4-FFF2-40B4-BE49-F238E27FC236}">
                  <a16:creationId xmlns:a16="http://schemas.microsoft.com/office/drawing/2014/main" id="{5A779291-FAFA-4907-91B0-DE970A832A9D}"/>
                </a:ext>
              </a:extLst>
            </p:cNvPr>
            <p:cNvSpPr/>
            <p:nvPr/>
          </p:nvSpPr>
          <p:spPr>
            <a:xfrm>
              <a:off x="5030008" y="4994081"/>
              <a:ext cx="141751" cy="160651"/>
            </a:xfrm>
            <a:prstGeom prst="ellipse">
              <a:avLst/>
            </a:prstGeom>
            <a:solidFill>
              <a:srgbClr val="F8C71A"/>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EB88D4AE-5A9F-4AEB-971D-01005444D2AD}"/>
                </a:ext>
              </a:extLst>
            </p:cNvPr>
            <p:cNvSpPr/>
            <p:nvPr/>
          </p:nvSpPr>
          <p:spPr>
            <a:xfrm>
              <a:off x="7953209" y="1987477"/>
              <a:ext cx="141751" cy="160651"/>
            </a:xfrm>
            <a:prstGeom prst="ellipse">
              <a:avLst/>
            </a:prstGeom>
            <a:solidFill>
              <a:srgbClr val="F8C71A"/>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a:extLst>
                <a:ext uri="{FF2B5EF4-FFF2-40B4-BE49-F238E27FC236}">
                  <a16:creationId xmlns:a16="http://schemas.microsoft.com/office/drawing/2014/main" id="{F3E3474D-3C82-4EFE-B27F-8781F83D63BB}"/>
                </a:ext>
              </a:extLst>
            </p:cNvPr>
            <p:cNvSpPr/>
            <p:nvPr/>
          </p:nvSpPr>
          <p:spPr>
            <a:xfrm>
              <a:off x="8002376" y="1994401"/>
              <a:ext cx="141751" cy="160651"/>
            </a:xfrm>
            <a:prstGeom prst="ellipse">
              <a:avLst/>
            </a:prstGeom>
            <a:solidFill>
              <a:srgbClr val="F8C71A"/>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FB5CFF2F-49B1-4E1A-99E4-303D1CE8154E}"/>
                </a:ext>
              </a:extLst>
            </p:cNvPr>
            <p:cNvSpPr/>
            <p:nvPr/>
          </p:nvSpPr>
          <p:spPr>
            <a:xfrm>
              <a:off x="7899460" y="1987477"/>
              <a:ext cx="141751" cy="160651"/>
            </a:xfrm>
            <a:prstGeom prst="ellipse">
              <a:avLst/>
            </a:prstGeom>
            <a:solidFill>
              <a:srgbClr val="F8C71A"/>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4" name="Straight Connector 153">
              <a:extLst>
                <a:ext uri="{FF2B5EF4-FFF2-40B4-BE49-F238E27FC236}">
                  <a16:creationId xmlns:a16="http://schemas.microsoft.com/office/drawing/2014/main" id="{38A8F200-BFC7-4453-8E73-550734674DBF}"/>
                </a:ext>
              </a:extLst>
            </p:cNvPr>
            <p:cNvCxnSpPr>
              <a:cxnSpLocks/>
              <a:stCxn id="133" idx="6"/>
              <a:endCxn id="135" idx="2"/>
            </p:cNvCxnSpPr>
            <p:nvPr/>
          </p:nvCxnSpPr>
          <p:spPr>
            <a:xfrm>
              <a:off x="5193714" y="2936136"/>
              <a:ext cx="762322" cy="3729"/>
            </a:xfrm>
            <a:prstGeom prst="line">
              <a:avLst/>
            </a:prstGeom>
            <a:ln w="38100" cap="rnd"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9F3168A1-183B-43A9-83CD-D4AD92C87D69}"/>
                </a:ext>
              </a:extLst>
            </p:cNvPr>
            <p:cNvCxnSpPr>
              <a:cxnSpLocks/>
            </p:cNvCxnSpPr>
            <p:nvPr/>
          </p:nvCxnSpPr>
          <p:spPr>
            <a:xfrm flipH="1" flipV="1">
              <a:off x="6039778" y="2520000"/>
              <a:ext cx="1" cy="396000"/>
            </a:xfrm>
            <a:prstGeom prst="line">
              <a:avLst/>
            </a:prstGeom>
            <a:ln w="38100" cap="rnd"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79671401-9C65-4C99-9AB1-8734C6B88902}"/>
                </a:ext>
              </a:extLst>
            </p:cNvPr>
            <p:cNvCxnSpPr>
              <a:stCxn id="141" idx="6"/>
              <a:endCxn id="143" idx="2"/>
            </p:cNvCxnSpPr>
            <p:nvPr/>
          </p:nvCxnSpPr>
          <p:spPr>
            <a:xfrm>
              <a:off x="6156849" y="2488695"/>
              <a:ext cx="804775" cy="2379"/>
            </a:xfrm>
            <a:prstGeom prst="line">
              <a:avLst/>
            </a:prstGeom>
            <a:ln w="38100" cap="rnd"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C81C985C-DE4E-41C2-9DDC-B1DE6933DC4E}"/>
                </a:ext>
              </a:extLst>
            </p:cNvPr>
            <p:cNvCxnSpPr>
              <a:stCxn id="143" idx="6"/>
              <a:endCxn id="147" idx="2"/>
            </p:cNvCxnSpPr>
            <p:nvPr/>
          </p:nvCxnSpPr>
          <p:spPr>
            <a:xfrm flipV="1">
              <a:off x="7103375" y="2074828"/>
              <a:ext cx="864411" cy="416247"/>
            </a:xfrm>
            <a:prstGeom prst="line">
              <a:avLst/>
            </a:prstGeom>
            <a:ln w="38100" cap="rnd"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EA62F543-1D36-4AB3-8E87-C56C4E7087C9}"/>
                </a:ext>
              </a:extLst>
            </p:cNvPr>
            <p:cNvCxnSpPr>
              <a:stCxn id="109" idx="6"/>
              <a:endCxn id="111" idx="2"/>
            </p:cNvCxnSpPr>
            <p:nvPr/>
          </p:nvCxnSpPr>
          <p:spPr>
            <a:xfrm flipV="1">
              <a:off x="5184926" y="3823263"/>
              <a:ext cx="1753321" cy="436260"/>
            </a:xfrm>
            <a:prstGeom prst="line">
              <a:avLst/>
            </a:prstGeom>
            <a:ln w="38100" cap="rnd" cmpd="sng">
              <a:solidFill>
                <a:srgbClr val="FFC000"/>
              </a:solidFill>
              <a:prstDash val="solid"/>
              <a:round/>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DF765205-EBF7-4A3C-B1A9-5E7BA8D3F552}"/>
                </a:ext>
              </a:extLst>
            </p:cNvPr>
            <p:cNvCxnSpPr>
              <a:cxnSpLocks/>
              <a:endCxn id="113" idx="4"/>
            </p:cNvCxnSpPr>
            <p:nvPr/>
          </p:nvCxnSpPr>
          <p:spPr>
            <a:xfrm flipV="1">
              <a:off x="7031765" y="3478384"/>
              <a:ext cx="0" cy="324000"/>
            </a:xfrm>
            <a:prstGeom prst="line">
              <a:avLst/>
            </a:prstGeom>
            <a:ln w="38100" cap="rnd" cmpd="sng">
              <a:solidFill>
                <a:srgbClr val="FFC000"/>
              </a:solidFill>
              <a:prstDash val="solid"/>
              <a:round/>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8CB1C940-9324-4413-A96A-70DF8957B619}"/>
                </a:ext>
              </a:extLst>
            </p:cNvPr>
            <p:cNvCxnSpPr>
              <a:stCxn id="113" idx="6"/>
              <a:endCxn id="115" idx="3"/>
            </p:cNvCxnSpPr>
            <p:nvPr/>
          </p:nvCxnSpPr>
          <p:spPr>
            <a:xfrm flipV="1">
              <a:off x="7102640" y="2540699"/>
              <a:ext cx="871329" cy="857361"/>
            </a:xfrm>
            <a:prstGeom prst="line">
              <a:avLst/>
            </a:prstGeom>
            <a:ln w="38100" cap="rnd" cmpd="sng">
              <a:solidFill>
                <a:srgbClr val="FFC000"/>
              </a:solidFill>
              <a:prstDash val="solid"/>
              <a:round/>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0C776A1D-D4A2-48D2-8AEF-050DAEDECD27}"/>
                </a:ext>
              </a:extLst>
            </p:cNvPr>
            <p:cNvCxnSpPr/>
            <p:nvPr/>
          </p:nvCxnSpPr>
          <p:spPr>
            <a:xfrm flipV="1">
              <a:off x="8024086" y="2124000"/>
              <a:ext cx="0" cy="324000"/>
            </a:xfrm>
            <a:prstGeom prst="line">
              <a:avLst/>
            </a:prstGeom>
            <a:ln w="38100" cap="rnd" cmpd="sng">
              <a:solidFill>
                <a:srgbClr val="FFC000"/>
              </a:solidFill>
              <a:prstDash val="solid"/>
              <a:round/>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1647809B-3AE4-45D0-993E-80E5B7D53CA6}"/>
                </a:ext>
              </a:extLst>
            </p:cNvPr>
            <p:cNvCxnSpPr>
              <a:cxnSpLocks/>
            </p:cNvCxnSpPr>
            <p:nvPr/>
          </p:nvCxnSpPr>
          <p:spPr>
            <a:xfrm flipH="1" flipV="1">
              <a:off x="5126945" y="4745699"/>
              <a:ext cx="1" cy="288000"/>
            </a:xfrm>
            <a:prstGeom prst="line">
              <a:avLst/>
            </a:prstGeom>
            <a:ln w="38100" cap="rnd"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sp>
          <p:nvSpPr>
            <p:cNvPr id="119" name="Oval 118">
              <a:extLst>
                <a:ext uri="{FF2B5EF4-FFF2-40B4-BE49-F238E27FC236}">
                  <a16:creationId xmlns:a16="http://schemas.microsoft.com/office/drawing/2014/main" id="{E1BA7B15-6829-4E1B-90A3-92094B2F8A40}"/>
                </a:ext>
              </a:extLst>
            </p:cNvPr>
            <p:cNvSpPr/>
            <p:nvPr/>
          </p:nvSpPr>
          <p:spPr>
            <a:xfrm>
              <a:off x="5070690" y="4996339"/>
              <a:ext cx="141751" cy="160651"/>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2" name="Straight Connector 111">
              <a:extLst>
                <a:ext uri="{FF2B5EF4-FFF2-40B4-BE49-F238E27FC236}">
                  <a16:creationId xmlns:a16="http://schemas.microsoft.com/office/drawing/2014/main" id="{1647809B-3AE4-45D0-993E-80E5B7D53CA6}"/>
                </a:ext>
              </a:extLst>
            </p:cNvPr>
            <p:cNvCxnSpPr>
              <a:cxnSpLocks/>
            </p:cNvCxnSpPr>
            <p:nvPr/>
          </p:nvCxnSpPr>
          <p:spPr>
            <a:xfrm flipH="1" flipV="1">
              <a:off x="5126400" y="2957078"/>
              <a:ext cx="1" cy="1728000"/>
            </a:xfrm>
            <a:prstGeom prst="line">
              <a:avLst/>
            </a:prstGeom>
            <a:ln w="38100" cap="rnd"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sp>
          <p:nvSpPr>
            <p:cNvPr id="133" name="Oval 132">
              <a:extLst>
                <a:ext uri="{FF2B5EF4-FFF2-40B4-BE49-F238E27FC236}">
                  <a16:creationId xmlns:a16="http://schemas.microsoft.com/office/drawing/2014/main" id="{A9E2C386-9FC6-4053-A5E4-38CAC205E3A7}"/>
                </a:ext>
              </a:extLst>
            </p:cNvPr>
            <p:cNvSpPr/>
            <p:nvPr/>
          </p:nvSpPr>
          <p:spPr>
            <a:xfrm>
              <a:off x="5051963" y="2855811"/>
              <a:ext cx="141751" cy="160651"/>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B4FB37C6-ACF5-4A2A-8607-F912B09C71B3}"/>
                </a:ext>
              </a:extLst>
            </p:cNvPr>
            <p:cNvSpPr/>
            <p:nvPr/>
          </p:nvSpPr>
          <p:spPr>
            <a:xfrm>
              <a:off x="5071305" y="4570674"/>
              <a:ext cx="141751" cy="160651"/>
            </a:xfrm>
            <a:prstGeom prst="ellipse">
              <a:avLst/>
            </a:prstGeom>
            <a:solidFill>
              <a:srgbClr val="F8C71A"/>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6AD2033C-3120-44CA-8FC4-31D33BED7726}"/>
                </a:ext>
              </a:extLst>
            </p:cNvPr>
            <p:cNvSpPr/>
            <p:nvPr/>
          </p:nvSpPr>
          <p:spPr>
            <a:xfrm>
              <a:off x="5030008" y="4568808"/>
              <a:ext cx="141751" cy="160651"/>
            </a:xfrm>
            <a:prstGeom prst="ellipse">
              <a:avLst/>
            </a:prstGeom>
            <a:solidFill>
              <a:srgbClr val="F8C71A"/>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E506926F-F4F9-4E02-828D-D45436EB7D3E}"/>
                </a:ext>
              </a:extLst>
            </p:cNvPr>
            <p:cNvSpPr/>
            <p:nvPr/>
          </p:nvSpPr>
          <p:spPr>
            <a:xfrm>
              <a:off x="5083471" y="4620862"/>
              <a:ext cx="141751" cy="160651"/>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71ED979C-4785-4DD1-A6BD-08BC2914B5A0}"/>
                </a:ext>
              </a:extLst>
            </p:cNvPr>
            <p:cNvSpPr/>
            <p:nvPr/>
          </p:nvSpPr>
          <p:spPr>
            <a:xfrm>
              <a:off x="5023384" y="4616467"/>
              <a:ext cx="141751" cy="160651"/>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12B6DA9C-DE53-4AA7-B677-DA07FDE7C2E5}"/>
                </a:ext>
              </a:extLst>
            </p:cNvPr>
            <p:cNvSpPr/>
            <p:nvPr/>
          </p:nvSpPr>
          <p:spPr>
            <a:xfrm>
              <a:off x="5043175" y="4179197"/>
              <a:ext cx="141751" cy="160651"/>
            </a:xfrm>
            <a:prstGeom prst="ellipse">
              <a:avLst/>
            </a:prstGeom>
            <a:solidFill>
              <a:srgbClr val="F8C71A"/>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88EBADD1-3193-4086-9E92-121414D8430C}"/>
                </a:ext>
              </a:extLst>
            </p:cNvPr>
            <p:cNvSpPr/>
            <p:nvPr/>
          </p:nvSpPr>
          <p:spPr>
            <a:xfrm>
              <a:off x="6938247" y="3742937"/>
              <a:ext cx="141751" cy="160651"/>
            </a:xfrm>
            <a:prstGeom prst="ellipse">
              <a:avLst/>
            </a:prstGeom>
            <a:solidFill>
              <a:srgbClr val="F8C71A"/>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A0F6F00D-3138-4AA1-9C30-A669A7F9E0E8}"/>
                </a:ext>
              </a:extLst>
            </p:cNvPr>
            <p:cNvSpPr/>
            <p:nvPr/>
          </p:nvSpPr>
          <p:spPr>
            <a:xfrm>
              <a:off x="6995591" y="3741018"/>
              <a:ext cx="141751" cy="162570"/>
            </a:xfrm>
            <a:prstGeom prst="ellipse">
              <a:avLst/>
            </a:prstGeom>
            <a:solidFill>
              <a:srgbClr val="F8C71A"/>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8522868B-7008-4491-829E-1555A68B9248}"/>
                </a:ext>
              </a:extLst>
            </p:cNvPr>
            <p:cNvSpPr/>
            <p:nvPr/>
          </p:nvSpPr>
          <p:spPr>
            <a:xfrm>
              <a:off x="6960889" y="3317734"/>
              <a:ext cx="141751" cy="160651"/>
            </a:xfrm>
            <a:prstGeom prst="ellipse">
              <a:avLst/>
            </a:prstGeom>
            <a:solidFill>
              <a:srgbClr val="F8C71A"/>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9973F08C-6CFD-4BF3-8956-773D82BC2E59}"/>
                </a:ext>
              </a:extLst>
            </p:cNvPr>
            <p:cNvSpPr/>
            <p:nvPr/>
          </p:nvSpPr>
          <p:spPr>
            <a:xfrm>
              <a:off x="7953210" y="2403575"/>
              <a:ext cx="141751" cy="160651"/>
            </a:xfrm>
            <a:prstGeom prst="ellipse">
              <a:avLst/>
            </a:prstGeom>
            <a:solidFill>
              <a:srgbClr val="F8C71A"/>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Oval 134">
              <a:extLst>
                <a:ext uri="{FF2B5EF4-FFF2-40B4-BE49-F238E27FC236}">
                  <a16:creationId xmlns:a16="http://schemas.microsoft.com/office/drawing/2014/main" id="{75F3191E-CFB9-464B-A6D3-CC28C91E1280}"/>
                </a:ext>
              </a:extLst>
            </p:cNvPr>
            <p:cNvSpPr/>
            <p:nvPr/>
          </p:nvSpPr>
          <p:spPr>
            <a:xfrm>
              <a:off x="5956036" y="2859540"/>
              <a:ext cx="141751" cy="160651"/>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1B64FB76-B393-4C1B-B92F-2BF1E99F3F96}"/>
                </a:ext>
              </a:extLst>
            </p:cNvPr>
            <p:cNvSpPr/>
            <p:nvPr/>
          </p:nvSpPr>
          <p:spPr>
            <a:xfrm>
              <a:off x="6005813" y="2861141"/>
              <a:ext cx="141751" cy="160651"/>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701AA63B-1DEE-4663-8C2B-2B267643AE81}"/>
                </a:ext>
              </a:extLst>
            </p:cNvPr>
            <p:cNvSpPr/>
            <p:nvPr/>
          </p:nvSpPr>
          <p:spPr>
            <a:xfrm>
              <a:off x="5956036" y="2406667"/>
              <a:ext cx="141751" cy="160651"/>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9107822E-F0C3-4A08-AB77-467E6022FA6C}"/>
                </a:ext>
              </a:extLst>
            </p:cNvPr>
            <p:cNvSpPr/>
            <p:nvPr/>
          </p:nvSpPr>
          <p:spPr>
            <a:xfrm>
              <a:off x="6015098" y="2408370"/>
              <a:ext cx="141751" cy="160651"/>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Oval 142">
              <a:extLst>
                <a:ext uri="{FF2B5EF4-FFF2-40B4-BE49-F238E27FC236}">
                  <a16:creationId xmlns:a16="http://schemas.microsoft.com/office/drawing/2014/main" id="{E0C81202-0AC0-4BDF-8F07-0C11203AFEC8}"/>
                </a:ext>
              </a:extLst>
            </p:cNvPr>
            <p:cNvSpPr/>
            <p:nvPr/>
          </p:nvSpPr>
          <p:spPr>
            <a:xfrm>
              <a:off x="6961624" y="2410749"/>
              <a:ext cx="141751" cy="160651"/>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1CF1C39E-5DC3-486F-AC3B-2DC37AFBF683}"/>
                </a:ext>
              </a:extLst>
            </p:cNvPr>
            <p:cNvSpPr/>
            <p:nvPr/>
          </p:nvSpPr>
          <p:spPr>
            <a:xfrm>
              <a:off x="7933197" y="1993263"/>
              <a:ext cx="141751" cy="160651"/>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1832DFDE-13AE-4406-AFC1-A2AE30F5F4F5}"/>
                </a:ext>
              </a:extLst>
            </p:cNvPr>
            <p:cNvSpPr/>
            <p:nvPr/>
          </p:nvSpPr>
          <p:spPr>
            <a:xfrm>
              <a:off x="7967786" y="1994502"/>
              <a:ext cx="141751" cy="160651"/>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 name="Slide Number Placeholder 3"/>
          <p:cNvSpPr>
            <a:spLocks noGrp="1"/>
          </p:cNvSpPr>
          <p:nvPr>
            <p:ph type="sldNum" sz="quarter" idx="13"/>
          </p:nvPr>
        </p:nvSpPr>
        <p:spPr/>
        <p:txBody>
          <a:bodyPr/>
          <a:lstStyle/>
          <a:p>
            <a:fld id="{15C29056-5AFA-7949-831A-3EC086771171}" type="slidenum">
              <a:rPr lang="de-DE" smtClean="0"/>
              <a:pPr/>
              <a:t>23</a:t>
            </a:fld>
            <a:endParaRPr lang="de-DE" dirty="0"/>
          </a:p>
        </p:txBody>
      </p:sp>
    </p:spTree>
    <p:extLst>
      <p:ext uri="{BB962C8B-B14F-4D97-AF65-F5344CB8AC3E}">
        <p14:creationId xmlns:p14="http://schemas.microsoft.com/office/powerpoint/2010/main" val="2439312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8856D-3984-47C9-9F22-8299FA0516A8}"/>
              </a:ext>
            </a:extLst>
          </p:cNvPr>
          <p:cNvSpPr>
            <a:spLocks noGrp="1"/>
          </p:cNvSpPr>
          <p:nvPr>
            <p:ph type="title"/>
          </p:nvPr>
        </p:nvSpPr>
        <p:spPr/>
        <p:txBody>
          <a:bodyPr/>
          <a:lstStyle/>
          <a:p>
            <a:r>
              <a:rPr lang="de-DE" dirty="0" smtClean="0"/>
              <a:t>ROC </a:t>
            </a:r>
            <a:r>
              <a:rPr lang="de-DE" dirty="0"/>
              <a:t>Curve</a:t>
            </a:r>
            <a:endParaRPr lang="en-GB" dirty="0"/>
          </a:p>
        </p:txBody>
      </p:sp>
      <p:sp>
        <p:nvSpPr>
          <p:cNvPr id="5" name="Footer Placeholder 4">
            <a:extLst>
              <a:ext uri="{FF2B5EF4-FFF2-40B4-BE49-F238E27FC236}">
                <a16:creationId xmlns:a16="http://schemas.microsoft.com/office/drawing/2014/main" id="{AA72751A-158C-4486-BAE0-5B26E7DB65DE}"/>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6" name="Text Placeholder 5"/>
          <p:cNvSpPr>
            <a:spLocks noGrp="1"/>
          </p:cNvSpPr>
          <p:nvPr>
            <p:ph type="body" sz="quarter" idx="15"/>
          </p:nvPr>
        </p:nvSpPr>
        <p:spPr/>
        <p:txBody>
          <a:bodyPr/>
          <a:lstStyle/>
          <a:p>
            <a:pPr marL="342900" indent="-342900">
              <a:buFont typeface="+mj-lt"/>
              <a:buAutoNum type="alphaLcParenR" startAt="2"/>
            </a:pPr>
            <a:r>
              <a:rPr lang="en-GB" i="1" dirty="0"/>
              <a:t>Where would the perfect curve be, where is the random guess, and which area under the curve is supposed to be worse than random?</a:t>
            </a:r>
          </a:p>
        </p:txBody>
      </p:sp>
      <p:graphicFrame>
        <p:nvGraphicFramePr>
          <p:cNvPr id="8" name="Table 8">
            <a:extLst>
              <a:ext uri="{FF2B5EF4-FFF2-40B4-BE49-F238E27FC236}">
                <a16:creationId xmlns:a16="http://schemas.microsoft.com/office/drawing/2014/main" id="{122B54CD-2DA2-42DE-97E0-6F7FD869535F}"/>
              </a:ext>
            </a:extLst>
          </p:cNvPr>
          <p:cNvGraphicFramePr>
            <a:graphicFrameLocks noGrp="1"/>
          </p:cNvGraphicFramePr>
          <p:nvPr>
            <p:extLst>
              <p:ext uri="{D42A27DB-BD31-4B8C-83A1-F6EECF244321}">
                <p14:modId xmlns:p14="http://schemas.microsoft.com/office/powerpoint/2010/main" val="2210599167"/>
              </p:ext>
            </p:extLst>
          </p:nvPr>
        </p:nvGraphicFramePr>
        <p:xfrm>
          <a:off x="364861" y="1715565"/>
          <a:ext cx="3993800" cy="3590271"/>
        </p:xfrm>
        <a:graphic>
          <a:graphicData uri="http://schemas.openxmlformats.org/drawingml/2006/table">
            <a:tbl>
              <a:tblPr bandRow="1">
                <a:tableStyleId>{5C22544A-7EE6-4342-B048-85BDC9FD1C3A}</a:tableStyleId>
              </a:tblPr>
              <a:tblGrid>
                <a:gridCol w="798760">
                  <a:extLst>
                    <a:ext uri="{9D8B030D-6E8A-4147-A177-3AD203B41FA5}">
                      <a16:colId xmlns:a16="http://schemas.microsoft.com/office/drawing/2014/main" val="2947925401"/>
                    </a:ext>
                  </a:extLst>
                </a:gridCol>
                <a:gridCol w="798760">
                  <a:extLst>
                    <a:ext uri="{9D8B030D-6E8A-4147-A177-3AD203B41FA5}">
                      <a16:colId xmlns:a16="http://schemas.microsoft.com/office/drawing/2014/main" val="3555359735"/>
                    </a:ext>
                  </a:extLst>
                </a:gridCol>
                <a:gridCol w="798760">
                  <a:extLst>
                    <a:ext uri="{9D8B030D-6E8A-4147-A177-3AD203B41FA5}">
                      <a16:colId xmlns:a16="http://schemas.microsoft.com/office/drawing/2014/main" val="2605428718"/>
                    </a:ext>
                  </a:extLst>
                </a:gridCol>
                <a:gridCol w="798760">
                  <a:extLst>
                    <a:ext uri="{9D8B030D-6E8A-4147-A177-3AD203B41FA5}">
                      <a16:colId xmlns:a16="http://schemas.microsoft.com/office/drawing/2014/main" val="1315150356"/>
                    </a:ext>
                  </a:extLst>
                </a:gridCol>
                <a:gridCol w="798760">
                  <a:extLst>
                    <a:ext uri="{9D8B030D-6E8A-4147-A177-3AD203B41FA5}">
                      <a16:colId xmlns:a16="http://schemas.microsoft.com/office/drawing/2014/main" val="353021623"/>
                    </a:ext>
                  </a:extLst>
                </a:gridCol>
              </a:tblGrid>
              <a:tr h="256529">
                <a:tc>
                  <a:txBody>
                    <a:bodyPr/>
                    <a:lstStyle/>
                    <a:p>
                      <a:endParaRPr lang="en-GB" sz="1200" dirty="0"/>
                    </a:p>
                  </a:txBody>
                  <a:tcPr>
                    <a:solidFill>
                      <a:schemeClr val="accent1"/>
                    </a:solidFill>
                  </a:tcPr>
                </a:tc>
                <a:tc gridSpan="2">
                  <a:txBody>
                    <a:bodyPr/>
                    <a:lstStyle/>
                    <a:p>
                      <a:pPr algn="ctr"/>
                      <a:r>
                        <a:rPr lang="de-DE" sz="1200" b="1" dirty="0">
                          <a:solidFill>
                            <a:schemeClr val="bg1"/>
                          </a:solidFill>
                        </a:rPr>
                        <a:t>Model 1</a:t>
                      </a:r>
                      <a:endParaRPr lang="en-GB" sz="1200" b="1" dirty="0">
                        <a:solidFill>
                          <a:schemeClr val="bg1"/>
                        </a:solidFill>
                      </a:endParaRPr>
                    </a:p>
                  </a:txBody>
                  <a:tcPr>
                    <a:solidFill>
                      <a:schemeClr val="accent1"/>
                    </a:solidFill>
                  </a:tcPr>
                </a:tc>
                <a:tc hMerge="1">
                  <a:txBody>
                    <a:bodyPr/>
                    <a:lstStyle/>
                    <a:p>
                      <a:pPr algn="ctr"/>
                      <a:endParaRPr lang="en-GB" b="1" dirty="0">
                        <a:solidFill>
                          <a:schemeClr val="bg1"/>
                        </a:solidFill>
                      </a:endParaRPr>
                    </a:p>
                  </a:txBody>
                  <a:tcPr/>
                </a:tc>
                <a:tc gridSpan="2">
                  <a:txBody>
                    <a:bodyPr/>
                    <a:lstStyle/>
                    <a:p>
                      <a:pPr algn="ctr"/>
                      <a:r>
                        <a:rPr lang="de-DE" sz="1200" b="1" dirty="0">
                          <a:solidFill>
                            <a:schemeClr val="bg1"/>
                          </a:solidFill>
                        </a:rPr>
                        <a:t>Model 2</a:t>
                      </a:r>
                      <a:endParaRPr lang="en-GB" sz="1200" b="1" dirty="0">
                        <a:solidFill>
                          <a:schemeClr val="bg1"/>
                        </a:solidFill>
                      </a:endParaRPr>
                    </a:p>
                  </a:txBody>
                  <a:tcPr>
                    <a:solidFill>
                      <a:schemeClr val="accent1"/>
                    </a:solidFill>
                  </a:tcPr>
                </a:tc>
                <a:tc hMerge="1">
                  <a:txBody>
                    <a:bodyPr/>
                    <a:lstStyle/>
                    <a:p>
                      <a:pPr algn="ctr"/>
                      <a:endParaRPr lang="en-GB" b="1" dirty="0">
                        <a:solidFill>
                          <a:schemeClr val="bg1"/>
                        </a:solidFill>
                      </a:endParaRPr>
                    </a:p>
                  </a:txBody>
                  <a:tcPr/>
                </a:tc>
                <a:extLst>
                  <a:ext uri="{0D108BD9-81ED-4DB2-BD59-A6C34878D82A}">
                    <a16:rowId xmlns:a16="http://schemas.microsoft.com/office/drawing/2014/main" val="4133696855"/>
                  </a:ext>
                </a:extLst>
              </a:tr>
              <a:tr h="298431">
                <a:tc>
                  <a:txBody>
                    <a:bodyPr/>
                    <a:lstStyle/>
                    <a:p>
                      <a:r>
                        <a:rPr lang="de-DE" sz="1200" b="1" dirty="0">
                          <a:solidFill>
                            <a:schemeClr val="bg1"/>
                          </a:solidFill>
                        </a:rPr>
                        <a:t>threshold</a:t>
                      </a:r>
                      <a:endParaRPr lang="en-GB" sz="1200" b="1" dirty="0">
                        <a:solidFill>
                          <a:schemeClr val="bg1"/>
                        </a:solidFill>
                      </a:endParaRPr>
                    </a:p>
                  </a:txBody>
                  <a:tcPr>
                    <a:solidFill>
                      <a:srgbClr val="ED1846"/>
                    </a:solidFill>
                  </a:tcPr>
                </a:tc>
                <a:tc>
                  <a:txBody>
                    <a:bodyPr/>
                    <a:lstStyle/>
                    <a:p>
                      <a:pPr algn="ctr"/>
                      <a:r>
                        <a:rPr lang="de-DE" sz="1200" b="1" dirty="0">
                          <a:solidFill>
                            <a:schemeClr val="bg1"/>
                          </a:solidFill>
                        </a:rPr>
                        <a:t>TPR</a:t>
                      </a:r>
                      <a:endParaRPr lang="en-GB" sz="1200" b="1" dirty="0">
                        <a:solidFill>
                          <a:schemeClr val="bg1"/>
                        </a:solidFill>
                      </a:endParaRPr>
                    </a:p>
                  </a:txBody>
                  <a:tcPr>
                    <a:solidFill>
                      <a:srgbClr val="ED1846"/>
                    </a:solidFill>
                  </a:tcPr>
                </a:tc>
                <a:tc>
                  <a:txBody>
                    <a:bodyPr/>
                    <a:lstStyle/>
                    <a:p>
                      <a:pPr algn="ctr"/>
                      <a:r>
                        <a:rPr lang="de-DE" sz="1200" b="1" dirty="0">
                          <a:solidFill>
                            <a:schemeClr val="bg1"/>
                          </a:solidFill>
                        </a:rPr>
                        <a:t>FPR</a:t>
                      </a:r>
                      <a:endParaRPr lang="en-GB" sz="1200" b="1" dirty="0">
                        <a:solidFill>
                          <a:schemeClr val="bg1"/>
                        </a:solidFill>
                      </a:endParaRPr>
                    </a:p>
                  </a:txBody>
                  <a:tcPr>
                    <a:solidFill>
                      <a:srgbClr val="ED1846"/>
                    </a:solidFill>
                  </a:tcPr>
                </a:tc>
                <a:tc>
                  <a:txBody>
                    <a:bodyPr/>
                    <a:lstStyle/>
                    <a:p>
                      <a:pPr algn="ctr"/>
                      <a:r>
                        <a:rPr lang="de-DE" sz="1200" b="1" dirty="0">
                          <a:solidFill>
                            <a:schemeClr val="bg1"/>
                          </a:solidFill>
                        </a:rPr>
                        <a:t>TPR</a:t>
                      </a:r>
                      <a:endParaRPr lang="en-GB" sz="1200" b="1" dirty="0">
                        <a:solidFill>
                          <a:schemeClr val="bg1"/>
                        </a:solidFill>
                      </a:endParaRPr>
                    </a:p>
                  </a:txBody>
                  <a:tcPr>
                    <a:solidFill>
                      <a:srgbClr val="ED1846"/>
                    </a:solidFill>
                  </a:tcPr>
                </a:tc>
                <a:tc>
                  <a:txBody>
                    <a:bodyPr/>
                    <a:lstStyle/>
                    <a:p>
                      <a:pPr algn="ctr"/>
                      <a:r>
                        <a:rPr lang="de-DE" sz="1200" b="1" dirty="0">
                          <a:solidFill>
                            <a:schemeClr val="bg1"/>
                          </a:solidFill>
                        </a:rPr>
                        <a:t>FPR</a:t>
                      </a:r>
                      <a:endParaRPr lang="en-GB" sz="1200" b="1" dirty="0">
                        <a:solidFill>
                          <a:schemeClr val="bg1"/>
                        </a:solidFill>
                      </a:endParaRPr>
                    </a:p>
                  </a:txBody>
                  <a:tcPr>
                    <a:solidFill>
                      <a:srgbClr val="ED1846"/>
                    </a:solidFill>
                  </a:tcPr>
                </a:tc>
                <a:extLst>
                  <a:ext uri="{0D108BD9-81ED-4DB2-BD59-A6C34878D82A}">
                    <a16:rowId xmlns:a16="http://schemas.microsoft.com/office/drawing/2014/main" val="3711645877"/>
                  </a:ext>
                </a:extLst>
              </a:tr>
              <a:tr h="256529">
                <a:tc>
                  <a:txBody>
                    <a:bodyPr/>
                    <a:lstStyle/>
                    <a:p>
                      <a:r>
                        <a:rPr lang="de-DE" sz="1200" dirty="0"/>
                        <a:t>1.0</a:t>
                      </a:r>
                      <a:endParaRPr lang="en-GB" sz="1200" dirty="0"/>
                    </a:p>
                  </a:txBody>
                  <a:tcPr/>
                </a:tc>
                <a:tc>
                  <a:txBody>
                    <a:bodyPr/>
                    <a:lstStyle/>
                    <a:p>
                      <a:r>
                        <a:rPr lang="de-DE" sz="1200" dirty="0"/>
                        <a:t>0.00</a:t>
                      </a:r>
                      <a:endParaRPr lang="en-GB" sz="1200" dirty="0"/>
                    </a:p>
                  </a:txBody>
                  <a:tcPr/>
                </a:tc>
                <a:tc>
                  <a:txBody>
                    <a:bodyPr/>
                    <a:lstStyle/>
                    <a:p>
                      <a:r>
                        <a:rPr lang="de-DE" sz="1200" dirty="0"/>
                        <a:t>0.00</a:t>
                      </a:r>
                      <a:endParaRPr lang="en-GB" sz="1200" dirty="0"/>
                    </a:p>
                  </a:txBody>
                  <a:tcPr/>
                </a:tc>
                <a:tc>
                  <a:txBody>
                    <a:bodyPr/>
                    <a:lstStyle/>
                    <a:p>
                      <a:r>
                        <a:rPr lang="de-DE" sz="1200" dirty="0"/>
                        <a:t>0.00</a:t>
                      </a:r>
                      <a:endParaRPr lang="en-GB" sz="1200" dirty="0"/>
                    </a:p>
                  </a:txBody>
                  <a:tcPr/>
                </a:tc>
                <a:tc>
                  <a:txBody>
                    <a:bodyPr/>
                    <a:lstStyle/>
                    <a:p>
                      <a:r>
                        <a:rPr lang="de-DE" sz="1200" dirty="0"/>
                        <a:t>0.00</a:t>
                      </a:r>
                      <a:endParaRPr lang="en-GB" sz="1200" dirty="0"/>
                    </a:p>
                  </a:txBody>
                  <a:tcPr/>
                </a:tc>
                <a:extLst>
                  <a:ext uri="{0D108BD9-81ED-4DB2-BD59-A6C34878D82A}">
                    <a16:rowId xmlns:a16="http://schemas.microsoft.com/office/drawing/2014/main" val="1659827312"/>
                  </a:ext>
                </a:extLst>
              </a:tr>
              <a:tr h="256529">
                <a:tc>
                  <a:txBody>
                    <a:bodyPr/>
                    <a:lstStyle/>
                    <a:p>
                      <a:r>
                        <a:rPr lang="de-DE" sz="1200" dirty="0"/>
                        <a:t>0.9</a:t>
                      </a:r>
                      <a:endParaRPr lang="en-GB" sz="1200" dirty="0"/>
                    </a:p>
                  </a:txBody>
                  <a:tcPr/>
                </a:tc>
                <a:tc>
                  <a:txBody>
                    <a:bodyPr/>
                    <a:lstStyle/>
                    <a:p>
                      <a:r>
                        <a:rPr lang="de-DE" sz="1200" dirty="0"/>
                        <a:t>0.14</a:t>
                      </a:r>
                      <a:endParaRPr lang="en-GB" sz="1200" dirty="0"/>
                    </a:p>
                  </a:txBody>
                  <a:tcPr/>
                </a:tc>
                <a:tc>
                  <a:txBody>
                    <a:bodyPr/>
                    <a:lstStyle/>
                    <a:p>
                      <a:r>
                        <a:rPr lang="de-DE" sz="1200" dirty="0"/>
                        <a:t>0.00</a:t>
                      </a:r>
                      <a:endParaRPr lang="en-GB" sz="1200" dirty="0"/>
                    </a:p>
                  </a:txBody>
                  <a:tcPr/>
                </a:tc>
                <a:tc>
                  <a:txBody>
                    <a:bodyPr/>
                    <a:lstStyle/>
                    <a:p>
                      <a:r>
                        <a:rPr lang="de-DE" sz="1200" dirty="0"/>
                        <a:t>0.14</a:t>
                      </a:r>
                      <a:endParaRPr lang="en-GB" sz="1200" dirty="0"/>
                    </a:p>
                  </a:txBody>
                  <a:tcPr/>
                </a:tc>
                <a:tc>
                  <a:txBody>
                    <a:bodyPr/>
                    <a:lstStyle/>
                    <a:p>
                      <a:r>
                        <a:rPr lang="de-DE" sz="1200" dirty="0"/>
                        <a:t>0.00</a:t>
                      </a:r>
                      <a:endParaRPr lang="en-GB" sz="1200" dirty="0"/>
                    </a:p>
                  </a:txBody>
                  <a:tcPr/>
                </a:tc>
                <a:extLst>
                  <a:ext uri="{0D108BD9-81ED-4DB2-BD59-A6C34878D82A}">
                    <a16:rowId xmlns:a16="http://schemas.microsoft.com/office/drawing/2014/main" val="3730569749"/>
                  </a:ext>
                </a:extLst>
              </a:tr>
              <a:tr h="256529">
                <a:tc>
                  <a:txBody>
                    <a:bodyPr/>
                    <a:lstStyle/>
                    <a:p>
                      <a:r>
                        <a:rPr lang="de-DE" sz="1200" dirty="0"/>
                        <a:t>0.8</a:t>
                      </a:r>
                      <a:endParaRPr lang="en-GB" sz="1200" dirty="0"/>
                    </a:p>
                  </a:txBody>
                  <a:tcPr/>
                </a:tc>
                <a:tc>
                  <a:txBody>
                    <a:bodyPr/>
                    <a:lstStyle/>
                    <a:p>
                      <a:r>
                        <a:rPr lang="de-DE" sz="1200" dirty="0"/>
                        <a:t>0.14</a:t>
                      </a:r>
                      <a:endParaRPr lang="en-GB" sz="1200" dirty="0"/>
                    </a:p>
                  </a:txBody>
                  <a:tcPr/>
                </a:tc>
                <a:tc>
                  <a:txBody>
                    <a:bodyPr/>
                    <a:lstStyle/>
                    <a:p>
                      <a:r>
                        <a:rPr lang="de-DE" sz="1200" dirty="0"/>
                        <a:t>0.00</a:t>
                      </a:r>
                      <a:endParaRPr lang="en-GB" sz="1200" dirty="0"/>
                    </a:p>
                  </a:txBody>
                  <a:tcPr/>
                </a:tc>
                <a:tc>
                  <a:txBody>
                    <a:bodyPr/>
                    <a:lstStyle/>
                    <a:p>
                      <a:r>
                        <a:rPr lang="de-DE" sz="1200" dirty="0"/>
                        <a:t>0.14</a:t>
                      </a:r>
                      <a:endParaRPr lang="en-GB" sz="1200" dirty="0"/>
                    </a:p>
                  </a:txBody>
                  <a:tcPr/>
                </a:tc>
                <a:tc>
                  <a:txBody>
                    <a:bodyPr/>
                    <a:lstStyle/>
                    <a:p>
                      <a:r>
                        <a:rPr lang="de-DE" sz="1200" dirty="0"/>
                        <a:t>0.00</a:t>
                      </a:r>
                      <a:endParaRPr lang="en-GB" sz="1200" dirty="0"/>
                    </a:p>
                  </a:txBody>
                  <a:tcPr/>
                </a:tc>
                <a:extLst>
                  <a:ext uri="{0D108BD9-81ED-4DB2-BD59-A6C34878D82A}">
                    <a16:rowId xmlns:a16="http://schemas.microsoft.com/office/drawing/2014/main" val="4165146860"/>
                  </a:ext>
                </a:extLst>
              </a:tr>
              <a:tr h="256529">
                <a:tc>
                  <a:txBody>
                    <a:bodyPr/>
                    <a:lstStyle/>
                    <a:p>
                      <a:r>
                        <a:rPr lang="de-DE" sz="1200" dirty="0"/>
                        <a:t>0.7</a:t>
                      </a:r>
                      <a:endParaRPr lang="en-GB" sz="1200" dirty="0"/>
                    </a:p>
                  </a:txBody>
                  <a:tcPr/>
                </a:tc>
                <a:tc>
                  <a:txBody>
                    <a:bodyPr/>
                    <a:lstStyle/>
                    <a:p>
                      <a:r>
                        <a:rPr lang="de-DE" sz="1200" dirty="0"/>
                        <a:t>0.71</a:t>
                      </a:r>
                      <a:endParaRPr lang="en-GB" sz="1200" dirty="0"/>
                    </a:p>
                  </a:txBody>
                  <a:tcPr/>
                </a:tc>
                <a:tc>
                  <a:txBody>
                    <a:bodyPr/>
                    <a:lstStyle/>
                    <a:p>
                      <a:r>
                        <a:rPr lang="de-DE" sz="1200" dirty="0"/>
                        <a:t>0.00</a:t>
                      </a:r>
                      <a:endParaRPr lang="en-GB" sz="1200" dirty="0"/>
                    </a:p>
                  </a:txBody>
                  <a:tcPr/>
                </a:tc>
                <a:tc>
                  <a:txBody>
                    <a:bodyPr/>
                    <a:lstStyle/>
                    <a:p>
                      <a:r>
                        <a:rPr lang="de-DE" sz="1200" dirty="0"/>
                        <a:t>0.28</a:t>
                      </a:r>
                      <a:endParaRPr lang="en-GB" sz="1200" dirty="0"/>
                    </a:p>
                  </a:txBody>
                  <a:tcPr/>
                </a:tc>
                <a:tc>
                  <a:txBody>
                    <a:bodyPr/>
                    <a:lstStyle/>
                    <a:p>
                      <a:r>
                        <a:rPr lang="de-DE" sz="1200" dirty="0"/>
                        <a:t>0.00</a:t>
                      </a:r>
                      <a:endParaRPr lang="en-GB" sz="1200" dirty="0"/>
                    </a:p>
                  </a:txBody>
                  <a:tcPr/>
                </a:tc>
                <a:extLst>
                  <a:ext uri="{0D108BD9-81ED-4DB2-BD59-A6C34878D82A}">
                    <a16:rowId xmlns:a16="http://schemas.microsoft.com/office/drawing/2014/main" val="3658094656"/>
                  </a:ext>
                </a:extLst>
              </a:tr>
              <a:tr h="256529">
                <a:tc>
                  <a:txBody>
                    <a:bodyPr/>
                    <a:lstStyle/>
                    <a:p>
                      <a:r>
                        <a:rPr lang="de-DE" sz="1200" dirty="0"/>
                        <a:t>0.6</a:t>
                      </a:r>
                      <a:endParaRPr lang="en-GB" sz="1200" dirty="0"/>
                    </a:p>
                  </a:txBody>
                  <a:tcPr/>
                </a:tc>
                <a:tc>
                  <a:txBody>
                    <a:bodyPr/>
                    <a:lstStyle/>
                    <a:p>
                      <a:r>
                        <a:rPr lang="de-DE" sz="1200" dirty="0"/>
                        <a:t>0.71</a:t>
                      </a:r>
                      <a:endParaRPr lang="en-GB" sz="1200" dirty="0"/>
                    </a:p>
                  </a:txBody>
                  <a:tcPr/>
                </a:tc>
                <a:tc>
                  <a:txBody>
                    <a:bodyPr/>
                    <a:lstStyle/>
                    <a:p>
                      <a:r>
                        <a:rPr lang="de-DE" sz="1200" dirty="0"/>
                        <a:t>0.33</a:t>
                      </a:r>
                      <a:endParaRPr lang="en-GB" sz="1200" dirty="0"/>
                    </a:p>
                  </a:txBody>
                  <a:tcPr/>
                </a:tc>
                <a:tc>
                  <a:txBody>
                    <a:bodyPr/>
                    <a:lstStyle/>
                    <a:p>
                      <a:r>
                        <a:rPr lang="de-DE" sz="1200" dirty="0"/>
                        <a:t>0.42</a:t>
                      </a:r>
                      <a:endParaRPr lang="en-GB" sz="1200" dirty="0"/>
                    </a:p>
                  </a:txBody>
                  <a:tcPr/>
                </a:tc>
                <a:tc>
                  <a:txBody>
                    <a:bodyPr/>
                    <a:lstStyle/>
                    <a:p>
                      <a:r>
                        <a:rPr lang="de-DE" sz="1200" dirty="0"/>
                        <a:t>0.66</a:t>
                      </a:r>
                      <a:endParaRPr lang="en-GB" sz="1200" dirty="0"/>
                    </a:p>
                  </a:txBody>
                  <a:tcPr/>
                </a:tc>
                <a:extLst>
                  <a:ext uri="{0D108BD9-81ED-4DB2-BD59-A6C34878D82A}">
                    <a16:rowId xmlns:a16="http://schemas.microsoft.com/office/drawing/2014/main" val="2063446777"/>
                  </a:ext>
                </a:extLst>
              </a:tr>
              <a:tr h="256529">
                <a:tc>
                  <a:txBody>
                    <a:bodyPr/>
                    <a:lstStyle/>
                    <a:p>
                      <a:r>
                        <a:rPr lang="de-DE" sz="1200" dirty="0"/>
                        <a:t>0.5</a:t>
                      </a:r>
                      <a:endParaRPr lang="en-GB" sz="1200" dirty="0"/>
                    </a:p>
                  </a:txBody>
                  <a:tcPr/>
                </a:tc>
                <a:tc>
                  <a:txBody>
                    <a:bodyPr/>
                    <a:lstStyle/>
                    <a:p>
                      <a:r>
                        <a:rPr lang="de-DE" sz="1200" dirty="0"/>
                        <a:t>0.71</a:t>
                      </a:r>
                      <a:endParaRPr lang="en-GB" sz="1200" dirty="0"/>
                    </a:p>
                  </a:txBody>
                  <a:tcPr/>
                </a:tc>
                <a:tc>
                  <a:txBody>
                    <a:bodyPr/>
                    <a:lstStyle/>
                    <a:p>
                      <a:r>
                        <a:rPr lang="de-DE" sz="1200" dirty="0"/>
                        <a:t>0.33</a:t>
                      </a:r>
                      <a:endParaRPr lang="en-GB" sz="1200" dirty="0"/>
                    </a:p>
                  </a:txBody>
                  <a:tcPr/>
                </a:tc>
                <a:tc>
                  <a:txBody>
                    <a:bodyPr/>
                    <a:lstStyle/>
                    <a:p>
                      <a:r>
                        <a:rPr lang="de-DE" sz="1200" dirty="0"/>
                        <a:t>0.42</a:t>
                      </a:r>
                      <a:endParaRPr lang="en-GB" sz="1200" dirty="0"/>
                    </a:p>
                  </a:txBody>
                  <a:tcPr/>
                </a:tc>
                <a:tc>
                  <a:txBody>
                    <a:bodyPr/>
                    <a:lstStyle/>
                    <a:p>
                      <a:r>
                        <a:rPr lang="de-DE" sz="1200" dirty="0"/>
                        <a:t>0.66</a:t>
                      </a:r>
                      <a:endParaRPr lang="en-GB" sz="1200" dirty="0"/>
                    </a:p>
                  </a:txBody>
                  <a:tcPr/>
                </a:tc>
                <a:extLst>
                  <a:ext uri="{0D108BD9-81ED-4DB2-BD59-A6C34878D82A}">
                    <a16:rowId xmlns:a16="http://schemas.microsoft.com/office/drawing/2014/main" val="462344224"/>
                  </a:ext>
                </a:extLst>
              </a:tr>
              <a:tr h="256529">
                <a:tc>
                  <a:txBody>
                    <a:bodyPr/>
                    <a:lstStyle/>
                    <a:p>
                      <a:r>
                        <a:rPr lang="de-DE" sz="1200" dirty="0"/>
                        <a:t>0.4</a:t>
                      </a:r>
                      <a:endParaRPr lang="en-GB" sz="1200" dirty="0"/>
                    </a:p>
                  </a:txBody>
                  <a:tcPr/>
                </a:tc>
                <a:tc>
                  <a:txBody>
                    <a:bodyPr/>
                    <a:lstStyle/>
                    <a:p>
                      <a:r>
                        <a:rPr lang="de-DE" sz="1200" dirty="0"/>
                        <a:t>0.86</a:t>
                      </a:r>
                      <a:endParaRPr lang="en-GB" sz="1200" dirty="0"/>
                    </a:p>
                  </a:txBody>
                  <a:tcPr/>
                </a:tc>
                <a:tc>
                  <a:txBody>
                    <a:bodyPr/>
                    <a:lstStyle/>
                    <a:p>
                      <a:r>
                        <a:rPr lang="de-DE" sz="1200" dirty="0"/>
                        <a:t>0.33</a:t>
                      </a:r>
                      <a:endParaRPr lang="en-GB" sz="1200" dirty="0"/>
                    </a:p>
                  </a:txBody>
                  <a:tcPr/>
                </a:tc>
                <a:tc>
                  <a:txBody>
                    <a:bodyPr/>
                    <a:lstStyle/>
                    <a:p>
                      <a:r>
                        <a:rPr lang="de-DE" sz="1200" dirty="0"/>
                        <a:t>0.57</a:t>
                      </a:r>
                      <a:endParaRPr lang="en-GB" sz="1200" dirty="0"/>
                    </a:p>
                  </a:txBody>
                  <a:tcPr/>
                </a:tc>
                <a:tc>
                  <a:txBody>
                    <a:bodyPr/>
                    <a:lstStyle/>
                    <a:p>
                      <a:r>
                        <a:rPr lang="de-DE" sz="1200" dirty="0"/>
                        <a:t>0.66</a:t>
                      </a:r>
                      <a:endParaRPr lang="en-GB" sz="1200" dirty="0"/>
                    </a:p>
                  </a:txBody>
                  <a:tcPr/>
                </a:tc>
                <a:extLst>
                  <a:ext uri="{0D108BD9-81ED-4DB2-BD59-A6C34878D82A}">
                    <a16:rowId xmlns:a16="http://schemas.microsoft.com/office/drawing/2014/main" val="183406943"/>
                  </a:ext>
                </a:extLst>
              </a:tr>
              <a:tr h="256529">
                <a:tc>
                  <a:txBody>
                    <a:bodyPr/>
                    <a:lstStyle/>
                    <a:p>
                      <a:r>
                        <a:rPr lang="de-DE" sz="1200" dirty="0"/>
                        <a:t>0.3</a:t>
                      </a:r>
                      <a:endParaRPr lang="en-GB" sz="1200" dirty="0"/>
                    </a:p>
                  </a:txBody>
                  <a:tcPr/>
                </a:tc>
                <a:tc>
                  <a:txBody>
                    <a:bodyPr/>
                    <a:lstStyle/>
                    <a:p>
                      <a:r>
                        <a:rPr lang="de-DE" sz="1200" dirty="0"/>
                        <a:t>0.86</a:t>
                      </a:r>
                      <a:endParaRPr lang="en-GB" sz="1200" dirty="0"/>
                    </a:p>
                  </a:txBody>
                  <a:tcPr/>
                </a:tc>
                <a:tc>
                  <a:txBody>
                    <a:bodyPr/>
                    <a:lstStyle/>
                    <a:p>
                      <a:r>
                        <a:rPr lang="de-DE" sz="1200" dirty="0"/>
                        <a:t>0.33</a:t>
                      </a:r>
                      <a:endParaRPr lang="en-GB" sz="1200" dirty="0"/>
                    </a:p>
                  </a:txBody>
                  <a:tcPr/>
                </a:tc>
                <a:tc>
                  <a:txBody>
                    <a:bodyPr/>
                    <a:lstStyle/>
                    <a:p>
                      <a:r>
                        <a:rPr lang="de-DE" sz="1200" dirty="0"/>
                        <a:t>0.86</a:t>
                      </a:r>
                      <a:endParaRPr lang="en-GB" sz="1200" dirty="0"/>
                    </a:p>
                  </a:txBody>
                  <a:tcPr/>
                </a:tc>
                <a:tc>
                  <a:txBody>
                    <a:bodyPr/>
                    <a:lstStyle/>
                    <a:p>
                      <a:r>
                        <a:rPr lang="de-DE" sz="1200" dirty="0"/>
                        <a:t>1.00</a:t>
                      </a:r>
                      <a:endParaRPr lang="en-GB" sz="1200" dirty="0"/>
                    </a:p>
                  </a:txBody>
                  <a:tcPr/>
                </a:tc>
                <a:extLst>
                  <a:ext uri="{0D108BD9-81ED-4DB2-BD59-A6C34878D82A}">
                    <a16:rowId xmlns:a16="http://schemas.microsoft.com/office/drawing/2014/main" val="3336229151"/>
                  </a:ext>
                </a:extLst>
              </a:tr>
              <a:tr h="256529">
                <a:tc>
                  <a:txBody>
                    <a:bodyPr/>
                    <a:lstStyle/>
                    <a:p>
                      <a:r>
                        <a:rPr lang="de-DE" sz="1200" dirty="0"/>
                        <a:t>0.2</a:t>
                      </a:r>
                      <a:endParaRPr lang="en-GB" sz="1200" dirty="0"/>
                    </a:p>
                  </a:txBody>
                  <a:tcPr/>
                </a:tc>
                <a:tc>
                  <a:txBody>
                    <a:bodyPr/>
                    <a:lstStyle/>
                    <a:p>
                      <a:r>
                        <a:rPr lang="de-DE" sz="1200" dirty="0"/>
                        <a:t>0.86</a:t>
                      </a:r>
                      <a:endParaRPr lang="en-GB" sz="1200" dirty="0"/>
                    </a:p>
                  </a:txBody>
                  <a:tcPr/>
                </a:tc>
                <a:tc>
                  <a:txBody>
                    <a:bodyPr/>
                    <a:lstStyle/>
                    <a:p>
                      <a:r>
                        <a:rPr lang="de-DE" sz="1200" dirty="0"/>
                        <a:t>0.66</a:t>
                      </a:r>
                      <a:endParaRPr lang="en-GB" sz="1200" dirty="0"/>
                    </a:p>
                  </a:txBody>
                  <a:tcPr/>
                </a:tc>
                <a:tc>
                  <a:txBody>
                    <a:bodyPr/>
                    <a:lstStyle/>
                    <a:p>
                      <a:r>
                        <a:rPr lang="de-DE" sz="1200" dirty="0"/>
                        <a:t>1.00</a:t>
                      </a:r>
                      <a:endParaRPr lang="en-GB" sz="1200" dirty="0"/>
                    </a:p>
                  </a:txBody>
                  <a:tcPr/>
                </a:tc>
                <a:tc>
                  <a:txBody>
                    <a:bodyPr/>
                    <a:lstStyle/>
                    <a:p>
                      <a:r>
                        <a:rPr lang="de-DE" sz="1200" dirty="0"/>
                        <a:t>1.00</a:t>
                      </a:r>
                      <a:endParaRPr lang="en-GB" sz="1200" dirty="0"/>
                    </a:p>
                  </a:txBody>
                  <a:tcPr/>
                </a:tc>
                <a:extLst>
                  <a:ext uri="{0D108BD9-81ED-4DB2-BD59-A6C34878D82A}">
                    <a16:rowId xmlns:a16="http://schemas.microsoft.com/office/drawing/2014/main" val="3310087399"/>
                  </a:ext>
                </a:extLst>
              </a:tr>
              <a:tr h="256529">
                <a:tc>
                  <a:txBody>
                    <a:bodyPr/>
                    <a:lstStyle/>
                    <a:p>
                      <a:r>
                        <a:rPr lang="de-DE" sz="1200" dirty="0"/>
                        <a:t>0.1</a:t>
                      </a:r>
                      <a:endParaRPr lang="en-GB" sz="1200" dirty="0"/>
                    </a:p>
                  </a:txBody>
                  <a:tcPr/>
                </a:tc>
                <a:tc>
                  <a:txBody>
                    <a:bodyPr/>
                    <a:lstStyle/>
                    <a:p>
                      <a:r>
                        <a:rPr lang="de-DE" sz="1200" dirty="0"/>
                        <a:t>1.00</a:t>
                      </a:r>
                      <a:endParaRPr lang="en-GB" sz="1200" dirty="0"/>
                    </a:p>
                  </a:txBody>
                  <a:tcPr/>
                </a:tc>
                <a:tc>
                  <a:txBody>
                    <a:bodyPr/>
                    <a:lstStyle/>
                    <a:p>
                      <a:r>
                        <a:rPr lang="de-DE" sz="1200" dirty="0"/>
                        <a:t>1.00</a:t>
                      </a:r>
                      <a:endParaRPr lang="en-GB" sz="1200" dirty="0"/>
                    </a:p>
                  </a:txBody>
                  <a:tcPr/>
                </a:tc>
                <a:tc>
                  <a:txBody>
                    <a:bodyPr/>
                    <a:lstStyle/>
                    <a:p>
                      <a:r>
                        <a:rPr lang="de-DE" sz="1200" dirty="0"/>
                        <a:t>1.00</a:t>
                      </a:r>
                      <a:endParaRPr lang="en-GB" sz="1200" dirty="0"/>
                    </a:p>
                  </a:txBody>
                  <a:tcPr/>
                </a:tc>
                <a:tc>
                  <a:txBody>
                    <a:bodyPr/>
                    <a:lstStyle/>
                    <a:p>
                      <a:r>
                        <a:rPr lang="de-DE" sz="1200" dirty="0"/>
                        <a:t>1.00</a:t>
                      </a:r>
                      <a:endParaRPr lang="en-GB" sz="1200" dirty="0"/>
                    </a:p>
                  </a:txBody>
                  <a:tcPr/>
                </a:tc>
                <a:extLst>
                  <a:ext uri="{0D108BD9-81ED-4DB2-BD59-A6C34878D82A}">
                    <a16:rowId xmlns:a16="http://schemas.microsoft.com/office/drawing/2014/main" val="2798579764"/>
                  </a:ext>
                </a:extLst>
              </a:tr>
              <a:tr h="256529">
                <a:tc>
                  <a:txBody>
                    <a:bodyPr/>
                    <a:lstStyle/>
                    <a:p>
                      <a:r>
                        <a:rPr lang="de-DE" sz="1200" dirty="0"/>
                        <a:t>0.0</a:t>
                      </a:r>
                      <a:endParaRPr lang="en-GB" sz="1200" dirty="0"/>
                    </a:p>
                  </a:txBody>
                  <a:tcPr/>
                </a:tc>
                <a:tc>
                  <a:txBody>
                    <a:bodyPr/>
                    <a:lstStyle/>
                    <a:p>
                      <a:r>
                        <a:rPr lang="de-DE" sz="1200" dirty="0"/>
                        <a:t>1.00</a:t>
                      </a:r>
                      <a:endParaRPr lang="en-GB" sz="1200" dirty="0"/>
                    </a:p>
                  </a:txBody>
                  <a:tcPr/>
                </a:tc>
                <a:tc>
                  <a:txBody>
                    <a:bodyPr/>
                    <a:lstStyle/>
                    <a:p>
                      <a:r>
                        <a:rPr lang="de-DE" sz="1200" dirty="0"/>
                        <a:t>1.00</a:t>
                      </a:r>
                      <a:endParaRPr lang="en-GB" sz="1200" dirty="0"/>
                    </a:p>
                  </a:txBody>
                  <a:tcPr/>
                </a:tc>
                <a:tc>
                  <a:txBody>
                    <a:bodyPr/>
                    <a:lstStyle/>
                    <a:p>
                      <a:r>
                        <a:rPr lang="de-DE" sz="1200" dirty="0"/>
                        <a:t>1.00</a:t>
                      </a:r>
                      <a:endParaRPr lang="en-GB" sz="1200" dirty="0"/>
                    </a:p>
                  </a:txBody>
                  <a:tcPr/>
                </a:tc>
                <a:tc>
                  <a:txBody>
                    <a:bodyPr/>
                    <a:lstStyle/>
                    <a:p>
                      <a:r>
                        <a:rPr lang="de-DE" sz="1200" dirty="0"/>
                        <a:t>1.00</a:t>
                      </a:r>
                      <a:endParaRPr lang="en-GB" sz="1200" dirty="0"/>
                    </a:p>
                  </a:txBody>
                  <a:tcPr/>
                </a:tc>
                <a:extLst>
                  <a:ext uri="{0D108BD9-81ED-4DB2-BD59-A6C34878D82A}">
                    <a16:rowId xmlns:a16="http://schemas.microsoft.com/office/drawing/2014/main" val="933458945"/>
                  </a:ext>
                </a:extLst>
              </a:tr>
            </a:tbl>
          </a:graphicData>
        </a:graphic>
      </p:graphicFrame>
      <p:sp>
        <p:nvSpPr>
          <p:cNvPr id="101" name="Oval 100">
            <a:extLst>
              <a:ext uri="{FF2B5EF4-FFF2-40B4-BE49-F238E27FC236}">
                <a16:creationId xmlns:a16="http://schemas.microsoft.com/office/drawing/2014/main" id="{0BDC5DED-3E85-498D-999A-090B3FF42980}"/>
              </a:ext>
            </a:extLst>
          </p:cNvPr>
          <p:cNvSpPr/>
          <p:nvPr/>
        </p:nvSpPr>
        <p:spPr>
          <a:xfrm>
            <a:off x="2329581" y="1758208"/>
            <a:ext cx="166255" cy="188422"/>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D6972315-5056-4651-9E71-5C74A8C8FE03}"/>
              </a:ext>
            </a:extLst>
          </p:cNvPr>
          <p:cNvSpPr/>
          <p:nvPr/>
        </p:nvSpPr>
        <p:spPr>
          <a:xfrm>
            <a:off x="3948602" y="1767082"/>
            <a:ext cx="166255" cy="188422"/>
          </a:xfrm>
          <a:prstGeom prst="ellipse">
            <a:avLst/>
          </a:prstGeom>
          <a:solidFill>
            <a:srgbClr val="F8C71A"/>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6" name="Group 15"/>
          <p:cNvGrpSpPr/>
          <p:nvPr/>
        </p:nvGrpSpPr>
        <p:grpSpPr>
          <a:xfrm>
            <a:off x="4772432" y="1718400"/>
            <a:ext cx="3853504" cy="3599588"/>
            <a:chOff x="4772432" y="1718400"/>
            <a:chExt cx="3853504" cy="3599588"/>
          </a:xfrm>
        </p:grpSpPr>
        <p:cxnSp>
          <p:nvCxnSpPr>
            <p:cNvPr id="10" name="Straight Arrow Connector 9">
              <a:extLst>
                <a:ext uri="{FF2B5EF4-FFF2-40B4-BE49-F238E27FC236}">
                  <a16:creationId xmlns:a16="http://schemas.microsoft.com/office/drawing/2014/main" id="{A65A1B4E-A13B-4F4C-BB4F-3E25FF8EABE0}"/>
                </a:ext>
              </a:extLst>
            </p:cNvPr>
            <p:cNvCxnSpPr>
              <a:cxnSpLocks/>
            </p:cNvCxnSpPr>
            <p:nvPr/>
          </p:nvCxnSpPr>
          <p:spPr>
            <a:xfrm flipV="1">
              <a:off x="5113003" y="1872000"/>
              <a:ext cx="0" cy="3312000"/>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2BA4EA5-31F6-47E6-A1F9-F4EC331EA064}"/>
                </a:ext>
              </a:extLst>
            </p:cNvPr>
            <p:cNvCxnSpPr>
              <a:cxnSpLocks/>
            </p:cNvCxnSpPr>
            <p:nvPr/>
          </p:nvCxnSpPr>
          <p:spPr>
            <a:xfrm flipH="1" flipV="1">
              <a:off x="5095835" y="4284000"/>
              <a:ext cx="1048" cy="324000"/>
            </a:xfrm>
            <a:prstGeom prst="line">
              <a:avLst/>
            </a:prstGeom>
            <a:ln w="38100" cap="rnd" cmpd="sng">
              <a:solidFill>
                <a:srgbClr val="FFC000"/>
              </a:solidFill>
              <a:prstDash val="solid"/>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58BD207-B78C-4311-A2B4-437274FEAB06}"/>
                </a:ext>
              </a:extLst>
            </p:cNvPr>
            <p:cNvCxnSpPr/>
            <p:nvPr/>
          </p:nvCxnSpPr>
          <p:spPr>
            <a:xfrm>
              <a:off x="5070690" y="4790210"/>
              <a:ext cx="3091600"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2BA4EA5-31F6-47E6-A1F9-F4EC331EA064}"/>
                </a:ext>
              </a:extLst>
            </p:cNvPr>
            <p:cNvCxnSpPr>
              <a:cxnSpLocks/>
              <a:stCxn id="105" idx="0"/>
              <a:endCxn id="107" idx="4"/>
            </p:cNvCxnSpPr>
            <p:nvPr/>
          </p:nvCxnSpPr>
          <p:spPr>
            <a:xfrm flipV="1">
              <a:off x="5100884" y="4729459"/>
              <a:ext cx="0" cy="264622"/>
            </a:xfrm>
            <a:prstGeom prst="line">
              <a:avLst/>
            </a:prstGeom>
            <a:ln w="38100" cap="rnd" cmpd="sng">
              <a:solidFill>
                <a:srgbClr val="FFC000"/>
              </a:solidFill>
              <a:prstDash val="solid"/>
              <a:roun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980296C-4526-4E1C-8D8D-A720E43F074D}"/>
                </a:ext>
              </a:extLst>
            </p:cNvPr>
            <p:cNvCxnSpPr>
              <a:cxnSpLocks/>
            </p:cNvCxnSpPr>
            <p:nvPr/>
          </p:nvCxnSpPr>
          <p:spPr>
            <a:xfrm>
              <a:off x="4915024" y="5078437"/>
              <a:ext cx="3520138" cy="0"/>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2C33657-826B-45A3-A90F-3676401104BD}"/>
                </a:ext>
              </a:extLst>
            </p:cNvPr>
            <p:cNvSpPr txBox="1"/>
            <p:nvPr/>
          </p:nvSpPr>
          <p:spPr>
            <a:xfrm>
              <a:off x="4781851" y="1718400"/>
              <a:ext cx="262414"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TPR</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7" name="TextBox 16">
              <a:extLst>
                <a:ext uri="{FF2B5EF4-FFF2-40B4-BE49-F238E27FC236}">
                  <a16:creationId xmlns:a16="http://schemas.microsoft.com/office/drawing/2014/main" id="{15858337-F932-4B72-A8D7-312210C0F1CE}"/>
                </a:ext>
              </a:extLst>
            </p:cNvPr>
            <p:cNvSpPr txBox="1"/>
            <p:nvPr/>
          </p:nvSpPr>
          <p:spPr>
            <a:xfrm>
              <a:off x="8274838" y="5143940"/>
              <a:ext cx="262414" cy="157448"/>
            </a:xfrm>
            <a:prstGeom prst="rect">
              <a:avLst/>
            </a:prstGeom>
            <a:solidFill>
              <a:schemeClr val="bg1"/>
            </a:solidFill>
          </p:spPr>
          <p:txBody>
            <a:bodyPr wrap="none" lIns="0" tIns="0" rIns="0" bIns="0" rtlCol="0">
              <a:spAutoFit/>
            </a:bodyPr>
            <a:lstStyle/>
            <a:p>
              <a:pPr algn="l">
                <a:lnSpc>
                  <a:spcPct val="100000"/>
                </a:lnSpc>
              </a:pPr>
              <a:r>
                <a:rPr lang="de-DE" sz="120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F</a:t>
              </a: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PR</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24" name="Straight Connector 23">
              <a:extLst>
                <a:ext uri="{FF2B5EF4-FFF2-40B4-BE49-F238E27FC236}">
                  <a16:creationId xmlns:a16="http://schemas.microsoft.com/office/drawing/2014/main" id="{79790102-A4AF-4B6D-B52B-86102CED4AB8}"/>
                </a:ext>
              </a:extLst>
            </p:cNvPr>
            <p:cNvCxnSpPr>
              <a:cxnSpLocks/>
            </p:cNvCxnSpPr>
            <p:nvPr/>
          </p:nvCxnSpPr>
          <p:spPr>
            <a:xfrm>
              <a:off x="5401229" y="2052000"/>
              <a:ext cx="4243" cy="317520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C85785-D0B0-4853-95A6-9CA42E95D801}"/>
                </a:ext>
              </a:extLst>
            </p:cNvPr>
            <p:cNvCxnSpPr>
              <a:cxnSpLocks/>
            </p:cNvCxnSpPr>
            <p:nvPr/>
          </p:nvCxnSpPr>
          <p:spPr>
            <a:xfrm>
              <a:off x="5701740" y="2052000"/>
              <a:ext cx="7198" cy="317520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52E5162-0D72-4E2C-BB3E-8F4EB92C6BA9}"/>
                </a:ext>
              </a:extLst>
            </p:cNvPr>
            <p:cNvCxnSpPr>
              <a:cxnSpLocks/>
            </p:cNvCxnSpPr>
            <p:nvPr/>
          </p:nvCxnSpPr>
          <p:spPr>
            <a:xfrm>
              <a:off x="5995125" y="2052000"/>
              <a:ext cx="0" cy="317520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6646671-164F-4B41-98BF-569D89C1B320}"/>
                </a:ext>
              </a:extLst>
            </p:cNvPr>
            <p:cNvCxnSpPr>
              <a:cxnSpLocks/>
            </p:cNvCxnSpPr>
            <p:nvPr/>
          </p:nvCxnSpPr>
          <p:spPr>
            <a:xfrm>
              <a:off x="6283352" y="2052000"/>
              <a:ext cx="0" cy="317520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38B2343-D926-4D8E-99C5-4D137083D188}"/>
                </a:ext>
              </a:extLst>
            </p:cNvPr>
            <p:cNvSpPr txBox="1"/>
            <p:nvPr/>
          </p:nvSpPr>
          <p:spPr>
            <a:xfrm>
              <a:off x="5007676" y="5154575"/>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5" name="TextBox 34">
              <a:extLst>
                <a:ext uri="{FF2B5EF4-FFF2-40B4-BE49-F238E27FC236}">
                  <a16:creationId xmlns:a16="http://schemas.microsoft.com/office/drawing/2014/main" id="{03E8A164-671E-443C-B4F1-47C181F1C2C4}"/>
                </a:ext>
              </a:extLst>
            </p:cNvPr>
            <p:cNvSpPr txBox="1"/>
            <p:nvPr/>
          </p:nvSpPr>
          <p:spPr>
            <a:xfrm>
              <a:off x="5332813" y="5159360"/>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0.1</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7" name="TextBox 36">
              <a:extLst>
                <a:ext uri="{FF2B5EF4-FFF2-40B4-BE49-F238E27FC236}">
                  <a16:creationId xmlns:a16="http://schemas.microsoft.com/office/drawing/2014/main" id="{EEA30F5F-8D07-4AC2-B6B4-3AEABFFF1742}"/>
                </a:ext>
              </a:extLst>
            </p:cNvPr>
            <p:cNvSpPr txBox="1"/>
            <p:nvPr/>
          </p:nvSpPr>
          <p:spPr>
            <a:xfrm>
              <a:off x="5633149" y="5158675"/>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0.2</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9" name="TextBox 38">
              <a:extLst>
                <a:ext uri="{FF2B5EF4-FFF2-40B4-BE49-F238E27FC236}">
                  <a16:creationId xmlns:a16="http://schemas.microsoft.com/office/drawing/2014/main" id="{B7CF63B5-302D-437A-AAC9-450A028F11AC}"/>
                </a:ext>
              </a:extLst>
            </p:cNvPr>
            <p:cNvSpPr txBox="1"/>
            <p:nvPr/>
          </p:nvSpPr>
          <p:spPr>
            <a:xfrm>
              <a:off x="5899382" y="5160540"/>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0.3</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1" name="TextBox 40">
              <a:extLst>
                <a:ext uri="{FF2B5EF4-FFF2-40B4-BE49-F238E27FC236}">
                  <a16:creationId xmlns:a16="http://schemas.microsoft.com/office/drawing/2014/main" id="{4630FF70-87B8-40E6-9F20-EBA7FBCDB2D4}"/>
                </a:ext>
              </a:extLst>
            </p:cNvPr>
            <p:cNvSpPr txBox="1"/>
            <p:nvPr/>
          </p:nvSpPr>
          <p:spPr>
            <a:xfrm>
              <a:off x="6194096" y="5156399"/>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0.4</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42" name="Straight Connector 41">
              <a:extLst>
                <a:ext uri="{FF2B5EF4-FFF2-40B4-BE49-F238E27FC236}">
                  <a16:creationId xmlns:a16="http://schemas.microsoft.com/office/drawing/2014/main" id="{B062F7D3-EE74-4161-AA19-16724FC2D614}"/>
                </a:ext>
              </a:extLst>
            </p:cNvPr>
            <p:cNvCxnSpPr>
              <a:cxnSpLocks/>
            </p:cNvCxnSpPr>
            <p:nvPr/>
          </p:nvCxnSpPr>
          <p:spPr>
            <a:xfrm>
              <a:off x="6555600" y="2052000"/>
              <a:ext cx="2073" cy="317520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D6C26C8-8E7F-4AC2-8C95-0B595EE61F87}"/>
                </a:ext>
              </a:extLst>
            </p:cNvPr>
            <p:cNvCxnSpPr>
              <a:cxnSpLocks/>
            </p:cNvCxnSpPr>
            <p:nvPr/>
          </p:nvCxnSpPr>
          <p:spPr>
            <a:xfrm>
              <a:off x="6836400" y="2052000"/>
              <a:ext cx="24486" cy="317520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A8128F5-D89D-4B7B-AD68-787A18DEFF9A}"/>
                </a:ext>
              </a:extLst>
            </p:cNvPr>
            <p:cNvCxnSpPr>
              <a:cxnSpLocks/>
            </p:cNvCxnSpPr>
            <p:nvPr/>
          </p:nvCxnSpPr>
          <p:spPr>
            <a:xfrm>
              <a:off x="7148028" y="2052000"/>
              <a:ext cx="0" cy="317520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2F163C8-77B5-4A2D-9BC1-E281C0856457}"/>
                </a:ext>
              </a:extLst>
            </p:cNvPr>
            <p:cNvCxnSpPr>
              <a:cxnSpLocks/>
            </p:cNvCxnSpPr>
            <p:nvPr/>
          </p:nvCxnSpPr>
          <p:spPr>
            <a:xfrm>
              <a:off x="7441944" y="2052000"/>
              <a:ext cx="0" cy="3175201"/>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58DC4F7-475A-497C-87F4-F90BA26402CA}"/>
                </a:ext>
              </a:extLst>
            </p:cNvPr>
            <p:cNvCxnSpPr>
              <a:cxnSpLocks/>
            </p:cNvCxnSpPr>
            <p:nvPr/>
          </p:nvCxnSpPr>
          <p:spPr>
            <a:xfrm flipH="1">
              <a:off x="7730171" y="2052738"/>
              <a:ext cx="2844" cy="3174699"/>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DDD1BFD-119E-4688-BAEC-CFDB2D9E16D5}"/>
                </a:ext>
              </a:extLst>
            </p:cNvPr>
            <p:cNvCxnSpPr>
              <a:cxnSpLocks/>
            </p:cNvCxnSpPr>
            <p:nvPr/>
          </p:nvCxnSpPr>
          <p:spPr>
            <a:xfrm>
              <a:off x="8018397" y="2052738"/>
              <a:ext cx="0" cy="3182385"/>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F53A84AE-596D-41EE-AB9E-CD2AAEC1C091}"/>
                </a:ext>
              </a:extLst>
            </p:cNvPr>
            <p:cNvSpPr txBox="1"/>
            <p:nvPr/>
          </p:nvSpPr>
          <p:spPr>
            <a:xfrm>
              <a:off x="6472056" y="5160540"/>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0.5</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2" name="TextBox 51">
              <a:extLst>
                <a:ext uri="{FF2B5EF4-FFF2-40B4-BE49-F238E27FC236}">
                  <a16:creationId xmlns:a16="http://schemas.microsoft.com/office/drawing/2014/main" id="{6177132F-4244-4741-A4A2-1EB931C386BA}"/>
                </a:ext>
              </a:extLst>
            </p:cNvPr>
            <p:cNvSpPr txBox="1"/>
            <p:nvPr/>
          </p:nvSpPr>
          <p:spPr>
            <a:xfrm>
              <a:off x="6744428" y="5160540"/>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0.6</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4" name="TextBox 53">
              <a:extLst>
                <a:ext uri="{FF2B5EF4-FFF2-40B4-BE49-F238E27FC236}">
                  <a16:creationId xmlns:a16="http://schemas.microsoft.com/office/drawing/2014/main" id="{ED285E78-A1F6-43AF-9F60-F07F38AD23C2}"/>
                </a:ext>
              </a:extLst>
            </p:cNvPr>
            <p:cNvSpPr txBox="1"/>
            <p:nvPr/>
          </p:nvSpPr>
          <p:spPr>
            <a:xfrm>
              <a:off x="7046943" y="5154575"/>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0.7</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6" name="TextBox 55">
              <a:extLst>
                <a:ext uri="{FF2B5EF4-FFF2-40B4-BE49-F238E27FC236}">
                  <a16:creationId xmlns:a16="http://schemas.microsoft.com/office/drawing/2014/main" id="{93592A98-432D-471D-BC4F-069E2B5501D5}"/>
                </a:ext>
              </a:extLst>
            </p:cNvPr>
            <p:cNvSpPr txBox="1"/>
            <p:nvPr/>
          </p:nvSpPr>
          <p:spPr>
            <a:xfrm>
              <a:off x="7348212" y="5152175"/>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0.8</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8" name="TextBox 57">
              <a:extLst>
                <a:ext uri="{FF2B5EF4-FFF2-40B4-BE49-F238E27FC236}">
                  <a16:creationId xmlns:a16="http://schemas.microsoft.com/office/drawing/2014/main" id="{A60868BD-F209-4AE8-9DE4-F21C210DC7C5}"/>
                </a:ext>
              </a:extLst>
            </p:cNvPr>
            <p:cNvSpPr txBox="1"/>
            <p:nvPr/>
          </p:nvSpPr>
          <p:spPr>
            <a:xfrm>
              <a:off x="7642127" y="5148713"/>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0.9</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60" name="TextBox 59">
              <a:extLst>
                <a:ext uri="{FF2B5EF4-FFF2-40B4-BE49-F238E27FC236}">
                  <a16:creationId xmlns:a16="http://schemas.microsoft.com/office/drawing/2014/main" id="{DAA7E698-38C1-456B-BE44-F3693D5B2862}"/>
                </a:ext>
              </a:extLst>
            </p:cNvPr>
            <p:cNvSpPr txBox="1"/>
            <p:nvPr/>
          </p:nvSpPr>
          <p:spPr>
            <a:xfrm>
              <a:off x="7933197" y="5150823"/>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1.0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66" name="Straight Connector 65">
              <a:extLst>
                <a:ext uri="{FF2B5EF4-FFF2-40B4-BE49-F238E27FC236}">
                  <a16:creationId xmlns:a16="http://schemas.microsoft.com/office/drawing/2014/main" id="{28A7371E-1E3E-4420-98E4-217FDFF0B05C}"/>
                </a:ext>
              </a:extLst>
            </p:cNvPr>
            <p:cNvCxnSpPr/>
            <p:nvPr/>
          </p:nvCxnSpPr>
          <p:spPr>
            <a:xfrm>
              <a:off x="5072722" y="4499709"/>
              <a:ext cx="30895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08A7AAF-5A41-433A-87D5-D0B7A90D8B34}"/>
                </a:ext>
              </a:extLst>
            </p:cNvPr>
            <p:cNvCxnSpPr>
              <a:stCxn id="109" idx="1"/>
            </p:cNvCxnSpPr>
            <p:nvPr/>
          </p:nvCxnSpPr>
          <p:spPr>
            <a:xfrm flipV="1">
              <a:off x="5063934" y="4199757"/>
              <a:ext cx="3080192" cy="2967"/>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87EFE29-CD35-4919-92B7-E441C8397668}"/>
                </a:ext>
              </a:extLst>
            </p:cNvPr>
            <p:cNvCxnSpPr/>
            <p:nvPr/>
          </p:nvCxnSpPr>
          <p:spPr>
            <a:xfrm>
              <a:off x="5072722" y="3894993"/>
              <a:ext cx="30895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DC7A056-4ADD-4585-BC8C-90E713D4427F}"/>
                </a:ext>
              </a:extLst>
            </p:cNvPr>
            <p:cNvCxnSpPr/>
            <p:nvPr/>
          </p:nvCxnSpPr>
          <p:spPr>
            <a:xfrm>
              <a:off x="5072722" y="3583076"/>
              <a:ext cx="3079135" cy="7155"/>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6EE15E4-ED9B-46C5-8B9A-F0519D9DB928}"/>
                </a:ext>
              </a:extLst>
            </p:cNvPr>
            <p:cNvSpPr txBox="1"/>
            <p:nvPr/>
          </p:nvSpPr>
          <p:spPr>
            <a:xfrm>
              <a:off x="4822170" y="4986742"/>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73" name="TextBox 72">
              <a:extLst>
                <a:ext uri="{FF2B5EF4-FFF2-40B4-BE49-F238E27FC236}">
                  <a16:creationId xmlns:a16="http://schemas.microsoft.com/office/drawing/2014/main" id="{731CBE95-7202-424C-BD24-58A7C7381723}"/>
                </a:ext>
              </a:extLst>
            </p:cNvPr>
            <p:cNvSpPr txBox="1"/>
            <p:nvPr/>
          </p:nvSpPr>
          <p:spPr>
            <a:xfrm>
              <a:off x="4810487" y="4707625"/>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0.1</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75" name="TextBox 74">
              <a:extLst>
                <a:ext uri="{FF2B5EF4-FFF2-40B4-BE49-F238E27FC236}">
                  <a16:creationId xmlns:a16="http://schemas.microsoft.com/office/drawing/2014/main" id="{E9B4D64F-AF2C-4999-B67E-366C260B72A8}"/>
                </a:ext>
              </a:extLst>
            </p:cNvPr>
            <p:cNvSpPr txBox="1"/>
            <p:nvPr/>
          </p:nvSpPr>
          <p:spPr>
            <a:xfrm>
              <a:off x="4809779" y="4419185"/>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0.2</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77" name="TextBox 76">
              <a:extLst>
                <a:ext uri="{FF2B5EF4-FFF2-40B4-BE49-F238E27FC236}">
                  <a16:creationId xmlns:a16="http://schemas.microsoft.com/office/drawing/2014/main" id="{5E41699D-7EB1-4333-82D0-BAF0B10E0489}"/>
                </a:ext>
              </a:extLst>
            </p:cNvPr>
            <p:cNvSpPr txBox="1"/>
            <p:nvPr/>
          </p:nvSpPr>
          <p:spPr>
            <a:xfrm>
              <a:off x="4805497" y="4109230"/>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0.3</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79" name="TextBox 78">
              <a:extLst>
                <a:ext uri="{FF2B5EF4-FFF2-40B4-BE49-F238E27FC236}">
                  <a16:creationId xmlns:a16="http://schemas.microsoft.com/office/drawing/2014/main" id="{431F105C-73F8-420C-97A4-DE1215D8A6B3}"/>
                </a:ext>
              </a:extLst>
            </p:cNvPr>
            <p:cNvSpPr txBox="1"/>
            <p:nvPr/>
          </p:nvSpPr>
          <p:spPr>
            <a:xfrm>
              <a:off x="4805648" y="3803595"/>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0.4</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81" name="TextBox 80">
              <a:extLst>
                <a:ext uri="{FF2B5EF4-FFF2-40B4-BE49-F238E27FC236}">
                  <a16:creationId xmlns:a16="http://schemas.microsoft.com/office/drawing/2014/main" id="{ADE2CEC5-C0A6-4336-A323-C59AB117E17B}"/>
                </a:ext>
              </a:extLst>
            </p:cNvPr>
            <p:cNvSpPr txBox="1"/>
            <p:nvPr/>
          </p:nvSpPr>
          <p:spPr>
            <a:xfrm>
              <a:off x="4802305" y="3513853"/>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0.5</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83" name="TextBox 82">
              <a:extLst>
                <a:ext uri="{FF2B5EF4-FFF2-40B4-BE49-F238E27FC236}">
                  <a16:creationId xmlns:a16="http://schemas.microsoft.com/office/drawing/2014/main" id="{873E18FF-4B64-43F9-A2B6-509A50E90AFB}"/>
                </a:ext>
              </a:extLst>
            </p:cNvPr>
            <p:cNvSpPr txBox="1"/>
            <p:nvPr/>
          </p:nvSpPr>
          <p:spPr>
            <a:xfrm>
              <a:off x="4795415" y="3194069"/>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0.6</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85" name="TextBox 84">
              <a:extLst>
                <a:ext uri="{FF2B5EF4-FFF2-40B4-BE49-F238E27FC236}">
                  <a16:creationId xmlns:a16="http://schemas.microsoft.com/office/drawing/2014/main" id="{2E1B7150-A734-4EC0-8DBE-37F2CFD5ECEA}"/>
                </a:ext>
              </a:extLst>
            </p:cNvPr>
            <p:cNvSpPr txBox="1"/>
            <p:nvPr/>
          </p:nvSpPr>
          <p:spPr>
            <a:xfrm>
              <a:off x="4812078" y="2881643"/>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0.7</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87" name="TextBox 86">
              <a:extLst>
                <a:ext uri="{FF2B5EF4-FFF2-40B4-BE49-F238E27FC236}">
                  <a16:creationId xmlns:a16="http://schemas.microsoft.com/office/drawing/2014/main" id="{A7C63D1C-39BC-448D-8506-4C4208EA46CC}"/>
                </a:ext>
              </a:extLst>
            </p:cNvPr>
            <p:cNvSpPr txBox="1"/>
            <p:nvPr/>
          </p:nvSpPr>
          <p:spPr>
            <a:xfrm>
              <a:off x="4813553" y="2588683"/>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0.8</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89" name="TextBox 88">
              <a:extLst>
                <a:ext uri="{FF2B5EF4-FFF2-40B4-BE49-F238E27FC236}">
                  <a16:creationId xmlns:a16="http://schemas.microsoft.com/office/drawing/2014/main" id="{99671ABF-294E-4246-B4D1-19C83F91D243}"/>
                </a:ext>
              </a:extLst>
            </p:cNvPr>
            <p:cNvSpPr txBox="1"/>
            <p:nvPr/>
          </p:nvSpPr>
          <p:spPr>
            <a:xfrm>
              <a:off x="4813553" y="2292007"/>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0.9</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91" name="TextBox 90">
              <a:extLst>
                <a:ext uri="{FF2B5EF4-FFF2-40B4-BE49-F238E27FC236}">
                  <a16:creationId xmlns:a16="http://schemas.microsoft.com/office/drawing/2014/main" id="{8DA185B3-5447-470F-89E9-962762DA3CC1}"/>
                </a:ext>
              </a:extLst>
            </p:cNvPr>
            <p:cNvSpPr txBox="1"/>
            <p:nvPr/>
          </p:nvSpPr>
          <p:spPr>
            <a:xfrm>
              <a:off x="4772432" y="1959460"/>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1.0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92" name="Straight Connector 91">
              <a:extLst>
                <a:ext uri="{FF2B5EF4-FFF2-40B4-BE49-F238E27FC236}">
                  <a16:creationId xmlns:a16="http://schemas.microsoft.com/office/drawing/2014/main" id="{A05CEC67-1D18-4C93-AA42-9709E0111277}"/>
                </a:ext>
              </a:extLst>
            </p:cNvPr>
            <p:cNvCxnSpPr/>
            <p:nvPr/>
          </p:nvCxnSpPr>
          <p:spPr>
            <a:xfrm>
              <a:off x="5083471" y="3285468"/>
              <a:ext cx="3031503"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D375941-29B4-4A8E-8D67-52A7960D9855}"/>
                </a:ext>
              </a:extLst>
            </p:cNvPr>
            <p:cNvCxnSpPr>
              <a:stCxn id="133" idx="3"/>
            </p:cNvCxnSpPr>
            <p:nvPr/>
          </p:nvCxnSpPr>
          <p:spPr>
            <a:xfrm flipV="1">
              <a:off x="5072722" y="2981288"/>
              <a:ext cx="3040224" cy="11647"/>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E1AA275-FC98-45FB-BD29-0D8336089C90}"/>
                </a:ext>
              </a:extLst>
            </p:cNvPr>
            <p:cNvCxnSpPr/>
            <p:nvPr/>
          </p:nvCxnSpPr>
          <p:spPr>
            <a:xfrm>
              <a:off x="5083471" y="2667407"/>
              <a:ext cx="3032714" cy="1445"/>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4AEA815-FF82-439C-A49F-1722A4E4C172}"/>
                </a:ext>
              </a:extLst>
            </p:cNvPr>
            <p:cNvCxnSpPr/>
            <p:nvPr/>
          </p:nvCxnSpPr>
          <p:spPr>
            <a:xfrm>
              <a:off x="5083471" y="2364089"/>
              <a:ext cx="3060655"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DD43C5F-4C00-4358-A682-0100A3C1CE34}"/>
                </a:ext>
              </a:extLst>
            </p:cNvPr>
            <p:cNvCxnSpPr/>
            <p:nvPr/>
          </p:nvCxnSpPr>
          <p:spPr>
            <a:xfrm>
              <a:off x="5070690" y="2052738"/>
              <a:ext cx="3073436"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105" name="Oval 104">
              <a:extLst>
                <a:ext uri="{FF2B5EF4-FFF2-40B4-BE49-F238E27FC236}">
                  <a16:creationId xmlns:a16="http://schemas.microsoft.com/office/drawing/2014/main" id="{5A779291-FAFA-4907-91B0-DE970A832A9D}"/>
                </a:ext>
              </a:extLst>
            </p:cNvPr>
            <p:cNvSpPr/>
            <p:nvPr/>
          </p:nvSpPr>
          <p:spPr>
            <a:xfrm>
              <a:off x="5030008" y="4994081"/>
              <a:ext cx="141751" cy="160651"/>
            </a:xfrm>
            <a:prstGeom prst="ellipse">
              <a:avLst/>
            </a:prstGeom>
            <a:solidFill>
              <a:srgbClr val="F8C71A"/>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EB88D4AE-5A9F-4AEB-971D-01005444D2AD}"/>
                </a:ext>
              </a:extLst>
            </p:cNvPr>
            <p:cNvSpPr/>
            <p:nvPr/>
          </p:nvSpPr>
          <p:spPr>
            <a:xfrm>
              <a:off x="7953209" y="1987477"/>
              <a:ext cx="141751" cy="160651"/>
            </a:xfrm>
            <a:prstGeom prst="ellipse">
              <a:avLst/>
            </a:prstGeom>
            <a:solidFill>
              <a:srgbClr val="F8C71A"/>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a:extLst>
                <a:ext uri="{FF2B5EF4-FFF2-40B4-BE49-F238E27FC236}">
                  <a16:creationId xmlns:a16="http://schemas.microsoft.com/office/drawing/2014/main" id="{F3E3474D-3C82-4EFE-B27F-8781F83D63BB}"/>
                </a:ext>
              </a:extLst>
            </p:cNvPr>
            <p:cNvSpPr/>
            <p:nvPr/>
          </p:nvSpPr>
          <p:spPr>
            <a:xfrm>
              <a:off x="8002376" y="1994401"/>
              <a:ext cx="141751" cy="160651"/>
            </a:xfrm>
            <a:prstGeom prst="ellipse">
              <a:avLst/>
            </a:prstGeom>
            <a:solidFill>
              <a:srgbClr val="F8C71A"/>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4" name="Straight Connector 153">
              <a:extLst>
                <a:ext uri="{FF2B5EF4-FFF2-40B4-BE49-F238E27FC236}">
                  <a16:creationId xmlns:a16="http://schemas.microsoft.com/office/drawing/2014/main" id="{38A8F200-BFC7-4453-8E73-550734674DBF}"/>
                </a:ext>
              </a:extLst>
            </p:cNvPr>
            <p:cNvCxnSpPr>
              <a:cxnSpLocks/>
              <a:stCxn id="133" idx="6"/>
              <a:endCxn id="135" idx="2"/>
            </p:cNvCxnSpPr>
            <p:nvPr/>
          </p:nvCxnSpPr>
          <p:spPr>
            <a:xfrm>
              <a:off x="5193714" y="2936136"/>
              <a:ext cx="762322" cy="3729"/>
            </a:xfrm>
            <a:prstGeom prst="line">
              <a:avLst/>
            </a:prstGeom>
            <a:ln w="38100" cap="rnd"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9F3168A1-183B-43A9-83CD-D4AD92C87D69}"/>
                </a:ext>
              </a:extLst>
            </p:cNvPr>
            <p:cNvCxnSpPr>
              <a:cxnSpLocks/>
            </p:cNvCxnSpPr>
            <p:nvPr/>
          </p:nvCxnSpPr>
          <p:spPr>
            <a:xfrm flipH="1" flipV="1">
              <a:off x="6039778" y="2520000"/>
              <a:ext cx="1" cy="396000"/>
            </a:xfrm>
            <a:prstGeom prst="line">
              <a:avLst/>
            </a:prstGeom>
            <a:ln w="38100" cap="rnd"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79671401-9C65-4C99-9AB1-8734C6B88902}"/>
                </a:ext>
              </a:extLst>
            </p:cNvPr>
            <p:cNvCxnSpPr>
              <a:stCxn id="141" idx="6"/>
              <a:endCxn id="143" idx="2"/>
            </p:cNvCxnSpPr>
            <p:nvPr/>
          </p:nvCxnSpPr>
          <p:spPr>
            <a:xfrm>
              <a:off x="6156849" y="2488695"/>
              <a:ext cx="804775" cy="2379"/>
            </a:xfrm>
            <a:prstGeom prst="line">
              <a:avLst/>
            </a:prstGeom>
            <a:ln w="38100" cap="rnd"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C81C985C-DE4E-41C2-9DDC-B1DE6933DC4E}"/>
                </a:ext>
              </a:extLst>
            </p:cNvPr>
            <p:cNvCxnSpPr>
              <a:stCxn id="143" idx="6"/>
              <a:endCxn id="147" idx="2"/>
            </p:cNvCxnSpPr>
            <p:nvPr/>
          </p:nvCxnSpPr>
          <p:spPr>
            <a:xfrm flipV="1">
              <a:off x="7103375" y="2074828"/>
              <a:ext cx="864411" cy="416247"/>
            </a:xfrm>
            <a:prstGeom prst="line">
              <a:avLst/>
            </a:prstGeom>
            <a:ln w="38100" cap="rnd"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EA62F543-1D36-4AB3-8E87-C56C4E7087C9}"/>
                </a:ext>
              </a:extLst>
            </p:cNvPr>
            <p:cNvCxnSpPr>
              <a:stCxn id="109" idx="6"/>
              <a:endCxn id="111" idx="2"/>
            </p:cNvCxnSpPr>
            <p:nvPr/>
          </p:nvCxnSpPr>
          <p:spPr>
            <a:xfrm flipV="1">
              <a:off x="5184926" y="3823263"/>
              <a:ext cx="1753321" cy="436260"/>
            </a:xfrm>
            <a:prstGeom prst="line">
              <a:avLst/>
            </a:prstGeom>
            <a:ln w="38100" cap="rnd" cmpd="sng">
              <a:solidFill>
                <a:srgbClr val="FFC000"/>
              </a:solidFill>
              <a:prstDash val="solid"/>
              <a:round/>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DF765205-EBF7-4A3C-B1A9-5E7BA8D3F552}"/>
                </a:ext>
              </a:extLst>
            </p:cNvPr>
            <p:cNvCxnSpPr>
              <a:cxnSpLocks/>
              <a:endCxn id="113" idx="4"/>
            </p:cNvCxnSpPr>
            <p:nvPr/>
          </p:nvCxnSpPr>
          <p:spPr>
            <a:xfrm flipV="1">
              <a:off x="7031765" y="3478384"/>
              <a:ext cx="0" cy="324000"/>
            </a:xfrm>
            <a:prstGeom prst="line">
              <a:avLst/>
            </a:prstGeom>
            <a:ln w="38100" cap="rnd" cmpd="sng">
              <a:solidFill>
                <a:srgbClr val="FFC000"/>
              </a:solidFill>
              <a:prstDash val="solid"/>
              <a:round/>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8CB1C940-9324-4413-A96A-70DF8957B619}"/>
                </a:ext>
              </a:extLst>
            </p:cNvPr>
            <p:cNvCxnSpPr>
              <a:stCxn id="113" idx="6"/>
              <a:endCxn id="115" idx="3"/>
            </p:cNvCxnSpPr>
            <p:nvPr/>
          </p:nvCxnSpPr>
          <p:spPr>
            <a:xfrm flipV="1">
              <a:off x="7102640" y="2540699"/>
              <a:ext cx="871329" cy="857361"/>
            </a:xfrm>
            <a:prstGeom prst="line">
              <a:avLst/>
            </a:prstGeom>
            <a:ln w="38100" cap="rnd" cmpd="sng">
              <a:solidFill>
                <a:srgbClr val="FFC000"/>
              </a:solidFill>
              <a:prstDash val="solid"/>
              <a:round/>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0C776A1D-D4A2-48D2-8AEF-050DAEDECD27}"/>
                </a:ext>
              </a:extLst>
            </p:cNvPr>
            <p:cNvCxnSpPr/>
            <p:nvPr/>
          </p:nvCxnSpPr>
          <p:spPr>
            <a:xfrm flipV="1">
              <a:off x="8024086" y="2124000"/>
              <a:ext cx="0" cy="324000"/>
            </a:xfrm>
            <a:prstGeom prst="line">
              <a:avLst/>
            </a:prstGeom>
            <a:ln w="38100" cap="rnd" cmpd="sng">
              <a:solidFill>
                <a:srgbClr val="FFC000"/>
              </a:solidFill>
              <a:prstDash val="solid"/>
              <a:round/>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1647809B-3AE4-45D0-993E-80E5B7D53CA6}"/>
                </a:ext>
              </a:extLst>
            </p:cNvPr>
            <p:cNvCxnSpPr>
              <a:cxnSpLocks/>
            </p:cNvCxnSpPr>
            <p:nvPr/>
          </p:nvCxnSpPr>
          <p:spPr>
            <a:xfrm flipH="1" flipV="1">
              <a:off x="5126945" y="4745699"/>
              <a:ext cx="1" cy="288000"/>
            </a:xfrm>
            <a:prstGeom prst="line">
              <a:avLst/>
            </a:prstGeom>
            <a:ln w="38100" cap="rnd"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647809B-3AE4-45D0-993E-80E5B7D53CA6}"/>
                </a:ext>
              </a:extLst>
            </p:cNvPr>
            <p:cNvCxnSpPr>
              <a:cxnSpLocks/>
            </p:cNvCxnSpPr>
            <p:nvPr/>
          </p:nvCxnSpPr>
          <p:spPr>
            <a:xfrm flipH="1" flipV="1">
              <a:off x="5126400" y="2957078"/>
              <a:ext cx="1" cy="1728000"/>
            </a:xfrm>
            <a:prstGeom prst="line">
              <a:avLst/>
            </a:prstGeom>
            <a:ln w="38100" cap="rnd"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sp>
          <p:nvSpPr>
            <p:cNvPr id="133" name="Oval 132">
              <a:extLst>
                <a:ext uri="{FF2B5EF4-FFF2-40B4-BE49-F238E27FC236}">
                  <a16:creationId xmlns:a16="http://schemas.microsoft.com/office/drawing/2014/main" id="{A9E2C386-9FC6-4053-A5E4-38CAC205E3A7}"/>
                </a:ext>
              </a:extLst>
            </p:cNvPr>
            <p:cNvSpPr/>
            <p:nvPr/>
          </p:nvSpPr>
          <p:spPr>
            <a:xfrm>
              <a:off x="5051963" y="2855811"/>
              <a:ext cx="141751" cy="160651"/>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B4FB37C6-ACF5-4A2A-8607-F912B09C71B3}"/>
                </a:ext>
              </a:extLst>
            </p:cNvPr>
            <p:cNvSpPr/>
            <p:nvPr/>
          </p:nvSpPr>
          <p:spPr>
            <a:xfrm>
              <a:off x="5071305" y="4570674"/>
              <a:ext cx="141751" cy="160651"/>
            </a:xfrm>
            <a:prstGeom prst="ellipse">
              <a:avLst/>
            </a:prstGeom>
            <a:solidFill>
              <a:srgbClr val="F8C71A"/>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6AD2033C-3120-44CA-8FC4-31D33BED7726}"/>
                </a:ext>
              </a:extLst>
            </p:cNvPr>
            <p:cNvSpPr/>
            <p:nvPr/>
          </p:nvSpPr>
          <p:spPr>
            <a:xfrm>
              <a:off x="5030008" y="4568808"/>
              <a:ext cx="141751" cy="160651"/>
            </a:xfrm>
            <a:prstGeom prst="ellipse">
              <a:avLst/>
            </a:prstGeom>
            <a:solidFill>
              <a:srgbClr val="F8C71A"/>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E506926F-F4F9-4E02-828D-D45436EB7D3E}"/>
                </a:ext>
              </a:extLst>
            </p:cNvPr>
            <p:cNvSpPr/>
            <p:nvPr/>
          </p:nvSpPr>
          <p:spPr>
            <a:xfrm>
              <a:off x="5083471" y="4620862"/>
              <a:ext cx="141751" cy="160651"/>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71ED979C-4785-4DD1-A6BD-08BC2914B5A0}"/>
                </a:ext>
              </a:extLst>
            </p:cNvPr>
            <p:cNvSpPr/>
            <p:nvPr/>
          </p:nvSpPr>
          <p:spPr>
            <a:xfrm>
              <a:off x="5023384" y="4616467"/>
              <a:ext cx="141751" cy="160651"/>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12B6DA9C-DE53-4AA7-B677-DA07FDE7C2E5}"/>
                </a:ext>
              </a:extLst>
            </p:cNvPr>
            <p:cNvSpPr/>
            <p:nvPr/>
          </p:nvSpPr>
          <p:spPr>
            <a:xfrm>
              <a:off x="5043175" y="4179197"/>
              <a:ext cx="141751" cy="160651"/>
            </a:xfrm>
            <a:prstGeom prst="ellipse">
              <a:avLst/>
            </a:prstGeom>
            <a:solidFill>
              <a:srgbClr val="F8C71A"/>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88EBADD1-3193-4086-9E92-121414D8430C}"/>
                </a:ext>
              </a:extLst>
            </p:cNvPr>
            <p:cNvSpPr/>
            <p:nvPr/>
          </p:nvSpPr>
          <p:spPr>
            <a:xfrm>
              <a:off x="6938247" y="3742937"/>
              <a:ext cx="141751" cy="160651"/>
            </a:xfrm>
            <a:prstGeom prst="ellipse">
              <a:avLst/>
            </a:prstGeom>
            <a:solidFill>
              <a:srgbClr val="F8C71A"/>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A0F6F00D-3138-4AA1-9C30-A669A7F9E0E8}"/>
                </a:ext>
              </a:extLst>
            </p:cNvPr>
            <p:cNvSpPr/>
            <p:nvPr/>
          </p:nvSpPr>
          <p:spPr>
            <a:xfrm>
              <a:off x="6995591" y="3741018"/>
              <a:ext cx="141751" cy="162570"/>
            </a:xfrm>
            <a:prstGeom prst="ellipse">
              <a:avLst/>
            </a:prstGeom>
            <a:solidFill>
              <a:srgbClr val="F8C71A"/>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8522868B-7008-4491-829E-1555A68B9248}"/>
                </a:ext>
              </a:extLst>
            </p:cNvPr>
            <p:cNvSpPr/>
            <p:nvPr/>
          </p:nvSpPr>
          <p:spPr>
            <a:xfrm>
              <a:off x="6960889" y="3317734"/>
              <a:ext cx="141751" cy="160651"/>
            </a:xfrm>
            <a:prstGeom prst="ellipse">
              <a:avLst/>
            </a:prstGeom>
            <a:solidFill>
              <a:srgbClr val="F8C71A"/>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9973F08C-6CFD-4BF3-8956-773D82BC2E59}"/>
                </a:ext>
              </a:extLst>
            </p:cNvPr>
            <p:cNvSpPr/>
            <p:nvPr/>
          </p:nvSpPr>
          <p:spPr>
            <a:xfrm>
              <a:off x="7953210" y="2403575"/>
              <a:ext cx="141751" cy="160651"/>
            </a:xfrm>
            <a:prstGeom prst="ellipse">
              <a:avLst/>
            </a:prstGeom>
            <a:solidFill>
              <a:srgbClr val="F8C71A"/>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Oval 134">
              <a:extLst>
                <a:ext uri="{FF2B5EF4-FFF2-40B4-BE49-F238E27FC236}">
                  <a16:creationId xmlns:a16="http://schemas.microsoft.com/office/drawing/2014/main" id="{75F3191E-CFB9-464B-A6D3-CC28C91E1280}"/>
                </a:ext>
              </a:extLst>
            </p:cNvPr>
            <p:cNvSpPr/>
            <p:nvPr/>
          </p:nvSpPr>
          <p:spPr>
            <a:xfrm>
              <a:off x="5956036" y="2859540"/>
              <a:ext cx="141751" cy="160651"/>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1B64FB76-B393-4C1B-B92F-2BF1E99F3F96}"/>
                </a:ext>
              </a:extLst>
            </p:cNvPr>
            <p:cNvSpPr/>
            <p:nvPr/>
          </p:nvSpPr>
          <p:spPr>
            <a:xfrm>
              <a:off x="6005813" y="2861141"/>
              <a:ext cx="141751" cy="160651"/>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701AA63B-1DEE-4663-8C2B-2B267643AE81}"/>
                </a:ext>
              </a:extLst>
            </p:cNvPr>
            <p:cNvSpPr/>
            <p:nvPr/>
          </p:nvSpPr>
          <p:spPr>
            <a:xfrm>
              <a:off x="5956036" y="2406667"/>
              <a:ext cx="141751" cy="160651"/>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9107822E-F0C3-4A08-AB77-467E6022FA6C}"/>
                </a:ext>
              </a:extLst>
            </p:cNvPr>
            <p:cNvSpPr/>
            <p:nvPr/>
          </p:nvSpPr>
          <p:spPr>
            <a:xfrm>
              <a:off x="6015098" y="2408370"/>
              <a:ext cx="141751" cy="160651"/>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Oval 142">
              <a:extLst>
                <a:ext uri="{FF2B5EF4-FFF2-40B4-BE49-F238E27FC236}">
                  <a16:creationId xmlns:a16="http://schemas.microsoft.com/office/drawing/2014/main" id="{E0C81202-0AC0-4BDF-8F07-0C11203AFEC8}"/>
                </a:ext>
              </a:extLst>
            </p:cNvPr>
            <p:cNvSpPr/>
            <p:nvPr/>
          </p:nvSpPr>
          <p:spPr>
            <a:xfrm>
              <a:off x="6961624" y="2410749"/>
              <a:ext cx="141751" cy="160651"/>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A0562362-5C2A-4CD9-ADB3-D2FC68858E18}"/>
                </a:ext>
              </a:extLst>
            </p:cNvPr>
            <p:cNvSpPr/>
            <p:nvPr/>
          </p:nvSpPr>
          <p:spPr>
            <a:xfrm>
              <a:off x="5030008" y="1967976"/>
              <a:ext cx="166255" cy="188422"/>
            </a:xfrm>
            <a:prstGeom prst="ellipse">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TextBox 96">
              <a:extLst>
                <a:ext uri="{FF2B5EF4-FFF2-40B4-BE49-F238E27FC236}">
                  <a16:creationId xmlns:a16="http://schemas.microsoft.com/office/drawing/2014/main" id="{2C9383E7-47D5-4489-96F3-993B42C34F9A}"/>
                </a:ext>
              </a:extLst>
            </p:cNvPr>
            <p:cNvSpPr txBox="1"/>
            <p:nvPr/>
          </p:nvSpPr>
          <p:spPr>
            <a:xfrm>
              <a:off x="5836149" y="1750700"/>
              <a:ext cx="1580561" cy="307777"/>
            </a:xfrm>
            <a:prstGeom prst="rect">
              <a:avLst/>
            </a:prstGeom>
            <a:solidFill>
              <a:schemeClr val="bg1"/>
            </a:solidFill>
            <a:ln>
              <a:solidFill>
                <a:schemeClr val="tx1"/>
              </a:solidFill>
            </a:ln>
          </p:spPr>
          <p:txBody>
            <a:bodyPr wrap="none" lIns="0" tIns="0" rIns="0" bIns="0" rtlCol="0">
              <a:spAutoFit/>
            </a:bodyPr>
            <a:lstStyle/>
            <a:p>
              <a:pPr algn="l">
                <a:lnSpc>
                  <a:spcPct val="100000"/>
                </a:lnSpc>
              </a:pPr>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Perfect model</a:t>
              </a: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98" name="Straight Arrow Connector 97">
              <a:extLst>
                <a:ext uri="{FF2B5EF4-FFF2-40B4-BE49-F238E27FC236}">
                  <a16:creationId xmlns:a16="http://schemas.microsoft.com/office/drawing/2014/main" id="{93F6B2CE-188E-4463-8E1B-CD586C5432F8}"/>
                </a:ext>
              </a:extLst>
            </p:cNvPr>
            <p:cNvCxnSpPr>
              <a:stCxn id="97" idx="1"/>
              <a:endCxn id="90" idx="6"/>
            </p:cNvCxnSpPr>
            <p:nvPr/>
          </p:nvCxnSpPr>
          <p:spPr>
            <a:xfrm flipH="1">
              <a:off x="5196263" y="1904589"/>
              <a:ext cx="639886" cy="157598"/>
            </a:xfrm>
            <a:prstGeom prst="straightConnector1">
              <a:avLst/>
            </a:prstGeom>
            <a:ln w="3810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118666F4-C24B-44DA-9F9B-E5A2BE7C3F9D}"/>
                </a:ext>
              </a:extLst>
            </p:cNvPr>
            <p:cNvCxnSpPr>
              <a:cxnSpLocks/>
            </p:cNvCxnSpPr>
            <p:nvPr/>
          </p:nvCxnSpPr>
          <p:spPr>
            <a:xfrm rot="120000" flipV="1">
              <a:off x="5184000" y="1980000"/>
              <a:ext cx="2827120" cy="3168000"/>
            </a:xfrm>
            <a:prstGeom prst="line">
              <a:avLst/>
            </a:prstGeom>
            <a:ln w="57150" cap="rnd" cmpd="sng">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6A24CA57-6D90-4DA6-9335-7F8519769641}"/>
                </a:ext>
              </a:extLst>
            </p:cNvPr>
            <p:cNvCxnSpPr>
              <a:cxnSpLocks/>
              <a:stCxn id="100" idx="2"/>
            </p:cNvCxnSpPr>
            <p:nvPr/>
          </p:nvCxnSpPr>
          <p:spPr>
            <a:xfrm>
              <a:off x="6288476" y="3068487"/>
              <a:ext cx="314910" cy="380360"/>
            </a:xfrm>
            <a:prstGeom prst="straightConnector1">
              <a:avLst/>
            </a:prstGeom>
            <a:ln w="3810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3AE47EF3-8E08-43E9-AECC-E9478BC2EB74}"/>
                </a:ext>
              </a:extLst>
            </p:cNvPr>
            <p:cNvSpPr txBox="1"/>
            <p:nvPr/>
          </p:nvSpPr>
          <p:spPr>
            <a:xfrm>
              <a:off x="6683895" y="3546070"/>
              <a:ext cx="1942041" cy="1077218"/>
            </a:xfrm>
            <a:prstGeom prst="rect">
              <a:avLst/>
            </a:prstGeom>
            <a:solidFill>
              <a:schemeClr val="bg1"/>
            </a:solidFill>
            <a:ln>
              <a:solidFill>
                <a:schemeClr val="tx1"/>
              </a:solidFill>
            </a:ln>
          </p:spPr>
          <p:txBody>
            <a:bodyPr wrap="square" lIns="0" tIns="0" rIns="0" bIns="0" rtlCol="0">
              <a:spAutoFit/>
            </a:bodyPr>
            <a:lstStyle/>
            <a:p>
              <a:pPr algn="l">
                <a:lnSpc>
                  <a:spcPct val="100000"/>
                </a:lnSpc>
              </a:pPr>
              <a:r>
                <a:rPr lang="de-DE" sz="14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Here – below the random chance line - the model performs worse than chance. </a:t>
              </a:r>
              <a:r>
                <a:rPr lang="de-DE" sz="140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It is actively deceiving you.</a:t>
              </a:r>
              <a:endParaRPr lang="en-GB" sz="14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19" name="Oval 118">
              <a:extLst>
                <a:ext uri="{FF2B5EF4-FFF2-40B4-BE49-F238E27FC236}">
                  <a16:creationId xmlns:a16="http://schemas.microsoft.com/office/drawing/2014/main" id="{E1BA7B15-6829-4E1B-90A3-92094B2F8A40}"/>
                </a:ext>
              </a:extLst>
            </p:cNvPr>
            <p:cNvSpPr/>
            <p:nvPr/>
          </p:nvSpPr>
          <p:spPr>
            <a:xfrm>
              <a:off x="5070690" y="4996339"/>
              <a:ext cx="141751" cy="160651"/>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1832DFDE-13AE-4406-AFC1-A2AE30F5F4F5}"/>
                </a:ext>
              </a:extLst>
            </p:cNvPr>
            <p:cNvSpPr/>
            <p:nvPr/>
          </p:nvSpPr>
          <p:spPr>
            <a:xfrm>
              <a:off x="7967786" y="1994502"/>
              <a:ext cx="141751" cy="160651"/>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FB5CFF2F-49B1-4E1A-99E4-303D1CE8154E}"/>
                </a:ext>
              </a:extLst>
            </p:cNvPr>
            <p:cNvSpPr/>
            <p:nvPr/>
          </p:nvSpPr>
          <p:spPr>
            <a:xfrm>
              <a:off x="7899460" y="1987477"/>
              <a:ext cx="141751" cy="160651"/>
            </a:xfrm>
            <a:prstGeom prst="ellipse">
              <a:avLst/>
            </a:prstGeom>
            <a:solidFill>
              <a:srgbClr val="F8C71A"/>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1CF1C39E-5DC3-486F-AC3B-2DC37AFBF683}"/>
                </a:ext>
              </a:extLst>
            </p:cNvPr>
            <p:cNvSpPr/>
            <p:nvPr/>
          </p:nvSpPr>
          <p:spPr>
            <a:xfrm>
              <a:off x="7933197" y="1993263"/>
              <a:ext cx="141751" cy="160651"/>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TextBox 99">
              <a:extLst>
                <a:ext uri="{FF2B5EF4-FFF2-40B4-BE49-F238E27FC236}">
                  <a16:creationId xmlns:a16="http://schemas.microsoft.com/office/drawing/2014/main" id="{AE3FD88B-2F55-4BB9-8A7E-0711CA3F6FD3}"/>
                </a:ext>
              </a:extLst>
            </p:cNvPr>
            <p:cNvSpPr txBox="1"/>
            <p:nvPr/>
          </p:nvSpPr>
          <p:spPr>
            <a:xfrm>
              <a:off x="5354726" y="2760710"/>
              <a:ext cx="1867499" cy="307777"/>
            </a:xfrm>
            <a:prstGeom prst="rect">
              <a:avLst/>
            </a:prstGeom>
            <a:solidFill>
              <a:schemeClr val="bg1"/>
            </a:solidFill>
            <a:ln>
              <a:solidFill>
                <a:schemeClr val="tx1"/>
              </a:solidFill>
            </a:ln>
          </p:spPr>
          <p:txBody>
            <a:bodyPr wrap="square" lIns="0" tIns="0" rIns="0" bIns="0" rtlCol="0">
              <a:spAutoFit/>
            </a:bodyPr>
            <a:lstStyle/>
            <a:p>
              <a:pPr algn="l">
                <a:lnSpc>
                  <a:spcPct val="100000"/>
                </a:lnSpc>
              </a:pPr>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Random chance</a:t>
              </a: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grpSp>
      <p:sp>
        <p:nvSpPr>
          <p:cNvPr id="4" name="Slide Number Placeholder 3"/>
          <p:cNvSpPr>
            <a:spLocks noGrp="1"/>
          </p:cNvSpPr>
          <p:nvPr>
            <p:ph type="sldNum" sz="quarter" idx="13"/>
          </p:nvPr>
        </p:nvSpPr>
        <p:spPr/>
        <p:txBody>
          <a:bodyPr/>
          <a:lstStyle/>
          <a:p>
            <a:fld id="{15C29056-5AFA-7949-831A-3EC086771171}" type="slidenum">
              <a:rPr lang="de-DE" smtClean="0"/>
              <a:pPr/>
              <a:t>24</a:t>
            </a:fld>
            <a:endParaRPr lang="de-DE" dirty="0"/>
          </a:p>
        </p:txBody>
      </p:sp>
    </p:spTree>
    <p:extLst>
      <p:ext uri="{BB962C8B-B14F-4D97-AF65-F5344CB8AC3E}">
        <p14:creationId xmlns:p14="http://schemas.microsoft.com/office/powerpoint/2010/main" val="1627170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8856D-3984-47C9-9F22-8299FA0516A8}"/>
              </a:ext>
            </a:extLst>
          </p:cNvPr>
          <p:cNvSpPr>
            <a:spLocks noGrp="1"/>
          </p:cNvSpPr>
          <p:nvPr>
            <p:ph type="title"/>
          </p:nvPr>
        </p:nvSpPr>
        <p:spPr/>
        <p:txBody>
          <a:bodyPr/>
          <a:lstStyle/>
          <a:p>
            <a:r>
              <a:rPr lang="de-DE" dirty="0" smtClean="0"/>
              <a:t>ROC </a:t>
            </a:r>
            <a:r>
              <a:rPr lang="de-DE" dirty="0"/>
              <a:t>Curve</a:t>
            </a:r>
            <a:endParaRPr lang="en-GB" dirty="0"/>
          </a:p>
        </p:txBody>
      </p:sp>
      <p:sp>
        <p:nvSpPr>
          <p:cNvPr id="5" name="Footer Placeholder 4">
            <a:extLst>
              <a:ext uri="{FF2B5EF4-FFF2-40B4-BE49-F238E27FC236}">
                <a16:creationId xmlns:a16="http://schemas.microsoft.com/office/drawing/2014/main" id="{AA72751A-158C-4486-BAE0-5B26E7DB65DE}"/>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6" name="Text Placeholder 5"/>
          <p:cNvSpPr>
            <a:spLocks noGrp="1"/>
          </p:cNvSpPr>
          <p:nvPr>
            <p:ph type="body" sz="quarter" idx="15"/>
          </p:nvPr>
        </p:nvSpPr>
        <p:spPr/>
        <p:txBody>
          <a:bodyPr/>
          <a:lstStyle/>
          <a:p>
            <a:pPr marL="390525" indent="-342900">
              <a:buFont typeface="+mj-lt"/>
              <a:buAutoNum type="alphaLcParenR" startAt="3"/>
            </a:pPr>
            <a:r>
              <a:rPr lang="en-GB" i="1" dirty="0"/>
              <a:t>Which </a:t>
            </a:r>
            <a:r>
              <a:rPr lang="en-GB" i="1" dirty="0" smtClean="0"/>
              <a:t>of </a:t>
            </a:r>
            <a:r>
              <a:rPr lang="en-GB" i="1" dirty="0"/>
              <a:t>the algorithms better classified the data and why?</a:t>
            </a:r>
          </a:p>
        </p:txBody>
      </p:sp>
      <p:graphicFrame>
        <p:nvGraphicFramePr>
          <p:cNvPr id="8" name="Table 8">
            <a:extLst>
              <a:ext uri="{FF2B5EF4-FFF2-40B4-BE49-F238E27FC236}">
                <a16:creationId xmlns:a16="http://schemas.microsoft.com/office/drawing/2014/main" id="{122B54CD-2DA2-42DE-97E0-6F7FD869535F}"/>
              </a:ext>
            </a:extLst>
          </p:cNvPr>
          <p:cNvGraphicFramePr>
            <a:graphicFrameLocks noGrp="1"/>
          </p:cNvGraphicFramePr>
          <p:nvPr>
            <p:extLst>
              <p:ext uri="{D42A27DB-BD31-4B8C-83A1-F6EECF244321}">
                <p14:modId xmlns:p14="http://schemas.microsoft.com/office/powerpoint/2010/main" val="1225789393"/>
              </p:ext>
            </p:extLst>
          </p:nvPr>
        </p:nvGraphicFramePr>
        <p:xfrm>
          <a:off x="364861" y="1715565"/>
          <a:ext cx="3993800" cy="3590271"/>
        </p:xfrm>
        <a:graphic>
          <a:graphicData uri="http://schemas.openxmlformats.org/drawingml/2006/table">
            <a:tbl>
              <a:tblPr bandRow="1">
                <a:tableStyleId>{5C22544A-7EE6-4342-B048-85BDC9FD1C3A}</a:tableStyleId>
              </a:tblPr>
              <a:tblGrid>
                <a:gridCol w="798760">
                  <a:extLst>
                    <a:ext uri="{9D8B030D-6E8A-4147-A177-3AD203B41FA5}">
                      <a16:colId xmlns:a16="http://schemas.microsoft.com/office/drawing/2014/main" val="2947925401"/>
                    </a:ext>
                  </a:extLst>
                </a:gridCol>
                <a:gridCol w="798760">
                  <a:extLst>
                    <a:ext uri="{9D8B030D-6E8A-4147-A177-3AD203B41FA5}">
                      <a16:colId xmlns:a16="http://schemas.microsoft.com/office/drawing/2014/main" val="3555359735"/>
                    </a:ext>
                  </a:extLst>
                </a:gridCol>
                <a:gridCol w="798760">
                  <a:extLst>
                    <a:ext uri="{9D8B030D-6E8A-4147-A177-3AD203B41FA5}">
                      <a16:colId xmlns:a16="http://schemas.microsoft.com/office/drawing/2014/main" val="2605428718"/>
                    </a:ext>
                  </a:extLst>
                </a:gridCol>
                <a:gridCol w="798760">
                  <a:extLst>
                    <a:ext uri="{9D8B030D-6E8A-4147-A177-3AD203B41FA5}">
                      <a16:colId xmlns:a16="http://schemas.microsoft.com/office/drawing/2014/main" val="1315150356"/>
                    </a:ext>
                  </a:extLst>
                </a:gridCol>
                <a:gridCol w="798760">
                  <a:extLst>
                    <a:ext uri="{9D8B030D-6E8A-4147-A177-3AD203B41FA5}">
                      <a16:colId xmlns:a16="http://schemas.microsoft.com/office/drawing/2014/main" val="353021623"/>
                    </a:ext>
                  </a:extLst>
                </a:gridCol>
              </a:tblGrid>
              <a:tr h="256529">
                <a:tc>
                  <a:txBody>
                    <a:bodyPr/>
                    <a:lstStyle/>
                    <a:p>
                      <a:endParaRPr lang="en-GB" sz="1200" dirty="0"/>
                    </a:p>
                  </a:txBody>
                  <a:tcPr>
                    <a:solidFill>
                      <a:schemeClr val="accent1"/>
                    </a:solidFill>
                  </a:tcPr>
                </a:tc>
                <a:tc gridSpan="2">
                  <a:txBody>
                    <a:bodyPr/>
                    <a:lstStyle/>
                    <a:p>
                      <a:pPr algn="ctr"/>
                      <a:r>
                        <a:rPr lang="de-DE" sz="1200" b="1" dirty="0">
                          <a:solidFill>
                            <a:schemeClr val="bg1"/>
                          </a:solidFill>
                        </a:rPr>
                        <a:t>Model 1</a:t>
                      </a:r>
                      <a:endParaRPr lang="en-GB" sz="1200" b="1" dirty="0">
                        <a:solidFill>
                          <a:schemeClr val="bg1"/>
                        </a:solidFill>
                      </a:endParaRPr>
                    </a:p>
                  </a:txBody>
                  <a:tcPr>
                    <a:solidFill>
                      <a:schemeClr val="accent1"/>
                    </a:solidFill>
                  </a:tcPr>
                </a:tc>
                <a:tc hMerge="1">
                  <a:txBody>
                    <a:bodyPr/>
                    <a:lstStyle/>
                    <a:p>
                      <a:pPr algn="ctr"/>
                      <a:endParaRPr lang="en-GB" b="1" dirty="0">
                        <a:solidFill>
                          <a:schemeClr val="bg1"/>
                        </a:solidFill>
                      </a:endParaRPr>
                    </a:p>
                  </a:txBody>
                  <a:tcPr/>
                </a:tc>
                <a:tc gridSpan="2">
                  <a:txBody>
                    <a:bodyPr/>
                    <a:lstStyle/>
                    <a:p>
                      <a:pPr algn="ctr"/>
                      <a:r>
                        <a:rPr lang="de-DE" sz="1200" b="1" dirty="0">
                          <a:solidFill>
                            <a:schemeClr val="bg1"/>
                          </a:solidFill>
                        </a:rPr>
                        <a:t>Model 2</a:t>
                      </a:r>
                      <a:endParaRPr lang="en-GB" sz="1200" b="1" dirty="0">
                        <a:solidFill>
                          <a:schemeClr val="bg1"/>
                        </a:solidFill>
                      </a:endParaRPr>
                    </a:p>
                  </a:txBody>
                  <a:tcPr>
                    <a:solidFill>
                      <a:schemeClr val="accent1"/>
                    </a:solidFill>
                  </a:tcPr>
                </a:tc>
                <a:tc hMerge="1">
                  <a:txBody>
                    <a:bodyPr/>
                    <a:lstStyle/>
                    <a:p>
                      <a:pPr algn="ctr"/>
                      <a:endParaRPr lang="en-GB" b="1" dirty="0">
                        <a:solidFill>
                          <a:schemeClr val="bg1"/>
                        </a:solidFill>
                      </a:endParaRPr>
                    </a:p>
                  </a:txBody>
                  <a:tcPr/>
                </a:tc>
                <a:extLst>
                  <a:ext uri="{0D108BD9-81ED-4DB2-BD59-A6C34878D82A}">
                    <a16:rowId xmlns:a16="http://schemas.microsoft.com/office/drawing/2014/main" val="4133696855"/>
                  </a:ext>
                </a:extLst>
              </a:tr>
              <a:tr h="298431">
                <a:tc>
                  <a:txBody>
                    <a:bodyPr/>
                    <a:lstStyle/>
                    <a:p>
                      <a:r>
                        <a:rPr lang="de-DE" sz="1200" b="1" dirty="0">
                          <a:solidFill>
                            <a:schemeClr val="bg1"/>
                          </a:solidFill>
                        </a:rPr>
                        <a:t>threshold</a:t>
                      </a:r>
                      <a:endParaRPr lang="en-GB" sz="1200" b="1" dirty="0">
                        <a:solidFill>
                          <a:schemeClr val="bg1"/>
                        </a:solidFill>
                      </a:endParaRPr>
                    </a:p>
                  </a:txBody>
                  <a:tcPr>
                    <a:solidFill>
                      <a:srgbClr val="ED1846"/>
                    </a:solidFill>
                  </a:tcPr>
                </a:tc>
                <a:tc>
                  <a:txBody>
                    <a:bodyPr/>
                    <a:lstStyle/>
                    <a:p>
                      <a:pPr algn="ctr"/>
                      <a:r>
                        <a:rPr lang="de-DE" sz="1200" b="1" dirty="0">
                          <a:solidFill>
                            <a:schemeClr val="bg1"/>
                          </a:solidFill>
                        </a:rPr>
                        <a:t>TPR</a:t>
                      </a:r>
                      <a:endParaRPr lang="en-GB" sz="1200" b="1" dirty="0">
                        <a:solidFill>
                          <a:schemeClr val="bg1"/>
                        </a:solidFill>
                      </a:endParaRPr>
                    </a:p>
                  </a:txBody>
                  <a:tcPr>
                    <a:solidFill>
                      <a:srgbClr val="ED1846"/>
                    </a:solidFill>
                  </a:tcPr>
                </a:tc>
                <a:tc>
                  <a:txBody>
                    <a:bodyPr/>
                    <a:lstStyle/>
                    <a:p>
                      <a:pPr algn="ctr"/>
                      <a:r>
                        <a:rPr lang="de-DE" sz="1200" b="1" dirty="0">
                          <a:solidFill>
                            <a:schemeClr val="bg1"/>
                          </a:solidFill>
                        </a:rPr>
                        <a:t>FPR</a:t>
                      </a:r>
                      <a:endParaRPr lang="en-GB" sz="1200" b="1" dirty="0">
                        <a:solidFill>
                          <a:schemeClr val="bg1"/>
                        </a:solidFill>
                      </a:endParaRPr>
                    </a:p>
                  </a:txBody>
                  <a:tcPr>
                    <a:solidFill>
                      <a:srgbClr val="ED1846"/>
                    </a:solidFill>
                  </a:tcPr>
                </a:tc>
                <a:tc>
                  <a:txBody>
                    <a:bodyPr/>
                    <a:lstStyle/>
                    <a:p>
                      <a:pPr algn="ctr"/>
                      <a:r>
                        <a:rPr lang="de-DE" sz="1200" b="1" dirty="0">
                          <a:solidFill>
                            <a:schemeClr val="bg1"/>
                          </a:solidFill>
                        </a:rPr>
                        <a:t>TPR</a:t>
                      </a:r>
                      <a:endParaRPr lang="en-GB" sz="1200" b="1" dirty="0">
                        <a:solidFill>
                          <a:schemeClr val="bg1"/>
                        </a:solidFill>
                      </a:endParaRPr>
                    </a:p>
                  </a:txBody>
                  <a:tcPr>
                    <a:solidFill>
                      <a:srgbClr val="ED1846"/>
                    </a:solidFill>
                  </a:tcPr>
                </a:tc>
                <a:tc>
                  <a:txBody>
                    <a:bodyPr/>
                    <a:lstStyle/>
                    <a:p>
                      <a:pPr algn="ctr"/>
                      <a:r>
                        <a:rPr lang="de-DE" sz="1200" b="1" dirty="0">
                          <a:solidFill>
                            <a:schemeClr val="bg1"/>
                          </a:solidFill>
                        </a:rPr>
                        <a:t>FPR</a:t>
                      </a:r>
                      <a:endParaRPr lang="en-GB" sz="1200" b="1" dirty="0">
                        <a:solidFill>
                          <a:schemeClr val="bg1"/>
                        </a:solidFill>
                      </a:endParaRPr>
                    </a:p>
                  </a:txBody>
                  <a:tcPr>
                    <a:solidFill>
                      <a:srgbClr val="ED1846"/>
                    </a:solidFill>
                  </a:tcPr>
                </a:tc>
                <a:extLst>
                  <a:ext uri="{0D108BD9-81ED-4DB2-BD59-A6C34878D82A}">
                    <a16:rowId xmlns:a16="http://schemas.microsoft.com/office/drawing/2014/main" val="3711645877"/>
                  </a:ext>
                </a:extLst>
              </a:tr>
              <a:tr h="256529">
                <a:tc>
                  <a:txBody>
                    <a:bodyPr/>
                    <a:lstStyle/>
                    <a:p>
                      <a:r>
                        <a:rPr lang="de-DE" sz="1200" dirty="0"/>
                        <a:t>1.0</a:t>
                      </a:r>
                      <a:endParaRPr lang="en-GB" sz="1200" dirty="0"/>
                    </a:p>
                  </a:txBody>
                  <a:tcPr/>
                </a:tc>
                <a:tc>
                  <a:txBody>
                    <a:bodyPr/>
                    <a:lstStyle/>
                    <a:p>
                      <a:r>
                        <a:rPr lang="de-DE" sz="1200" dirty="0"/>
                        <a:t>0.00</a:t>
                      </a:r>
                      <a:endParaRPr lang="en-GB" sz="1200" dirty="0"/>
                    </a:p>
                  </a:txBody>
                  <a:tcPr/>
                </a:tc>
                <a:tc>
                  <a:txBody>
                    <a:bodyPr/>
                    <a:lstStyle/>
                    <a:p>
                      <a:r>
                        <a:rPr lang="de-DE" sz="1200" dirty="0"/>
                        <a:t>0.00</a:t>
                      </a:r>
                      <a:endParaRPr lang="en-GB" sz="1200" dirty="0"/>
                    </a:p>
                  </a:txBody>
                  <a:tcPr/>
                </a:tc>
                <a:tc>
                  <a:txBody>
                    <a:bodyPr/>
                    <a:lstStyle/>
                    <a:p>
                      <a:r>
                        <a:rPr lang="de-DE" sz="1200" dirty="0"/>
                        <a:t>0.00</a:t>
                      </a:r>
                      <a:endParaRPr lang="en-GB" sz="1200" dirty="0"/>
                    </a:p>
                  </a:txBody>
                  <a:tcPr/>
                </a:tc>
                <a:tc>
                  <a:txBody>
                    <a:bodyPr/>
                    <a:lstStyle/>
                    <a:p>
                      <a:r>
                        <a:rPr lang="de-DE" sz="1200" dirty="0"/>
                        <a:t>0.00</a:t>
                      </a:r>
                      <a:endParaRPr lang="en-GB" sz="1200" dirty="0"/>
                    </a:p>
                  </a:txBody>
                  <a:tcPr/>
                </a:tc>
                <a:extLst>
                  <a:ext uri="{0D108BD9-81ED-4DB2-BD59-A6C34878D82A}">
                    <a16:rowId xmlns:a16="http://schemas.microsoft.com/office/drawing/2014/main" val="1659827312"/>
                  </a:ext>
                </a:extLst>
              </a:tr>
              <a:tr h="256529">
                <a:tc>
                  <a:txBody>
                    <a:bodyPr/>
                    <a:lstStyle/>
                    <a:p>
                      <a:r>
                        <a:rPr lang="de-DE" sz="1200" dirty="0"/>
                        <a:t>0.9</a:t>
                      </a:r>
                      <a:endParaRPr lang="en-GB" sz="1200" dirty="0"/>
                    </a:p>
                  </a:txBody>
                  <a:tcPr/>
                </a:tc>
                <a:tc>
                  <a:txBody>
                    <a:bodyPr/>
                    <a:lstStyle/>
                    <a:p>
                      <a:r>
                        <a:rPr lang="de-DE" sz="1200" dirty="0"/>
                        <a:t>0.14</a:t>
                      </a:r>
                      <a:endParaRPr lang="en-GB" sz="1200" dirty="0"/>
                    </a:p>
                  </a:txBody>
                  <a:tcPr/>
                </a:tc>
                <a:tc>
                  <a:txBody>
                    <a:bodyPr/>
                    <a:lstStyle/>
                    <a:p>
                      <a:r>
                        <a:rPr lang="de-DE" sz="1200" dirty="0"/>
                        <a:t>0.00</a:t>
                      </a:r>
                      <a:endParaRPr lang="en-GB" sz="1200" dirty="0"/>
                    </a:p>
                  </a:txBody>
                  <a:tcPr/>
                </a:tc>
                <a:tc>
                  <a:txBody>
                    <a:bodyPr/>
                    <a:lstStyle/>
                    <a:p>
                      <a:r>
                        <a:rPr lang="de-DE" sz="1200" dirty="0"/>
                        <a:t>0.14</a:t>
                      </a:r>
                      <a:endParaRPr lang="en-GB" sz="1200" dirty="0"/>
                    </a:p>
                  </a:txBody>
                  <a:tcPr/>
                </a:tc>
                <a:tc>
                  <a:txBody>
                    <a:bodyPr/>
                    <a:lstStyle/>
                    <a:p>
                      <a:r>
                        <a:rPr lang="de-DE" sz="1200" dirty="0"/>
                        <a:t>0.00</a:t>
                      </a:r>
                      <a:endParaRPr lang="en-GB" sz="1200" dirty="0"/>
                    </a:p>
                  </a:txBody>
                  <a:tcPr/>
                </a:tc>
                <a:extLst>
                  <a:ext uri="{0D108BD9-81ED-4DB2-BD59-A6C34878D82A}">
                    <a16:rowId xmlns:a16="http://schemas.microsoft.com/office/drawing/2014/main" val="3730569749"/>
                  </a:ext>
                </a:extLst>
              </a:tr>
              <a:tr h="256529">
                <a:tc>
                  <a:txBody>
                    <a:bodyPr/>
                    <a:lstStyle/>
                    <a:p>
                      <a:r>
                        <a:rPr lang="de-DE" sz="1200" dirty="0"/>
                        <a:t>0.8</a:t>
                      </a:r>
                      <a:endParaRPr lang="en-GB" sz="1200" dirty="0"/>
                    </a:p>
                  </a:txBody>
                  <a:tcPr/>
                </a:tc>
                <a:tc>
                  <a:txBody>
                    <a:bodyPr/>
                    <a:lstStyle/>
                    <a:p>
                      <a:r>
                        <a:rPr lang="de-DE" sz="1200" dirty="0"/>
                        <a:t>0.14</a:t>
                      </a:r>
                      <a:endParaRPr lang="en-GB" sz="1200" dirty="0"/>
                    </a:p>
                  </a:txBody>
                  <a:tcPr/>
                </a:tc>
                <a:tc>
                  <a:txBody>
                    <a:bodyPr/>
                    <a:lstStyle/>
                    <a:p>
                      <a:r>
                        <a:rPr lang="de-DE" sz="1200" dirty="0"/>
                        <a:t>0.00</a:t>
                      </a:r>
                      <a:endParaRPr lang="en-GB" sz="1200" dirty="0"/>
                    </a:p>
                  </a:txBody>
                  <a:tcPr/>
                </a:tc>
                <a:tc>
                  <a:txBody>
                    <a:bodyPr/>
                    <a:lstStyle/>
                    <a:p>
                      <a:r>
                        <a:rPr lang="de-DE" sz="1200" dirty="0"/>
                        <a:t>0.14</a:t>
                      </a:r>
                      <a:endParaRPr lang="en-GB" sz="1200" dirty="0"/>
                    </a:p>
                  </a:txBody>
                  <a:tcPr/>
                </a:tc>
                <a:tc>
                  <a:txBody>
                    <a:bodyPr/>
                    <a:lstStyle/>
                    <a:p>
                      <a:r>
                        <a:rPr lang="de-DE" sz="1200" dirty="0"/>
                        <a:t>0.00</a:t>
                      </a:r>
                      <a:endParaRPr lang="en-GB" sz="1200" dirty="0"/>
                    </a:p>
                  </a:txBody>
                  <a:tcPr/>
                </a:tc>
                <a:extLst>
                  <a:ext uri="{0D108BD9-81ED-4DB2-BD59-A6C34878D82A}">
                    <a16:rowId xmlns:a16="http://schemas.microsoft.com/office/drawing/2014/main" val="4165146860"/>
                  </a:ext>
                </a:extLst>
              </a:tr>
              <a:tr h="256529">
                <a:tc>
                  <a:txBody>
                    <a:bodyPr/>
                    <a:lstStyle/>
                    <a:p>
                      <a:r>
                        <a:rPr lang="de-DE" sz="1200" dirty="0"/>
                        <a:t>0.7</a:t>
                      </a:r>
                      <a:endParaRPr lang="en-GB" sz="1200" dirty="0"/>
                    </a:p>
                  </a:txBody>
                  <a:tcPr/>
                </a:tc>
                <a:tc>
                  <a:txBody>
                    <a:bodyPr/>
                    <a:lstStyle/>
                    <a:p>
                      <a:r>
                        <a:rPr lang="de-DE" sz="1200" dirty="0"/>
                        <a:t>0.71</a:t>
                      </a:r>
                      <a:endParaRPr lang="en-GB" sz="1200" dirty="0"/>
                    </a:p>
                  </a:txBody>
                  <a:tcPr/>
                </a:tc>
                <a:tc>
                  <a:txBody>
                    <a:bodyPr/>
                    <a:lstStyle/>
                    <a:p>
                      <a:r>
                        <a:rPr lang="de-DE" sz="1200" dirty="0"/>
                        <a:t>0.00</a:t>
                      </a:r>
                      <a:endParaRPr lang="en-GB" sz="1200" dirty="0"/>
                    </a:p>
                  </a:txBody>
                  <a:tcPr/>
                </a:tc>
                <a:tc>
                  <a:txBody>
                    <a:bodyPr/>
                    <a:lstStyle/>
                    <a:p>
                      <a:r>
                        <a:rPr lang="de-DE" sz="1200" dirty="0"/>
                        <a:t>0.28</a:t>
                      </a:r>
                      <a:endParaRPr lang="en-GB" sz="1200" dirty="0"/>
                    </a:p>
                  </a:txBody>
                  <a:tcPr/>
                </a:tc>
                <a:tc>
                  <a:txBody>
                    <a:bodyPr/>
                    <a:lstStyle/>
                    <a:p>
                      <a:r>
                        <a:rPr lang="de-DE" sz="1200" dirty="0"/>
                        <a:t>0.00</a:t>
                      </a:r>
                      <a:endParaRPr lang="en-GB" sz="1200" dirty="0"/>
                    </a:p>
                  </a:txBody>
                  <a:tcPr/>
                </a:tc>
                <a:extLst>
                  <a:ext uri="{0D108BD9-81ED-4DB2-BD59-A6C34878D82A}">
                    <a16:rowId xmlns:a16="http://schemas.microsoft.com/office/drawing/2014/main" val="3658094656"/>
                  </a:ext>
                </a:extLst>
              </a:tr>
              <a:tr h="256529">
                <a:tc>
                  <a:txBody>
                    <a:bodyPr/>
                    <a:lstStyle/>
                    <a:p>
                      <a:r>
                        <a:rPr lang="de-DE" sz="1200" dirty="0"/>
                        <a:t>0.6</a:t>
                      </a:r>
                      <a:endParaRPr lang="en-GB" sz="1200" dirty="0"/>
                    </a:p>
                  </a:txBody>
                  <a:tcPr/>
                </a:tc>
                <a:tc>
                  <a:txBody>
                    <a:bodyPr/>
                    <a:lstStyle/>
                    <a:p>
                      <a:r>
                        <a:rPr lang="de-DE" sz="1200" dirty="0"/>
                        <a:t>0.71</a:t>
                      </a:r>
                      <a:endParaRPr lang="en-GB" sz="1200" dirty="0"/>
                    </a:p>
                  </a:txBody>
                  <a:tcPr/>
                </a:tc>
                <a:tc>
                  <a:txBody>
                    <a:bodyPr/>
                    <a:lstStyle/>
                    <a:p>
                      <a:r>
                        <a:rPr lang="de-DE" sz="1200" dirty="0"/>
                        <a:t>0.33</a:t>
                      </a:r>
                      <a:endParaRPr lang="en-GB" sz="1200" dirty="0"/>
                    </a:p>
                  </a:txBody>
                  <a:tcPr/>
                </a:tc>
                <a:tc>
                  <a:txBody>
                    <a:bodyPr/>
                    <a:lstStyle/>
                    <a:p>
                      <a:r>
                        <a:rPr lang="de-DE" sz="1200" dirty="0"/>
                        <a:t>0.42</a:t>
                      </a:r>
                      <a:endParaRPr lang="en-GB" sz="1200" dirty="0"/>
                    </a:p>
                  </a:txBody>
                  <a:tcPr/>
                </a:tc>
                <a:tc>
                  <a:txBody>
                    <a:bodyPr/>
                    <a:lstStyle/>
                    <a:p>
                      <a:r>
                        <a:rPr lang="de-DE" sz="1200" dirty="0"/>
                        <a:t>0.66</a:t>
                      </a:r>
                      <a:endParaRPr lang="en-GB" sz="1200" dirty="0"/>
                    </a:p>
                  </a:txBody>
                  <a:tcPr/>
                </a:tc>
                <a:extLst>
                  <a:ext uri="{0D108BD9-81ED-4DB2-BD59-A6C34878D82A}">
                    <a16:rowId xmlns:a16="http://schemas.microsoft.com/office/drawing/2014/main" val="2063446777"/>
                  </a:ext>
                </a:extLst>
              </a:tr>
              <a:tr h="256529">
                <a:tc>
                  <a:txBody>
                    <a:bodyPr/>
                    <a:lstStyle/>
                    <a:p>
                      <a:r>
                        <a:rPr lang="de-DE" sz="1200" dirty="0"/>
                        <a:t>0.5</a:t>
                      </a:r>
                      <a:endParaRPr lang="en-GB" sz="1200" dirty="0"/>
                    </a:p>
                  </a:txBody>
                  <a:tcPr/>
                </a:tc>
                <a:tc>
                  <a:txBody>
                    <a:bodyPr/>
                    <a:lstStyle/>
                    <a:p>
                      <a:r>
                        <a:rPr lang="de-DE" sz="1200" dirty="0"/>
                        <a:t>0.71</a:t>
                      </a:r>
                      <a:endParaRPr lang="en-GB" sz="1200" dirty="0"/>
                    </a:p>
                  </a:txBody>
                  <a:tcPr/>
                </a:tc>
                <a:tc>
                  <a:txBody>
                    <a:bodyPr/>
                    <a:lstStyle/>
                    <a:p>
                      <a:r>
                        <a:rPr lang="de-DE" sz="1200" dirty="0"/>
                        <a:t>0.33</a:t>
                      </a:r>
                      <a:endParaRPr lang="en-GB" sz="1200" dirty="0"/>
                    </a:p>
                  </a:txBody>
                  <a:tcPr/>
                </a:tc>
                <a:tc>
                  <a:txBody>
                    <a:bodyPr/>
                    <a:lstStyle/>
                    <a:p>
                      <a:r>
                        <a:rPr lang="de-DE" sz="1200" dirty="0"/>
                        <a:t>0.42</a:t>
                      </a:r>
                      <a:endParaRPr lang="en-GB" sz="1200" dirty="0"/>
                    </a:p>
                  </a:txBody>
                  <a:tcPr/>
                </a:tc>
                <a:tc>
                  <a:txBody>
                    <a:bodyPr/>
                    <a:lstStyle/>
                    <a:p>
                      <a:r>
                        <a:rPr lang="de-DE" sz="1200" dirty="0"/>
                        <a:t>0.66</a:t>
                      </a:r>
                      <a:endParaRPr lang="en-GB" sz="1200" dirty="0"/>
                    </a:p>
                  </a:txBody>
                  <a:tcPr/>
                </a:tc>
                <a:extLst>
                  <a:ext uri="{0D108BD9-81ED-4DB2-BD59-A6C34878D82A}">
                    <a16:rowId xmlns:a16="http://schemas.microsoft.com/office/drawing/2014/main" val="462344224"/>
                  </a:ext>
                </a:extLst>
              </a:tr>
              <a:tr h="256529">
                <a:tc>
                  <a:txBody>
                    <a:bodyPr/>
                    <a:lstStyle/>
                    <a:p>
                      <a:r>
                        <a:rPr lang="de-DE" sz="1200" dirty="0"/>
                        <a:t>0.4</a:t>
                      </a:r>
                      <a:endParaRPr lang="en-GB" sz="1200" dirty="0"/>
                    </a:p>
                  </a:txBody>
                  <a:tcPr/>
                </a:tc>
                <a:tc>
                  <a:txBody>
                    <a:bodyPr/>
                    <a:lstStyle/>
                    <a:p>
                      <a:r>
                        <a:rPr lang="de-DE" sz="1200" dirty="0"/>
                        <a:t>0.86</a:t>
                      </a:r>
                      <a:endParaRPr lang="en-GB" sz="1200" dirty="0"/>
                    </a:p>
                  </a:txBody>
                  <a:tcPr/>
                </a:tc>
                <a:tc>
                  <a:txBody>
                    <a:bodyPr/>
                    <a:lstStyle/>
                    <a:p>
                      <a:r>
                        <a:rPr lang="de-DE" sz="1200" dirty="0"/>
                        <a:t>0.33</a:t>
                      </a:r>
                      <a:endParaRPr lang="en-GB" sz="1200" dirty="0"/>
                    </a:p>
                  </a:txBody>
                  <a:tcPr/>
                </a:tc>
                <a:tc>
                  <a:txBody>
                    <a:bodyPr/>
                    <a:lstStyle/>
                    <a:p>
                      <a:r>
                        <a:rPr lang="de-DE" sz="1200" dirty="0"/>
                        <a:t>0.57</a:t>
                      </a:r>
                      <a:endParaRPr lang="en-GB" sz="1200" dirty="0"/>
                    </a:p>
                  </a:txBody>
                  <a:tcPr/>
                </a:tc>
                <a:tc>
                  <a:txBody>
                    <a:bodyPr/>
                    <a:lstStyle/>
                    <a:p>
                      <a:r>
                        <a:rPr lang="de-DE" sz="1200" dirty="0"/>
                        <a:t>0.66</a:t>
                      </a:r>
                      <a:endParaRPr lang="en-GB" sz="1200" dirty="0"/>
                    </a:p>
                  </a:txBody>
                  <a:tcPr/>
                </a:tc>
                <a:extLst>
                  <a:ext uri="{0D108BD9-81ED-4DB2-BD59-A6C34878D82A}">
                    <a16:rowId xmlns:a16="http://schemas.microsoft.com/office/drawing/2014/main" val="183406943"/>
                  </a:ext>
                </a:extLst>
              </a:tr>
              <a:tr h="256529">
                <a:tc>
                  <a:txBody>
                    <a:bodyPr/>
                    <a:lstStyle/>
                    <a:p>
                      <a:r>
                        <a:rPr lang="de-DE" sz="1200" dirty="0"/>
                        <a:t>0.3</a:t>
                      </a:r>
                      <a:endParaRPr lang="en-GB" sz="1200" dirty="0"/>
                    </a:p>
                  </a:txBody>
                  <a:tcPr/>
                </a:tc>
                <a:tc>
                  <a:txBody>
                    <a:bodyPr/>
                    <a:lstStyle/>
                    <a:p>
                      <a:r>
                        <a:rPr lang="de-DE" sz="1200" dirty="0"/>
                        <a:t>0.86</a:t>
                      </a:r>
                      <a:endParaRPr lang="en-GB" sz="1200" dirty="0"/>
                    </a:p>
                  </a:txBody>
                  <a:tcPr/>
                </a:tc>
                <a:tc>
                  <a:txBody>
                    <a:bodyPr/>
                    <a:lstStyle/>
                    <a:p>
                      <a:r>
                        <a:rPr lang="de-DE" sz="1200" dirty="0"/>
                        <a:t>0.33</a:t>
                      </a:r>
                      <a:endParaRPr lang="en-GB" sz="1200" dirty="0"/>
                    </a:p>
                  </a:txBody>
                  <a:tcPr/>
                </a:tc>
                <a:tc>
                  <a:txBody>
                    <a:bodyPr/>
                    <a:lstStyle/>
                    <a:p>
                      <a:r>
                        <a:rPr lang="de-DE" sz="1200" dirty="0"/>
                        <a:t>0.86</a:t>
                      </a:r>
                      <a:endParaRPr lang="en-GB" sz="1200" dirty="0"/>
                    </a:p>
                  </a:txBody>
                  <a:tcPr/>
                </a:tc>
                <a:tc>
                  <a:txBody>
                    <a:bodyPr/>
                    <a:lstStyle/>
                    <a:p>
                      <a:r>
                        <a:rPr lang="de-DE" sz="1200" dirty="0"/>
                        <a:t>1.00</a:t>
                      </a:r>
                      <a:endParaRPr lang="en-GB" sz="1200" dirty="0"/>
                    </a:p>
                  </a:txBody>
                  <a:tcPr/>
                </a:tc>
                <a:extLst>
                  <a:ext uri="{0D108BD9-81ED-4DB2-BD59-A6C34878D82A}">
                    <a16:rowId xmlns:a16="http://schemas.microsoft.com/office/drawing/2014/main" val="3336229151"/>
                  </a:ext>
                </a:extLst>
              </a:tr>
              <a:tr h="256529">
                <a:tc>
                  <a:txBody>
                    <a:bodyPr/>
                    <a:lstStyle/>
                    <a:p>
                      <a:r>
                        <a:rPr lang="de-DE" sz="1200" dirty="0"/>
                        <a:t>0.2</a:t>
                      </a:r>
                      <a:endParaRPr lang="en-GB" sz="1200" dirty="0"/>
                    </a:p>
                  </a:txBody>
                  <a:tcPr/>
                </a:tc>
                <a:tc>
                  <a:txBody>
                    <a:bodyPr/>
                    <a:lstStyle/>
                    <a:p>
                      <a:r>
                        <a:rPr lang="de-DE" sz="1200" dirty="0"/>
                        <a:t>0.86</a:t>
                      </a:r>
                      <a:endParaRPr lang="en-GB" sz="1200" dirty="0"/>
                    </a:p>
                  </a:txBody>
                  <a:tcPr/>
                </a:tc>
                <a:tc>
                  <a:txBody>
                    <a:bodyPr/>
                    <a:lstStyle/>
                    <a:p>
                      <a:r>
                        <a:rPr lang="de-DE" sz="1200" dirty="0"/>
                        <a:t>0.66</a:t>
                      </a:r>
                      <a:endParaRPr lang="en-GB" sz="1200" dirty="0"/>
                    </a:p>
                  </a:txBody>
                  <a:tcPr/>
                </a:tc>
                <a:tc>
                  <a:txBody>
                    <a:bodyPr/>
                    <a:lstStyle/>
                    <a:p>
                      <a:r>
                        <a:rPr lang="de-DE" sz="1200" dirty="0"/>
                        <a:t>1.00</a:t>
                      </a:r>
                      <a:endParaRPr lang="en-GB" sz="1200" dirty="0"/>
                    </a:p>
                  </a:txBody>
                  <a:tcPr/>
                </a:tc>
                <a:tc>
                  <a:txBody>
                    <a:bodyPr/>
                    <a:lstStyle/>
                    <a:p>
                      <a:r>
                        <a:rPr lang="de-DE" sz="1200" dirty="0"/>
                        <a:t>1.00</a:t>
                      </a:r>
                      <a:endParaRPr lang="en-GB" sz="1200" dirty="0"/>
                    </a:p>
                  </a:txBody>
                  <a:tcPr/>
                </a:tc>
                <a:extLst>
                  <a:ext uri="{0D108BD9-81ED-4DB2-BD59-A6C34878D82A}">
                    <a16:rowId xmlns:a16="http://schemas.microsoft.com/office/drawing/2014/main" val="3310087399"/>
                  </a:ext>
                </a:extLst>
              </a:tr>
              <a:tr h="256529">
                <a:tc>
                  <a:txBody>
                    <a:bodyPr/>
                    <a:lstStyle/>
                    <a:p>
                      <a:r>
                        <a:rPr lang="de-DE" sz="1200" dirty="0"/>
                        <a:t>0.1</a:t>
                      </a:r>
                      <a:endParaRPr lang="en-GB" sz="1200" dirty="0"/>
                    </a:p>
                  </a:txBody>
                  <a:tcPr/>
                </a:tc>
                <a:tc>
                  <a:txBody>
                    <a:bodyPr/>
                    <a:lstStyle/>
                    <a:p>
                      <a:r>
                        <a:rPr lang="de-DE" sz="1200" dirty="0"/>
                        <a:t>1.00</a:t>
                      </a:r>
                      <a:endParaRPr lang="en-GB" sz="1200" dirty="0"/>
                    </a:p>
                  </a:txBody>
                  <a:tcPr/>
                </a:tc>
                <a:tc>
                  <a:txBody>
                    <a:bodyPr/>
                    <a:lstStyle/>
                    <a:p>
                      <a:r>
                        <a:rPr lang="de-DE" sz="1200" dirty="0"/>
                        <a:t>1.00</a:t>
                      </a:r>
                      <a:endParaRPr lang="en-GB" sz="1200" dirty="0"/>
                    </a:p>
                  </a:txBody>
                  <a:tcPr/>
                </a:tc>
                <a:tc>
                  <a:txBody>
                    <a:bodyPr/>
                    <a:lstStyle/>
                    <a:p>
                      <a:r>
                        <a:rPr lang="de-DE" sz="1200" dirty="0"/>
                        <a:t>1.00</a:t>
                      </a:r>
                      <a:endParaRPr lang="en-GB" sz="1200" dirty="0"/>
                    </a:p>
                  </a:txBody>
                  <a:tcPr/>
                </a:tc>
                <a:tc>
                  <a:txBody>
                    <a:bodyPr/>
                    <a:lstStyle/>
                    <a:p>
                      <a:r>
                        <a:rPr lang="de-DE" sz="1200" dirty="0"/>
                        <a:t>1.00</a:t>
                      </a:r>
                      <a:endParaRPr lang="en-GB" sz="1200" dirty="0"/>
                    </a:p>
                  </a:txBody>
                  <a:tcPr/>
                </a:tc>
                <a:extLst>
                  <a:ext uri="{0D108BD9-81ED-4DB2-BD59-A6C34878D82A}">
                    <a16:rowId xmlns:a16="http://schemas.microsoft.com/office/drawing/2014/main" val="2798579764"/>
                  </a:ext>
                </a:extLst>
              </a:tr>
              <a:tr h="256529">
                <a:tc>
                  <a:txBody>
                    <a:bodyPr/>
                    <a:lstStyle/>
                    <a:p>
                      <a:r>
                        <a:rPr lang="de-DE" sz="1200" dirty="0"/>
                        <a:t>0.0</a:t>
                      </a:r>
                      <a:endParaRPr lang="en-GB" sz="1200" dirty="0"/>
                    </a:p>
                  </a:txBody>
                  <a:tcPr/>
                </a:tc>
                <a:tc>
                  <a:txBody>
                    <a:bodyPr/>
                    <a:lstStyle/>
                    <a:p>
                      <a:r>
                        <a:rPr lang="de-DE" sz="1200" dirty="0"/>
                        <a:t>1.00</a:t>
                      </a:r>
                      <a:endParaRPr lang="en-GB" sz="1200" dirty="0"/>
                    </a:p>
                  </a:txBody>
                  <a:tcPr/>
                </a:tc>
                <a:tc>
                  <a:txBody>
                    <a:bodyPr/>
                    <a:lstStyle/>
                    <a:p>
                      <a:r>
                        <a:rPr lang="de-DE" sz="1200" dirty="0"/>
                        <a:t>1.00</a:t>
                      </a:r>
                      <a:endParaRPr lang="en-GB" sz="1200" dirty="0"/>
                    </a:p>
                  </a:txBody>
                  <a:tcPr/>
                </a:tc>
                <a:tc>
                  <a:txBody>
                    <a:bodyPr/>
                    <a:lstStyle/>
                    <a:p>
                      <a:r>
                        <a:rPr lang="de-DE" sz="1200" dirty="0"/>
                        <a:t>1.00</a:t>
                      </a:r>
                      <a:endParaRPr lang="en-GB" sz="1200" dirty="0"/>
                    </a:p>
                  </a:txBody>
                  <a:tcPr/>
                </a:tc>
                <a:tc>
                  <a:txBody>
                    <a:bodyPr/>
                    <a:lstStyle/>
                    <a:p>
                      <a:r>
                        <a:rPr lang="de-DE" sz="1200" dirty="0"/>
                        <a:t>1.00</a:t>
                      </a:r>
                      <a:endParaRPr lang="en-GB" sz="1200" dirty="0"/>
                    </a:p>
                  </a:txBody>
                  <a:tcPr/>
                </a:tc>
                <a:extLst>
                  <a:ext uri="{0D108BD9-81ED-4DB2-BD59-A6C34878D82A}">
                    <a16:rowId xmlns:a16="http://schemas.microsoft.com/office/drawing/2014/main" val="933458945"/>
                  </a:ext>
                </a:extLst>
              </a:tr>
            </a:tbl>
          </a:graphicData>
        </a:graphic>
      </p:graphicFrame>
      <p:sp>
        <p:nvSpPr>
          <p:cNvPr id="101" name="Oval 100">
            <a:extLst>
              <a:ext uri="{FF2B5EF4-FFF2-40B4-BE49-F238E27FC236}">
                <a16:creationId xmlns:a16="http://schemas.microsoft.com/office/drawing/2014/main" id="{0BDC5DED-3E85-498D-999A-090B3FF42980}"/>
              </a:ext>
            </a:extLst>
          </p:cNvPr>
          <p:cNvSpPr/>
          <p:nvPr/>
        </p:nvSpPr>
        <p:spPr>
          <a:xfrm>
            <a:off x="2329581" y="1758208"/>
            <a:ext cx="166255" cy="188422"/>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D6972315-5056-4651-9E71-5C74A8C8FE03}"/>
              </a:ext>
            </a:extLst>
          </p:cNvPr>
          <p:cNvSpPr/>
          <p:nvPr/>
        </p:nvSpPr>
        <p:spPr>
          <a:xfrm>
            <a:off x="3948602" y="1767082"/>
            <a:ext cx="166255" cy="188422"/>
          </a:xfrm>
          <a:prstGeom prst="ellipse">
            <a:avLst/>
          </a:prstGeom>
          <a:solidFill>
            <a:srgbClr val="F8C71A"/>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6" name="Group 15"/>
          <p:cNvGrpSpPr/>
          <p:nvPr/>
        </p:nvGrpSpPr>
        <p:grpSpPr>
          <a:xfrm>
            <a:off x="4772432" y="1718400"/>
            <a:ext cx="3764820" cy="3599588"/>
            <a:chOff x="4772432" y="1718400"/>
            <a:chExt cx="3764820" cy="3599588"/>
          </a:xfrm>
        </p:grpSpPr>
        <p:cxnSp>
          <p:nvCxnSpPr>
            <p:cNvPr id="10" name="Straight Arrow Connector 9">
              <a:extLst>
                <a:ext uri="{FF2B5EF4-FFF2-40B4-BE49-F238E27FC236}">
                  <a16:creationId xmlns:a16="http://schemas.microsoft.com/office/drawing/2014/main" id="{A65A1B4E-A13B-4F4C-BB4F-3E25FF8EABE0}"/>
                </a:ext>
              </a:extLst>
            </p:cNvPr>
            <p:cNvCxnSpPr>
              <a:cxnSpLocks/>
            </p:cNvCxnSpPr>
            <p:nvPr/>
          </p:nvCxnSpPr>
          <p:spPr>
            <a:xfrm flipV="1">
              <a:off x="5113003" y="1872000"/>
              <a:ext cx="0" cy="3312000"/>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2BA4EA5-31F6-47E6-A1F9-F4EC331EA064}"/>
                </a:ext>
              </a:extLst>
            </p:cNvPr>
            <p:cNvCxnSpPr>
              <a:cxnSpLocks/>
            </p:cNvCxnSpPr>
            <p:nvPr/>
          </p:nvCxnSpPr>
          <p:spPr>
            <a:xfrm flipH="1" flipV="1">
              <a:off x="5095835" y="4284000"/>
              <a:ext cx="1048" cy="324000"/>
            </a:xfrm>
            <a:prstGeom prst="line">
              <a:avLst/>
            </a:prstGeom>
            <a:ln w="38100" cap="rnd" cmpd="sng">
              <a:solidFill>
                <a:srgbClr val="FFC000"/>
              </a:solidFill>
              <a:prstDash val="solid"/>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58BD207-B78C-4311-A2B4-437274FEAB06}"/>
                </a:ext>
              </a:extLst>
            </p:cNvPr>
            <p:cNvCxnSpPr/>
            <p:nvPr/>
          </p:nvCxnSpPr>
          <p:spPr>
            <a:xfrm>
              <a:off x="5070690" y="4790210"/>
              <a:ext cx="3091600"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2BA4EA5-31F6-47E6-A1F9-F4EC331EA064}"/>
                </a:ext>
              </a:extLst>
            </p:cNvPr>
            <p:cNvCxnSpPr>
              <a:cxnSpLocks/>
              <a:stCxn id="105" idx="0"/>
              <a:endCxn id="107" idx="4"/>
            </p:cNvCxnSpPr>
            <p:nvPr/>
          </p:nvCxnSpPr>
          <p:spPr>
            <a:xfrm flipV="1">
              <a:off x="5100884" y="4729459"/>
              <a:ext cx="0" cy="264622"/>
            </a:xfrm>
            <a:prstGeom prst="line">
              <a:avLst/>
            </a:prstGeom>
            <a:ln w="38100" cap="rnd" cmpd="sng">
              <a:solidFill>
                <a:srgbClr val="FFC000"/>
              </a:solidFill>
              <a:prstDash val="solid"/>
              <a:roun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980296C-4526-4E1C-8D8D-A720E43F074D}"/>
                </a:ext>
              </a:extLst>
            </p:cNvPr>
            <p:cNvCxnSpPr>
              <a:cxnSpLocks/>
            </p:cNvCxnSpPr>
            <p:nvPr/>
          </p:nvCxnSpPr>
          <p:spPr>
            <a:xfrm>
              <a:off x="4915024" y="5078437"/>
              <a:ext cx="3520138" cy="0"/>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2C33657-826B-45A3-A90F-3676401104BD}"/>
                </a:ext>
              </a:extLst>
            </p:cNvPr>
            <p:cNvSpPr txBox="1"/>
            <p:nvPr/>
          </p:nvSpPr>
          <p:spPr>
            <a:xfrm>
              <a:off x="4781851" y="1718400"/>
              <a:ext cx="262414"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TPR</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7" name="TextBox 16">
              <a:extLst>
                <a:ext uri="{FF2B5EF4-FFF2-40B4-BE49-F238E27FC236}">
                  <a16:creationId xmlns:a16="http://schemas.microsoft.com/office/drawing/2014/main" id="{15858337-F932-4B72-A8D7-312210C0F1CE}"/>
                </a:ext>
              </a:extLst>
            </p:cNvPr>
            <p:cNvSpPr txBox="1"/>
            <p:nvPr/>
          </p:nvSpPr>
          <p:spPr>
            <a:xfrm>
              <a:off x="8274838" y="5143940"/>
              <a:ext cx="262414" cy="157448"/>
            </a:xfrm>
            <a:prstGeom prst="rect">
              <a:avLst/>
            </a:prstGeom>
            <a:solidFill>
              <a:schemeClr val="bg1"/>
            </a:solidFill>
          </p:spPr>
          <p:txBody>
            <a:bodyPr wrap="none" lIns="0" tIns="0" rIns="0" bIns="0" rtlCol="0">
              <a:spAutoFit/>
            </a:bodyPr>
            <a:lstStyle/>
            <a:p>
              <a:pPr algn="l">
                <a:lnSpc>
                  <a:spcPct val="100000"/>
                </a:lnSpc>
              </a:pPr>
              <a:r>
                <a:rPr lang="de-DE" sz="120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F</a:t>
              </a: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PR</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24" name="Straight Connector 23">
              <a:extLst>
                <a:ext uri="{FF2B5EF4-FFF2-40B4-BE49-F238E27FC236}">
                  <a16:creationId xmlns:a16="http://schemas.microsoft.com/office/drawing/2014/main" id="{79790102-A4AF-4B6D-B52B-86102CED4AB8}"/>
                </a:ext>
              </a:extLst>
            </p:cNvPr>
            <p:cNvCxnSpPr>
              <a:cxnSpLocks/>
            </p:cNvCxnSpPr>
            <p:nvPr/>
          </p:nvCxnSpPr>
          <p:spPr>
            <a:xfrm>
              <a:off x="5401229" y="2052000"/>
              <a:ext cx="4243" cy="317520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C85785-D0B0-4853-95A6-9CA42E95D801}"/>
                </a:ext>
              </a:extLst>
            </p:cNvPr>
            <p:cNvCxnSpPr>
              <a:cxnSpLocks/>
            </p:cNvCxnSpPr>
            <p:nvPr/>
          </p:nvCxnSpPr>
          <p:spPr>
            <a:xfrm>
              <a:off x="5701740" y="2052000"/>
              <a:ext cx="7198" cy="317520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52E5162-0D72-4E2C-BB3E-8F4EB92C6BA9}"/>
                </a:ext>
              </a:extLst>
            </p:cNvPr>
            <p:cNvCxnSpPr>
              <a:cxnSpLocks/>
            </p:cNvCxnSpPr>
            <p:nvPr/>
          </p:nvCxnSpPr>
          <p:spPr>
            <a:xfrm>
              <a:off x="5995125" y="2052000"/>
              <a:ext cx="0" cy="317520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6646671-164F-4B41-98BF-569D89C1B320}"/>
                </a:ext>
              </a:extLst>
            </p:cNvPr>
            <p:cNvCxnSpPr>
              <a:cxnSpLocks/>
            </p:cNvCxnSpPr>
            <p:nvPr/>
          </p:nvCxnSpPr>
          <p:spPr>
            <a:xfrm>
              <a:off x="6283352" y="2052000"/>
              <a:ext cx="0" cy="317520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38B2343-D926-4D8E-99C5-4D137083D188}"/>
                </a:ext>
              </a:extLst>
            </p:cNvPr>
            <p:cNvSpPr txBox="1"/>
            <p:nvPr/>
          </p:nvSpPr>
          <p:spPr>
            <a:xfrm>
              <a:off x="5007676" y="5154575"/>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5" name="TextBox 34">
              <a:extLst>
                <a:ext uri="{FF2B5EF4-FFF2-40B4-BE49-F238E27FC236}">
                  <a16:creationId xmlns:a16="http://schemas.microsoft.com/office/drawing/2014/main" id="{03E8A164-671E-443C-B4F1-47C181F1C2C4}"/>
                </a:ext>
              </a:extLst>
            </p:cNvPr>
            <p:cNvSpPr txBox="1"/>
            <p:nvPr/>
          </p:nvSpPr>
          <p:spPr>
            <a:xfrm>
              <a:off x="5332813" y="5159360"/>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0.1</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7" name="TextBox 36">
              <a:extLst>
                <a:ext uri="{FF2B5EF4-FFF2-40B4-BE49-F238E27FC236}">
                  <a16:creationId xmlns:a16="http://schemas.microsoft.com/office/drawing/2014/main" id="{EEA30F5F-8D07-4AC2-B6B4-3AEABFFF1742}"/>
                </a:ext>
              </a:extLst>
            </p:cNvPr>
            <p:cNvSpPr txBox="1"/>
            <p:nvPr/>
          </p:nvSpPr>
          <p:spPr>
            <a:xfrm>
              <a:off x="5633149" y="5158675"/>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0.2</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9" name="TextBox 38">
              <a:extLst>
                <a:ext uri="{FF2B5EF4-FFF2-40B4-BE49-F238E27FC236}">
                  <a16:creationId xmlns:a16="http://schemas.microsoft.com/office/drawing/2014/main" id="{B7CF63B5-302D-437A-AAC9-450A028F11AC}"/>
                </a:ext>
              </a:extLst>
            </p:cNvPr>
            <p:cNvSpPr txBox="1"/>
            <p:nvPr/>
          </p:nvSpPr>
          <p:spPr>
            <a:xfrm>
              <a:off x="5899382" y="5160540"/>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0.3</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1" name="TextBox 40">
              <a:extLst>
                <a:ext uri="{FF2B5EF4-FFF2-40B4-BE49-F238E27FC236}">
                  <a16:creationId xmlns:a16="http://schemas.microsoft.com/office/drawing/2014/main" id="{4630FF70-87B8-40E6-9F20-EBA7FBCDB2D4}"/>
                </a:ext>
              </a:extLst>
            </p:cNvPr>
            <p:cNvSpPr txBox="1"/>
            <p:nvPr/>
          </p:nvSpPr>
          <p:spPr>
            <a:xfrm>
              <a:off x="6194096" y="5156399"/>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0.4</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42" name="Straight Connector 41">
              <a:extLst>
                <a:ext uri="{FF2B5EF4-FFF2-40B4-BE49-F238E27FC236}">
                  <a16:creationId xmlns:a16="http://schemas.microsoft.com/office/drawing/2014/main" id="{B062F7D3-EE74-4161-AA19-16724FC2D614}"/>
                </a:ext>
              </a:extLst>
            </p:cNvPr>
            <p:cNvCxnSpPr>
              <a:cxnSpLocks/>
            </p:cNvCxnSpPr>
            <p:nvPr/>
          </p:nvCxnSpPr>
          <p:spPr>
            <a:xfrm>
              <a:off x="6555600" y="2052000"/>
              <a:ext cx="2073" cy="317520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D6C26C8-8E7F-4AC2-8C95-0B595EE61F87}"/>
                </a:ext>
              </a:extLst>
            </p:cNvPr>
            <p:cNvCxnSpPr>
              <a:cxnSpLocks/>
            </p:cNvCxnSpPr>
            <p:nvPr/>
          </p:nvCxnSpPr>
          <p:spPr>
            <a:xfrm>
              <a:off x="6836400" y="2052000"/>
              <a:ext cx="24486" cy="317520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A8128F5-D89D-4B7B-AD68-787A18DEFF9A}"/>
                </a:ext>
              </a:extLst>
            </p:cNvPr>
            <p:cNvCxnSpPr>
              <a:cxnSpLocks/>
            </p:cNvCxnSpPr>
            <p:nvPr/>
          </p:nvCxnSpPr>
          <p:spPr>
            <a:xfrm>
              <a:off x="7148028" y="2052000"/>
              <a:ext cx="0" cy="317520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2F163C8-77B5-4A2D-9BC1-E281C0856457}"/>
                </a:ext>
              </a:extLst>
            </p:cNvPr>
            <p:cNvCxnSpPr>
              <a:cxnSpLocks/>
            </p:cNvCxnSpPr>
            <p:nvPr/>
          </p:nvCxnSpPr>
          <p:spPr>
            <a:xfrm>
              <a:off x="7441944" y="2052000"/>
              <a:ext cx="0" cy="3175201"/>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58DC4F7-475A-497C-87F4-F90BA26402CA}"/>
                </a:ext>
              </a:extLst>
            </p:cNvPr>
            <p:cNvCxnSpPr>
              <a:cxnSpLocks/>
            </p:cNvCxnSpPr>
            <p:nvPr/>
          </p:nvCxnSpPr>
          <p:spPr>
            <a:xfrm flipH="1">
              <a:off x="7730171" y="2052738"/>
              <a:ext cx="2844" cy="3174699"/>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DDD1BFD-119E-4688-BAEC-CFDB2D9E16D5}"/>
                </a:ext>
              </a:extLst>
            </p:cNvPr>
            <p:cNvCxnSpPr>
              <a:cxnSpLocks/>
            </p:cNvCxnSpPr>
            <p:nvPr/>
          </p:nvCxnSpPr>
          <p:spPr>
            <a:xfrm>
              <a:off x="8018397" y="2052738"/>
              <a:ext cx="0" cy="3182385"/>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F53A84AE-596D-41EE-AB9E-CD2AAEC1C091}"/>
                </a:ext>
              </a:extLst>
            </p:cNvPr>
            <p:cNvSpPr txBox="1"/>
            <p:nvPr/>
          </p:nvSpPr>
          <p:spPr>
            <a:xfrm>
              <a:off x="6472056" y="5160540"/>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0.5</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2" name="TextBox 51">
              <a:extLst>
                <a:ext uri="{FF2B5EF4-FFF2-40B4-BE49-F238E27FC236}">
                  <a16:creationId xmlns:a16="http://schemas.microsoft.com/office/drawing/2014/main" id="{6177132F-4244-4741-A4A2-1EB931C386BA}"/>
                </a:ext>
              </a:extLst>
            </p:cNvPr>
            <p:cNvSpPr txBox="1"/>
            <p:nvPr/>
          </p:nvSpPr>
          <p:spPr>
            <a:xfrm>
              <a:off x="6744428" y="5160540"/>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0.6</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4" name="TextBox 53">
              <a:extLst>
                <a:ext uri="{FF2B5EF4-FFF2-40B4-BE49-F238E27FC236}">
                  <a16:creationId xmlns:a16="http://schemas.microsoft.com/office/drawing/2014/main" id="{ED285E78-A1F6-43AF-9F60-F07F38AD23C2}"/>
                </a:ext>
              </a:extLst>
            </p:cNvPr>
            <p:cNvSpPr txBox="1"/>
            <p:nvPr/>
          </p:nvSpPr>
          <p:spPr>
            <a:xfrm>
              <a:off x="7046943" y="5154575"/>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0.7</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6" name="TextBox 55">
              <a:extLst>
                <a:ext uri="{FF2B5EF4-FFF2-40B4-BE49-F238E27FC236}">
                  <a16:creationId xmlns:a16="http://schemas.microsoft.com/office/drawing/2014/main" id="{93592A98-432D-471D-BC4F-069E2B5501D5}"/>
                </a:ext>
              </a:extLst>
            </p:cNvPr>
            <p:cNvSpPr txBox="1"/>
            <p:nvPr/>
          </p:nvSpPr>
          <p:spPr>
            <a:xfrm>
              <a:off x="7348212" y="5152175"/>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0.8</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8" name="TextBox 57">
              <a:extLst>
                <a:ext uri="{FF2B5EF4-FFF2-40B4-BE49-F238E27FC236}">
                  <a16:creationId xmlns:a16="http://schemas.microsoft.com/office/drawing/2014/main" id="{A60868BD-F209-4AE8-9DE4-F21C210DC7C5}"/>
                </a:ext>
              </a:extLst>
            </p:cNvPr>
            <p:cNvSpPr txBox="1"/>
            <p:nvPr/>
          </p:nvSpPr>
          <p:spPr>
            <a:xfrm>
              <a:off x="7642127" y="5148713"/>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0.9</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60" name="TextBox 59">
              <a:extLst>
                <a:ext uri="{FF2B5EF4-FFF2-40B4-BE49-F238E27FC236}">
                  <a16:creationId xmlns:a16="http://schemas.microsoft.com/office/drawing/2014/main" id="{DAA7E698-38C1-456B-BE44-F3693D5B2862}"/>
                </a:ext>
              </a:extLst>
            </p:cNvPr>
            <p:cNvSpPr txBox="1"/>
            <p:nvPr/>
          </p:nvSpPr>
          <p:spPr>
            <a:xfrm>
              <a:off x="7933197" y="5150823"/>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1.0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66" name="Straight Connector 65">
              <a:extLst>
                <a:ext uri="{FF2B5EF4-FFF2-40B4-BE49-F238E27FC236}">
                  <a16:creationId xmlns:a16="http://schemas.microsoft.com/office/drawing/2014/main" id="{28A7371E-1E3E-4420-98E4-217FDFF0B05C}"/>
                </a:ext>
              </a:extLst>
            </p:cNvPr>
            <p:cNvCxnSpPr/>
            <p:nvPr/>
          </p:nvCxnSpPr>
          <p:spPr>
            <a:xfrm>
              <a:off x="5072722" y="4499709"/>
              <a:ext cx="30895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08A7AAF-5A41-433A-87D5-D0B7A90D8B34}"/>
                </a:ext>
              </a:extLst>
            </p:cNvPr>
            <p:cNvCxnSpPr>
              <a:stCxn id="109" idx="1"/>
            </p:cNvCxnSpPr>
            <p:nvPr/>
          </p:nvCxnSpPr>
          <p:spPr>
            <a:xfrm flipV="1">
              <a:off x="5063934" y="4199757"/>
              <a:ext cx="3080192" cy="2967"/>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87EFE29-CD35-4919-92B7-E441C8397668}"/>
                </a:ext>
              </a:extLst>
            </p:cNvPr>
            <p:cNvCxnSpPr/>
            <p:nvPr/>
          </p:nvCxnSpPr>
          <p:spPr>
            <a:xfrm>
              <a:off x="5072722" y="3894993"/>
              <a:ext cx="30895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DC7A056-4ADD-4585-BC8C-90E713D4427F}"/>
                </a:ext>
              </a:extLst>
            </p:cNvPr>
            <p:cNvCxnSpPr/>
            <p:nvPr/>
          </p:nvCxnSpPr>
          <p:spPr>
            <a:xfrm>
              <a:off x="5072722" y="3583076"/>
              <a:ext cx="3079135" cy="7155"/>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6EE15E4-ED9B-46C5-8B9A-F0519D9DB928}"/>
                </a:ext>
              </a:extLst>
            </p:cNvPr>
            <p:cNvSpPr txBox="1"/>
            <p:nvPr/>
          </p:nvSpPr>
          <p:spPr>
            <a:xfrm>
              <a:off x="4822170" y="4986742"/>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73" name="TextBox 72">
              <a:extLst>
                <a:ext uri="{FF2B5EF4-FFF2-40B4-BE49-F238E27FC236}">
                  <a16:creationId xmlns:a16="http://schemas.microsoft.com/office/drawing/2014/main" id="{731CBE95-7202-424C-BD24-58A7C7381723}"/>
                </a:ext>
              </a:extLst>
            </p:cNvPr>
            <p:cNvSpPr txBox="1"/>
            <p:nvPr/>
          </p:nvSpPr>
          <p:spPr>
            <a:xfrm>
              <a:off x="4810487" y="4707625"/>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0.1</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75" name="TextBox 74">
              <a:extLst>
                <a:ext uri="{FF2B5EF4-FFF2-40B4-BE49-F238E27FC236}">
                  <a16:creationId xmlns:a16="http://schemas.microsoft.com/office/drawing/2014/main" id="{E9B4D64F-AF2C-4999-B67E-366C260B72A8}"/>
                </a:ext>
              </a:extLst>
            </p:cNvPr>
            <p:cNvSpPr txBox="1"/>
            <p:nvPr/>
          </p:nvSpPr>
          <p:spPr>
            <a:xfrm>
              <a:off x="4809779" y="4419185"/>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0.2</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77" name="TextBox 76">
              <a:extLst>
                <a:ext uri="{FF2B5EF4-FFF2-40B4-BE49-F238E27FC236}">
                  <a16:creationId xmlns:a16="http://schemas.microsoft.com/office/drawing/2014/main" id="{5E41699D-7EB1-4333-82D0-BAF0B10E0489}"/>
                </a:ext>
              </a:extLst>
            </p:cNvPr>
            <p:cNvSpPr txBox="1"/>
            <p:nvPr/>
          </p:nvSpPr>
          <p:spPr>
            <a:xfrm>
              <a:off x="4805497" y="4109230"/>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0.3</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79" name="TextBox 78">
              <a:extLst>
                <a:ext uri="{FF2B5EF4-FFF2-40B4-BE49-F238E27FC236}">
                  <a16:creationId xmlns:a16="http://schemas.microsoft.com/office/drawing/2014/main" id="{431F105C-73F8-420C-97A4-DE1215D8A6B3}"/>
                </a:ext>
              </a:extLst>
            </p:cNvPr>
            <p:cNvSpPr txBox="1"/>
            <p:nvPr/>
          </p:nvSpPr>
          <p:spPr>
            <a:xfrm>
              <a:off x="4805648" y="3803595"/>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0.4</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81" name="TextBox 80">
              <a:extLst>
                <a:ext uri="{FF2B5EF4-FFF2-40B4-BE49-F238E27FC236}">
                  <a16:creationId xmlns:a16="http://schemas.microsoft.com/office/drawing/2014/main" id="{ADE2CEC5-C0A6-4336-A323-C59AB117E17B}"/>
                </a:ext>
              </a:extLst>
            </p:cNvPr>
            <p:cNvSpPr txBox="1"/>
            <p:nvPr/>
          </p:nvSpPr>
          <p:spPr>
            <a:xfrm>
              <a:off x="4802305" y="3513853"/>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0.5</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83" name="TextBox 82">
              <a:extLst>
                <a:ext uri="{FF2B5EF4-FFF2-40B4-BE49-F238E27FC236}">
                  <a16:creationId xmlns:a16="http://schemas.microsoft.com/office/drawing/2014/main" id="{873E18FF-4B64-43F9-A2B6-509A50E90AFB}"/>
                </a:ext>
              </a:extLst>
            </p:cNvPr>
            <p:cNvSpPr txBox="1"/>
            <p:nvPr/>
          </p:nvSpPr>
          <p:spPr>
            <a:xfrm>
              <a:off x="4795415" y="3194069"/>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0.6</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85" name="TextBox 84">
              <a:extLst>
                <a:ext uri="{FF2B5EF4-FFF2-40B4-BE49-F238E27FC236}">
                  <a16:creationId xmlns:a16="http://schemas.microsoft.com/office/drawing/2014/main" id="{2E1B7150-A734-4EC0-8DBE-37F2CFD5ECEA}"/>
                </a:ext>
              </a:extLst>
            </p:cNvPr>
            <p:cNvSpPr txBox="1"/>
            <p:nvPr/>
          </p:nvSpPr>
          <p:spPr>
            <a:xfrm>
              <a:off x="4812078" y="2881643"/>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0.7</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87" name="TextBox 86">
              <a:extLst>
                <a:ext uri="{FF2B5EF4-FFF2-40B4-BE49-F238E27FC236}">
                  <a16:creationId xmlns:a16="http://schemas.microsoft.com/office/drawing/2014/main" id="{A7C63D1C-39BC-448D-8506-4C4208EA46CC}"/>
                </a:ext>
              </a:extLst>
            </p:cNvPr>
            <p:cNvSpPr txBox="1"/>
            <p:nvPr/>
          </p:nvSpPr>
          <p:spPr>
            <a:xfrm>
              <a:off x="4813553" y="2588683"/>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0.8</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89" name="TextBox 88">
              <a:extLst>
                <a:ext uri="{FF2B5EF4-FFF2-40B4-BE49-F238E27FC236}">
                  <a16:creationId xmlns:a16="http://schemas.microsoft.com/office/drawing/2014/main" id="{99671ABF-294E-4246-B4D1-19C83F91D243}"/>
                </a:ext>
              </a:extLst>
            </p:cNvPr>
            <p:cNvSpPr txBox="1"/>
            <p:nvPr/>
          </p:nvSpPr>
          <p:spPr>
            <a:xfrm>
              <a:off x="4813553" y="2292007"/>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0.9</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91" name="TextBox 90">
              <a:extLst>
                <a:ext uri="{FF2B5EF4-FFF2-40B4-BE49-F238E27FC236}">
                  <a16:creationId xmlns:a16="http://schemas.microsoft.com/office/drawing/2014/main" id="{8DA185B3-5447-470F-89E9-962762DA3CC1}"/>
                </a:ext>
              </a:extLst>
            </p:cNvPr>
            <p:cNvSpPr txBox="1"/>
            <p:nvPr/>
          </p:nvSpPr>
          <p:spPr>
            <a:xfrm>
              <a:off x="4772432" y="1959460"/>
              <a:ext cx="181777" cy="157448"/>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1.0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92" name="Straight Connector 91">
              <a:extLst>
                <a:ext uri="{FF2B5EF4-FFF2-40B4-BE49-F238E27FC236}">
                  <a16:creationId xmlns:a16="http://schemas.microsoft.com/office/drawing/2014/main" id="{A05CEC67-1D18-4C93-AA42-9709E0111277}"/>
                </a:ext>
              </a:extLst>
            </p:cNvPr>
            <p:cNvCxnSpPr/>
            <p:nvPr/>
          </p:nvCxnSpPr>
          <p:spPr>
            <a:xfrm>
              <a:off x="5083471" y="3285468"/>
              <a:ext cx="3031503"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D375941-29B4-4A8E-8D67-52A7960D9855}"/>
                </a:ext>
              </a:extLst>
            </p:cNvPr>
            <p:cNvCxnSpPr>
              <a:stCxn id="133" idx="3"/>
            </p:cNvCxnSpPr>
            <p:nvPr/>
          </p:nvCxnSpPr>
          <p:spPr>
            <a:xfrm flipV="1">
              <a:off x="5072722" y="2981288"/>
              <a:ext cx="3040224" cy="11647"/>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E1AA275-FC98-45FB-BD29-0D8336089C90}"/>
                </a:ext>
              </a:extLst>
            </p:cNvPr>
            <p:cNvCxnSpPr/>
            <p:nvPr/>
          </p:nvCxnSpPr>
          <p:spPr>
            <a:xfrm>
              <a:off x="5083471" y="2667407"/>
              <a:ext cx="3032714" cy="1445"/>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4AEA815-FF82-439C-A49F-1722A4E4C172}"/>
                </a:ext>
              </a:extLst>
            </p:cNvPr>
            <p:cNvCxnSpPr/>
            <p:nvPr/>
          </p:nvCxnSpPr>
          <p:spPr>
            <a:xfrm>
              <a:off x="5083471" y="2364089"/>
              <a:ext cx="3060655"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DD43C5F-4C00-4358-A682-0100A3C1CE34}"/>
                </a:ext>
              </a:extLst>
            </p:cNvPr>
            <p:cNvCxnSpPr/>
            <p:nvPr/>
          </p:nvCxnSpPr>
          <p:spPr>
            <a:xfrm>
              <a:off x="5070690" y="2052738"/>
              <a:ext cx="3073436"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105" name="Oval 104">
              <a:extLst>
                <a:ext uri="{FF2B5EF4-FFF2-40B4-BE49-F238E27FC236}">
                  <a16:creationId xmlns:a16="http://schemas.microsoft.com/office/drawing/2014/main" id="{5A779291-FAFA-4907-91B0-DE970A832A9D}"/>
                </a:ext>
              </a:extLst>
            </p:cNvPr>
            <p:cNvSpPr/>
            <p:nvPr/>
          </p:nvSpPr>
          <p:spPr>
            <a:xfrm>
              <a:off x="5030008" y="4994081"/>
              <a:ext cx="141751" cy="160651"/>
            </a:xfrm>
            <a:prstGeom prst="ellipse">
              <a:avLst/>
            </a:prstGeom>
            <a:solidFill>
              <a:srgbClr val="F8C71A"/>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EB88D4AE-5A9F-4AEB-971D-01005444D2AD}"/>
                </a:ext>
              </a:extLst>
            </p:cNvPr>
            <p:cNvSpPr/>
            <p:nvPr/>
          </p:nvSpPr>
          <p:spPr>
            <a:xfrm>
              <a:off x="7953209" y="1987477"/>
              <a:ext cx="141751" cy="160651"/>
            </a:xfrm>
            <a:prstGeom prst="ellipse">
              <a:avLst/>
            </a:prstGeom>
            <a:solidFill>
              <a:srgbClr val="F8C71A"/>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a:extLst>
                <a:ext uri="{FF2B5EF4-FFF2-40B4-BE49-F238E27FC236}">
                  <a16:creationId xmlns:a16="http://schemas.microsoft.com/office/drawing/2014/main" id="{F3E3474D-3C82-4EFE-B27F-8781F83D63BB}"/>
                </a:ext>
              </a:extLst>
            </p:cNvPr>
            <p:cNvSpPr/>
            <p:nvPr/>
          </p:nvSpPr>
          <p:spPr>
            <a:xfrm>
              <a:off x="8002376" y="1994401"/>
              <a:ext cx="141751" cy="160651"/>
            </a:xfrm>
            <a:prstGeom prst="ellipse">
              <a:avLst/>
            </a:prstGeom>
            <a:solidFill>
              <a:srgbClr val="F8C71A"/>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4" name="Straight Connector 153">
              <a:extLst>
                <a:ext uri="{FF2B5EF4-FFF2-40B4-BE49-F238E27FC236}">
                  <a16:creationId xmlns:a16="http://schemas.microsoft.com/office/drawing/2014/main" id="{38A8F200-BFC7-4453-8E73-550734674DBF}"/>
                </a:ext>
              </a:extLst>
            </p:cNvPr>
            <p:cNvCxnSpPr>
              <a:cxnSpLocks/>
              <a:stCxn id="133" idx="6"/>
              <a:endCxn id="135" idx="2"/>
            </p:cNvCxnSpPr>
            <p:nvPr/>
          </p:nvCxnSpPr>
          <p:spPr>
            <a:xfrm>
              <a:off x="5193714" y="2936136"/>
              <a:ext cx="762322" cy="3729"/>
            </a:xfrm>
            <a:prstGeom prst="line">
              <a:avLst/>
            </a:prstGeom>
            <a:ln w="38100" cap="rnd"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9F3168A1-183B-43A9-83CD-D4AD92C87D69}"/>
                </a:ext>
              </a:extLst>
            </p:cNvPr>
            <p:cNvCxnSpPr>
              <a:cxnSpLocks/>
            </p:cNvCxnSpPr>
            <p:nvPr/>
          </p:nvCxnSpPr>
          <p:spPr>
            <a:xfrm flipH="1" flipV="1">
              <a:off x="6039778" y="2520000"/>
              <a:ext cx="1" cy="396000"/>
            </a:xfrm>
            <a:prstGeom prst="line">
              <a:avLst/>
            </a:prstGeom>
            <a:ln w="38100" cap="rnd"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79671401-9C65-4C99-9AB1-8734C6B88902}"/>
                </a:ext>
              </a:extLst>
            </p:cNvPr>
            <p:cNvCxnSpPr>
              <a:stCxn id="141" idx="6"/>
              <a:endCxn id="143" idx="2"/>
            </p:cNvCxnSpPr>
            <p:nvPr/>
          </p:nvCxnSpPr>
          <p:spPr>
            <a:xfrm>
              <a:off x="6156849" y="2488695"/>
              <a:ext cx="804775" cy="2379"/>
            </a:xfrm>
            <a:prstGeom prst="line">
              <a:avLst/>
            </a:prstGeom>
            <a:ln w="38100" cap="rnd"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C81C985C-DE4E-41C2-9DDC-B1DE6933DC4E}"/>
                </a:ext>
              </a:extLst>
            </p:cNvPr>
            <p:cNvCxnSpPr>
              <a:stCxn id="143" idx="6"/>
              <a:endCxn id="147" idx="2"/>
            </p:cNvCxnSpPr>
            <p:nvPr/>
          </p:nvCxnSpPr>
          <p:spPr>
            <a:xfrm flipV="1">
              <a:off x="7103375" y="2074828"/>
              <a:ext cx="864411" cy="416247"/>
            </a:xfrm>
            <a:prstGeom prst="line">
              <a:avLst/>
            </a:prstGeom>
            <a:ln w="38100" cap="rnd"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EA62F543-1D36-4AB3-8E87-C56C4E7087C9}"/>
                </a:ext>
              </a:extLst>
            </p:cNvPr>
            <p:cNvCxnSpPr>
              <a:stCxn id="109" idx="6"/>
              <a:endCxn id="111" idx="2"/>
            </p:cNvCxnSpPr>
            <p:nvPr/>
          </p:nvCxnSpPr>
          <p:spPr>
            <a:xfrm flipV="1">
              <a:off x="5184926" y="3823263"/>
              <a:ext cx="1753321" cy="436260"/>
            </a:xfrm>
            <a:prstGeom prst="line">
              <a:avLst/>
            </a:prstGeom>
            <a:ln w="38100" cap="rnd" cmpd="sng">
              <a:solidFill>
                <a:srgbClr val="FFC000"/>
              </a:solidFill>
              <a:prstDash val="solid"/>
              <a:round/>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DF765205-EBF7-4A3C-B1A9-5E7BA8D3F552}"/>
                </a:ext>
              </a:extLst>
            </p:cNvPr>
            <p:cNvCxnSpPr>
              <a:cxnSpLocks/>
              <a:endCxn id="113" idx="4"/>
            </p:cNvCxnSpPr>
            <p:nvPr/>
          </p:nvCxnSpPr>
          <p:spPr>
            <a:xfrm flipV="1">
              <a:off x="7031765" y="3478384"/>
              <a:ext cx="0" cy="324000"/>
            </a:xfrm>
            <a:prstGeom prst="line">
              <a:avLst/>
            </a:prstGeom>
            <a:ln w="38100" cap="rnd" cmpd="sng">
              <a:solidFill>
                <a:srgbClr val="FFC000"/>
              </a:solidFill>
              <a:prstDash val="solid"/>
              <a:round/>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8CB1C940-9324-4413-A96A-70DF8957B619}"/>
                </a:ext>
              </a:extLst>
            </p:cNvPr>
            <p:cNvCxnSpPr>
              <a:stCxn id="113" idx="6"/>
              <a:endCxn id="115" idx="3"/>
            </p:cNvCxnSpPr>
            <p:nvPr/>
          </p:nvCxnSpPr>
          <p:spPr>
            <a:xfrm flipV="1">
              <a:off x="7102640" y="2540699"/>
              <a:ext cx="871329" cy="857361"/>
            </a:xfrm>
            <a:prstGeom prst="line">
              <a:avLst/>
            </a:prstGeom>
            <a:ln w="38100" cap="rnd" cmpd="sng">
              <a:solidFill>
                <a:srgbClr val="FFC000"/>
              </a:solidFill>
              <a:prstDash val="solid"/>
              <a:round/>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0C776A1D-D4A2-48D2-8AEF-050DAEDECD27}"/>
                </a:ext>
              </a:extLst>
            </p:cNvPr>
            <p:cNvCxnSpPr/>
            <p:nvPr/>
          </p:nvCxnSpPr>
          <p:spPr>
            <a:xfrm flipV="1">
              <a:off x="8024086" y="2124000"/>
              <a:ext cx="0" cy="324000"/>
            </a:xfrm>
            <a:prstGeom prst="line">
              <a:avLst/>
            </a:prstGeom>
            <a:ln w="38100" cap="rnd" cmpd="sng">
              <a:solidFill>
                <a:srgbClr val="FFC000"/>
              </a:solidFill>
              <a:prstDash val="solid"/>
              <a:round/>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1647809B-3AE4-45D0-993E-80E5B7D53CA6}"/>
                </a:ext>
              </a:extLst>
            </p:cNvPr>
            <p:cNvCxnSpPr>
              <a:cxnSpLocks/>
            </p:cNvCxnSpPr>
            <p:nvPr/>
          </p:nvCxnSpPr>
          <p:spPr>
            <a:xfrm flipH="1" flipV="1">
              <a:off x="5126945" y="4745699"/>
              <a:ext cx="1" cy="288000"/>
            </a:xfrm>
            <a:prstGeom prst="line">
              <a:avLst/>
            </a:prstGeom>
            <a:ln w="38100" cap="rnd"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647809B-3AE4-45D0-993E-80E5B7D53CA6}"/>
                </a:ext>
              </a:extLst>
            </p:cNvPr>
            <p:cNvCxnSpPr>
              <a:cxnSpLocks/>
            </p:cNvCxnSpPr>
            <p:nvPr/>
          </p:nvCxnSpPr>
          <p:spPr>
            <a:xfrm flipH="1" flipV="1">
              <a:off x="5126400" y="2957078"/>
              <a:ext cx="1" cy="1728000"/>
            </a:xfrm>
            <a:prstGeom prst="line">
              <a:avLst/>
            </a:prstGeom>
            <a:ln w="38100" cap="rnd"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sp>
          <p:nvSpPr>
            <p:cNvPr id="133" name="Oval 132">
              <a:extLst>
                <a:ext uri="{FF2B5EF4-FFF2-40B4-BE49-F238E27FC236}">
                  <a16:creationId xmlns:a16="http://schemas.microsoft.com/office/drawing/2014/main" id="{A9E2C386-9FC6-4053-A5E4-38CAC205E3A7}"/>
                </a:ext>
              </a:extLst>
            </p:cNvPr>
            <p:cNvSpPr/>
            <p:nvPr/>
          </p:nvSpPr>
          <p:spPr>
            <a:xfrm>
              <a:off x="5051963" y="2855811"/>
              <a:ext cx="141751" cy="160651"/>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B4FB37C6-ACF5-4A2A-8607-F912B09C71B3}"/>
                </a:ext>
              </a:extLst>
            </p:cNvPr>
            <p:cNvSpPr/>
            <p:nvPr/>
          </p:nvSpPr>
          <p:spPr>
            <a:xfrm>
              <a:off x="5071305" y="4570674"/>
              <a:ext cx="141751" cy="160651"/>
            </a:xfrm>
            <a:prstGeom prst="ellipse">
              <a:avLst/>
            </a:prstGeom>
            <a:solidFill>
              <a:srgbClr val="F8C71A"/>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6AD2033C-3120-44CA-8FC4-31D33BED7726}"/>
                </a:ext>
              </a:extLst>
            </p:cNvPr>
            <p:cNvSpPr/>
            <p:nvPr/>
          </p:nvSpPr>
          <p:spPr>
            <a:xfrm>
              <a:off x="5030008" y="4568808"/>
              <a:ext cx="141751" cy="160651"/>
            </a:xfrm>
            <a:prstGeom prst="ellipse">
              <a:avLst/>
            </a:prstGeom>
            <a:solidFill>
              <a:srgbClr val="F8C71A"/>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E506926F-F4F9-4E02-828D-D45436EB7D3E}"/>
                </a:ext>
              </a:extLst>
            </p:cNvPr>
            <p:cNvSpPr/>
            <p:nvPr/>
          </p:nvSpPr>
          <p:spPr>
            <a:xfrm>
              <a:off x="5083471" y="4620862"/>
              <a:ext cx="141751" cy="160651"/>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71ED979C-4785-4DD1-A6BD-08BC2914B5A0}"/>
                </a:ext>
              </a:extLst>
            </p:cNvPr>
            <p:cNvSpPr/>
            <p:nvPr/>
          </p:nvSpPr>
          <p:spPr>
            <a:xfrm>
              <a:off x="5023384" y="4616467"/>
              <a:ext cx="141751" cy="160651"/>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12B6DA9C-DE53-4AA7-B677-DA07FDE7C2E5}"/>
                </a:ext>
              </a:extLst>
            </p:cNvPr>
            <p:cNvSpPr/>
            <p:nvPr/>
          </p:nvSpPr>
          <p:spPr>
            <a:xfrm>
              <a:off x="5043175" y="4179197"/>
              <a:ext cx="141751" cy="160651"/>
            </a:xfrm>
            <a:prstGeom prst="ellipse">
              <a:avLst/>
            </a:prstGeom>
            <a:solidFill>
              <a:srgbClr val="F8C71A"/>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88EBADD1-3193-4086-9E92-121414D8430C}"/>
                </a:ext>
              </a:extLst>
            </p:cNvPr>
            <p:cNvSpPr/>
            <p:nvPr/>
          </p:nvSpPr>
          <p:spPr>
            <a:xfrm>
              <a:off x="6938247" y="3742937"/>
              <a:ext cx="141751" cy="160651"/>
            </a:xfrm>
            <a:prstGeom prst="ellipse">
              <a:avLst/>
            </a:prstGeom>
            <a:solidFill>
              <a:srgbClr val="F8C71A"/>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A0F6F00D-3138-4AA1-9C30-A669A7F9E0E8}"/>
                </a:ext>
              </a:extLst>
            </p:cNvPr>
            <p:cNvSpPr/>
            <p:nvPr/>
          </p:nvSpPr>
          <p:spPr>
            <a:xfrm>
              <a:off x="6995591" y="3741018"/>
              <a:ext cx="141751" cy="162570"/>
            </a:xfrm>
            <a:prstGeom prst="ellipse">
              <a:avLst/>
            </a:prstGeom>
            <a:solidFill>
              <a:srgbClr val="F8C71A"/>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8522868B-7008-4491-829E-1555A68B9248}"/>
                </a:ext>
              </a:extLst>
            </p:cNvPr>
            <p:cNvSpPr/>
            <p:nvPr/>
          </p:nvSpPr>
          <p:spPr>
            <a:xfrm>
              <a:off x="6960889" y="3317734"/>
              <a:ext cx="141751" cy="160651"/>
            </a:xfrm>
            <a:prstGeom prst="ellipse">
              <a:avLst/>
            </a:prstGeom>
            <a:solidFill>
              <a:srgbClr val="F8C71A"/>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9973F08C-6CFD-4BF3-8956-773D82BC2E59}"/>
                </a:ext>
              </a:extLst>
            </p:cNvPr>
            <p:cNvSpPr/>
            <p:nvPr/>
          </p:nvSpPr>
          <p:spPr>
            <a:xfrm>
              <a:off x="7953210" y="2403575"/>
              <a:ext cx="141751" cy="160651"/>
            </a:xfrm>
            <a:prstGeom prst="ellipse">
              <a:avLst/>
            </a:prstGeom>
            <a:solidFill>
              <a:srgbClr val="F8C71A"/>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Oval 134">
              <a:extLst>
                <a:ext uri="{FF2B5EF4-FFF2-40B4-BE49-F238E27FC236}">
                  <a16:creationId xmlns:a16="http://schemas.microsoft.com/office/drawing/2014/main" id="{75F3191E-CFB9-464B-A6D3-CC28C91E1280}"/>
                </a:ext>
              </a:extLst>
            </p:cNvPr>
            <p:cNvSpPr/>
            <p:nvPr/>
          </p:nvSpPr>
          <p:spPr>
            <a:xfrm>
              <a:off x="5956036" y="2859540"/>
              <a:ext cx="141751" cy="160651"/>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1B64FB76-B393-4C1B-B92F-2BF1E99F3F96}"/>
                </a:ext>
              </a:extLst>
            </p:cNvPr>
            <p:cNvSpPr/>
            <p:nvPr/>
          </p:nvSpPr>
          <p:spPr>
            <a:xfrm>
              <a:off x="6005813" y="2861141"/>
              <a:ext cx="141751" cy="160651"/>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701AA63B-1DEE-4663-8C2B-2B267643AE81}"/>
                </a:ext>
              </a:extLst>
            </p:cNvPr>
            <p:cNvSpPr/>
            <p:nvPr/>
          </p:nvSpPr>
          <p:spPr>
            <a:xfrm>
              <a:off x="5956036" y="2406667"/>
              <a:ext cx="141751" cy="160651"/>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9107822E-F0C3-4A08-AB77-467E6022FA6C}"/>
                </a:ext>
              </a:extLst>
            </p:cNvPr>
            <p:cNvSpPr/>
            <p:nvPr/>
          </p:nvSpPr>
          <p:spPr>
            <a:xfrm>
              <a:off x="6015098" y="2408370"/>
              <a:ext cx="141751" cy="160651"/>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Oval 142">
              <a:extLst>
                <a:ext uri="{FF2B5EF4-FFF2-40B4-BE49-F238E27FC236}">
                  <a16:creationId xmlns:a16="http://schemas.microsoft.com/office/drawing/2014/main" id="{E0C81202-0AC0-4BDF-8F07-0C11203AFEC8}"/>
                </a:ext>
              </a:extLst>
            </p:cNvPr>
            <p:cNvSpPr/>
            <p:nvPr/>
          </p:nvSpPr>
          <p:spPr>
            <a:xfrm>
              <a:off x="6961624" y="2410749"/>
              <a:ext cx="141751" cy="160651"/>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E1BA7B15-6829-4E1B-90A3-92094B2F8A40}"/>
                </a:ext>
              </a:extLst>
            </p:cNvPr>
            <p:cNvSpPr/>
            <p:nvPr/>
          </p:nvSpPr>
          <p:spPr>
            <a:xfrm>
              <a:off x="5070690" y="4996339"/>
              <a:ext cx="141751" cy="160651"/>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1832DFDE-13AE-4406-AFC1-A2AE30F5F4F5}"/>
                </a:ext>
              </a:extLst>
            </p:cNvPr>
            <p:cNvSpPr/>
            <p:nvPr/>
          </p:nvSpPr>
          <p:spPr>
            <a:xfrm>
              <a:off x="7967786" y="1994502"/>
              <a:ext cx="141751" cy="160651"/>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FB5CFF2F-49B1-4E1A-99E4-303D1CE8154E}"/>
                </a:ext>
              </a:extLst>
            </p:cNvPr>
            <p:cNvSpPr/>
            <p:nvPr/>
          </p:nvSpPr>
          <p:spPr>
            <a:xfrm>
              <a:off x="7899460" y="1987477"/>
              <a:ext cx="141751" cy="160651"/>
            </a:xfrm>
            <a:prstGeom prst="ellipse">
              <a:avLst/>
            </a:prstGeom>
            <a:solidFill>
              <a:srgbClr val="F8C71A"/>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1CF1C39E-5DC3-486F-AC3B-2DC37AFBF683}"/>
                </a:ext>
              </a:extLst>
            </p:cNvPr>
            <p:cNvSpPr/>
            <p:nvPr/>
          </p:nvSpPr>
          <p:spPr>
            <a:xfrm>
              <a:off x="7933197" y="1993263"/>
              <a:ext cx="141751" cy="160651"/>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 name="Rounded Rectangle 3"/>
          <p:cNvSpPr/>
          <p:nvPr/>
        </p:nvSpPr>
        <p:spPr>
          <a:xfrm>
            <a:off x="186070" y="2074828"/>
            <a:ext cx="4314115" cy="3273651"/>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de-DE" sz="160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Model 1 (blue line) performs better than model 2 (yellow line), since the ROC curve of model 1 lies above the ROC curve of model 2. </a:t>
            </a:r>
          </a:p>
          <a:p>
            <a:endParaRPr lang="de-DE" sz="160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a:p>
            <a:r>
              <a:rPr lang="de-DE" sz="160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As a consequence the Area under the Curve (AuC) is bigger for model 1 (blue line) than for model 2 (yellow line). AuC can be considered an indicator of the classifier quality</a:t>
            </a:r>
            <a:r>
              <a:rPr lang="de-DE" sz="1600" dirty="0" smtClean="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t>
            </a:r>
            <a:endParaRPr lang="de-DE" sz="160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7" name="Slide Number Placeholder 6"/>
          <p:cNvSpPr>
            <a:spLocks noGrp="1"/>
          </p:cNvSpPr>
          <p:nvPr>
            <p:ph type="sldNum" sz="quarter" idx="13"/>
          </p:nvPr>
        </p:nvSpPr>
        <p:spPr/>
        <p:txBody>
          <a:bodyPr/>
          <a:lstStyle/>
          <a:p>
            <a:fld id="{15C29056-5AFA-7949-831A-3EC086771171}" type="slidenum">
              <a:rPr lang="de-DE" smtClean="0"/>
              <a:pPr/>
              <a:t>25</a:t>
            </a:fld>
            <a:endParaRPr lang="de-DE" dirty="0"/>
          </a:p>
        </p:txBody>
      </p:sp>
    </p:spTree>
    <p:extLst>
      <p:ext uri="{BB962C8B-B14F-4D97-AF65-F5344CB8AC3E}">
        <p14:creationId xmlns:p14="http://schemas.microsoft.com/office/powerpoint/2010/main" val="36798817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1292662"/>
          </a:xfrm>
        </p:spPr>
        <p:txBody>
          <a:bodyPr/>
          <a:lstStyle/>
          <a:p>
            <a:r>
              <a:rPr lang="de-DE" dirty="0"/>
              <a:t>Exercise </a:t>
            </a:r>
            <a:r>
              <a:rPr lang="de-DE" dirty="0" smtClean="0"/>
              <a:t>3</a:t>
            </a:r>
            <a:r>
              <a:rPr lang="de-DE" dirty="0"/>
              <a:t/>
            </a:r>
            <a:br>
              <a:rPr lang="de-DE" dirty="0"/>
            </a:br>
            <a:r>
              <a:rPr lang="de-DE" dirty="0"/>
              <a:t>Gradient Descent</a:t>
            </a:r>
          </a:p>
        </p:txBody>
      </p:sp>
      <p:sp>
        <p:nvSpPr>
          <p:cNvPr id="4" name="Fußzeilenplatzhalter 3">
            <a:extLst>
              <a:ext uri="{FF2B5EF4-FFF2-40B4-BE49-F238E27FC236}">
                <a16:creationId xmlns:a16="http://schemas.microsoft.com/office/drawing/2014/main" id="{3038D155-696E-394D-AC74-0C0A4611EA6C}"/>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
        <p:nvSpPr>
          <p:cNvPr id="5" name="Slide Number Placeholder 4"/>
          <p:cNvSpPr>
            <a:spLocks noGrp="1"/>
          </p:cNvSpPr>
          <p:nvPr>
            <p:ph type="sldNum" sz="quarter" idx="4"/>
          </p:nvPr>
        </p:nvSpPr>
        <p:spPr/>
        <p:txBody>
          <a:bodyPr/>
          <a:lstStyle/>
          <a:p>
            <a:fld id="{15C29056-5AFA-7949-831A-3EC086771171}" type="slidenum">
              <a:rPr lang="de-DE" smtClean="0"/>
              <a:pPr/>
              <a:t>26</a:t>
            </a:fld>
            <a:endParaRPr lang="de-DE" dirty="0"/>
          </a:p>
        </p:txBody>
      </p:sp>
    </p:spTree>
    <p:extLst>
      <p:ext uri="{BB962C8B-B14F-4D97-AF65-F5344CB8AC3E}">
        <p14:creationId xmlns:p14="http://schemas.microsoft.com/office/powerpoint/2010/main" val="2129442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C4B8-DD37-480E-BD04-ECC7C814CCAB}"/>
              </a:ext>
            </a:extLst>
          </p:cNvPr>
          <p:cNvSpPr>
            <a:spLocks noGrp="1"/>
          </p:cNvSpPr>
          <p:nvPr>
            <p:ph type="title"/>
          </p:nvPr>
        </p:nvSpPr>
        <p:spPr/>
        <p:txBody>
          <a:bodyPr/>
          <a:lstStyle/>
          <a:p>
            <a:r>
              <a:rPr lang="de-DE" dirty="0" smtClean="0"/>
              <a:t>Gradient Descent</a:t>
            </a:r>
            <a:endParaRPr lang="en-GB"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B3F97C8F-A30E-41A5-8BE0-C95260D5E8D0}"/>
                  </a:ext>
                </a:extLst>
              </p:cNvPr>
              <p:cNvSpPr>
                <a:spLocks noGrp="1"/>
              </p:cNvSpPr>
              <p:nvPr>
                <p:ph type="body" sz="quarter" idx="14"/>
              </p:nvPr>
            </p:nvSpPr>
            <p:spPr/>
            <p:txBody>
              <a:bodyPr/>
              <a:lstStyle/>
              <a:p>
                <a:r>
                  <a:rPr lang="en-GB" i="1" dirty="0"/>
                  <a:t>Explain how you can minimize the following formula using gradient descent:</a:t>
                </a:r>
              </a:p>
              <a:p>
                <a:endParaRPr lang="en-GB" i="1" dirty="0"/>
              </a:p>
              <a:p>
                <a:pPr marL="6350" indent="0">
                  <a:buNone/>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𝑓</m:t>
                      </m:r>
                      <m:d>
                        <m:dPr>
                          <m:ctrlPr>
                            <a:rPr lang="de-DE" b="0" i="1" smtClean="0">
                              <a:latin typeface="Cambria Math" panose="02040503050406030204" pitchFamily="18" charset="0"/>
                            </a:rPr>
                          </m:ctrlPr>
                        </m:dPr>
                        <m:e>
                          <m:r>
                            <a:rPr lang="de-DE" b="0" i="1" smtClean="0">
                              <a:latin typeface="Cambria Math" panose="02040503050406030204" pitchFamily="18" charset="0"/>
                            </a:rPr>
                            <m:t>𝑎</m:t>
                          </m:r>
                          <m:r>
                            <a:rPr lang="de-DE" b="0" i="1" smtClean="0">
                              <a:latin typeface="Cambria Math" panose="02040503050406030204" pitchFamily="18" charset="0"/>
                            </a:rPr>
                            <m:t>,</m:t>
                          </m:r>
                          <m:r>
                            <a:rPr lang="de-DE" b="0" i="1" smtClean="0">
                              <a:latin typeface="Cambria Math" panose="02040503050406030204" pitchFamily="18" charset="0"/>
                            </a:rPr>
                            <m:t>𝑏</m:t>
                          </m:r>
                        </m:e>
                      </m:d>
                      <m:r>
                        <a:rPr lang="de-DE" b="0" i="1" smtClean="0">
                          <a:latin typeface="Cambria Math" panose="02040503050406030204" pitchFamily="18" charset="0"/>
                        </a:rPr>
                        <m:t>= </m:t>
                      </m:r>
                      <m:sSup>
                        <m:sSupPr>
                          <m:ctrlPr>
                            <a:rPr lang="de-DE" b="0" i="1" smtClean="0">
                              <a:latin typeface="Cambria Math" panose="02040503050406030204" pitchFamily="18" charset="0"/>
                            </a:rPr>
                          </m:ctrlPr>
                        </m:sSupPr>
                        <m:e>
                          <m:r>
                            <a:rPr lang="de-DE" b="0" i="1" smtClean="0">
                              <a:latin typeface="Cambria Math" panose="02040503050406030204" pitchFamily="18" charset="0"/>
                            </a:rPr>
                            <m:t>𝑎</m:t>
                          </m:r>
                        </m:e>
                        <m:sup>
                          <m:r>
                            <a:rPr lang="de-DE" b="0" i="1" smtClean="0">
                              <a:latin typeface="Cambria Math" panose="02040503050406030204" pitchFamily="18" charset="0"/>
                            </a:rPr>
                            <m:t>2</m:t>
                          </m:r>
                        </m:sup>
                      </m:sSup>
                      <m:r>
                        <a:rPr lang="de-DE" b="0" i="1" smtClean="0">
                          <a:latin typeface="Cambria Math" panose="02040503050406030204" pitchFamily="18" charset="0"/>
                        </a:rPr>
                        <m:t>𝑏</m:t>
                      </m:r>
                      <m:r>
                        <a:rPr lang="de-DE" b="0" i="1" smtClean="0">
                          <a:latin typeface="Cambria Math" panose="02040503050406030204" pitchFamily="18" charset="0"/>
                        </a:rPr>
                        <m:t>−</m:t>
                      </m:r>
                      <m:sSup>
                        <m:sSupPr>
                          <m:ctrlPr>
                            <a:rPr lang="de-DE" b="0" i="1" smtClean="0">
                              <a:latin typeface="Cambria Math" panose="02040503050406030204" pitchFamily="18" charset="0"/>
                            </a:rPr>
                          </m:ctrlPr>
                        </m:sSupPr>
                        <m:e>
                          <m:r>
                            <a:rPr lang="de-DE" b="0" i="1" smtClean="0">
                              <a:latin typeface="Cambria Math" panose="02040503050406030204" pitchFamily="18" charset="0"/>
                            </a:rPr>
                            <m:t>𝑏</m:t>
                          </m:r>
                        </m:e>
                        <m:sup>
                          <m:r>
                            <a:rPr lang="de-DE" b="0" i="1" smtClean="0">
                              <a:latin typeface="Cambria Math" panose="02040503050406030204" pitchFamily="18" charset="0"/>
                            </a:rPr>
                            <m:t>3</m:t>
                          </m:r>
                        </m:sup>
                      </m:sSup>
                      <m:r>
                        <a:rPr lang="de-DE" b="0" i="1" smtClean="0">
                          <a:latin typeface="Cambria Math" panose="02040503050406030204" pitchFamily="18" charset="0"/>
                        </a:rPr>
                        <m:t>−11</m:t>
                      </m:r>
                      <m:r>
                        <a:rPr lang="de-DE" b="0" i="1" smtClean="0">
                          <a:latin typeface="Cambria Math" panose="02040503050406030204" pitchFamily="18" charset="0"/>
                        </a:rPr>
                        <m:t>𝑎</m:t>
                      </m:r>
                      <m:r>
                        <a:rPr lang="de-DE" b="0" i="1" smtClean="0">
                          <a:latin typeface="Cambria Math" panose="02040503050406030204" pitchFamily="18" charset="0"/>
                        </a:rPr>
                        <m:t>+12</m:t>
                      </m:r>
                      <m:sSup>
                        <m:sSupPr>
                          <m:ctrlPr>
                            <a:rPr lang="de-DE" b="0" i="1" smtClean="0">
                              <a:latin typeface="Cambria Math" panose="02040503050406030204" pitchFamily="18" charset="0"/>
                            </a:rPr>
                          </m:ctrlPr>
                        </m:sSupPr>
                        <m:e>
                          <m:r>
                            <a:rPr lang="de-DE" b="0" i="1" smtClean="0">
                              <a:latin typeface="Cambria Math" panose="02040503050406030204" pitchFamily="18" charset="0"/>
                            </a:rPr>
                            <m:t>𝑏</m:t>
                          </m:r>
                        </m:e>
                        <m:sup>
                          <m:r>
                            <a:rPr lang="de-DE" b="0" i="1" smtClean="0">
                              <a:latin typeface="Cambria Math" panose="02040503050406030204" pitchFamily="18" charset="0"/>
                            </a:rPr>
                            <m:t>2</m:t>
                          </m:r>
                        </m:sup>
                      </m:sSup>
                      <m:r>
                        <a:rPr lang="de-DE" b="0" i="1" smtClean="0">
                          <a:latin typeface="Cambria Math" panose="02040503050406030204" pitchFamily="18" charset="0"/>
                        </a:rPr>
                        <m:t>+15</m:t>
                      </m:r>
                    </m:oMath>
                  </m:oMathPara>
                </a14:m>
                <a:endParaRPr lang="en-GB" i="1" dirty="0"/>
              </a:p>
              <a:p>
                <a:endParaRPr lang="en-GB" i="1" dirty="0"/>
              </a:p>
              <a:p>
                <a:pPr marL="463550" indent="-457200">
                  <a:buFont typeface="+mj-lt"/>
                  <a:buAutoNum type="alphaLcParenR"/>
                </a:pPr>
                <a:r>
                  <a:rPr lang="en-GB" i="1" dirty="0" smtClean="0"/>
                  <a:t>List all </a:t>
                </a:r>
                <a:r>
                  <a:rPr lang="en-GB" i="1" dirty="0"/>
                  <a:t>constraints that a programmer needs to find values (</a:t>
                </a:r>
                <a:r>
                  <a:rPr lang="en-GB" i="1" dirty="0" err="1"/>
                  <a:t>a,b</a:t>
                </a:r>
                <a:r>
                  <a:rPr lang="en-GB" i="1" dirty="0"/>
                  <a:t>) that minimize f(</a:t>
                </a:r>
                <a:r>
                  <a:rPr lang="en-GB" i="1" dirty="0" err="1"/>
                  <a:t>a,b</a:t>
                </a:r>
                <a:r>
                  <a:rPr lang="en-GB" i="1" dirty="0" smtClean="0"/>
                  <a:t>).</a:t>
                </a:r>
              </a:p>
              <a:p>
                <a:pPr marL="463550" indent="-457200">
                  <a:buFont typeface="+mj-lt"/>
                  <a:buAutoNum type="alphaLcParenR"/>
                </a:pPr>
                <a:r>
                  <a:rPr lang="en-GB" i="1" dirty="0" smtClean="0"/>
                  <a:t>Choose a random starting point e.g. (0.0) and apply the algorithm for 5 iterations</a:t>
                </a:r>
                <a:endParaRPr lang="en-GB" i="1" dirty="0"/>
              </a:p>
            </p:txBody>
          </p:sp>
        </mc:Choice>
        <mc:Fallback xmlns="">
          <p:sp>
            <p:nvSpPr>
              <p:cNvPr id="4" name="Text Placeholder 3">
                <a:extLst>
                  <a:ext uri="{FF2B5EF4-FFF2-40B4-BE49-F238E27FC236}">
                    <a16:creationId xmlns:a16="http://schemas.microsoft.com/office/drawing/2014/main" id="{B3F97C8F-A30E-41A5-8BE0-C95260D5E8D0}"/>
                  </a:ext>
                </a:extLst>
              </p:cNvPr>
              <p:cNvSpPr>
                <a:spLocks noGrp="1" noRot="1" noChangeAspect="1" noMove="1" noResize="1" noEditPoints="1" noAdjustHandles="1" noChangeArrowheads="1" noChangeShapeType="1" noTextEdit="1"/>
              </p:cNvSpPr>
              <p:nvPr>
                <p:ph type="body" sz="quarter" idx="14"/>
              </p:nvPr>
            </p:nvSpPr>
            <p:spPr>
              <a:blipFill>
                <a:blip r:embed="rId2"/>
                <a:stretch>
                  <a:fillRect l="-1818" t="-2125" r="-2618"/>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A5270961-FFA3-4691-9FE7-FFB7AEBD03A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6" name="Slide Number Placeholder 5"/>
          <p:cNvSpPr>
            <a:spLocks noGrp="1"/>
          </p:cNvSpPr>
          <p:nvPr>
            <p:ph type="sldNum" sz="quarter" idx="13"/>
          </p:nvPr>
        </p:nvSpPr>
        <p:spPr/>
        <p:txBody>
          <a:bodyPr/>
          <a:lstStyle/>
          <a:p>
            <a:fld id="{15C29056-5AFA-7949-831A-3EC086771171}" type="slidenum">
              <a:rPr lang="de-DE" smtClean="0"/>
              <a:pPr/>
              <a:t>27</a:t>
            </a:fld>
            <a:endParaRPr lang="de-DE" dirty="0"/>
          </a:p>
        </p:txBody>
      </p:sp>
    </p:spTree>
    <p:extLst>
      <p:ext uri="{BB962C8B-B14F-4D97-AF65-F5344CB8AC3E}">
        <p14:creationId xmlns:p14="http://schemas.microsoft.com/office/powerpoint/2010/main" val="11783253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FEBB2-349C-4BA2-BA9F-8A294F413EA3}"/>
              </a:ext>
            </a:extLst>
          </p:cNvPr>
          <p:cNvSpPr>
            <a:spLocks noGrp="1"/>
          </p:cNvSpPr>
          <p:nvPr>
            <p:ph type="title"/>
          </p:nvPr>
        </p:nvSpPr>
        <p:spPr/>
        <p:txBody>
          <a:bodyPr/>
          <a:lstStyle/>
          <a:p>
            <a:r>
              <a:rPr lang="de-DE" dirty="0" smtClean="0"/>
              <a:t>Gradient </a:t>
            </a:r>
            <a:r>
              <a:rPr lang="de-DE" dirty="0"/>
              <a:t>Descent</a:t>
            </a:r>
            <a:endParaRPr lang="en-GB"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91F9B24C-627A-4317-841B-5F0A1371D7DE}"/>
                  </a:ext>
                </a:extLst>
              </p:cNvPr>
              <p:cNvSpPr>
                <a:spLocks noGrp="1"/>
              </p:cNvSpPr>
              <p:nvPr>
                <p:ph type="body" sz="quarter" idx="14"/>
              </p:nvPr>
            </p:nvSpPr>
            <p:spPr>
              <a:ln>
                <a:noFill/>
              </a:ln>
            </p:spPr>
            <p:txBody>
              <a:bodyPr/>
              <a:lstStyle/>
              <a:p>
                <a:pPr marL="463550" indent="-457200">
                  <a:buFont typeface="+mj-lt"/>
                  <a:buAutoNum type="arabicPeriod"/>
                </a:pPr>
                <a:r>
                  <a:rPr lang="de-DE" sz="1600" b="1" dirty="0">
                    <a:solidFill>
                      <a:srgbClr val="FF0000"/>
                    </a:solidFill>
                  </a:rPr>
                  <a:t>Error function </a:t>
                </a:r>
                <a:r>
                  <a:rPr lang="de-DE" sz="1600" dirty="0"/>
                  <a:t>to minimize. In this case f(a,b) as defined above.</a:t>
                </a:r>
              </a:p>
              <a:p>
                <a:pPr marL="463550" indent="-457200" algn="l">
                  <a:buFont typeface="+mj-lt"/>
                  <a:buAutoNum type="arabicPeriod"/>
                </a:pPr>
                <a:r>
                  <a:rPr lang="en-GB" sz="1600" b="1" i="0" u="none" strike="noStrike" baseline="0" dirty="0">
                    <a:solidFill>
                      <a:srgbClr val="FF0000"/>
                    </a:solidFill>
                  </a:rPr>
                  <a:t>Starting point</a:t>
                </a:r>
                <a:r>
                  <a:rPr lang="en-GB" sz="1600" b="0" i="0" u="none" strike="noStrike" baseline="0" dirty="0">
                    <a:solidFill>
                      <a:srgbClr val="002A51"/>
                    </a:solidFill>
                  </a:rPr>
                  <a:t>. We start at </a:t>
                </a:r>
                <a:r>
                  <a:rPr lang="en-GB" sz="1600" b="1" i="0" u="none" strike="noStrike" baseline="0" dirty="0">
                    <a:solidFill>
                      <a:srgbClr val="002A51"/>
                    </a:solidFill>
                  </a:rPr>
                  <a:t>(0,0), </a:t>
                </a:r>
                <a:r>
                  <a:rPr lang="en-GB" sz="1600" b="0" i="0" u="none" strike="noStrike" baseline="0" dirty="0">
                    <a:solidFill>
                      <a:srgbClr val="002A51"/>
                    </a:solidFill>
                  </a:rPr>
                  <a:t>but any other point would work.</a:t>
                </a:r>
              </a:p>
              <a:p>
                <a:pPr marL="463550" indent="-457200" algn="l">
                  <a:buFont typeface="+mj-lt"/>
                  <a:buAutoNum type="arabicPeriod"/>
                </a:pPr>
                <a:r>
                  <a:rPr lang="en-GB" sz="1600" b="1" dirty="0">
                    <a:solidFill>
                      <a:srgbClr val="FF0000"/>
                    </a:solidFill>
                  </a:rPr>
                  <a:t>Stopping criterion</a:t>
                </a:r>
                <a:r>
                  <a:rPr lang="en-GB" sz="1600" dirty="0">
                    <a:solidFill>
                      <a:srgbClr val="002A51"/>
                    </a:solidFill>
                  </a:rPr>
                  <a:t>. </a:t>
                </a:r>
                <a:r>
                  <a:rPr lang="en-GB" sz="1600" b="0" i="0" u="none" strike="noStrike" baseline="0" dirty="0">
                    <a:solidFill>
                      <a:srgbClr val="002A51"/>
                    </a:solidFill>
                  </a:rPr>
                  <a:t>The goal is to minimize the function f, which is equivalent to finding a solution for which the gradient is zero. It </a:t>
                </a:r>
                <a:r>
                  <a:rPr lang="en-GB" sz="1600" b="1" i="0" u="none" strike="noStrike" baseline="0" dirty="0">
                    <a:solidFill>
                      <a:srgbClr val="002A51"/>
                    </a:solidFill>
                  </a:rPr>
                  <a:t>is</a:t>
                </a:r>
                <a:r>
                  <a:rPr lang="en-GB" sz="1600" b="0" i="0" u="none" strike="noStrike" baseline="0" dirty="0">
                    <a:solidFill>
                      <a:srgbClr val="002A51"/>
                    </a:solidFill>
                  </a:rPr>
                  <a:t> possible to never</a:t>
                </a:r>
                <a:r>
                  <a:rPr lang="en-GB" sz="1600" b="0" i="0" u="none" strike="noStrike" dirty="0">
                    <a:solidFill>
                      <a:srgbClr val="002A51"/>
                    </a:solidFill>
                  </a:rPr>
                  <a:t> reach zero</a:t>
                </a:r>
                <a:r>
                  <a:rPr lang="en-GB" sz="1600" b="0" i="0" u="none" strike="noStrike" baseline="0" dirty="0">
                    <a:solidFill>
                      <a:srgbClr val="002A51"/>
                    </a:solidFill>
                  </a:rPr>
                  <a:t> and running into an endless loop. Alternatively, we can stop the algorithm after a fixed number of iterations</a:t>
                </a:r>
                <a:r>
                  <a:rPr lang="en-GB" sz="1600" b="0" i="0" u="none" strike="noStrike" dirty="0">
                    <a:solidFill>
                      <a:srgbClr val="002A51"/>
                    </a:solidFill>
                  </a:rPr>
                  <a:t> = </a:t>
                </a:r>
                <a:r>
                  <a:rPr lang="en-GB" sz="1600" b="1" dirty="0">
                    <a:solidFill>
                      <a:srgbClr val="002A51"/>
                    </a:solidFill>
                  </a:rPr>
                  <a:t>5</a:t>
                </a:r>
                <a:r>
                  <a:rPr lang="en-GB" sz="1600" b="0" i="0" u="none" strike="noStrike" dirty="0" smtClean="0">
                    <a:solidFill>
                      <a:srgbClr val="002A51"/>
                    </a:solidFill>
                  </a:rPr>
                  <a:t>. </a:t>
                </a:r>
                <a:r>
                  <a:rPr lang="en-GB" sz="1600" b="0" i="0" u="none" strike="noStrike" baseline="0" dirty="0">
                    <a:solidFill>
                      <a:srgbClr val="002A51"/>
                    </a:solidFill>
                  </a:rPr>
                  <a:t>Note: if the error function is known to be strictly positive, in addition the</a:t>
                </a:r>
                <a:r>
                  <a:rPr lang="en-GB" sz="1600" b="0" i="0" u="none" strike="noStrike" dirty="0">
                    <a:solidFill>
                      <a:srgbClr val="002A51"/>
                    </a:solidFill>
                  </a:rPr>
                  <a:t> </a:t>
                </a:r>
                <a:r>
                  <a:rPr lang="en-GB" sz="1600" b="0" i="0" u="none" strike="noStrike" baseline="0" dirty="0">
                    <a:solidFill>
                      <a:srgbClr val="002A51"/>
                    </a:solidFill>
                  </a:rPr>
                  <a:t>algorithm can be stopped when reaching a predefined error value (possibly a very low one e.g. </a:t>
                </a:r>
                <a14:m>
                  <m:oMath xmlns:m="http://schemas.openxmlformats.org/officeDocument/2006/math">
                    <m:sSup>
                      <m:sSupPr>
                        <m:ctrlPr>
                          <a:rPr lang="en-GB" sz="1600" b="0" i="1" u="none" strike="noStrike" baseline="0" smtClean="0">
                            <a:solidFill>
                              <a:srgbClr val="002A51"/>
                            </a:solidFill>
                            <a:latin typeface="Cambria Math" panose="02040503050406030204" pitchFamily="18" charset="0"/>
                          </a:rPr>
                        </m:ctrlPr>
                      </m:sSupPr>
                      <m:e>
                        <m:r>
                          <a:rPr lang="de-DE" sz="1600" b="0" i="1" u="none" strike="noStrike" baseline="0" smtClean="0">
                            <a:solidFill>
                              <a:srgbClr val="002A51"/>
                            </a:solidFill>
                            <a:latin typeface="Cambria Math" panose="02040503050406030204" pitchFamily="18" charset="0"/>
                          </a:rPr>
                          <m:t>10</m:t>
                        </m:r>
                      </m:e>
                      <m:sup>
                        <m:r>
                          <a:rPr lang="de-DE" sz="1600" b="0" i="1" u="none" strike="noStrike" baseline="0" smtClean="0">
                            <a:solidFill>
                              <a:srgbClr val="002A51"/>
                            </a:solidFill>
                            <a:latin typeface="Cambria Math" panose="02040503050406030204" pitchFamily="18" charset="0"/>
                          </a:rPr>
                          <m:t>−4</m:t>
                        </m:r>
                      </m:sup>
                    </m:sSup>
                  </m:oMath>
                </a14:m>
                <a:r>
                  <a:rPr lang="en-GB" sz="1600" b="0" i="0" u="none" strike="noStrike" baseline="0" dirty="0">
                    <a:solidFill>
                      <a:srgbClr val="002A51"/>
                    </a:solidFill>
                  </a:rPr>
                  <a:t>).</a:t>
                </a:r>
              </a:p>
              <a:p>
                <a:pPr marL="463550" indent="-457200">
                  <a:buFont typeface="+mj-lt"/>
                  <a:buAutoNum type="arabicPeriod"/>
                </a:pPr>
                <a:r>
                  <a:rPr lang="en-GB" sz="1600" b="1" i="0" u="none" strike="noStrike" baseline="0" dirty="0">
                    <a:solidFill>
                      <a:srgbClr val="E60000"/>
                    </a:solidFill>
                  </a:rPr>
                  <a:t>Learning Rate</a:t>
                </a:r>
                <a:r>
                  <a:rPr lang="en-GB" sz="1600" b="0" i="0" u="none" strike="noStrike" baseline="0" dirty="0">
                    <a:solidFill>
                      <a:srgbClr val="E60000"/>
                    </a:solidFill>
                  </a:rPr>
                  <a:t>. </a:t>
                </a:r>
                <a:r>
                  <a:rPr lang="en-GB" sz="1600" b="0" i="0" u="none" strike="noStrike" baseline="0" dirty="0">
                    <a:solidFill>
                      <a:srgbClr val="002A51"/>
                    </a:solidFill>
                  </a:rPr>
                  <a:t>A small learning rate  can reduce the chance of jumping over a minimum, but it may be too slow. A large learning rate can produce too large steps and overshoot the local minimum, but it </a:t>
                </a:r>
                <a:r>
                  <a:rPr lang="en-GB" sz="1600" dirty="0">
                    <a:solidFill>
                      <a:srgbClr val="002A51"/>
                    </a:solidFill>
                  </a:rPr>
                  <a:t>moves faster towards the minimum</a:t>
                </a:r>
                <a:r>
                  <a:rPr lang="en-GB" sz="1600" b="0" i="0" u="none" strike="noStrike" baseline="0" dirty="0">
                    <a:solidFill>
                      <a:srgbClr val="002A51"/>
                    </a:solidFill>
                  </a:rPr>
                  <a:t>. We use </a:t>
                </a:r>
                <a14:m>
                  <m:oMath xmlns:m="http://schemas.openxmlformats.org/officeDocument/2006/math">
                    <m:r>
                      <a:rPr lang="en-GB" sz="1600" b="0" i="1" u="none" strike="noStrike" baseline="0" smtClean="0">
                        <a:solidFill>
                          <a:srgbClr val="002A51"/>
                        </a:solidFill>
                        <a:latin typeface="Cambria Math" panose="02040503050406030204" pitchFamily="18" charset="0"/>
                        <a:ea typeface="Cambria Math" panose="02040503050406030204" pitchFamily="18" charset="0"/>
                      </a:rPr>
                      <m:t>𝜂</m:t>
                    </m:r>
                    <m:sSup>
                      <m:sSupPr>
                        <m:ctrlPr>
                          <a:rPr lang="en-GB" sz="1600" b="0" i="1" u="none" strike="noStrike" baseline="0" smtClean="0">
                            <a:solidFill>
                              <a:srgbClr val="002A51"/>
                            </a:solidFill>
                            <a:latin typeface="Cambria Math" panose="02040503050406030204" pitchFamily="18" charset="0"/>
                            <a:ea typeface="Cambria Math" panose="02040503050406030204" pitchFamily="18" charset="0"/>
                          </a:rPr>
                        </m:ctrlPr>
                      </m:sSupPr>
                      <m:e>
                        <m:r>
                          <a:rPr lang="de-DE" sz="1600" b="0" i="1" u="none" strike="noStrike" baseline="0" smtClean="0">
                            <a:solidFill>
                              <a:srgbClr val="002A51"/>
                            </a:solidFill>
                            <a:latin typeface="Cambria Math" panose="02040503050406030204" pitchFamily="18" charset="0"/>
                            <a:ea typeface="Cambria Math" panose="02040503050406030204" pitchFamily="18" charset="0"/>
                          </a:rPr>
                          <m:t>=10</m:t>
                        </m:r>
                      </m:e>
                      <m:sup>
                        <m:r>
                          <a:rPr lang="de-DE" sz="1600" b="0" i="1" u="none" strike="noStrike" baseline="0" smtClean="0">
                            <a:solidFill>
                              <a:srgbClr val="002A51"/>
                            </a:solidFill>
                            <a:latin typeface="Cambria Math" panose="02040503050406030204" pitchFamily="18" charset="0"/>
                            <a:ea typeface="Cambria Math" panose="02040503050406030204" pitchFamily="18" charset="0"/>
                          </a:rPr>
                          <m:t>−2</m:t>
                        </m:r>
                      </m:sup>
                    </m:sSup>
                  </m:oMath>
                </a14:m>
                <a:r>
                  <a:rPr lang="en-GB" sz="1600" dirty="0">
                    <a:solidFill>
                      <a:srgbClr val="002A51"/>
                    </a:solidFill>
                  </a:rPr>
                  <a:t>. However, adaptive learning rates might be better. In this case the learning rate would be a decreasing function of time.</a:t>
                </a:r>
              </a:p>
              <a:p>
                <a:pPr marL="463550" indent="-457200" algn="l">
                  <a:buFont typeface="+mj-lt"/>
                  <a:buAutoNum type="arabicPeriod"/>
                </a:pPr>
                <a:endParaRPr lang="de-DE" sz="1800" dirty="0">
                  <a:solidFill>
                    <a:srgbClr val="002A51"/>
                  </a:solidFill>
                </a:endParaRPr>
              </a:p>
              <a:p>
                <a:endParaRPr lang="en-GB" sz="1800" dirty="0"/>
              </a:p>
            </p:txBody>
          </p:sp>
        </mc:Choice>
        <mc:Fallback xmlns="">
          <p:sp>
            <p:nvSpPr>
              <p:cNvPr id="4" name="Text Placeholder 3">
                <a:extLst>
                  <a:ext uri="{FF2B5EF4-FFF2-40B4-BE49-F238E27FC236}">
                    <a16:creationId xmlns:a16="http://schemas.microsoft.com/office/drawing/2014/main" id="{91F9B24C-627A-4317-841B-5F0A1371D7DE}"/>
                  </a:ext>
                </a:extLst>
              </p:cNvPr>
              <p:cNvSpPr>
                <a:spLocks noGrp="1" noRot="1" noChangeAspect="1" noMove="1" noResize="1" noEditPoints="1" noAdjustHandles="1" noChangeArrowheads="1" noChangeShapeType="1" noTextEdit="1"/>
              </p:cNvSpPr>
              <p:nvPr>
                <p:ph type="body" sz="quarter" idx="14"/>
              </p:nvPr>
            </p:nvSpPr>
            <p:spPr>
              <a:blipFill>
                <a:blip r:embed="rId2"/>
                <a:stretch>
                  <a:fillRect l="-1309" t="-1975" r="-1455" b="-5925"/>
                </a:stretch>
              </a:blipFill>
              <a:ln>
                <a:noFill/>
              </a:ln>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9AC2F5F1-E9AE-4811-A792-B78AB055F2A1}"/>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mc:AlternateContent xmlns:mc="http://schemas.openxmlformats.org/markup-compatibility/2006" xmlns:a14="http://schemas.microsoft.com/office/drawing/2010/main">
        <mc:Choice Requires="a14">
          <p:sp>
            <p:nvSpPr>
              <p:cNvPr id="6" name="Text Placeholder 5"/>
              <p:cNvSpPr>
                <a:spLocks noGrp="1"/>
              </p:cNvSpPr>
              <p:nvPr>
                <p:ph type="body" sz="quarter" idx="15"/>
              </p:nvPr>
            </p:nvSpPr>
            <p:spPr/>
            <p:txBody>
              <a:bodyPr/>
              <a:lstStyle/>
              <a:p>
                <a:pPr marL="0" indent="0">
                  <a:buNone/>
                </a:pPr>
                <a:r>
                  <a:rPr lang="en-GB" i="1" dirty="0"/>
                  <a:t>Explain how you can minimize the following formula using gradient descent:</a:t>
                </a:r>
                <a:endParaRPr lang="en-GB" i="1" dirty="0" smtClean="0"/>
              </a:p>
              <a:p>
                <a:pPr marL="0" indent="0">
                  <a:lnSpc>
                    <a:spcPct val="150000"/>
                  </a:lnSpc>
                  <a:buNone/>
                </a:pPr>
                <a14:m>
                  <m:oMathPara xmlns:m="http://schemas.openxmlformats.org/officeDocument/2006/math">
                    <m:oMathParaPr>
                      <m:jc m:val="centerGroup"/>
                    </m:oMathParaPr>
                    <m:oMath xmlns:m="http://schemas.openxmlformats.org/officeDocument/2006/math">
                      <m:r>
                        <a:rPr lang="de-DE" i="1">
                          <a:latin typeface="Cambria Math" panose="02040503050406030204" pitchFamily="18" charset="0"/>
                        </a:rPr>
                        <m:t>𝑓</m:t>
                      </m:r>
                      <m:d>
                        <m:dPr>
                          <m:ctrlPr>
                            <a:rPr lang="de-DE" i="1">
                              <a:latin typeface="Cambria Math" panose="02040503050406030204" pitchFamily="18" charset="0"/>
                            </a:rPr>
                          </m:ctrlPr>
                        </m:dPr>
                        <m:e>
                          <m:r>
                            <a:rPr lang="de-DE" i="1">
                              <a:latin typeface="Cambria Math" panose="02040503050406030204" pitchFamily="18" charset="0"/>
                            </a:rPr>
                            <m:t>𝑎</m:t>
                          </m:r>
                          <m:r>
                            <a:rPr lang="de-DE" i="1">
                              <a:latin typeface="Cambria Math" panose="02040503050406030204" pitchFamily="18" charset="0"/>
                            </a:rPr>
                            <m:t>,</m:t>
                          </m:r>
                          <m:r>
                            <a:rPr lang="de-DE" i="1">
                              <a:latin typeface="Cambria Math" panose="02040503050406030204" pitchFamily="18" charset="0"/>
                            </a:rPr>
                            <m:t>𝑏</m:t>
                          </m:r>
                        </m:e>
                      </m:d>
                      <m:r>
                        <a:rPr lang="de-DE" i="1">
                          <a:latin typeface="Cambria Math" panose="02040503050406030204" pitchFamily="18" charset="0"/>
                        </a:rPr>
                        <m:t>= </m:t>
                      </m:r>
                      <m:sSup>
                        <m:sSupPr>
                          <m:ctrlPr>
                            <a:rPr lang="de-DE" i="1">
                              <a:latin typeface="Cambria Math" panose="02040503050406030204" pitchFamily="18" charset="0"/>
                            </a:rPr>
                          </m:ctrlPr>
                        </m:sSupPr>
                        <m:e>
                          <m:r>
                            <a:rPr lang="de-DE" i="1">
                              <a:latin typeface="Cambria Math" panose="02040503050406030204" pitchFamily="18" charset="0"/>
                            </a:rPr>
                            <m:t>𝑎</m:t>
                          </m:r>
                        </m:e>
                        <m:sup>
                          <m:r>
                            <a:rPr lang="de-DE" i="1">
                              <a:latin typeface="Cambria Math" panose="02040503050406030204" pitchFamily="18" charset="0"/>
                            </a:rPr>
                            <m:t>2</m:t>
                          </m:r>
                        </m:sup>
                      </m:sSup>
                      <m:r>
                        <a:rPr lang="de-DE" i="1">
                          <a:latin typeface="Cambria Math" panose="02040503050406030204" pitchFamily="18" charset="0"/>
                        </a:rPr>
                        <m:t>𝑏</m:t>
                      </m:r>
                      <m:r>
                        <a:rPr lang="de-DE" i="1">
                          <a:latin typeface="Cambria Math" panose="02040503050406030204" pitchFamily="18" charset="0"/>
                        </a:rPr>
                        <m:t>−</m:t>
                      </m:r>
                      <m:sSup>
                        <m:sSupPr>
                          <m:ctrlPr>
                            <a:rPr lang="de-DE" i="1">
                              <a:latin typeface="Cambria Math" panose="02040503050406030204" pitchFamily="18" charset="0"/>
                            </a:rPr>
                          </m:ctrlPr>
                        </m:sSupPr>
                        <m:e>
                          <m:r>
                            <a:rPr lang="de-DE" i="1">
                              <a:latin typeface="Cambria Math" panose="02040503050406030204" pitchFamily="18" charset="0"/>
                            </a:rPr>
                            <m:t>𝑏</m:t>
                          </m:r>
                        </m:e>
                        <m:sup>
                          <m:r>
                            <a:rPr lang="de-DE" i="1">
                              <a:latin typeface="Cambria Math" panose="02040503050406030204" pitchFamily="18" charset="0"/>
                            </a:rPr>
                            <m:t>3</m:t>
                          </m:r>
                        </m:sup>
                      </m:sSup>
                      <m:r>
                        <a:rPr lang="de-DE" i="1">
                          <a:latin typeface="Cambria Math" panose="02040503050406030204" pitchFamily="18" charset="0"/>
                        </a:rPr>
                        <m:t>−11</m:t>
                      </m:r>
                      <m:r>
                        <a:rPr lang="de-DE" i="1">
                          <a:latin typeface="Cambria Math" panose="02040503050406030204" pitchFamily="18" charset="0"/>
                        </a:rPr>
                        <m:t>𝑎</m:t>
                      </m:r>
                      <m:r>
                        <a:rPr lang="de-DE" i="1">
                          <a:latin typeface="Cambria Math" panose="02040503050406030204" pitchFamily="18" charset="0"/>
                        </a:rPr>
                        <m:t>+12</m:t>
                      </m:r>
                      <m:sSup>
                        <m:sSupPr>
                          <m:ctrlPr>
                            <a:rPr lang="de-DE" i="1">
                              <a:latin typeface="Cambria Math" panose="02040503050406030204" pitchFamily="18" charset="0"/>
                            </a:rPr>
                          </m:ctrlPr>
                        </m:sSupPr>
                        <m:e>
                          <m:r>
                            <a:rPr lang="de-DE" i="1">
                              <a:latin typeface="Cambria Math" panose="02040503050406030204" pitchFamily="18" charset="0"/>
                            </a:rPr>
                            <m:t>𝑏</m:t>
                          </m:r>
                        </m:e>
                        <m:sup>
                          <m:r>
                            <a:rPr lang="de-DE" i="1">
                              <a:latin typeface="Cambria Math" panose="02040503050406030204" pitchFamily="18" charset="0"/>
                            </a:rPr>
                            <m:t>2</m:t>
                          </m:r>
                        </m:sup>
                      </m:sSup>
                      <m:r>
                        <a:rPr lang="de-DE" i="1">
                          <a:latin typeface="Cambria Math" panose="02040503050406030204" pitchFamily="18" charset="0"/>
                        </a:rPr>
                        <m:t>+15</m:t>
                      </m:r>
                    </m:oMath>
                  </m:oMathPara>
                </a14:m>
                <a:endParaRPr lang="de-DE" i="1" dirty="0"/>
              </a:p>
            </p:txBody>
          </p:sp>
        </mc:Choice>
        <mc:Fallback xmlns="">
          <p:sp>
            <p:nvSpPr>
              <p:cNvPr id="6" name="Text Placeholder 5"/>
              <p:cNvSpPr>
                <a:spLocks noGrp="1" noRot="1" noChangeAspect="1" noMove="1" noResize="1" noEditPoints="1" noAdjustHandles="1" noChangeArrowheads="1" noChangeShapeType="1" noTextEdit="1"/>
              </p:cNvSpPr>
              <p:nvPr>
                <p:ph type="body" sz="quarter" idx="15"/>
              </p:nvPr>
            </p:nvSpPr>
            <p:spPr>
              <a:blipFill>
                <a:blip r:embed="rId3"/>
                <a:stretch>
                  <a:fillRect l="-1195"/>
                </a:stretch>
              </a:blipFill>
            </p:spPr>
            <p:txBody>
              <a:bodyPr/>
              <a:lstStyle/>
              <a:p>
                <a:r>
                  <a:rPr lang="en-US">
                    <a:noFill/>
                  </a:rPr>
                  <a:t> </a:t>
                </a:r>
              </a:p>
            </p:txBody>
          </p:sp>
        </mc:Fallback>
      </mc:AlternateContent>
      <p:sp>
        <p:nvSpPr>
          <p:cNvPr id="7" name="Slide Number Placeholder 6"/>
          <p:cNvSpPr>
            <a:spLocks noGrp="1"/>
          </p:cNvSpPr>
          <p:nvPr>
            <p:ph type="sldNum" sz="quarter" idx="13"/>
          </p:nvPr>
        </p:nvSpPr>
        <p:spPr/>
        <p:txBody>
          <a:bodyPr/>
          <a:lstStyle/>
          <a:p>
            <a:fld id="{15C29056-5AFA-7949-831A-3EC086771171}" type="slidenum">
              <a:rPr lang="de-DE" smtClean="0"/>
              <a:pPr/>
              <a:t>28</a:t>
            </a:fld>
            <a:endParaRPr lang="de-DE" dirty="0"/>
          </a:p>
        </p:txBody>
      </p:sp>
    </p:spTree>
    <p:extLst>
      <p:ext uri="{BB962C8B-B14F-4D97-AF65-F5344CB8AC3E}">
        <p14:creationId xmlns:p14="http://schemas.microsoft.com/office/powerpoint/2010/main" val="4205718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FEBB2-349C-4BA2-BA9F-8A294F413EA3}"/>
              </a:ext>
            </a:extLst>
          </p:cNvPr>
          <p:cNvSpPr>
            <a:spLocks noGrp="1"/>
          </p:cNvSpPr>
          <p:nvPr>
            <p:ph type="title"/>
          </p:nvPr>
        </p:nvSpPr>
        <p:spPr/>
        <p:txBody>
          <a:bodyPr/>
          <a:lstStyle/>
          <a:p>
            <a:r>
              <a:rPr lang="de-DE" dirty="0" smtClean="0"/>
              <a:t>Gradient </a:t>
            </a:r>
            <a:r>
              <a:rPr lang="de-DE" dirty="0"/>
              <a:t>Descent</a:t>
            </a:r>
            <a:endParaRPr lang="en-GB" dirty="0"/>
          </a:p>
        </p:txBody>
      </p:sp>
      <p:sp>
        <p:nvSpPr>
          <p:cNvPr id="4" name="Text Placeholder 3">
            <a:extLst>
              <a:ext uri="{FF2B5EF4-FFF2-40B4-BE49-F238E27FC236}">
                <a16:creationId xmlns:a16="http://schemas.microsoft.com/office/drawing/2014/main" id="{91F9B24C-627A-4317-841B-5F0A1371D7DE}"/>
              </a:ext>
            </a:extLst>
          </p:cNvPr>
          <p:cNvSpPr>
            <a:spLocks noGrp="1"/>
          </p:cNvSpPr>
          <p:nvPr>
            <p:ph type="body" sz="quarter" idx="14"/>
          </p:nvPr>
        </p:nvSpPr>
        <p:spPr>
          <a:ln>
            <a:noFill/>
          </a:ln>
        </p:spPr>
        <p:txBody>
          <a:bodyPr/>
          <a:lstStyle/>
          <a:p>
            <a:r>
              <a:rPr lang="de-DE" sz="1800" dirty="0" smtClean="0">
                <a:solidFill>
                  <a:srgbClr val="002A51"/>
                </a:solidFill>
              </a:rPr>
              <a:t>Let‘s visualize the formula</a:t>
            </a:r>
            <a:endParaRPr lang="de-DE" sz="1800" dirty="0">
              <a:solidFill>
                <a:srgbClr val="002A51"/>
              </a:solidFill>
            </a:endParaRPr>
          </a:p>
          <a:p>
            <a:endParaRPr lang="en-GB" sz="1800" dirty="0"/>
          </a:p>
        </p:txBody>
      </p:sp>
      <p:sp>
        <p:nvSpPr>
          <p:cNvPr id="5" name="Footer Placeholder 4">
            <a:extLst>
              <a:ext uri="{FF2B5EF4-FFF2-40B4-BE49-F238E27FC236}">
                <a16:creationId xmlns:a16="http://schemas.microsoft.com/office/drawing/2014/main" id="{9AC2F5F1-E9AE-4811-A792-B78AB055F2A1}"/>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mc:AlternateContent xmlns:mc="http://schemas.openxmlformats.org/markup-compatibility/2006" xmlns:a14="http://schemas.microsoft.com/office/drawing/2010/main">
        <mc:Choice Requires="a14">
          <p:sp>
            <p:nvSpPr>
              <p:cNvPr id="6" name="Text Placeholder 5"/>
              <p:cNvSpPr>
                <a:spLocks noGrp="1"/>
              </p:cNvSpPr>
              <p:nvPr>
                <p:ph type="body" sz="quarter" idx="15"/>
              </p:nvPr>
            </p:nvSpPr>
            <p:spPr/>
            <p:txBody>
              <a:bodyPr/>
              <a:lstStyle/>
              <a:p>
                <a:pPr marL="0" indent="0">
                  <a:buNone/>
                </a:pPr>
                <a:r>
                  <a:rPr lang="en-GB" i="1" dirty="0"/>
                  <a:t>Explain how you can minimize the following formula using gradient descent:</a:t>
                </a:r>
                <a:endParaRPr lang="en-GB" i="1" dirty="0" smtClean="0"/>
              </a:p>
              <a:p>
                <a:pPr marL="0" indent="0">
                  <a:lnSpc>
                    <a:spcPct val="150000"/>
                  </a:lnSpc>
                  <a:buNone/>
                </a:pPr>
                <a14:m>
                  <m:oMathPara xmlns:m="http://schemas.openxmlformats.org/officeDocument/2006/math">
                    <m:oMathParaPr>
                      <m:jc m:val="centerGroup"/>
                    </m:oMathParaPr>
                    <m:oMath xmlns:m="http://schemas.openxmlformats.org/officeDocument/2006/math">
                      <m:r>
                        <a:rPr lang="de-DE" i="1">
                          <a:latin typeface="Cambria Math" panose="02040503050406030204" pitchFamily="18" charset="0"/>
                        </a:rPr>
                        <m:t>𝑓</m:t>
                      </m:r>
                      <m:d>
                        <m:dPr>
                          <m:ctrlPr>
                            <a:rPr lang="de-DE" i="1">
                              <a:latin typeface="Cambria Math" panose="02040503050406030204" pitchFamily="18" charset="0"/>
                            </a:rPr>
                          </m:ctrlPr>
                        </m:dPr>
                        <m:e>
                          <m:r>
                            <a:rPr lang="de-DE" i="1">
                              <a:latin typeface="Cambria Math" panose="02040503050406030204" pitchFamily="18" charset="0"/>
                            </a:rPr>
                            <m:t>𝑎</m:t>
                          </m:r>
                          <m:r>
                            <a:rPr lang="de-DE" i="1">
                              <a:latin typeface="Cambria Math" panose="02040503050406030204" pitchFamily="18" charset="0"/>
                            </a:rPr>
                            <m:t>,</m:t>
                          </m:r>
                          <m:r>
                            <a:rPr lang="de-DE" i="1">
                              <a:latin typeface="Cambria Math" panose="02040503050406030204" pitchFamily="18" charset="0"/>
                            </a:rPr>
                            <m:t>𝑏</m:t>
                          </m:r>
                        </m:e>
                      </m:d>
                      <m:r>
                        <a:rPr lang="de-DE" i="1">
                          <a:latin typeface="Cambria Math" panose="02040503050406030204" pitchFamily="18" charset="0"/>
                        </a:rPr>
                        <m:t>= </m:t>
                      </m:r>
                      <m:sSup>
                        <m:sSupPr>
                          <m:ctrlPr>
                            <a:rPr lang="de-DE" i="1">
                              <a:latin typeface="Cambria Math" panose="02040503050406030204" pitchFamily="18" charset="0"/>
                            </a:rPr>
                          </m:ctrlPr>
                        </m:sSupPr>
                        <m:e>
                          <m:r>
                            <a:rPr lang="de-DE" i="1">
                              <a:latin typeface="Cambria Math" panose="02040503050406030204" pitchFamily="18" charset="0"/>
                            </a:rPr>
                            <m:t>𝑎</m:t>
                          </m:r>
                        </m:e>
                        <m:sup>
                          <m:r>
                            <a:rPr lang="de-DE" i="1">
                              <a:latin typeface="Cambria Math" panose="02040503050406030204" pitchFamily="18" charset="0"/>
                            </a:rPr>
                            <m:t>2</m:t>
                          </m:r>
                        </m:sup>
                      </m:sSup>
                      <m:r>
                        <a:rPr lang="de-DE" i="1">
                          <a:latin typeface="Cambria Math" panose="02040503050406030204" pitchFamily="18" charset="0"/>
                        </a:rPr>
                        <m:t>𝑏</m:t>
                      </m:r>
                      <m:r>
                        <a:rPr lang="de-DE" i="1">
                          <a:latin typeface="Cambria Math" panose="02040503050406030204" pitchFamily="18" charset="0"/>
                        </a:rPr>
                        <m:t>−</m:t>
                      </m:r>
                      <m:sSup>
                        <m:sSupPr>
                          <m:ctrlPr>
                            <a:rPr lang="de-DE" i="1">
                              <a:latin typeface="Cambria Math" panose="02040503050406030204" pitchFamily="18" charset="0"/>
                            </a:rPr>
                          </m:ctrlPr>
                        </m:sSupPr>
                        <m:e>
                          <m:r>
                            <a:rPr lang="de-DE" i="1">
                              <a:latin typeface="Cambria Math" panose="02040503050406030204" pitchFamily="18" charset="0"/>
                            </a:rPr>
                            <m:t>𝑏</m:t>
                          </m:r>
                        </m:e>
                        <m:sup>
                          <m:r>
                            <a:rPr lang="de-DE" i="1">
                              <a:latin typeface="Cambria Math" panose="02040503050406030204" pitchFamily="18" charset="0"/>
                            </a:rPr>
                            <m:t>3</m:t>
                          </m:r>
                        </m:sup>
                      </m:sSup>
                      <m:r>
                        <a:rPr lang="de-DE" i="1">
                          <a:latin typeface="Cambria Math" panose="02040503050406030204" pitchFamily="18" charset="0"/>
                        </a:rPr>
                        <m:t>−11</m:t>
                      </m:r>
                      <m:r>
                        <a:rPr lang="de-DE" i="1">
                          <a:latin typeface="Cambria Math" panose="02040503050406030204" pitchFamily="18" charset="0"/>
                        </a:rPr>
                        <m:t>𝑎</m:t>
                      </m:r>
                      <m:r>
                        <a:rPr lang="de-DE" i="1">
                          <a:latin typeface="Cambria Math" panose="02040503050406030204" pitchFamily="18" charset="0"/>
                        </a:rPr>
                        <m:t>+12</m:t>
                      </m:r>
                      <m:sSup>
                        <m:sSupPr>
                          <m:ctrlPr>
                            <a:rPr lang="de-DE" i="1">
                              <a:latin typeface="Cambria Math" panose="02040503050406030204" pitchFamily="18" charset="0"/>
                            </a:rPr>
                          </m:ctrlPr>
                        </m:sSupPr>
                        <m:e>
                          <m:r>
                            <a:rPr lang="de-DE" i="1">
                              <a:latin typeface="Cambria Math" panose="02040503050406030204" pitchFamily="18" charset="0"/>
                            </a:rPr>
                            <m:t>𝑏</m:t>
                          </m:r>
                        </m:e>
                        <m:sup>
                          <m:r>
                            <a:rPr lang="de-DE" i="1">
                              <a:latin typeface="Cambria Math" panose="02040503050406030204" pitchFamily="18" charset="0"/>
                            </a:rPr>
                            <m:t>2</m:t>
                          </m:r>
                        </m:sup>
                      </m:sSup>
                      <m:r>
                        <a:rPr lang="de-DE" i="1">
                          <a:latin typeface="Cambria Math" panose="02040503050406030204" pitchFamily="18" charset="0"/>
                        </a:rPr>
                        <m:t>+15</m:t>
                      </m:r>
                    </m:oMath>
                  </m:oMathPara>
                </a14:m>
                <a:endParaRPr lang="de-DE" i="1" dirty="0"/>
              </a:p>
            </p:txBody>
          </p:sp>
        </mc:Choice>
        <mc:Fallback xmlns="">
          <p:sp>
            <p:nvSpPr>
              <p:cNvPr id="6" name="Text Placeholder 5"/>
              <p:cNvSpPr>
                <a:spLocks noGrp="1" noRot="1" noChangeAspect="1" noMove="1" noResize="1" noEditPoints="1" noAdjustHandles="1" noChangeArrowheads="1" noChangeShapeType="1" noTextEdit="1"/>
              </p:cNvSpPr>
              <p:nvPr>
                <p:ph type="body" sz="quarter" idx="15"/>
              </p:nvPr>
            </p:nvSpPr>
            <p:spPr>
              <a:blipFill>
                <a:blip r:embed="rId2"/>
                <a:stretch>
                  <a:fillRect l="-1195"/>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3663108" y="1751968"/>
            <a:ext cx="4570264" cy="3512446"/>
          </a:xfrm>
          <a:prstGeom prst="rect">
            <a:avLst/>
          </a:prstGeom>
        </p:spPr>
      </p:pic>
      <p:sp>
        <p:nvSpPr>
          <p:cNvPr id="8" name="Rounded Rectangular Callout 7"/>
          <p:cNvSpPr/>
          <p:nvPr/>
        </p:nvSpPr>
        <p:spPr>
          <a:xfrm>
            <a:off x="472888" y="2734236"/>
            <a:ext cx="2879912" cy="1972236"/>
          </a:xfrm>
          <a:prstGeom prst="wedgeRoundRectCallout">
            <a:avLst>
              <a:gd name="adj1" fmla="val 46063"/>
              <a:gd name="adj2" fmla="val 18583"/>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lumMod val="75000"/>
                  </a:schemeClr>
                </a:solidFill>
                <a:latin typeface="Arial" panose="020B0604020202020204" pitchFamily="34" charset="0"/>
                <a:cs typeface="Arial" panose="020B0604020202020204" pitchFamily="34" charset="0"/>
              </a:rPr>
              <a:t>Note that the global minimum is minus infinite.</a:t>
            </a:r>
          </a:p>
          <a:p>
            <a:pPr algn="ctr"/>
            <a:r>
              <a:rPr lang="en-GB" sz="1600" dirty="0" smtClean="0">
                <a:solidFill>
                  <a:schemeClr val="tx1">
                    <a:lumMod val="75000"/>
                  </a:schemeClr>
                </a:solidFill>
                <a:latin typeface="Arial" panose="020B0604020202020204" pitchFamily="34" charset="0"/>
                <a:cs typeface="Arial" panose="020B0604020202020204" pitchFamily="34" charset="0"/>
              </a:rPr>
              <a:t>Therefore we have to manually stop calculations after a fixed number of iterations</a:t>
            </a:r>
            <a:endParaRPr lang="en-US" sz="1600" dirty="0">
              <a:solidFill>
                <a:schemeClr val="tx1">
                  <a:lumMod val="75000"/>
                </a:schemeClr>
              </a:solidFill>
              <a:latin typeface="Arial" panose="020B0604020202020204" pitchFamily="34" charset="0"/>
              <a:cs typeface="Arial" panose="020B0604020202020204" pitchFamily="34" charset="0"/>
            </a:endParaRPr>
          </a:p>
        </p:txBody>
      </p:sp>
      <p:sp>
        <p:nvSpPr>
          <p:cNvPr id="9" name="Slide Number Placeholder 8"/>
          <p:cNvSpPr>
            <a:spLocks noGrp="1"/>
          </p:cNvSpPr>
          <p:nvPr>
            <p:ph type="sldNum" sz="quarter" idx="13"/>
          </p:nvPr>
        </p:nvSpPr>
        <p:spPr/>
        <p:txBody>
          <a:bodyPr/>
          <a:lstStyle/>
          <a:p>
            <a:fld id="{15C29056-5AFA-7949-831A-3EC086771171}" type="slidenum">
              <a:rPr lang="de-DE" smtClean="0"/>
              <a:pPr/>
              <a:t>29</a:t>
            </a:fld>
            <a:endParaRPr lang="de-DE" dirty="0"/>
          </a:p>
        </p:txBody>
      </p:sp>
    </p:spTree>
    <p:extLst>
      <p:ext uri="{BB962C8B-B14F-4D97-AF65-F5344CB8AC3E}">
        <p14:creationId xmlns:p14="http://schemas.microsoft.com/office/powerpoint/2010/main" val="1489281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408F-4543-4CA5-8E00-F7E00E490D60}"/>
              </a:ext>
            </a:extLst>
          </p:cNvPr>
          <p:cNvSpPr>
            <a:spLocks noGrp="1"/>
          </p:cNvSpPr>
          <p:nvPr>
            <p:ph type="title"/>
          </p:nvPr>
        </p:nvSpPr>
        <p:spPr/>
        <p:txBody>
          <a:bodyPr/>
          <a:lstStyle/>
          <a:p>
            <a:r>
              <a:rPr lang="de-DE" dirty="0" smtClean="0"/>
              <a:t>Evaluation Metrics</a:t>
            </a:r>
            <a:endParaRPr lang="en-GB" dirty="0"/>
          </a:p>
        </p:txBody>
      </p:sp>
      <p:sp>
        <p:nvSpPr>
          <p:cNvPr id="4" name="Text Placeholder 3">
            <a:extLst>
              <a:ext uri="{FF2B5EF4-FFF2-40B4-BE49-F238E27FC236}">
                <a16:creationId xmlns:a16="http://schemas.microsoft.com/office/drawing/2014/main" id="{F0836DA1-39B4-48FB-B248-AB055C2DFFFA}"/>
              </a:ext>
            </a:extLst>
          </p:cNvPr>
          <p:cNvSpPr>
            <a:spLocks noGrp="1"/>
          </p:cNvSpPr>
          <p:nvPr>
            <p:ph type="body" sz="quarter" idx="14"/>
          </p:nvPr>
        </p:nvSpPr>
        <p:spPr>
          <a:xfrm>
            <a:off x="360000" y="1479665"/>
            <a:ext cx="8378825" cy="3728014"/>
          </a:xfrm>
        </p:spPr>
        <p:txBody>
          <a:bodyPr/>
          <a:lstStyle/>
          <a:p>
            <a:pPr marL="463550" indent="-457200" algn="l">
              <a:buFont typeface="+mj-lt"/>
              <a:buAutoNum type="arabicPeriod"/>
            </a:pPr>
            <a:r>
              <a:rPr lang="en-GB" b="0" i="1" u="none" strike="noStrike" baseline="0" dirty="0"/>
              <a:t>Explain the meaning of the following </a:t>
            </a:r>
            <a:r>
              <a:rPr lang="en-GB" b="0" i="1" u="none" strike="noStrike" baseline="0" dirty="0" smtClean="0"/>
              <a:t>terms:</a:t>
            </a:r>
          </a:p>
          <a:p>
            <a:pPr marL="514350" lvl="1" indent="-285750"/>
            <a:r>
              <a:rPr lang="en-GB" b="0" i="1" u="none" strike="noStrike" baseline="0" dirty="0" smtClean="0"/>
              <a:t>True </a:t>
            </a:r>
            <a:r>
              <a:rPr lang="en-GB" b="0" i="1" u="none" strike="noStrike" baseline="0" dirty="0"/>
              <a:t>positive, true negative, false positive, false </a:t>
            </a:r>
            <a:r>
              <a:rPr lang="en-GB" b="0" i="1" u="none" strike="noStrike" baseline="0" dirty="0" smtClean="0"/>
              <a:t>negative</a:t>
            </a:r>
          </a:p>
          <a:p>
            <a:pPr marL="514350" lvl="1" indent="-285750"/>
            <a:r>
              <a:rPr lang="en-GB" i="1" dirty="0"/>
              <a:t>Sensitivity and </a:t>
            </a:r>
            <a:r>
              <a:rPr lang="en-GB" i="1" dirty="0" smtClean="0"/>
              <a:t>specificity</a:t>
            </a:r>
            <a:endParaRPr lang="en-GB" b="0" i="1" u="none" strike="noStrike" baseline="0" dirty="0" smtClean="0"/>
          </a:p>
          <a:p>
            <a:pPr marL="514350" lvl="1" indent="-285750"/>
            <a:r>
              <a:rPr lang="en-GB" b="0" i="1" u="none" strike="noStrike" baseline="0" dirty="0" smtClean="0"/>
              <a:t>Precision </a:t>
            </a:r>
            <a:r>
              <a:rPr lang="en-GB" b="0" i="1" u="none" strike="noStrike" baseline="0" dirty="0"/>
              <a:t>and </a:t>
            </a:r>
            <a:r>
              <a:rPr lang="en-GB" b="0" i="1" u="none" strike="noStrike" baseline="0" dirty="0" smtClean="0"/>
              <a:t>recall</a:t>
            </a:r>
          </a:p>
          <a:p>
            <a:pPr marL="514350" lvl="1" indent="-285750"/>
            <a:r>
              <a:rPr lang="en-GB" b="0" i="1" u="none" strike="noStrike" baseline="0" dirty="0" smtClean="0"/>
              <a:t>Overall </a:t>
            </a:r>
            <a:r>
              <a:rPr lang="en-GB" b="0" i="1" u="none" strike="noStrike" baseline="0" dirty="0"/>
              <a:t>accuracy and Cohen's kappa</a:t>
            </a:r>
            <a:r>
              <a:rPr lang="en-GB" b="0" i="1" u="none" strike="noStrike" baseline="0" dirty="0" smtClean="0"/>
              <a:t>.</a:t>
            </a:r>
          </a:p>
          <a:p>
            <a:pPr marL="463550" indent="-457200">
              <a:buFont typeface="+mj-lt"/>
              <a:buAutoNum type="arabicPeriod"/>
            </a:pPr>
            <a:r>
              <a:rPr lang="en-GB" i="1" dirty="0"/>
              <a:t>When is it preferable to use the overall accuracy? When the Cohen's kappa?</a:t>
            </a:r>
          </a:p>
          <a:p>
            <a:pPr algn="l"/>
            <a:endParaRPr lang="en-GB" i="1" dirty="0"/>
          </a:p>
        </p:txBody>
      </p:sp>
      <p:sp>
        <p:nvSpPr>
          <p:cNvPr id="5" name="Footer Placeholder 4">
            <a:extLst>
              <a:ext uri="{FF2B5EF4-FFF2-40B4-BE49-F238E27FC236}">
                <a16:creationId xmlns:a16="http://schemas.microsoft.com/office/drawing/2014/main" id="{EFE1E099-8269-4E8F-8435-7B8C1574504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6" name="Slide Number Placeholder 5"/>
          <p:cNvSpPr>
            <a:spLocks noGrp="1"/>
          </p:cNvSpPr>
          <p:nvPr>
            <p:ph type="sldNum" sz="quarter" idx="13"/>
          </p:nvPr>
        </p:nvSpPr>
        <p:spPr/>
        <p:txBody>
          <a:bodyPr/>
          <a:lstStyle/>
          <a:p>
            <a:fld id="{15C29056-5AFA-7949-831A-3EC086771171}" type="slidenum">
              <a:rPr lang="de-DE" smtClean="0"/>
              <a:pPr/>
              <a:t>3</a:t>
            </a:fld>
            <a:endParaRPr lang="de-DE" dirty="0"/>
          </a:p>
        </p:txBody>
      </p:sp>
    </p:spTree>
    <p:extLst>
      <p:ext uri="{BB962C8B-B14F-4D97-AF65-F5344CB8AC3E}">
        <p14:creationId xmlns:p14="http://schemas.microsoft.com/office/powerpoint/2010/main" val="1598764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FEBB2-349C-4BA2-BA9F-8A294F413EA3}"/>
              </a:ext>
            </a:extLst>
          </p:cNvPr>
          <p:cNvSpPr>
            <a:spLocks noGrp="1"/>
          </p:cNvSpPr>
          <p:nvPr>
            <p:ph type="title"/>
          </p:nvPr>
        </p:nvSpPr>
        <p:spPr/>
        <p:txBody>
          <a:bodyPr/>
          <a:lstStyle/>
          <a:p>
            <a:r>
              <a:rPr lang="de-DE" dirty="0" smtClean="0"/>
              <a:t>Gradient </a:t>
            </a:r>
            <a:r>
              <a:rPr lang="de-DE" dirty="0"/>
              <a:t>Descent</a:t>
            </a:r>
            <a:endParaRPr lang="en-GB" dirty="0"/>
          </a:p>
        </p:txBody>
      </p:sp>
      <p:sp>
        <p:nvSpPr>
          <p:cNvPr id="4" name="Text Placeholder 3">
            <a:extLst>
              <a:ext uri="{FF2B5EF4-FFF2-40B4-BE49-F238E27FC236}">
                <a16:creationId xmlns:a16="http://schemas.microsoft.com/office/drawing/2014/main" id="{91F9B24C-627A-4317-841B-5F0A1371D7DE}"/>
              </a:ext>
            </a:extLst>
          </p:cNvPr>
          <p:cNvSpPr>
            <a:spLocks noGrp="1"/>
          </p:cNvSpPr>
          <p:nvPr>
            <p:ph type="body" sz="quarter" idx="14"/>
          </p:nvPr>
        </p:nvSpPr>
        <p:spPr>
          <a:xfrm>
            <a:off x="360000" y="1808703"/>
            <a:ext cx="8378825" cy="1288065"/>
          </a:xfrm>
          <a:ln>
            <a:noFill/>
          </a:ln>
        </p:spPr>
        <p:txBody>
          <a:bodyPr/>
          <a:lstStyle/>
          <a:p>
            <a:pPr algn="l"/>
            <a:r>
              <a:rPr lang="en-GB" sz="1600" b="0" i="0" u="none" strike="noStrike" baseline="0" dirty="0" smtClean="0">
                <a:solidFill>
                  <a:srgbClr val="002A51"/>
                </a:solidFill>
              </a:rPr>
              <a:t>In every step we move our position in the opposite direction of the gradient (The gradient is always showing towards the steepest ascent, hence we go in the opposite direction in the hope for a minimum).</a:t>
            </a:r>
            <a:endParaRPr lang="de-DE" sz="1600" dirty="0">
              <a:solidFill>
                <a:srgbClr val="002A51"/>
              </a:solidFill>
            </a:endParaRPr>
          </a:p>
          <a:p>
            <a:r>
              <a:rPr lang="en-GB" sz="1600" dirty="0"/>
              <a:t>Let’s calculate the gradient of f(</a:t>
            </a:r>
            <a:r>
              <a:rPr lang="en-GB" sz="1600" dirty="0" err="1"/>
              <a:t>a,b</a:t>
            </a:r>
            <a:r>
              <a:rPr lang="en-GB" sz="1600" dirty="0" smtClean="0"/>
              <a:t>)</a:t>
            </a:r>
            <a:endParaRPr lang="en-GB" dirty="0"/>
          </a:p>
        </p:txBody>
      </p:sp>
      <p:sp>
        <p:nvSpPr>
          <p:cNvPr id="5" name="Footer Placeholder 4">
            <a:extLst>
              <a:ext uri="{FF2B5EF4-FFF2-40B4-BE49-F238E27FC236}">
                <a16:creationId xmlns:a16="http://schemas.microsoft.com/office/drawing/2014/main" id="{9AC2F5F1-E9AE-4811-A792-B78AB055F2A1}"/>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mc:AlternateContent xmlns:mc="http://schemas.openxmlformats.org/markup-compatibility/2006" xmlns:a14="http://schemas.microsoft.com/office/drawing/2010/main">
        <mc:Choice Requires="a14">
          <p:sp>
            <p:nvSpPr>
              <p:cNvPr id="7" name="Text Placeholder 6"/>
              <p:cNvSpPr>
                <a:spLocks noGrp="1"/>
              </p:cNvSpPr>
              <p:nvPr>
                <p:ph type="body" sz="quarter" idx="15"/>
              </p:nvPr>
            </p:nvSpPr>
            <p:spPr/>
            <p:txBody>
              <a:bodyPr/>
              <a:lstStyle/>
              <a:p>
                <a:pPr marL="0" indent="0">
                  <a:buNone/>
                </a:pPr>
                <a:r>
                  <a:rPr lang="en-GB" i="1" dirty="0"/>
                  <a:t>Explain how you can minimize the following formula using gradient descent:</a:t>
                </a:r>
              </a:p>
              <a:p>
                <a:pPr marL="0" indent="0">
                  <a:lnSpc>
                    <a:spcPct val="150000"/>
                  </a:lnSpc>
                  <a:buNone/>
                </a:pPr>
                <a14:m>
                  <m:oMathPara xmlns:m="http://schemas.openxmlformats.org/officeDocument/2006/math">
                    <m:oMathParaPr>
                      <m:jc m:val="centerGroup"/>
                    </m:oMathParaPr>
                    <m:oMath xmlns:m="http://schemas.openxmlformats.org/officeDocument/2006/math">
                      <m:r>
                        <a:rPr lang="de-DE" i="1">
                          <a:latin typeface="Cambria Math" panose="02040503050406030204" pitchFamily="18" charset="0"/>
                        </a:rPr>
                        <m:t>𝑓</m:t>
                      </m:r>
                      <m:d>
                        <m:dPr>
                          <m:ctrlPr>
                            <a:rPr lang="de-DE" i="1">
                              <a:latin typeface="Cambria Math" panose="02040503050406030204" pitchFamily="18" charset="0"/>
                            </a:rPr>
                          </m:ctrlPr>
                        </m:dPr>
                        <m:e>
                          <m:r>
                            <a:rPr lang="de-DE" i="1">
                              <a:latin typeface="Cambria Math" panose="02040503050406030204" pitchFamily="18" charset="0"/>
                            </a:rPr>
                            <m:t>𝑎</m:t>
                          </m:r>
                          <m:r>
                            <a:rPr lang="de-DE" i="1">
                              <a:latin typeface="Cambria Math" panose="02040503050406030204" pitchFamily="18" charset="0"/>
                            </a:rPr>
                            <m:t>,</m:t>
                          </m:r>
                          <m:r>
                            <a:rPr lang="de-DE" i="1">
                              <a:latin typeface="Cambria Math" panose="02040503050406030204" pitchFamily="18" charset="0"/>
                            </a:rPr>
                            <m:t>𝑏</m:t>
                          </m:r>
                        </m:e>
                      </m:d>
                      <m:r>
                        <a:rPr lang="de-DE" i="1">
                          <a:latin typeface="Cambria Math" panose="02040503050406030204" pitchFamily="18" charset="0"/>
                        </a:rPr>
                        <m:t>= </m:t>
                      </m:r>
                      <m:sSup>
                        <m:sSupPr>
                          <m:ctrlPr>
                            <a:rPr lang="de-DE" i="1">
                              <a:latin typeface="Cambria Math" panose="02040503050406030204" pitchFamily="18" charset="0"/>
                            </a:rPr>
                          </m:ctrlPr>
                        </m:sSupPr>
                        <m:e>
                          <m:r>
                            <a:rPr lang="de-DE" i="1">
                              <a:latin typeface="Cambria Math" panose="02040503050406030204" pitchFamily="18" charset="0"/>
                            </a:rPr>
                            <m:t>𝑎</m:t>
                          </m:r>
                        </m:e>
                        <m:sup>
                          <m:r>
                            <a:rPr lang="de-DE" i="1">
                              <a:latin typeface="Cambria Math" panose="02040503050406030204" pitchFamily="18" charset="0"/>
                            </a:rPr>
                            <m:t>2</m:t>
                          </m:r>
                        </m:sup>
                      </m:sSup>
                      <m:r>
                        <a:rPr lang="de-DE" i="1">
                          <a:latin typeface="Cambria Math" panose="02040503050406030204" pitchFamily="18" charset="0"/>
                        </a:rPr>
                        <m:t>𝑏</m:t>
                      </m:r>
                      <m:r>
                        <a:rPr lang="de-DE" i="1">
                          <a:latin typeface="Cambria Math" panose="02040503050406030204" pitchFamily="18" charset="0"/>
                        </a:rPr>
                        <m:t>−</m:t>
                      </m:r>
                      <m:sSup>
                        <m:sSupPr>
                          <m:ctrlPr>
                            <a:rPr lang="de-DE" i="1">
                              <a:latin typeface="Cambria Math" panose="02040503050406030204" pitchFamily="18" charset="0"/>
                            </a:rPr>
                          </m:ctrlPr>
                        </m:sSupPr>
                        <m:e>
                          <m:r>
                            <a:rPr lang="de-DE" i="1">
                              <a:latin typeface="Cambria Math" panose="02040503050406030204" pitchFamily="18" charset="0"/>
                            </a:rPr>
                            <m:t>𝑏</m:t>
                          </m:r>
                        </m:e>
                        <m:sup>
                          <m:r>
                            <a:rPr lang="de-DE" i="1">
                              <a:latin typeface="Cambria Math" panose="02040503050406030204" pitchFamily="18" charset="0"/>
                            </a:rPr>
                            <m:t>3</m:t>
                          </m:r>
                        </m:sup>
                      </m:sSup>
                      <m:r>
                        <a:rPr lang="de-DE" i="1">
                          <a:latin typeface="Cambria Math" panose="02040503050406030204" pitchFamily="18" charset="0"/>
                        </a:rPr>
                        <m:t>−11</m:t>
                      </m:r>
                      <m:r>
                        <a:rPr lang="de-DE" i="1">
                          <a:latin typeface="Cambria Math" panose="02040503050406030204" pitchFamily="18" charset="0"/>
                        </a:rPr>
                        <m:t>𝑎</m:t>
                      </m:r>
                      <m:r>
                        <a:rPr lang="de-DE" i="1">
                          <a:latin typeface="Cambria Math" panose="02040503050406030204" pitchFamily="18" charset="0"/>
                        </a:rPr>
                        <m:t>+12</m:t>
                      </m:r>
                      <m:sSup>
                        <m:sSupPr>
                          <m:ctrlPr>
                            <a:rPr lang="de-DE" i="1">
                              <a:latin typeface="Cambria Math" panose="02040503050406030204" pitchFamily="18" charset="0"/>
                            </a:rPr>
                          </m:ctrlPr>
                        </m:sSupPr>
                        <m:e>
                          <m:r>
                            <a:rPr lang="de-DE" i="1">
                              <a:latin typeface="Cambria Math" panose="02040503050406030204" pitchFamily="18" charset="0"/>
                            </a:rPr>
                            <m:t>𝑏</m:t>
                          </m:r>
                        </m:e>
                        <m:sup>
                          <m:r>
                            <a:rPr lang="de-DE" i="1">
                              <a:latin typeface="Cambria Math" panose="02040503050406030204" pitchFamily="18" charset="0"/>
                            </a:rPr>
                            <m:t>2</m:t>
                          </m:r>
                        </m:sup>
                      </m:sSup>
                      <m:r>
                        <a:rPr lang="de-DE" i="1">
                          <a:latin typeface="Cambria Math" panose="02040503050406030204" pitchFamily="18" charset="0"/>
                        </a:rPr>
                        <m:t>+15</m:t>
                      </m:r>
                    </m:oMath>
                  </m:oMathPara>
                </a14:m>
                <a:endParaRPr lang="de-DE" i="1" dirty="0"/>
              </a:p>
            </p:txBody>
          </p:sp>
        </mc:Choice>
        <mc:Fallback xmlns="">
          <p:sp>
            <p:nvSpPr>
              <p:cNvPr id="7" name="Text Placeholder 6"/>
              <p:cNvSpPr>
                <a:spLocks noGrp="1" noRot="1" noChangeAspect="1" noMove="1" noResize="1" noEditPoints="1" noAdjustHandles="1" noChangeArrowheads="1" noChangeShapeType="1" noTextEdit="1"/>
              </p:cNvSpPr>
              <p:nvPr>
                <p:ph type="body" sz="quarter" idx="15"/>
              </p:nvPr>
            </p:nvSpPr>
            <p:spPr>
              <a:blipFill>
                <a:blip r:embed="rId2"/>
                <a:stretch>
                  <a:fillRect l="-1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 Placeholder 3">
                <a:extLst>
                  <a:ext uri="{FF2B5EF4-FFF2-40B4-BE49-F238E27FC236}">
                    <a16:creationId xmlns:a16="http://schemas.microsoft.com/office/drawing/2014/main" id="{91F9B24C-627A-4317-841B-5F0A1371D7DE}"/>
                  </a:ext>
                </a:extLst>
              </p:cNvPr>
              <p:cNvSpPr txBox="1">
                <a:spLocks/>
              </p:cNvSpPr>
              <p:nvPr/>
            </p:nvSpPr>
            <p:spPr>
              <a:xfrm>
                <a:off x="5163312" y="3238640"/>
                <a:ext cx="3167081" cy="2194560"/>
              </a:xfrm>
              <a:prstGeom prst="rect">
                <a:avLst/>
              </a:prstGeom>
              <a:ln>
                <a:noFill/>
              </a:ln>
            </p:spPr>
            <p:txBody>
              <a:bodyPr vert="horz" lIns="0" tIns="0" rIns="0" bIns="0" rtlCol="0">
                <a:noAutofit/>
              </a:bodyPr>
              <a:lstStyle>
                <a:lvl1pPr marL="266700" indent="-260350"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350" indent="0">
                  <a:buFont typeface="Symbol" pitchFamily="2" charset="2"/>
                  <a:buNone/>
                </a:pPr>
                <a14:m>
                  <m:oMathPara xmlns:m="http://schemas.openxmlformats.org/officeDocument/2006/math">
                    <m:oMathParaPr>
                      <m:jc m:val="centerGroup"/>
                    </m:oMathParaPr>
                    <m:oMath xmlns:m="http://schemas.openxmlformats.org/officeDocument/2006/math">
                      <m:f>
                        <m:fPr>
                          <m:ctrlPr>
                            <a:rPr lang="de-DE" i="1">
                              <a:latin typeface="Cambria Math" panose="02040503050406030204" pitchFamily="18" charset="0"/>
                            </a:rPr>
                          </m:ctrlPr>
                        </m:fPr>
                        <m:num>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𝑓</m:t>
                          </m:r>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𝑎</m:t>
                          </m:r>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𝑏</m:t>
                          </m:r>
                          <m:r>
                            <a:rPr lang="de-DE" i="1">
                              <a:latin typeface="Cambria Math" panose="02040503050406030204" pitchFamily="18" charset="0"/>
                              <a:ea typeface="Cambria Math" panose="02040503050406030204" pitchFamily="18" charset="0"/>
                            </a:rPr>
                            <m:t>)</m:t>
                          </m:r>
                        </m:num>
                        <m:den>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𝑎</m:t>
                          </m:r>
                        </m:den>
                      </m:f>
                      <m:r>
                        <a:rPr lang="de-DE" i="1" smtClean="0">
                          <a:latin typeface="Cambria Math" panose="02040503050406030204" pitchFamily="18" charset="0"/>
                          <a:ea typeface="Cambria Math" panose="02040503050406030204" pitchFamily="18" charset="0"/>
                        </a:rPr>
                        <m:t>=2</m:t>
                      </m:r>
                      <m:r>
                        <a:rPr lang="de-DE" i="1" smtClean="0">
                          <a:latin typeface="Cambria Math" panose="02040503050406030204" pitchFamily="18" charset="0"/>
                          <a:ea typeface="Cambria Math" panose="02040503050406030204" pitchFamily="18" charset="0"/>
                        </a:rPr>
                        <m:t>𝑎𝑏</m:t>
                      </m:r>
                      <m:r>
                        <a:rPr lang="de-DE" i="1" smtClean="0">
                          <a:latin typeface="Cambria Math" panose="02040503050406030204" pitchFamily="18" charset="0"/>
                          <a:ea typeface="Cambria Math" panose="02040503050406030204" pitchFamily="18" charset="0"/>
                        </a:rPr>
                        <m:t>−11</m:t>
                      </m:r>
                    </m:oMath>
                  </m:oMathPara>
                </a14:m>
                <a:endParaRPr lang="de-DE" i="1" dirty="0">
                  <a:ea typeface="Cambria Math" panose="02040503050406030204" pitchFamily="18" charset="0"/>
                </a:endParaRPr>
              </a:p>
              <a:p>
                <a:pPr marL="6350" indent="0">
                  <a:buFont typeface="Symbol" pitchFamily="2" charset="2"/>
                  <a:buNone/>
                </a:pPr>
                <a:endParaRPr lang="de-DE" i="1" dirty="0">
                  <a:ea typeface="Cambria Math" panose="02040503050406030204" pitchFamily="18" charset="0"/>
                </a:endParaRPr>
              </a:p>
              <a:p>
                <a:pPr marL="6350" indent="0">
                  <a:buFont typeface="Symbol" pitchFamily="2" charset="2"/>
                  <a:buNone/>
                </a:pPr>
                <a14:m>
                  <m:oMathPara xmlns:m="http://schemas.openxmlformats.org/officeDocument/2006/math">
                    <m:oMathParaPr>
                      <m:jc m:val="centerGroup"/>
                    </m:oMathParaPr>
                    <m:oMath xmlns:m="http://schemas.openxmlformats.org/officeDocument/2006/math">
                      <m:f>
                        <m:fPr>
                          <m:ctrlPr>
                            <a:rPr lang="de-DE" i="1">
                              <a:latin typeface="Cambria Math" panose="02040503050406030204" pitchFamily="18" charset="0"/>
                            </a:rPr>
                          </m:ctrlPr>
                        </m:fPr>
                        <m:num>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𝑓</m:t>
                          </m:r>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𝑎</m:t>
                          </m:r>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𝑏</m:t>
                          </m:r>
                          <m:r>
                            <a:rPr lang="de-DE" i="1">
                              <a:latin typeface="Cambria Math" panose="02040503050406030204" pitchFamily="18" charset="0"/>
                              <a:ea typeface="Cambria Math" panose="02040503050406030204" pitchFamily="18" charset="0"/>
                            </a:rPr>
                            <m:t>)</m:t>
                          </m:r>
                        </m:num>
                        <m:den>
                          <m:r>
                            <a:rPr lang="de-DE" i="1">
                              <a:latin typeface="Cambria Math" panose="02040503050406030204" pitchFamily="18" charset="0"/>
                              <a:ea typeface="Cambria Math" panose="02040503050406030204" pitchFamily="18" charset="0"/>
                            </a:rPr>
                            <m:t>𝜕</m:t>
                          </m:r>
                          <m:r>
                            <a:rPr lang="de-DE" i="1" smtClean="0">
                              <a:latin typeface="Cambria Math" panose="02040503050406030204" pitchFamily="18" charset="0"/>
                              <a:ea typeface="Cambria Math" panose="02040503050406030204" pitchFamily="18" charset="0"/>
                            </a:rPr>
                            <m:t>𝑏</m:t>
                          </m:r>
                        </m:den>
                      </m:f>
                      <m:r>
                        <a:rPr lang="de-DE" i="1" smtClean="0">
                          <a:latin typeface="Cambria Math" panose="02040503050406030204" pitchFamily="18" charset="0"/>
                          <a:ea typeface="Cambria Math" panose="02040503050406030204" pitchFamily="18" charset="0"/>
                        </a:rPr>
                        <m:t>=</m:t>
                      </m:r>
                      <m:sSup>
                        <m:sSupPr>
                          <m:ctrlPr>
                            <a:rPr lang="de-DE" i="1" smtClean="0">
                              <a:latin typeface="Cambria Math" panose="02040503050406030204" pitchFamily="18" charset="0"/>
                              <a:ea typeface="Cambria Math" panose="02040503050406030204" pitchFamily="18" charset="0"/>
                            </a:rPr>
                          </m:ctrlPr>
                        </m:sSupPr>
                        <m:e>
                          <m:r>
                            <a:rPr lang="de-DE" i="1" smtClean="0">
                              <a:latin typeface="Cambria Math" panose="02040503050406030204" pitchFamily="18" charset="0"/>
                              <a:ea typeface="Cambria Math" panose="02040503050406030204" pitchFamily="18" charset="0"/>
                            </a:rPr>
                            <m:t>𝑎</m:t>
                          </m:r>
                        </m:e>
                        <m:sup>
                          <m:r>
                            <a:rPr lang="de-DE" i="1" smtClean="0">
                              <a:latin typeface="Cambria Math" panose="02040503050406030204" pitchFamily="18" charset="0"/>
                              <a:ea typeface="Cambria Math" panose="02040503050406030204" pitchFamily="18" charset="0"/>
                            </a:rPr>
                            <m:t>2</m:t>
                          </m:r>
                        </m:sup>
                      </m:sSup>
                      <m:r>
                        <a:rPr lang="de-DE" i="1" smtClean="0">
                          <a:latin typeface="Cambria Math" panose="02040503050406030204" pitchFamily="18" charset="0"/>
                          <a:ea typeface="Cambria Math" panose="02040503050406030204" pitchFamily="18" charset="0"/>
                        </a:rPr>
                        <m:t>−3</m:t>
                      </m:r>
                      <m:sSup>
                        <m:sSupPr>
                          <m:ctrlPr>
                            <a:rPr lang="de-DE" i="1" smtClean="0">
                              <a:latin typeface="Cambria Math" panose="02040503050406030204" pitchFamily="18" charset="0"/>
                              <a:ea typeface="Cambria Math" panose="02040503050406030204" pitchFamily="18" charset="0"/>
                            </a:rPr>
                          </m:ctrlPr>
                        </m:sSupPr>
                        <m:e>
                          <m:r>
                            <a:rPr lang="de-DE" i="1" smtClean="0">
                              <a:latin typeface="Cambria Math" panose="02040503050406030204" pitchFamily="18" charset="0"/>
                              <a:ea typeface="Cambria Math" panose="02040503050406030204" pitchFamily="18" charset="0"/>
                            </a:rPr>
                            <m:t>𝑏</m:t>
                          </m:r>
                        </m:e>
                        <m:sup>
                          <m:r>
                            <a:rPr lang="de-DE" i="1" smtClean="0">
                              <a:latin typeface="Cambria Math" panose="02040503050406030204" pitchFamily="18" charset="0"/>
                              <a:ea typeface="Cambria Math" panose="02040503050406030204" pitchFamily="18" charset="0"/>
                            </a:rPr>
                            <m:t>2</m:t>
                          </m:r>
                        </m:sup>
                      </m:sSup>
                      <m:r>
                        <a:rPr lang="de-DE" i="1" smtClean="0">
                          <a:latin typeface="Cambria Math" panose="02040503050406030204" pitchFamily="18" charset="0"/>
                          <a:ea typeface="Cambria Math" panose="02040503050406030204" pitchFamily="18" charset="0"/>
                        </a:rPr>
                        <m:t>+24</m:t>
                      </m:r>
                      <m:r>
                        <a:rPr lang="de-DE" i="1" smtClean="0">
                          <a:latin typeface="Cambria Math" panose="02040503050406030204" pitchFamily="18" charset="0"/>
                          <a:ea typeface="Cambria Math" panose="02040503050406030204" pitchFamily="18" charset="0"/>
                        </a:rPr>
                        <m:t>𝑏</m:t>
                      </m:r>
                    </m:oMath>
                  </m:oMathPara>
                </a14:m>
                <a:endParaRPr lang="en-GB" i="1" dirty="0"/>
              </a:p>
            </p:txBody>
          </p:sp>
        </mc:Choice>
        <mc:Fallback xmlns="">
          <p:sp>
            <p:nvSpPr>
              <p:cNvPr id="9" name="Text Placeholder 3">
                <a:extLst>
                  <a:ext uri="{FF2B5EF4-FFF2-40B4-BE49-F238E27FC236}">
                    <a16:creationId xmlns:a16="http://schemas.microsoft.com/office/drawing/2014/main" id="{91F9B24C-627A-4317-841B-5F0A1371D7DE}"/>
                  </a:ext>
                </a:extLst>
              </p:cNvPr>
              <p:cNvSpPr txBox="1">
                <a:spLocks noRot="1" noChangeAspect="1" noMove="1" noResize="1" noEditPoints="1" noAdjustHandles="1" noChangeArrowheads="1" noChangeShapeType="1" noTextEdit="1"/>
              </p:cNvSpPr>
              <p:nvPr/>
            </p:nvSpPr>
            <p:spPr>
              <a:xfrm>
                <a:off x="5163312" y="3238640"/>
                <a:ext cx="3167081" cy="2194560"/>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 Placeholder 3">
                <a:extLst>
                  <a:ext uri="{FF2B5EF4-FFF2-40B4-BE49-F238E27FC236}">
                    <a16:creationId xmlns:a16="http://schemas.microsoft.com/office/drawing/2014/main" id="{91F9B24C-627A-4317-841B-5F0A1371D7DE}"/>
                  </a:ext>
                </a:extLst>
              </p:cNvPr>
              <p:cNvSpPr txBox="1">
                <a:spLocks/>
              </p:cNvSpPr>
              <p:nvPr/>
            </p:nvSpPr>
            <p:spPr>
              <a:xfrm>
                <a:off x="713569" y="3549164"/>
                <a:ext cx="2950128" cy="1288065"/>
              </a:xfrm>
              <a:prstGeom prst="rect">
                <a:avLst/>
              </a:prstGeom>
              <a:ln>
                <a:noFill/>
              </a:ln>
            </p:spPr>
            <p:txBody>
              <a:bodyPr vert="horz" lIns="0" tIns="0" rIns="0" bIns="0" rtlCol="0">
                <a:noAutofit/>
              </a:bodyPr>
              <a:lstStyle>
                <a:lvl1pPr marL="266700" indent="-260350"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350" indent="0">
                  <a:buFont typeface="Symbol" pitchFamily="2" charset="2"/>
                  <a:buNone/>
                </a:pPr>
                <a14:m>
                  <m:oMathPara xmlns:m="http://schemas.openxmlformats.org/officeDocument/2006/math">
                    <m:oMathParaPr>
                      <m:jc m:val="centerGroup"/>
                    </m:oMathParaPr>
                    <m:oMath xmlns:m="http://schemas.openxmlformats.org/officeDocument/2006/math">
                      <m:r>
                        <a:rPr lang="de-DE" i="1" smtClean="0">
                          <a:latin typeface="Cambria Math" panose="02040503050406030204" pitchFamily="18" charset="0"/>
                          <a:ea typeface="Cambria Math" panose="02040503050406030204" pitchFamily="18" charset="0"/>
                        </a:rPr>
                        <m:t>𝛻</m:t>
                      </m:r>
                      <m:r>
                        <a:rPr lang="de-DE" i="1" smtClean="0">
                          <a:latin typeface="Cambria Math" panose="02040503050406030204" pitchFamily="18" charset="0"/>
                        </a:rPr>
                        <m:t>𝑓</m:t>
                      </m:r>
                      <m:d>
                        <m:dPr>
                          <m:ctrlPr>
                            <a:rPr lang="de-DE" i="1" smtClean="0">
                              <a:latin typeface="Cambria Math" panose="02040503050406030204" pitchFamily="18" charset="0"/>
                            </a:rPr>
                          </m:ctrlPr>
                        </m:dPr>
                        <m:e>
                          <m:r>
                            <a:rPr lang="de-DE" i="1" smtClean="0">
                              <a:latin typeface="Cambria Math" panose="02040503050406030204" pitchFamily="18" charset="0"/>
                            </a:rPr>
                            <m:t>𝑎</m:t>
                          </m:r>
                          <m:r>
                            <a:rPr lang="de-DE" i="1" smtClean="0">
                              <a:latin typeface="Cambria Math" panose="02040503050406030204" pitchFamily="18" charset="0"/>
                            </a:rPr>
                            <m:t>,</m:t>
                          </m:r>
                          <m:r>
                            <a:rPr lang="de-DE" i="1" smtClean="0">
                              <a:latin typeface="Cambria Math" panose="02040503050406030204" pitchFamily="18" charset="0"/>
                            </a:rPr>
                            <m:t>𝑏</m:t>
                          </m:r>
                        </m:e>
                      </m:d>
                      <m:r>
                        <a:rPr lang="de-DE" i="1" smtClean="0">
                          <a:latin typeface="Cambria Math" panose="02040503050406030204" pitchFamily="18" charset="0"/>
                        </a:rPr>
                        <m:t>=</m:t>
                      </m:r>
                      <m:d>
                        <m:dPr>
                          <m:ctrlPr>
                            <a:rPr lang="de-DE" i="1" smtClean="0">
                              <a:latin typeface="Cambria Math" panose="02040503050406030204" pitchFamily="18" charset="0"/>
                            </a:rPr>
                          </m:ctrlPr>
                        </m:dPr>
                        <m:e>
                          <m:eqArr>
                            <m:eqArrPr>
                              <m:ctrlPr>
                                <a:rPr lang="de-DE" i="1" smtClean="0">
                                  <a:latin typeface="Cambria Math" panose="02040503050406030204" pitchFamily="18" charset="0"/>
                                </a:rPr>
                              </m:ctrlPr>
                            </m:eqArrPr>
                            <m:e>
                              <m:f>
                                <m:fPr>
                                  <m:ctrlPr>
                                    <a:rPr lang="de-DE" i="1" smtClean="0">
                                      <a:latin typeface="Cambria Math" panose="02040503050406030204" pitchFamily="18" charset="0"/>
                                    </a:rPr>
                                  </m:ctrlPr>
                                </m:fPr>
                                <m:num>
                                  <m:r>
                                    <a:rPr lang="de-DE" i="1" smtClean="0">
                                      <a:latin typeface="Cambria Math" panose="02040503050406030204" pitchFamily="18" charset="0"/>
                                      <a:ea typeface="Cambria Math" panose="02040503050406030204" pitchFamily="18" charset="0"/>
                                    </a:rPr>
                                    <m:t>𝜕</m:t>
                                  </m:r>
                                  <m:r>
                                    <a:rPr lang="de-DE" i="1" smtClean="0">
                                      <a:latin typeface="Cambria Math" panose="02040503050406030204" pitchFamily="18" charset="0"/>
                                      <a:ea typeface="Cambria Math" panose="02040503050406030204" pitchFamily="18" charset="0"/>
                                    </a:rPr>
                                    <m:t>𝑓</m:t>
                                  </m:r>
                                  <m:r>
                                    <a:rPr lang="de-DE" i="1" smtClean="0">
                                      <a:latin typeface="Cambria Math" panose="02040503050406030204" pitchFamily="18" charset="0"/>
                                      <a:ea typeface="Cambria Math" panose="02040503050406030204" pitchFamily="18" charset="0"/>
                                    </a:rPr>
                                    <m:t>(</m:t>
                                  </m:r>
                                  <m:r>
                                    <a:rPr lang="de-DE" i="1" smtClean="0">
                                      <a:latin typeface="Cambria Math" panose="02040503050406030204" pitchFamily="18" charset="0"/>
                                      <a:ea typeface="Cambria Math" panose="02040503050406030204" pitchFamily="18" charset="0"/>
                                    </a:rPr>
                                    <m:t>𝑎</m:t>
                                  </m:r>
                                  <m:r>
                                    <a:rPr lang="de-DE" i="1" smtClean="0">
                                      <a:latin typeface="Cambria Math" panose="02040503050406030204" pitchFamily="18" charset="0"/>
                                      <a:ea typeface="Cambria Math" panose="02040503050406030204" pitchFamily="18" charset="0"/>
                                    </a:rPr>
                                    <m:t>,</m:t>
                                  </m:r>
                                  <m:r>
                                    <a:rPr lang="de-DE" i="1" smtClean="0">
                                      <a:latin typeface="Cambria Math" panose="02040503050406030204" pitchFamily="18" charset="0"/>
                                      <a:ea typeface="Cambria Math" panose="02040503050406030204" pitchFamily="18" charset="0"/>
                                    </a:rPr>
                                    <m:t>𝑏</m:t>
                                  </m:r>
                                  <m:r>
                                    <a:rPr lang="de-DE" i="1" smtClean="0">
                                      <a:latin typeface="Cambria Math" panose="02040503050406030204" pitchFamily="18" charset="0"/>
                                      <a:ea typeface="Cambria Math" panose="02040503050406030204" pitchFamily="18" charset="0"/>
                                    </a:rPr>
                                    <m:t>)</m:t>
                                  </m:r>
                                </m:num>
                                <m:den>
                                  <m:r>
                                    <a:rPr lang="de-DE" i="1" smtClean="0">
                                      <a:latin typeface="Cambria Math" panose="02040503050406030204" pitchFamily="18" charset="0"/>
                                      <a:ea typeface="Cambria Math" panose="02040503050406030204" pitchFamily="18" charset="0"/>
                                    </a:rPr>
                                    <m:t>𝜕</m:t>
                                  </m:r>
                                  <m:r>
                                    <a:rPr lang="de-DE" i="1" smtClean="0">
                                      <a:latin typeface="Cambria Math" panose="02040503050406030204" pitchFamily="18" charset="0"/>
                                      <a:ea typeface="Cambria Math" panose="02040503050406030204" pitchFamily="18" charset="0"/>
                                    </a:rPr>
                                    <m:t>𝑎</m:t>
                                  </m:r>
                                </m:den>
                              </m:f>
                            </m:e>
                            <m:e>
                              <m:f>
                                <m:fPr>
                                  <m:ctrlPr>
                                    <a:rPr lang="de-DE" i="1">
                                      <a:latin typeface="Cambria Math" panose="02040503050406030204" pitchFamily="18" charset="0"/>
                                    </a:rPr>
                                  </m:ctrlPr>
                                </m:fPr>
                                <m:num>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𝑓</m:t>
                                  </m:r>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𝑎</m:t>
                                  </m:r>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𝑏</m:t>
                                  </m:r>
                                  <m:r>
                                    <a:rPr lang="de-DE" i="1">
                                      <a:latin typeface="Cambria Math" panose="02040503050406030204" pitchFamily="18" charset="0"/>
                                      <a:ea typeface="Cambria Math" panose="02040503050406030204" pitchFamily="18" charset="0"/>
                                    </a:rPr>
                                    <m:t>)</m:t>
                                  </m:r>
                                </m:num>
                                <m:den>
                                  <m:r>
                                    <a:rPr lang="de-DE" i="1">
                                      <a:latin typeface="Cambria Math" panose="02040503050406030204" pitchFamily="18" charset="0"/>
                                      <a:ea typeface="Cambria Math" panose="02040503050406030204" pitchFamily="18" charset="0"/>
                                    </a:rPr>
                                    <m:t>𝜕</m:t>
                                  </m:r>
                                  <m:r>
                                    <a:rPr lang="de-DE" i="1" smtClean="0">
                                      <a:latin typeface="Cambria Math" panose="02040503050406030204" pitchFamily="18" charset="0"/>
                                      <a:ea typeface="Cambria Math" panose="02040503050406030204" pitchFamily="18" charset="0"/>
                                    </a:rPr>
                                    <m:t>𝑏</m:t>
                                  </m:r>
                                </m:den>
                              </m:f>
                            </m:e>
                          </m:eqArr>
                        </m:e>
                      </m:d>
                    </m:oMath>
                  </m:oMathPara>
                </a14:m>
                <a:endParaRPr lang="en-GB" dirty="0"/>
              </a:p>
            </p:txBody>
          </p:sp>
        </mc:Choice>
        <mc:Fallback xmlns="">
          <p:sp>
            <p:nvSpPr>
              <p:cNvPr id="10" name="Text Placeholder 3">
                <a:extLst>
                  <a:ext uri="{FF2B5EF4-FFF2-40B4-BE49-F238E27FC236}">
                    <a16:creationId xmlns:a16="http://schemas.microsoft.com/office/drawing/2014/main" id="{91F9B24C-627A-4317-841B-5F0A1371D7DE}"/>
                  </a:ext>
                </a:extLst>
              </p:cNvPr>
              <p:cNvSpPr txBox="1">
                <a:spLocks noRot="1" noChangeAspect="1" noMove="1" noResize="1" noEditPoints="1" noAdjustHandles="1" noChangeArrowheads="1" noChangeShapeType="1" noTextEdit="1"/>
              </p:cNvSpPr>
              <p:nvPr/>
            </p:nvSpPr>
            <p:spPr>
              <a:xfrm>
                <a:off x="713569" y="3549164"/>
                <a:ext cx="2950128" cy="1288065"/>
              </a:xfrm>
              <a:prstGeom prst="rect">
                <a:avLst/>
              </a:prstGeom>
              <a:blipFill>
                <a:blip r:embed="rId4"/>
                <a:stretch>
                  <a:fillRect/>
                </a:stretch>
              </a:blipFill>
              <a:ln>
                <a:noFill/>
              </a:ln>
            </p:spPr>
            <p:txBody>
              <a:bodyPr/>
              <a:lstStyle/>
              <a:p>
                <a:r>
                  <a:rPr lang="en-US">
                    <a:noFill/>
                  </a:rPr>
                  <a:t> </a:t>
                </a:r>
              </a:p>
            </p:txBody>
          </p:sp>
        </mc:Fallback>
      </mc:AlternateContent>
      <p:sp>
        <p:nvSpPr>
          <p:cNvPr id="6" name="Slide Number Placeholder 5"/>
          <p:cNvSpPr>
            <a:spLocks noGrp="1"/>
          </p:cNvSpPr>
          <p:nvPr>
            <p:ph type="sldNum" sz="quarter" idx="13"/>
          </p:nvPr>
        </p:nvSpPr>
        <p:spPr/>
        <p:txBody>
          <a:bodyPr/>
          <a:lstStyle/>
          <a:p>
            <a:fld id="{15C29056-5AFA-7949-831A-3EC086771171}" type="slidenum">
              <a:rPr lang="de-DE" smtClean="0"/>
              <a:pPr/>
              <a:t>30</a:t>
            </a:fld>
            <a:endParaRPr lang="de-DE" dirty="0"/>
          </a:p>
        </p:txBody>
      </p:sp>
    </p:spTree>
    <p:extLst>
      <p:ext uri="{BB962C8B-B14F-4D97-AF65-F5344CB8AC3E}">
        <p14:creationId xmlns:p14="http://schemas.microsoft.com/office/powerpoint/2010/main" val="4097898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FEBB2-349C-4BA2-BA9F-8A294F413EA3}"/>
              </a:ext>
            </a:extLst>
          </p:cNvPr>
          <p:cNvSpPr>
            <a:spLocks noGrp="1"/>
          </p:cNvSpPr>
          <p:nvPr>
            <p:ph type="title"/>
          </p:nvPr>
        </p:nvSpPr>
        <p:spPr/>
        <p:txBody>
          <a:bodyPr/>
          <a:lstStyle/>
          <a:p>
            <a:r>
              <a:rPr lang="de-DE" dirty="0" smtClean="0"/>
              <a:t>Gradient </a:t>
            </a:r>
            <a:r>
              <a:rPr lang="de-DE" dirty="0"/>
              <a:t>Descent</a:t>
            </a:r>
            <a:endParaRPr lang="en-GB"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91F9B24C-627A-4317-841B-5F0A1371D7DE}"/>
                  </a:ext>
                </a:extLst>
              </p:cNvPr>
              <p:cNvSpPr>
                <a:spLocks noGrp="1"/>
              </p:cNvSpPr>
              <p:nvPr>
                <p:ph type="body" sz="quarter" idx="14"/>
              </p:nvPr>
            </p:nvSpPr>
            <p:spPr>
              <a:xfrm>
                <a:off x="688848" y="2237232"/>
                <a:ext cx="8049977" cy="2956560"/>
              </a:xfrm>
              <a:ln>
                <a:noFill/>
              </a:ln>
            </p:spPr>
            <p:txBody>
              <a:bodyPr/>
              <a:lstStyle/>
              <a:p>
                <a:pPr marL="6350" indent="0">
                  <a:buNone/>
                </a:pPr>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𝑎</m:t>
                      </m:r>
                      <m:r>
                        <a:rPr lang="en-DE"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0</m:t>
                      </m:r>
                    </m:oMath>
                    <m:oMath xmlns:m="http://schemas.openxmlformats.org/officeDocument/2006/math">
                      <m:r>
                        <a:rPr lang="en-GB" b="0" i="1" smtClean="0">
                          <a:latin typeface="Cambria Math" panose="02040503050406030204" pitchFamily="18" charset="0"/>
                          <a:ea typeface="Cambria Math" panose="02040503050406030204" pitchFamily="18" charset="0"/>
                        </a:rPr>
                        <m:t>𝑏</m:t>
                      </m:r>
                      <m:r>
                        <a:rPr lang="en-DE"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0</m:t>
                      </m:r>
                    </m:oMath>
                  </m:oMathPara>
                </a14:m>
                <a:endParaRPr lang="en-GB" b="0" dirty="0" smtClean="0">
                  <a:ea typeface="Cambria Math" panose="02040503050406030204" pitchFamily="18" charset="0"/>
                </a:endParaRPr>
              </a:p>
              <a:p>
                <a:pPr marL="6350" indent="0">
                  <a:buNone/>
                </a:pPr>
                <a14:m>
                  <m:oMathPara xmlns:m="http://schemas.openxmlformats.org/officeDocument/2006/math">
                    <m:oMathParaPr>
                      <m:jc m:val="left"/>
                    </m:oMathParaPr>
                    <m:oMath xmlns:m="http://schemas.openxmlformats.org/officeDocument/2006/math">
                      <m:r>
                        <a:rPr lang="en-GB" i="1">
                          <a:solidFill>
                            <a:srgbClr val="002A51"/>
                          </a:solidFill>
                          <a:latin typeface="Cambria Math" panose="02040503050406030204" pitchFamily="18" charset="0"/>
                          <a:ea typeface="Cambria Math" panose="02040503050406030204" pitchFamily="18" charset="0"/>
                        </a:rPr>
                        <m:t>𝜂</m:t>
                      </m:r>
                      <m:r>
                        <a:rPr lang="en-DE" i="1" smtClean="0">
                          <a:solidFill>
                            <a:srgbClr val="002A51"/>
                          </a:solidFill>
                          <a:latin typeface="Cambria Math" panose="02040503050406030204" pitchFamily="18" charset="0"/>
                          <a:ea typeface="Cambria Math" panose="02040503050406030204" pitchFamily="18" charset="0"/>
                        </a:rPr>
                        <m:t>←</m:t>
                      </m:r>
                      <m:sSup>
                        <m:sSupPr>
                          <m:ctrlPr>
                            <a:rPr lang="en-GB" b="0" i="1" smtClean="0">
                              <a:solidFill>
                                <a:srgbClr val="002A51"/>
                              </a:solidFill>
                              <a:latin typeface="Cambria Math" panose="02040503050406030204" pitchFamily="18" charset="0"/>
                              <a:ea typeface="Cambria Math" panose="02040503050406030204" pitchFamily="18" charset="0"/>
                            </a:rPr>
                          </m:ctrlPr>
                        </m:sSupPr>
                        <m:e>
                          <m:r>
                            <a:rPr lang="en-GB" b="0" i="1" smtClean="0">
                              <a:solidFill>
                                <a:srgbClr val="002A51"/>
                              </a:solidFill>
                              <a:latin typeface="Cambria Math" panose="02040503050406030204" pitchFamily="18" charset="0"/>
                              <a:ea typeface="Cambria Math" panose="02040503050406030204" pitchFamily="18" charset="0"/>
                            </a:rPr>
                            <m:t>10</m:t>
                          </m:r>
                        </m:e>
                        <m:sup>
                          <m:r>
                            <a:rPr lang="en-GB" b="0" i="1" smtClean="0">
                              <a:solidFill>
                                <a:srgbClr val="002A51"/>
                              </a:solidFill>
                              <a:latin typeface="Cambria Math" panose="02040503050406030204" pitchFamily="18" charset="0"/>
                              <a:ea typeface="Cambria Math" panose="02040503050406030204" pitchFamily="18" charset="0"/>
                            </a:rPr>
                            <m:t>−2</m:t>
                          </m:r>
                        </m:sup>
                      </m:sSup>
                    </m:oMath>
                    <m:oMath xmlns:m="http://schemas.openxmlformats.org/officeDocument/2006/math">
                      <m:r>
                        <a:rPr lang="en-GB" b="1" i="1" smtClean="0">
                          <a:solidFill>
                            <a:srgbClr val="002A51"/>
                          </a:solidFill>
                          <a:latin typeface="Cambria Math" panose="02040503050406030204" pitchFamily="18" charset="0"/>
                          <a:ea typeface="Cambria Math" panose="02040503050406030204" pitchFamily="18" charset="0"/>
                        </a:rPr>
                        <m:t>𝒇𝒐𝒓</m:t>
                      </m:r>
                      <m:r>
                        <a:rPr lang="en-GB" b="0" i="1" smtClean="0">
                          <a:solidFill>
                            <a:srgbClr val="002A51"/>
                          </a:solidFill>
                          <a:latin typeface="Cambria Math" panose="02040503050406030204" pitchFamily="18" charset="0"/>
                          <a:ea typeface="Cambria Math" panose="02040503050406030204" pitchFamily="18" charset="0"/>
                        </a:rPr>
                        <m:t> </m:t>
                      </m:r>
                      <m:r>
                        <a:rPr lang="en-GB" b="0" i="1" smtClean="0">
                          <a:solidFill>
                            <a:srgbClr val="002A51"/>
                          </a:solidFill>
                          <a:latin typeface="Cambria Math" panose="02040503050406030204" pitchFamily="18" charset="0"/>
                          <a:ea typeface="Cambria Math" panose="02040503050406030204" pitchFamily="18" charset="0"/>
                        </a:rPr>
                        <m:t>𝑖</m:t>
                      </m:r>
                      <m:r>
                        <a:rPr lang="en-GB" b="0" i="1" smtClean="0">
                          <a:solidFill>
                            <a:srgbClr val="002A51"/>
                          </a:solidFill>
                          <a:latin typeface="Cambria Math" panose="02040503050406030204" pitchFamily="18" charset="0"/>
                          <a:ea typeface="Cambria Math" panose="02040503050406030204" pitchFamily="18" charset="0"/>
                        </a:rPr>
                        <m:t>=1…</m:t>
                      </m:r>
                      <m:r>
                        <a:rPr lang="en-GB" b="0" i="1" smtClean="0">
                          <a:solidFill>
                            <a:srgbClr val="002A51"/>
                          </a:solidFill>
                          <a:latin typeface="Cambria Math" panose="02040503050406030204" pitchFamily="18" charset="0"/>
                          <a:ea typeface="Cambria Math" panose="02040503050406030204" pitchFamily="18" charset="0"/>
                        </a:rPr>
                        <m:t>𝑛𝑟𝑂𝑓𝐼𝑡𝑒𝑟𝑎𝑡𝑖𝑜𝑛𝑠</m:t>
                      </m:r>
                      <m:r>
                        <a:rPr lang="en-GB" b="0" i="1" smtClean="0">
                          <a:solidFill>
                            <a:srgbClr val="002A51"/>
                          </a:solidFill>
                          <a:latin typeface="Cambria Math" panose="02040503050406030204" pitchFamily="18" charset="0"/>
                          <a:ea typeface="Cambria Math" panose="02040503050406030204" pitchFamily="18" charset="0"/>
                        </a:rPr>
                        <m:t> </m:t>
                      </m:r>
                      <m:r>
                        <a:rPr lang="en-GB" b="0" i="1" smtClean="0">
                          <a:solidFill>
                            <a:srgbClr val="002A51"/>
                          </a:solidFill>
                          <a:latin typeface="Cambria Math" panose="02040503050406030204" pitchFamily="18" charset="0"/>
                          <a:ea typeface="Cambria Math" panose="02040503050406030204" pitchFamily="18" charset="0"/>
                        </a:rPr>
                        <m:t>𝑑𝑜</m:t>
                      </m:r>
                    </m:oMath>
                    <m:oMath xmlns:m="http://schemas.openxmlformats.org/officeDocument/2006/math">
                      <m:r>
                        <a:rPr lang="en-GB" b="0" i="1" smtClean="0">
                          <a:solidFill>
                            <a:srgbClr val="002A51"/>
                          </a:solidFill>
                          <a:latin typeface="Cambria Math" panose="02040503050406030204" pitchFamily="18" charset="0"/>
                          <a:ea typeface="Cambria Math" panose="02040503050406030204" pitchFamily="18" charset="0"/>
                        </a:rPr>
                        <m:t>	   </m:t>
                      </m:r>
                      <m:r>
                        <a:rPr lang="en-GB" b="0" i="1" smtClean="0">
                          <a:solidFill>
                            <a:srgbClr val="002A51"/>
                          </a:solidFill>
                          <a:latin typeface="Cambria Math" panose="02040503050406030204" pitchFamily="18" charset="0"/>
                          <a:ea typeface="Cambria Math" panose="02040503050406030204" pitchFamily="18" charset="0"/>
                        </a:rPr>
                        <m:t>𝑛𝑒𝑤𝐴</m:t>
                      </m:r>
                      <m:r>
                        <a:rPr lang="en-DE" b="0" i="1" smtClean="0">
                          <a:solidFill>
                            <a:srgbClr val="002A51"/>
                          </a:solidFill>
                          <a:latin typeface="Cambria Math" panose="02040503050406030204" pitchFamily="18" charset="0"/>
                          <a:ea typeface="Cambria Math" panose="02040503050406030204" pitchFamily="18" charset="0"/>
                        </a:rPr>
                        <m:t>←</m:t>
                      </m:r>
                      <m:r>
                        <a:rPr lang="en-GB" b="0" i="1" smtClean="0">
                          <a:solidFill>
                            <a:srgbClr val="002A51"/>
                          </a:solidFill>
                          <a:latin typeface="Cambria Math" panose="02040503050406030204" pitchFamily="18" charset="0"/>
                          <a:ea typeface="Cambria Math" panose="02040503050406030204" pitchFamily="18" charset="0"/>
                        </a:rPr>
                        <m:t>𝑎</m:t>
                      </m:r>
                      <m:r>
                        <a:rPr lang="en-GB" b="0" i="1" smtClean="0">
                          <a:solidFill>
                            <a:srgbClr val="002A51"/>
                          </a:solidFill>
                          <a:latin typeface="Cambria Math" panose="02040503050406030204" pitchFamily="18" charset="0"/>
                          <a:ea typeface="Cambria Math" panose="02040503050406030204" pitchFamily="18" charset="0"/>
                        </a:rPr>
                        <m:t>−</m:t>
                      </m:r>
                      <m:r>
                        <a:rPr lang="en-GB" i="1">
                          <a:solidFill>
                            <a:srgbClr val="002A51"/>
                          </a:solidFill>
                          <a:latin typeface="Cambria Math" panose="02040503050406030204" pitchFamily="18" charset="0"/>
                          <a:ea typeface="Cambria Math" panose="02040503050406030204" pitchFamily="18" charset="0"/>
                        </a:rPr>
                        <m:t>𝜂</m:t>
                      </m:r>
                      <m:r>
                        <a:rPr lang="en-GB" b="0" i="1" smtClean="0">
                          <a:solidFill>
                            <a:srgbClr val="002A51"/>
                          </a:solidFill>
                          <a:latin typeface="Cambria Math" panose="02040503050406030204" pitchFamily="18" charset="0"/>
                          <a:ea typeface="Cambria Math" panose="02040503050406030204" pitchFamily="18" charset="0"/>
                        </a:rPr>
                        <m:t>∗</m:t>
                      </m:r>
                      <m:d>
                        <m:dPr>
                          <m:ctrlPr>
                            <a:rPr lang="en-GB" b="0" i="1" smtClean="0">
                              <a:solidFill>
                                <a:srgbClr val="002A51"/>
                              </a:solidFill>
                              <a:latin typeface="Cambria Math" panose="02040503050406030204" pitchFamily="18" charset="0"/>
                              <a:ea typeface="Cambria Math" panose="02040503050406030204" pitchFamily="18" charset="0"/>
                            </a:rPr>
                          </m:ctrlPr>
                        </m:dPr>
                        <m:e>
                          <m:r>
                            <a:rPr lang="en-GB" b="0" i="1" smtClean="0">
                              <a:solidFill>
                                <a:srgbClr val="002A51"/>
                              </a:solidFill>
                              <a:latin typeface="Cambria Math" panose="02040503050406030204" pitchFamily="18" charset="0"/>
                              <a:ea typeface="Cambria Math" panose="02040503050406030204" pitchFamily="18" charset="0"/>
                            </a:rPr>
                            <m:t>2</m:t>
                          </m:r>
                          <m:r>
                            <a:rPr lang="en-GB" b="0" i="1" smtClean="0">
                              <a:solidFill>
                                <a:srgbClr val="002A51"/>
                              </a:solidFill>
                              <a:latin typeface="Cambria Math" panose="02040503050406030204" pitchFamily="18" charset="0"/>
                              <a:ea typeface="Cambria Math" panose="02040503050406030204" pitchFamily="18" charset="0"/>
                            </a:rPr>
                            <m:t>𝑎𝑏</m:t>
                          </m:r>
                          <m:r>
                            <a:rPr lang="en-GB" b="0" i="1" smtClean="0">
                              <a:solidFill>
                                <a:srgbClr val="002A51"/>
                              </a:solidFill>
                              <a:latin typeface="Cambria Math" panose="02040503050406030204" pitchFamily="18" charset="0"/>
                              <a:ea typeface="Cambria Math" panose="02040503050406030204" pitchFamily="18" charset="0"/>
                            </a:rPr>
                            <m:t>−11</m:t>
                          </m:r>
                        </m:e>
                      </m:d>
                    </m:oMath>
                    <m:oMath xmlns:m="http://schemas.openxmlformats.org/officeDocument/2006/math">
                      <m:r>
                        <a:rPr lang="en-GB" b="0" i="1" smtClean="0">
                          <a:solidFill>
                            <a:srgbClr val="002A51"/>
                          </a:solidFill>
                          <a:latin typeface="Cambria Math" panose="02040503050406030204" pitchFamily="18" charset="0"/>
                          <a:ea typeface="Cambria Math" panose="02040503050406030204" pitchFamily="18" charset="0"/>
                        </a:rPr>
                        <m:t>	   </m:t>
                      </m:r>
                      <m:r>
                        <a:rPr lang="en-GB" b="0" i="1" smtClean="0">
                          <a:solidFill>
                            <a:srgbClr val="002A51"/>
                          </a:solidFill>
                          <a:latin typeface="Cambria Math" panose="02040503050406030204" pitchFamily="18" charset="0"/>
                          <a:ea typeface="Cambria Math" panose="02040503050406030204" pitchFamily="18" charset="0"/>
                        </a:rPr>
                        <m:t>𝑛𝑒𝑤𝐵</m:t>
                      </m:r>
                      <m:r>
                        <a:rPr lang="en-DE" b="0" i="1" smtClean="0">
                          <a:solidFill>
                            <a:srgbClr val="002A51"/>
                          </a:solidFill>
                          <a:latin typeface="Cambria Math" panose="02040503050406030204" pitchFamily="18" charset="0"/>
                          <a:ea typeface="Cambria Math" panose="02040503050406030204" pitchFamily="18" charset="0"/>
                        </a:rPr>
                        <m:t>←</m:t>
                      </m:r>
                      <m:r>
                        <a:rPr lang="en-GB" b="0" i="1" smtClean="0">
                          <a:solidFill>
                            <a:srgbClr val="002A51"/>
                          </a:solidFill>
                          <a:latin typeface="Cambria Math" panose="02040503050406030204" pitchFamily="18" charset="0"/>
                          <a:ea typeface="Cambria Math" panose="02040503050406030204" pitchFamily="18" charset="0"/>
                        </a:rPr>
                        <m:t>𝑏</m:t>
                      </m:r>
                      <m:r>
                        <a:rPr lang="en-GB" b="0" i="1" smtClean="0">
                          <a:solidFill>
                            <a:srgbClr val="002A51"/>
                          </a:solidFill>
                          <a:latin typeface="Cambria Math" panose="02040503050406030204" pitchFamily="18" charset="0"/>
                          <a:ea typeface="Cambria Math" panose="02040503050406030204" pitchFamily="18" charset="0"/>
                        </a:rPr>
                        <m:t>−</m:t>
                      </m:r>
                      <m:r>
                        <a:rPr lang="en-GB" i="1">
                          <a:solidFill>
                            <a:srgbClr val="002A51"/>
                          </a:solidFill>
                          <a:latin typeface="Cambria Math" panose="02040503050406030204" pitchFamily="18" charset="0"/>
                          <a:ea typeface="Cambria Math" panose="02040503050406030204" pitchFamily="18" charset="0"/>
                        </a:rPr>
                        <m:t>𝜂</m:t>
                      </m:r>
                      <m:r>
                        <a:rPr lang="en-GB" b="0" i="1" smtClean="0">
                          <a:solidFill>
                            <a:srgbClr val="002A51"/>
                          </a:solidFill>
                          <a:latin typeface="Cambria Math" panose="02040503050406030204" pitchFamily="18" charset="0"/>
                          <a:ea typeface="Cambria Math" panose="02040503050406030204" pitchFamily="18" charset="0"/>
                        </a:rPr>
                        <m:t>∗</m:t>
                      </m:r>
                      <m:d>
                        <m:dPr>
                          <m:ctrlPr>
                            <a:rPr lang="en-GB" b="0" i="1" smtClean="0">
                              <a:solidFill>
                                <a:srgbClr val="002A51"/>
                              </a:solidFill>
                              <a:latin typeface="Cambria Math" panose="02040503050406030204" pitchFamily="18" charset="0"/>
                              <a:ea typeface="Cambria Math" panose="02040503050406030204" pitchFamily="18" charset="0"/>
                            </a:rPr>
                          </m:ctrlPr>
                        </m:dPr>
                        <m:e>
                          <m:sSup>
                            <m:sSupPr>
                              <m:ctrlPr>
                                <a:rPr lang="en-GB" b="0" i="1" smtClean="0">
                                  <a:solidFill>
                                    <a:srgbClr val="002A51"/>
                                  </a:solidFill>
                                  <a:latin typeface="Cambria Math" panose="02040503050406030204" pitchFamily="18" charset="0"/>
                                  <a:ea typeface="Cambria Math" panose="02040503050406030204" pitchFamily="18" charset="0"/>
                                </a:rPr>
                              </m:ctrlPr>
                            </m:sSupPr>
                            <m:e>
                              <m:r>
                                <a:rPr lang="en-GB" b="0" i="1" smtClean="0">
                                  <a:solidFill>
                                    <a:srgbClr val="002A51"/>
                                  </a:solidFill>
                                  <a:latin typeface="Cambria Math" panose="02040503050406030204" pitchFamily="18" charset="0"/>
                                  <a:ea typeface="Cambria Math" panose="02040503050406030204" pitchFamily="18" charset="0"/>
                                </a:rPr>
                                <m:t>𝑎</m:t>
                              </m:r>
                            </m:e>
                            <m:sup>
                              <m:r>
                                <a:rPr lang="en-GB" b="0" i="1" smtClean="0">
                                  <a:solidFill>
                                    <a:srgbClr val="002A51"/>
                                  </a:solidFill>
                                  <a:latin typeface="Cambria Math" panose="02040503050406030204" pitchFamily="18" charset="0"/>
                                  <a:ea typeface="Cambria Math" panose="02040503050406030204" pitchFamily="18" charset="0"/>
                                </a:rPr>
                                <m:t>2</m:t>
                              </m:r>
                            </m:sup>
                          </m:sSup>
                          <m:r>
                            <a:rPr lang="en-GB" b="0" i="1" smtClean="0">
                              <a:solidFill>
                                <a:srgbClr val="002A51"/>
                              </a:solidFill>
                              <a:latin typeface="Cambria Math" panose="02040503050406030204" pitchFamily="18" charset="0"/>
                              <a:ea typeface="Cambria Math" panose="02040503050406030204" pitchFamily="18" charset="0"/>
                            </a:rPr>
                            <m:t>−3</m:t>
                          </m:r>
                          <m:sSup>
                            <m:sSupPr>
                              <m:ctrlPr>
                                <a:rPr lang="en-GB" b="0" i="1" smtClean="0">
                                  <a:solidFill>
                                    <a:srgbClr val="002A51"/>
                                  </a:solidFill>
                                  <a:latin typeface="Cambria Math" panose="02040503050406030204" pitchFamily="18" charset="0"/>
                                  <a:ea typeface="Cambria Math" panose="02040503050406030204" pitchFamily="18" charset="0"/>
                                </a:rPr>
                              </m:ctrlPr>
                            </m:sSupPr>
                            <m:e>
                              <m:r>
                                <a:rPr lang="en-GB" b="0" i="1" smtClean="0">
                                  <a:solidFill>
                                    <a:srgbClr val="002A51"/>
                                  </a:solidFill>
                                  <a:latin typeface="Cambria Math" panose="02040503050406030204" pitchFamily="18" charset="0"/>
                                  <a:ea typeface="Cambria Math" panose="02040503050406030204" pitchFamily="18" charset="0"/>
                                </a:rPr>
                                <m:t>𝑏</m:t>
                              </m:r>
                            </m:e>
                            <m:sup>
                              <m:r>
                                <a:rPr lang="en-GB" b="0" i="1" smtClean="0">
                                  <a:solidFill>
                                    <a:srgbClr val="002A51"/>
                                  </a:solidFill>
                                  <a:latin typeface="Cambria Math" panose="02040503050406030204" pitchFamily="18" charset="0"/>
                                  <a:ea typeface="Cambria Math" panose="02040503050406030204" pitchFamily="18" charset="0"/>
                                </a:rPr>
                                <m:t>2</m:t>
                              </m:r>
                            </m:sup>
                          </m:sSup>
                          <m:r>
                            <a:rPr lang="en-GB" b="0" i="1" smtClean="0">
                              <a:solidFill>
                                <a:srgbClr val="002A51"/>
                              </a:solidFill>
                              <a:latin typeface="Cambria Math" panose="02040503050406030204" pitchFamily="18" charset="0"/>
                              <a:ea typeface="Cambria Math" panose="02040503050406030204" pitchFamily="18" charset="0"/>
                            </a:rPr>
                            <m:t>+24</m:t>
                          </m:r>
                          <m:r>
                            <a:rPr lang="en-GB" b="0" i="1" smtClean="0">
                              <a:solidFill>
                                <a:srgbClr val="002A51"/>
                              </a:solidFill>
                              <a:latin typeface="Cambria Math" panose="02040503050406030204" pitchFamily="18" charset="0"/>
                              <a:ea typeface="Cambria Math" panose="02040503050406030204" pitchFamily="18" charset="0"/>
                            </a:rPr>
                            <m:t>𝑏</m:t>
                          </m:r>
                        </m:e>
                      </m:d>
                    </m:oMath>
                    <m:oMath xmlns:m="http://schemas.openxmlformats.org/officeDocument/2006/math">
                      <m:r>
                        <a:rPr lang="en-GB" b="0" i="1" smtClean="0">
                          <a:solidFill>
                            <a:srgbClr val="002A51"/>
                          </a:solidFill>
                          <a:latin typeface="Cambria Math" panose="02040503050406030204" pitchFamily="18" charset="0"/>
                          <a:ea typeface="Cambria Math" panose="02040503050406030204" pitchFamily="18" charset="0"/>
                        </a:rPr>
                        <m:t>	   </m:t>
                      </m:r>
                      <m:r>
                        <a:rPr lang="en-GB" b="0" i="1" smtClean="0">
                          <a:solidFill>
                            <a:srgbClr val="002A51"/>
                          </a:solidFill>
                          <a:latin typeface="Cambria Math" panose="02040503050406030204" pitchFamily="18" charset="0"/>
                          <a:ea typeface="Cambria Math" panose="02040503050406030204" pitchFamily="18" charset="0"/>
                        </a:rPr>
                        <m:t>𝑎</m:t>
                      </m:r>
                      <m:r>
                        <a:rPr lang="en-DE" b="0" i="1" smtClean="0">
                          <a:solidFill>
                            <a:srgbClr val="002A51"/>
                          </a:solidFill>
                          <a:latin typeface="Cambria Math" panose="02040503050406030204" pitchFamily="18" charset="0"/>
                          <a:ea typeface="Cambria Math" panose="02040503050406030204" pitchFamily="18" charset="0"/>
                        </a:rPr>
                        <m:t>←</m:t>
                      </m:r>
                      <m:r>
                        <a:rPr lang="en-GB" b="0" i="1" smtClean="0">
                          <a:solidFill>
                            <a:srgbClr val="002A51"/>
                          </a:solidFill>
                          <a:latin typeface="Cambria Math" panose="02040503050406030204" pitchFamily="18" charset="0"/>
                          <a:ea typeface="Cambria Math" panose="02040503050406030204" pitchFamily="18" charset="0"/>
                        </a:rPr>
                        <m:t>𝑛𝑒𝑤𝐴</m:t>
                      </m:r>
                    </m:oMath>
                    <m:oMath xmlns:m="http://schemas.openxmlformats.org/officeDocument/2006/math">
                      <m:r>
                        <a:rPr lang="en-GB" b="0" i="1" smtClean="0">
                          <a:solidFill>
                            <a:srgbClr val="002A51"/>
                          </a:solidFill>
                          <a:latin typeface="Cambria Math" panose="02040503050406030204" pitchFamily="18" charset="0"/>
                          <a:ea typeface="Cambria Math" panose="02040503050406030204" pitchFamily="18" charset="0"/>
                        </a:rPr>
                        <m:t>	   </m:t>
                      </m:r>
                      <m:r>
                        <a:rPr lang="en-GB" b="0" i="1" smtClean="0">
                          <a:solidFill>
                            <a:srgbClr val="002A51"/>
                          </a:solidFill>
                          <a:latin typeface="Cambria Math" panose="02040503050406030204" pitchFamily="18" charset="0"/>
                          <a:ea typeface="Cambria Math" panose="02040503050406030204" pitchFamily="18" charset="0"/>
                        </a:rPr>
                        <m:t>𝑏</m:t>
                      </m:r>
                      <m:r>
                        <a:rPr lang="en-DE" b="0" i="1" smtClean="0">
                          <a:solidFill>
                            <a:srgbClr val="002A51"/>
                          </a:solidFill>
                          <a:latin typeface="Cambria Math" panose="02040503050406030204" pitchFamily="18" charset="0"/>
                          <a:ea typeface="Cambria Math" panose="02040503050406030204" pitchFamily="18" charset="0"/>
                        </a:rPr>
                        <m:t>←</m:t>
                      </m:r>
                      <m:r>
                        <a:rPr lang="en-GB" b="0" i="1" smtClean="0">
                          <a:solidFill>
                            <a:srgbClr val="002A51"/>
                          </a:solidFill>
                          <a:latin typeface="Cambria Math" panose="02040503050406030204" pitchFamily="18" charset="0"/>
                          <a:ea typeface="Cambria Math" panose="02040503050406030204" pitchFamily="18" charset="0"/>
                        </a:rPr>
                        <m:t>𝑛𝑒𝑤𝐵</m:t>
                      </m:r>
                    </m:oMath>
                    <m:oMath xmlns:m="http://schemas.openxmlformats.org/officeDocument/2006/math">
                      <m:r>
                        <a:rPr lang="en-GB" b="1" i="1" smtClean="0">
                          <a:solidFill>
                            <a:srgbClr val="002A51"/>
                          </a:solidFill>
                          <a:latin typeface="Cambria Math" panose="02040503050406030204" pitchFamily="18" charset="0"/>
                          <a:ea typeface="Cambria Math" panose="02040503050406030204" pitchFamily="18" charset="0"/>
                        </a:rPr>
                        <m:t>𝒆𝒏𝒅</m:t>
                      </m:r>
                      <m:r>
                        <a:rPr lang="en-GB" b="1" i="1" smtClean="0">
                          <a:solidFill>
                            <a:srgbClr val="002A51"/>
                          </a:solidFill>
                          <a:latin typeface="Cambria Math" panose="02040503050406030204" pitchFamily="18" charset="0"/>
                          <a:ea typeface="Cambria Math" panose="02040503050406030204" pitchFamily="18" charset="0"/>
                        </a:rPr>
                        <m:t> </m:t>
                      </m:r>
                      <m:r>
                        <a:rPr lang="en-GB" b="1" i="1" smtClean="0">
                          <a:solidFill>
                            <a:srgbClr val="002A51"/>
                          </a:solidFill>
                          <a:latin typeface="Cambria Math" panose="02040503050406030204" pitchFamily="18" charset="0"/>
                          <a:ea typeface="Cambria Math" panose="02040503050406030204" pitchFamily="18" charset="0"/>
                        </a:rPr>
                        <m:t>𝒇𝒐𝒓</m:t>
                      </m:r>
                    </m:oMath>
                  </m:oMathPara>
                </a14:m>
                <a:endParaRPr lang="en-GB" b="1" dirty="0" smtClean="0">
                  <a:solidFill>
                    <a:srgbClr val="002A51"/>
                  </a:solidFill>
                  <a:ea typeface="Cambria Math" panose="02040503050406030204" pitchFamily="18" charset="0"/>
                </a:endParaRPr>
              </a:p>
            </p:txBody>
          </p:sp>
        </mc:Choice>
        <mc:Fallback xmlns="">
          <p:sp>
            <p:nvSpPr>
              <p:cNvPr id="4" name="Text Placeholder 3">
                <a:extLst>
                  <a:ext uri="{FF2B5EF4-FFF2-40B4-BE49-F238E27FC236}">
                    <a16:creationId xmlns:a16="http://schemas.microsoft.com/office/drawing/2014/main" id="{91F9B24C-627A-4317-841B-5F0A1371D7DE}"/>
                  </a:ext>
                </a:extLst>
              </p:cNvPr>
              <p:cNvSpPr>
                <a:spLocks noGrp="1" noRot="1" noChangeAspect="1" noMove="1" noResize="1" noEditPoints="1" noAdjustHandles="1" noChangeArrowheads="1" noChangeShapeType="1" noTextEdit="1"/>
              </p:cNvSpPr>
              <p:nvPr>
                <p:ph type="body" sz="quarter" idx="14"/>
              </p:nvPr>
            </p:nvSpPr>
            <p:spPr>
              <a:xfrm>
                <a:off x="688848" y="2237232"/>
                <a:ext cx="8049977" cy="2956560"/>
              </a:xfrm>
              <a:blipFill>
                <a:blip r:embed="rId2"/>
                <a:stretch>
                  <a:fillRect l="-1363"/>
                </a:stretch>
              </a:blipFill>
              <a:ln>
                <a:noFill/>
              </a:ln>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9AC2F5F1-E9AE-4811-A792-B78AB055F2A1}"/>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mc:AlternateContent xmlns:mc="http://schemas.openxmlformats.org/markup-compatibility/2006" xmlns:a14="http://schemas.microsoft.com/office/drawing/2010/main">
        <mc:Choice Requires="a14">
          <p:sp>
            <p:nvSpPr>
              <p:cNvPr id="7" name="Text Placeholder 6"/>
              <p:cNvSpPr>
                <a:spLocks noGrp="1"/>
              </p:cNvSpPr>
              <p:nvPr>
                <p:ph type="body" sz="quarter" idx="15"/>
              </p:nvPr>
            </p:nvSpPr>
            <p:spPr/>
            <p:txBody>
              <a:bodyPr/>
              <a:lstStyle/>
              <a:p>
                <a:pPr marL="0" indent="0">
                  <a:buNone/>
                </a:pPr>
                <a:r>
                  <a:rPr lang="en-GB" i="1" dirty="0"/>
                  <a:t>Explain how you can minimize the following formula using gradient descent:</a:t>
                </a:r>
              </a:p>
              <a:p>
                <a:pPr marL="0" indent="0">
                  <a:lnSpc>
                    <a:spcPct val="150000"/>
                  </a:lnSpc>
                  <a:buNone/>
                </a:pPr>
                <a14:m>
                  <m:oMathPara xmlns:m="http://schemas.openxmlformats.org/officeDocument/2006/math">
                    <m:oMathParaPr>
                      <m:jc m:val="centerGroup"/>
                    </m:oMathParaPr>
                    <m:oMath xmlns:m="http://schemas.openxmlformats.org/officeDocument/2006/math">
                      <m:r>
                        <a:rPr lang="de-DE" i="1">
                          <a:latin typeface="Cambria Math" panose="02040503050406030204" pitchFamily="18" charset="0"/>
                        </a:rPr>
                        <m:t>𝑓</m:t>
                      </m:r>
                      <m:d>
                        <m:dPr>
                          <m:ctrlPr>
                            <a:rPr lang="de-DE" i="1">
                              <a:latin typeface="Cambria Math" panose="02040503050406030204" pitchFamily="18" charset="0"/>
                            </a:rPr>
                          </m:ctrlPr>
                        </m:dPr>
                        <m:e>
                          <m:r>
                            <a:rPr lang="de-DE" i="1">
                              <a:latin typeface="Cambria Math" panose="02040503050406030204" pitchFamily="18" charset="0"/>
                            </a:rPr>
                            <m:t>𝑎</m:t>
                          </m:r>
                          <m:r>
                            <a:rPr lang="de-DE" i="1">
                              <a:latin typeface="Cambria Math" panose="02040503050406030204" pitchFamily="18" charset="0"/>
                            </a:rPr>
                            <m:t>,</m:t>
                          </m:r>
                          <m:r>
                            <a:rPr lang="de-DE" i="1">
                              <a:latin typeface="Cambria Math" panose="02040503050406030204" pitchFamily="18" charset="0"/>
                            </a:rPr>
                            <m:t>𝑏</m:t>
                          </m:r>
                        </m:e>
                      </m:d>
                      <m:r>
                        <a:rPr lang="de-DE" i="1">
                          <a:latin typeface="Cambria Math" panose="02040503050406030204" pitchFamily="18" charset="0"/>
                        </a:rPr>
                        <m:t>= </m:t>
                      </m:r>
                      <m:sSup>
                        <m:sSupPr>
                          <m:ctrlPr>
                            <a:rPr lang="de-DE" i="1">
                              <a:latin typeface="Cambria Math" panose="02040503050406030204" pitchFamily="18" charset="0"/>
                            </a:rPr>
                          </m:ctrlPr>
                        </m:sSupPr>
                        <m:e>
                          <m:r>
                            <a:rPr lang="de-DE" i="1">
                              <a:latin typeface="Cambria Math" panose="02040503050406030204" pitchFamily="18" charset="0"/>
                            </a:rPr>
                            <m:t>𝑎</m:t>
                          </m:r>
                        </m:e>
                        <m:sup>
                          <m:r>
                            <a:rPr lang="de-DE" i="1">
                              <a:latin typeface="Cambria Math" panose="02040503050406030204" pitchFamily="18" charset="0"/>
                            </a:rPr>
                            <m:t>2</m:t>
                          </m:r>
                        </m:sup>
                      </m:sSup>
                      <m:r>
                        <a:rPr lang="de-DE" i="1">
                          <a:latin typeface="Cambria Math" panose="02040503050406030204" pitchFamily="18" charset="0"/>
                        </a:rPr>
                        <m:t>𝑏</m:t>
                      </m:r>
                      <m:r>
                        <a:rPr lang="de-DE" i="1">
                          <a:latin typeface="Cambria Math" panose="02040503050406030204" pitchFamily="18" charset="0"/>
                        </a:rPr>
                        <m:t>−</m:t>
                      </m:r>
                      <m:sSup>
                        <m:sSupPr>
                          <m:ctrlPr>
                            <a:rPr lang="de-DE" i="1">
                              <a:latin typeface="Cambria Math" panose="02040503050406030204" pitchFamily="18" charset="0"/>
                            </a:rPr>
                          </m:ctrlPr>
                        </m:sSupPr>
                        <m:e>
                          <m:r>
                            <a:rPr lang="de-DE" i="1">
                              <a:latin typeface="Cambria Math" panose="02040503050406030204" pitchFamily="18" charset="0"/>
                            </a:rPr>
                            <m:t>𝑏</m:t>
                          </m:r>
                        </m:e>
                        <m:sup>
                          <m:r>
                            <a:rPr lang="de-DE" i="1">
                              <a:latin typeface="Cambria Math" panose="02040503050406030204" pitchFamily="18" charset="0"/>
                            </a:rPr>
                            <m:t>3</m:t>
                          </m:r>
                        </m:sup>
                      </m:sSup>
                      <m:r>
                        <a:rPr lang="de-DE" i="1">
                          <a:latin typeface="Cambria Math" panose="02040503050406030204" pitchFamily="18" charset="0"/>
                        </a:rPr>
                        <m:t>−11</m:t>
                      </m:r>
                      <m:r>
                        <a:rPr lang="de-DE" i="1">
                          <a:latin typeface="Cambria Math" panose="02040503050406030204" pitchFamily="18" charset="0"/>
                        </a:rPr>
                        <m:t>𝑎</m:t>
                      </m:r>
                      <m:r>
                        <a:rPr lang="de-DE" i="1">
                          <a:latin typeface="Cambria Math" panose="02040503050406030204" pitchFamily="18" charset="0"/>
                        </a:rPr>
                        <m:t>+12</m:t>
                      </m:r>
                      <m:sSup>
                        <m:sSupPr>
                          <m:ctrlPr>
                            <a:rPr lang="de-DE" i="1">
                              <a:latin typeface="Cambria Math" panose="02040503050406030204" pitchFamily="18" charset="0"/>
                            </a:rPr>
                          </m:ctrlPr>
                        </m:sSupPr>
                        <m:e>
                          <m:r>
                            <a:rPr lang="de-DE" i="1">
                              <a:latin typeface="Cambria Math" panose="02040503050406030204" pitchFamily="18" charset="0"/>
                            </a:rPr>
                            <m:t>𝑏</m:t>
                          </m:r>
                        </m:e>
                        <m:sup>
                          <m:r>
                            <a:rPr lang="de-DE" i="1">
                              <a:latin typeface="Cambria Math" panose="02040503050406030204" pitchFamily="18" charset="0"/>
                            </a:rPr>
                            <m:t>2</m:t>
                          </m:r>
                        </m:sup>
                      </m:sSup>
                      <m:r>
                        <a:rPr lang="de-DE" i="1">
                          <a:latin typeface="Cambria Math" panose="02040503050406030204" pitchFamily="18" charset="0"/>
                        </a:rPr>
                        <m:t>+15</m:t>
                      </m:r>
                    </m:oMath>
                  </m:oMathPara>
                </a14:m>
                <a:endParaRPr lang="de-DE" i="1" dirty="0"/>
              </a:p>
            </p:txBody>
          </p:sp>
        </mc:Choice>
        <mc:Fallback xmlns="">
          <p:sp>
            <p:nvSpPr>
              <p:cNvPr id="7" name="Text Placeholder 6"/>
              <p:cNvSpPr>
                <a:spLocks noGrp="1" noRot="1" noChangeAspect="1" noMove="1" noResize="1" noEditPoints="1" noAdjustHandles="1" noChangeArrowheads="1" noChangeShapeType="1" noTextEdit="1"/>
              </p:cNvSpPr>
              <p:nvPr>
                <p:ph type="body" sz="quarter" idx="15"/>
              </p:nvPr>
            </p:nvSpPr>
            <p:spPr>
              <a:blipFill>
                <a:blip r:embed="rId3"/>
                <a:stretch>
                  <a:fillRect l="-1195"/>
                </a:stretch>
              </a:blipFill>
            </p:spPr>
            <p:txBody>
              <a:bodyPr/>
              <a:lstStyle/>
              <a:p>
                <a:r>
                  <a:rPr lang="en-US">
                    <a:noFill/>
                  </a:rPr>
                  <a:t> </a:t>
                </a:r>
              </a:p>
            </p:txBody>
          </p:sp>
        </mc:Fallback>
      </mc:AlternateContent>
      <p:sp>
        <p:nvSpPr>
          <p:cNvPr id="11" name="Text Placeholder 3">
            <a:extLst>
              <a:ext uri="{FF2B5EF4-FFF2-40B4-BE49-F238E27FC236}">
                <a16:creationId xmlns:a16="http://schemas.microsoft.com/office/drawing/2014/main" id="{91F9B24C-627A-4317-841B-5F0A1371D7DE}"/>
              </a:ext>
            </a:extLst>
          </p:cNvPr>
          <p:cNvSpPr txBox="1">
            <a:spLocks/>
          </p:cNvSpPr>
          <p:nvPr/>
        </p:nvSpPr>
        <p:spPr>
          <a:xfrm>
            <a:off x="472888" y="1780032"/>
            <a:ext cx="7385513" cy="457200"/>
          </a:xfrm>
          <a:prstGeom prst="rect">
            <a:avLst/>
          </a:prstGeom>
          <a:ln>
            <a:noFill/>
          </a:ln>
        </p:spPr>
        <p:txBody>
          <a:bodyPr vert="horz" lIns="0" tIns="0" rIns="0" bIns="0" rtlCol="0">
            <a:noAutofit/>
          </a:bodyPr>
          <a:lstStyle>
            <a:lvl1pPr marL="266700" indent="-260350"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350" indent="0">
              <a:buFont typeface="Symbol" pitchFamily="2" charset="2"/>
              <a:buNone/>
            </a:pPr>
            <a:r>
              <a:rPr lang="en-GB" dirty="0" smtClean="0">
                <a:solidFill>
                  <a:srgbClr val="002A51"/>
                </a:solidFill>
                <a:ea typeface="Cambria Math" panose="02040503050406030204" pitchFamily="18" charset="0"/>
              </a:rPr>
              <a:t>Pseudocode for the developers:</a:t>
            </a:r>
          </a:p>
        </p:txBody>
      </p:sp>
      <p:sp>
        <p:nvSpPr>
          <p:cNvPr id="6" name="Slide Number Placeholder 5"/>
          <p:cNvSpPr>
            <a:spLocks noGrp="1"/>
          </p:cNvSpPr>
          <p:nvPr>
            <p:ph type="sldNum" sz="quarter" idx="13"/>
          </p:nvPr>
        </p:nvSpPr>
        <p:spPr/>
        <p:txBody>
          <a:bodyPr/>
          <a:lstStyle/>
          <a:p>
            <a:fld id="{15C29056-5AFA-7949-831A-3EC086771171}" type="slidenum">
              <a:rPr lang="de-DE" smtClean="0"/>
              <a:pPr/>
              <a:t>31</a:t>
            </a:fld>
            <a:endParaRPr lang="de-DE" dirty="0"/>
          </a:p>
        </p:txBody>
      </p:sp>
    </p:spTree>
    <p:extLst>
      <p:ext uri="{BB962C8B-B14F-4D97-AF65-F5344CB8AC3E}">
        <p14:creationId xmlns:p14="http://schemas.microsoft.com/office/powerpoint/2010/main" val="27082810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FEBB2-349C-4BA2-BA9F-8A294F413EA3}"/>
              </a:ext>
            </a:extLst>
          </p:cNvPr>
          <p:cNvSpPr>
            <a:spLocks noGrp="1"/>
          </p:cNvSpPr>
          <p:nvPr>
            <p:ph type="title"/>
          </p:nvPr>
        </p:nvSpPr>
        <p:spPr/>
        <p:txBody>
          <a:bodyPr/>
          <a:lstStyle/>
          <a:p>
            <a:r>
              <a:rPr lang="de-DE" smtClean="0"/>
              <a:t>Gradient Descent</a:t>
            </a:r>
            <a:endParaRPr lang="en-GB"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91F9B24C-627A-4317-841B-5F0A1371D7DE}"/>
                  </a:ext>
                </a:extLst>
              </p:cNvPr>
              <p:cNvSpPr>
                <a:spLocks noGrp="1"/>
              </p:cNvSpPr>
              <p:nvPr>
                <p:ph type="body" sz="quarter" idx="14"/>
              </p:nvPr>
            </p:nvSpPr>
            <p:spPr/>
            <p:txBody>
              <a:bodyPr/>
              <a:lstStyle/>
              <a:p>
                <a:r>
                  <a:rPr lang="de-DE" sz="1800" b="1" dirty="0" smtClean="0"/>
                  <a:t>Step 0.</a:t>
                </a:r>
                <a:r>
                  <a:rPr lang="de-DE" sz="1800" b="1" dirty="0"/>
                  <a:t> </a:t>
                </a:r>
                <a14:m>
                  <m:oMath xmlns:m="http://schemas.openxmlformats.org/officeDocument/2006/math">
                    <m:r>
                      <a:rPr lang="en-GB" sz="1800" b="0" i="1" smtClean="0">
                        <a:latin typeface="Cambria Math" panose="02040503050406030204" pitchFamily="18" charset="0"/>
                      </a:rPr>
                      <m:t>𝑎</m:t>
                    </m:r>
                    <m:r>
                      <a:rPr lang="en-GB" sz="1800" b="0" i="1" smtClean="0">
                        <a:latin typeface="Cambria Math" panose="02040503050406030204" pitchFamily="18" charset="0"/>
                      </a:rPr>
                      <m:t>=0 </m:t>
                    </m:r>
                  </m:oMath>
                </a14:m>
                <a:r>
                  <a:rPr lang="de-DE" sz="1800" dirty="0" smtClean="0"/>
                  <a:t>,</a:t>
                </a:r>
                <a:r>
                  <a:rPr lang="en-GB" sz="1800" dirty="0"/>
                  <a:t> </a:t>
                </a:r>
                <a14:m>
                  <m:oMath xmlns:m="http://schemas.openxmlformats.org/officeDocument/2006/math">
                    <m:r>
                      <m:rPr>
                        <m:sty m:val="p"/>
                      </m:rPr>
                      <a:rPr lang="en-GB" sz="1800" b="0" i="0" smtClean="0">
                        <a:latin typeface="Cambria Math" panose="02040503050406030204" pitchFamily="18" charset="0"/>
                      </a:rPr>
                      <m:t>b</m:t>
                    </m:r>
                    <m:r>
                      <a:rPr lang="en-GB" sz="1800" i="1">
                        <a:latin typeface="Cambria Math" panose="02040503050406030204" pitchFamily="18" charset="0"/>
                      </a:rPr>
                      <m:t>=0 </m:t>
                    </m:r>
                  </m:oMath>
                </a14:m>
                <a:r>
                  <a:rPr lang="de-DE" sz="1800" dirty="0" smtClean="0"/>
                  <a:t>, </a:t>
                </a:r>
                <a14:m>
                  <m:oMath xmlns:m="http://schemas.openxmlformats.org/officeDocument/2006/math">
                    <m:r>
                      <a:rPr lang="en-GB" sz="1800">
                        <a:latin typeface="Cambria Math" panose="02040503050406030204" pitchFamily="18" charset="0"/>
                      </a:rPr>
                      <m:t>𝑓</m:t>
                    </m:r>
                    <m:d>
                      <m:dPr>
                        <m:ctrlPr>
                          <a:rPr lang="en-GB" sz="1800" i="1">
                            <a:latin typeface="Cambria Math" panose="02040503050406030204" pitchFamily="18" charset="0"/>
                          </a:rPr>
                        </m:ctrlPr>
                      </m:dPr>
                      <m:e>
                        <m:r>
                          <a:rPr lang="en-GB" sz="1800">
                            <a:latin typeface="Cambria Math" panose="02040503050406030204" pitchFamily="18" charset="0"/>
                          </a:rPr>
                          <m:t>𝑎</m:t>
                        </m:r>
                        <m:r>
                          <a:rPr lang="en-GB" sz="1800">
                            <a:latin typeface="Cambria Math" panose="02040503050406030204" pitchFamily="18" charset="0"/>
                          </a:rPr>
                          <m:t>,</m:t>
                        </m:r>
                        <m:r>
                          <a:rPr lang="en-GB" sz="1800">
                            <a:latin typeface="Cambria Math" panose="02040503050406030204" pitchFamily="18" charset="0"/>
                          </a:rPr>
                          <m:t>𝑏</m:t>
                        </m:r>
                      </m:e>
                    </m:d>
                    <m:r>
                      <a:rPr lang="en-GB" sz="1800">
                        <a:latin typeface="Cambria Math" panose="02040503050406030204" pitchFamily="18" charset="0"/>
                      </a:rPr>
                      <m:t>=15</m:t>
                    </m:r>
                  </m:oMath>
                </a14:m>
                <a:r>
                  <a:rPr lang="de-DE" sz="1800" dirty="0"/>
                  <a:t>, </a:t>
                </a:r>
                <a14:m>
                  <m:oMath xmlns:m="http://schemas.openxmlformats.org/officeDocument/2006/math">
                    <m:r>
                      <a:rPr lang="en-GB" sz="1800">
                        <a:latin typeface="Cambria Math" panose="02040503050406030204" pitchFamily="18" charset="0"/>
                      </a:rPr>
                      <m:t>𝜂</m:t>
                    </m:r>
                    <m:sSup>
                      <m:sSupPr>
                        <m:ctrlPr>
                          <a:rPr lang="en-GB" sz="1800" i="1">
                            <a:latin typeface="Cambria Math" panose="02040503050406030204" pitchFamily="18" charset="0"/>
                          </a:rPr>
                        </m:ctrlPr>
                      </m:sSupPr>
                      <m:e>
                        <m:r>
                          <a:rPr lang="de-DE" sz="1800">
                            <a:latin typeface="Cambria Math" panose="02040503050406030204" pitchFamily="18" charset="0"/>
                          </a:rPr>
                          <m:t>=10</m:t>
                        </m:r>
                      </m:e>
                      <m:sup>
                        <m:r>
                          <a:rPr lang="de-DE" sz="1800">
                            <a:latin typeface="Cambria Math" panose="02040503050406030204" pitchFamily="18" charset="0"/>
                          </a:rPr>
                          <m:t>−2</m:t>
                        </m:r>
                      </m:sup>
                    </m:sSup>
                  </m:oMath>
                </a14:m>
                <a:endParaRPr lang="de-DE" sz="1800" dirty="0"/>
              </a:p>
              <a:p>
                <a:endParaRPr lang="de-DE" sz="1800" dirty="0"/>
              </a:p>
              <a:p>
                <a:r>
                  <a:rPr lang="de-DE" sz="1800" dirty="0"/>
                  <a:t>#1</a:t>
                </a:r>
              </a:p>
              <a:p>
                <a:r>
                  <a:rPr lang="de-DE" sz="1800" b="1" dirty="0"/>
                  <a:t>Step 1</a:t>
                </a:r>
                <a:r>
                  <a:rPr lang="de-DE" sz="1800" dirty="0"/>
                  <a:t>. </a:t>
                </a:r>
                <a14:m>
                  <m:oMath xmlns:m="http://schemas.openxmlformats.org/officeDocument/2006/math">
                    <m:r>
                      <a:rPr lang="en-GB" sz="1800">
                        <a:latin typeface="Cambria Math" panose="02040503050406030204" pitchFamily="18" charset="0"/>
                      </a:rPr>
                      <m:t>𝑓</m:t>
                    </m:r>
                    <m:d>
                      <m:dPr>
                        <m:ctrlPr>
                          <a:rPr lang="en-GB" sz="1800" i="1">
                            <a:latin typeface="Cambria Math" panose="02040503050406030204" pitchFamily="18" charset="0"/>
                          </a:rPr>
                        </m:ctrlPr>
                      </m:dPr>
                      <m:e>
                        <m:r>
                          <a:rPr lang="en-GB" sz="1800">
                            <a:latin typeface="Cambria Math" panose="02040503050406030204" pitchFamily="18" charset="0"/>
                          </a:rPr>
                          <m:t>𝑎</m:t>
                        </m:r>
                        <m:r>
                          <a:rPr lang="en-GB" sz="1800">
                            <a:latin typeface="Cambria Math" panose="02040503050406030204" pitchFamily="18" charset="0"/>
                          </a:rPr>
                          <m:t>,</m:t>
                        </m:r>
                        <m:r>
                          <a:rPr lang="en-GB" sz="1800">
                            <a:latin typeface="Cambria Math" panose="02040503050406030204" pitchFamily="18" charset="0"/>
                          </a:rPr>
                          <m:t>𝑏</m:t>
                        </m:r>
                      </m:e>
                    </m:d>
                    <m:r>
                      <a:rPr lang="en-GB" sz="1800">
                        <a:latin typeface="Cambria Math" panose="02040503050406030204" pitchFamily="18" charset="0"/>
                      </a:rPr>
                      <m:t>=15</m:t>
                    </m:r>
                  </m:oMath>
                </a14:m>
                <a:endParaRPr lang="de-DE" sz="1800" dirty="0"/>
              </a:p>
              <a:p>
                <a:r>
                  <a:rPr lang="de-DE" sz="1800" b="1" dirty="0"/>
                  <a:t>Step 2</a:t>
                </a:r>
                <a:r>
                  <a:rPr lang="de-DE" sz="1800" dirty="0"/>
                  <a:t>. Gradient in (0,0): 	</a:t>
                </a:r>
                <a14:m>
                  <m:oMath xmlns:m="http://schemas.openxmlformats.org/officeDocument/2006/math">
                    <m:r>
                      <a:rPr lang="de-DE" sz="1800">
                        <a:latin typeface="Cambria Math" panose="02040503050406030204" pitchFamily="18" charset="0"/>
                      </a:rPr>
                      <m:t>𝛻</m:t>
                    </m:r>
                    <m:r>
                      <a:rPr lang="en-GB" sz="1800">
                        <a:latin typeface="Cambria Math" panose="02040503050406030204" pitchFamily="18" charset="0"/>
                      </a:rPr>
                      <m:t>𝑓</m:t>
                    </m:r>
                    <m:d>
                      <m:dPr>
                        <m:ctrlPr>
                          <a:rPr lang="en-GB" sz="1800" i="1">
                            <a:latin typeface="Cambria Math" panose="02040503050406030204" pitchFamily="18" charset="0"/>
                          </a:rPr>
                        </m:ctrlPr>
                      </m:dPr>
                      <m:e>
                        <m:r>
                          <a:rPr lang="en-GB" sz="1800">
                            <a:latin typeface="Cambria Math" panose="02040503050406030204" pitchFamily="18" charset="0"/>
                          </a:rPr>
                          <m:t>0,0</m:t>
                        </m:r>
                      </m:e>
                    </m:d>
                    <m:r>
                      <a:rPr lang="en-GB" sz="1800">
                        <a:latin typeface="Cambria Math" panose="02040503050406030204" pitchFamily="18" charset="0"/>
                      </a:rPr>
                      <m:t>=</m:t>
                    </m:r>
                    <m:d>
                      <m:dPr>
                        <m:ctrlPr>
                          <a:rPr lang="de-DE" sz="1800" i="1">
                            <a:latin typeface="Cambria Math" panose="02040503050406030204" pitchFamily="18" charset="0"/>
                          </a:rPr>
                        </m:ctrlPr>
                      </m:dPr>
                      <m:e>
                        <m:eqArr>
                          <m:eqArrPr>
                            <m:ctrlPr>
                              <a:rPr lang="de-DE" sz="1800" i="1">
                                <a:latin typeface="Cambria Math" panose="02040503050406030204" pitchFamily="18" charset="0"/>
                              </a:rPr>
                            </m:ctrlPr>
                          </m:eqArrPr>
                          <m:e>
                            <m:r>
                              <a:rPr lang="de-DE" sz="1800">
                                <a:latin typeface="Cambria Math" panose="02040503050406030204" pitchFamily="18" charset="0"/>
                              </a:rPr>
                              <m:t>2</m:t>
                            </m:r>
                            <m:r>
                              <a:rPr lang="de-DE" sz="1800">
                                <a:latin typeface="Cambria Math" panose="02040503050406030204" pitchFamily="18" charset="0"/>
                              </a:rPr>
                              <m:t>𝑎𝑏</m:t>
                            </m:r>
                            <m:r>
                              <a:rPr lang="de-DE" sz="1800">
                                <a:latin typeface="Cambria Math" panose="02040503050406030204" pitchFamily="18" charset="0"/>
                              </a:rPr>
                              <m:t>−11</m:t>
                            </m:r>
                          </m:e>
                          <m:e>
                            <m:sSup>
                              <m:sSupPr>
                                <m:ctrlPr>
                                  <a:rPr lang="de-DE" sz="1800" i="1">
                                    <a:latin typeface="Cambria Math" panose="02040503050406030204" pitchFamily="18" charset="0"/>
                                  </a:rPr>
                                </m:ctrlPr>
                              </m:sSupPr>
                              <m:e>
                                <m:r>
                                  <a:rPr lang="de-DE" sz="1800">
                                    <a:latin typeface="Cambria Math" panose="02040503050406030204" pitchFamily="18" charset="0"/>
                                  </a:rPr>
                                  <m:t>𝑎</m:t>
                                </m:r>
                              </m:e>
                              <m:sup>
                                <m:r>
                                  <a:rPr lang="de-DE" sz="1800">
                                    <a:latin typeface="Cambria Math" panose="02040503050406030204" pitchFamily="18" charset="0"/>
                                  </a:rPr>
                                  <m:t>2</m:t>
                                </m:r>
                              </m:sup>
                            </m:sSup>
                            <m:r>
                              <a:rPr lang="de-DE" sz="1800">
                                <a:latin typeface="Cambria Math" panose="02040503050406030204" pitchFamily="18" charset="0"/>
                              </a:rPr>
                              <m:t>−3</m:t>
                            </m:r>
                            <m:sSup>
                              <m:sSupPr>
                                <m:ctrlPr>
                                  <a:rPr lang="de-DE" sz="1800" i="1">
                                    <a:latin typeface="Cambria Math" panose="02040503050406030204" pitchFamily="18" charset="0"/>
                                  </a:rPr>
                                </m:ctrlPr>
                              </m:sSupPr>
                              <m:e>
                                <m:r>
                                  <a:rPr lang="de-DE" sz="1800">
                                    <a:latin typeface="Cambria Math" panose="02040503050406030204" pitchFamily="18" charset="0"/>
                                  </a:rPr>
                                  <m:t>𝑏</m:t>
                                </m:r>
                              </m:e>
                              <m:sup>
                                <m:r>
                                  <a:rPr lang="de-DE" sz="1800">
                                    <a:latin typeface="Cambria Math" panose="02040503050406030204" pitchFamily="18" charset="0"/>
                                  </a:rPr>
                                  <m:t>2</m:t>
                                </m:r>
                              </m:sup>
                            </m:sSup>
                            <m:r>
                              <a:rPr lang="de-DE" sz="1800">
                                <a:latin typeface="Cambria Math" panose="02040503050406030204" pitchFamily="18" charset="0"/>
                              </a:rPr>
                              <m:t>+24</m:t>
                            </m:r>
                            <m:r>
                              <a:rPr lang="de-DE" sz="1800">
                                <a:latin typeface="Cambria Math" panose="02040503050406030204" pitchFamily="18" charset="0"/>
                              </a:rPr>
                              <m:t>𝑏</m:t>
                            </m:r>
                            <m:r>
                              <m:rPr>
                                <m:nor/>
                              </m:rPr>
                              <a:rPr lang="en-GB" sz="1800" dirty="0"/>
                              <m:t> </m:t>
                            </m:r>
                          </m:e>
                        </m:eqArr>
                      </m:e>
                    </m:d>
                    <m:r>
                      <a:rPr lang="en-GB" sz="1800" dirty="0">
                        <a:latin typeface="Cambria Math" panose="02040503050406030204" pitchFamily="18" charset="0"/>
                      </a:rPr>
                      <m:t>=</m:t>
                    </m:r>
                    <m:d>
                      <m:dPr>
                        <m:ctrlPr>
                          <a:rPr lang="de-DE" sz="1800" i="1">
                            <a:latin typeface="Cambria Math" panose="02040503050406030204" pitchFamily="18" charset="0"/>
                          </a:rPr>
                        </m:ctrlPr>
                      </m:dPr>
                      <m:e>
                        <m:eqArr>
                          <m:eqArrPr>
                            <m:ctrlPr>
                              <a:rPr lang="de-DE" sz="1800" i="1">
                                <a:latin typeface="Cambria Math" panose="02040503050406030204" pitchFamily="18" charset="0"/>
                              </a:rPr>
                            </m:ctrlPr>
                          </m:eqArrPr>
                          <m:e>
                            <m:r>
                              <a:rPr lang="de-DE" sz="1800">
                                <a:latin typeface="Cambria Math" panose="02040503050406030204" pitchFamily="18" charset="0"/>
                              </a:rPr>
                              <m:t>−11</m:t>
                            </m:r>
                          </m:e>
                          <m:e>
                            <m:r>
                              <a:rPr lang="en-GB" sz="1800">
                                <a:latin typeface="Cambria Math" panose="02040503050406030204" pitchFamily="18" charset="0"/>
                              </a:rPr>
                              <m:t>0</m:t>
                            </m:r>
                            <m:r>
                              <m:rPr>
                                <m:nor/>
                              </m:rPr>
                              <a:rPr lang="en-GB" sz="1800" dirty="0"/>
                              <m:t> </m:t>
                            </m:r>
                          </m:e>
                        </m:eqArr>
                      </m:e>
                    </m:d>
                  </m:oMath>
                </a14:m>
                <a:endParaRPr lang="de-DE" sz="1800" dirty="0"/>
              </a:p>
              <a:p>
                <a:r>
                  <a:rPr lang="de-DE" sz="1800" b="1" dirty="0"/>
                  <a:t>Step 3. </a:t>
                </a:r>
                <a:r>
                  <a:rPr lang="de-DE" sz="1800" dirty="0"/>
                  <a:t>New values for (a,b):</a:t>
                </a:r>
              </a:p>
              <a:p>
                <a:pPr marL="6350" indent="0">
                  <a:buNone/>
                </a:pPr>
                <a:endParaRPr lang="de-DE" sz="900" dirty="0"/>
              </a:p>
              <a:p>
                <a:pPr marL="6350" indent="0">
                  <a:buNone/>
                </a:pPr>
                <a14:m>
                  <m:oMathPara xmlns:m="http://schemas.openxmlformats.org/officeDocument/2006/math">
                    <m:oMathParaPr>
                      <m:jc m:val="centerGroup"/>
                    </m:oMathParaPr>
                    <m:oMath xmlns:m="http://schemas.openxmlformats.org/officeDocument/2006/math">
                      <m:r>
                        <a:rPr lang="de-DE" sz="1800">
                          <a:latin typeface="Cambria Math" panose="02040503050406030204" pitchFamily="18" charset="0"/>
                        </a:rPr>
                        <m:t>𝑛𝑒𝑤</m:t>
                      </m:r>
                      <m:d>
                        <m:dPr>
                          <m:ctrlPr>
                            <a:rPr lang="de-DE" sz="1800" i="1">
                              <a:latin typeface="Cambria Math" panose="02040503050406030204" pitchFamily="18" charset="0"/>
                            </a:rPr>
                          </m:ctrlPr>
                        </m:dPr>
                        <m:e>
                          <m:eqArr>
                            <m:eqArrPr>
                              <m:ctrlPr>
                                <a:rPr lang="de-DE" sz="1800" i="1">
                                  <a:latin typeface="Cambria Math" panose="02040503050406030204" pitchFamily="18" charset="0"/>
                                </a:rPr>
                              </m:ctrlPr>
                            </m:eqArrPr>
                            <m:e>
                              <m:r>
                                <a:rPr lang="de-DE" sz="1800">
                                  <a:latin typeface="Cambria Math" panose="02040503050406030204" pitchFamily="18" charset="0"/>
                                </a:rPr>
                                <m:t>𝑎</m:t>
                              </m:r>
                            </m:e>
                            <m:e>
                              <m:r>
                                <a:rPr lang="de-DE" sz="1800">
                                  <a:latin typeface="Cambria Math" panose="02040503050406030204" pitchFamily="18" charset="0"/>
                                </a:rPr>
                                <m:t>𝑏</m:t>
                              </m:r>
                            </m:e>
                          </m:eqArr>
                        </m:e>
                      </m:d>
                      <m:r>
                        <a:rPr lang="de-DE" sz="1800">
                          <a:latin typeface="Cambria Math" panose="02040503050406030204" pitchFamily="18" charset="0"/>
                        </a:rPr>
                        <m:t>=</m:t>
                      </m:r>
                      <m:d>
                        <m:dPr>
                          <m:ctrlPr>
                            <a:rPr lang="de-DE" sz="1800" i="1">
                              <a:latin typeface="Cambria Math" panose="02040503050406030204" pitchFamily="18" charset="0"/>
                            </a:rPr>
                          </m:ctrlPr>
                        </m:dPr>
                        <m:e>
                          <m:eqArr>
                            <m:eqArrPr>
                              <m:ctrlPr>
                                <a:rPr lang="de-DE" sz="1800" i="1">
                                  <a:latin typeface="Cambria Math" panose="02040503050406030204" pitchFamily="18" charset="0"/>
                                </a:rPr>
                              </m:ctrlPr>
                            </m:eqArrPr>
                            <m:e>
                              <m:r>
                                <a:rPr lang="de-DE" sz="1800">
                                  <a:latin typeface="Cambria Math" panose="02040503050406030204" pitchFamily="18" charset="0"/>
                                </a:rPr>
                                <m:t>𝑎</m:t>
                              </m:r>
                            </m:e>
                            <m:e>
                              <m:r>
                                <a:rPr lang="de-DE" sz="1800">
                                  <a:latin typeface="Cambria Math" panose="02040503050406030204" pitchFamily="18" charset="0"/>
                                </a:rPr>
                                <m:t>𝑏</m:t>
                              </m:r>
                            </m:e>
                          </m:eqArr>
                        </m:e>
                      </m:d>
                      <m:r>
                        <a:rPr lang="de-DE" sz="1800">
                          <a:latin typeface="Cambria Math" panose="02040503050406030204" pitchFamily="18" charset="0"/>
                        </a:rPr>
                        <m:t> − </m:t>
                      </m:r>
                      <m:r>
                        <a:rPr lang="de-DE" sz="1800">
                          <a:latin typeface="Cambria Math" panose="02040503050406030204" pitchFamily="18" charset="0"/>
                        </a:rPr>
                        <m:t>𝜂</m:t>
                      </m:r>
                      <m:r>
                        <a:rPr lang="en-GB" sz="1800" b="0" i="0" smtClean="0">
                          <a:latin typeface="Cambria Math" panose="02040503050406030204" pitchFamily="18" charset="0"/>
                        </a:rPr>
                        <m:t>∗</m:t>
                      </m:r>
                      <m:r>
                        <a:rPr lang="de-DE" sz="1800">
                          <a:latin typeface="Cambria Math" panose="02040503050406030204" pitchFamily="18" charset="0"/>
                        </a:rPr>
                        <m:t>𝛻</m:t>
                      </m:r>
                      <m:r>
                        <a:rPr lang="de-DE" sz="1800">
                          <a:latin typeface="Cambria Math" panose="02040503050406030204" pitchFamily="18" charset="0"/>
                        </a:rPr>
                        <m:t>𝑓</m:t>
                      </m:r>
                      <m:d>
                        <m:dPr>
                          <m:ctrlPr>
                            <a:rPr lang="de-DE" sz="1800" i="1">
                              <a:latin typeface="Cambria Math" panose="02040503050406030204" pitchFamily="18" charset="0"/>
                            </a:rPr>
                          </m:ctrlPr>
                        </m:dPr>
                        <m:e>
                          <m:r>
                            <a:rPr lang="de-DE" sz="1800">
                              <a:latin typeface="Cambria Math" panose="02040503050406030204" pitchFamily="18" charset="0"/>
                            </a:rPr>
                            <m:t>𝑎</m:t>
                          </m:r>
                          <m:r>
                            <a:rPr lang="de-DE" sz="1800">
                              <a:latin typeface="Cambria Math" panose="02040503050406030204" pitchFamily="18" charset="0"/>
                            </a:rPr>
                            <m:t>,</m:t>
                          </m:r>
                          <m:r>
                            <a:rPr lang="de-DE" sz="1800">
                              <a:latin typeface="Cambria Math" panose="02040503050406030204" pitchFamily="18" charset="0"/>
                            </a:rPr>
                            <m:t>𝑏</m:t>
                          </m:r>
                        </m:e>
                      </m:d>
                      <m:r>
                        <a:rPr lang="de-DE" sz="1800">
                          <a:latin typeface="Cambria Math" panose="02040503050406030204" pitchFamily="18" charset="0"/>
                        </a:rPr>
                        <m:t>=</m:t>
                      </m:r>
                      <m:d>
                        <m:dPr>
                          <m:ctrlPr>
                            <a:rPr lang="de-DE" sz="1800" i="1">
                              <a:latin typeface="Cambria Math" panose="02040503050406030204" pitchFamily="18" charset="0"/>
                            </a:rPr>
                          </m:ctrlPr>
                        </m:dPr>
                        <m:e>
                          <m:eqArr>
                            <m:eqArrPr>
                              <m:ctrlPr>
                                <a:rPr lang="de-DE" sz="1800" i="1">
                                  <a:latin typeface="Cambria Math" panose="02040503050406030204" pitchFamily="18" charset="0"/>
                                </a:rPr>
                              </m:ctrlPr>
                            </m:eqArrPr>
                            <m:e>
                              <m:r>
                                <a:rPr lang="de-DE" sz="1800">
                                  <a:latin typeface="Cambria Math" panose="02040503050406030204" pitchFamily="18" charset="0"/>
                                </a:rPr>
                                <m:t>0</m:t>
                              </m:r>
                            </m:e>
                            <m:e>
                              <m:r>
                                <a:rPr lang="de-DE" sz="1800">
                                  <a:latin typeface="Cambria Math" panose="02040503050406030204" pitchFamily="18" charset="0"/>
                                </a:rPr>
                                <m:t>0</m:t>
                              </m:r>
                            </m:e>
                          </m:eqArr>
                        </m:e>
                      </m:d>
                      <m:r>
                        <a:rPr lang="de-DE" sz="1800">
                          <a:latin typeface="Cambria Math" panose="02040503050406030204" pitchFamily="18" charset="0"/>
                        </a:rPr>
                        <m:t> − </m:t>
                      </m:r>
                      <m:sSup>
                        <m:sSupPr>
                          <m:ctrlPr>
                            <a:rPr lang="de-DE" sz="1800" i="1">
                              <a:latin typeface="Cambria Math" panose="02040503050406030204" pitchFamily="18" charset="0"/>
                            </a:rPr>
                          </m:ctrlPr>
                        </m:sSupPr>
                        <m:e>
                          <m:r>
                            <a:rPr lang="de-DE" sz="1800">
                              <a:latin typeface="Cambria Math" panose="02040503050406030204" pitchFamily="18" charset="0"/>
                            </a:rPr>
                            <m:t>10</m:t>
                          </m:r>
                        </m:e>
                        <m:sup>
                          <m:r>
                            <a:rPr lang="de-DE" sz="1800">
                              <a:latin typeface="Cambria Math" panose="02040503050406030204" pitchFamily="18" charset="0"/>
                            </a:rPr>
                            <m:t>−2</m:t>
                          </m:r>
                        </m:sup>
                      </m:sSup>
                      <m:d>
                        <m:dPr>
                          <m:ctrlPr>
                            <a:rPr lang="de-DE" sz="1800" i="1">
                              <a:latin typeface="Cambria Math" panose="02040503050406030204" pitchFamily="18" charset="0"/>
                            </a:rPr>
                          </m:ctrlPr>
                        </m:dPr>
                        <m:e>
                          <m:eqArr>
                            <m:eqArrPr>
                              <m:ctrlPr>
                                <a:rPr lang="de-DE" sz="1800" i="1">
                                  <a:latin typeface="Cambria Math" panose="02040503050406030204" pitchFamily="18" charset="0"/>
                                </a:rPr>
                              </m:ctrlPr>
                            </m:eqArrPr>
                            <m:e>
                              <m:r>
                                <a:rPr lang="de-DE" sz="1800">
                                  <a:latin typeface="Cambria Math" panose="02040503050406030204" pitchFamily="18" charset="0"/>
                                </a:rPr>
                                <m:t>−11</m:t>
                              </m:r>
                            </m:e>
                            <m:e>
                              <m:r>
                                <a:rPr lang="de-DE" sz="1800">
                                  <a:latin typeface="Cambria Math" panose="02040503050406030204" pitchFamily="18" charset="0"/>
                                </a:rPr>
                                <m:t>0</m:t>
                              </m:r>
                            </m:e>
                          </m:eqArr>
                        </m:e>
                      </m:d>
                      <m:r>
                        <a:rPr lang="de-DE" sz="1800">
                          <a:latin typeface="Cambria Math" panose="02040503050406030204" pitchFamily="18" charset="0"/>
                        </a:rPr>
                        <m:t>=</m:t>
                      </m:r>
                      <m:d>
                        <m:dPr>
                          <m:ctrlPr>
                            <a:rPr lang="de-DE" sz="1800" i="1">
                              <a:latin typeface="Cambria Math" panose="02040503050406030204" pitchFamily="18" charset="0"/>
                            </a:rPr>
                          </m:ctrlPr>
                        </m:dPr>
                        <m:e>
                          <m:eqArr>
                            <m:eqArrPr>
                              <m:ctrlPr>
                                <a:rPr lang="de-DE" sz="1800" i="1">
                                  <a:latin typeface="Cambria Math" panose="02040503050406030204" pitchFamily="18" charset="0"/>
                                </a:rPr>
                              </m:ctrlPr>
                            </m:eqArrPr>
                            <m:e>
                              <m:r>
                                <a:rPr lang="de-DE" sz="1800">
                                  <a:latin typeface="Cambria Math" panose="02040503050406030204" pitchFamily="18" charset="0"/>
                                </a:rPr>
                                <m:t>0.11</m:t>
                              </m:r>
                            </m:e>
                            <m:e>
                              <m:r>
                                <a:rPr lang="de-DE" sz="1800">
                                  <a:latin typeface="Cambria Math" panose="02040503050406030204" pitchFamily="18" charset="0"/>
                                </a:rPr>
                                <m:t>0</m:t>
                              </m:r>
                            </m:e>
                          </m:eqArr>
                        </m:e>
                      </m:d>
                    </m:oMath>
                  </m:oMathPara>
                </a14:m>
                <a:endParaRPr lang="en-GB" sz="1800" dirty="0" smtClean="0"/>
              </a:p>
            </p:txBody>
          </p:sp>
        </mc:Choice>
        <mc:Fallback xmlns="">
          <p:sp>
            <p:nvSpPr>
              <p:cNvPr id="4" name="Text Placeholder 3">
                <a:extLst>
                  <a:ext uri="{FF2B5EF4-FFF2-40B4-BE49-F238E27FC236}">
                    <a16:creationId xmlns:a16="http://schemas.microsoft.com/office/drawing/2014/main" id="{91F9B24C-627A-4317-841B-5F0A1371D7DE}"/>
                  </a:ext>
                </a:extLst>
              </p:cNvPr>
              <p:cNvSpPr>
                <a:spLocks noGrp="1" noRot="1" noChangeAspect="1" noMove="1" noResize="1" noEditPoints="1" noAdjustHandles="1" noChangeArrowheads="1" noChangeShapeType="1" noTextEdit="1"/>
              </p:cNvSpPr>
              <p:nvPr>
                <p:ph type="body" sz="quarter" idx="14"/>
              </p:nvPr>
            </p:nvSpPr>
            <p:spPr>
              <a:blipFill>
                <a:blip r:embed="rId2"/>
                <a:stretch>
                  <a:fillRect l="-1600" t="-2154"/>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9AC2F5F1-E9AE-4811-A792-B78AB055F2A1}"/>
              </a:ext>
            </a:extLst>
          </p:cNvPr>
          <p:cNvSpPr>
            <a:spLocks noGrp="1"/>
          </p:cNvSpPr>
          <p:nvPr>
            <p:ph type="ftr" sz="quarter" idx="3"/>
          </p:nvPr>
        </p:nvSpPr>
        <p:spPr/>
        <p:txBody>
          <a:bodyPr/>
          <a:lstStyle/>
          <a:p>
            <a:r>
              <a:rPr lang="en" smtClean="0"/>
              <a:t>Guide to Intelligent Data Science Second Edition, 2020</a:t>
            </a:r>
            <a:endParaRPr lang="de-DE" dirty="0"/>
          </a:p>
        </p:txBody>
      </p:sp>
      <mc:AlternateContent xmlns:mc="http://schemas.openxmlformats.org/markup-compatibility/2006" xmlns:a14="http://schemas.microsoft.com/office/drawing/2010/main">
        <mc:Choice Requires="a14">
          <p:sp>
            <p:nvSpPr>
              <p:cNvPr id="7" name="Text Placeholder 6"/>
              <p:cNvSpPr>
                <a:spLocks noGrp="1"/>
              </p:cNvSpPr>
              <p:nvPr>
                <p:ph type="body" sz="quarter" idx="15"/>
              </p:nvPr>
            </p:nvSpPr>
            <p:spPr/>
            <p:txBody>
              <a:bodyPr/>
              <a:lstStyle/>
              <a:p>
                <a:pPr marL="0" indent="0">
                  <a:buNone/>
                </a:pPr>
                <a:r>
                  <a:rPr lang="en-GB" i="1" dirty="0"/>
                  <a:t>Explain how you can minimize the following formula using gradient descent:</a:t>
                </a:r>
              </a:p>
              <a:p>
                <a:pPr marL="0" indent="0">
                  <a:lnSpc>
                    <a:spcPct val="150000"/>
                  </a:lnSpc>
                  <a:buNone/>
                </a:pPr>
                <a14:m>
                  <m:oMathPara xmlns:m="http://schemas.openxmlformats.org/officeDocument/2006/math">
                    <m:oMathParaPr>
                      <m:jc m:val="centerGroup"/>
                    </m:oMathParaPr>
                    <m:oMath xmlns:m="http://schemas.openxmlformats.org/officeDocument/2006/math">
                      <m:r>
                        <a:rPr lang="de-DE" i="1">
                          <a:latin typeface="Cambria Math" panose="02040503050406030204" pitchFamily="18" charset="0"/>
                        </a:rPr>
                        <m:t>𝑓</m:t>
                      </m:r>
                      <m:d>
                        <m:dPr>
                          <m:ctrlPr>
                            <a:rPr lang="de-DE" i="1">
                              <a:latin typeface="Cambria Math" panose="02040503050406030204" pitchFamily="18" charset="0"/>
                            </a:rPr>
                          </m:ctrlPr>
                        </m:dPr>
                        <m:e>
                          <m:r>
                            <a:rPr lang="de-DE" i="1">
                              <a:latin typeface="Cambria Math" panose="02040503050406030204" pitchFamily="18" charset="0"/>
                            </a:rPr>
                            <m:t>𝑎</m:t>
                          </m:r>
                          <m:r>
                            <a:rPr lang="de-DE" i="1">
                              <a:latin typeface="Cambria Math" panose="02040503050406030204" pitchFamily="18" charset="0"/>
                            </a:rPr>
                            <m:t>,</m:t>
                          </m:r>
                          <m:r>
                            <a:rPr lang="de-DE" i="1">
                              <a:latin typeface="Cambria Math" panose="02040503050406030204" pitchFamily="18" charset="0"/>
                            </a:rPr>
                            <m:t>𝑏</m:t>
                          </m:r>
                        </m:e>
                      </m:d>
                      <m:r>
                        <a:rPr lang="de-DE" i="1">
                          <a:latin typeface="Cambria Math" panose="02040503050406030204" pitchFamily="18" charset="0"/>
                        </a:rPr>
                        <m:t>= </m:t>
                      </m:r>
                      <m:sSup>
                        <m:sSupPr>
                          <m:ctrlPr>
                            <a:rPr lang="de-DE" i="1">
                              <a:latin typeface="Cambria Math" panose="02040503050406030204" pitchFamily="18" charset="0"/>
                            </a:rPr>
                          </m:ctrlPr>
                        </m:sSupPr>
                        <m:e>
                          <m:r>
                            <a:rPr lang="de-DE" i="1">
                              <a:latin typeface="Cambria Math" panose="02040503050406030204" pitchFamily="18" charset="0"/>
                            </a:rPr>
                            <m:t>𝑎</m:t>
                          </m:r>
                        </m:e>
                        <m:sup>
                          <m:r>
                            <a:rPr lang="de-DE" i="1">
                              <a:latin typeface="Cambria Math" panose="02040503050406030204" pitchFamily="18" charset="0"/>
                            </a:rPr>
                            <m:t>2</m:t>
                          </m:r>
                        </m:sup>
                      </m:sSup>
                      <m:r>
                        <a:rPr lang="de-DE" i="1">
                          <a:latin typeface="Cambria Math" panose="02040503050406030204" pitchFamily="18" charset="0"/>
                        </a:rPr>
                        <m:t>𝑏</m:t>
                      </m:r>
                      <m:r>
                        <a:rPr lang="de-DE" i="1">
                          <a:latin typeface="Cambria Math" panose="02040503050406030204" pitchFamily="18" charset="0"/>
                        </a:rPr>
                        <m:t>−</m:t>
                      </m:r>
                      <m:sSup>
                        <m:sSupPr>
                          <m:ctrlPr>
                            <a:rPr lang="de-DE" i="1">
                              <a:latin typeface="Cambria Math" panose="02040503050406030204" pitchFamily="18" charset="0"/>
                            </a:rPr>
                          </m:ctrlPr>
                        </m:sSupPr>
                        <m:e>
                          <m:r>
                            <a:rPr lang="de-DE" i="1">
                              <a:latin typeface="Cambria Math" panose="02040503050406030204" pitchFamily="18" charset="0"/>
                            </a:rPr>
                            <m:t>𝑏</m:t>
                          </m:r>
                        </m:e>
                        <m:sup>
                          <m:r>
                            <a:rPr lang="de-DE" i="1">
                              <a:latin typeface="Cambria Math" panose="02040503050406030204" pitchFamily="18" charset="0"/>
                            </a:rPr>
                            <m:t>3</m:t>
                          </m:r>
                        </m:sup>
                      </m:sSup>
                      <m:r>
                        <a:rPr lang="de-DE" i="1">
                          <a:latin typeface="Cambria Math" panose="02040503050406030204" pitchFamily="18" charset="0"/>
                        </a:rPr>
                        <m:t>−11</m:t>
                      </m:r>
                      <m:r>
                        <a:rPr lang="de-DE" i="1">
                          <a:latin typeface="Cambria Math" panose="02040503050406030204" pitchFamily="18" charset="0"/>
                        </a:rPr>
                        <m:t>𝑎</m:t>
                      </m:r>
                      <m:r>
                        <a:rPr lang="de-DE" i="1">
                          <a:latin typeface="Cambria Math" panose="02040503050406030204" pitchFamily="18" charset="0"/>
                        </a:rPr>
                        <m:t>+12</m:t>
                      </m:r>
                      <m:sSup>
                        <m:sSupPr>
                          <m:ctrlPr>
                            <a:rPr lang="de-DE" i="1">
                              <a:latin typeface="Cambria Math" panose="02040503050406030204" pitchFamily="18" charset="0"/>
                            </a:rPr>
                          </m:ctrlPr>
                        </m:sSupPr>
                        <m:e>
                          <m:r>
                            <a:rPr lang="de-DE" i="1">
                              <a:latin typeface="Cambria Math" panose="02040503050406030204" pitchFamily="18" charset="0"/>
                            </a:rPr>
                            <m:t>𝑏</m:t>
                          </m:r>
                        </m:e>
                        <m:sup>
                          <m:r>
                            <a:rPr lang="de-DE" i="1">
                              <a:latin typeface="Cambria Math" panose="02040503050406030204" pitchFamily="18" charset="0"/>
                            </a:rPr>
                            <m:t>2</m:t>
                          </m:r>
                        </m:sup>
                      </m:sSup>
                      <m:r>
                        <a:rPr lang="de-DE" i="1">
                          <a:latin typeface="Cambria Math" panose="02040503050406030204" pitchFamily="18" charset="0"/>
                        </a:rPr>
                        <m:t>+15</m:t>
                      </m:r>
                    </m:oMath>
                  </m:oMathPara>
                </a14:m>
                <a:endParaRPr lang="de-DE" i="1" dirty="0"/>
              </a:p>
            </p:txBody>
          </p:sp>
        </mc:Choice>
        <mc:Fallback xmlns="">
          <p:sp>
            <p:nvSpPr>
              <p:cNvPr id="7" name="Text Placeholder 6"/>
              <p:cNvSpPr>
                <a:spLocks noGrp="1" noRot="1" noChangeAspect="1" noMove="1" noResize="1" noEditPoints="1" noAdjustHandles="1" noChangeArrowheads="1" noChangeShapeType="1" noTextEdit="1"/>
              </p:cNvSpPr>
              <p:nvPr>
                <p:ph type="body" sz="quarter" idx="15"/>
              </p:nvPr>
            </p:nvSpPr>
            <p:spPr>
              <a:blipFill>
                <a:blip r:embed="rId3"/>
                <a:stretch>
                  <a:fillRect l="-1195"/>
                </a:stretch>
              </a:blipFill>
            </p:spPr>
            <p:txBody>
              <a:bodyPr/>
              <a:lstStyle/>
              <a:p>
                <a:r>
                  <a:rPr lang="en-US">
                    <a:noFill/>
                  </a:rPr>
                  <a:t> </a:t>
                </a:r>
              </a:p>
            </p:txBody>
          </p:sp>
        </mc:Fallback>
      </mc:AlternateContent>
      <p:sp>
        <p:nvSpPr>
          <p:cNvPr id="6" name="Slide Number Placeholder 5"/>
          <p:cNvSpPr>
            <a:spLocks noGrp="1"/>
          </p:cNvSpPr>
          <p:nvPr>
            <p:ph type="sldNum" sz="quarter" idx="13"/>
          </p:nvPr>
        </p:nvSpPr>
        <p:spPr/>
        <p:txBody>
          <a:bodyPr/>
          <a:lstStyle/>
          <a:p>
            <a:fld id="{15C29056-5AFA-7949-831A-3EC086771171}" type="slidenum">
              <a:rPr lang="de-DE" smtClean="0"/>
              <a:pPr/>
              <a:t>32</a:t>
            </a:fld>
            <a:endParaRPr lang="de-DE" dirty="0"/>
          </a:p>
        </p:txBody>
      </p:sp>
    </p:spTree>
    <p:extLst>
      <p:ext uri="{BB962C8B-B14F-4D97-AF65-F5344CB8AC3E}">
        <p14:creationId xmlns:p14="http://schemas.microsoft.com/office/powerpoint/2010/main" val="27992469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FEBB2-349C-4BA2-BA9F-8A294F413EA3}"/>
              </a:ext>
            </a:extLst>
          </p:cNvPr>
          <p:cNvSpPr>
            <a:spLocks noGrp="1"/>
          </p:cNvSpPr>
          <p:nvPr>
            <p:ph type="title"/>
          </p:nvPr>
        </p:nvSpPr>
        <p:spPr/>
        <p:txBody>
          <a:bodyPr/>
          <a:lstStyle/>
          <a:p>
            <a:r>
              <a:rPr lang="de-DE" dirty="0" smtClean="0"/>
              <a:t>Gradient Descent</a:t>
            </a:r>
            <a:endParaRPr lang="en-GB"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91F9B24C-627A-4317-841B-5F0A1371D7DE}"/>
                  </a:ext>
                </a:extLst>
              </p:cNvPr>
              <p:cNvSpPr>
                <a:spLocks noGrp="1"/>
              </p:cNvSpPr>
              <p:nvPr>
                <p:ph type="body" sz="quarter" idx="14"/>
              </p:nvPr>
            </p:nvSpPr>
            <p:spPr>
              <a:xfrm>
                <a:off x="360000" y="780288"/>
                <a:ext cx="8378825" cy="4427391"/>
              </a:xfrm>
            </p:spPr>
            <p:txBody>
              <a:bodyPr/>
              <a:lstStyle/>
              <a:p>
                <a:r>
                  <a:rPr lang="de-DE" sz="1600" dirty="0" smtClean="0"/>
                  <a:t>#2</a:t>
                </a:r>
                <a:endParaRPr lang="de-DE" sz="1600" dirty="0"/>
              </a:p>
              <a:p>
                <a:r>
                  <a:rPr lang="de-DE" sz="1600" b="1" dirty="0"/>
                  <a:t>Step 1</a:t>
                </a:r>
                <a:r>
                  <a:rPr lang="de-DE" sz="1600" dirty="0"/>
                  <a:t>. </a:t>
                </a:r>
                <a14:m>
                  <m:oMath xmlns:m="http://schemas.openxmlformats.org/officeDocument/2006/math">
                    <m:r>
                      <a:rPr lang="en-GB" sz="1600">
                        <a:latin typeface="Cambria Math" panose="02040503050406030204" pitchFamily="18" charset="0"/>
                      </a:rPr>
                      <m:t>𝑓</m:t>
                    </m:r>
                    <m:d>
                      <m:dPr>
                        <m:ctrlPr>
                          <a:rPr lang="en-GB" sz="1600" i="1">
                            <a:latin typeface="Cambria Math" panose="02040503050406030204" pitchFamily="18" charset="0"/>
                          </a:rPr>
                        </m:ctrlPr>
                      </m:dPr>
                      <m:e>
                        <m:r>
                          <a:rPr lang="en-GB" sz="1600">
                            <a:latin typeface="Cambria Math" panose="02040503050406030204" pitchFamily="18" charset="0"/>
                          </a:rPr>
                          <m:t>𝑎</m:t>
                        </m:r>
                        <m:r>
                          <a:rPr lang="en-GB" sz="1600">
                            <a:latin typeface="Cambria Math" panose="02040503050406030204" pitchFamily="18" charset="0"/>
                          </a:rPr>
                          <m:t>,</m:t>
                        </m:r>
                        <m:r>
                          <a:rPr lang="en-GB" sz="1600">
                            <a:latin typeface="Cambria Math" panose="02040503050406030204" pitchFamily="18" charset="0"/>
                          </a:rPr>
                          <m:t>𝑏</m:t>
                        </m:r>
                      </m:e>
                    </m:d>
                    <m:r>
                      <a:rPr lang="en-GB" sz="1600" b="0" i="0" smtClean="0">
                        <a:latin typeface="Cambria Math" panose="02040503050406030204" pitchFamily="18" charset="0"/>
                      </a:rPr>
                      <m:t>=</m:t>
                    </m:r>
                    <m:r>
                      <a:rPr lang="en-GB" sz="1600">
                        <a:latin typeface="Cambria Math" panose="02040503050406030204" pitchFamily="18" charset="0"/>
                      </a:rPr>
                      <m:t>𝑓</m:t>
                    </m:r>
                    <m:d>
                      <m:dPr>
                        <m:ctrlPr>
                          <a:rPr lang="en-GB" sz="1600" i="1">
                            <a:latin typeface="Cambria Math" panose="02040503050406030204" pitchFamily="18" charset="0"/>
                          </a:rPr>
                        </m:ctrlPr>
                      </m:dPr>
                      <m:e>
                        <m:r>
                          <a:rPr lang="en-GB" sz="1600" b="0" i="0" smtClean="0">
                            <a:latin typeface="Cambria Math" panose="02040503050406030204" pitchFamily="18" charset="0"/>
                          </a:rPr>
                          <m:t>0.11</m:t>
                        </m:r>
                        <m:r>
                          <a:rPr lang="en-GB" sz="1600">
                            <a:latin typeface="Cambria Math" panose="02040503050406030204" pitchFamily="18" charset="0"/>
                          </a:rPr>
                          <m:t>,</m:t>
                        </m:r>
                        <m:r>
                          <a:rPr lang="en-GB" sz="1600" b="0" i="1" smtClean="0">
                            <a:latin typeface="Cambria Math" panose="02040503050406030204" pitchFamily="18" charset="0"/>
                          </a:rPr>
                          <m:t> 0</m:t>
                        </m:r>
                      </m:e>
                    </m:d>
                    <m:r>
                      <a:rPr lang="en-GB" sz="1600" b="0" i="0" smtClean="0">
                        <a:latin typeface="Cambria Math" panose="02040503050406030204" pitchFamily="18" charset="0"/>
                      </a:rPr>
                      <m:t>=</m:t>
                    </m:r>
                    <m:r>
                      <a:rPr lang="en-GB" sz="1600">
                        <a:latin typeface="Cambria Math" panose="02040503050406030204" pitchFamily="18" charset="0"/>
                      </a:rPr>
                      <m:t>1</m:t>
                    </m:r>
                    <m:r>
                      <a:rPr lang="en-GB" sz="1600" b="0" i="0" smtClean="0">
                        <a:latin typeface="Cambria Math" panose="02040503050406030204" pitchFamily="18" charset="0"/>
                      </a:rPr>
                      <m:t>3.79</m:t>
                    </m:r>
                  </m:oMath>
                </a14:m>
                <a:endParaRPr lang="de-DE" sz="1600" dirty="0"/>
              </a:p>
              <a:p>
                <a:r>
                  <a:rPr lang="de-DE" sz="1600" b="1" dirty="0"/>
                  <a:t>Step 2</a:t>
                </a:r>
                <a:r>
                  <a:rPr lang="de-DE" sz="1600" dirty="0"/>
                  <a:t>. Gradient in (</a:t>
                </a:r>
                <a:r>
                  <a:rPr lang="de-DE" sz="1600" dirty="0" smtClean="0"/>
                  <a:t>0.11,0</a:t>
                </a:r>
                <a:r>
                  <a:rPr lang="de-DE" sz="1600" dirty="0"/>
                  <a:t>): </a:t>
                </a:r>
                <a:r>
                  <a:rPr lang="de-DE" sz="1600" dirty="0" smtClean="0"/>
                  <a:t>	</a:t>
                </a:r>
                <a14:m>
                  <m:oMath xmlns:m="http://schemas.openxmlformats.org/officeDocument/2006/math">
                    <m:r>
                      <a:rPr lang="de-DE" sz="1600">
                        <a:latin typeface="Cambria Math" panose="02040503050406030204" pitchFamily="18" charset="0"/>
                      </a:rPr>
                      <m:t>𝛻</m:t>
                    </m:r>
                    <m:r>
                      <a:rPr lang="en-GB" sz="1600">
                        <a:latin typeface="Cambria Math" panose="02040503050406030204" pitchFamily="18" charset="0"/>
                      </a:rPr>
                      <m:t>𝑓</m:t>
                    </m:r>
                    <m:d>
                      <m:dPr>
                        <m:ctrlPr>
                          <a:rPr lang="en-GB" sz="1600" i="1">
                            <a:latin typeface="Cambria Math" panose="02040503050406030204" pitchFamily="18" charset="0"/>
                          </a:rPr>
                        </m:ctrlPr>
                      </m:dPr>
                      <m:e>
                        <m:r>
                          <a:rPr lang="en-GB" sz="1600">
                            <a:latin typeface="Cambria Math" panose="02040503050406030204" pitchFamily="18" charset="0"/>
                          </a:rPr>
                          <m:t>0</m:t>
                        </m:r>
                        <m:r>
                          <a:rPr lang="en-GB" sz="1600" b="0" i="0" smtClean="0">
                            <a:latin typeface="Cambria Math" panose="02040503050406030204" pitchFamily="18" charset="0"/>
                          </a:rPr>
                          <m:t>.11</m:t>
                        </m:r>
                        <m:r>
                          <a:rPr lang="en-GB" sz="1600">
                            <a:latin typeface="Cambria Math" panose="02040503050406030204" pitchFamily="18" charset="0"/>
                          </a:rPr>
                          <m:t>,0</m:t>
                        </m:r>
                      </m:e>
                    </m:d>
                    <m:r>
                      <a:rPr lang="en-GB" sz="1600">
                        <a:latin typeface="Cambria Math" panose="02040503050406030204" pitchFamily="18" charset="0"/>
                      </a:rPr>
                      <m:t>=</m:t>
                    </m:r>
                    <m:d>
                      <m:dPr>
                        <m:ctrlPr>
                          <a:rPr lang="de-DE" sz="1600" i="1">
                            <a:latin typeface="Cambria Math" panose="02040503050406030204" pitchFamily="18" charset="0"/>
                          </a:rPr>
                        </m:ctrlPr>
                      </m:dPr>
                      <m:e>
                        <m:eqArr>
                          <m:eqArrPr>
                            <m:ctrlPr>
                              <a:rPr lang="de-DE" sz="1600" i="1">
                                <a:latin typeface="Cambria Math" panose="02040503050406030204" pitchFamily="18" charset="0"/>
                              </a:rPr>
                            </m:ctrlPr>
                          </m:eqArrPr>
                          <m:e>
                            <m:r>
                              <a:rPr lang="de-DE" sz="1600">
                                <a:latin typeface="Cambria Math" panose="02040503050406030204" pitchFamily="18" charset="0"/>
                              </a:rPr>
                              <m:t>−11</m:t>
                            </m:r>
                          </m:e>
                          <m:e>
                            <m:r>
                              <a:rPr lang="en-GB" sz="1600">
                                <a:latin typeface="Cambria Math" panose="02040503050406030204" pitchFamily="18" charset="0"/>
                              </a:rPr>
                              <m:t>0</m:t>
                            </m:r>
                            <m:r>
                              <a:rPr lang="en-GB" sz="1600" b="0" i="0" smtClean="0">
                                <a:latin typeface="Cambria Math" panose="02040503050406030204" pitchFamily="18" charset="0"/>
                              </a:rPr>
                              <m:t>.0121</m:t>
                            </m:r>
                            <m:r>
                              <m:rPr>
                                <m:nor/>
                              </m:rPr>
                              <a:rPr lang="en-GB" sz="1600" dirty="0"/>
                              <m:t> </m:t>
                            </m:r>
                          </m:e>
                        </m:eqArr>
                      </m:e>
                    </m:d>
                  </m:oMath>
                </a14:m>
                <a:endParaRPr lang="de-DE" sz="1600" dirty="0"/>
              </a:p>
              <a:p>
                <a:r>
                  <a:rPr lang="de-DE" sz="1600" b="1" dirty="0"/>
                  <a:t>Step 3. </a:t>
                </a:r>
                <a:r>
                  <a:rPr lang="de-DE" sz="1600" dirty="0"/>
                  <a:t>New values for (a,b):</a:t>
                </a:r>
              </a:p>
              <a:p>
                <a:pPr marL="6350" indent="0">
                  <a:buNone/>
                </a:pPr>
                <a:endParaRPr lang="de-DE" sz="800" dirty="0"/>
              </a:p>
              <a:p>
                <a:pPr marL="6350" indent="0">
                  <a:buNone/>
                </a:pPr>
                <a14:m>
                  <m:oMathPara xmlns:m="http://schemas.openxmlformats.org/officeDocument/2006/math">
                    <m:oMathParaPr>
                      <m:jc m:val="centerGroup"/>
                    </m:oMathParaPr>
                    <m:oMath xmlns:m="http://schemas.openxmlformats.org/officeDocument/2006/math">
                      <m:r>
                        <a:rPr lang="de-DE" sz="1600">
                          <a:latin typeface="Cambria Math" panose="02040503050406030204" pitchFamily="18" charset="0"/>
                        </a:rPr>
                        <m:t>𝑛𝑒𝑤</m:t>
                      </m:r>
                      <m:d>
                        <m:dPr>
                          <m:ctrlPr>
                            <a:rPr lang="de-DE" sz="1600" i="1">
                              <a:latin typeface="Cambria Math" panose="02040503050406030204" pitchFamily="18" charset="0"/>
                            </a:rPr>
                          </m:ctrlPr>
                        </m:dPr>
                        <m:e>
                          <m:eqArr>
                            <m:eqArrPr>
                              <m:ctrlPr>
                                <a:rPr lang="de-DE" sz="1600" i="1">
                                  <a:latin typeface="Cambria Math" panose="02040503050406030204" pitchFamily="18" charset="0"/>
                                </a:rPr>
                              </m:ctrlPr>
                            </m:eqArrPr>
                            <m:e>
                              <m:r>
                                <a:rPr lang="de-DE" sz="1600">
                                  <a:latin typeface="Cambria Math" panose="02040503050406030204" pitchFamily="18" charset="0"/>
                                </a:rPr>
                                <m:t>𝑎</m:t>
                              </m:r>
                            </m:e>
                            <m:e>
                              <m:r>
                                <a:rPr lang="de-DE" sz="1600">
                                  <a:latin typeface="Cambria Math" panose="02040503050406030204" pitchFamily="18" charset="0"/>
                                </a:rPr>
                                <m:t>𝑏</m:t>
                              </m:r>
                            </m:e>
                          </m:eqArr>
                        </m:e>
                      </m:d>
                      <m:r>
                        <a:rPr lang="de-DE" sz="1600">
                          <a:latin typeface="Cambria Math" panose="02040503050406030204" pitchFamily="18" charset="0"/>
                        </a:rPr>
                        <m:t>=</m:t>
                      </m:r>
                      <m:d>
                        <m:dPr>
                          <m:ctrlPr>
                            <a:rPr lang="de-DE" sz="1600" i="1">
                              <a:latin typeface="Cambria Math" panose="02040503050406030204" pitchFamily="18" charset="0"/>
                            </a:rPr>
                          </m:ctrlPr>
                        </m:dPr>
                        <m:e>
                          <m:eqArr>
                            <m:eqArrPr>
                              <m:ctrlPr>
                                <a:rPr lang="de-DE" sz="1600" i="1">
                                  <a:latin typeface="Cambria Math" panose="02040503050406030204" pitchFamily="18" charset="0"/>
                                </a:rPr>
                              </m:ctrlPr>
                            </m:eqArrPr>
                            <m:e>
                              <m:r>
                                <a:rPr lang="de-DE" sz="1600">
                                  <a:latin typeface="Cambria Math" panose="02040503050406030204" pitchFamily="18" charset="0"/>
                                </a:rPr>
                                <m:t>𝑎</m:t>
                              </m:r>
                            </m:e>
                            <m:e>
                              <m:r>
                                <a:rPr lang="de-DE" sz="1600">
                                  <a:latin typeface="Cambria Math" panose="02040503050406030204" pitchFamily="18" charset="0"/>
                                </a:rPr>
                                <m:t>𝑏</m:t>
                              </m:r>
                            </m:e>
                          </m:eqArr>
                        </m:e>
                      </m:d>
                      <m:r>
                        <a:rPr lang="de-DE" sz="1600">
                          <a:latin typeface="Cambria Math" panose="02040503050406030204" pitchFamily="18" charset="0"/>
                        </a:rPr>
                        <m:t> − </m:t>
                      </m:r>
                      <m:r>
                        <a:rPr lang="de-DE" sz="1600">
                          <a:latin typeface="Cambria Math" panose="02040503050406030204" pitchFamily="18" charset="0"/>
                        </a:rPr>
                        <m:t>𝜂</m:t>
                      </m:r>
                      <m:r>
                        <a:rPr lang="en-GB" sz="1600" b="0" i="0" smtClean="0">
                          <a:latin typeface="Cambria Math" panose="02040503050406030204" pitchFamily="18" charset="0"/>
                        </a:rPr>
                        <m:t>∗</m:t>
                      </m:r>
                      <m:r>
                        <a:rPr lang="de-DE" sz="1600">
                          <a:latin typeface="Cambria Math" panose="02040503050406030204" pitchFamily="18" charset="0"/>
                        </a:rPr>
                        <m:t>𝛻</m:t>
                      </m:r>
                      <m:r>
                        <a:rPr lang="de-DE" sz="1600">
                          <a:latin typeface="Cambria Math" panose="02040503050406030204" pitchFamily="18" charset="0"/>
                        </a:rPr>
                        <m:t>𝑓</m:t>
                      </m:r>
                      <m:d>
                        <m:dPr>
                          <m:ctrlPr>
                            <a:rPr lang="de-DE" sz="1600" i="1">
                              <a:latin typeface="Cambria Math" panose="02040503050406030204" pitchFamily="18" charset="0"/>
                            </a:rPr>
                          </m:ctrlPr>
                        </m:dPr>
                        <m:e>
                          <m:r>
                            <a:rPr lang="de-DE" sz="1600">
                              <a:latin typeface="Cambria Math" panose="02040503050406030204" pitchFamily="18" charset="0"/>
                            </a:rPr>
                            <m:t>𝑎</m:t>
                          </m:r>
                          <m:r>
                            <a:rPr lang="de-DE" sz="1600">
                              <a:latin typeface="Cambria Math" panose="02040503050406030204" pitchFamily="18" charset="0"/>
                            </a:rPr>
                            <m:t>,</m:t>
                          </m:r>
                          <m:r>
                            <a:rPr lang="de-DE" sz="1600">
                              <a:latin typeface="Cambria Math" panose="02040503050406030204" pitchFamily="18" charset="0"/>
                            </a:rPr>
                            <m:t>𝑏</m:t>
                          </m:r>
                        </m:e>
                      </m:d>
                      <m:r>
                        <a:rPr lang="de-DE" sz="1600">
                          <a:latin typeface="Cambria Math" panose="02040503050406030204" pitchFamily="18" charset="0"/>
                        </a:rPr>
                        <m:t>=</m:t>
                      </m:r>
                      <m:d>
                        <m:dPr>
                          <m:ctrlPr>
                            <a:rPr lang="de-DE" sz="1600" i="1">
                              <a:latin typeface="Cambria Math" panose="02040503050406030204" pitchFamily="18" charset="0"/>
                            </a:rPr>
                          </m:ctrlPr>
                        </m:dPr>
                        <m:e>
                          <m:eqArr>
                            <m:eqArrPr>
                              <m:ctrlPr>
                                <a:rPr lang="de-DE" sz="1600" i="1">
                                  <a:latin typeface="Cambria Math" panose="02040503050406030204" pitchFamily="18" charset="0"/>
                                </a:rPr>
                              </m:ctrlPr>
                            </m:eqArrPr>
                            <m:e>
                              <m:r>
                                <a:rPr lang="en-GB" sz="1600" b="0" i="0" smtClean="0">
                                  <a:latin typeface="Cambria Math" panose="02040503050406030204" pitchFamily="18" charset="0"/>
                                </a:rPr>
                                <m:t>0.11</m:t>
                              </m:r>
                            </m:e>
                            <m:e>
                              <m:r>
                                <a:rPr lang="de-DE" sz="1600">
                                  <a:latin typeface="Cambria Math" panose="02040503050406030204" pitchFamily="18" charset="0"/>
                                </a:rPr>
                                <m:t>0</m:t>
                              </m:r>
                            </m:e>
                          </m:eqArr>
                        </m:e>
                      </m:d>
                      <m:r>
                        <a:rPr lang="de-DE" sz="1600">
                          <a:latin typeface="Cambria Math" panose="02040503050406030204" pitchFamily="18" charset="0"/>
                        </a:rPr>
                        <m:t> − </m:t>
                      </m:r>
                      <m:sSup>
                        <m:sSupPr>
                          <m:ctrlPr>
                            <a:rPr lang="de-DE" sz="1600" i="1">
                              <a:latin typeface="Cambria Math" panose="02040503050406030204" pitchFamily="18" charset="0"/>
                            </a:rPr>
                          </m:ctrlPr>
                        </m:sSupPr>
                        <m:e>
                          <m:r>
                            <a:rPr lang="de-DE" sz="1600">
                              <a:latin typeface="Cambria Math" panose="02040503050406030204" pitchFamily="18" charset="0"/>
                            </a:rPr>
                            <m:t>10</m:t>
                          </m:r>
                        </m:e>
                        <m:sup>
                          <m:r>
                            <a:rPr lang="de-DE" sz="1600">
                              <a:latin typeface="Cambria Math" panose="02040503050406030204" pitchFamily="18" charset="0"/>
                            </a:rPr>
                            <m:t>−2</m:t>
                          </m:r>
                        </m:sup>
                      </m:sSup>
                      <m:d>
                        <m:dPr>
                          <m:ctrlPr>
                            <a:rPr lang="de-DE" sz="1600" i="1">
                              <a:latin typeface="Cambria Math" panose="02040503050406030204" pitchFamily="18" charset="0"/>
                            </a:rPr>
                          </m:ctrlPr>
                        </m:dPr>
                        <m:e>
                          <m:eqArr>
                            <m:eqArrPr>
                              <m:ctrlPr>
                                <a:rPr lang="de-DE" sz="1600" i="1">
                                  <a:latin typeface="Cambria Math" panose="02040503050406030204" pitchFamily="18" charset="0"/>
                                </a:rPr>
                              </m:ctrlPr>
                            </m:eqArrPr>
                            <m:e>
                              <m:r>
                                <a:rPr lang="de-DE" sz="1600">
                                  <a:latin typeface="Cambria Math" panose="02040503050406030204" pitchFamily="18" charset="0"/>
                                </a:rPr>
                                <m:t>−11</m:t>
                              </m:r>
                            </m:e>
                            <m:e>
                              <m:r>
                                <a:rPr lang="de-DE" sz="1600">
                                  <a:latin typeface="Cambria Math" panose="02040503050406030204" pitchFamily="18" charset="0"/>
                                </a:rPr>
                                <m:t>0</m:t>
                              </m:r>
                              <m:r>
                                <a:rPr lang="en-GB" sz="1600" b="0" i="0" smtClean="0">
                                  <a:latin typeface="Cambria Math" panose="02040503050406030204" pitchFamily="18" charset="0"/>
                                </a:rPr>
                                <m:t>.0121</m:t>
                              </m:r>
                            </m:e>
                          </m:eqArr>
                        </m:e>
                      </m:d>
                      <m:r>
                        <a:rPr lang="de-DE" sz="1600">
                          <a:latin typeface="Cambria Math" panose="02040503050406030204" pitchFamily="18" charset="0"/>
                        </a:rPr>
                        <m:t>=</m:t>
                      </m:r>
                      <m:d>
                        <m:dPr>
                          <m:ctrlPr>
                            <a:rPr lang="de-DE" sz="1600" i="1">
                              <a:latin typeface="Cambria Math" panose="02040503050406030204" pitchFamily="18" charset="0"/>
                            </a:rPr>
                          </m:ctrlPr>
                        </m:dPr>
                        <m:e>
                          <m:eqArr>
                            <m:eqArrPr>
                              <m:ctrlPr>
                                <a:rPr lang="de-DE" sz="1600" i="1">
                                  <a:latin typeface="Cambria Math" panose="02040503050406030204" pitchFamily="18" charset="0"/>
                                </a:rPr>
                              </m:ctrlPr>
                            </m:eqArrPr>
                            <m:e>
                              <m:r>
                                <a:rPr lang="de-DE" sz="1600">
                                  <a:latin typeface="Cambria Math" panose="02040503050406030204" pitchFamily="18" charset="0"/>
                                </a:rPr>
                                <m:t>0.</m:t>
                              </m:r>
                              <m:r>
                                <a:rPr lang="en-GB" sz="1600" b="0" i="0" smtClean="0">
                                  <a:latin typeface="Cambria Math" panose="02040503050406030204" pitchFamily="18" charset="0"/>
                                </a:rPr>
                                <m:t>22</m:t>
                              </m:r>
                            </m:e>
                            <m:e>
                              <m:r>
                                <a:rPr lang="en-GB" sz="1600" b="0" i="0" smtClean="0">
                                  <a:latin typeface="Cambria Math" panose="02040503050406030204" pitchFamily="18" charset="0"/>
                                </a:rPr>
                                <m:t>−0.000121</m:t>
                              </m:r>
                            </m:e>
                          </m:eqArr>
                        </m:e>
                      </m:d>
                    </m:oMath>
                  </m:oMathPara>
                </a14:m>
                <a:endParaRPr lang="en-GB" sz="1800" dirty="0" smtClean="0"/>
              </a:p>
              <a:p>
                <a:pPr marL="6350" indent="0">
                  <a:buNone/>
                </a:pPr>
                <a:endParaRPr lang="de-DE" sz="500" dirty="0" smtClean="0"/>
              </a:p>
              <a:p>
                <a:r>
                  <a:rPr lang="de-DE" sz="1600" dirty="0" smtClean="0"/>
                  <a:t>#3</a:t>
                </a:r>
                <a:endParaRPr lang="de-DE" sz="1600" dirty="0"/>
              </a:p>
              <a:p>
                <a:r>
                  <a:rPr lang="de-DE" sz="1600" b="1" dirty="0"/>
                  <a:t>Step 1</a:t>
                </a:r>
                <a:r>
                  <a:rPr lang="de-DE" sz="1600" dirty="0"/>
                  <a:t>. </a:t>
                </a:r>
                <a14:m>
                  <m:oMath xmlns:m="http://schemas.openxmlformats.org/officeDocument/2006/math">
                    <m:r>
                      <a:rPr lang="en-GB" sz="1600">
                        <a:latin typeface="Cambria Math" panose="02040503050406030204" pitchFamily="18" charset="0"/>
                      </a:rPr>
                      <m:t>𝑓</m:t>
                    </m:r>
                    <m:d>
                      <m:dPr>
                        <m:ctrlPr>
                          <a:rPr lang="en-GB" sz="1600" i="1">
                            <a:latin typeface="Cambria Math" panose="02040503050406030204" pitchFamily="18" charset="0"/>
                          </a:rPr>
                        </m:ctrlPr>
                      </m:dPr>
                      <m:e>
                        <m:r>
                          <a:rPr lang="en-GB" sz="1600">
                            <a:latin typeface="Cambria Math" panose="02040503050406030204" pitchFamily="18" charset="0"/>
                          </a:rPr>
                          <m:t>𝑎</m:t>
                        </m:r>
                        <m:r>
                          <a:rPr lang="en-GB" sz="1600">
                            <a:latin typeface="Cambria Math" panose="02040503050406030204" pitchFamily="18" charset="0"/>
                          </a:rPr>
                          <m:t>,</m:t>
                        </m:r>
                        <m:r>
                          <a:rPr lang="en-GB" sz="1600">
                            <a:latin typeface="Cambria Math" panose="02040503050406030204" pitchFamily="18" charset="0"/>
                          </a:rPr>
                          <m:t>𝑏</m:t>
                        </m:r>
                      </m:e>
                    </m:d>
                    <m:r>
                      <a:rPr lang="en-GB" sz="1600">
                        <a:latin typeface="Cambria Math" panose="02040503050406030204" pitchFamily="18" charset="0"/>
                      </a:rPr>
                      <m:t>=</m:t>
                    </m:r>
                    <m:r>
                      <a:rPr lang="en-GB" sz="1600">
                        <a:latin typeface="Cambria Math" panose="02040503050406030204" pitchFamily="18" charset="0"/>
                      </a:rPr>
                      <m:t>𝑓</m:t>
                    </m:r>
                    <m:d>
                      <m:dPr>
                        <m:ctrlPr>
                          <a:rPr lang="en-GB" sz="1600" i="1">
                            <a:latin typeface="Cambria Math" panose="02040503050406030204" pitchFamily="18" charset="0"/>
                          </a:rPr>
                        </m:ctrlPr>
                      </m:dPr>
                      <m:e>
                        <m:r>
                          <a:rPr lang="en-GB" sz="1600">
                            <a:latin typeface="Cambria Math" panose="02040503050406030204" pitchFamily="18" charset="0"/>
                          </a:rPr>
                          <m:t>0.</m:t>
                        </m:r>
                        <m:r>
                          <a:rPr lang="en-GB" sz="1600" b="0" i="0" smtClean="0">
                            <a:latin typeface="Cambria Math" panose="02040503050406030204" pitchFamily="18" charset="0"/>
                          </a:rPr>
                          <m:t>22</m:t>
                        </m:r>
                        <m:r>
                          <a:rPr lang="en-GB" sz="1600">
                            <a:latin typeface="Cambria Math" panose="02040503050406030204" pitchFamily="18" charset="0"/>
                          </a:rPr>
                          <m:t>,</m:t>
                        </m:r>
                        <m:r>
                          <a:rPr lang="en-GB" sz="1600" i="1">
                            <a:latin typeface="Cambria Math" panose="02040503050406030204" pitchFamily="18" charset="0"/>
                          </a:rPr>
                          <m:t> </m:t>
                        </m:r>
                        <m:r>
                          <a:rPr lang="en-GB" sz="1600" b="0" i="1" smtClean="0">
                            <a:latin typeface="Cambria Math" panose="02040503050406030204" pitchFamily="18" charset="0"/>
                          </a:rPr>
                          <m:t>−</m:t>
                        </m:r>
                        <m:r>
                          <a:rPr lang="en-GB" sz="1600" i="1">
                            <a:latin typeface="Cambria Math" panose="02040503050406030204" pitchFamily="18" charset="0"/>
                          </a:rPr>
                          <m:t>0</m:t>
                        </m:r>
                        <m:r>
                          <a:rPr lang="en-GB" sz="1600" b="0" i="1" smtClean="0">
                            <a:latin typeface="Cambria Math" panose="02040503050406030204" pitchFamily="18" charset="0"/>
                          </a:rPr>
                          <m:t>.000121</m:t>
                        </m:r>
                      </m:e>
                    </m:d>
                    <m:r>
                      <a:rPr lang="en-GB" sz="1600">
                        <a:latin typeface="Cambria Math" panose="02040503050406030204" pitchFamily="18" charset="0"/>
                      </a:rPr>
                      <m:t>=1</m:t>
                    </m:r>
                    <m:r>
                      <a:rPr lang="en-GB" sz="1600" b="0" i="0" smtClean="0">
                        <a:latin typeface="Cambria Math" panose="02040503050406030204" pitchFamily="18" charset="0"/>
                      </a:rPr>
                      <m:t>2.58</m:t>
                    </m:r>
                  </m:oMath>
                </a14:m>
                <a:endParaRPr lang="de-DE" sz="1600" dirty="0"/>
              </a:p>
              <a:p>
                <a:r>
                  <a:rPr lang="de-DE" sz="1600" b="1" dirty="0"/>
                  <a:t>Step 2</a:t>
                </a:r>
                <a:r>
                  <a:rPr lang="de-DE" sz="1600" dirty="0"/>
                  <a:t>. Gradient in </a:t>
                </a:r>
                <a:r>
                  <a:rPr lang="de-DE" sz="1600" dirty="0" smtClean="0"/>
                  <a:t>(a,b): </a:t>
                </a:r>
                <a:r>
                  <a:rPr lang="de-DE" sz="1600" dirty="0"/>
                  <a:t>	</a:t>
                </a:r>
                <a:r>
                  <a:rPr lang="de-DE" sz="1600" dirty="0" smtClean="0"/>
                  <a:t>	</a:t>
                </a:r>
                <a14:m>
                  <m:oMath xmlns:m="http://schemas.openxmlformats.org/officeDocument/2006/math">
                    <m:r>
                      <a:rPr lang="de-DE" sz="1600">
                        <a:latin typeface="Cambria Math" panose="02040503050406030204" pitchFamily="18" charset="0"/>
                      </a:rPr>
                      <m:t>𝛻</m:t>
                    </m:r>
                    <m:r>
                      <a:rPr lang="en-GB" sz="1600">
                        <a:latin typeface="Cambria Math" panose="02040503050406030204" pitchFamily="18" charset="0"/>
                      </a:rPr>
                      <m:t>𝑓</m:t>
                    </m:r>
                    <m:d>
                      <m:dPr>
                        <m:ctrlPr>
                          <a:rPr lang="en-GB" sz="1600" i="1">
                            <a:latin typeface="Cambria Math" panose="02040503050406030204" pitchFamily="18" charset="0"/>
                          </a:rPr>
                        </m:ctrlPr>
                      </m:dPr>
                      <m:e>
                        <m:r>
                          <a:rPr lang="en-GB" sz="1600">
                            <a:latin typeface="Cambria Math" panose="02040503050406030204" pitchFamily="18" charset="0"/>
                          </a:rPr>
                          <m:t>0.</m:t>
                        </m:r>
                        <m:r>
                          <a:rPr lang="en-GB" sz="1600" b="0" i="0" smtClean="0">
                            <a:latin typeface="Cambria Math" panose="02040503050406030204" pitchFamily="18" charset="0"/>
                          </a:rPr>
                          <m:t>22</m:t>
                        </m:r>
                        <m:r>
                          <a:rPr lang="en-GB" sz="1600">
                            <a:latin typeface="Cambria Math" panose="02040503050406030204" pitchFamily="18" charset="0"/>
                          </a:rPr>
                          <m:t>,</m:t>
                        </m:r>
                        <m:r>
                          <a:rPr lang="en-GB" sz="1600" b="0" i="0" smtClean="0">
                            <a:latin typeface="Cambria Math" panose="02040503050406030204" pitchFamily="18" charset="0"/>
                          </a:rPr>
                          <m:t>−</m:t>
                        </m:r>
                        <m:r>
                          <a:rPr lang="en-GB" sz="1600">
                            <a:latin typeface="Cambria Math" panose="02040503050406030204" pitchFamily="18" charset="0"/>
                          </a:rPr>
                          <m:t>0</m:t>
                        </m:r>
                        <m:r>
                          <a:rPr lang="en-GB" sz="1600" b="0" i="0" smtClean="0">
                            <a:latin typeface="Cambria Math" panose="02040503050406030204" pitchFamily="18" charset="0"/>
                          </a:rPr>
                          <m:t>.000121</m:t>
                        </m:r>
                      </m:e>
                    </m:d>
                    <m:r>
                      <a:rPr lang="en-GB" sz="1600">
                        <a:latin typeface="Cambria Math" panose="02040503050406030204" pitchFamily="18" charset="0"/>
                      </a:rPr>
                      <m:t>=</m:t>
                    </m:r>
                    <m:d>
                      <m:dPr>
                        <m:ctrlPr>
                          <a:rPr lang="de-DE" sz="1600" i="1">
                            <a:latin typeface="Cambria Math" panose="02040503050406030204" pitchFamily="18" charset="0"/>
                          </a:rPr>
                        </m:ctrlPr>
                      </m:dPr>
                      <m:e>
                        <m:eqArr>
                          <m:eqArrPr>
                            <m:ctrlPr>
                              <a:rPr lang="de-DE" sz="1600" i="1">
                                <a:latin typeface="Cambria Math" panose="02040503050406030204" pitchFamily="18" charset="0"/>
                              </a:rPr>
                            </m:ctrlPr>
                          </m:eqArrPr>
                          <m:e>
                            <m:r>
                              <a:rPr lang="de-DE" sz="1600">
                                <a:latin typeface="Cambria Math" panose="02040503050406030204" pitchFamily="18" charset="0"/>
                              </a:rPr>
                              <m:t>−11</m:t>
                            </m:r>
                            <m:r>
                              <a:rPr lang="en-GB" sz="1600" b="0" i="0" smtClean="0">
                                <a:latin typeface="Cambria Math" panose="02040503050406030204" pitchFamily="18" charset="0"/>
                              </a:rPr>
                              <m:t>.00005</m:t>
                            </m:r>
                          </m:e>
                          <m:e>
                            <m:r>
                              <a:rPr lang="en-GB" sz="1600">
                                <a:latin typeface="Cambria Math" panose="02040503050406030204" pitchFamily="18" charset="0"/>
                              </a:rPr>
                              <m:t>0</m:t>
                            </m:r>
                            <m:r>
                              <m:rPr>
                                <m:nor/>
                              </m:rPr>
                              <a:rPr lang="en-GB" sz="1600" b="0" i="0" smtClean="0">
                                <a:latin typeface="Cambria Math" panose="02040503050406030204" pitchFamily="18" charset="0"/>
                              </a:rPr>
                              <m:t>.045496</m:t>
                            </m:r>
                            <m:r>
                              <m:rPr>
                                <m:nor/>
                              </m:rPr>
                              <a:rPr lang="en-GB" sz="1600" dirty="0"/>
                              <m:t> </m:t>
                            </m:r>
                          </m:e>
                        </m:eqArr>
                      </m:e>
                    </m:d>
                  </m:oMath>
                </a14:m>
                <a:endParaRPr lang="de-DE" sz="1600" dirty="0"/>
              </a:p>
              <a:p>
                <a:r>
                  <a:rPr lang="de-DE" sz="1600" b="1" dirty="0"/>
                  <a:t>Step 3. </a:t>
                </a:r>
                <a:r>
                  <a:rPr lang="de-DE" sz="1600" dirty="0"/>
                  <a:t>New values for (a,b):</a:t>
                </a:r>
              </a:p>
              <a:p>
                <a:pPr marL="6350" indent="0">
                  <a:buNone/>
                </a:pPr>
                <a:endParaRPr lang="de-DE" sz="800" dirty="0"/>
              </a:p>
              <a:p>
                <a:pPr marL="6350" indent="0">
                  <a:buNone/>
                </a:pPr>
                <a14:m>
                  <m:oMathPara xmlns:m="http://schemas.openxmlformats.org/officeDocument/2006/math">
                    <m:oMathParaPr>
                      <m:jc m:val="centerGroup"/>
                    </m:oMathParaPr>
                    <m:oMath xmlns:m="http://schemas.openxmlformats.org/officeDocument/2006/math">
                      <m:r>
                        <a:rPr lang="de-DE" sz="1600">
                          <a:latin typeface="Cambria Math" panose="02040503050406030204" pitchFamily="18" charset="0"/>
                        </a:rPr>
                        <m:t>𝑛𝑒𝑤</m:t>
                      </m:r>
                      <m:d>
                        <m:dPr>
                          <m:ctrlPr>
                            <a:rPr lang="de-DE" sz="1600" i="1">
                              <a:latin typeface="Cambria Math" panose="02040503050406030204" pitchFamily="18" charset="0"/>
                            </a:rPr>
                          </m:ctrlPr>
                        </m:dPr>
                        <m:e>
                          <m:eqArr>
                            <m:eqArrPr>
                              <m:ctrlPr>
                                <a:rPr lang="de-DE" sz="1600" i="1">
                                  <a:latin typeface="Cambria Math" panose="02040503050406030204" pitchFamily="18" charset="0"/>
                                </a:rPr>
                              </m:ctrlPr>
                            </m:eqArrPr>
                            <m:e>
                              <m:r>
                                <a:rPr lang="de-DE" sz="1600">
                                  <a:latin typeface="Cambria Math" panose="02040503050406030204" pitchFamily="18" charset="0"/>
                                </a:rPr>
                                <m:t>𝑎</m:t>
                              </m:r>
                            </m:e>
                            <m:e>
                              <m:r>
                                <a:rPr lang="de-DE" sz="1600">
                                  <a:latin typeface="Cambria Math" panose="02040503050406030204" pitchFamily="18" charset="0"/>
                                </a:rPr>
                                <m:t>𝑏</m:t>
                              </m:r>
                            </m:e>
                          </m:eqArr>
                        </m:e>
                      </m:d>
                      <m:r>
                        <a:rPr lang="de-DE" sz="1600">
                          <a:latin typeface="Cambria Math" panose="02040503050406030204" pitchFamily="18" charset="0"/>
                        </a:rPr>
                        <m:t>=</m:t>
                      </m:r>
                      <m:d>
                        <m:dPr>
                          <m:ctrlPr>
                            <a:rPr lang="de-DE" sz="1600" i="1">
                              <a:latin typeface="Cambria Math" panose="02040503050406030204" pitchFamily="18" charset="0"/>
                            </a:rPr>
                          </m:ctrlPr>
                        </m:dPr>
                        <m:e>
                          <m:eqArr>
                            <m:eqArrPr>
                              <m:ctrlPr>
                                <a:rPr lang="de-DE" sz="1600" i="1">
                                  <a:latin typeface="Cambria Math" panose="02040503050406030204" pitchFamily="18" charset="0"/>
                                </a:rPr>
                              </m:ctrlPr>
                            </m:eqArrPr>
                            <m:e>
                              <m:r>
                                <a:rPr lang="de-DE" sz="1600">
                                  <a:latin typeface="Cambria Math" panose="02040503050406030204" pitchFamily="18" charset="0"/>
                                </a:rPr>
                                <m:t>𝑎</m:t>
                              </m:r>
                            </m:e>
                            <m:e>
                              <m:r>
                                <a:rPr lang="de-DE" sz="1600">
                                  <a:latin typeface="Cambria Math" panose="02040503050406030204" pitchFamily="18" charset="0"/>
                                </a:rPr>
                                <m:t>𝑏</m:t>
                              </m:r>
                            </m:e>
                          </m:eqArr>
                        </m:e>
                      </m:d>
                      <m:r>
                        <a:rPr lang="de-DE" sz="1600">
                          <a:latin typeface="Cambria Math" panose="02040503050406030204" pitchFamily="18" charset="0"/>
                        </a:rPr>
                        <m:t> − </m:t>
                      </m:r>
                      <m:r>
                        <a:rPr lang="de-DE" sz="1600">
                          <a:latin typeface="Cambria Math" panose="02040503050406030204" pitchFamily="18" charset="0"/>
                        </a:rPr>
                        <m:t>𝜂</m:t>
                      </m:r>
                      <m:r>
                        <a:rPr lang="en-GB" sz="1600">
                          <a:latin typeface="Cambria Math" panose="02040503050406030204" pitchFamily="18" charset="0"/>
                        </a:rPr>
                        <m:t>∗</m:t>
                      </m:r>
                      <m:r>
                        <a:rPr lang="de-DE" sz="1600">
                          <a:latin typeface="Cambria Math" panose="02040503050406030204" pitchFamily="18" charset="0"/>
                        </a:rPr>
                        <m:t>𝛻</m:t>
                      </m:r>
                      <m:r>
                        <a:rPr lang="de-DE" sz="1600">
                          <a:latin typeface="Cambria Math" panose="02040503050406030204" pitchFamily="18" charset="0"/>
                        </a:rPr>
                        <m:t>𝑓</m:t>
                      </m:r>
                      <m:d>
                        <m:dPr>
                          <m:ctrlPr>
                            <a:rPr lang="de-DE" sz="1600" i="1">
                              <a:latin typeface="Cambria Math" panose="02040503050406030204" pitchFamily="18" charset="0"/>
                            </a:rPr>
                          </m:ctrlPr>
                        </m:dPr>
                        <m:e>
                          <m:r>
                            <a:rPr lang="de-DE" sz="1600">
                              <a:latin typeface="Cambria Math" panose="02040503050406030204" pitchFamily="18" charset="0"/>
                            </a:rPr>
                            <m:t>𝑎</m:t>
                          </m:r>
                          <m:r>
                            <a:rPr lang="de-DE" sz="1600">
                              <a:latin typeface="Cambria Math" panose="02040503050406030204" pitchFamily="18" charset="0"/>
                            </a:rPr>
                            <m:t>,</m:t>
                          </m:r>
                          <m:r>
                            <a:rPr lang="de-DE" sz="1600">
                              <a:latin typeface="Cambria Math" panose="02040503050406030204" pitchFamily="18" charset="0"/>
                            </a:rPr>
                            <m:t>𝑏</m:t>
                          </m:r>
                        </m:e>
                      </m:d>
                      <m:r>
                        <a:rPr lang="de-DE" sz="1600">
                          <a:latin typeface="Cambria Math" panose="02040503050406030204" pitchFamily="18" charset="0"/>
                        </a:rPr>
                        <m:t>=</m:t>
                      </m:r>
                      <m:d>
                        <m:dPr>
                          <m:ctrlPr>
                            <a:rPr lang="de-DE" sz="1600" i="1">
                              <a:latin typeface="Cambria Math" panose="02040503050406030204" pitchFamily="18" charset="0"/>
                            </a:rPr>
                          </m:ctrlPr>
                        </m:dPr>
                        <m:e>
                          <m:eqArr>
                            <m:eqArrPr>
                              <m:ctrlPr>
                                <a:rPr lang="de-DE" sz="1600" i="1">
                                  <a:latin typeface="Cambria Math" panose="02040503050406030204" pitchFamily="18" charset="0"/>
                                </a:rPr>
                              </m:ctrlPr>
                            </m:eqArrPr>
                            <m:e>
                              <m:r>
                                <a:rPr lang="en-GB" sz="1600" b="0" i="0" smtClean="0">
                                  <a:latin typeface="Cambria Math" panose="02040503050406030204" pitchFamily="18" charset="0"/>
                                </a:rPr>
                                <m:t>0.22</m:t>
                              </m:r>
                            </m:e>
                            <m:e>
                              <m:r>
                                <a:rPr lang="en-GB" sz="1600" b="0" i="0" smtClean="0">
                                  <a:latin typeface="Cambria Math" panose="02040503050406030204" pitchFamily="18" charset="0"/>
                                </a:rPr>
                                <m:t>−</m:t>
                              </m:r>
                              <m:r>
                                <a:rPr lang="de-DE" sz="1600">
                                  <a:latin typeface="Cambria Math" panose="02040503050406030204" pitchFamily="18" charset="0"/>
                                </a:rPr>
                                <m:t>0</m:t>
                              </m:r>
                              <m:r>
                                <a:rPr lang="en-GB" sz="1600" b="0" i="0" smtClean="0">
                                  <a:latin typeface="Cambria Math" panose="02040503050406030204" pitchFamily="18" charset="0"/>
                                </a:rPr>
                                <m:t>.000121</m:t>
                              </m:r>
                            </m:e>
                          </m:eqArr>
                        </m:e>
                      </m:d>
                      <m:r>
                        <a:rPr lang="de-DE" sz="1600">
                          <a:latin typeface="Cambria Math" panose="02040503050406030204" pitchFamily="18" charset="0"/>
                        </a:rPr>
                        <m:t> − </m:t>
                      </m:r>
                      <m:sSup>
                        <m:sSupPr>
                          <m:ctrlPr>
                            <a:rPr lang="de-DE" sz="1600" i="1">
                              <a:latin typeface="Cambria Math" panose="02040503050406030204" pitchFamily="18" charset="0"/>
                            </a:rPr>
                          </m:ctrlPr>
                        </m:sSupPr>
                        <m:e>
                          <m:r>
                            <a:rPr lang="de-DE" sz="1600">
                              <a:latin typeface="Cambria Math" panose="02040503050406030204" pitchFamily="18" charset="0"/>
                            </a:rPr>
                            <m:t>10</m:t>
                          </m:r>
                        </m:e>
                        <m:sup>
                          <m:r>
                            <a:rPr lang="de-DE" sz="1600">
                              <a:latin typeface="Cambria Math" panose="02040503050406030204" pitchFamily="18" charset="0"/>
                            </a:rPr>
                            <m:t>−2</m:t>
                          </m:r>
                        </m:sup>
                      </m:sSup>
                      <m:d>
                        <m:dPr>
                          <m:ctrlPr>
                            <a:rPr lang="de-DE" sz="1600" i="1">
                              <a:latin typeface="Cambria Math" panose="02040503050406030204" pitchFamily="18" charset="0"/>
                            </a:rPr>
                          </m:ctrlPr>
                        </m:dPr>
                        <m:e>
                          <m:eqArr>
                            <m:eqArrPr>
                              <m:ctrlPr>
                                <a:rPr lang="de-DE" sz="1600" i="1">
                                  <a:latin typeface="Cambria Math" panose="02040503050406030204" pitchFamily="18" charset="0"/>
                                </a:rPr>
                              </m:ctrlPr>
                            </m:eqArrPr>
                            <m:e>
                              <m:r>
                                <a:rPr lang="de-DE" sz="1600">
                                  <a:latin typeface="Cambria Math" panose="02040503050406030204" pitchFamily="18" charset="0"/>
                                </a:rPr>
                                <m:t>−11</m:t>
                              </m:r>
                              <m:r>
                                <a:rPr lang="en-GB" sz="1600" b="0" i="0" smtClean="0">
                                  <a:latin typeface="Cambria Math" panose="02040503050406030204" pitchFamily="18" charset="0"/>
                                </a:rPr>
                                <m:t>.00005</m:t>
                              </m:r>
                            </m:e>
                            <m:e>
                              <m:r>
                                <a:rPr lang="de-DE" sz="1600">
                                  <a:latin typeface="Cambria Math" panose="02040503050406030204" pitchFamily="18" charset="0"/>
                                </a:rPr>
                                <m:t>0</m:t>
                              </m:r>
                              <m:r>
                                <a:rPr lang="en-GB" sz="1600">
                                  <a:latin typeface="Cambria Math" panose="02040503050406030204" pitchFamily="18" charset="0"/>
                                </a:rPr>
                                <m:t>.</m:t>
                              </m:r>
                              <m:r>
                                <a:rPr lang="en-GB" sz="1600" b="0" i="1" smtClean="0">
                                  <a:latin typeface="Cambria Math" panose="02040503050406030204" pitchFamily="18" charset="0"/>
                                </a:rPr>
                                <m:t>045496</m:t>
                              </m:r>
                            </m:e>
                          </m:eqArr>
                        </m:e>
                      </m:d>
                      <m:r>
                        <a:rPr lang="de-DE" sz="1600">
                          <a:latin typeface="Cambria Math" panose="02040503050406030204" pitchFamily="18" charset="0"/>
                        </a:rPr>
                        <m:t>=</m:t>
                      </m:r>
                      <m:d>
                        <m:dPr>
                          <m:ctrlPr>
                            <a:rPr lang="de-DE" sz="1600" i="1">
                              <a:latin typeface="Cambria Math" panose="02040503050406030204" pitchFamily="18" charset="0"/>
                            </a:rPr>
                          </m:ctrlPr>
                        </m:dPr>
                        <m:e>
                          <m:eqArr>
                            <m:eqArrPr>
                              <m:ctrlPr>
                                <a:rPr lang="de-DE" sz="1600" i="1">
                                  <a:latin typeface="Cambria Math" panose="02040503050406030204" pitchFamily="18" charset="0"/>
                                </a:rPr>
                              </m:ctrlPr>
                            </m:eqArrPr>
                            <m:e>
                              <m:r>
                                <a:rPr lang="de-DE" sz="1600">
                                  <a:latin typeface="Cambria Math" panose="02040503050406030204" pitchFamily="18" charset="0"/>
                                </a:rPr>
                                <m:t>0.</m:t>
                              </m:r>
                              <m:r>
                                <a:rPr lang="en-GB" sz="1600" b="0" i="1" smtClean="0">
                                  <a:latin typeface="Cambria Math" panose="02040503050406030204" pitchFamily="18" charset="0"/>
                                </a:rPr>
                                <m:t>33</m:t>
                              </m:r>
                            </m:e>
                            <m:e>
                              <m:r>
                                <a:rPr lang="en-GB" sz="1600">
                                  <a:latin typeface="Cambria Math" panose="02040503050406030204" pitchFamily="18" charset="0"/>
                                </a:rPr>
                                <m:t>−0.000</m:t>
                              </m:r>
                              <m:r>
                                <a:rPr lang="en-GB" sz="1600" b="0" i="1" smtClean="0">
                                  <a:latin typeface="Cambria Math" panose="02040503050406030204" pitchFamily="18" charset="0"/>
                                </a:rPr>
                                <m:t>576</m:t>
                              </m:r>
                            </m:e>
                          </m:eqArr>
                        </m:e>
                      </m:d>
                    </m:oMath>
                  </m:oMathPara>
                </a14:m>
                <a:endParaRPr lang="en-GB" sz="1600" dirty="0" smtClean="0"/>
              </a:p>
            </p:txBody>
          </p:sp>
        </mc:Choice>
        <mc:Fallback xmlns="">
          <p:sp>
            <p:nvSpPr>
              <p:cNvPr id="4" name="Text Placeholder 3">
                <a:extLst>
                  <a:ext uri="{FF2B5EF4-FFF2-40B4-BE49-F238E27FC236}">
                    <a16:creationId xmlns:a16="http://schemas.microsoft.com/office/drawing/2014/main" id="{91F9B24C-627A-4317-841B-5F0A1371D7DE}"/>
                  </a:ext>
                </a:extLst>
              </p:cNvPr>
              <p:cNvSpPr>
                <a:spLocks noGrp="1" noRot="1" noChangeAspect="1" noMove="1" noResize="1" noEditPoints="1" noAdjustHandles="1" noChangeArrowheads="1" noChangeShapeType="1" noTextEdit="1"/>
              </p:cNvSpPr>
              <p:nvPr>
                <p:ph type="body" sz="quarter" idx="14"/>
              </p:nvPr>
            </p:nvSpPr>
            <p:spPr>
              <a:xfrm>
                <a:off x="360000" y="780288"/>
                <a:ext cx="8378825" cy="4427391"/>
              </a:xfrm>
              <a:blipFill>
                <a:blip r:embed="rId2"/>
                <a:stretch>
                  <a:fillRect l="-1382" t="-1515" b="-1928"/>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9AC2F5F1-E9AE-4811-A792-B78AB055F2A1}"/>
              </a:ext>
            </a:extLst>
          </p:cNvPr>
          <p:cNvSpPr>
            <a:spLocks noGrp="1"/>
          </p:cNvSpPr>
          <p:nvPr>
            <p:ph type="ftr" sz="quarter" idx="3"/>
          </p:nvPr>
        </p:nvSpPr>
        <p:spPr/>
        <p:txBody>
          <a:bodyPr/>
          <a:lstStyle/>
          <a:p>
            <a:r>
              <a:rPr lang="en" smtClean="0"/>
              <a:t>Guide to Intelligent Data Science Second Edition, 2020</a:t>
            </a:r>
            <a:endParaRPr lang="de-DE" dirty="0"/>
          </a:p>
        </p:txBody>
      </p:sp>
      <mc:AlternateContent xmlns:mc="http://schemas.openxmlformats.org/markup-compatibility/2006" xmlns:a14="http://schemas.microsoft.com/office/drawing/2010/main">
        <mc:Choice Requires="a14">
          <p:sp>
            <p:nvSpPr>
              <p:cNvPr id="8" name="Text Placeholder 3">
                <a:extLst>
                  <a:ext uri="{FF2B5EF4-FFF2-40B4-BE49-F238E27FC236}">
                    <a16:creationId xmlns:a16="http://schemas.microsoft.com/office/drawing/2014/main" id="{91F9B24C-627A-4317-841B-5F0A1371D7DE}"/>
                  </a:ext>
                </a:extLst>
              </p:cNvPr>
              <p:cNvSpPr txBox="1">
                <a:spLocks/>
              </p:cNvSpPr>
              <p:nvPr/>
            </p:nvSpPr>
            <p:spPr>
              <a:xfrm>
                <a:off x="5669280" y="421253"/>
                <a:ext cx="3474720" cy="644033"/>
              </a:xfrm>
              <a:prstGeom prst="wedgeRoundRectCallout">
                <a:avLst>
                  <a:gd name="adj1" fmla="val -45859"/>
                  <a:gd name="adj2" fmla="val 102867"/>
                  <a:gd name="adj3" fmla="val 16667"/>
                </a:avLst>
              </a:prstGeom>
              <a:ln/>
            </p:spPr>
            <p:style>
              <a:lnRef idx="2">
                <a:schemeClr val="dk1"/>
              </a:lnRef>
              <a:fillRef idx="1">
                <a:schemeClr val="lt1"/>
              </a:fillRef>
              <a:effectRef idx="0">
                <a:schemeClr val="dk1"/>
              </a:effectRef>
              <a:fontRef idx="minor">
                <a:schemeClr val="dk1"/>
              </a:fontRef>
            </p:style>
            <p:txBody>
              <a:bodyPr vert="horz" lIns="0" tIns="0" rIns="0" bIns="0" rtlCol="0">
                <a:noAutofit/>
              </a:bodyPr>
              <a:lstStyle>
                <a:lvl1pPr marL="266700" indent="-260350"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350" indent="0">
                  <a:buNone/>
                </a:pPr>
                <a14:m>
                  <m:oMathPara xmlns:m="http://schemas.openxmlformats.org/officeDocument/2006/math">
                    <m:oMathParaPr>
                      <m:jc m:val="centerGroup"/>
                    </m:oMathParaPr>
                    <m:oMath xmlns:m="http://schemas.openxmlformats.org/officeDocument/2006/math">
                      <m:r>
                        <a:rPr lang="de-DE" i="1" smtClean="0">
                          <a:latin typeface="Cambria Math" panose="02040503050406030204" pitchFamily="18" charset="0"/>
                          <a:ea typeface="Cambria Math" panose="02040503050406030204" pitchFamily="18" charset="0"/>
                        </a:rPr>
                        <m:t>𝛻</m:t>
                      </m:r>
                      <m:r>
                        <a:rPr lang="de-DE" i="1" smtClean="0">
                          <a:latin typeface="Cambria Math" panose="02040503050406030204" pitchFamily="18" charset="0"/>
                        </a:rPr>
                        <m:t>𝑓</m:t>
                      </m:r>
                      <m:d>
                        <m:dPr>
                          <m:ctrlPr>
                            <a:rPr lang="de-DE" i="1" smtClean="0">
                              <a:latin typeface="Cambria Math" panose="02040503050406030204" pitchFamily="18" charset="0"/>
                            </a:rPr>
                          </m:ctrlPr>
                        </m:dPr>
                        <m:e>
                          <m:r>
                            <a:rPr lang="de-DE" i="1" smtClean="0">
                              <a:latin typeface="Cambria Math" panose="02040503050406030204" pitchFamily="18" charset="0"/>
                            </a:rPr>
                            <m:t>𝑎</m:t>
                          </m:r>
                          <m:r>
                            <a:rPr lang="de-DE" i="1" smtClean="0">
                              <a:latin typeface="Cambria Math" panose="02040503050406030204" pitchFamily="18" charset="0"/>
                            </a:rPr>
                            <m:t>,</m:t>
                          </m:r>
                          <m:r>
                            <a:rPr lang="de-DE" i="1" smtClean="0">
                              <a:latin typeface="Cambria Math" panose="02040503050406030204" pitchFamily="18" charset="0"/>
                            </a:rPr>
                            <m:t>𝑏</m:t>
                          </m:r>
                        </m:e>
                      </m:d>
                      <m:r>
                        <a:rPr lang="de-DE" i="1" smtClean="0">
                          <a:latin typeface="Cambria Math" panose="02040503050406030204" pitchFamily="18" charset="0"/>
                        </a:rPr>
                        <m:t>=</m:t>
                      </m:r>
                      <m:d>
                        <m:dPr>
                          <m:ctrlPr>
                            <a:rPr lang="de-DE" i="1" smtClean="0">
                              <a:latin typeface="Cambria Math" panose="02040503050406030204" pitchFamily="18" charset="0"/>
                            </a:rPr>
                          </m:ctrlPr>
                        </m:dPr>
                        <m:e>
                          <m:eqArr>
                            <m:eqArrPr>
                              <m:ctrlPr>
                                <a:rPr lang="de-DE" i="1" smtClean="0">
                                  <a:latin typeface="Cambria Math" panose="02040503050406030204" pitchFamily="18" charset="0"/>
                                </a:rPr>
                              </m:ctrlPr>
                            </m:eqArrPr>
                            <m:e>
                              <m:r>
                                <a:rPr lang="de-DE" i="1">
                                  <a:latin typeface="Cambria Math" panose="02040503050406030204" pitchFamily="18" charset="0"/>
                                  <a:ea typeface="Cambria Math" panose="02040503050406030204" pitchFamily="18" charset="0"/>
                                </a:rPr>
                                <m:t>2</m:t>
                              </m:r>
                              <m:r>
                                <a:rPr lang="de-DE" i="1">
                                  <a:latin typeface="Cambria Math" panose="02040503050406030204" pitchFamily="18" charset="0"/>
                                  <a:ea typeface="Cambria Math" panose="02040503050406030204" pitchFamily="18" charset="0"/>
                                </a:rPr>
                                <m:t>𝑎𝑏</m:t>
                              </m:r>
                              <m:r>
                                <a:rPr lang="de-DE" i="1">
                                  <a:latin typeface="Cambria Math" panose="02040503050406030204" pitchFamily="18" charset="0"/>
                                  <a:ea typeface="Cambria Math" panose="02040503050406030204" pitchFamily="18" charset="0"/>
                                </a:rPr>
                                <m:t>−11</m:t>
                              </m:r>
                            </m:e>
                            <m:e>
                              <m:sSup>
                                <m:sSupPr>
                                  <m:ctrlPr>
                                    <a:rPr lang="de-DE" i="1">
                                      <a:latin typeface="Cambria Math" panose="02040503050406030204" pitchFamily="18" charset="0"/>
                                      <a:ea typeface="Cambria Math" panose="02040503050406030204" pitchFamily="18" charset="0"/>
                                    </a:rPr>
                                  </m:ctrlPr>
                                </m:sSupPr>
                                <m:e>
                                  <m:r>
                                    <a:rPr lang="de-DE" i="1">
                                      <a:latin typeface="Cambria Math" panose="02040503050406030204" pitchFamily="18" charset="0"/>
                                      <a:ea typeface="Cambria Math" panose="02040503050406030204" pitchFamily="18" charset="0"/>
                                    </a:rPr>
                                    <m:t>𝑎</m:t>
                                  </m:r>
                                </m:e>
                                <m:sup>
                                  <m:r>
                                    <a:rPr lang="de-DE" i="1">
                                      <a:latin typeface="Cambria Math" panose="02040503050406030204" pitchFamily="18" charset="0"/>
                                      <a:ea typeface="Cambria Math" panose="02040503050406030204" pitchFamily="18" charset="0"/>
                                    </a:rPr>
                                    <m:t>2</m:t>
                                  </m:r>
                                </m:sup>
                              </m:sSup>
                              <m:r>
                                <a:rPr lang="de-DE" i="1">
                                  <a:latin typeface="Cambria Math" panose="02040503050406030204" pitchFamily="18" charset="0"/>
                                  <a:ea typeface="Cambria Math" panose="02040503050406030204" pitchFamily="18" charset="0"/>
                                </a:rPr>
                                <m:t>−3</m:t>
                              </m:r>
                              <m:sSup>
                                <m:sSupPr>
                                  <m:ctrlPr>
                                    <a:rPr lang="de-DE" i="1">
                                      <a:latin typeface="Cambria Math" panose="02040503050406030204" pitchFamily="18" charset="0"/>
                                      <a:ea typeface="Cambria Math" panose="02040503050406030204" pitchFamily="18" charset="0"/>
                                    </a:rPr>
                                  </m:ctrlPr>
                                </m:sSupPr>
                                <m:e>
                                  <m:r>
                                    <a:rPr lang="de-DE" i="1">
                                      <a:latin typeface="Cambria Math" panose="02040503050406030204" pitchFamily="18" charset="0"/>
                                      <a:ea typeface="Cambria Math" panose="02040503050406030204" pitchFamily="18" charset="0"/>
                                    </a:rPr>
                                    <m:t>𝑏</m:t>
                                  </m:r>
                                </m:e>
                                <m:sup>
                                  <m:r>
                                    <a:rPr lang="de-DE" i="1">
                                      <a:latin typeface="Cambria Math" panose="02040503050406030204" pitchFamily="18" charset="0"/>
                                      <a:ea typeface="Cambria Math" panose="02040503050406030204" pitchFamily="18" charset="0"/>
                                    </a:rPr>
                                    <m:t>2</m:t>
                                  </m:r>
                                </m:sup>
                              </m:sSup>
                              <m:r>
                                <a:rPr lang="de-DE" i="1">
                                  <a:latin typeface="Cambria Math" panose="02040503050406030204" pitchFamily="18" charset="0"/>
                                  <a:ea typeface="Cambria Math" panose="02040503050406030204" pitchFamily="18" charset="0"/>
                                </a:rPr>
                                <m:t>+24</m:t>
                              </m:r>
                              <m:r>
                                <a:rPr lang="de-DE" i="1">
                                  <a:latin typeface="Cambria Math" panose="02040503050406030204" pitchFamily="18" charset="0"/>
                                  <a:ea typeface="Cambria Math" panose="02040503050406030204" pitchFamily="18" charset="0"/>
                                </a:rPr>
                                <m:t>𝑏</m:t>
                              </m:r>
                              <m:r>
                                <m:rPr>
                                  <m:nor/>
                                </m:rPr>
                                <a:rPr lang="en-GB" i="1" dirty="0"/>
                                <m:t> </m:t>
                              </m:r>
                            </m:e>
                          </m:eqArr>
                        </m:e>
                      </m:d>
                    </m:oMath>
                  </m:oMathPara>
                </a14:m>
                <a:endParaRPr lang="en-GB" dirty="0"/>
              </a:p>
            </p:txBody>
          </p:sp>
        </mc:Choice>
        <mc:Fallback xmlns="">
          <p:sp>
            <p:nvSpPr>
              <p:cNvPr id="8" name="Text Placeholder 3">
                <a:extLst>
                  <a:ext uri="{FF2B5EF4-FFF2-40B4-BE49-F238E27FC236}">
                    <a16:creationId xmlns:a16="http://schemas.microsoft.com/office/drawing/2014/main" id="{91F9B24C-627A-4317-841B-5F0A1371D7DE}"/>
                  </a:ext>
                </a:extLst>
              </p:cNvPr>
              <p:cNvSpPr txBox="1">
                <a:spLocks noRot="1" noChangeAspect="1" noMove="1" noResize="1" noEditPoints="1" noAdjustHandles="1" noChangeArrowheads="1" noChangeShapeType="1" noTextEdit="1"/>
              </p:cNvSpPr>
              <p:nvPr/>
            </p:nvSpPr>
            <p:spPr>
              <a:xfrm>
                <a:off x="5669280" y="421253"/>
                <a:ext cx="3474720" cy="644033"/>
              </a:xfrm>
              <a:prstGeom prst="wedgeRoundRectCallout">
                <a:avLst>
                  <a:gd name="adj1" fmla="val -45859"/>
                  <a:gd name="adj2" fmla="val 102867"/>
                  <a:gd name="adj3" fmla="val 16667"/>
                </a:avLst>
              </a:prstGeom>
              <a:blipFill>
                <a:blip r:embed="rId3"/>
                <a:stretch>
                  <a:fillRect/>
                </a:stretch>
              </a:blipFill>
              <a:ln/>
            </p:spPr>
            <p:txBody>
              <a:bodyPr/>
              <a:lstStyle/>
              <a:p>
                <a:r>
                  <a:rPr lang="en-US">
                    <a:noFill/>
                  </a:rPr>
                  <a:t> </a:t>
                </a:r>
              </a:p>
            </p:txBody>
          </p:sp>
        </mc:Fallback>
      </mc:AlternateContent>
      <p:sp>
        <p:nvSpPr>
          <p:cNvPr id="6" name="Slide Number Placeholder 5"/>
          <p:cNvSpPr>
            <a:spLocks noGrp="1"/>
          </p:cNvSpPr>
          <p:nvPr>
            <p:ph type="sldNum" sz="quarter" idx="13"/>
          </p:nvPr>
        </p:nvSpPr>
        <p:spPr/>
        <p:txBody>
          <a:bodyPr/>
          <a:lstStyle/>
          <a:p>
            <a:fld id="{15C29056-5AFA-7949-831A-3EC086771171}" type="slidenum">
              <a:rPr lang="de-DE" smtClean="0"/>
              <a:pPr/>
              <a:t>33</a:t>
            </a:fld>
            <a:endParaRPr lang="de-DE" dirty="0"/>
          </a:p>
        </p:txBody>
      </p:sp>
    </p:spTree>
    <p:extLst>
      <p:ext uri="{BB962C8B-B14F-4D97-AF65-F5344CB8AC3E}">
        <p14:creationId xmlns:p14="http://schemas.microsoft.com/office/powerpoint/2010/main" val="2774865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FEBB2-349C-4BA2-BA9F-8A294F413EA3}"/>
              </a:ext>
            </a:extLst>
          </p:cNvPr>
          <p:cNvSpPr>
            <a:spLocks noGrp="1"/>
          </p:cNvSpPr>
          <p:nvPr>
            <p:ph type="title"/>
          </p:nvPr>
        </p:nvSpPr>
        <p:spPr/>
        <p:txBody>
          <a:bodyPr/>
          <a:lstStyle/>
          <a:p>
            <a:r>
              <a:rPr lang="de-DE" dirty="0" smtClean="0"/>
              <a:t>Gradient Descent</a:t>
            </a:r>
            <a:endParaRPr lang="en-GB"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91F9B24C-627A-4317-841B-5F0A1371D7DE}"/>
                  </a:ext>
                </a:extLst>
              </p:cNvPr>
              <p:cNvSpPr>
                <a:spLocks noGrp="1"/>
              </p:cNvSpPr>
              <p:nvPr>
                <p:ph type="body" sz="quarter" idx="14"/>
              </p:nvPr>
            </p:nvSpPr>
            <p:spPr>
              <a:xfrm>
                <a:off x="360000" y="780288"/>
                <a:ext cx="8378825" cy="4427391"/>
              </a:xfrm>
            </p:spPr>
            <p:txBody>
              <a:bodyPr/>
              <a:lstStyle/>
              <a:p>
                <a:r>
                  <a:rPr lang="de-DE" sz="1600" dirty="0" smtClean="0"/>
                  <a:t>#4</a:t>
                </a:r>
                <a:endParaRPr lang="de-DE" sz="1600" dirty="0"/>
              </a:p>
              <a:p>
                <a:r>
                  <a:rPr lang="de-DE" sz="1600" b="1" dirty="0"/>
                  <a:t>Step 1</a:t>
                </a:r>
                <a:r>
                  <a:rPr lang="de-DE" sz="1600" dirty="0"/>
                  <a:t>. </a:t>
                </a:r>
                <a14:m>
                  <m:oMath xmlns:m="http://schemas.openxmlformats.org/officeDocument/2006/math">
                    <m:r>
                      <a:rPr lang="en-GB" sz="1600">
                        <a:latin typeface="Cambria Math" panose="02040503050406030204" pitchFamily="18" charset="0"/>
                      </a:rPr>
                      <m:t>𝑓</m:t>
                    </m:r>
                    <m:d>
                      <m:dPr>
                        <m:ctrlPr>
                          <a:rPr lang="en-GB" sz="1600" i="1">
                            <a:latin typeface="Cambria Math" panose="02040503050406030204" pitchFamily="18" charset="0"/>
                          </a:rPr>
                        </m:ctrlPr>
                      </m:dPr>
                      <m:e>
                        <m:r>
                          <a:rPr lang="en-GB" sz="1600">
                            <a:latin typeface="Cambria Math" panose="02040503050406030204" pitchFamily="18" charset="0"/>
                          </a:rPr>
                          <m:t>𝑎</m:t>
                        </m:r>
                        <m:r>
                          <a:rPr lang="en-GB" sz="1600">
                            <a:latin typeface="Cambria Math" panose="02040503050406030204" pitchFamily="18" charset="0"/>
                          </a:rPr>
                          <m:t>,</m:t>
                        </m:r>
                        <m:r>
                          <a:rPr lang="en-GB" sz="1600">
                            <a:latin typeface="Cambria Math" panose="02040503050406030204" pitchFamily="18" charset="0"/>
                          </a:rPr>
                          <m:t>𝑏</m:t>
                        </m:r>
                      </m:e>
                    </m:d>
                    <m:r>
                      <a:rPr lang="en-GB" sz="1600" b="0" i="0" smtClean="0">
                        <a:latin typeface="Cambria Math" panose="02040503050406030204" pitchFamily="18" charset="0"/>
                      </a:rPr>
                      <m:t>=</m:t>
                    </m:r>
                    <m:r>
                      <a:rPr lang="en-GB" sz="1600">
                        <a:latin typeface="Cambria Math" panose="02040503050406030204" pitchFamily="18" charset="0"/>
                      </a:rPr>
                      <m:t>𝑓</m:t>
                    </m:r>
                    <m:d>
                      <m:dPr>
                        <m:ctrlPr>
                          <a:rPr lang="en-GB" sz="1600" i="1">
                            <a:latin typeface="Cambria Math" panose="02040503050406030204" pitchFamily="18" charset="0"/>
                          </a:rPr>
                        </m:ctrlPr>
                      </m:dPr>
                      <m:e>
                        <m:r>
                          <a:rPr lang="en-GB" sz="1600" b="0" i="0" smtClean="0">
                            <a:latin typeface="Cambria Math" panose="02040503050406030204" pitchFamily="18" charset="0"/>
                          </a:rPr>
                          <m:t>0.33</m:t>
                        </m:r>
                        <m:r>
                          <a:rPr lang="en-GB" sz="1600">
                            <a:latin typeface="Cambria Math" panose="02040503050406030204" pitchFamily="18" charset="0"/>
                          </a:rPr>
                          <m:t>,</m:t>
                        </m:r>
                        <m:r>
                          <a:rPr lang="en-GB" sz="1600" b="0" i="1" smtClean="0">
                            <a:latin typeface="Cambria Math" panose="02040503050406030204" pitchFamily="18" charset="0"/>
                          </a:rPr>
                          <m:t> −0.000576</m:t>
                        </m:r>
                      </m:e>
                    </m:d>
                    <m:r>
                      <a:rPr lang="en-GB" sz="1600" b="0" i="0" smtClean="0">
                        <a:latin typeface="Cambria Math" panose="02040503050406030204" pitchFamily="18" charset="0"/>
                      </a:rPr>
                      <m:t>=</m:t>
                    </m:r>
                    <m:r>
                      <a:rPr lang="en-GB" sz="1600">
                        <a:latin typeface="Cambria Math" panose="02040503050406030204" pitchFamily="18" charset="0"/>
                      </a:rPr>
                      <m:t>1</m:t>
                    </m:r>
                    <m:r>
                      <a:rPr lang="en-GB" sz="1600" b="0" i="0" smtClean="0">
                        <a:latin typeface="Cambria Math" panose="02040503050406030204" pitchFamily="18" charset="0"/>
                      </a:rPr>
                      <m:t>1.37</m:t>
                    </m:r>
                  </m:oMath>
                </a14:m>
                <a:endParaRPr lang="de-DE" sz="1600" dirty="0"/>
              </a:p>
              <a:p>
                <a:r>
                  <a:rPr lang="de-DE" sz="1600" b="1" dirty="0"/>
                  <a:t>Step 2</a:t>
                </a:r>
                <a:r>
                  <a:rPr lang="de-DE" sz="1600" dirty="0"/>
                  <a:t>. Gradient in (</a:t>
                </a:r>
                <a:r>
                  <a:rPr lang="de-DE" sz="1600" dirty="0" smtClean="0"/>
                  <a:t>0.33,-0000576): 	</a:t>
                </a:r>
                <a14:m>
                  <m:oMath xmlns:m="http://schemas.openxmlformats.org/officeDocument/2006/math">
                    <m:r>
                      <a:rPr lang="de-DE" sz="1600">
                        <a:latin typeface="Cambria Math" panose="02040503050406030204" pitchFamily="18" charset="0"/>
                      </a:rPr>
                      <m:t>𝛻</m:t>
                    </m:r>
                    <m:r>
                      <a:rPr lang="en-GB" sz="1600">
                        <a:latin typeface="Cambria Math" panose="02040503050406030204" pitchFamily="18" charset="0"/>
                      </a:rPr>
                      <m:t>𝑓</m:t>
                    </m:r>
                    <m:d>
                      <m:dPr>
                        <m:ctrlPr>
                          <a:rPr lang="en-GB" sz="1600" i="1">
                            <a:latin typeface="Cambria Math" panose="02040503050406030204" pitchFamily="18" charset="0"/>
                          </a:rPr>
                        </m:ctrlPr>
                      </m:dPr>
                      <m:e>
                        <m:r>
                          <m:rPr>
                            <m:sty m:val="p"/>
                          </m:rPr>
                          <a:rPr lang="en-GB" sz="1600" b="0" i="0" smtClean="0">
                            <a:latin typeface="Cambria Math" panose="02040503050406030204" pitchFamily="18" charset="0"/>
                          </a:rPr>
                          <m:t>a</m:t>
                        </m:r>
                        <m:r>
                          <a:rPr lang="en-GB" sz="1600" b="0" i="0" smtClean="0">
                            <a:latin typeface="Cambria Math" panose="02040503050406030204" pitchFamily="18" charset="0"/>
                          </a:rPr>
                          <m:t>,</m:t>
                        </m:r>
                        <m:r>
                          <m:rPr>
                            <m:sty m:val="p"/>
                          </m:rPr>
                          <a:rPr lang="en-GB" sz="1600" b="0" i="0" smtClean="0">
                            <a:latin typeface="Cambria Math" panose="02040503050406030204" pitchFamily="18" charset="0"/>
                          </a:rPr>
                          <m:t>b</m:t>
                        </m:r>
                      </m:e>
                    </m:d>
                    <m:r>
                      <a:rPr lang="en-GB" sz="1600">
                        <a:latin typeface="Cambria Math" panose="02040503050406030204" pitchFamily="18" charset="0"/>
                      </a:rPr>
                      <m:t>=</m:t>
                    </m:r>
                    <m:d>
                      <m:dPr>
                        <m:ctrlPr>
                          <a:rPr lang="de-DE" sz="1600" i="1">
                            <a:latin typeface="Cambria Math" panose="02040503050406030204" pitchFamily="18" charset="0"/>
                          </a:rPr>
                        </m:ctrlPr>
                      </m:dPr>
                      <m:e>
                        <m:eqArr>
                          <m:eqArrPr>
                            <m:ctrlPr>
                              <a:rPr lang="de-DE" sz="1600" i="1">
                                <a:latin typeface="Cambria Math" panose="02040503050406030204" pitchFamily="18" charset="0"/>
                              </a:rPr>
                            </m:ctrlPr>
                          </m:eqArrPr>
                          <m:e>
                            <m:r>
                              <a:rPr lang="de-DE" sz="1600">
                                <a:latin typeface="Cambria Math" panose="02040503050406030204" pitchFamily="18" charset="0"/>
                              </a:rPr>
                              <m:t>−11</m:t>
                            </m:r>
                            <m:r>
                              <a:rPr lang="en-GB" sz="1600" b="0" i="0" smtClean="0">
                                <a:latin typeface="Cambria Math" panose="02040503050406030204" pitchFamily="18" charset="0"/>
                              </a:rPr>
                              <m:t>.00038</m:t>
                            </m:r>
                          </m:e>
                          <m:e>
                            <m:r>
                              <a:rPr lang="en-GB" sz="1600">
                                <a:latin typeface="Cambria Math" panose="02040503050406030204" pitchFamily="18" charset="0"/>
                              </a:rPr>
                              <m:t>0</m:t>
                            </m:r>
                            <m:r>
                              <a:rPr lang="en-GB" sz="1600" b="0" i="0" smtClean="0">
                                <a:latin typeface="Cambria Math" panose="02040503050406030204" pitchFamily="18" charset="0"/>
                              </a:rPr>
                              <m:t>.0</m:t>
                            </m:r>
                            <m:r>
                              <m:rPr>
                                <m:nor/>
                              </m:rPr>
                              <a:rPr lang="en-GB" sz="1600" b="0" i="0" smtClean="0">
                                <a:latin typeface="Cambria Math" panose="02040503050406030204" pitchFamily="18" charset="0"/>
                              </a:rPr>
                              <m:t>95075</m:t>
                            </m:r>
                            <m:r>
                              <m:rPr>
                                <m:nor/>
                              </m:rPr>
                              <a:rPr lang="en-GB" sz="1600" dirty="0"/>
                              <m:t> </m:t>
                            </m:r>
                          </m:e>
                        </m:eqArr>
                      </m:e>
                    </m:d>
                  </m:oMath>
                </a14:m>
                <a:endParaRPr lang="de-DE" sz="1600" dirty="0"/>
              </a:p>
              <a:p>
                <a:r>
                  <a:rPr lang="de-DE" sz="1600" b="1" dirty="0"/>
                  <a:t>Step 3. </a:t>
                </a:r>
                <a:r>
                  <a:rPr lang="de-DE" sz="1600" dirty="0"/>
                  <a:t>New values for (a,b):</a:t>
                </a:r>
              </a:p>
              <a:p>
                <a:pPr marL="6350" indent="0">
                  <a:buNone/>
                </a:pPr>
                <a:endParaRPr lang="de-DE" sz="800" dirty="0"/>
              </a:p>
              <a:p>
                <a:pPr marL="6350" indent="0">
                  <a:buNone/>
                </a:pPr>
                <a14:m>
                  <m:oMathPara xmlns:m="http://schemas.openxmlformats.org/officeDocument/2006/math">
                    <m:oMathParaPr>
                      <m:jc m:val="centerGroup"/>
                    </m:oMathParaPr>
                    <m:oMath xmlns:m="http://schemas.openxmlformats.org/officeDocument/2006/math">
                      <m:r>
                        <a:rPr lang="de-DE" sz="1600">
                          <a:latin typeface="Cambria Math" panose="02040503050406030204" pitchFamily="18" charset="0"/>
                        </a:rPr>
                        <m:t>𝑛𝑒𝑤</m:t>
                      </m:r>
                      <m:d>
                        <m:dPr>
                          <m:ctrlPr>
                            <a:rPr lang="de-DE" sz="1600" i="1">
                              <a:latin typeface="Cambria Math" panose="02040503050406030204" pitchFamily="18" charset="0"/>
                            </a:rPr>
                          </m:ctrlPr>
                        </m:dPr>
                        <m:e>
                          <m:eqArr>
                            <m:eqArrPr>
                              <m:ctrlPr>
                                <a:rPr lang="de-DE" sz="1600" i="1">
                                  <a:latin typeface="Cambria Math" panose="02040503050406030204" pitchFamily="18" charset="0"/>
                                </a:rPr>
                              </m:ctrlPr>
                            </m:eqArrPr>
                            <m:e>
                              <m:r>
                                <a:rPr lang="de-DE" sz="1600">
                                  <a:latin typeface="Cambria Math" panose="02040503050406030204" pitchFamily="18" charset="0"/>
                                </a:rPr>
                                <m:t>𝑎</m:t>
                              </m:r>
                            </m:e>
                            <m:e>
                              <m:r>
                                <a:rPr lang="de-DE" sz="1600">
                                  <a:latin typeface="Cambria Math" panose="02040503050406030204" pitchFamily="18" charset="0"/>
                                </a:rPr>
                                <m:t>𝑏</m:t>
                              </m:r>
                            </m:e>
                          </m:eqArr>
                        </m:e>
                      </m:d>
                      <m:r>
                        <a:rPr lang="de-DE" sz="1600">
                          <a:latin typeface="Cambria Math" panose="02040503050406030204" pitchFamily="18" charset="0"/>
                        </a:rPr>
                        <m:t>=</m:t>
                      </m:r>
                      <m:d>
                        <m:dPr>
                          <m:ctrlPr>
                            <a:rPr lang="de-DE" sz="1600" i="1">
                              <a:latin typeface="Cambria Math" panose="02040503050406030204" pitchFamily="18" charset="0"/>
                            </a:rPr>
                          </m:ctrlPr>
                        </m:dPr>
                        <m:e>
                          <m:eqArr>
                            <m:eqArrPr>
                              <m:ctrlPr>
                                <a:rPr lang="de-DE" sz="1600" i="1">
                                  <a:latin typeface="Cambria Math" panose="02040503050406030204" pitchFamily="18" charset="0"/>
                                </a:rPr>
                              </m:ctrlPr>
                            </m:eqArrPr>
                            <m:e>
                              <m:r>
                                <a:rPr lang="de-DE" sz="1600">
                                  <a:latin typeface="Cambria Math" panose="02040503050406030204" pitchFamily="18" charset="0"/>
                                </a:rPr>
                                <m:t>𝑎</m:t>
                              </m:r>
                            </m:e>
                            <m:e>
                              <m:r>
                                <a:rPr lang="de-DE" sz="1600">
                                  <a:latin typeface="Cambria Math" panose="02040503050406030204" pitchFamily="18" charset="0"/>
                                </a:rPr>
                                <m:t>𝑏</m:t>
                              </m:r>
                            </m:e>
                          </m:eqArr>
                        </m:e>
                      </m:d>
                      <m:r>
                        <a:rPr lang="de-DE" sz="1600">
                          <a:latin typeface="Cambria Math" panose="02040503050406030204" pitchFamily="18" charset="0"/>
                        </a:rPr>
                        <m:t> − </m:t>
                      </m:r>
                      <m:r>
                        <a:rPr lang="de-DE" sz="1600">
                          <a:latin typeface="Cambria Math" panose="02040503050406030204" pitchFamily="18" charset="0"/>
                        </a:rPr>
                        <m:t>𝜂</m:t>
                      </m:r>
                      <m:r>
                        <a:rPr lang="en-GB" sz="1600" b="0" i="0" smtClean="0">
                          <a:latin typeface="Cambria Math" panose="02040503050406030204" pitchFamily="18" charset="0"/>
                        </a:rPr>
                        <m:t>∗</m:t>
                      </m:r>
                      <m:r>
                        <a:rPr lang="de-DE" sz="1600">
                          <a:latin typeface="Cambria Math" panose="02040503050406030204" pitchFamily="18" charset="0"/>
                        </a:rPr>
                        <m:t>𝛻</m:t>
                      </m:r>
                      <m:r>
                        <a:rPr lang="de-DE" sz="1600">
                          <a:latin typeface="Cambria Math" panose="02040503050406030204" pitchFamily="18" charset="0"/>
                        </a:rPr>
                        <m:t>𝑓</m:t>
                      </m:r>
                      <m:d>
                        <m:dPr>
                          <m:ctrlPr>
                            <a:rPr lang="de-DE" sz="1600" i="1">
                              <a:latin typeface="Cambria Math" panose="02040503050406030204" pitchFamily="18" charset="0"/>
                            </a:rPr>
                          </m:ctrlPr>
                        </m:dPr>
                        <m:e>
                          <m:r>
                            <a:rPr lang="de-DE" sz="1600">
                              <a:latin typeface="Cambria Math" panose="02040503050406030204" pitchFamily="18" charset="0"/>
                            </a:rPr>
                            <m:t>𝑎</m:t>
                          </m:r>
                          <m:r>
                            <a:rPr lang="de-DE" sz="1600">
                              <a:latin typeface="Cambria Math" panose="02040503050406030204" pitchFamily="18" charset="0"/>
                            </a:rPr>
                            <m:t>,</m:t>
                          </m:r>
                          <m:r>
                            <a:rPr lang="de-DE" sz="1600">
                              <a:latin typeface="Cambria Math" panose="02040503050406030204" pitchFamily="18" charset="0"/>
                            </a:rPr>
                            <m:t>𝑏</m:t>
                          </m:r>
                        </m:e>
                      </m:d>
                      <m:r>
                        <a:rPr lang="de-DE" sz="1600">
                          <a:latin typeface="Cambria Math" panose="02040503050406030204" pitchFamily="18" charset="0"/>
                        </a:rPr>
                        <m:t>=</m:t>
                      </m:r>
                      <m:d>
                        <m:dPr>
                          <m:ctrlPr>
                            <a:rPr lang="de-DE" sz="1600" i="1">
                              <a:latin typeface="Cambria Math" panose="02040503050406030204" pitchFamily="18" charset="0"/>
                            </a:rPr>
                          </m:ctrlPr>
                        </m:dPr>
                        <m:e>
                          <m:eqArr>
                            <m:eqArrPr>
                              <m:ctrlPr>
                                <a:rPr lang="de-DE" sz="1600" i="1">
                                  <a:latin typeface="Cambria Math" panose="02040503050406030204" pitchFamily="18" charset="0"/>
                                </a:rPr>
                              </m:ctrlPr>
                            </m:eqArrPr>
                            <m:e>
                              <m:r>
                                <a:rPr lang="de-DE" sz="1600">
                                  <a:latin typeface="Cambria Math" panose="02040503050406030204" pitchFamily="18" charset="0"/>
                                </a:rPr>
                                <m:t>0.</m:t>
                              </m:r>
                              <m:r>
                                <a:rPr lang="en-GB" sz="1600" b="0" i="0" smtClean="0">
                                  <a:latin typeface="Cambria Math" panose="02040503050406030204" pitchFamily="18" charset="0"/>
                                </a:rPr>
                                <m:t>4400038</m:t>
                              </m:r>
                            </m:e>
                            <m:e>
                              <m:r>
                                <a:rPr lang="en-GB" sz="1600" b="0" i="0" smtClean="0">
                                  <a:latin typeface="Cambria Math" panose="02040503050406030204" pitchFamily="18" charset="0"/>
                                </a:rPr>
                                <m:t>−0.001527</m:t>
                              </m:r>
                            </m:e>
                          </m:eqArr>
                        </m:e>
                      </m:d>
                    </m:oMath>
                  </m:oMathPara>
                </a14:m>
                <a:endParaRPr lang="en-GB" sz="1800" dirty="0" smtClean="0"/>
              </a:p>
              <a:p>
                <a:pPr marL="6350" indent="0">
                  <a:buNone/>
                </a:pPr>
                <a:endParaRPr lang="de-DE" sz="500" dirty="0" smtClean="0"/>
              </a:p>
              <a:p>
                <a:r>
                  <a:rPr lang="de-DE" sz="1600" dirty="0" smtClean="0"/>
                  <a:t>#5</a:t>
                </a:r>
                <a:endParaRPr lang="de-DE" sz="1600" dirty="0"/>
              </a:p>
              <a:p>
                <a:r>
                  <a:rPr lang="de-DE" sz="1600" b="1" dirty="0"/>
                  <a:t>Step 1</a:t>
                </a:r>
                <a:r>
                  <a:rPr lang="de-DE" sz="1600" dirty="0"/>
                  <a:t>. </a:t>
                </a:r>
                <a14:m>
                  <m:oMath xmlns:m="http://schemas.openxmlformats.org/officeDocument/2006/math">
                    <m:r>
                      <a:rPr lang="en-GB" sz="1600">
                        <a:latin typeface="Cambria Math" panose="02040503050406030204" pitchFamily="18" charset="0"/>
                      </a:rPr>
                      <m:t>𝑓</m:t>
                    </m:r>
                    <m:d>
                      <m:dPr>
                        <m:ctrlPr>
                          <a:rPr lang="en-GB" sz="1600" i="1">
                            <a:latin typeface="Cambria Math" panose="02040503050406030204" pitchFamily="18" charset="0"/>
                          </a:rPr>
                        </m:ctrlPr>
                      </m:dPr>
                      <m:e>
                        <m:r>
                          <a:rPr lang="en-GB" sz="1600">
                            <a:latin typeface="Cambria Math" panose="02040503050406030204" pitchFamily="18" charset="0"/>
                          </a:rPr>
                          <m:t>𝑎</m:t>
                        </m:r>
                        <m:r>
                          <a:rPr lang="en-GB" sz="1600">
                            <a:latin typeface="Cambria Math" panose="02040503050406030204" pitchFamily="18" charset="0"/>
                          </a:rPr>
                          <m:t>,</m:t>
                        </m:r>
                        <m:r>
                          <a:rPr lang="en-GB" sz="1600">
                            <a:latin typeface="Cambria Math" panose="02040503050406030204" pitchFamily="18" charset="0"/>
                          </a:rPr>
                          <m:t>𝑏</m:t>
                        </m:r>
                      </m:e>
                    </m:d>
                    <m:r>
                      <a:rPr lang="en-GB" sz="1600">
                        <a:latin typeface="Cambria Math" panose="02040503050406030204" pitchFamily="18" charset="0"/>
                      </a:rPr>
                      <m:t>=</m:t>
                    </m:r>
                    <m:r>
                      <a:rPr lang="en-GB" sz="1600" b="0" i="0" smtClean="0">
                        <a:latin typeface="Cambria Math" panose="02040503050406030204" pitchFamily="18" charset="0"/>
                      </a:rPr>
                      <m:t>10.16</m:t>
                    </m:r>
                  </m:oMath>
                </a14:m>
                <a:endParaRPr lang="de-DE" sz="1600" dirty="0"/>
              </a:p>
              <a:p>
                <a:r>
                  <a:rPr lang="de-DE" sz="1600" b="1" dirty="0"/>
                  <a:t>Step 2</a:t>
                </a:r>
                <a:r>
                  <a:rPr lang="de-DE" sz="1600" dirty="0"/>
                  <a:t>. Gradient in </a:t>
                </a:r>
                <a:r>
                  <a:rPr lang="de-DE" sz="1600" dirty="0" smtClean="0"/>
                  <a:t>(a,b): </a:t>
                </a:r>
                <a:r>
                  <a:rPr lang="de-DE" sz="1600" dirty="0"/>
                  <a:t>	</a:t>
                </a:r>
                <a:r>
                  <a:rPr lang="de-DE" sz="1600" dirty="0" smtClean="0"/>
                  <a:t>	</a:t>
                </a:r>
                <a14:m>
                  <m:oMath xmlns:m="http://schemas.openxmlformats.org/officeDocument/2006/math">
                    <m:r>
                      <a:rPr lang="de-DE" sz="1600">
                        <a:latin typeface="Cambria Math" panose="02040503050406030204" pitchFamily="18" charset="0"/>
                      </a:rPr>
                      <m:t>𝛻</m:t>
                    </m:r>
                    <m:r>
                      <a:rPr lang="en-GB" sz="1600">
                        <a:latin typeface="Cambria Math" panose="02040503050406030204" pitchFamily="18" charset="0"/>
                      </a:rPr>
                      <m:t>𝑓</m:t>
                    </m:r>
                    <m:d>
                      <m:dPr>
                        <m:ctrlPr>
                          <a:rPr lang="en-GB" sz="1600" i="1">
                            <a:latin typeface="Cambria Math" panose="02040503050406030204" pitchFamily="18" charset="0"/>
                          </a:rPr>
                        </m:ctrlPr>
                      </m:dPr>
                      <m:e>
                        <m:r>
                          <m:rPr>
                            <m:sty m:val="p"/>
                          </m:rPr>
                          <a:rPr lang="en-GB" sz="1600" b="0" i="0" smtClean="0">
                            <a:latin typeface="Cambria Math" panose="02040503050406030204" pitchFamily="18" charset="0"/>
                          </a:rPr>
                          <m:t>a</m:t>
                        </m:r>
                        <m:r>
                          <a:rPr lang="en-GB" sz="1600" b="0" i="0" smtClean="0">
                            <a:latin typeface="Cambria Math" panose="02040503050406030204" pitchFamily="18" charset="0"/>
                          </a:rPr>
                          <m:t>,</m:t>
                        </m:r>
                        <m:r>
                          <m:rPr>
                            <m:sty m:val="p"/>
                          </m:rPr>
                          <a:rPr lang="en-GB" sz="1600" b="0" i="0" smtClean="0">
                            <a:latin typeface="Cambria Math" panose="02040503050406030204" pitchFamily="18" charset="0"/>
                          </a:rPr>
                          <m:t>b</m:t>
                        </m:r>
                      </m:e>
                    </m:d>
                    <m:r>
                      <a:rPr lang="en-GB" sz="1600">
                        <a:latin typeface="Cambria Math" panose="02040503050406030204" pitchFamily="18" charset="0"/>
                      </a:rPr>
                      <m:t>=</m:t>
                    </m:r>
                    <m:d>
                      <m:dPr>
                        <m:ctrlPr>
                          <a:rPr lang="de-DE" sz="1600" i="1">
                            <a:latin typeface="Cambria Math" panose="02040503050406030204" pitchFamily="18" charset="0"/>
                          </a:rPr>
                        </m:ctrlPr>
                      </m:dPr>
                      <m:e>
                        <m:eqArr>
                          <m:eqArrPr>
                            <m:ctrlPr>
                              <a:rPr lang="de-DE" sz="1600" i="1">
                                <a:latin typeface="Cambria Math" panose="02040503050406030204" pitchFamily="18" charset="0"/>
                              </a:rPr>
                            </m:ctrlPr>
                          </m:eqArrPr>
                          <m:e>
                            <m:r>
                              <a:rPr lang="de-DE" sz="1600">
                                <a:latin typeface="Cambria Math" panose="02040503050406030204" pitchFamily="18" charset="0"/>
                              </a:rPr>
                              <m:t>−11</m:t>
                            </m:r>
                            <m:r>
                              <a:rPr lang="en-GB" sz="1600" b="0" i="0" smtClean="0">
                                <a:latin typeface="Cambria Math" panose="02040503050406030204" pitchFamily="18" charset="0"/>
                              </a:rPr>
                              <m:t>.00</m:t>
                            </m:r>
                            <m:r>
                              <a:rPr lang="en-GB" sz="1600" b="0" i="1" smtClean="0">
                                <a:latin typeface="Cambria Math" panose="02040503050406030204" pitchFamily="18" charset="0"/>
                              </a:rPr>
                              <m:t>1344</m:t>
                            </m:r>
                          </m:e>
                          <m:e>
                            <m:r>
                              <a:rPr lang="en-GB" sz="1600">
                                <a:latin typeface="Cambria Math" panose="02040503050406030204" pitchFamily="18" charset="0"/>
                              </a:rPr>
                              <m:t>0</m:t>
                            </m:r>
                            <m:r>
                              <m:rPr>
                                <m:nor/>
                              </m:rPr>
                              <a:rPr lang="en-GB" sz="1600" b="0" i="0" smtClean="0">
                                <a:latin typeface="Cambria Math" panose="02040503050406030204" pitchFamily="18" charset="0"/>
                              </a:rPr>
                              <m:t>.156948</m:t>
                            </m:r>
                            <m:r>
                              <m:rPr>
                                <m:nor/>
                              </m:rPr>
                              <a:rPr lang="en-GB" sz="1600" dirty="0"/>
                              <m:t> </m:t>
                            </m:r>
                          </m:e>
                        </m:eqArr>
                      </m:e>
                    </m:d>
                  </m:oMath>
                </a14:m>
                <a:endParaRPr lang="de-DE" sz="1600" dirty="0"/>
              </a:p>
              <a:p>
                <a:r>
                  <a:rPr lang="de-DE" sz="1600" b="1" dirty="0"/>
                  <a:t>Step 3. </a:t>
                </a:r>
                <a:r>
                  <a:rPr lang="de-DE" sz="1600" dirty="0"/>
                  <a:t>New values for (a,b):</a:t>
                </a:r>
              </a:p>
              <a:p>
                <a:pPr marL="6350" indent="0">
                  <a:buNone/>
                </a:pPr>
                <a:endParaRPr lang="de-DE" sz="800" dirty="0"/>
              </a:p>
              <a:p>
                <a:pPr marL="6350" indent="0">
                  <a:buNone/>
                </a:pPr>
                <a14:m>
                  <m:oMathPara xmlns:m="http://schemas.openxmlformats.org/officeDocument/2006/math">
                    <m:oMathParaPr>
                      <m:jc m:val="centerGroup"/>
                    </m:oMathParaPr>
                    <m:oMath xmlns:m="http://schemas.openxmlformats.org/officeDocument/2006/math">
                      <m:r>
                        <a:rPr lang="de-DE" sz="1600">
                          <a:latin typeface="Cambria Math" panose="02040503050406030204" pitchFamily="18" charset="0"/>
                        </a:rPr>
                        <m:t>𝑛𝑒𝑤</m:t>
                      </m:r>
                      <m:d>
                        <m:dPr>
                          <m:ctrlPr>
                            <a:rPr lang="de-DE" sz="1600" i="1">
                              <a:latin typeface="Cambria Math" panose="02040503050406030204" pitchFamily="18" charset="0"/>
                            </a:rPr>
                          </m:ctrlPr>
                        </m:dPr>
                        <m:e>
                          <m:eqArr>
                            <m:eqArrPr>
                              <m:ctrlPr>
                                <a:rPr lang="de-DE" sz="1600" i="1">
                                  <a:latin typeface="Cambria Math" panose="02040503050406030204" pitchFamily="18" charset="0"/>
                                </a:rPr>
                              </m:ctrlPr>
                            </m:eqArrPr>
                            <m:e>
                              <m:r>
                                <a:rPr lang="de-DE" sz="1600">
                                  <a:latin typeface="Cambria Math" panose="02040503050406030204" pitchFamily="18" charset="0"/>
                                </a:rPr>
                                <m:t>𝑎</m:t>
                              </m:r>
                            </m:e>
                            <m:e>
                              <m:r>
                                <a:rPr lang="de-DE" sz="1600">
                                  <a:latin typeface="Cambria Math" panose="02040503050406030204" pitchFamily="18" charset="0"/>
                                </a:rPr>
                                <m:t>𝑏</m:t>
                              </m:r>
                            </m:e>
                          </m:eqArr>
                        </m:e>
                      </m:d>
                      <m:r>
                        <a:rPr lang="de-DE" sz="1600">
                          <a:latin typeface="Cambria Math" panose="02040503050406030204" pitchFamily="18" charset="0"/>
                        </a:rPr>
                        <m:t>=</m:t>
                      </m:r>
                      <m:d>
                        <m:dPr>
                          <m:ctrlPr>
                            <a:rPr lang="de-DE" sz="1600" i="1">
                              <a:latin typeface="Cambria Math" panose="02040503050406030204" pitchFamily="18" charset="0"/>
                            </a:rPr>
                          </m:ctrlPr>
                        </m:dPr>
                        <m:e>
                          <m:eqArr>
                            <m:eqArrPr>
                              <m:ctrlPr>
                                <a:rPr lang="de-DE" sz="1600" i="1">
                                  <a:latin typeface="Cambria Math" panose="02040503050406030204" pitchFamily="18" charset="0"/>
                                </a:rPr>
                              </m:ctrlPr>
                            </m:eqArrPr>
                            <m:e>
                              <m:r>
                                <a:rPr lang="de-DE" sz="1600">
                                  <a:latin typeface="Cambria Math" panose="02040503050406030204" pitchFamily="18" charset="0"/>
                                </a:rPr>
                                <m:t>𝑎</m:t>
                              </m:r>
                            </m:e>
                            <m:e>
                              <m:r>
                                <a:rPr lang="de-DE" sz="1600">
                                  <a:latin typeface="Cambria Math" panose="02040503050406030204" pitchFamily="18" charset="0"/>
                                </a:rPr>
                                <m:t>𝑏</m:t>
                              </m:r>
                            </m:e>
                          </m:eqArr>
                        </m:e>
                      </m:d>
                      <m:r>
                        <a:rPr lang="de-DE" sz="1600">
                          <a:latin typeface="Cambria Math" panose="02040503050406030204" pitchFamily="18" charset="0"/>
                        </a:rPr>
                        <m:t> − </m:t>
                      </m:r>
                      <m:r>
                        <a:rPr lang="de-DE" sz="1600">
                          <a:latin typeface="Cambria Math" panose="02040503050406030204" pitchFamily="18" charset="0"/>
                        </a:rPr>
                        <m:t>𝜂</m:t>
                      </m:r>
                      <m:r>
                        <a:rPr lang="en-GB" sz="1600">
                          <a:latin typeface="Cambria Math" panose="02040503050406030204" pitchFamily="18" charset="0"/>
                        </a:rPr>
                        <m:t>∗</m:t>
                      </m:r>
                      <m:r>
                        <a:rPr lang="de-DE" sz="1600">
                          <a:latin typeface="Cambria Math" panose="02040503050406030204" pitchFamily="18" charset="0"/>
                        </a:rPr>
                        <m:t>𝛻</m:t>
                      </m:r>
                      <m:r>
                        <a:rPr lang="de-DE" sz="1600">
                          <a:latin typeface="Cambria Math" panose="02040503050406030204" pitchFamily="18" charset="0"/>
                        </a:rPr>
                        <m:t>𝑓</m:t>
                      </m:r>
                      <m:d>
                        <m:dPr>
                          <m:ctrlPr>
                            <a:rPr lang="de-DE" sz="1600" i="1">
                              <a:latin typeface="Cambria Math" panose="02040503050406030204" pitchFamily="18" charset="0"/>
                            </a:rPr>
                          </m:ctrlPr>
                        </m:dPr>
                        <m:e>
                          <m:r>
                            <a:rPr lang="de-DE" sz="1600">
                              <a:latin typeface="Cambria Math" panose="02040503050406030204" pitchFamily="18" charset="0"/>
                            </a:rPr>
                            <m:t>𝑎</m:t>
                          </m:r>
                          <m:r>
                            <a:rPr lang="de-DE" sz="1600">
                              <a:latin typeface="Cambria Math" panose="02040503050406030204" pitchFamily="18" charset="0"/>
                            </a:rPr>
                            <m:t>,</m:t>
                          </m:r>
                          <m:r>
                            <a:rPr lang="de-DE" sz="1600">
                              <a:latin typeface="Cambria Math" panose="02040503050406030204" pitchFamily="18" charset="0"/>
                            </a:rPr>
                            <m:t>𝑏</m:t>
                          </m:r>
                        </m:e>
                      </m:d>
                      <m:r>
                        <a:rPr lang="de-DE" sz="1600">
                          <a:latin typeface="Cambria Math" panose="02040503050406030204" pitchFamily="18" charset="0"/>
                        </a:rPr>
                        <m:t>=</m:t>
                      </m:r>
                      <m:d>
                        <m:dPr>
                          <m:ctrlPr>
                            <a:rPr lang="de-DE" sz="1600" i="1">
                              <a:latin typeface="Cambria Math" panose="02040503050406030204" pitchFamily="18" charset="0"/>
                            </a:rPr>
                          </m:ctrlPr>
                        </m:dPr>
                        <m:e>
                          <m:eqArr>
                            <m:eqArrPr>
                              <m:ctrlPr>
                                <a:rPr lang="de-DE" sz="1600" i="1">
                                  <a:latin typeface="Cambria Math" panose="02040503050406030204" pitchFamily="18" charset="0"/>
                                </a:rPr>
                              </m:ctrlPr>
                            </m:eqArrPr>
                            <m:e>
                              <m:r>
                                <a:rPr lang="de-DE" sz="1600">
                                  <a:latin typeface="Cambria Math" panose="02040503050406030204" pitchFamily="18" charset="0"/>
                                </a:rPr>
                                <m:t>0.</m:t>
                              </m:r>
                              <m:r>
                                <a:rPr lang="en-GB" sz="1600" b="0" i="1" smtClean="0">
                                  <a:latin typeface="Cambria Math" panose="02040503050406030204" pitchFamily="18" charset="0"/>
                                </a:rPr>
                                <m:t>55</m:t>
                              </m:r>
                            </m:e>
                            <m:e>
                              <m:r>
                                <a:rPr lang="en-GB" sz="1600">
                                  <a:latin typeface="Cambria Math" panose="02040503050406030204" pitchFamily="18" charset="0"/>
                                </a:rPr>
                                <m:t>−0.00</m:t>
                              </m:r>
                              <m:r>
                                <a:rPr lang="en-GB" sz="1600" b="0" i="0" smtClean="0">
                                  <a:latin typeface="Cambria Math" panose="02040503050406030204" pitchFamily="18" charset="0"/>
                                </a:rPr>
                                <m:t>3</m:t>
                              </m:r>
                              <m:r>
                                <a:rPr lang="en-GB" sz="1600">
                                  <a:latin typeface="Cambria Math" panose="02040503050406030204" pitchFamily="18" charset="0"/>
                                </a:rPr>
                                <m:t>0</m:t>
                              </m:r>
                              <m:r>
                                <a:rPr lang="en-GB" sz="1600" b="0" i="1" smtClean="0">
                                  <a:latin typeface="Cambria Math" panose="02040503050406030204" pitchFamily="18" charset="0"/>
                                </a:rPr>
                                <m:t>96</m:t>
                              </m:r>
                            </m:e>
                          </m:eqArr>
                        </m:e>
                      </m:d>
                    </m:oMath>
                  </m:oMathPara>
                </a14:m>
                <a:endParaRPr lang="en-GB" sz="1600" dirty="0" smtClean="0"/>
              </a:p>
            </p:txBody>
          </p:sp>
        </mc:Choice>
        <mc:Fallback xmlns="">
          <p:sp>
            <p:nvSpPr>
              <p:cNvPr id="4" name="Text Placeholder 3">
                <a:extLst>
                  <a:ext uri="{FF2B5EF4-FFF2-40B4-BE49-F238E27FC236}">
                    <a16:creationId xmlns:a16="http://schemas.microsoft.com/office/drawing/2014/main" id="{91F9B24C-627A-4317-841B-5F0A1371D7DE}"/>
                  </a:ext>
                </a:extLst>
              </p:cNvPr>
              <p:cNvSpPr>
                <a:spLocks noGrp="1" noRot="1" noChangeAspect="1" noMove="1" noResize="1" noEditPoints="1" noAdjustHandles="1" noChangeArrowheads="1" noChangeShapeType="1" noTextEdit="1"/>
              </p:cNvSpPr>
              <p:nvPr>
                <p:ph type="body" sz="quarter" idx="14"/>
              </p:nvPr>
            </p:nvSpPr>
            <p:spPr>
              <a:xfrm>
                <a:off x="360000" y="780288"/>
                <a:ext cx="8378825" cy="4427391"/>
              </a:xfrm>
              <a:blipFill>
                <a:blip r:embed="rId2"/>
                <a:stretch>
                  <a:fillRect l="-1382" t="-1515" b="-1653"/>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9AC2F5F1-E9AE-4811-A792-B78AB055F2A1}"/>
              </a:ext>
            </a:extLst>
          </p:cNvPr>
          <p:cNvSpPr>
            <a:spLocks noGrp="1"/>
          </p:cNvSpPr>
          <p:nvPr>
            <p:ph type="ftr" sz="quarter" idx="3"/>
          </p:nvPr>
        </p:nvSpPr>
        <p:spPr/>
        <p:txBody>
          <a:bodyPr/>
          <a:lstStyle/>
          <a:p>
            <a:r>
              <a:rPr lang="en" smtClean="0"/>
              <a:t>Guide to Intelligent Data Science Second Edition, 2020</a:t>
            </a:r>
            <a:endParaRPr lang="de-DE" dirty="0"/>
          </a:p>
        </p:txBody>
      </p:sp>
      <p:sp>
        <p:nvSpPr>
          <p:cNvPr id="6" name="Slide Number Placeholder 5"/>
          <p:cNvSpPr>
            <a:spLocks noGrp="1"/>
          </p:cNvSpPr>
          <p:nvPr>
            <p:ph type="sldNum" sz="quarter" idx="13"/>
          </p:nvPr>
        </p:nvSpPr>
        <p:spPr/>
        <p:txBody>
          <a:bodyPr/>
          <a:lstStyle/>
          <a:p>
            <a:fld id="{15C29056-5AFA-7949-831A-3EC086771171}" type="slidenum">
              <a:rPr lang="de-DE" smtClean="0"/>
              <a:pPr/>
              <a:t>34</a:t>
            </a:fld>
            <a:endParaRPr lang="de-DE" dirty="0"/>
          </a:p>
        </p:txBody>
      </p:sp>
    </p:spTree>
    <p:extLst>
      <p:ext uri="{BB962C8B-B14F-4D97-AF65-F5344CB8AC3E}">
        <p14:creationId xmlns:p14="http://schemas.microsoft.com/office/powerpoint/2010/main" val="21709645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1292662"/>
          </a:xfrm>
        </p:spPr>
        <p:txBody>
          <a:bodyPr/>
          <a:lstStyle/>
          <a:p>
            <a:r>
              <a:rPr lang="de-DE" dirty="0"/>
              <a:t>Exercise 4</a:t>
            </a:r>
            <a:br>
              <a:rPr lang="de-DE" dirty="0"/>
            </a:br>
            <a:r>
              <a:rPr lang="de-DE" dirty="0"/>
              <a:t>Overfitting</a:t>
            </a:r>
          </a:p>
        </p:txBody>
      </p:sp>
      <p:sp>
        <p:nvSpPr>
          <p:cNvPr id="4" name="Fußzeilenplatzhalter 3">
            <a:extLst>
              <a:ext uri="{FF2B5EF4-FFF2-40B4-BE49-F238E27FC236}">
                <a16:creationId xmlns:a16="http://schemas.microsoft.com/office/drawing/2014/main" id="{3038D155-696E-394D-AC74-0C0A4611EA6C}"/>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
        <p:nvSpPr>
          <p:cNvPr id="5" name="Slide Number Placeholder 4"/>
          <p:cNvSpPr>
            <a:spLocks noGrp="1"/>
          </p:cNvSpPr>
          <p:nvPr>
            <p:ph type="sldNum" sz="quarter" idx="4"/>
          </p:nvPr>
        </p:nvSpPr>
        <p:spPr/>
        <p:txBody>
          <a:bodyPr/>
          <a:lstStyle/>
          <a:p>
            <a:fld id="{15C29056-5AFA-7949-831A-3EC086771171}" type="slidenum">
              <a:rPr lang="de-DE" smtClean="0"/>
              <a:pPr/>
              <a:t>35</a:t>
            </a:fld>
            <a:endParaRPr lang="de-DE" dirty="0"/>
          </a:p>
        </p:txBody>
      </p:sp>
    </p:spTree>
    <p:extLst>
      <p:ext uri="{BB962C8B-B14F-4D97-AF65-F5344CB8AC3E}">
        <p14:creationId xmlns:p14="http://schemas.microsoft.com/office/powerpoint/2010/main" val="14735388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6B83-645B-4FDE-A49A-9EAE561C621A}"/>
              </a:ext>
            </a:extLst>
          </p:cNvPr>
          <p:cNvSpPr>
            <a:spLocks noGrp="1"/>
          </p:cNvSpPr>
          <p:nvPr>
            <p:ph type="title"/>
          </p:nvPr>
        </p:nvSpPr>
        <p:spPr/>
        <p:txBody>
          <a:bodyPr/>
          <a:lstStyle/>
          <a:p>
            <a:r>
              <a:rPr lang="de-DE" dirty="0" smtClean="0"/>
              <a:t>Overfitting</a:t>
            </a:r>
            <a:endParaRPr lang="en-GB" dirty="0"/>
          </a:p>
        </p:txBody>
      </p:sp>
      <p:sp>
        <p:nvSpPr>
          <p:cNvPr id="4" name="Text Placeholder 3">
            <a:extLst>
              <a:ext uri="{FF2B5EF4-FFF2-40B4-BE49-F238E27FC236}">
                <a16:creationId xmlns:a16="http://schemas.microsoft.com/office/drawing/2014/main" id="{5A58D660-8A33-4B68-8C61-45B342E829E8}"/>
              </a:ext>
            </a:extLst>
          </p:cNvPr>
          <p:cNvSpPr>
            <a:spLocks noGrp="1"/>
          </p:cNvSpPr>
          <p:nvPr>
            <p:ph type="body" sz="quarter" idx="14"/>
          </p:nvPr>
        </p:nvSpPr>
        <p:spPr>
          <a:xfrm>
            <a:off x="360000" y="1468582"/>
            <a:ext cx="8378825" cy="3739097"/>
          </a:xfrm>
        </p:spPr>
        <p:txBody>
          <a:bodyPr/>
          <a:lstStyle/>
          <a:p>
            <a:pPr marL="463550" indent="-457200">
              <a:buFont typeface="+mj-lt"/>
              <a:buAutoNum type="alphaLcParenR"/>
            </a:pPr>
            <a:r>
              <a:rPr lang="en-GB" b="0" i="1" u="none" strike="noStrike" baseline="0" dirty="0"/>
              <a:t>Explain the term overfitting</a:t>
            </a:r>
          </a:p>
          <a:p>
            <a:pPr marL="463550" indent="-457200">
              <a:buFont typeface="+mj-lt"/>
              <a:buAutoNum type="alphaLcParenR"/>
            </a:pPr>
            <a:r>
              <a:rPr lang="en-GB" b="0" i="1" u="none" strike="noStrike" baseline="0" dirty="0"/>
              <a:t>Name one example where overfitting can occur</a:t>
            </a:r>
          </a:p>
          <a:p>
            <a:pPr marL="463550" indent="-457200">
              <a:buFont typeface="+mj-lt"/>
              <a:buAutoNum type="alphaLcParenR"/>
            </a:pPr>
            <a:r>
              <a:rPr lang="en-GB" b="0" i="1" u="none" strike="noStrike" baseline="0" dirty="0"/>
              <a:t>How can you test if your results suffer from overfitting? (name one idea</a:t>
            </a:r>
            <a:r>
              <a:rPr lang="en-GB" b="0" i="1" u="none" strike="noStrike" baseline="0" dirty="0" smtClean="0"/>
              <a:t>)</a:t>
            </a:r>
          </a:p>
          <a:p>
            <a:pPr marL="463550" indent="-457200">
              <a:buFont typeface="+mj-lt"/>
              <a:buAutoNum type="alphaLcParenR"/>
            </a:pPr>
            <a:r>
              <a:rPr lang="en-GB" i="1" dirty="0" smtClean="0"/>
              <a:t>Name some techniques to avoid overfitting</a:t>
            </a:r>
            <a:endParaRPr lang="en-GB" i="1" dirty="0"/>
          </a:p>
        </p:txBody>
      </p:sp>
      <p:sp>
        <p:nvSpPr>
          <p:cNvPr id="5" name="Footer Placeholder 4">
            <a:extLst>
              <a:ext uri="{FF2B5EF4-FFF2-40B4-BE49-F238E27FC236}">
                <a16:creationId xmlns:a16="http://schemas.microsoft.com/office/drawing/2014/main" id="{129DD75F-E76A-4099-80E8-F2262099DED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6" name="Slide Number Placeholder 5"/>
          <p:cNvSpPr>
            <a:spLocks noGrp="1"/>
          </p:cNvSpPr>
          <p:nvPr>
            <p:ph type="sldNum" sz="quarter" idx="13"/>
          </p:nvPr>
        </p:nvSpPr>
        <p:spPr/>
        <p:txBody>
          <a:bodyPr/>
          <a:lstStyle/>
          <a:p>
            <a:fld id="{15C29056-5AFA-7949-831A-3EC086771171}" type="slidenum">
              <a:rPr lang="de-DE" smtClean="0"/>
              <a:pPr/>
              <a:t>36</a:t>
            </a:fld>
            <a:endParaRPr lang="de-DE" dirty="0"/>
          </a:p>
        </p:txBody>
      </p:sp>
    </p:spTree>
    <p:extLst>
      <p:ext uri="{BB962C8B-B14F-4D97-AF65-F5344CB8AC3E}">
        <p14:creationId xmlns:p14="http://schemas.microsoft.com/office/powerpoint/2010/main" val="622635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6B83-645B-4FDE-A49A-9EAE561C621A}"/>
              </a:ext>
            </a:extLst>
          </p:cNvPr>
          <p:cNvSpPr>
            <a:spLocks noGrp="1"/>
          </p:cNvSpPr>
          <p:nvPr>
            <p:ph type="title"/>
          </p:nvPr>
        </p:nvSpPr>
        <p:spPr/>
        <p:txBody>
          <a:bodyPr/>
          <a:lstStyle/>
          <a:p>
            <a:r>
              <a:rPr lang="de-DE" dirty="0" smtClean="0"/>
              <a:t>Overfitting</a:t>
            </a:r>
            <a:endParaRPr lang="en-GB" dirty="0"/>
          </a:p>
        </p:txBody>
      </p:sp>
      <p:sp>
        <p:nvSpPr>
          <p:cNvPr id="4" name="Text Placeholder 3">
            <a:extLst>
              <a:ext uri="{FF2B5EF4-FFF2-40B4-BE49-F238E27FC236}">
                <a16:creationId xmlns:a16="http://schemas.microsoft.com/office/drawing/2014/main" id="{5A58D660-8A33-4B68-8C61-45B342E829E8}"/>
              </a:ext>
            </a:extLst>
          </p:cNvPr>
          <p:cNvSpPr>
            <a:spLocks noGrp="1"/>
          </p:cNvSpPr>
          <p:nvPr>
            <p:ph type="body" sz="quarter" idx="14"/>
          </p:nvPr>
        </p:nvSpPr>
        <p:spPr>
          <a:xfrm>
            <a:off x="360000" y="2002771"/>
            <a:ext cx="8378825" cy="3204908"/>
          </a:xfrm>
        </p:spPr>
        <p:txBody>
          <a:bodyPr/>
          <a:lstStyle/>
          <a:p>
            <a:pPr algn="l"/>
            <a:r>
              <a:rPr lang="en-GB" sz="1800" b="0" i="0" u="none" strike="noStrike" baseline="0" dirty="0">
                <a:solidFill>
                  <a:srgbClr val="002A51"/>
                </a:solidFill>
              </a:rPr>
              <a:t>When we say that the model overfits the data, it means that the learned model is fitting</a:t>
            </a:r>
            <a:r>
              <a:rPr lang="en-GB" sz="1800" dirty="0">
                <a:solidFill>
                  <a:srgbClr val="002A51"/>
                </a:solidFill>
              </a:rPr>
              <a:t> </a:t>
            </a:r>
            <a:r>
              <a:rPr lang="en-GB" sz="1800" b="0" i="0" u="none" strike="noStrike" baseline="0" dirty="0">
                <a:solidFill>
                  <a:srgbClr val="002A51"/>
                </a:solidFill>
              </a:rPr>
              <a:t>the training data too well, including noise and errors, and does not generalize to real-world new data</a:t>
            </a:r>
            <a:r>
              <a:rPr lang="en-GB" sz="1800" dirty="0">
                <a:solidFill>
                  <a:srgbClr val="002A51"/>
                </a:solidFill>
              </a:rPr>
              <a:t>: The model’s prediction error on new data from the same distribution will be higher than on the training data.</a:t>
            </a:r>
            <a:endParaRPr lang="en-GB" sz="1800" b="0" i="0" u="none" strike="noStrike" baseline="0" dirty="0">
              <a:solidFill>
                <a:srgbClr val="002A51"/>
              </a:solidFill>
            </a:endParaRPr>
          </a:p>
          <a:p>
            <a:pPr algn="l"/>
            <a:r>
              <a:rPr lang="en-GB" sz="1800" dirty="0" smtClean="0">
                <a:solidFill>
                  <a:srgbClr val="002A51"/>
                </a:solidFill>
              </a:rPr>
              <a:t>This happens when the model has too many free parameters with respect to the complexity of the data and can easily adjust them to all the particularities of the training set. </a:t>
            </a:r>
          </a:p>
        </p:txBody>
      </p:sp>
      <p:sp>
        <p:nvSpPr>
          <p:cNvPr id="5" name="Footer Placeholder 4">
            <a:extLst>
              <a:ext uri="{FF2B5EF4-FFF2-40B4-BE49-F238E27FC236}">
                <a16:creationId xmlns:a16="http://schemas.microsoft.com/office/drawing/2014/main" id="{129DD75F-E76A-4099-80E8-F2262099DED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6" name="Text Placeholder 5"/>
          <p:cNvSpPr>
            <a:spLocks noGrp="1"/>
          </p:cNvSpPr>
          <p:nvPr>
            <p:ph type="body" sz="quarter" idx="15"/>
          </p:nvPr>
        </p:nvSpPr>
        <p:spPr/>
        <p:txBody>
          <a:bodyPr/>
          <a:lstStyle/>
          <a:p>
            <a:pPr marL="463550" indent="-457200">
              <a:buFont typeface="+mj-lt"/>
              <a:buAutoNum type="alphaLcParenR"/>
            </a:pPr>
            <a:r>
              <a:rPr lang="en-GB" i="1" dirty="0"/>
              <a:t>Explain </a:t>
            </a:r>
            <a:r>
              <a:rPr lang="en-GB" i="1" dirty="0" smtClean="0"/>
              <a:t>the </a:t>
            </a:r>
            <a:r>
              <a:rPr lang="en-GB" i="1" dirty="0"/>
              <a:t>term </a:t>
            </a:r>
            <a:r>
              <a:rPr lang="en-GB" i="1" dirty="0" smtClean="0"/>
              <a:t>overfitting</a:t>
            </a:r>
            <a:endParaRPr lang="en-GB" i="1" dirty="0"/>
          </a:p>
        </p:txBody>
      </p:sp>
      <p:sp>
        <p:nvSpPr>
          <p:cNvPr id="7" name="Slide Number Placeholder 6"/>
          <p:cNvSpPr>
            <a:spLocks noGrp="1"/>
          </p:cNvSpPr>
          <p:nvPr>
            <p:ph type="sldNum" sz="quarter" idx="13"/>
          </p:nvPr>
        </p:nvSpPr>
        <p:spPr/>
        <p:txBody>
          <a:bodyPr/>
          <a:lstStyle/>
          <a:p>
            <a:fld id="{15C29056-5AFA-7949-831A-3EC086771171}" type="slidenum">
              <a:rPr lang="de-DE" smtClean="0"/>
              <a:pPr/>
              <a:t>37</a:t>
            </a:fld>
            <a:endParaRPr lang="de-DE" dirty="0"/>
          </a:p>
        </p:txBody>
      </p:sp>
    </p:spTree>
    <p:extLst>
      <p:ext uri="{BB962C8B-B14F-4D97-AF65-F5344CB8AC3E}">
        <p14:creationId xmlns:p14="http://schemas.microsoft.com/office/powerpoint/2010/main" val="3670534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6B83-645B-4FDE-A49A-9EAE561C621A}"/>
              </a:ext>
            </a:extLst>
          </p:cNvPr>
          <p:cNvSpPr>
            <a:spLocks noGrp="1"/>
          </p:cNvSpPr>
          <p:nvPr>
            <p:ph type="title"/>
          </p:nvPr>
        </p:nvSpPr>
        <p:spPr/>
        <p:txBody>
          <a:bodyPr/>
          <a:lstStyle/>
          <a:p>
            <a:r>
              <a:rPr lang="de-DE" dirty="0" smtClean="0"/>
              <a:t>Overfitting</a:t>
            </a:r>
            <a:endParaRPr lang="en-GB" dirty="0"/>
          </a:p>
        </p:txBody>
      </p:sp>
      <p:sp>
        <p:nvSpPr>
          <p:cNvPr id="4" name="Text Placeholder 3">
            <a:extLst>
              <a:ext uri="{FF2B5EF4-FFF2-40B4-BE49-F238E27FC236}">
                <a16:creationId xmlns:a16="http://schemas.microsoft.com/office/drawing/2014/main" id="{5A58D660-8A33-4B68-8C61-45B342E829E8}"/>
              </a:ext>
            </a:extLst>
          </p:cNvPr>
          <p:cNvSpPr>
            <a:spLocks noGrp="1"/>
          </p:cNvSpPr>
          <p:nvPr>
            <p:ph type="body" sz="quarter" idx="14"/>
          </p:nvPr>
        </p:nvSpPr>
        <p:spPr/>
        <p:txBody>
          <a:bodyPr/>
          <a:lstStyle/>
          <a:p>
            <a:pPr algn="l"/>
            <a:r>
              <a:rPr lang="en-GB" sz="1800" dirty="0" smtClean="0">
                <a:solidFill>
                  <a:srgbClr val="002A51"/>
                </a:solidFill>
              </a:rPr>
              <a:t>I </a:t>
            </a:r>
            <a:r>
              <a:rPr lang="en-GB" sz="1800" dirty="0">
                <a:solidFill>
                  <a:srgbClr val="002A51"/>
                </a:solidFill>
              </a:rPr>
              <a:t>have a dataset with customer data, including the customer unique IDs, and I want the model to predict which customer will like a given product (customer propensity</a:t>
            </a:r>
            <a:r>
              <a:rPr lang="en-GB" sz="1800" dirty="0" smtClean="0">
                <a:solidFill>
                  <a:srgbClr val="002A51"/>
                </a:solidFill>
              </a:rPr>
              <a:t>). Sometimes </a:t>
            </a:r>
            <a:r>
              <a:rPr lang="en-GB" sz="1800" dirty="0">
                <a:solidFill>
                  <a:srgbClr val="002A51"/>
                </a:solidFill>
              </a:rPr>
              <a:t>too big models learn to predict on the basis of the customer unique ID. </a:t>
            </a:r>
            <a:endParaRPr lang="en-GB" sz="1800" dirty="0" smtClean="0">
              <a:solidFill>
                <a:srgbClr val="002A51"/>
              </a:solidFill>
            </a:endParaRPr>
          </a:p>
          <a:p>
            <a:pPr algn="l"/>
            <a:r>
              <a:rPr lang="en-GB" sz="1800" dirty="0" smtClean="0">
                <a:solidFill>
                  <a:srgbClr val="002A51"/>
                </a:solidFill>
              </a:rPr>
              <a:t>This </a:t>
            </a:r>
            <a:r>
              <a:rPr lang="en-GB" sz="1800" dirty="0">
                <a:solidFill>
                  <a:srgbClr val="002A51"/>
                </a:solidFill>
              </a:rPr>
              <a:t>datum will not be available in new data (every customer has a different unique ID). The model here has learned that customer 00102030 likes chocolate, not that any customer with similar characteristics to customer 00102030 might also like chocolate. It has </a:t>
            </a:r>
            <a:r>
              <a:rPr lang="en-GB" sz="1800" dirty="0" smtClean="0">
                <a:solidFill>
                  <a:srgbClr val="002A51"/>
                </a:solidFill>
              </a:rPr>
              <a:t>rote-learned </a:t>
            </a:r>
            <a:r>
              <a:rPr lang="en-GB" sz="1800" dirty="0">
                <a:solidFill>
                  <a:srgbClr val="002A51"/>
                </a:solidFill>
              </a:rPr>
              <a:t>the particularities of the training set and cannot generalize to new data.</a:t>
            </a:r>
            <a:endParaRPr lang="en-GB" sz="1800" i="1" dirty="0">
              <a:solidFill>
                <a:srgbClr val="002A51"/>
              </a:solidFill>
            </a:endParaRPr>
          </a:p>
        </p:txBody>
      </p:sp>
      <p:sp>
        <p:nvSpPr>
          <p:cNvPr id="5" name="Footer Placeholder 4">
            <a:extLst>
              <a:ext uri="{FF2B5EF4-FFF2-40B4-BE49-F238E27FC236}">
                <a16:creationId xmlns:a16="http://schemas.microsoft.com/office/drawing/2014/main" id="{129DD75F-E76A-4099-80E8-F2262099DED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6" name="Text Placeholder 5"/>
          <p:cNvSpPr>
            <a:spLocks noGrp="1"/>
          </p:cNvSpPr>
          <p:nvPr>
            <p:ph type="body" sz="quarter" idx="15"/>
          </p:nvPr>
        </p:nvSpPr>
        <p:spPr/>
        <p:txBody>
          <a:bodyPr/>
          <a:lstStyle/>
          <a:p>
            <a:pPr marL="463550" indent="-457200">
              <a:buFont typeface="+mj-lt"/>
              <a:buAutoNum type="alphaLcParenR" startAt="2"/>
            </a:pPr>
            <a:r>
              <a:rPr lang="en-GB" i="1" dirty="0" smtClean="0"/>
              <a:t>Name </a:t>
            </a:r>
            <a:r>
              <a:rPr lang="en-GB" i="1" dirty="0"/>
              <a:t>one example where overfitting can </a:t>
            </a:r>
            <a:r>
              <a:rPr lang="en-GB" i="1" dirty="0" smtClean="0"/>
              <a:t>occur</a:t>
            </a:r>
            <a:endParaRPr lang="en-GB" i="1" dirty="0"/>
          </a:p>
        </p:txBody>
      </p:sp>
      <p:sp>
        <p:nvSpPr>
          <p:cNvPr id="7" name="Slide Number Placeholder 6"/>
          <p:cNvSpPr>
            <a:spLocks noGrp="1"/>
          </p:cNvSpPr>
          <p:nvPr>
            <p:ph type="sldNum" sz="quarter" idx="13"/>
          </p:nvPr>
        </p:nvSpPr>
        <p:spPr/>
        <p:txBody>
          <a:bodyPr/>
          <a:lstStyle/>
          <a:p>
            <a:fld id="{15C29056-5AFA-7949-831A-3EC086771171}" type="slidenum">
              <a:rPr lang="de-DE" smtClean="0"/>
              <a:pPr/>
              <a:t>38</a:t>
            </a:fld>
            <a:endParaRPr lang="de-DE" dirty="0"/>
          </a:p>
        </p:txBody>
      </p:sp>
    </p:spTree>
    <p:extLst>
      <p:ext uri="{BB962C8B-B14F-4D97-AF65-F5344CB8AC3E}">
        <p14:creationId xmlns:p14="http://schemas.microsoft.com/office/powerpoint/2010/main" val="59573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Overfitting</a:t>
            </a:r>
            <a:endParaRPr lang="en-US" dirty="0"/>
          </a:p>
        </p:txBody>
      </p:sp>
      <p:sp>
        <p:nvSpPr>
          <p:cNvPr id="4" name="Text Placeholder 3"/>
          <p:cNvSpPr>
            <a:spLocks noGrp="1"/>
          </p:cNvSpPr>
          <p:nvPr>
            <p:ph type="body" sz="quarter" idx="14"/>
          </p:nvPr>
        </p:nvSpPr>
        <p:spPr>
          <a:xfrm>
            <a:off x="360000" y="1901951"/>
            <a:ext cx="8378825" cy="3305727"/>
          </a:xfrm>
        </p:spPr>
        <p:txBody>
          <a:bodyPr/>
          <a:lstStyle/>
          <a:p>
            <a:r>
              <a:rPr lang="en-GB" b="1" dirty="0" smtClean="0"/>
              <a:t>Idea 1:</a:t>
            </a:r>
          </a:p>
          <a:p>
            <a:r>
              <a:rPr lang="en-GB" dirty="0" smtClean="0"/>
              <a:t>Split the data into multiple subsets and use only some to learn the model: if performances on different sets are not differing a lot, the model is probably not affected by overfitting </a:t>
            </a:r>
          </a:p>
          <a:p>
            <a:endParaRPr lang="en-GB" dirty="0" smtClean="0"/>
          </a:p>
          <a:p>
            <a:r>
              <a:rPr lang="en-GB" b="1" dirty="0" smtClean="0"/>
              <a:t>Idea 2</a:t>
            </a:r>
            <a:r>
              <a:rPr lang="en-GB" dirty="0" smtClean="0"/>
              <a:t> (not always applicable):</a:t>
            </a:r>
          </a:p>
          <a:p>
            <a:r>
              <a:rPr lang="en-GB" dirty="0" smtClean="0"/>
              <a:t>Ask an expert to take a look at your </a:t>
            </a:r>
            <a:r>
              <a:rPr lang="en-GB" dirty="0" err="1" smtClean="0"/>
              <a:t>classificator</a:t>
            </a:r>
            <a:endParaRPr lang="en-GB" dirty="0" smtClean="0"/>
          </a:p>
        </p:txBody>
      </p:sp>
      <p:sp>
        <p:nvSpPr>
          <p:cNvPr id="5" name="Footer Placeholder 4"/>
          <p:cNvSpPr>
            <a:spLocks noGrp="1"/>
          </p:cNvSpPr>
          <p:nvPr>
            <p:ph type="ftr" sz="quarter" idx="3"/>
          </p:nvPr>
        </p:nvSpPr>
        <p:spPr/>
        <p:txBody>
          <a:bodyPr/>
          <a:lstStyle/>
          <a:p>
            <a:r>
              <a:rPr lang="en" smtClean="0"/>
              <a:t>Guide to Intelligent Data Science </a:t>
            </a:r>
            <a:r>
              <a:rPr lang="en" b="0" smtClean="0"/>
              <a:t>Second Edition, 2020</a:t>
            </a:r>
            <a:endParaRPr lang="de-DE" b="0" dirty="0"/>
          </a:p>
        </p:txBody>
      </p:sp>
      <p:sp>
        <p:nvSpPr>
          <p:cNvPr id="6" name="Text Placeholder 5"/>
          <p:cNvSpPr>
            <a:spLocks noGrp="1"/>
          </p:cNvSpPr>
          <p:nvPr>
            <p:ph type="body" sz="quarter" idx="15"/>
          </p:nvPr>
        </p:nvSpPr>
        <p:spPr/>
        <p:txBody>
          <a:bodyPr/>
          <a:lstStyle/>
          <a:p>
            <a:pPr marL="342900" indent="-342900">
              <a:buFont typeface="+mj-lt"/>
              <a:buAutoNum type="alphaLcParenR" startAt="3"/>
            </a:pPr>
            <a:r>
              <a:rPr lang="en-GB" i="1" dirty="0"/>
              <a:t>How can you test if your results suffer from overfitting? (name one idea</a:t>
            </a:r>
            <a:r>
              <a:rPr lang="en-GB" i="1" dirty="0" smtClean="0"/>
              <a:t>)</a:t>
            </a:r>
            <a:endParaRPr lang="en-GB" i="1" dirty="0"/>
          </a:p>
        </p:txBody>
      </p:sp>
      <p:sp>
        <p:nvSpPr>
          <p:cNvPr id="7" name="Slide Number Placeholder 6"/>
          <p:cNvSpPr>
            <a:spLocks noGrp="1"/>
          </p:cNvSpPr>
          <p:nvPr>
            <p:ph type="sldNum" sz="quarter" idx="13"/>
          </p:nvPr>
        </p:nvSpPr>
        <p:spPr/>
        <p:txBody>
          <a:bodyPr/>
          <a:lstStyle/>
          <a:p>
            <a:fld id="{15C29056-5AFA-7949-831A-3EC086771171}" type="slidenum">
              <a:rPr lang="de-DE" smtClean="0"/>
              <a:pPr/>
              <a:t>39</a:t>
            </a:fld>
            <a:endParaRPr lang="de-DE" dirty="0"/>
          </a:p>
        </p:txBody>
      </p:sp>
    </p:spTree>
    <p:extLst>
      <p:ext uri="{BB962C8B-B14F-4D97-AF65-F5344CB8AC3E}">
        <p14:creationId xmlns:p14="http://schemas.microsoft.com/office/powerpoint/2010/main" val="2505277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E2C6A-F81F-4264-ABAC-B1094554F247}"/>
              </a:ext>
            </a:extLst>
          </p:cNvPr>
          <p:cNvSpPr>
            <a:spLocks noGrp="1"/>
          </p:cNvSpPr>
          <p:nvPr>
            <p:ph type="title"/>
          </p:nvPr>
        </p:nvSpPr>
        <p:spPr/>
        <p:txBody>
          <a:bodyPr/>
          <a:lstStyle/>
          <a:p>
            <a:r>
              <a:rPr lang="de-DE" dirty="0"/>
              <a:t>1. Error metrics for classification</a:t>
            </a:r>
            <a:endParaRPr lang="en-GB" dirty="0"/>
          </a:p>
        </p:txBody>
      </p:sp>
      <p:sp>
        <p:nvSpPr>
          <p:cNvPr id="4" name="Text Placeholder 3">
            <a:extLst>
              <a:ext uri="{FF2B5EF4-FFF2-40B4-BE49-F238E27FC236}">
                <a16:creationId xmlns:a16="http://schemas.microsoft.com/office/drawing/2014/main" id="{E9C1DD10-D363-448A-8E53-428E8E4E7D56}"/>
              </a:ext>
            </a:extLst>
          </p:cNvPr>
          <p:cNvSpPr>
            <a:spLocks noGrp="1"/>
          </p:cNvSpPr>
          <p:nvPr>
            <p:ph type="body" sz="quarter" idx="14"/>
          </p:nvPr>
        </p:nvSpPr>
        <p:spPr/>
        <p:txBody>
          <a:bodyPr/>
          <a:lstStyle/>
          <a:p>
            <a:pPr marL="6350" indent="0">
              <a:buNone/>
            </a:pPr>
            <a:r>
              <a:rPr lang="de-DE" sz="1800" dirty="0"/>
              <a:t>All terms are </a:t>
            </a:r>
            <a:r>
              <a:rPr lang="de-DE" sz="1800" dirty="0" smtClean="0"/>
              <a:t>based </a:t>
            </a:r>
            <a:r>
              <a:rPr lang="de-DE" sz="1800" dirty="0"/>
              <a:t>on a two-class decision problem. </a:t>
            </a:r>
            <a:r>
              <a:rPr lang="de-DE" sz="1800" dirty="0" smtClean="0"/>
              <a:t>Arbitrarily</a:t>
            </a:r>
            <a:r>
              <a:rPr lang="de-DE" sz="1800" dirty="0"/>
              <a:t>, take one class as the </a:t>
            </a:r>
            <a:r>
              <a:rPr lang="de-DE" sz="1800" b="1" dirty="0"/>
              <a:t>POSITIVE</a:t>
            </a:r>
            <a:r>
              <a:rPr lang="de-DE" sz="1800" dirty="0"/>
              <a:t> class and the remaining class as the </a:t>
            </a:r>
            <a:r>
              <a:rPr lang="de-DE" sz="1800" b="1" dirty="0"/>
              <a:t>NEGATIVE</a:t>
            </a:r>
            <a:r>
              <a:rPr lang="de-DE" sz="1800" dirty="0"/>
              <a:t> class.</a:t>
            </a:r>
            <a:endParaRPr lang="en-GB" sz="1800" dirty="0"/>
          </a:p>
        </p:txBody>
      </p:sp>
      <p:sp>
        <p:nvSpPr>
          <p:cNvPr id="5" name="Footer Placeholder 4">
            <a:extLst>
              <a:ext uri="{FF2B5EF4-FFF2-40B4-BE49-F238E27FC236}">
                <a16:creationId xmlns:a16="http://schemas.microsoft.com/office/drawing/2014/main" id="{876E4720-0C0A-4CB6-95A5-6D383EF3602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6" name="Text Placeholder 5"/>
          <p:cNvSpPr>
            <a:spLocks noGrp="1"/>
          </p:cNvSpPr>
          <p:nvPr>
            <p:ph type="body" sz="quarter" idx="15"/>
          </p:nvPr>
        </p:nvSpPr>
        <p:spPr/>
        <p:txBody>
          <a:bodyPr/>
          <a:lstStyle/>
          <a:p>
            <a:pPr marL="6350" indent="0">
              <a:buNone/>
            </a:pPr>
            <a:r>
              <a:rPr lang="en-GB" i="1" dirty="0"/>
              <a:t>Explain the meaning of the following terms:</a:t>
            </a:r>
          </a:p>
          <a:p>
            <a:pPr marL="514350" lvl="1" indent="-285750"/>
            <a:r>
              <a:rPr lang="en-GB" i="1" dirty="0"/>
              <a:t>True positive, true negative, false positive, false </a:t>
            </a:r>
            <a:r>
              <a:rPr lang="en-GB" i="1" dirty="0" smtClean="0"/>
              <a:t>negative</a:t>
            </a:r>
            <a:endParaRPr lang="en-GB" i="1" dirty="0"/>
          </a:p>
        </p:txBody>
      </p:sp>
      <p:graphicFrame>
        <p:nvGraphicFramePr>
          <p:cNvPr id="9" name="Table 8">
            <a:extLst>
              <a:ext uri="{FF2B5EF4-FFF2-40B4-BE49-F238E27FC236}">
                <a16:creationId xmlns:a16="http://schemas.microsoft.com/office/drawing/2014/main" id="{963C6A23-8A8C-4B90-B05E-6C9B03B6E239}"/>
              </a:ext>
            </a:extLst>
          </p:cNvPr>
          <p:cNvGraphicFramePr>
            <a:graphicFrameLocks noGrp="1"/>
          </p:cNvGraphicFramePr>
          <p:nvPr>
            <p:extLst>
              <p:ext uri="{D42A27DB-BD31-4B8C-83A1-F6EECF244321}">
                <p14:modId xmlns:p14="http://schemas.microsoft.com/office/powerpoint/2010/main" val="3772123053"/>
              </p:ext>
            </p:extLst>
          </p:nvPr>
        </p:nvGraphicFramePr>
        <p:xfrm>
          <a:off x="4369981" y="3282486"/>
          <a:ext cx="4200611" cy="1483360"/>
        </p:xfrm>
        <a:graphic>
          <a:graphicData uri="http://schemas.openxmlformats.org/drawingml/2006/table">
            <a:tbl>
              <a:tblPr firstRow="1" bandRow="1">
                <a:tableStyleId>{5C22544A-7EE6-4342-B048-85BDC9FD1C3A}</a:tableStyleId>
              </a:tblPr>
              <a:tblGrid>
                <a:gridCol w="1178787">
                  <a:extLst>
                    <a:ext uri="{9D8B030D-6E8A-4147-A177-3AD203B41FA5}">
                      <a16:colId xmlns:a16="http://schemas.microsoft.com/office/drawing/2014/main" val="2521256269"/>
                    </a:ext>
                  </a:extLst>
                </a:gridCol>
                <a:gridCol w="1450515">
                  <a:extLst>
                    <a:ext uri="{9D8B030D-6E8A-4147-A177-3AD203B41FA5}">
                      <a16:colId xmlns:a16="http://schemas.microsoft.com/office/drawing/2014/main" val="2776123958"/>
                    </a:ext>
                  </a:extLst>
                </a:gridCol>
                <a:gridCol w="1571309">
                  <a:extLst>
                    <a:ext uri="{9D8B030D-6E8A-4147-A177-3AD203B41FA5}">
                      <a16:colId xmlns:a16="http://schemas.microsoft.com/office/drawing/2014/main" val="3568835804"/>
                    </a:ext>
                  </a:extLst>
                </a:gridCol>
              </a:tblGrid>
              <a:tr h="370840">
                <a:tc rowSpan="2">
                  <a:txBody>
                    <a:bodyPr/>
                    <a:lstStyle/>
                    <a:p>
                      <a:endParaRPr lang="en-US" dirty="0"/>
                    </a:p>
                    <a:p>
                      <a:r>
                        <a:rPr lang="en-US" dirty="0"/>
                        <a:t>True class</a:t>
                      </a:r>
                    </a:p>
                  </a:txBody>
                  <a:tcPr/>
                </a:tc>
                <a:tc gridSpan="2">
                  <a:txBody>
                    <a:bodyPr/>
                    <a:lstStyle/>
                    <a:p>
                      <a:pPr algn="ctr"/>
                      <a:r>
                        <a:rPr lang="en-US" dirty="0"/>
                        <a:t>Predicted class</a:t>
                      </a:r>
                    </a:p>
                  </a:txBody>
                  <a:tcPr/>
                </a:tc>
                <a:tc hMerge="1">
                  <a:txBody>
                    <a:bodyPr/>
                    <a:lstStyle/>
                    <a:p>
                      <a:pPr algn="ctr"/>
                      <a:endParaRPr lang="en-US" dirty="0"/>
                    </a:p>
                  </a:txBody>
                  <a:tcPr/>
                </a:tc>
                <a:extLst>
                  <a:ext uri="{0D108BD9-81ED-4DB2-BD59-A6C34878D82A}">
                    <a16:rowId xmlns:a16="http://schemas.microsoft.com/office/drawing/2014/main" val="3126902946"/>
                  </a:ext>
                </a:extLst>
              </a:tr>
              <a:tr h="370840">
                <a:tc vMerge="1">
                  <a:txBody>
                    <a:bodyPr/>
                    <a:lstStyle/>
                    <a:p>
                      <a:endParaRPr lang="en-US" dirty="0"/>
                    </a:p>
                  </a:txBody>
                  <a:tcPr/>
                </a:tc>
                <a:tc>
                  <a:txBody>
                    <a:bodyPr/>
                    <a:lstStyle/>
                    <a:p>
                      <a:pPr algn="ctr"/>
                      <a:r>
                        <a:rPr lang="en-US" b="1" dirty="0"/>
                        <a:t>POSITIVE</a:t>
                      </a:r>
                    </a:p>
                  </a:txBody>
                  <a:tcPr/>
                </a:tc>
                <a:tc>
                  <a:txBody>
                    <a:bodyPr/>
                    <a:lstStyle/>
                    <a:p>
                      <a:pPr algn="ctr"/>
                      <a:r>
                        <a:rPr lang="en-US" b="1" dirty="0"/>
                        <a:t>NEGATIVE</a:t>
                      </a:r>
                    </a:p>
                  </a:txBody>
                  <a:tcPr/>
                </a:tc>
                <a:extLst>
                  <a:ext uri="{0D108BD9-81ED-4DB2-BD59-A6C34878D82A}">
                    <a16:rowId xmlns:a16="http://schemas.microsoft.com/office/drawing/2014/main" val="2207853635"/>
                  </a:ext>
                </a:extLst>
              </a:tr>
              <a:tr h="370840">
                <a:tc>
                  <a:txBody>
                    <a:bodyPr/>
                    <a:lstStyle/>
                    <a:p>
                      <a:r>
                        <a:rPr lang="en-US" b="1" dirty="0"/>
                        <a:t>POSITIVE</a:t>
                      </a:r>
                    </a:p>
                  </a:txBody>
                  <a:tcPr/>
                </a:tc>
                <a:tc>
                  <a:txBody>
                    <a:bodyPr/>
                    <a:lstStyle/>
                    <a:p>
                      <a:pPr algn="r"/>
                      <a:r>
                        <a:rPr lang="en-US" dirty="0"/>
                        <a:t>TRUE POSITIVES</a:t>
                      </a:r>
                    </a:p>
                  </a:txBody>
                  <a:tcPr/>
                </a:tc>
                <a:tc>
                  <a:txBody>
                    <a:bodyPr/>
                    <a:lstStyle/>
                    <a:p>
                      <a:pPr algn="r"/>
                      <a:r>
                        <a:rPr lang="en-US" dirty="0"/>
                        <a:t>FALSE NEGATIVES</a:t>
                      </a:r>
                    </a:p>
                  </a:txBody>
                  <a:tcPr/>
                </a:tc>
                <a:extLst>
                  <a:ext uri="{0D108BD9-81ED-4DB2-BD59-A6C34878D82A}">
                    <a16:rowId xmlns:a16="http://schemas.microsoft.com/office/drawing/2014/main" val="3930496870"/>
                  </a:ext>
                </a:extLst>
              </a:tr>
              <a:tr h="370840">
                <a:tc>
                  <a:txBody>
                    <a:bodyPr/>
                    <a:lstStyle/>
                    <a:p>
                      <a:r>
                        <a:rPr lang="en-US" b="1" dirty="0"/>
                        <a:t>NEGATIVE</a:t>
                      </a:r>
                    </a:p>
                  </a:txBody>
                  <a:tcPr/>
                </a:tc>
                <a:tc>
                  <a:txBody>
                    <a:bodyPr/>
                    <a:lstStyle/>
                    <a:p>
                      <a:pPr algn="r"/>
                      <a:r>
                        <a:rPr lang="en-US" dirty="0"/>
                        <a:t>FALSE POSITIVES</a:t>
                      </a:r>
                    </a:p>
                  </a:txBody>
                  <a:tcPr/>
                </a:tc>
                <a:tc>
                  <a:txBody>
                    <a:bodyPr/>
                    <a:lstStyle/>
                    <a:p>
                      <a:pPr algn="r"/>
                      <a:r>
                        <a:rPr lang="en-US" dirty="0"/>
                        <a:t>TRUE NEGATIVES</a:t>
                      </a:r>
                    </a:p>
                  </a:txBody>
                  <a:tcPr/>
                </a:tc>
                <a:extLst>
                  <a:ext uri="{0D108BD9-81ED-4DB2-BD59-A6C34878D82A}">
                    <a16:rowId xmlns:a16="http://schemas.microsoft.com/office/drawing/2014/main" val="3110047474"/>
                  </a:ext>
                </a:extLst>
              </a:tr>
            </a:tbl>
          </a:graphicData>
        </a:graphic>
      </p:graphicFrame>
      <p:sp>
        <p:nvSpPr>
          <p:cNvPr id="10" name="Oval 9">
            <a:extLst>
              <a:ext uri="{FF2B5EF4-FFF2-40B4-BE49-F238E27FC236}">
                <a16:creationId xmlns:a16="http://schemas.microsoft.com/office/drawing/2014/main" id="{54FB8221-F6BB-4378-951A-69F81F32AB74}"/>
              </a:ext>
            </a:extLst>
          </p:cNvPr>
          <p:cNvSpPr/>
          <p:nvPr/>
        </p:nvSpPr>
        <p:spPr>
          <a:xfrm>
            <a:off x="5787052" y="4006893"/>
            <a:ext cx="1163171" cy="331946"/>
          </a:xfrm>
          <a:prstGeom prst="ellipse">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3083B3E4-0E27-4ADA-9538-F98CE461672B}"/>
              </a:ext>
            </a:extLst>
          </p:cNvPr>
          <p:cNvSpPr/>
          <p:nvPr/>
        </p:nvSpPr>
        <p:spPr>
          <a:xfrm>
            <a:off x="7259506" y="4384924"/>
            <a:ext cx="1311085" cy="331946"/>
          </a:xfrm>
          <a:prstGeom prst="ellipse">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4" name="Straight Arrow Connector 13">
            <a:extLst>
              <a:ext uri="{FF2B5EF4-FFF2-40B4-BE49-F238E27FC236}">
                <a16:creationId xmlns:a16="http://schemas.microsoft.com/office/drawing/2014/main" id="{66945444-48A9-4BBA-8879-353DC68BB921}"/>
              </a:ext>
            </a:extLst>
          </p:cNvPr>
          <p:cNvCxnSpPr>
            <a:cxnSpLocks/>
            <a:stCxn id="21" idx="2"/>
            <a:endCxn id="12" idx="0"/>
          </p:cNvCxnSpPr>
          <p:nvPr/>
        </p:nvCxnSpPr>
        <p:spPr>
          <a:xfrm flipH="1">
            <a:off x="7915049" y="2995253"/>
            <a:ext cx="91861" cy="1389671"/>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7C0202E-FBAD-46BE-A342-5AF06BEA1E6D}"/>
              </a:ext>
            </a:extLst>
          </p:cNvPr>
          <p:cNvCxnSpPr>
            <a:cxnSpLocks/>
            <a:stCxn id="21" idx="2"/>
            <a:endCxn id="10" idx="6"/>
          </p:cNvCxnSpPr>
          <p:nvPr/>
        </p:nvCxnSpPr>
        <p:spPr>
          <a:xfrm flipH="1">
            <a:off x="6950223" y="2995253"/>
            <a:ext cx="1056687" cy="1177613"/>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4022C2D-5A7F-463C-9B04-47221AD9B8AB}"/>
              </a:ext>
            </a:extLst>
          </p:cNvPr>
          <p:cNvSpPr txBox="1"/>
          <p:nvPr/>
        </p:nvSpPr>
        <p:spPr>
          <a:xfrm>
            <a:off x="7146097" y="2749032"/>
            <a:ext cx="1721625"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Correct predictions</a:t>
            </a:r>
            <a:endParaRPr lang="en-GB"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6" name="Rectangle 15">
            <a:extLst>
              <a:ext uri="{FF2B5EF4-FFF2-40B4-BE49-F238E27FC236}">
                <a16:creationId xmlns:a16="http://schemas.microsoft.com/office/drawing/2014/main" id="{088B047C-8475-49BE-AD2E-2EB24EEAA36F}"/>
              </a:ext>
            </a:extLst>
          </p:cNvPr>
          <p:cNvSpPr/>
          <p:nvPr/>
        </p:nvSpPr>
        <p:spPr>
          <a:xfrm>
            <a:off x="360000" y="2514634"/>
            <a:ext cx="3752187" cy="2693045"/>
          </a:xfrm>
          <a:prstGeom prst="rect">
            <a:avLst/>
          </a:prstGeom>
        </p:spPr>
        <p:txBody>
          <a:bodyPr wrap="square">
            <a:spAutoFit/>
          </a:bodyPr>
          <a:lstStyle/>
          <a:p>
            <a:r>
              <a:rPr lang="de-DE" sz="1300" dirty="0">
                <a:solidFill>
                  <a:schemeClr val="tx1">
                    <a:lumMod val="75000"/>
                  </a:schemeClr>
                </a:solidFill>
                <a:latin typeface="Arial" panose="020B0604020202020204" pitchFamily="34" charset="0"/>
                <a:cs typeface="Arial" panose="020B0604020202020204" pitchFamily="34" charset="0"/>
              </a:rPr>
              <a:t>TRUE POSITIVES (</a:t>
            </a:r>
            <a:r>
              <a:rPr lang="de-DE" sz="1300" b="1" dirty="0">
                <a:solidFill>
                  <a:schemeClr val="tx1">
                    <a:lumMod val="75000"/>
                  </a:schemeClr>
                </a:solidFill>
                <a:latin typeface="Arial" panose="020B0604020202020204" pitchFamily="34" charset="0"/>
                <a:cs typeface="Arial" panose="020B0604020202020204" pitchFamily="34" charset="0"/>
              </a:rPr>
              <a:t>TP</a:t>
            </a:r>
            <a:r>
              <a:rPr lang="de-DE" sz="1300" dirty="0">
                <a:solidFill>
                  <a:schemeClr val="tx1">
                    <a:lumMod val="75000"/>
                  </a:schemeClr>
                </a:solidFill>
                <a:latin typeface="Arial" panose="020B0604020202020204" pitchFamily="34" charset="0"/>
                <a:cs typeface="Arial" panose="020B0604020202020204" pitchFamily="34" charset="0"/>
              </a:rPr>
              <a:t>): Original class is </a:t>
            </a:r>
            <a:r>
              <a:rPr lang="de-DE" sz="1300" b="1" dirty="0">
                <a:solidFill>
                  <a:schemeClr val="tx1">
                    <a:lumMod val="75000"/>
                  </a:schemeClr>
                </a:solidFill>
                <a:latin typeface="Arial" panose="020B0604020202020204" pitchFamily="34" charset="0"/>
                <a:cs typeface="Arial" panose="020B0604020202020204" pitchFamily="34" charset="0"/>
              </a:rPr>
              <a:t>positive</a:t>
            </a:r>
            <a:r>
              <a:rPr lang="de-DE" sz="1300" dirty="0">
                <a:solidFill>
                  <a:schemeClr val="tx1">
                    <a:lumMod val="75000"/>
                  </a:schemeClr>
                </a:solidFill>
                <a:latin typeface="Arial" panose="020B0604020202020204" pitchFamily="34" charset="0"/>
                <a:cs typeface="Arial" panose="020B0604020202020204" pitchFamily="34" charset="0"/>
              </a:rPr>
              <a:t> and predictor class is also </a:t>
            </a:r>
            <a:r>
              <a:rPr lang="de-DE" sz="1300" b="1" dirty="0">
                <a:solidFill>
                  <a:schemeClr val="tx1">
                    <a:lumMod val="75000"/>
                  </a:schemeClr>
                </a:solidFill>
                <a:latin typeface="Arial" panose="020B0604020202020204" pitchFamily="34" charset="0"/>
                <a:cs typeface="Arial" panose="020B0604020202020204" pitchFamily="34" charset="0"/>
              </a:rPr>
              <a:t>positive </a:t>
            </a:r>
            <a:r>
              <a:rPr lang="de-DE" sz="1300" dirty="0">
                <a:solidFill>
                  <a:schemeClr val="tx1">
                    <a:lumMod val="75000"/>
                  </a:schemeClr>
                </a:solidFill>
                <a:latin typeface="Arial" panose="020B0604020202020204" pitchFamily="34" charset="0"/>
                <a:cs typeface="Arial" panose="020B0604020202020204" pitchFamily="34" charset="0"/>
              </a:rPr>
              <a:t>(correct)</a:t>
            </a:r>
          </a:p>
          <a:p>
            <a:endParaRPr lang="de-DE" sz="1300" dirty="0">
              <a:solidFill>
                <a:schemeClr val="tx1">
                  <a:lumMod val="75000"/>
                </a:schemeClr>
              </a:solidFill>
              <a:latin typeface="Arial" panose="020B0604020202020204" pitchFamily="34" charset="0"/>
              <a:cs typeface="Arial" panose="020B0604020202020204" pitchFamily="34" charset="0"/>
            </a:endParaRPr>
          </a:p>
          <a:p>
            <a:r>
              <a:rPr lang="de-DE" sz="1300" dirty="0">
                <a:solidFill>
                  <a:schemeClr val="tx1">
                    <a:lumMod val="75000"/>
                  </a:schemeClr>
                </a:solidFill>
                <a:latin typeface="Arial" panose="020B0604020202020204" pitchFamily="34" charset="0"/>
                <a:cs typeface="Arial" panose="020B0604020202020204" pitchFamily="34" charset="0"/>
              </a:rPr>
              <a:t>TRUE NEGATIVES (</a:t>
            </a:r>
            <a:r>
              <a:rPr lang="de-DE" sz="1300" b="1" dirty="0">
                <a:solidFill>
                  <a:schemeClr val="tx1">
                    <a:lumMod val="75000"/>
                  </a:schemeClr>
                </a:solidFill>
                <a:latin typeface="Arial" panose="020B0604020202020204" pitchFamily="34" charset="0"/>
                <a:cs typeface="Arial" panose="020B0604020202020204" pitchFamily="34" charset="0"/>
              </a:rPr>
              <a:t>TN</a:t>
            </a:r>
            <a:r>
              <a:rPr lang="de-DE" sz="1300" dirty="0">
                <a:solidFill>
                  <a:schemeClr val="tx1">
                    <a:lumMod val="75000"/>
                  </a:schemeClr>
                </a:solidFill>
                <a:latin typeface="Arial" panose="020B0604020202020204" pitchFamily="34" charset="0"/>
                <a:cs typeface="Arial" panose="020B0604020202020204" pitchFamily="34" charset="0"/>
              </a:rPr>
              <a:t>): Original class is </a:t>
            </a:r>
            <a:r>
              <a:rPr lang="de-DE" sz="1300" b="1" dirty="0">
                <a:solidFill>
                  <a:schemeClr val="tx1">
                    <a:lumMod val="75000"/>
                  </a:schemeClr>
                </a:solidFill>
                <a:latin typeface="Arial" panose="020B0604020202020204" pitchFamily="34" charset="0"/>
                <a:cs typeface="Arial" panose="020B0604020202020204" pitchFamily="34" charset="0"/>
              </a:rPr>
              <a:t>negative</a:t>
            </a:r>
            <a:r>
              <a:rPr lang="de-DE" sz="1300" dirty="0">
                <a:solidFill>
                  <a:schemeClr val="tx1">
                    <a:lumMod val="75000"/>
                  </a:schemeClr>
                </a:solidFill>
                <a:latin typeface="Arial" panose="020B0604020202020204" pitchFamily="34" charset="0"/>
                <a:cs typeface="Arial" panose="020B0604020202020204" pitchFamily="34" charset="0"/>
              </a:rPr>
              <a:t> and predictor class is also </a:t>
            </a:r>
            <a:r>
              <a:rPr lang="de-DE" sz="1300" b="1" dirty="0">
                <a:solidFill>
                  <a:schemeClr val="tx1">
                    <a:lumMod val="75000"/>
                  </a:schemeClr>
                </a:solidFill>
                <a:latin typeface="Arial" panose="020B0604020202020204" pitchFamily="34" charset="0"/>
                <a:cs typeface="Arial" panose="020B0604020202020204" pitchFamily="34" charset="0"/>
              </a:rPr>
              <a:t>negative </a:t>
            </a:r>
            <a:r>
              <a:rPr lang="de-DE" sz="1300" dirty="0">
                <a:solidFill>
                  <a:schemeClr val="tx1">
                    <a:lumMod val="75000"/>
                  </a:schemeClr>
                </a:solidFill>
                <a:latin typeface="Arial" panose="020B0604020202020204" pitchFamily="34" charset="0"/>
                <a:cs typeface="Arial" panose="020B0604020202020204" pitchFamily="34" charset="0"/>
              </a:rPr>
              <a:t>(correct)</a:t>
            </a:r>
          </a:p>
          <a:p>
            <a:endParaRPr lang="de-DE" sz="1300" dirty="0">
              <a:solidFill>
                <a:schemeClr val="tx1">
                  <a:lumMod val="75000"/>
                </a:schemeClr>
              </a:solidFill>
              <a:latin typeface="Arial" panose="020B0604020202020204" pitchFamily="34" charset="0"/>
              <a:cs typeface="Arial" panose="020B0604020202020204" pitchFamily="34" charset="0"/>
            </a:endParaRPr>
          </a:p>
          <a:p>
            <a:r>
              <a:rPr lang="de-DE" sz="1300" dirty="0">
                <a:solidFill>
                  <a:schemeClr val="tx1">
                    <a:lumMod val="75000"/>
                  </a:schemeClr>
                </a:solidFill>
                <a:latin typeface="Arial" panose="020B0604020202020204" pitchFamily="34" charset="0"/>
                <a:cs typeface="Arial" panose="020B0604020202020204" pitchFamily="34" charset="0"/>
              </a:rPr>
              <a:t>FALSE NEGATIVES (</a:t>
            </a:r>
            <a:r>
              <a:rPr lang="de-DE" sz="1300" b="1" dirty="0">
                <a:solidFill>
                  <a:schemeClr val="tx1">
                    <a:lumMod val="75000"/>
                  </a:schemeClr>
                </a:solidFill>
                <a:latin typeface="Arial" panose="020B0604020202020204" pitchFamily="34" charset="0"/>
                <a:cs typeface="Arial" panose="020B0604020202020204" pitchFamily="34" charset="0"/>
              </a:rPr>
              <a:t>FN</a:t>
            </a:r>
            <a:r>
              <a:rPr lang="de-DE" sz="1300" dirty="0">
                <a:solidFill>
                  <a:schemeClr val="tx1">
                    <a:lumMod val="75000"/>
                  </a:schemeClr>
                </a:solidFill>
                <a:latin typeface="Arial" panose="020B0604020202020204" pitchFamily="34" charset="0"/>
                <a:cs typeface="Arial" panose="020B0604020202020204" pitchFamily="34" charset="0"/>
              </a:rPr>
              <a:t>): Original class is </a:t>
            </a:r>
            <a:r>
              <a:rPr lang="de-DE" sz="1300" b="1" dirty="0">
                <a:solidFill>
                  <a:schemeClr val="tx1">
                    <a:lumMod val="75000"/>
                  </a:schemeClr>
                </a:solidFill>
                <a:latin typeface="Arial" panose="020B0604020202020204" pitchFamily="34" charset="0"/>
                <a:cs typeface="Arial" panose="020B0604020202020204" pitchFamily="34" charset="0"/>
              </a:rPr>
              <a:t>positive</a:t>
            </a:r>
            <a:r>
              <a:rPr lang="de-DE" sz="1300" dirty="0">
                <a:solidFill>
                  <a:schemeClr val="tx1">
                    <a:lumMod val="75000"/>
                  </a:schemeClr>
                </a:solidFill>
                <a:latin typeface="Arial" panose="020B0604020202020204" pitchFamily="34" charset="0"/>
                <a:cs typeface="Arial" panose="020B0604020202020204" pitchFamily="34" charset="0"/>
              </a:rPr>
              <a:t> and predictor class is </a:t>
            </a:r>
            <a:r>
              <a:rPr lang="de-DE" sz="1300" b="1" dirty="0">
                <a:solidFill>
                  <a:schemeClr val="tx1">
                    <a:lumMod val="75000"/>
                  </a:schemeClr>
                </a:solidFill>
                <a:latin typeface="Arial" panose="020B0604020202020204" pitchFamily="34" charset="0"/>
                <a:cs typeface="Arial" panose="020B0604020202020204" pitchFamily="34" charset="0"/>
              </a:rPr>
              <a:t>negative </a:t>
            </a:r>
            <a:r>
              <a:rPr lang="de-DE" sz="1300" dirty="0">
                <a:solidFill>
                  <a:schemeClr val="tx1">
                    <a:lumMod val="75000"/>
                  </a:schemeClr>
                </a:solidFill>
                <a:latin typeface="Arial" panose="020B0604020202020204" pitchFamily="34" charset="0"/>
                <a:cs typeface="Arial" panose="020B0604020202020204" pitchFamily="34" charset="0"/>
              </a:rPr>
              <a:t>(wrong)</a:t>
            </a:r>
          </a:p>
          <a:p>
            <a:endParaRPr lang="de-DE" sz="1300" dirty="0">
              <a:solidFill>
                <a:schemeClr val="tx1">
                  <a:lumMod val="75000"/>
                </a:schemeClr>
              </a:solidFill>
              <a:latin typeface="Arial" panose="020B0604020202020204" pitchFamily="34" charset="0"/>
              <a:cs typeface="Arial" panose="020B0604020202020204" pitchFamily="34" charset="0"/>
            </a:endParaRPr>
          </a:p>
          <a:p>
            <a:r>
              <a:rPr lang="de-DE" sz="1300" dirty="0">
                <a:solidFill>
                  <a:schemeClr val="tx1">
                    <a:lumMod val="75000"/>
                  </a:schemeClr>
                </a:solidFill>
                <a:latin typeface="Arial" panose="020B0604020202020204" pitchFamily="34" charset="0"/>
                <a:cs typeface="Arial" panose="020B0604020202020204" pitchFamily="34" charset="0"/>
              </a:rPr>
              <a:t>FALSE POSITIVES (</a:t>
            </a:r>
            <a:r>
              <a:rPr lang="de-DE" sz="1300" b="1" dirty="0">
                <a:solidFill>
                  <a:schemeClr val="tx1">
                    <a:lumMod val="75000"/>
                  </a:schemeClr>
                </a:solidFill>
                <a:latin typeface="Arial" panose="020B0604020202020204" pitchFamily="34" charset="0"/>
                <a:cs typeface="Arial" panose="020B0604020202020204" pitchFamily="34" charset="0"/>
              </a:rPr>
              <a:t>FP</a:t>
            </a:r>
            <a:r>
              <a:rPr lang="de-DE" sz="1300" dirty="0">
                <a:solidFill>
                  <a:schemeClr val="tx1">
                    <a:lumMod val="75000"/>
                  </a:schemeClr>
                </a:solidFill>
                <a:latin typeface="Arial" panose="020B0604020202020204" pitchFamily="34" charset="0"/>
                <a:cs typeface="Arial" panose="020B0604020202020204" pitchFamily="34" charset="0"/>
              </a:rPr>
              <a:t>): Original class is </a:t>
            </a:r>
            <a:r>
              <a:rPr lang="de-DE" sz="1300" b="1" dirty="0">
                <a:solidFill>
                  <a:schemeClr val="tx1">
                    <a:lumMod val="75000"/>
                  </a:schemeClr>
                </a:solidFill>
                <a:latin typeface="Arial" panose="020B0604020202020204" pitchFamily="34" charset="0"/>
                <a:cs typeface="Arial" panose="020B0604020202020204" pitchFamily="34" charset="0"/>
              </a:rPr>
              <a:t>negative</a:t>
            </a:r>
            <a:r>
              <a:rPr lang="de-DE" sz="1300" dirty="0">
                <a:solidFill>
                  <a:schemeClr val="tx1">
                    <a:lumMod val="75000"/>
                  </a:schemeClr>
                </a:solidFill>
                <a:latin typeface="Arial" panose="020B0604020202020204" pitchFamily="34" charset="0"/>
                <a:cs typeface="Arial" panose="020B0604020202020204" pitchFamily="34" charset="0"/>
              </a:rPr>
              <a:t> and predictor class is </a:t>
            </a:r>
            <a:r>
              <a:rPr lang="de-DE" sz="1300" b="1" dirty="0">
                <a:solidFill>
                  <a:schemeClr val="tx1">
                    <a:lumMod val="75000"/>
                  </a:schemeClr>
                </a:solidFill>
                <a:latin typeface="Arial" panose="020B0604020202020204" pitchFamily="34" charset="0"/>
                <a:cs typeface="Arial" panose="020B0604020202020204" pitchFamily="34" charset="0"/>
              </a:rPr>
              <a:t>positive </a:t>
            </a:r>
            <a:r>
              <a:rPr lang="de-DE" sz="1300" dirty="0">
                <a:solidFill>
                  <a:schemeClr val="tx1">
                    <a:lumMod val="75000"/>
                  </a:schemeClr>
                </a:solidFill>
                <a:latin typeface="Arial" panose="020B0604020202020204" pitchFamily="34" charset="0"/>
                <a:cs typeface="Arial" panose="020B0604020202020204" pitchFamily="34" charset="0"/>
              </a:rPr>
              <a:t>(wrong)</a:t>
            </a:r>
          </a:p>
        </p:txBody>
      </p:sp>
      <p:sp>
        <p:nvSpPr>
          <p:cNvPr id="7" name="Slide Number Placeholder 6"/>
          <p:cNvSpPr>
            <a:spLocks noGrp="1"/>
          </p:cNvSpPr>
          <p:nvPr>
            <p:ph type="sldNum" sz="quarter" idx="13"/>
          </p:nvPr>
        </p:nvSpPr>
        <p:spPr/>
        <p:txBody>
          <a:bodyPr/>
          <a:lstStyle/>
          <a:p>
            <a:fld id="{15C29056-5AFA-7949-831A-3EC086771171}" type="slidenum">
              <a:rPr lang="de-DE" smtClean="0"/>
              <a:pPr/>
              <a:t>4</a:t>
            </a:fld>
            <a:endParaRPr lang="de-DE" dirty="0"/>
          </a:p>
        </p:txBody>
      </p:sp>
    </p:spTree>
    <p:extLst>
      <p:ext uri="{BB962C8B-B14F-4D97-AF65-F5344CB8AC3E}">
        <p14:creationId xmlns:p14="http://schemas.microsoft.com/office/powerpoint/2010/main" val="22804243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6B83-645B-4FDE-A49A-9EAE561C621A}"/>
              </a:ext>
            </a:extLst>
          </p:cNvPr>
          <p:cNvSpPr>
            <a:spLocks noGrp="1"/>
          </p:cNvSpPr>
          <p:nvPr>
            <p:ph type="title"/>
          </p:nvPr>
        </p:nvSpPr>
        <p:spPr/>
        <p:txBody>
          <a:bodyPr/>
          <a:lstStyle/>
          <a:p>
            <a:r>
              <a:rPr lang="de-DE" dirty="0" smtClean="0"/>
              <a:t>Overfitting</a:t>
            </a:r>
            <a:endParaRPr lang="en-GB" dirty="0"/>
          </a:p>
        </p:txBody>
      </p:sp>
      <p:sp>
        <p:nvSpPr>
          <p:cNvPr id="4" name="Text Placeholder 3">
            <a:extLst>
              <a:ext uri="{FF2B5EF4-FFF2-40B4-BE49-F238E27FC236}">
                <a16:creationId xmlns:a16="http://schemas.microsoft.com/office/drawing/2014/main" id="{5A58D660-8A33-4B68-8C61-45B342E829E8}"/>
              </a:ext>
            </a:extLst>
          </p:cNvPr>
          <p:cNvSpPr>
            <a:spLocks noGrp="1"/>
          </p:cNvSpPr>
          <p:nvPr>
            <p:ph type="body" sz="quarter" idx="14"/>
          </p:nvPr>
        </p:nvSpPr>
        <p:spPr/>
        <p:txBody>
          <a:bodyPr/>
          <a:lstStyle/>
          <a:p>
            <a:pPr algn="l"/>
            <a:r>
              <a:rPr lang="en-GB" b="0" i="0" u="none" strike="noStrike" baseline="0" dirty="0">
                <a:solidFill>
                  <a:srgbClr val="002A51"/>
                </a:solidFill>
              </a:rPr>
              <a:t>Many techniques to </a:t>
            </a:r>
            <a:r>
              <a:rPr lang="en-GB" b="0" i="0" u="none" strike="noStrike" baseline="0" dirty="0" smtClean="0">
                <a:solidFill>
                  <a:srgbClr val="002A51"/>
                </a:solidFill>
              </a:rPr>
              <a:t>avoid </a:t>
            </a:r>
            <a:r>
              <a:rPr lang="en-GB" b="0" i="0" u="none" strike="noStrike" baseline="0" dirty="0">
                <a:solidFill>
                  <a:srgbClr val="002A51"/>
                </a:solidFill>
              </a:rPr>
              <a:t>overfitting (basically by keeping the model small):</a:t>
            </a:r>
          </a:p>
          <a:p>
            <a:pPr algn="l"/>
            <a:endParaRPr lang="en-GB" b="0" i="0" u="none" strike="noStrike" baseline="0" dirty="0">
              <a:solidFill>
                <a:srgbClr val="002A51"/>
              </a:solidFill>
            </a:endParaRPr>
          </a:p>
          <a:p>
            <a:pPr lvl="1"/>
            <a:r>
              <a:rPr lang="en-GB" sz="1800" dirty="0">
                <a:solidFill>
                  <a:srgbClr val="002A51"/>
                </a:solidFill>
              </a:rPr>
              <a:t>Regularization</a:t>
            </a:r>
          </a:p>
          <a:p>
            <a:pPr lvl="1"/>
            <a:r>
              <a:rPr lang="en-GB" sz="1800" dirty="0">
                <a:solidFill>
                  <a:srgbClr val="002A51"/>
                </a:solidFill>
              </a:rPr>
              <a:t>Pruning</a:t>
            </a:r>
          </a:p>
          <a:p>
            <a:pPr lvl="1"/>
            <a:r>
              <a:rPr lang="en-GB" sz="1800" dirty="0">
                <a:solidFill>
                  <a:srgbClr val="002A51"/>
                </a:solidFill>
              </a:rPr>
              <a:t>Use majority vote on different models trained on similar but not identical training sets</a:t>
            </a:r>
          </a:p>
          <a:p>
            <a:pPr lvl="1"/>
            <a:r>
              <a:rPr lang="en-GB" sz="1800" dirty="0">
                <a:solidFill>
                  <a:srgbClr val="002A51"/>
                </a:solidFill>
              </a:rPr>
              <a:t>Insert randomness in training (dropout layer in deep learning networks)</a:t>
            </a:r>
          </a:p>
          <a:p>
            <a:pPr lvl="1"/>
            <a:endParaRPr lang="en-GB" i="1" dirty="0">
              <a:solidFill>
                <a:srgbClr val="002A51"/>
              </a:solidFill>
            </a:endParaRPr>
          </a:p>
        </p:txBody>
      </p:sp>
      <p:sp>
        <p:nvSpPr>
          <p:cNvPr id="5" name="Footer Placeholder 4">
            <a:extLst>
              <a:ext uri="{FF2B5EF4-FFF2-40B4-BE49-F238E27FC236}">
                <a16:creationId xmlns:a16="http://schemas.microsoft.com/office/drawing/2014/main" id="{129DD75F-E76A-4099-80E8-F2262099DED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6" name="Text Placeholder 5"/>
          <p:cNvSpPr>
            <a:spLocks noGrp="1"/>
          </p:cNvSpPr>
          <p:nvPr>
            <p:ph type="body" sz="quarter" idx="15"/>
          </p:nvPr>
        </p:nvSpPr>
        <p:spPr/>
        <p:txBody>
          <a:bodyPr/>
          <a:lstStyle/>
          <a:p>
            <a:pPr marL="342900" indent="-342900">
              <a:buFont typeface="+mj-lt"/>
              <a:buAutoNum type="alphaLcParenR" startAt="4"/>
            </a:pPr>
            <a:r>
              <a:rPr lang="en-GB" i="1" dirty="0"/>
              <a:t>Name some techniques to avoid </a:t>
            </a:r>
            <a:r>
              <a:rPr lang="en-GB" i="1" dirty="0" smtClean="0"/>
              <a:t>overfitting</a:t>
            </a:r>
            <a:endParaRPr lang="en-GB" i="1" dirty="0"/>
          </a:p>
        </p:txBody>
      </p:sp>
      <p:sp>
        <p:nvSpPr>
          <p:cNvPr id="7" name="Slide Number Placeholder 6"/>
          <p:cNvSpPr>
            <a:spLocks noGrp="1"/>
          </p:cNvSpPr>
          <p:nvPr>
            <p:ph type="sldNum" sz="quarter" idx="13"/>
          </p:nvPr>
        </p:nvSpPr>
        <p:spPr/>
        <p:txBody>
          <a:bodyPr/>
          <a:lstStyle/>
          <a:p>
            <a:fld id="{15C29056-5AFA-7949-831A-3EC086771171}" type="slidenum">
              <a:rPr lang="de-DE" smtClean="0"/>
              <a:pPr/>
              <a:t>40</a:t>
            </a:fld>
            <a:endParaRPr lang="de-DE" dirty="0"/>
          </a:p>
        </p:txBody>
      </p:sp>
    </p:spTree>
    <p:extLst>
      <p:ext uri="{BB962C8B-B14F-4D97-AF65-F5344CB8AC3E}">
        <p14:creationId xmlns:p14="http://schemas.microsoft.com/office/powerpoint/2010/main" val="28807325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1938992"/>
          </a:xfrm>
        </p:spPr>
        <p:txBody>
          <a:bodyPr/>
          <a:lstStyle/>
          <a:p>
            <a:r>
              <a:rPr lang="de-DE" dirty="0"/>
              <a:t>Exercise 5</a:t>
            </a:r>
            <a:br>
              <a:rPr lang="de-DE" dirty="0"/>
            </a:br>
            <a:r>
              <a:rPr lang="de-DE" dirty="0"/>
              <a:t>Training Set vs. Test set &amp; Cross-validation</a:t>
            </a:r>
          </a:p>
        </p:txBody>
      </p:sp>
      <p:sp>
        <p:nvSpPr>
          <p:cNvPr id="4" name="Fußzeilenplatzhalter 3">
            <a:extLst>
              <a:ext uri="{FF2B5EF4-FFF2-40B4-BE49-F238E27FC236}">
                <a16:creationId xmlns:a16="http://schemas.microsoft.com/office/drawing/2014/main" id="{3038D155-696E-394D-AC74-0C0A4611EA6C}"/>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
        <p:nvSpPr>
          <p:cNvPr id="5" name="Slide Number Placeholder 4"/>
          <p:cNvSpPr>
            <a:spLocks noGrp="1"/>
          </p:cNvSpPr>
          <p:nvPr>
            <p:ph type="sldNum" sz="quarter" idx="4"/>
          </p:nvPr>
        </p:nvSpPr>
        <p:spPr/>
        <p:txBody>
          <a:bodyPr/>
          <a:lstStyle/>
          <a:p>
            <a:fld id="{15C29056-5AFA-7949-831A-3EC086771171}" type="slidenum">
              <a:rPr lang="de-DE" smtClean="0"/>
              <a:pPr/>
              <a:t>41</a:t>
            </a:fld>
            <a:endParaRPr lang="de-DE" dirty="0"/>
          </a:p>
        </p:txBody>
      </p:sp>
    </p:spTree>
    <p:extLst>
      <p:ext uri="{BB962C8B-B14F-4D97-AF65-F5344CB8AC3E}">
        <p14:creationId xmlns:p14="http://schemas.microsoft.com/office/powerpoint/2010/main" val="29181863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0D31F-4B8E-4EB9-B05F-27A042E08F50}"/>
              </a:ext>
            </a:extLst>
          </p:cNvPr>
          <p:cNvSpPr>
            <a:spLocks noGrp="1"/>
          </p:cNvSpPr>
          <p:nvPr>
            <p:ph type="title"/>
          </p:nvPr>
        </p:nvSpPr>
        <p:spPr/>
        <p:txBody>
          <a:bodyPr/>
          <a:lstStyle/>
          <a:p>
            <a:r>
              <a:rPr lang="de-DE" dirty="0" smtClean="0"/>
              <a:t>Training </a:t>
            </a:r>
            <a:r>
              <a:rPr lang="de-DE" dirty="0"/>
              <a:t>set vs Test set &amp; Cross-Validation</a:t>
            </a:r>
            <a:endParaRPr lang="en-GB" dirty="0"/>
          </a:p>
        </p:txBody>
      </p:sp>
      <p:sp>
        <p:nvSpPr>
          <p:cNvPr id="3" name="Content Placeholder 2">
            <a:extLst>
              <a:ext uri="{FF2B5EF4-FFF2-40B4-BE49-F238E27FC236}">
                <a16:creationId xmlns:a16="http://schemas.microsoft.com/office/drawing/2014/main" id="{3082D607-4FA8-4831-B0B9-2A39DC649325}"/>
              </a:ext>
            </a:extLst>
          </p:cNvPr>
          <p:cNvSpPr>
            <a:spLocks noGrp="1"/>
          </p:cNvSpPr>
          <p:nvPr>
            <p:ph idx="1"/>
          </p:nvPr>
        </p:nvSpPr>
        <p:spPr>
          <a:xfrm>
            <a:off x="491819" y="764577"/>
            <a:ext cx="8115190" cy="2095257"/>
          </a:xfrm>
        </p:spPr>
        <p:txBody>
          <a:bodyPr>
            <a:normAutofit/>
          </a:bodyPr>
          <a:lstStyle/>
          <a:p>
            <a:r>
              <a:rPr lang="en-GB" sz="2000" i="1" dirty="0"/>
              <a:t>In the lecture we explained that the data is mostly split in two parts (training and test data). Using the whole data maybe builds a better classifier. </a:t>
            </a:r>
          </a:p>
          <a:p>
            <a:pPr marL="609600" lvl="1" indent="-342900">
              <a:buFont typeface="+mj-lt"/>
              <a:buAutoNum type="alphaLcParenR"/>
            </a:pPr>
            <a:r>
              <a:rPr lang="en-GB" sz="1800" i="1" dirty="0"/>
              <a:t>Why is it a good idea to split the data? Which negative side effect could be reduced?</a:t>
            </a:r>
          </a:p>
          <a:p>
            <a:pPr marL="609600" lvl="1" indent="-342900">
              <a:buFont typeface="+mj-lt"/>
              <a:buAutoNum type="alphaLcParenR"/>
            </a:pPr>
            <a:r>
              <a:rPr lang="en-GB" sz="1800" i="1" dirty="0"/>
              <a:t>Explain what cross-validation is and why it is useful</a:t>
            </a:r>
            <a:endParaRPr lang="de-DE" sz="1800" i="1" dirty="0"/>
          </a:p>
        </p:txBody>
      </p:sp>
      <p:grpSp>
        <p:nvGrpSpPr>
          <p:cNvPr id="47" name="Group 46">
            <a:extLst>
              <a:ext uri="{FF2B5EF4-FFF2-40B4-BE49-F238E27FC236}">
                <a16:creationId xmlns:a16="http://schemas.microsoft.com/office/drawing/2014/main" id="{49E5B144-1F07-4EE8-A993-38D61E34BD4D}"/>
              </a:ext>
            </a:extLst>
          </p:cNvPr>
          <p:cNvGrpSpPr/>
          <p:nvPr/>
        </p:nvGrpSpPr>
        <p:grpSpPr>
          <a:xfrm>
            <a:off x="6777577" y="2937475"/>
            <a:ext cx="1106791" cy="1817877"/>
            <a:chOff x="6777577" y="2820746"/>
            <a:chExt cx="1106791" cy="1817877"/>
          </a:xfrm>
        </p:grpSpPr>
        <p:sp>
          <p:nvSpPr>
            <p:cNvPr id="5" name="TextBox 4">
              <a:extLst>
                <a:ext uri="{FF2B5EF4-FFF2-40B4-BE49-F238E27FC236}">
                  <a16:creationId xmlns:a16="http://schemas.microsoft.com/office/drawing/2014/main" id="{6E396F96-BFE5-480B-90A1-58D6338C647D}"/>
                </a:ext>
              </a:extLst>
            </p:cNvPr>
            <p:cNvSpPr txBox="1"/>
            <p:nvPr/>
          </p:nvSpPr>
          <p:spPr>
            <a:xfrm>
              <a:off x="6810285" y="2820746"/>
              <a:ext cx="905761" cy="369332"/>
            </a:xfrm>
            <a:prstGeom prst="rect">
              <a:avLst/>
            </a:prstGeom>
            <a:noFill/>
          </p:spPr>
          <p:txBody>
            <a:bodyPr wrap="none" rtlCol="0">
              <a:spAutoFit/>
            </a:bodyPr>
            <a:lstStyle/>
            <a:p>
              <a:r>
                <a:rPr lang="de-DE" dirty="0"/>
                <a:t>Test Set</a:t>
              </a:r>
              <a:endParaRPr lang="en-GB" dirty="0"/>
            </a:p>
          </p:txBody>
        </p:sp>
        <p:sp>
          <p:nvSpPr>
            <p:cNvPr id="6" name="Oval 5">
              <a:extLst>
                <a:ext uri="{FF2B5EF4-FFF2-40B4-BE49-F238E27FC236}">
                  <a16:creationId xmlns:a16="http://schemas.microsoft.com/office/drawing/2014/main" id="{F30195A4-DD6C-4A76-BC1B-D06C18DC89A9}"/>
                </a:ext>
              </a:extLst>
            </p:cNvPr>
            <p:cNvSpPr/>
            <p:nvPr/>
          </p:nvSpPr>
          <p:spPr>
            <a:xfrm>
              <a:off x="6777577" y="4023691"/>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0D5B14EF-E85E-4620-A0B7-543ED0DFF7DD}"/>
                </a:ext>
              </a:extLst>
            </p:cNvPr>
            <p:cNvSpPr/>
            <p:nvPr/>
          </p:nvSpPr>
          <p:spPr>
            <a:xfrm>
              <a:off x="6814164" y="3622277"/>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8E3ADF1D-F4EA-40EF-8E9D-13DB705B063C}"/>
                </a:ext>
              </a:extLst>
            </p:cNvPr>
            <p:cNvSpPr/>
            <p:nvPr/>
          </p:nvSpPr>
          <p:spPr>
            <a:xfrm>
              <a:off x="7118372" y="3911913"/>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1942E39D-0554-488B-A497-2B28B87B545E}"/>
                </a:ext>
              </a:extLst>
            </p:cNvPr>
            <p:cNvSpPr/>
            <p:nvPr/>
          </p:nvSpPr>
          <p:spPr>
            <a:xfrm>
              <a:off x="7256149" y="3564671"/>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99D51A05-F4AC-4480-B6DA-E06EB15237AE}"/>
                </a:ext>
              </a:extLst>
            </p:cNvPr>
            <p:cNvSpPr/>
            <p:nvPr/>
          </p:nvSpPr>
          <p:spPr>
            <a:xfrm>
              <a:off x="7596352" y="3594083"/>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AD1E118B-BE79-4023-A2DE-4B214C0F5A3E}"/>
                </a:ext>
              </a:extLst>
            </p:cNvPr>
            <p:cNvSpPr/>
            <p:nvPr/>
          </p:nvSpPr>
          <p:spPr>
            <a:xfrm>
              <a:off x="7184145" y="4283275"/>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DFD185D8-729C-437B-B52E-53ADB4B8868B}"/>
                </a:ext>
              </a:extLst>
            </p:cNvPr>
            <p:cNvSpPr/>
            <p:nvPr/>
          </p:nvSpPr>
          <p:spPr>
            <a:xfrm>
              <a:off x="7459167" y="4009073"/>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D0632341-F800-43BB-ADCB-456F5FBCCC9C}"/>
                </a:ext>
              </a:extLst>
            </p:cNvPr>
            <p:cNvSpPr/>
            <p:nvPr/>
          </p:nvSpPr>
          <p:spPr>
            <a:xfrm>
              <a:off x="7740360" y="4123371"/>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599E3546-1668-4FBC-A21D-5C7AEDB0762C}"/>
                </a:ext>
              </a:extLst>
            </p:cNvPr>
            <p:cNvSpPr/>
            <p:nvPr/>
          </p:nvSpPr>
          <p:spPr>
            <a:xfrm>
              <a:off x="6980066" y="4494607"/>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6" name="Group 45">
            <a:extLst>
              <a:ext uri="{FF2B5EF4-FFF2-40B4-BE49-F238E27FC236}">
                <a16:creationId xmlns:a16="http://schemas.microsoft.com/office/drawing/2014/main" id="{C0B72FFB-7105-4117-AD73-9534B983EA4C}"/>
              </a:ext>
            </a:extLst>
          </p:cNvPr>
          <p:cNvGrpSpPr/>
          <p:nvPr/>
        </p:nvGrpSpPr>
        <p:grpSpPr>
          <a:xfrm>
            <a:off x="899592" y="2942515"/>
            <a:ext cx="1555937" cy="1930057"/>
            <a:chOff x="899592" y="2825786"/>
            <a:chExt cx="1555937" cy="1930057"/>
          </a:xfrm>
        </p:grpSpPr>
        <p:sp>
          <p:nvSpPr>
            <p:cNvPr id="4" name="TextBox 3">
              <a:extLst>
                <a:ext uri="{FF2B5EF4-FFF2-40B4-BE49-F238E27FC236}">
                  <a16:creationId xmlns:a16="http://schemas.microsoft.com/office/drawing/2014/main" id="{42726811-0F3E-4150-A0EF-88077ED31B97}"/>
                </a:ext>
              </a:extLst>
            </p:cNvPr>
            <p:cNvSpPr txBox="1"/>
            <p:nvPr/>
          </p:nvSpPr>
          <p:spPr>
            <a:xfrm>
              <a:off x="1039342" y="2825786"/>
              <a:ext cx="1276888" cy="369332"/>
            </a:xfrm>
            <a:prstGeom prst="rect">
              <a:avLst/>
            </a:prstGeom>
            <a:noFill/>
          </p:spPr>
          <p:txBody>
            <a:bodyPr wrap="none" rtlCol="0">
              <a:spAutoFit/>
            </a:bodyPr>
            <a:lstStyle/>
            <a:p>
              <a:r>
                <a:rPr lang="de-DE" dirty="0"/>
                <a:t>Training Set</a:t>
              </a:r>
              <a:endParaRPr lang="en-GB" dirty="0"/>
            </a:p>
          </p:txBody>
        </p:sp>
        <p:sp>
          <p:nvSpPr>
            <p:cNvPr id="9" name="Oval 8">
              <a:extLst>
                <a:ext uri="{FF2B5EF4-FFF2-40B4-BE49-F238E27FC236}">
                  <a16:creationId xmlns:a16="http://schemas.microsoft.com/office/drawing/2014/main" id="{D3143819-77A0-4E15-96F5-D8A7FFCD85B7}"/>
                </a:ext>
              </a:extLst>
            </p:cNvPr>
            <p:cNvSpPr/>
            <p:nvPr/>
          </p:nvSpPr>
          <p:spPr>
            <a:xfrm>
              <a:off x="1890353" y="4283275"/>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3D10C607-3968-41F4-B39F-E1E0C6BEE2E7}"/>
                </a:ext>
              </a:extLst>
            </p:cNvPr>
            <p:cNvSpPr/>
            <p:nvPr/>
          </p:nvSpPr>
          <p:spPr>
            <a:xfrm>
              <a:off x="2311521" y="3755266"/>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E0FDD61F-B081-492A-B308-7916D482E4FA}"/>
                </a:ext>
              </a:extLst>
            </p:cNvPr>
            <p:cNvSpPr/>
            <p:nvPr/>
          </p:nvSpPr>
          <p:spPr>
            <a:xfrm rot="17159901">
              <a:off x="2150453" y="4360095"/>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B7E13A13-4E87-4C4E-A5DE-69BE7A2BCB08}"/>
                </a:ext>
              </a:extLst>
            </p:cNvPr>
            <p:cNvSpPr/>
            <p:nvPr/>
          </p:nvSpPr>
          <p:spPr>
            <a:xfrm rot="17159901">
              <a:off x="1873292" y="3348901"/>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78F11DF3-DB67-450E-ADDF-1A097A2EDEB1}"/>
                </a:ext>
              </a:extLst>
            </p:cNvPr>
            <p:cNvSpPr/>
            <p:nvPr/>
          </p:nvSpPr>
          <p:spPr>
            <a:xfrm rot="17159901">
              <a:off x="1336576" y="3866956"/>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9970F0F-BD02-4D02-A6BE-532CE9690FF5}"/>
                </a:ext>
              </a:extLst>
            </p:cNvPr>
            <p:cNvSpPr/>
            <p:nvPr/>
          </p:nvSpPr>
          <p:spPr>
            <a:xfrm>
              <a:off x="1124669" y="3732721"/>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95BD0147-4728-42E0-9F86-602746B09C60}"/>
                </a:ext>
              </a:extLst>
            </p:cNvPr>
            <p:cNvSpPr/>
            <p:nvPr/>
          </p:nvSpPr>
          <p:spPr>
            <a:xfrm>
              <a:off x="1077830" y="3486899"/>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33E35206-E9A3-431E-A504-67BA3FB19C0A}"/>
                </a:ext>
              </a:extLst>
            </p:cNvPr>
            <p:cNvSpPr/>
            <p:nvPr/>
          </p:nvSpPr>
          <p:spPr>
            <a:xfrm>
              <a:off x="1538714" y="3669097"/>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9A07FA06-6022-4844-9666-7614C0AD6C4A}"/>
                </a:ext>
              </a:extLst>
            </p:cNvPr>
            <p:cNvSpPr/>
            <p:nvPr/>
          </p:nvSpPr>
          <p:spPr>
            <a:xfrm>
              <a:off x="1416092" y="4095699"/>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5C7644B8-A8A0-47B1-8478-99DE1CFA94AD}"/>
                </a:ext>
              </a:extLst>
            </p:cNvPr>
            <p:cNvSpPr/>
            <p:nvPr/>
          </p:nvSpPr>
          <p:spPr>
            <a:xfrm>
              <a:off x="1488096" y="3318327"/>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163416F5-D574-4887-9E08-9665620B7AA6}"/>
                </a:ext>
              </a:extLst>
            </p:cNvPr>
            <p:cNvSpPr/>
            <p:nvPr/>
          </p:nvSpPr>
          <p:spPr>
            <a:xfrm>
              <a:off x="1980699" y="3558907"/>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0A6908A3-B07E-489C-8180-9D6BF4BE3A8D}"/>
                </a:ext>
              </a:extLst>
            </p:cNvPr>
            <p:cNvSpPr/>
            <p:nvPr/>
          </p:nvSpPr>
          <p:spPr>
            <a:xfrm>
              <a:off x="1568492" y="4248099"/>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A0DA63B-B5A0-48ED-88FC-74D44431B130}"/>
                </a:ext>
              </a:extLst>
            </p:cNvPr>
            <p:cNvSpPr/>
            <p:nvPr/>
          </p:nvSpPr>
          <p:spPr>
            <a:xfrm>
              <a:off x="899592" y="4091040"/>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C5CEE7B3-F6C1-404A-8367-9A23C21ED326}"/>
                </a:ext>
              </a:extLst>
            </p:cNvPr>
            <p:cNvSpPr/>
            <p:nvPr/>
          </p:nvSpPr>
          <p:spPr>
            <a:xfrm>
              <a:off x="1843514" y="3973897"/>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7B2FBBDB-2964-4BB5-B626-B7304DA1052D}"/>
                </a:ext>
              </a:extLst>
            </p:cNvPr>
            <p:cNvSpPr/>
            <p:nvPr/>
          </p:nvSpPr>
          <p:spPr>
            <a:xfrm>
              <a:off x="2124707" y="4088195"/>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3A6B17CC-A712-4600-B67F-A13D7D285FE6}"/>
                </a:ext>
              </a:extLst>
            </p:cNvPr>
            <p:cNvSpPr/>
            <p:nvPr/>
          </p:nvSpPr>
          <p:spPr>
            <a:xfrm>
              <a:off x="1364413" y="4459431"/>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071584EB-7C5B-49B7-92A7-5D61BDC9E40F}"/>
                </a:ext>
              </a:extLst>
            </p:cNvPr>
            <p:cNvSpPr/>
            <p:nvPr/>
          </p:nvSpPr>
          <p:spPr>
            <a:xfrm rot="17159901">
              <a:off x="1035319" y="4538220"/>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C0DFD82F-92B5-4615-8DEB-9AC6CCDC36B7}"/>
                </a:ext>
              </a:extLst>
            </p:cNvPr>
            <p:cNvSpPr/>
            <p:nvPr/>
          </p:nvSpPr>
          <p:spPr>
            <a:xfrm rot="17159901">
              <a:off x="1873292" y="4552899"/>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34C14ABC-341D-4750-8A24-57A1ADF29DFA}"/>
                </a:ext>
              </a:extLst>
            </p:cNvPr>
            <p:cNvSpPr/>
            <p:nvPr/>
          </p:nvSpPr>
          <p:spPr>
            <a:xfrm rot="17159901">
              <a:off x="1516813" y="4611831"/>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8" name="Group 47">
            <a:extLst>
              <a:ext uri="{FF2B5EF4-FFF2-40B4-BE49-F238E27FC236}">
                <a16:creationId xmlns:a16="http://schemas.microsoft.com/office/drawing/2014/main" id="{D3F41408-72BC-4695-A3D2-734AC408F9FC}"/>
              </a:ext>
            </a:extLst>
          </p:cNvPr>
          <p:cNvGrpSpPr/>
          <p:nvPr/>
        </p:nvGrpSpPr>
        <p:grpSpPr>
          <a:xfrm>
            <a:off x="3853698" y="2970118"/>
            <a:ext cx="1624868" cy="1732303"/>
            <a:chOff x="3853698" y="2853389"/>
            <a:chExt cx="1624868" cy="1732303"/>
          </a:xfrm>
        </p:grpSpPr>
        <p:sp>
          <p:nvSpPr>
            <p:cNvPr id="36" name="Oval 35">
              <a:extLst>
                <a:ext uri="{FF2B5EF4-FFF2-40B4-BE49-F238E27FC236}">
                  <a16:creationId xmlns:a16="http://schemas.microsoft.com/office/drawing/2014/main" id="{BB727498-6406-4998-9764-D724F1D11692}"/>
                </a:ext>
              </a:extLst>
            </p:cNvPr>
            <p:cNvSpPr/>
            <p:nvPr/>
          </p:nvSpPr>
          <p:spPr>
            <a:xfrm>
              <a:off x="4673605" y="3292291"/>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ADAE2421-A316-4620-B893-E1212CD95310}"/>
                </a:ext>
              </a:extLst>
            </p:cNvPr>
            <p:cNvSpPr/>
            <p:nvPr/>
          </p:nvSpPr>
          <p:spPr>
            <a:xfrm>
              <a:off x="3963421" y="3632776"/>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BA0361A1-0894-4746-BA3A-B45830E47033}"/>
                </a:ext>
              </a:extLst>
            </p:cNvPr>
            <p:cNvSpPr/>
            <p:nvPr/>
          </p:nvSpPr>
          <p:spPr>
            <a:xfrm>
              <a:off x="4267629" y="3922412"/>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065FF59E-1845-46C9-BA1F-23F7327EAF6E}"/>
                </a:ext>
              </a:extLst>
            </p:cNvPr>
            <p:cNvSpPr/>
            <p:nvPr/>
          </p:nvSpPr>
          <p:spPr>
            <a:xfrm>
              <a:off x="4405406" y="3575170"/>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156F257-CC13-4852-9BC7-316792031230}"/>
                </a:ext>
              </a:extLst>
            </p:cNvPr>
            <p:cNvSpPr/>
            <p:nvPr/>
          </p:nvSpPr>
          <p:spPr>
            <a:xfrm>
              <a:off x="4745609" y="3604582"/>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09CB42CA-3872-4BE8-9D0F-42E31B820D42}"/>
                </a:ext>
              </a:extLst>
            </p:cNvPr>
            <p:cNvSpPr/>
            <p:nvPr/>
          </p:nvSpPr>
          <p:spPr>
            <a:xfrm>
              <a:off x="4333402" y="4293774"/>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5D417AB6-7E2E-4C8D-8CBB-EF9B41ACA123}"/>
                </a:ext>
              </a:extLst>
            </p:cNvPr>
            <p:cNvSpPr/>
            <p:nvPr/>
          </p:nvSpPr>
          <p:spPr>
            <a:xfrm>
              <a:off x="4608424" y="4019572"/>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1D141A5D-236E-4695-8E80-4DCCD12C643E}"/>
                </a:ext>
              </a:extLst>
            </p:cNvPr>
            <p:cNvSpPr/>
            <p:nvPr/>
          </p:nvSpPr>
          <p:spPr>
            <a:xfrm>
              <a:off x="4889617" y="4133870"/>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11E897FC-C497-4B84-878F-B3ED2E289B43}"/>
                </a:ext>
              </a:extLst>
            </p:cNvPr>
            <p:cNvSpPr/>
            <p:nvPr/>
          </p:nvSpPr>
          <p:spPr>
            <a:xfrm>
              <a:off x="4687889" y="4441676"/>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TextBox 44">
              <a:extLst>
                <a:ext uri="{FF2B5EF4-FFF2-40B4-BE49-F238E27FC236}">
                  <a16:creationId xmlns:a16="http://schemas.microsoft.com/office/drawing/2014/main" id="{A2DDC080-8D0D-4916-A673-86F620857A2C}"/>
                </a:ext>
              </a:extLst>
            </p:cNvPr>
            <p:cNvSpPr txBox="1"/>
            <p:nvPr/>
          </p:nvSpPr>
          <p:spPr>
            <a:xfrm>
              <a:off x="3853698" y="2853389"/>
              <a:ext cx="1624868" cy="369332"/>
            </a:xfrm>
            <a:prstGeom prst="rect">
              <a:avLst/>
            </a:prstGeom>
            <a:noFill/>
          </p:spPr>
          <p:txBody>
            <a:bodyPr wrap="none" rtlCol="0">
              <a:spAutoFit/>
            </a:bodyPr>
            <a:lstStyle/>
            <a:p>
              <a:r>
                <a:rPr lang="de-DE" dirty="0"/>
                <a:t>Evaluation Set*</a:t>
              </a:r>
              <a:endParaRPr lang="en-GB" dirty="0"/>
            </a:p>
          </p:txBody>
        </p:sp>
      </p:grpSp>
      <p:sp>
        <p:nvSpPr>
          <p:cNvPr id="49" name="TextBox 48">
            <a:extLst>
              <a:ext uri="{FF2B5EF4-FFF2-40B4-BE49-F238E27FC236}">
                <a16:creationId xmlns:a16="http://schemas.microsoft.com/office/drawing/2014/main" id="{6DB5FCA0-3C3B-4BCA-9537-E61C224BAF5B}"/>
              </a:ext>
            </a:extLst>
          </p:cNvPr>
          <p:cNvSpPr txBox="1"/>
          <p:nvPr/>
        </p:nvSpPr>
        <p:spPr>
          <a:xfrm>
            <a:off x="3974885" y="5006800"/>
            <a:ext cx="1382494" cy="369332"/>
          </a:xfrm>
          <a:prstGeom prst="rect">
            <a:avLst/>
          </a:prstGeom>
          <a:noFill/>
        </p:spPr>
        <p:txBody>
          <a:bodyPr wrap="none" rtlCol="0">
            <a:spAutoFit/>
          </a:bodyPr>
          <a:lstStyle/>
          <a:p>
            <a:r>
              <a:rPr lang="de-DE" dirty="0"/>
              <a:t>* sometimes</a:t>
            </a:r>
            <a:endParaRPr lang="en-GB" dirty="0"/>
          </a:p>
        </p:txBody>
      </p:sp>
      <p:sp>
        <p:nvSpPr>
          <p:cNvPr id="34" name="Footer Placeholder 33"/>
          <p:cNvSpPr>
            <a:spLocks noGrp="1"/>
          </p:cNvSpPr>
          <p:nvPr>
            <p:ph type="ftr" sz="quarter" idx="3"/>
          </p:nvPr>
        </p:nvSpPr>
        <p:spPr/>
        <p:txBody>
          <a:bodyPr/>
          <a:lstStyle/>
          <a:p>
            <a:r>
              <a:rPr lang="en" smtClean="0"/>
              <a:t>Guide to Intelligent Data Science </a:t>
            </a:r>
            <a:r>
              <a:rPr lang="en" b="0" smtClean="0"/>
              <a:t>Second Edition, 2020</a:t>
            </a:r>
            <a:endParaRPr lang="de-DE" b="0" dirty="0"/>
          </a:p>
        </p:txBody>
      </p:sp>
    </p:spTree>
    <p:extLst>
      <p:ext uri="{BB962C8B-B14F-4D97-AF65-F5344CB8AC3E}">
        <p14:creationId xmlns:p14="http://schemas.microsoft.com/office/powerpoint/2010/main" val="172352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C501-011B-4559-A1E6-7E597C50BC14}"/>
              </a:ext>
            </a:extLst>
          </p:cNvPr>
          <p:cNvSpPr>
            <a:spLocks noGrp="1"/>
          </p:cNvSpPr>
          <p:nvPr>
            <p:ph type="title"/>
          </p:nvPr>
        </p:nvSpPr>
        <p:spPr/>
        <p:txBody>
          <a:bodyPr/>
          <a:lstStyle/>
          <a:p>
            <a:r>
              <a:rPr lang="de-DE" dirty="0" smtClean="0"/>
              <a:t>Training </a:t>
            </a:r>
            <a:r>
              <a:rPr lang="de-DE" dirty="0"/>
              <a:t>set vs Test set &amp; Cross-Validation</a:t>
            </a:r>
            <a:endParaRPr lang="en-GB" dirty="0"/>
          </a:p>
        </p:txBody>
      </p:sp>
      <p:sp>
        <p:nvSpPr>
          <p:cNvPr id="4" name="Text Placeholder 3"/>
          <p:cNvSpPr>
            <a:spLocks noGrp="1"/>
          </p:cNvSpPr>
          <p:nvPr>
            <p:ph type="body" sz="quarter" idx="14"/>
          </p:nvPr>
        </p:nvSpPr>
        <p:spPr/>
        <p:txBody>
          <a:bodyPr/>
          <a:lstStyle/>
          <a:p>
            <a:r>
              <a:rPr lang="en-US" dirty="0"/>
              <a:t>Evaluating a model on a set of new data (test set) gives a more realistic measure of the model quality than evaluating it on the training data. Usually, the quality measure on the model is higher on the training set than on the test set. </a:t>
            </a:r>
          </a:p>
          <a:p>
            <a:r>
              <a:rPr lang="en-US" dirty="0"/>
              <a:t>Training set and test set should never overlap. If data are shared in between the two datasets, the measure of the model quality is not reliable anymore. This is known as the data leakage problem</a:t>
            </a:r>
            <a:r>
              <a:rPr lang="en-US" dirty="0" smtClean="0"/>
              <a:t>.</a:t>
            </a:r>
            <a:endParaRPr lang="en-US" dirty="0"/>
          </a:p>
        </p:txBody>
      </p:sp>
      <p:sp>
        <p:nvSpPr>
          <p:cNvPr id="5" name="Text Placeholder 4"/>
          <p:cNvSpPr>
            <a:spLocks noGrp="1"/>
          </p:cNvSpPr>
          <p:nvPr>
            <p:ph type="body" sz="quarter" idx="15"/>
          </p:nvPr>
        </p:nvSpPr>
        <p:spPr/>
        <p:txBody>
          <a:bodyPr/>
          <a:lstStyle/>
          <a:p>
            <a:pPr marL="342900" indent="-342900">
              <a:buFont typeface="+mj-lt"/>
              <a:buAutoNum type="alphaLcParenR"/>
            </a:pPr>
            <a:r>
              <a:rPr lang="en-GB" i="1" dirty="0" smtClean="0"/>
              <a:t>Why is it a good idea to split the data into train and test set? Which negative side effect could be reduced?</a:t>
            </a:r>
            <a:endParaRPr lang="en-GB" i="1" dirty="0"/>
          </a:p>
        </p:txBody>
      </p:sp>
      <p:sp>
        <p:nvSpPr>
          <p:cNvPr id="3" name="Footer Placeholder 2"/>
          <p:cNvSpPr>
            <a:spLocks noGrp="1"/>
          </p:cNvSpPr>
          <p:nvPr>
            <p:ph type="ftr" sz="quarter" idx="3"/>
          </p:nvPr>
        </p:nvSpPr>
        <p:spPr/>
        <p:txBody>
          <a:bodyPr/>
          <a:lstStyle/>
          <a:p>
            <a:r>
              <a:rPr lang="en" smtClean="0"/>
              <a:t>Guide to Intelligent Data Science </a:t>
            </a:r>
            <a:r>
              <a:rPr lang="en" b="0" smtClean="0"/>
              <a:t>Second Edition, 2020</a:t>
            </a:r>
            <a:endParaRPr lang="de-DE" b="0" dirty="0"/>
          </a:p>
        </p:txBody>
      </p:sp>
      <p:sp>
        <p:nvSpPr>
          <p:cNvPr id="6" name="Slide Number Placeholder 5"/>
          <p:cNvSpPr>
            <a:spLocks noGrp="1"/>
          </p:cNvSpPr>
          <p:nvPr>
            <p:ph type="sldNum" sz="quarter" idx="13"/>
          </p:nvPr>
        </p:nvSpPr>
        <p:spPr/>
        <p:txBody>
          <a:bodyPr/>
          <a:lstStyle/>
          <a:p>
            <a:fld id="{15C29056-5AFA-7949-831A-3EC086771171}" type="slidenum">
              <a:rPr lang="de-DE" smtClean="0"/>
              <a:pPr/>
              <a:t>43</a:t>
            </a:fld>
            <a:endParaRPr lang="de-DE" dirty="0"/>
          </a:p>
        </p:txBody>
      </p:sp>
    </p:spTree>
    <p:extLst>
      <p:ext uri="{BB962C8B-B14F-4D97-AF65-F5344CB8AC3E}">
        <p14:creationId xmlns:p14="http://schemas.microsoft.com/office/powerpoint/2010/main" val="17031278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C501-011B-4559-A1E6-7E597C50BC14}"/>
              </a:ext>
            </a:extLst>
          </p:cNvPr>
          <p:cNvSpPr>
            <a:spLocks noGrp="1"/>
          </p:cNvSpPr>
          <p:nvPr>
            <p:ph type="title"/>
          </p:nvPr>
        </p:nvSpPr>
        <p:spPr/>
        <p:txBody>
          <a:bodyPr/>
          <a:lstStyle/>
          <a:p>
            <a:r>
              <a:rPr lang="de-DE" dirty="0" smtClean="0"/>
              <a:t>Training set vs Test set &amp; Cross-Validation</a:t>
            </a:r>
            <a:endParaRPr lang="en-GB" dirty="0"/>
          </a:p>
        </p:txBody>
      </p:sp>
      <p:sp>
        <p:nvSpPr>
          <p:cNvPr id="4" name="Text Placeholder 3"/>
          <p:cNvSpPr>
            <a:spLocks noGrp="1"/>
          </p:cNvSpPr>
          <p:nvPr>
            <p:ph type="body" sz="quarter" idx="14"/>
          </p:nvPr>
        </p:nvSpPr>
        <p:spPr/>
        <p:txBody>
          <a:bodyPr/>
          <a:lstStyle/>
          <a:p>
            <a:r>
              <a:rPr lang="en-US" dirty="0" smtClean="0"/>
              <a:t>Cross-validation creates k subsets of roughly equal size from the original dataset. At each iteration, the model is trained on k-1 subsets and tested on the remaining subset. The test subset is always a different one.</a:t>
            </a:r>
          </a:p>
          <a:p>
            <a:r>
              <a:rPr lang="en-US" dirty="0" smtClean="0"/>
              <a:t>The error mean gives us a realistic estimate of the model performance on data from this distribution. The error variance gives us a measure of the homogeneity of the dataset.</a:t>
            </a:r>
          </a:p>
          <a:p>
            <a:endParaRPr lang="en-US" dirty="0"/>
          </a:p>
        </p:txBody>
      </p:sp>
      <p:sp>
        <p:nvSpPr>
          <p:cNvPr id="7" name="Text Placeholder 6"/>
          <p:cNvSpPr>
            <a:spLocks noGrp="1"/>
          </p:cNvSpPr>
          <p:nvPr>
            <p:ph type="body" sz="quarter" idx="15"/>
          </p:nvPr>
        </p:nvSpPr>
        <p:spPr/>
        <p:txBody>
          <a:bodyPr/>
          <a:lstStyle/>
          <a:p>
            <a:pPr marL="342900" indent="-342900">
              <a:buFont typeface="+mj-lt"/>
              <a:buAutoNum type="alphaLcParenR" startAt="2"/>
            </a:pPr>
            <a:r>
              <a:rPr lang="en-GB" i="1" dirty="0"/>
              <a:t>Explain what cross-validation is and why it is </a:t>
            </a:r>
            <a:r>
              <a:rPr lang="en-GB" i="1" dirty="0" smtClean="0"/>
              <a:t>useful</a:t>
            </a:r>
            <a:endParaRPr lang="de-DE" i="1" dirty="0"/>
          </a:p>
        </p:txBody>
      </p:sp>
      <p:sp>
        <p:nvSpPr>
          <p:cNvPr id="3" name="Footer Placeholder 2"/>
          <p:cNvSpPr>
            <a:spLocks noGrp="1"/>
          </p:cNvSpPr>
          <p:nvPr>
            <p:ph type="ftr" sz="quarter" idx="3"/>
          </p:nvPr>
        </p:nvSpPr>
        <p:spPr/>
        <p:txBody>
          <a:bodyPr/>
          <a:lstStyle/>
          <a:p>
            <a:r>
              <a:rPr lang="en" smtClean="0"/>
              <a:t>Guide to Intelligent Data Science </a:t>
            </a:r>
            <a:r>
              <a:rPr lang="en" b="0" smtClean="0"/>
              <a:t>Second Edition, 2020</a:t>
            </a:r>
            <a:endParaRPr lang="de-DE" b="0" dirty="0"/>
          </a:p>
        </p:txBody>
      </p:sp>
      <p:sp>
        <p:nvSpPr>
          <p:cNvPr id="5" name="Slide Number Placeholder 4"/>
          <p:cNvSpPr>
            <a:spLocks noGrp="1"/>
          </p:cNvSpPr>
          <p:nvPr>
            <p:ph type="sldNum" sz="quarter" idx="13"/>
          </p:nvPr>
        </p:nvSpPr>
        <p:spPr/>
        <p:txBody>
          <a:bodyPr/>
          <a:lstStyle/>
          <a:p>
            <a:fld id="{15C29056-5AFA-7949-831A-3EC086771171}" type="slidenum">
              <a:rPr lang="de-DE" smtClean="0"/>
              <a:pPr/>
              <a:t>44</a:t>
            </a:fld>
            <a:endParaRPr lang="de-DE" dirty="0"/>
          </a:p>
        </p:txBody>
      </p:sp>
    </p:spTree>
    <p:extLst>
      <p:ext uri="{BB962C8B-B14F-4D97-AF65-F5344CB8AC3E}">
        <p14:creationId xmlns:p14="http://schemas.microsoft.com/office/powerpoint/2010/main" val="29532428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1292662"/>
          </a:xfrm>
        </p:spPr>
        <p:txBody>
          <a:bodyPr/>
          <a:lstStyle/>
          <a:p>
            <a:r>
              <a:rPr lang="de-DE" dirty="0"/>
              <a:t>Exercise </a:t>
            </a:r>
            <a:r>
              <a:rPr lang="de-DE" dirty="0" smtClean="0"/>
              <a:t>6</a:t>
            </a:r>
            <a:r>
              <a:rPr lang="de-DE" dirty="0"/>
              <a:t/>
            </a:r>
            <a:br>
              <a:rPr lang="de-DE" dirty="0"/>
            </a:br>
            <a:r>
              <a:rPr lang="de-DE" dirty="0"/>
              <a:t>Building a Model</a:t>
            </a:r>
          </a:p>
        </p:txBody>
      </p:sp>
      <p:sp>
        <p:nvSpPr>
          <p:cNvPr id="4" name="Fußzeilenplatzhalter 3">
            <a:extLst>
              <a:ext uri="{FF2B5EF4-FFF2-40B4-BE49-F238E27FC236}">
                <a16:creationId xmlns:a16="http://schemas.microsoft.com/office/drawing/2014/main" id="{3038D155-696E-394D-AC74-0C0A4611EA6C}"/>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
        <p:nvSpPr>
          <p:cNvPr id="5" name="Slide Number Placeholder 4"/>
          <p:cNvSpPr>
            <a:spLocks noGrp="1"/>
          </p:cNvSpPr>
          <p:nvPr>
            <p:ph type="sldNum" sz="quarter" idx="4"/>
          </p:nvPr>
        </p:nvSpPr>
        <p:spPr/>
        <p:txBody>
          <a:bodyPr/>
          <a:lstStyle/>
          <a:p>
            <a:fld id="{15C29056-5AFA-7949-831A-3EC086771171}" type="slidenum">
              <a:rPr lang="de-DE" smtClean="0"/>
              <a:pPr/>
              <a:t>45</a:t>
            </a:fld>
            <a:endParaRPr lang="de-DE" dirty="0"/>
          </a:p>
        </p:txBody>
      </p:sp>
    </p:spTree>
    <p:extLst>
      <p:ext uri="{BB962C8B-B14F-4D97-AF65-F5344CB8AC3E}">
        <p14:creationId xmlns:p14="http://schemas.microsoft.com/office/powerpoint/2010/main" val="13270698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6B83-645B-4FDE-A49A-9EAE561C621A}"/>
              </a:ext>
            </a:extLst>
          </p:cNvPr>
          <p:cNvSpPr>
            <a:spLocks noGrp="1"/>
          </p:cNvSpPr>
          <p:nvPr>
            <p:ph type="title"/>
          </p:nvPr>
        </p:nvSpPr>
        <p:spPr/>
        <p:txBody>
          <a:bodyPr/>
          <a:lstStyle/>
          <a:p>
            <a:r>
              <a:rPr lang="de-DE" dirty="0" smtClean="0"/>
              <a:t>Building </a:t>
            </a:r>
            <a:r>
              <a:rPr lang="de-DE" dirty="0"/>
              <a:t>a model</a:t>
            </a:r>
            <a:endParaRPr lang="en-GB" dirty="0"/>
          </a:p>
        </p:txBody>
      </p:sp>
      <p:sp>
        <p:nvSpPr>
          <p:cNvPr id="4" name="Text Placeholder 3">
            <a:extLst>
              <a:ext uri="{FF2B5EF4-FFF2-40B4-BE49-F238E27FC236}">
                <a16:creationId xmlns:a16="http://schemas.microsoft.com/office/drawing/2014/main" id="{5A58D660-8A33-4B68-8C61-45B342E829E8}"/>
              </a:ext>
            </a:extLst>
          </p:cNvPr>
          <p:cNvSpPr>
            <a:spLocks noGrp="1"/>
          </p:cNvSpPr>
          <p:nvPr>
            <p:ph type="body" sz="quarter" idx="14"/>
          </p:nvPr>
        </p:nvSpPr>
        <p:spPr/>
        <p:txBody>
          <a:bodyPr/>
          <a:lstStyle/>
          <a:p>
            <a:pPr algn="l"/>
            <a:r>
              <a:rPr lang="en-GB" sz="1800" b="0" i="1" u="none" strike="noStrike" baseline="0" dirty="0"/>
              <a:t>In this exercise we will go through the whole process of building a model. </a:t>
            </a:r>
          </a:p>
          <a:p>
            <a:pPr algn="l"/>
            <a:r>
              <a:rPr lang="en-GB" sz="1800" b="0" i="1" u="none" strike="noStrike" baseline="0" dirty="0"/>
              <a:t>Take a look at the following x-y data set. </a:t>
            </a:r>
          </a:p>
          <a:p>
            <a:pPr algn="l"/>
            <a:endParaRPr lang="en-GB" sz="1800" b="0" i="1" u="none" strike="noStrike" baseline="0" dirty="0" smtClean="0"/>
          </a:p>
          <a:p>
            <a:pPr algn="l"/>
            <a:endParaRPr lang="en-GB" sz="1800" b="0" i="1" u="none" strike="noStrike" baseline="0" dirty="0" smtClean="0"/>
          </a:p>
          <a:p>
            <a:pPr algn="l"/>
            <a:endParaRPr lang="en-GB" sz="1800" b="0" i="1" u="none" strike="noStrike" baseline="0" dirty="0" smtClean="0"/>
          </a:p>
          <a:p>
            <a:pPr algn="l"/>
            <a:r>
              <a:rPr lang="en-GB" sz="1800" b="0" i="1" u="none" strike="noStrike" baseline="0" dirty="0" smtClean="0"/>
              <a:t>The </a:t>
            </a:r>
            <a:r>
              <a:rPr lang="en-GB" sz="1800" b="0" i="1" u="none" strike="noStrike" baseline="0" dirty="0"/>
              <a:t>goal is to train a model that can predict y values for given x values</a:t>
            </a:r>
            <a:r>
              <a:rPr lang="en-GB" sz="1800" b="0" i="1" u="none" strike="noStrike" baseline="0" dirty="0" smtClean="0"/>
              <a:t>.</a:t>
            </a:r>
          </a:p>
          <a:p>
            <a:pPr algn="l"/>
            <a:r>
              <a:rPr lang="en-GB" sz="1800" i="1" dirty="0" smtClean="0"/>
              <a:t>Please consider the three following requirements</a:t>
            </a:r>
          </a:p>
          <a:p>
            <a:pPr lvl="1"/>
            <a:r>
              <a:rPr lang="en-GB" sz="1600" b="1" i="1" u="none" strike="noStrike" baseline="0" dirty="0" smtClean="0"/>
              <a:t>Model</a:t>
            </a:r>
            <a:r>
              <a:rPr lang="en-GB" sz="1600" b="1" i="1" u="none" strike="noStrike" dirty="0" smtClean="0"/>
              <a:t> class</a:t>
            </a:r>
          </a:p>
          <a:p>
            <a:pPr lvl="1"/>
            <a:r>
              <a:rPr lang="en-GB" sz="1600" b="1" i="1" u="none" strike="noStrike" baseline="0" dirty="0" smtClean="0"/>
              <a:t>Score function</a:t>
            </a:r>
          </a:p>
          <a:p>
            <a:pPr lvl="1"/>
            <a:r>
              <a:rPr lang="en-GB" sz="1600" b="1" i="1" dirty="0" smtClean="0"/>
              <a:t>Algorithm for Model Fitting</a:t>
            </a:r>
            <a:endParaRPr lang="en-GB" sz="1600" b="1" i="1" u="none" strike="noStrike" baseline="0" dirty="0"/>
          </a:p>
          <a:p>
            <a:pPr marL="6350" indent="0" algn="l">
              <a:buNone/>
            </a:pPr>
            <a:endParaRPr lang="en-GB" sz="1800" dirty="0"/>
          </a:p>
          <a:p>
            <a:pPr marL="6350" indent="0" algn="l">
              <a:buNone/>
            </a:pPr>
            <a:endParaRPr lang="de-DE" sz="1400" dirty="0"/>
          </a:p>
        </p:txBody>
      </p:sp>
      <p:sp>
        <p:nvSpPr>
          <p:cNvPr id="5" name="Footer Placeholder 4">
            <a:extLst>
              <a:ext uri="{FF2B5EF4-FFF2-40B4-BE49-F238E27FC236}">
                <a16:creationId xmlns:a16="http://schemas.microsoft.com/office/drawing/2014/main" id="{129DD75F-E76A-4099-80E8-F2262099DED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graphicFrame>
        <p:nvGraphicFramePr>
          <p:cNvPr id="7" name="Table 4">
            <a:extLst>
              <a:ext uri="{FF2B5EF4-FFF2-40B4-BE49-F238E27FC236}">
                <a16:creationId xmlns:a16="http://schemas.microsoft.com/office/drawing/2014/main" id="{13405709-EA31-4E5A-871C-F0F2F6B34655}"/>
              </a:ext>
            </a:extLst>
          </p:cNvPr>
          <p:cNvGraphicFramePr>
            <a:graphicFrameLocks noGrp="1"/>
          </p:cNvGraphicFramePr>
          <p:nvPr>
            <p:extLst>
              <p:ext uri="{D42A27DB-BD31-4B8C-83A1-F6EECF244321}">
                <p14:modId xmlns:p14="http://schemas.microsoft.com/office/powerpoint/2010/main" val="3151315003"/>
              </p:ext>
            </p:extLst>
          </p:nvPr>
        </p:nvGraphicFramePr>
        <p:xfrm>
          <a:off x="2166849" y="1831621"/>
          <a:ext cx="4810302" cy="654166"/>
        </p:xfrm>
        <a:graphic>
          <a:graphicData uri="http://schemas.openxmlformats.org/drawingml/2006/table">
            <a:tbl>
              <a:tblPr bandRow="1">
                <a:tableStyleId>{5C22544A-7EE6-4342-B048-85BDC9FD1C3A}</a:tableStyleId>
              </a:tblPr>
              <a:tblGrid>
                <a:gridCol w="534478">
                  <a:extLst>
                    <a:ext uri="{9D8B030D-6E8A-4147-A177-3AD203B41FA5}">
                      <a16:colId xmlns:a16="http://schemas.microsoft.com/office/drawing/2014/main" val="2727102638"/>
                    </a:ext>
                  </a:extLst>
                </a:gridCol>
                <a:gridCol w="534478">
                  <a:extLst>
                    <a:ext uri="{9D8B030D-6E8A-4147-A177-3AD203B41FA5}">
                      <a16:colId xmlns:a16="http://schemas.microsoft.com/office/drawing/2014/main" val="2845737676"/>
                    </a:ext>
                  </a:extLst>
                </a:gridCol>
                <a:gridCol w="534478">
                  <a:extLst>
                    <a:ext uri="{9D8B030D-6E8A-4147-A177-3AD203B41FA5}">
                      <a16:colId xmlns:a16="http://schemas.microsoft.com/office/drawing/2014/main" val="2539702323"/>
                    </a:ext>
                  </a:extLst>
                </a:gridCol>
                <a:gridCol w="534478">
                  <a:extLst>
                    <a:ext uri="{9D8B030D-6E8A-4147-A177-3AD203B41FA5}">
                      <a16:colId xmlns:a16="http://schemas.microsoft.com/office/drawing/2014/main" val="3973982656"/>
                    </a:ext>
                  </a:extLst>
                </a:gridCol>
                <a:gridCol w="534478">
                  <a:extLst>
                    <a:ext uri="{9D8B030D-6E8A-4147-A177-3AD203B41FA5}">
                      <a16:colId xmlns:a16="http://schemas.microsoft.com/office/drawing/2014/main" val="3424102556"/>
                    </a:ext>
                  </a:extLst>
                </a:gridCol>
                <a:gridCol w="534478">
                  <a:extLst>
                    <a:ext uri="{9D8B030D-6E8A-4147-A177-3AD203B41FA5}">
                      <a16:colId xmlns:a16="http://schemas.microsoft.com/office/drawing/2014/main" val="1559277108"/>
                    </a:ext>
                  </a:extLst>
                </a:gridCol>
                <a:gridCol w="534478">
                  <a:extLst>
                    <a:ext uri="{9D8B030D-6E8A-4147-A177-3AD203B41FA5}">
                      <a16:colId xmlns:a16="http://schemas.microsoft.com/office/drawing/2014/main" val="2000507318"/>
                    </a:ext>
                  </a:extLst>
                </a:gridCol>
                <a:gridCol w="534478">
                  <a:extLst>
                    <a:ext uri="{9D8B030D-6E8A-4147-A177-3AD203B41FA5}">
                      <a16:colId xmlns:a16="http://schemas.microsoft.com/office/drawing/2014/main" val="418446826"/>
                    </a:ext>
                  </a:extLst>
                </a:gridCol>
                <a:gridCol w="534478">
                  <a:extLst>
                    <a:ext uri="{9D8B030D-6E8A-4147-A177-3AD203B41FA5}">
                      <a16:colId xmlns:a16="http://schemas.microsoft.com/office/drawing/2014/main" val="1356337600"/>
                    </a:ext>
                  </a:extLst>
                </a:gridCol>
              </a:tblGrid>
              <a:tr h="327083">
                <a:tc>
                  <a:txBody>
                    <a:bodyPr/>
                    <a:lstStyle/>
                    <a:p>
                      <a:r>
                        <a:rPr lang="de-DE" b="0" dirty="0">
                          <a:solidFill>
                            <a:srgbClr val="002A51"/>
                          </a:solidFill>
                        </a:rPr>
                        <a:t>x</a:t>
                      </a:r>
                      <a:endParaRPr lang="en-GB" b="0" dirty="0">
                        <a:solidFill>
                          <a:srgbClr val="002A51"/>
                        </a:solidFill>
                      </a:endParaRPr>
                    </a:p>
                  </a:txBody>
                  <a:tcPr>
                    <a:solidFill>
                      <a:schemeClr val="accent1">
                        <a:lumMod val="40000"/>
                        <a:lumOff val="60000"/>
                      </a:schemeClr>
                    </a:solidFill>
                  </a:tcPr>
                </a:tc>
                <a:tc>
                  <a:txBody>
                    <a:bodyPr/>
                    <a:lstStyle/>
                    <a:p>
                      <a:r>
                        <a:rPr lang="de-DE" b="0" dirty="0">
                          <a:solidFill>
                            <a:srgbClr val="002A51"/>
                          </a:solidFill>
                        </a:rPr>
                        <a:t>-1.3</a:t>
                      </a:r>
                      <a:endParaRPr lang="en-GB" b="0" dirty="0">
                        <a:solidFill>
                          <a:srgbClr val="002A51"/>
                        </a:solidFill>
                      </a:endParaRPr>
                    </a:p>
                  </a:txBody>
                  <a:tcPr>
                    <a:solidFill>
                      <a:schemeClr val="accent1">
                        <a:lumMod val="40000"/>
                        <a:lumOff val="60000"/>
                      </a:schemeClr>
                    </a:solidFill>
                  </a:tcPr>
                </a:tc>
                <a:tc>
                  <a:txBody>
                    <a:bodyPr/>
                    <a:lstStyle/>
                    <a:p>
                      <a:r>
                        <a:rPr lang="de-DE" b="0" dirty="0">
                          <a:solidFill>
                            <a:srgbClr val="002A51"/>
                          </a:solidFill>
                        </a:rPr>
                        <a:t>0.0</a:t>
                      </a:r>
                      <a:endParaRPr lang="en-GB" b="0" dirty="0">
                        <a:solidFill>
                          <a:srgbClr val="002A51"/>
                        </a:solidFill>
                      </a:endParaRPr>
                    </a:p>
                  </a:txBody>
                  <a:tcPr>
                    <a:solidFill>
                      <a:schemeClr val="accent1">
                        <a:lumMod val="40000"/>
                        <a:lumOff val="60000"/>
                      </a:schemeClr>
                    </a:solidFill>
                  </a:tcPr>
                </a:tc>
                <a:tc>
                  <a:txBody>
                    <a:bodyPr/>
                    <a:lstStyle/>
                    <a:p>
                      <a:r>
                        <a:rPr lang="de-DE" b="0" dirty="0">
                          <a:solidFill>
                            <a:srgbClr val="002A51"/>
                          </a:solidFill>
                        </a:rPr>
                        <a:t>1.4</a:t>
                      </a:r>
                      <a:endParaRPr lang="en-GB" b="0" dirty="0">
                        <a:solidFill>
                          <a:srgbClr val="002A51"/>
                        </a:solidFill>
                      </a:endParaRPr>
                    </a:p>
                  </a:txBody>
                  <a:tcPr>
                    <a:solidFill>
                      <a:schemeClr val="accent1">
                        <a:lumMod val="40000"/>
                        <a:lumOff val="60000"/>
                      </a:schemeClr>
                    </a:solidFill>
                  </a:tcPr>
                </a:tc>
                <a:tc>
                  <a:txBody>
                    <a:bodyPr/>
                    <a:lstStyle/>
                    <a:p>
                      <a:r>
                        <a:rPr lang="de-DE" b="0" dirty="0">
                          <a:solidFill>
                            <a:srgbClr val="002A51"/>
                          </a:solidFill>
                        </a:rPr>
                        <a:t>2.4</a:t>
                      </a:r>
                      <a:endParaRPr lang="en-GB" b="0" dirty="0">
                        <a:solidFill>
                          <a:srgbClr val="002A51"/>
                        </a:solidFill>
                      </a:endParaRPr>
                    </a:p>
                  </a:txBody>
                  <a:tcPr>
                    <a:solidFill>
                      <a:schemeClr val="accent1">
                        <a:lumMod val="40000"/>
                        <a:lumOff val="60000"/>
                      </a:schemeClr>
                    </a:solidFill>
                  </a:tcPr>
                </a:tc>
                <a:tc>
                  <a:txBody>
                    <a:bodyPr/>
                    <a:lstStyle/>
                    <a:p>
                      <a:r>
                        <a:rPr lang="de-DE" b="0" dirty="0">
                          <a:solidFill>
                            <a:srgbClr val="002A51"/>
                          </a:solidFill>
                        </a:rPr>
                        <a:t>5.0</a:t>
                      </a:r>
                      <a:endParaRPr lang="en-GB" b="0" dirty="0">
                        <a:solidFill>
                          <a:srgbClr val="002A51"/>
                        </a:solidFill>
                      </a:endParaRPr>
                    </a:p>
                  </a:txBody>
                  <a:tcPr>
                    <a:solidFill>
                      <a:schemeClr val="accent1">
                        <a:lumMod val="40000"/>
                        <a:lumOff val="60000"/>
                      </a:schemeClr>
                    </a:solidFill>
                  </a:tcPr>
                </a:tc>
                <a:tc>
                  <a:txBody>
                    <a:bodyPr/>
                    <a:lstStyle/>
                    <a:p>
                      <a:r>
                        <a:rPr lang="de-DE" b="0" dirty="0">
                          <a:solidFill>
                            <a:srgbClr val="002A51"/>
                          </a:solidFill>
                        </a:rPr>
                        <a:t>11.5</a:t>
                      </a:r>
                      <a:endParaRPr lang="en-GB" b="0" dirty="0">
                        <a:solidFill>
                          <a:srgbClr val="002A51"/>
                        </a:solidFill>
                      </a:endParaRPr>
                    </a:p>
                  </a:txBody>
                  <a:tcPr>
                    <a:solidFill>
                      <a:schemeClr val="accent1">
                        <a:lumMod val="40000"/>
                        <a:lumOff val="60000"/>
                      </a:schemeClr>
                    </a:solidFill>
                  </a:tcPr>
                </a:tc>
                <a:tc>
                  <a:txBody>
                    <a:bodyPr/>
                    <a:lstStyle/>
                    <a:p>
                      <a:r>
                        <a:rPr lang="de-DE" b="0" dirty="0">
                          <a:solidFill>
                            <a:srgbClr val="002A51"/>
                          </a:solidFill>
                        </a:rPr>
                        <a:t>12.5</a:t>
                      </a:r>
                      <a:endParaRPr lang="en-GB" b="0" dirty="0">
                        <a:solidFill>
                          <a:srgbClr val="002A51"/>
                        </a:solidFill>
                      </a:endParaRPr>
                    </a:p>
                  </a:txBody>
                  <a:tcPr>
                    <a:solidFill>
                      <a:schemeClr val="accent1">
                        <a:lumMod val="40000"/>
                        <a:lumOff val="60000"/>
                      </a:schemeClr>
                    </a:solidFill>
                  </a:tcPr>
                </a:tc>
                <a:tc>
                  <a:txBody>
                    <a:bodyPr/>
                    <a:lstStyle/>
                    <a:p>
                      <a:r>
                        <a:rPr lang="de-DE" b="0" dirty="0">
                          <a:solidFill>
                            <a:srgbClr val="002A51"/>
                          </a:solidFill>
                        </a:rPr>
                        <a:t>15.0</a:t>
                      </a:r>
                      <a:endParaRPr lang="en-GB" b="0" dirty="0">
                        <a:solidFill>
                          <a:srgbClr val="002A51"/>
                        </a:solidFill>
                      </a:endParaRPr>
                    </a:p>
                  </a:txBody>
                  <a:tcPr>
                    <a:solidFill>
                      <a:schemeClr val="accent1">
                        <a:lumMod val="40000"/>
                        <a:lumOff val="60000"/>
                      </a:schemeClr>
                    </a:solidFill>
                  </a:tcPr>
                </a:tc>
                <a:extLst>
                  <a:ext uri="{0D108BD9-81ED-4DB2-BD59-A6C34878D82A}">
                    <a16:rowId xmlns:a16="http://schemas.microsoft.com/office/drawing/2014/main" val="1469148475"/>
                  </a:ext>
                </a:extLst>
              </a:tr>
              <a:tr h="327083">
                <a:tc>
                  <a:txBody>
                    <a:bodyPr/>
                    <a:lstStyle/>
                    <a:p>
                      <a:r>
                        <a:rPr lang="de-DE" dirty="0"/>
                        <a:t>y</a:t>
                      </a:r>
                      <a:endParaRPr lang="en-GB" dirty="0"/>
                    </a:p>
                  </a:txBody>
                  <a:tcPr/>
                </a:tc>
                <a:tc>
                  <a:txBody>
                    <a:bodyPr/>
                    <a:lstStyle/>
                    <a:p>
                      <a:r>
                        <a:rPr lang="de-DE" dirty="0"/>
                        <a:t>14.0</a:t>
                      </a:r>
                      <a:endParaRPr lang="en-GB" dirty="0"/>
                    </a:p>
                  </a:txBody>
                  <a:tcPr/>
                </a:tc>
                <a:tc>
                  <a:txBody>
                    <a:bodyPr/>
                    <a:lstStyle/>
                    <a:p>
                      <a:r>
                        <a:rPr lang="de-DE" dirty="0"/>
                        <a:t>10.0</a:t>
                      </a:r>
                      <a:endParaRPr lang="en-GB" dirty="0"/>
                    </a:p>
                  </a:txBody>
                  <a:tcPr/>
                </a:tc>
                <a:tc>
                  <a:txBody>
                    <a:bodyPr/>
                    <a:lstStyle/>
                    <a:p>
                      <a:r>
                        <a:rPr lang="de-DE" dirty="0"/>
                        <a:t>6.2</a:t>
                      </a:r>
                      <a:endParaRPr lang="en-GB" dirty="0"/>
                    </a:p>
                  </a:txBody>
                  <a:tcPr/>
                </a:tc>
                <a:tc>
                  <a:txBody>
                    <a:bodyPr/>
                    <a:lstStyle/>
                    <a:p>
                      <a:r>
                        <a:rPr lang="de-DE" dirty="0"/>
                        <a:t>4.0</a:t>
                      </a:r>
                      <a:endParaRPr lang="en-GB" dirty="0"/>
                    </a:p>
                  </a:txBody>
                  <a:tcPr/>
                </a:tc>
                <a:tc>
                  <a:txBody>
                    <a:bodyPr/>
                    <a:lstStyle/>
                    <a:p>
                      <a:r>
                        <a:rPr lang="de-DE" dirty="0"/>
                        <a:t>0.0</a:t>
                      </a:r>
                      <a:endParaRPr lang="en-GB" dirty="0"/>
                    </a:p>
                  </a:txBody>
                  <a:tcPr/>
                </a:tc>
                <a:tc>
                  <a:txBody>
                    <a:bodyPr/>
                    <a:lstStyle/>
                    <a:p>
                      <a:r>
                        <a:rPr lang="de-DE" dirty="0"/>
                        <a:t>2.0</a:t>
                      </a:r>
                      <a:endParaRPr lang="en-GB" dirty="0"/>
                    </a:p>
                  </a:txBody>
                  <a:tcPr/>
                </a:tc>
                <a:tc>
                  <a:txBody>
                    <a:bodyPr/>
                    <a:lstStyle/>
                    <a:p>
                      <a:r>
                        <a:rPr lang="de-DE" dirty="0"/>
                        <a:t>4.0</a:t>
                      </a:r>
                      <a:endParaRPr lang="en-GB" dirty="0"/>
                    </a:p>
                  </a:txBody>
                  <a:tcPr/>
                </a:tc>
                <a:tc>
                  <a:txBody>
                    <a:bodyPr/>
                    <a:lstStyle/>
                    <a:p>
                      <a:r>
                        <a:rPr lang="de-DE" dirty="0"/>
                        <a:t>10.0</a:t>
                      </a:r>
                      <a:endParaRPr lang="en-GB" dirty="0"/>
                    </a:p>
                  </a:txBody>
                  <a:tcPr/>
                </a:tc>
                <a:extLst>
                  <a:ext uri="{0D108BD9-81ED-4DB2-BD59-A6C34878D82A}">
                    <a16:rowId xmlns:a16="http://schemas.microsoft.com/office/drawing/2014/main" val="2339734085"/>
                  </a:ext>
                </a:extLst>
              </a:tr>
            </a:tbl>
          </a:graphicData>
        </a:graphic>
      </p:graphicFrame>
      <p:sp>
        <p:nvSpPr>
          <p:cNvPr id="6" name="Slide Number Placeholder 5"/>
          <p:cNvSpPr>
            <a:spLocks noGrp="1"/>
          </p:cNvSpPr>
          <p:nvPr>
            <p:ph type="sldNum" sz="quarter" idx="13"/>
          </p:nvPr>
        </p:nvSpPr>
        <p:spPr/>
        <p:txBody>
          <a:bodyPr/>
          <a:lstStyle/>
          <a:p>
            <a:fld id="{15C29056-5AFA-7949-831A-3EC086771171}" type="slidenum">
              <a:rPr lang="de-DE" smtClean="0"/>
              <a:pPr/>
              <a:t>46</a:t>
            </a:fld>
            <a:endParaRPr lang="de-DE" dirty="0"/>
          </a:p>
        </p:txBody>
      </p:sp>
    </p:spTree>
    <p:extLst>
      <p:ext uri="{BB962C8B-B14F-4D97-AF65-F5344CB8AC3E}">
        <p14:creationId xmlns:p14="http://schemas.microsoft.com/office/powerpoint/2010/main" val="26911890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6B83-645B-4FDE-A49A-9EAE561C621A}"/>
              </a:ext>
            </a:extLst>
          </p:cNvPr>
          <p:cNvSpPr>
            <a:spLocks noGrp="1"/>
          </p:cNvSpPr>
          <p:nvPr>
            <p:ph type="title"/>
          </p:nvPr>
        </p:nvSpPr>
        <p:spPr/>
        <p:txBody>
          <a:bodyPr/>
          <a:lstStyle/>
          <a:p>
            <a:r>
              <a:rPr lang="de-DE" dirty="0" smtClean="0"/>
              <a:t>Building </a:t>
            </a:r>
            <a:r>
              <a:rPr lang="de-DE" dirty="0"/>
              <a:t>a model</a:t>
            </a:r>
            <a:endParaRPr lang="en-GB"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5A58D660-8A33-4B68-8C61-45B342E829E8}"/>
                  </a:ext>
                </a:extLst>
              </p:cNvPr>
              <p:cNvSpPr>
                <a:spLocks noGrp="1"/>
              </p:cNvSpPr>
              <p:nvPr>
                <p:ph type="body" sz="quarter" idx="14"/>
              </p:nvPr>
            </p:nvSpPr>
            <p:spPr/>
            <p:txBody>
              <a:bodyPr/>
              <a:lstStyle/>
              <a:p>
                <a:r>
                  <a:rPr lang="en-GB" b="1" i="1" u="none" strike="noStrike" baseline="0" dirty="0" smtClean="0"/>
                  <a:t>Model class</a:t>
                </a:r>
                <a:r>
                  <a:rPr lang="en-GB" b="0" i="1" u="none" strike="noStrike" baseline="0" dirty="0" smtClean="0"/>
                  <a:t>:</a:t>
                </a:r>
                <a:r>
                  <a:rPr lang="en-GB" b="0" i="1" u="none" strike="noStrike" dirty="0" smtClean="0"/>
                  <a:t> </a:t>
                </a:r>
                <a:r>
                  <a:rPr lang="en-US" i="1" dirty="0"/>
                  <a:t>Our model can be described by a parable which maps the x value </a:t>
                </a:r>
                <a:r>
                  <a:rPr lang="en-US" i="1" dirty="0" smtClean="0"/>
                  <a:t>to the </a:t>
                </a:r>
                <a:r>
                  <a:rPr lang="en-US" i="1" dirty="0"/>
                  <a:t>y value. The parable formula can be generalized to</a:t>
                </a:r>
                <a:endParaRPr lang="en-GB" b="0" i="1" u="none" strike="noStrike" dirty="0" smtClean="0"/>
              </a:p>
              <a:p>
                <a:pPr marL="6350" indent="0">
                  <a:buNone/>
                </a:pPr>
                <a:endParaRPr lang="en-GB" i="1" dirty="0" smtClean="0"/>
              </a:p>
              <a:p>
                <a:pPr marL="6350" indent="0">
                  <a:buNone/>
                </a:pPr>
                <a14:m>
                  <m:oMathPara xmlns:m="http://schemas.openxmlformats.org/officeDocument/2006/math">
                    <m:oMathParaPr>
                      <m:jc m:val="centerGroup"/>
                    </m:oMathParaPr>
                    <m:oMath xmlns:m="http://schemas.openxmlformats.org/officeDocument/2006/math">
                      <m:r>
                        <a:rPr lang="de-DE" i="1">
                          <a:latin typeface="Cambria Math" panose="02040503050406030204" pitchFamily="18" charset="0"/>
                        </a:rPr>
                        <m:t>𝑦</m:t>
                      </m:r>
                      <m:r>
                        <a:rPr lang="de-DE" i="1">
                          <a:latin typeface="Cambria Math" panose="02040503050406030204" pitchFamily="18" charset="0"/>
                        </a:rPr>
                        <m:t>=0.2 </m:t>
                      </m:r>
                      <m:d>
                        <m:dPr>
                          <m:ctrlPr>
                            <a:rPr lang="de-DE" i="1">
                              <a:latin typeface="Cambria Math" panose="02040503050406030204" pitchFamily="18" charset="0"/>
                            </a:rPr>
                          </m:ctrlPr>
                        </m:dPr>
                        <m:e>
                          <m:r>
                            <a:rPr lang="de-DE" i="1">
                              <a:latin typeface="Cambria Math" panose="02040503050406030204" pitchFamily="18" charset="0"/>
                            </a:rPr>
                            <m:t>𝑥</m:t>
                          </m:r>
                          <m:r>
                            <a:rPr lang="de-DE" i="1">
                              <a:latin typeface="Cambria Math" panose="02040503050406030204" pitchFamily="18" charset="0"/>
                            </a:rPr>
                            <m:t>−</m:t>
                          </m:r>
                          <m:r>
                            <a:rPr lang="de-DE" i="1">
                              <a:latin typeface="Cambria Math" panose="02040503050406030204" pitchFamily="18" charset="0"/>
                            </a:rPr>
                            <m:t>𝑎</m:t>
                          </m:r>
                        </m:e>
                      </m:d>
                      <m:r>
                        <a:rPr lang="de-DE" i="1">
                          <a:latin typeface="Cambria Math" panose="02040503050406030204" pitchFamily="18" charset="0"/>
                        </a:rPr>
                        <m:t>(</m:t>
                      </m:r>
                      <m:r>
                        <a:rPr lang="de-DE" i="1">
                          <a:latin typeface="Cambria Math" panose="02040503050406030204" pitchFamily="18" charset="0"/>
                        </a:rPr>
                        <m:t>𝑥</m:t>
                      </m:r>
                      <m:r>
                        <a:rPr lang="de-DE" i="1">
                          <a:latin typeface="Cambria Math" panose="02040503050406030204" pitchFamily="18" charset="0"/>
                        </a:rPr>
                        <m:t>−</m:t>
                      </m:r>
                      <m:r>
                        <a:rPr lang="de-DE" i="1">
                          <a:latin typeface="Cambria Math" panose="02040503050406030204" pitchFamily="18" charset="0"/>
                        </a:rPr>
                        <m:t>𝑏</m:t>
                      </m:r>
                      <m:r>
                        <a:rPr lang="de-DE" i="1">
                          <a:latin typeface="Cambria Math" panose="02040503050406030204" pitchFamily="18" charset="0"/>
                        </a:rPr>
                        <m:t>)</m:t>
                      </m:r>
                    </m:oMath>
                  </m:oMathPara>
                </a14:m>
                <a:endParaRPr lang="en-GB" sz="1800" b="0" i="1" u="none" strike="noStrike" baseline="0" dirty="0" smtClean="0"/>
              </a:p>
              <a:p>
                <a:pPr marL="6350" indent="0" algn="l">
                  <a:buNone/>
                </a:pPr>
                <a:endParaRPr lang="en-GB" sz="1800" dirty="0"/>
              </a:p>
              <a:p>
                <a:pPr marL="6350" indent="0" algn="l">
                  <a:buNone/>
                </a:pPr>
                <a:endParaRPr lang="de-DE" sz="1400" dirty="0"/>
              </a:p>
            </p:txBody>
          </p:sp>
        </mc:Choice>
        <mc:Fallback xmlns="">
          <p:sp>
            <p:nvSpPr>
              <p:cNvPr id="4" name="Text Placeholder 3">
                <a:extLst>
                  <a:ext uri="{FF2B5EF4-FFF2-40B4-BE49-F238E27FC236}">
                    <a16:creationId xmlns:a16="http://schemas.microsoft.com/office/drawing/2014/main" id="{5A58D660-8A33-4B68-8C61-45B342E829E8}"/>
                  </a:ext>
                </a:extLst>
              </p:cNvPr>
              <p:cNvSpPr>
                <a:spLocks noGrp="1" noRot="1" noChangeAspect="1" noMove="1" noResize="1" noEditPoints="1" noAdjustHandles="1" noChangeArrowheads="1" noChangeShapeType="1" noTextEdit="1"/>
              </p:cNvSpPr>
              <p:nvPr>
                <p:ph type="body" sz="quarter" idx="14"/>
              </p:nvPr>
            </p:nvSpPr>
            <p:spPr>
              <a:blipFill>
                <a:blip r:embed="rId2"/>
                <a:stretch>
                  <a:fillRect l="-1818" t="-2125" r="-2182"/>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129DD75F-E76A-4099-80E8-F2262099DED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8" name="Picture 7">
            <a:extLst>
              <a:ext uri="{FF2B5EF4-FFF2-40B4-BE49-F238E27FC236}">
                <a16:creationId xmlns:a16="http://schemas.microsoft.com/office/drawing/2014/main" id="{7F67F3F6-43C1-DC43-8C8C-78D546642EFD}"/>
              </a:ext>
            </a:extLst>
          </p:cNvPr>
          <p:cNvPicPr>
            <a:picLocks noChangeAspect="1"/>
          </p:cNvPicPr>
          <p:nvPr/>
        </p:nvPicPr>
        <p:blipFill>
          <a:blip r:embed="rId3"/>
          <a:stretch>
            <a:fillRect/>
          </a:stretch>
        </p:blipFill>
        <p:spPr>
          <a:xfrm>
            <a:off x="2441393" y="2284013"/>
            <a:ext cx="4261213" cy="2923666"/>
          </a:xfrm>
          <a:prstGeom prst="rect">
            <a:avLst/>
          </a:prstGeom>
        </p:spPr>
      </p:pic>
      <p:sp>
        <p:nvSpPr>
          <p:cNvPr id="6" name="Slide Number Placeholder 5"/>
          <p:cNvSpPr>
            <a:spLocks noGrp="1"/>
          </p:cNvSpPr>
          <p:nvPr>
            <p:ph type="sldNum" sz="quarter" idx="13"/>
          </p:nvPr>
        </p:nvSpPr>
        <p:spPr/>
        <p:txBody>
          <a:bodyPr/>
          <a:lstStyle/>
          <a:p>
            <a:fld id="{15C29056-5AFA-7949-831A-3EC086771171}" type="slidenum">
              <a:rPr lang="de-DE" smtClean="0"/>
              <a:pPr/>
              <a:t>47</a:t>
            </a:fld>
            <a:endParaRPr lang="de-DE" dirty="0"/>
          </a:p>
        </p:txBody>
      </p:sp>
    </p:spTree>
    <p:extLst>
      <p:ext uri="{BB962C8B-B14F-4D97-AF65-F5344CB8AC3E}">
        <p14:creationId xmlns:p14="http://schemas.microsoft.com/office/powerpoint/2010/main" val="37613443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6B83-645B-4FDE-A49A-9EAE561C621A}"/>
              </a:ext>
            </a:extLst>
          </p:cNvPr>
          <p:cNvSpPr>
            <a:spLocks noGrp="1"/>
          </p:cNvSpPr>
          <p:nvPr>
            <p:ph type="title"/>
          </p:nvPr>
        </p:nvSpPr>
        <p:spPr/>
        <p:txBody>
          <a:bodyPr/>
          <a:lstStyle/>
          <a:p>
            <a:r>
              <a:rPr lang="de-DE" dirty="0" smtClean="0"/>
              <a:t>Building </a:t>
            </a:r>
            <a:r>
              <a:rPr lang="de-DE" dirty="0"/>
              <a:t>a model</a:t>
            </a:r>
            <a:endParaRPr lang="en-GB" dirty="0"/>
          </a:p>
        </p:txBody>
      </p:sp>
      <p:sp>
        <p:nvSpPr>
          <p:cNvPr id="4" name="Text Placeholder 3">
            <a:extLst>
              <a:ext uri="{FF2B5EF4-FFF2-40B4-BE49-F238E27FC236}">
                <a16:creationId xmlns:a16="http://schemas.microsoft.com/office/drawing/2014/main" id="{5A58D660-8A33-4B68-8C61-45B342E829E8}"/>
              </a:ext>
            </a:extLst>
          </p:cNvPr>
          <p:cNvSpPr>
            <a:spLocks noGrp="1"/>
          </p:cNvSpPr>
          <p:nvPr>
            <p:ph type="body" sz="quarter" idx="14"/>
          </p:nvPr>
        </p:nvSpPr>
        <p:spPr>
          <a:xfrm>
            <a:off x="360000" y="1231392"/>
            <a:ext cx="8378825" cy="3976287"/>
          </a:xfrm>
        </p:spPr>
        <p:txBody>
          <a:bodyPr/>
          <a:lstStyle/>
          <a:p>
            <a:r>
              <a:rPr lang="en-US" sz="1800" b="1" i="1" dirty="0" smtClean="0"/>
              <a:t>Score </a:t>
            </a:r>
            <a:r>
              <a:rPr lang="en-US" sz="1800" b="1" i="1" dirty="0"/>
              <a:t>function</a:t>
            </a:r>
            <a:r>
              <a:rPr lang="en-US" sz="1800" i="1" dirty="0"/>
              <a:t>: D</a:t>
            </a:r>
            <a:r>
              <a:rPr lang="en-US" sz="1800" i="1" dirty="0" smtClean="0"/>
              <a:t>efine </a:t>
            </a:r>
            <a:r>
              <a:rPr lang="en-US" sz="1800" i="1" dirty="0"/>
              <a:t>the mean squared error E for the data </a:t>
            </a:r>
            <a:r>
              <a:rPr lang="en-US" sz="1800" i="1" dirty="0" smtClean="0"/>
              <a:t>set, with </a:t>
            </a:r>
            <a:r>
              <a:rPr lang="en-US" sz="1800" i="1" dirty="0"/>
              <a:t>respect to the chosen model.</a:t>
            </a:r>
            <a:endParaRPr lang="en-GB" sz="1800" b="0" i="1" u="none" strike="noStrike" baseline="0" dirty="0" smtClean="0"/>
          </a:p>
          <a:p>
            <a:endParaRPr lang="en-GB" sz="1800" b="1" i="1" dirty="0" smtClean="0"/>
          </a:p>
          <a:p>
            <a:r>
              <a:rPr lang="en-GB" sz="1800" b="1" i="1" dirty="0" smtClean="0"/>
              <a:t>Algorithm for Model Fitting</a:t>
            </a:r>
            <a:r>
              <a:rPr lang="en-GB" sz="1800" i="1" dirty="0" smtClean="0"/>
              <a:t>: </a:t>
            </a:r>
            <a:r>
              <a:rPr lang="en-GB" sz="1800" i="1" dirty="0"/>
              <a:t>Let’s use the gradient </a:t>
            </a:r>
            <a:r>
              <a:rPr lang="en-GB" sz="1800" i="1" dirty="0" smtClean="0"/>
              <a:t>method</a:t>
            </a:r>
          </a:p>
          <a:p>
            <a:pPr marL="609600" lvl="1" indent="-342900">
              <a:buFont typeface="+mj-lt"/>
              <a:buAutoNum type="alphaLcParenR"/>
            </a:pPr>
            <a:r>
              <a:rPr lang="en-US" sz="1600" i="1" dirty="0"/>
              <a:t>What is the most important assumption for the error function, to be </a:t>
            </a:r>
            <a:r>
              <a:rPr lang="en-US" sz="1600" i="1" dirty="0" smtClean="0"/>
              <a:t>able to </a:t>
            </a:r>
            <a:r>
              <a:rPr lang="en-US" sz="1600" i="1" dirty="0"/>
              <a:t>apply the gradient descent method</a:t>
            </a:r>
            <a:r>
              <a:rPr lang="en-US" sz="1600" i="1" dirty="0" smtClean="0"/>
              <a:t>?</a:t>
            </a:r>
          </a:p>
          <a:p>
            <a:pPr marL="609600" lvl="1" indent="-342900">
              <a:buFont typeface="+mj-lt"/>
              <a:buAutoNum type="alphaLcParenR"/>
            </a:pPr>
            <a:r>
              <a:rPr lang="en-US" sz="1600" i="1" dirty="0"/>
              <a:t>Explain the most important steps for the gradient descent methods</a:t>
            </a:r>
            <a:r>
              <a:rPr lang="en-US" sz="1600" i="1" dirty="0" smtClean="0"/>
              <a:t>.</a:t>
            </a:r>
          </a:p>
          <a:p>
            <a:pPr marL="609600" lvl="1" indent="-342900">
              <a:buFont typeface="+mj-lt"/>
              <a:buAutoNum type="alphaLcParenR"/>
            </a:pPr>
            <a:r>
              <a:rPr lang="en-US" sz="1600" i="1" dirty="0"/>
              <a:t>Calculate the gradients used for our learning </a:t>
            </a:r>
            <a:r>
              <a:rPr lang="en-US" sz="1600" i="1" dirty="0" smtClean="0"/>
              <a:t>goal.</a:t>
            </a:r>
            <a:endParaRPr lang="en-GB" sz="1600" i="1" dirty="0" smtClean="0"/>
          </a:p>
          <a:p>
            <a:pPr marL="609600" lvl="1" indent="-342900">
              <a:buFont typeface="+mj-lt"/>
              <a:buAutoNum type="alphaLcParenR"/>
            </a:pPr>
            <a:r>
              <a:rPr lang="en-US" sz="1600" i="1" dirty="0" smtClean="0"/>
              <a:t>Write </a:t>
            </a:r>
            <a:r>
              <a:rPr lang="en-US" sz="1600" i="1" dirty="0"/>
              <a:t>down the update functions for our learning goal</a:t>
            </a:r>
            <a:r>
              <a:rPr lang="en-US" sz="1600" i="1" dirty="0" smtClean="0"/>
              <a:t>.</a:t>
            </a:r>
          </a:p>
          <a:p>
            <a:pPr marL="609600" lvl="1" indent="-342900">
              <a:buFont typeface="+mj-lt"/>
              <a:buAutoNum type="alphaLcParenR"/>
            </a:pPr>
            <a:r>
              <a:rPr lang="en-US" sz="1600" i="1" dirty="0"/>
              <a:t>Explain two possible problems with the usage of a constant step width </a:t>
            </a:r>
            <a:r>
              <a:rPr lang="en-US" sz="1600" i="1" dirty="0" smtClean="0"/>
              <a:t>in gradient </a:t>
            </a:r>
            <a:r>
              <a:rPr lang="en-US" sz="1600" i="1" dirty="0"/>
              <a:t>descent. Give one example to resolve the step width problem.</a:t>
            </a:r>
            <a:endParaRPr lang="en-GB" sz="1600" b="0" i="1" u="none" strike="noStrike" baseline="0" dirty="0" smtClean="0"/>
          </a:p>
          <a:p>
            <a:pPr marL="6350" indent="0" algn="l">
              <a:buNone/>
            </a:pPr>
            <a:endParaRPr lang="en-GB" sz="1800" dirty="0"/>
          </a:p>
          <a:p>
            <a:pPr marL="6350" indent="0" algn="l">
              <a:buNone/>
            </a:pPr>
            <a:endParaRPr lang="de-DE" sz="1400" dirty="0"/>
          </a:p>
        </p:txBody>
      </p:sp>
      <p:sp>
        <p:nvSpPr>
          <p:cNvPr id="5" name="Footer Placeholder 4">
            <a:extLst>
              <a:ext uri="{FF2B5EF4-FFF2-40B4-BE49-F238E27FC236}">
                <a16:creationId xmlns:a16="http://schemas.microsoft.com/office/drawing/2014/main" id="{129DD75F-E76A-4099-80E8-F2262099DED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6" name="Slide Number Placeholder 5"/>
          <p:cNvSpPr>
            <a:spLocks noGrp="1"/>
          </p:cNvSpPr>
          <p:nvPr>
            <p:ph type="sldNum" sz="quarter" idx="13"/>
          </p:nvPr>
        </p:nvSpPr>
        <p:spPr/>
        <p:txBody>
          <a:bodyPr/>
          <a:lstStyle/>
          <a:p>
            <a:fld id="{15C29056-5AFA-7949-831A-3EC086771171}" type="slidenum">
              <a:rPr lang="de-DE" smtClean="0"/>
              <a:pPr/>
              <a:t>48</a:t>
            </a:fld>
            <a:endParaRPr lang="de-DE" dirty="0"/>
          </a:p>
        </p:txBody>
      </p:sp>
    </p:spTree>
    <p:extLst>
      <p:ext uri="{BB962C8B-B14F-4D97-AF65-F5344CB8AC3E}">
        <p14:creationId xmlns:p14="http://schemas.microsoft.com/office/powerpoint/2010/main" val="25484655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6B83-645B-4FDE-A49A-9EAE561C621A}"/>
              </a:ext>
            </a:extLst>
          </p:cNvPr>
          <p:cNvSpPr>
            <a:spLocks noGrp="1"/>
          </p:cNvSpPr>
          <p:nvPr>
            <p:ph type="title"/>
          </p:nvPr>
        </p:nvSpPr>
        <p:spPr/>
        <p:txBody>
          <a:bodyPr/>
          <a:lstStyle/>
          <a:p>
            <a:r>
              <a:rPr lang="de-DE" dirty="0" smtClean="0"/>
              <a:t>Building </a:t>
            </a:r>
            <a:r>
              <a:rPr lang="de-DE" dirty="0"/>
              <a:t>a model</a:t>
            </a:r>
            <a:endParaRPr lang="en-GB"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5A58D660-8A33-4B68-8C61-45B342E829E8}"/>
                  </a:ext>
                </a:extLst>
              </p:cNvPr>
              <p:cNvSpPr>
                <a:spLocks noGrp="1"/>
              </p:cNvSpPr>
              <p:nvPr>
                <p:ph type="body" sz="quarter" idx="14"/>
              </p:nvPr>
            </p:nvSpPr>
            <p:spPr>
              <a:xfrm>
                <a:off x="360000" y="2078735"/>
                <a:ext cx="8378825" cy="3128943"/>
              </a:xfrm>
            </p:spPr>
            <p:txBody>
              <a:bodyPr/>
              <a:lstStyle/>
              <a:p>
                <a:pPr marL="6350" indent="0" algn="l">
                  <a:buNone/>
                </a:pPr>
                <a:endParaRPr lang="en-GB" b="0" i="0" u="none" strike="noStrike" baseline="0" dirty="0"/>
              </a:p>
              <a:p>
                <a:pPr marL="0" indent="0" algn="ctr">
                  <a:buNone/>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𝑀𝑆𝐸</m:t>
                      </m:r>
                      <m:r>
                        <a:rPr lang="de-DE" b="0" i="1" smtClean="0">
                          <a:latin typeface="Cambria Math" panose="02040503050406030204" pitchFamily="18" charset="0"/>
                        </a:rPr>
                        <m:t>= </m:t>
                      </m:r>
                      <m:f>
                        <m:fPr>
                          <m:ctrlPr>
                            <a:rPr lang="de-DE"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8</m:t>
                          </m:r>
                        </m:den>
                      </m:f>
                      <m:nary>
                        <m:naryPr>
                          <m:chr m:val="∑"/>
                          <m:ctrlPr>
                            <a:rPr lang="de-DE" i="1" smtClean="0">
                              <a:latin typeface="Cambria Math" panose="02040503050406030204" pitchFamily="18" charset="0"/>
                            </a:rPr>
                          </m:ctrlPr>
                        </m:naryPr>
                        <m:sub>
                          <m:r>
                            <m:rPr>
                              <m:brk m:alnAt="23"/>
                            </m:rPr>
                            <a:rPr lang="de-DE" b="0" i="1" smtClean="0">
                              <a:latin typeface="Cambria Math" panose="02040503050406030204" pitchFamily="18" charset="0"/>
                            </a:rPr>
                            <m:t>𝑖</m:t>
                          </m:r>
                          <m:r>
                            <a:rPr lang="de-DE" b="0" i="1" smtClean="0">
                              <a:latin typeface="Cambria Math" panose="02040503050406030204" pitchFamily="18" charset="0"/>
                            </a:rPr>
                            <m:t>=1</m:t>
                          </m:r>
                        </m:sub>
                        <m:sup>
                          <m:r>
                            <a:rPr lang="de-DE" b="0" i="1" smtClean="0">
                              <a:latin typeface="Cambria Math" panose="02040503050406030204" pitchFamily="18" charset="0"/>
                            </a:rPr>
                            <m:t>8</m:t>
                          </m:r>
                        </m:sup>
                        <m:e>
                          <m:sSup>
                            <m:sSupPr>
                              <m:ctrlPr>
                                <a:rPr lang="de-DE" b="0" i="1" smtClean="0">
                                  <a:latin typeface="Cambria Math" panose="02040503050406030204" pitchFamily="18" charset="0"/>
                                </a:rPr>
                              </m:ctrlPr>
                            </m:sSupPr>
                            <m:e>
                              <m:r>
                                <a:rPr lang="de-DE" b="0" i="1" smtClean="0">
                                  <a:latin typeface="Cambria Math" panose="02040503050406030204" pitchFamily="18" charset="0"/>
                                </a:rPr>
                                <m:t>(</m:t>
                              </m:r>
                              <m:sSub>
                                <m:sSubPr>
                                  <m:ctrlPr>
                                    <a:rPr lang="de-DE" b="0" i="1">
                                      <a:latin typeface="Cambria Math" panose="02040503050406030204" pitchFamily="18" charset="0"/>
                                    </a:rPr>
                                  </m:ctrlPr>
                                </m:sSubPr>
                                <m:e>
                                  <m:r>
                                    <a:rPr lang="de-DE" b="0" i="1">
                                      <a:latin typeface="Cambria Math" panose="02040503050406030204" pitchFamily="18" charset="0"/>
                                    </a:rPr>
                                    <m:t>𝑦</m:t>
                                  </m:r>
                                </m:e>
                                <m:sub>
                                  <m:r>
                                    <a:rPr lang="de-DE" b="0" i="1">
                                      <a:latin typeface="Cambria Math" panose="02040503050406030204" pitchFamily="18" charset="0"/>
                                    </a:rPr>
                                    <m:t>𝑖</m:t>
                                  </m:r>
                                </m:sub>
                              </m:sSub>
                              <m:r>
                                <a:rPr lang="de-DE" b="0" i="1">
                                  <a:latin typeface="Cambria Math" panose="02040503050406030204" pitchFamily="18" charset="0"/>
                                </a:rPr>
                                <m:t>−</m:t>
                              </m:r>
                              <m:r>
                                <a:rPr lang="de-DE" b="0" i="1">
                                  <a:latin typeface="Cambria Math" panose="02040503050406030204" pitchFamily="18" charset="0"/>
                                </a:rPr>
                                <m:t>𝑓</m:t>
                              </m:r>
                              <m:r>
                                <a:rPr lang="de-DE" b="0" i="1">
                                  <a:latin typeface="Cambria Math" panose="02040503050406030204" pitchFamily="18" charset="0"/>
                                </a:rPr>
                                <m:t>(</m:t>
                              </m:r>
                              <m:sSub>
                                <m:sSubPr>
                                  <m:ctrlPr>
                                    <a:rPr lang="de-DE" b="0" i="1">
                                      <a:latin typeface="Cambria Math" panose="02040503050406030204" pitchFamily="18" charset="0"/>
                                    </a:rPr>
                                  </m:ctrlPr>
                                </m:sSubPr>
                                <m:e>
                                  <m:r>
                                    <a:rPr lang="de-DE" b="0" i="1">
                                      <a:latin typeface="Cambria Math" panose="02040503050406030204" pitchFamily="18" charset="0"/>
                                    </a:rPr>
                                    <m:t>𝑥</m:t>
                                  </m:r>
                                </m:e>
                                <m:sub>
                                  <m:r>
                                    <a:rPr lang="de-DE" b="0" i="1">
                                      <a:latin typeface="Cambria Math" panose="02040503050406030204" pitchFamily="18" charset="0"/>
                                    </a:rPr>
                                    <m:t>𝑖</m:t>
                                  </m:r>
                                </m:sub>
                              </m:sSub>
                              <m:r>
                                <a:rPr lang="de-DE" b="0" i="1">
                                  <a:latin typeface="Cambria Math" panose="02040503050406030204" pitchFamily="18" charset="0"/>
                                </a:rPr>
                                <m:t>)</m:t>
                              </m:r>
                              <m:r>
                                <a:rPr lang="de-DE" b="0" i="1" smtClean="0">
                                  <a:latin typeface="Cambria Math" panose="02040503050406030204" pitchFamily="18" charset="0"/>
                                </a:rPr>
                                <m:t>)</m:t>
                              </m:r>
                            </m:e>
                            <m:sup>
                              <m:r>
                                <a:rPr lang="de-DE" b="0" i="1" smtClean="0">
                                  <a:latin typeface="Cambria Math" panose="02040503050406030204" pitchFamily="18" charset="0"/>
                                </a:rPr>
                                <m:t>2</m:t>
                              </m:r>
                            </m:sup>
                          </m:sSup>
                          <m:r>
                            <a:rPr lang="de-DE" b="0" i="1" smtClean="0">
                              <a:latin typeface="Cambria Math" panose="02040503050406030204" pitchFamily="18" charset="0"/>
                            </a:rPr>
                            <m:t>=</m:t>
                          </m:r>
                          <m:f>
                            <m:fPr>
                              <m:ctrlPr>
                                <a:rPr lang="de-DE" i="1">
                                  <a:latin typeface="Cambria Math" panose="02040503050406030204" pitchFamily="18" charset="0"/>
                                </a:rPr>
                              </m:ctrlPr>
                            </m:fPr>
                            <m:num>
                              <m:r>
                                <a:rPr lang="de-DE" i="1">
                                  <a:latin typeface="Cambria Math" panose="02040503050406030204" pitchFamily="18" charset="0"/>
                                </a:rPr>
                                <m:t>1</m:t>
                              </m:r>
                            </m:num>
                            <m:den>
                              <m:r>
                                <a:rPr lang="de-DE" i="1">
                                  <a:latin typeface="Cambria Math" panose="02040503050406030204" pitchFamily="18" charset="0"/>
                                </a:rPr>
                                <m:t>8</m:t>
                              </m:r>
                            </m:den>
                          </m:f>
                          <m:nary>
                            <m:naryPr>
                              <m:chr m:val="∑"/>
                              <m:ctrlPr>
                                <a:rPr lang="de-DE" i="1">
                                  <a:latin typeface="Cambria Math" panose="02040503050406030204" pitchFamily="18" charset="0"/>
                                </a:rPr>
                              </m:ctrlPr>
                            </m:naryPr>
                            <m:sub>
                              <m:r>
                                <m:rPr>
                                  <m:brk m:alnAt="23"/>
                                </m:rPr>
                                <a:rPr lang="de-DE" i="1">
                                  <a:latin typeface="Cambria Math" panose="02040503050406030204" pitchFamily="18" charset="0"/>
                                </a:rPr>
                                <m:t>𝑖</m:t>
                              </m:r>
                              <m:r>
                                <a:rPr lang="de-DE" i="1">
                                  <a:latin typeface="Cambria Math" panose="02040503050406030204" pitchFamily="18" charset="0"/>
                                </a:rPr>
                                <m:t>=1</m:t>
                              </m:r>
                            </m:sub>
                            <m:sup>
                              <m:r>
                                <a:rPr lang="de-DE" i="1">
                                  <a:latin typeface="Cambria Math" panose="02040503050406030204" pitchFamily="18" charset="0"/>
                                </a:rPr>
                                <m:t>8</m:t>
                              </m:r>
                            </m:sup>
                            <m:e>
                              <m:sSup>
                                <m:sSupPr>
                                  <m:ctrlPr>
                                    <a:rPr lang="de-DE" i="1">
                                      <a:latin typeface="Cambria Math" panose="02040503050406030204" pitchFamily="18" charset="0"/>
                                    </a:rPr>
                                  </m:ctrlPr>
                                </m:sSupPr>
                                <m:e>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𝑦</m:t>
                                      </m:r>
                                    </m:e>
                                    <m:sub>
                                      <m:r>
                                        <a:rPr lang="de-DE" i="1">
                                          <a:latin typeface="Cambria Math" panose="02040503050406030204" pitchFamily="18" charset="0"/>
                                        </a:rPr>
                                        <m:t>𝑖</m:t>
                                      </m:r>
                                    </m:sub>
                                  </m:sSub>
                                  <m:r>
                                    <a:rPr lang="de-DE" i="1">
                                      <a:latin typeface="Cambria Math" panose="02040503050406030204" pitchFamily="18" charset="0"/>
                                    </a:rPr>
                                    <m:t>−</m:t>
                                  </m:r>
                                  <m:r>
                                    <a:rPr lang="de-DE" b="0" i="1" smtClean="0">
                                      <a:latin typeface="Cambria Math" panose="02040503050406030204" pitchFamily="18" charset="0"/>
                                    </a:rPr>
                                    <m:t>0.2</m:t>
                                  </m:r>
                                  <m:d>
                                    <m:dPr>
                                      <m:ctrlPr>
                                        <a:rPr lang="de-DE" b="0" i="1" smtClean="0">
                                          <a:latin typeface="Cambria Math" panose="02040503050406030204" pitchFamily="18" charset="0"/>
                                        </a:rPr>
                                      </m:ctrlPr>
                                    </m:dPr>
                                    <m:e>
                                      <m:sSub>
                                        <m:sSubPr>
                                          <m:ctrlPr>
                                            <a:rPr lang="de-DE" b="0" i="1" smtClean="0">
                                              <a:latin typeface="Cambria Math" panose="02040503050406030204" pitchFamily="18" charset="0"/>
                                            </a:rPr>
                                          </m:ctrlPr>
                                        </m:sSubPr>
                                        <m:e>
                                          <m:r>
                                            <a:rPr lang="de-DE" b="0" i="1" smtClean="0">
                                              <a:latin typeface="Cambria Math" panose="02040503050406030204" pitchFamily="18" charset="0"/>
                                            </a:rPr>
                                            <m:t>𝑥</m:t>
                                          </m:r>
                                        </m:e>
                                        <m:sub>
                                          <m:r>
                                            <a:rPr lang="de-DE" b="0" i="1" smtClean="0">
                                              <a:latin typeface="Cambria Math" panose="02040503050406030204" pitchFamily="18" charset="0"/>
                                            </a:rPr>
                                            <m:t>𝑖</m:t>
                                          </m:r>
                                        </m:sub>
                                      </m:sSub>
                                      <m:r>
                                        <a:rPr lang="de-DE" b="0" i="1" smtClean="0">
                                          <a:latin typeface="Cambria Math" panose="02040503050406030204" pitchFamily="18" charset="0"/>
                                        </a:rPr>
                                        <m:t>−</m:t>
                                      </m:r>
                                      <m:r>
                                        <a:rPr lang="de-DE" b="0" i="1" smtClean="0">
                                          <a:latin typeface="Cambria Math" panose="02040503050406030204" pitchFamily="18" charset="0"/>
                                        </a:rPr>
                                        <m:t>𝑎</m:t>
                                      </m:r>
                                    </m:e>
                                  </m:d>
                                  <m:d>
                                    <m:dPr>
                                      <m:ctrlPr>
                                        <a:rPr lang="de-DE" i="1">
                                          <a:latin typeface="Cambria Math" panose="02040503050406030204" pitchFamily="18" charset="0"/>
                                        </a:rPr>
                                      </m:ctrlPr>
                                    </m:dPr>
                                    <m:e>
                                      <m:sSub>
                                        <m:sSubPr>
                                          <m:ctrlPr>
                                            <a:rPr lang="de-DE" i="1">
                                              <a:latin typeface="Cambria Math" panose="02040503050406030204" pitchFamily="18" charset="0"/>
                                            </a:rPr>
                                          </m:ctrlPr>
                                        </m:sSubPr>
                                        <m:e>
                                          <m:r>
                                            <a:rPr lang="de-DE" i="1">
                                              <a:latin typeface="Cambria Math" panose="02040503050406030204" pitchFamily="18" charset="0"/>
                                            </a:rPr>
                                            <m:t>𝑥</m:t>
                                          </m:r>
                                        </m:e>
                                        <m:sub>
                                          <m:r>
                                            <a:rPr lang="de-DE" i="1">
                                              <a:latin typeface="Cambria Math" panose="02040503050406030204" pitchFamily="18" charset="0"/>
                                            </a:rPr>
                                            <m:t>𝑖</m:t>
                                          </m:r>
                                        </m:sub>
                                      </m:sSub>
                                      <m:r>
                                        <a:rPr lang="de-DE" i="1">
                                          <a:latin typeface="Cambria Math" panose="02040503050406030204" pitchFamily="18" charset="0"/>
                                        </a:rPr>
                                        <m:t>−</m:t>
                                      </m:r>
                                      <m:r>
                                        <a:rPr lang="de-DE" b="0" i="1" smtClean="0">
                                          <a:latin typeface="Cambria Math" panose="02040503050406030204" pitchFamily="18" charset="0"/>
                                        </a:rPr>
                                        <m:t>𝑏</m:t>
                                      </m:r>
                                    </m:e>
                                  </m:d>
                                  <m:r>
                                    <a:rPr lang="de-DE" i="1">
                                      <a:latin typeface="Cambria Math" panose="02040503050406030204" pitchFamily="18" charset="0"/>
                                    </a:rPr>
                                    <m:t>)</m:t>
                                  </m:r>
                                </m:e>
                                <m:sup>
                                  <m:r>
                                    <a:rPr lang="de-DE" i="1">
                                      <a:latin typeface="Cambria Math" panose="02040503050406030204" pitchFamily="18" charset="0"/>
                                    </a:rPr>
                                    <m:t>2</m:t>
                                  </m:r>
                                </m:sup>
                              </m:sSup>
                            </m:e>
                          </m:nary>
                        </m:e>
                      </m:nary>
                    </m:oMath>
                  </m:oMathPara>
                </a14:m>
                <a:endParaRPr lang="de-DE" dirty="0"/>
              </a:p>
            </p:txBody>
          </p:sp>
        </mc:Choice>
        <mc:Fallback xmlns="">
          <p:sp>
            <p:nvSpPr>
              <p:cNvPr id="4" name="Text Placeholder 3">
                <a:extLst>
                  <a:ext uri="{FF2B5EF4-FFF2-40B4-BE49-F238E27FC236}">
                    <a16:creationId xmlns:a16="http://schemas.microsoft.com/office/drawing/2014/main" id="{5A58D660-8A33-4B68-8C61-45B342E829E8}"/>
                  </a:ext>
                </a:extLst>
              </p:cNvPr>
              <p:cNvSpPr>
                <a:spLocks noGrp="1" noRot="1" noChangeAspect="1" noMove="1" noResize="1" noEditPoints="1" noAdjustHandles="1" noChangeArrowheads="1" noChangeShapeType="1" noTextEdit="1"/>
              </p:cNvSpPr>
              <p:nvPr>
                <p:ph type="body" sz="quarter" idx="14"/>
              </p:nvPr>
            </p:nvSpPr>
            <p:spPr>
              <a:xfrm>
                <a:off x="360000" y="2078735"/>
                <a:ext cx="8378825" cy="3128943"/>
              </a:xfrm>
              <a:blipFill>
                <a:blip r:embed="rId2"/>
                <a:stretch>
                  <a:fillRect/>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129DD75F-E76A-4099-80E8-F2262099DED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6" name="Text Placeholder 5"/>
          <p:cNvSpPr>
            <a:spLocks noGrp="1"/>
          </p:cNvSpPr>
          <p:nvPr>
            <p:ph type="body" sz="quarter" idx="15"/>
          </p:nvPr>
        </p:nvSpPr>
        <p:spPr/>
        <p:txBody>
          <a:bodyPr/>
          <a:lstStyle/>
          <a:p>
            <a:pPr marL="0" indent="0">
              <a:buNone/>
            </a:pPr>
            <a:r>
              <a:rPr lang="en-US" b="1" i="1" dirty="0" smtClean="0"/>
              <a:t>Score function</a:t>
            </a:r>
            <a:r>
              <a:rPr lang="en-US" i="1" dirty="0" smtClean="0"/>
              <a:t>:</a:t>
            </a:r>
            <a:br>
              <a:rPr lang="en-US" i="1" dirty="0" smtClean="0"/>
            </a:br>
            <a:r>
              <a:rPr lang="en-US" i="1" dirty="0" smtClean="0"/>
              <a:t>Define </a:t>
            </a:r>
            <a:r>
              <a:rPr lang="en-US" i="1" dirty="0"/>
              <a:t>the mean squared </a:t>
            </a:r>
            <a:r>
              <a:rPr lang="en-US" i="1" dirty="0" smtClean="0"/>
              <a:t>error E for </a:t>
            </a:r>
            <a:r>
              <a:rPr lang="en-US" i="1" dirty="0"/>
              <a:t>the data </a:t>
            </a:r>
            <a:r>
              <a:rPr lang="en-US" i="1" dirty="0" smtClean="0"/>
              <a:t>set, with </a:t>
            </a:r>
            <a:r>
              <a:rPr lang="en-US" i="1" dirty="0"/>
              <a:t>respect to the chosen model</a:t>
            </a:r>
            <a:r>
              <a:rPr lang="en-US" i="1" dirty="0" smtClean="0"/>
              <a:t>.</a:t>
            </a:r>
            <a:endParaRPr lang="en-GB" i="1" dirty="0"/>
          </a:p>
        </p:txBody>
      </p:sp>
      <p:sp>
        <p:nvSpPr>
          <p:cNvPr id="7" name="Slide Number Placeholder 6"/>
          <p:cNvSpPr>
            <a:spLocks noGrp="1"/>
          </p:cNvSpPr>
          <p:nvPr>
            <p:ph type="sldNum" sz="quarter" idx="13"/>
          </p:nvPr>
        </p:nvSpPr>
        <p:spPr/>
        <p:txBody>
          <a:bodyPr/>
          <a:lstStyle/>
          <a:p>
            <a:fld id="{15C29056-5AFA-7949-831A-3EC086771171}" type="slidenum">
              <a:rPr lang="de-DE" smtClean="0"/>
              <a:pPr/>
              <a:t>49</a:t>
            </a:fld>
            <a:endParaRPr lang="de-DE" dirty="0"/>
          </a:p>
        </p:txBody>
      </p:sp>
    </p:spTree>
    <p:extLst>
      <p:ext uri="{BB962C8B-B14F-4D97-AF65-F5344CB8AC3E}">
        <p14:creationId xmlns:p14="http://schemas.microsoft.com/office/powerpoint/2010/main" val="98474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E71552-C389-BC42-9A18-D2A980D6955E}"/>
              </a:ext>
            </a:extLst>
          </p:cNvPr>
          <p:cNvSpPr>
            <a:spLocks noGrp="1"/>
          </p:cNvSpPr>
          <p:nvPr>
            <p:ph type="title"/>
          </p:nvPr>
        </p:nvSpPr>
        <p:spPr/>
        <p:txBody>
          <a:bodyPr/>
          <a:lstStyle/>
          <a:p>
            <a:r>
              <a:rPr lang="de-DE" dirty="0"/>
              <a:t>1. Error metrics for classification</a:t>
            </a:r>
          </a:p>
        </p:txBody>
      </p:sp>
      <mc:AlternateContent xmlns:mc="http://schemas.openxmlformats.org/markup-compatibility/2006" xmlns:a14="http://schemas.microsoft.com/office/drawing/2010/main">
        <mc:Choice Requires="a14">
          <p:sp>
            <p:nvSpPr>
              <p:cNvPr id="4" name="Textplatzhalter 3">
                <a:extLst>
                  <a:ext uri="{FF2B5EF4-FFF2-40B4-BE49-F238E27FC236}">
                    <a16:creationId xmlns:a16="http://schemas.microsoft.com/office/drawing/2014/main" id="{3AD08A6C-DCF9-6F49-A80A-91206B1C91E4}"/>
                  </a:ext>
                </a:extLst>
              </p:cNvPr>
              <p:cNvSpPr>
                <a:spLocks noGrp="1"/>
              </p:cNvSpPr>
              <p:nvPr>
                <p:ph type="body" sz="quarter" idx="14"/>
              </p:nvPr>
            </p:nvSpPr>
            <p:spPr>
              <a:xfrm>
                <a:off x="360000" y="2189367"/>
                <a:ext cx="8378825" cy="3018312"/>
              </a:xfrm>
            </p:spPr>
            <p:txBody>
              <a:bodyPr/>
              <a:lstStyle/>
              <a:p>
                <a:r>
                  <a:rPr lang="de-DE" dirty="0"/>
                  <a:t>Sensitivity vs. Specificity</a:t>
                </a:r>
              </a:p>
              <a:p>
                <a:pPr marL="6350" indent="0" algn="ctr">
                  <a:buNone/>
                </a:pPr>
                <a14:m>
                  <m:oMath xmlns:m="http://schemas.openxmlformats.org/officeDocument/2006/math">
                    <m:r>
                      <a:rPr lang="de-DE" b="0" i="1" smtClean="0">
                        <a:latin typeface="Cambria Math" panose="02040503050406030204" pitchFamily="18" charset="0"/>
                      </a:rPr>
                      <m:t>𝑠𝑒𝑛𝑠𝑖𝑡𝑖𝑣𝑖𝑡𝑦</m:t>
                    </m:r>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𝑇𝑃</m:t>
                        </m:r>
                      </m:num>
                      <m:den>
                        <m:r>
                          <a:rPr lang="de-DE" b="0" i="1" smtClean="0">
                            <a:latin typeface="Cambria Math" panose="02040503050406030204" pitchFamily="18" charset="0"/>
                          </a:rPr>
                          <m:t>𝑇𝑃</m:t>
                        </m:r>
                        <m:r>
                          <a:rPr lang="de-DE" b="0" i="1" smtClean="0">
                            <a:latin typeface="Cambria Math" panose="02040503050406030204" pitchFamily="18" charset="0"/>
                          </a:rPr>
                          <m:t>+</m:t>
                        </m:r>
                        <m:r>
                          <a:rPr lang="de-DE" b="0" i="1" smtClean="0">
                            <a:latin typeface="Cambria Math" panose="02040503050406030204" pitchFamily="18" charset="0"/>
                          </a:rPr>
                          <m:t>𝐹𝑁</m:t>
                        </m:r>
                      </m:den>
                    </m:f>
                  </m:oMath>
                </a14:m>
                <a:r>
                  <a:rPr lang="de-DE" dirty="0"/>
                  <a:t>             </a:t>
                </a:r>
                <a14:m>
                  <m:oMath xmlns:m="http://schemas.openxmlformats.org/officeDocument/2006/math">
                    <m:r>
                      <a:rPr lang="de-DE" b="0" i="1" dirty="0" smtClean="0">
                        <a:latin typeface="Cambria Math" panose="02040503050406030204" pitchFamily="18" charset="0"/>
                      </a:rPr>
                      <m:t>𝑠𝑝𝑒𝑐𝑖𝑓𝑖𝑐𝑖𝑡𝑦</m:t>
                    </m:r>
                    <m:r>
                      <a:rPr lang="de-DE" b="0" i="1" dirty="0" smtClean="0">
                        <a:latin typeface="Cambria Math" panose="02040503050406030204" pitchFamily="18" charset="0"/>
                      </a:rPr>
                      <m:t>= </m:t>
                    </m:r>
                    <m:f>
                      <m:fPr>
                        <m:ctrlPr>
                          <a:rPr lang="de-DE" b="0" i="1" dirty="0" smtClean="0">
                            <a:latin typeface="Cambria Math" panose="02040503050406030204" pitchFamily="18" charset="0"/>
                          </a:rPr>
                        </m:ctrlPr>
                      </m:fPr>
                      <m:num>
                        <m:r>
                          <a:rPr lang="de-DE" b="0" i="1" dirty="0" smtClean="0">
                            <a:latin typeface="Cambria Math" panose="02040503050406030204" pitchFamily="18" charset="0"/>
                          </a:rPr>
                          <m:t>𝑇𝑁</m:t>
                        </m:r>
                      </m:num>
                      <m:den>
                        <m:r>
                          <a:rPr lang="de-DE" b="0" i="1" dirty="0" smtClean="0">
                            <a:latin typeface="Cambria Math" panose="02040503050406030204" pitchFamily="18" charset="0"/>
                          </a:rPr>
                          <m:t>𝑇𝑁</m:t>
                        </m:r>
                        <m:r>
                          <a:rPr lang="de-DE" b="0" i="1" dirty="0" smtClean="0">
                            <a:latin typeface="Cambria Math" panose="02040503050406030204" pitchFamily="18" charset="0"/>
                          </a:rPr>
                          <m:t>+</m:t>
                        </m:r>
                        <m:r>
                          <a:rPr lang="de-DE" b="0" i="1" dirty="0" smtClean="0">
                            <a:latin typeface="Cambria Math" panose="02040503050406030204" pitchFamily="18" charset="0"/>
                          </a:rPr>
                          <m:t>𝐹𝑃</m:t>
                        </m:r>
                      </m:den>
                    </m:f>
                  </m:oMath>
                </a14:m>
                <a:endParaRPr lang="de-DE" dirty="0"/>
              </a:p>
              <a:p>
                <a:endParaRPr lang="de-DE" dirty="0"/>
              </a:p>
              <a:p>
                <a:pPr marL="6350" indent="0">
                  <a:buNone/>
                </a:pPr>
                <a:endParaRPr lang="de-DE" dirty="0"/>
              </a:p>
            </p:txBody>
          </p:sp>
        </mc:Choice>
        <mc:Fallback xmlns="">
          <p:sp>
            <p:nvSpPr>
              <p:cNvPr id="4" name="Textplatzhalter 3">
                <a:extLst>
                  <a:ext uri="{FF2B5EF4-FFF2-40B4-BE49-F238E27FC236}">
                    <a16:creationId xmlns:a16="http://schemas.microsoft.com/office/drawing/2014/main" id="{3AD08A6C-DCF9-6F49-A80A-91206B1C91E4}"/>
                  </a:ext>
                </a:extLst>
              </p:cNvPr>
              <p:cNvSpPr>
                <a:spLocks noGrp="1" noRot="1" noChangeAspect="1" noMove="1" noResize="1" noEditPoints="1" noAdjustHandles="1" noChangeArrowheads="1" noChangeShapeType="1" noTextEdit="1"/>
              </p:cNvSpPr>
              <p:nvPr>
                <p:ph type="body" sz="quarter" idx="14"/>
              </p:nvPr>
            </p:nvSpPr>
            <p:spPr>
              <a:xfrm>
                <a:off x="360000" y="2189367"/>
                <a:ext cx="8378825" cy="3018312"/>
              </a:xfrm>
              <a:blipFill>
                <a:blip r:embed="rId2"/>
                <a:stretch>
                  <a:fillRect l="-1818" t="-2828"/>
                </a:stretch>
              </a:blipFill>
            </p:spPr>
            <p:txBody>
              <a:bodyPr/>
              <a:lstStyle/>
              <a:p>
                <a:r>
                  <a:rPr lang="en-US">
                    <a:noFill/>
                  </a:rPr>
                  <a:t> </a:t>
                </a:r>
              </a:p>
            </p:txBody>
          </p:sp>
        </mc:Fallback>
      </mc:AlternateContent>
      <p:sp>
        <p:nvSpPr>
          <p:cNvPr id="5" name="Fußzeilenplatzhalter 4">
            <a:extLst>
              <a:ext uri="{FF2B5EF4-FFF2-40B4-BE49-F238E27FC236}">
                <a16:creationId xmlns:a16="http://schemas.microsoft.com/office/drawing/2014/main" id="{0AE5C79C-01AA-2749-A9B0-77BE58AF17F7}"/>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
        <p:nvSpPr>
          <p:cNvPr id="8" name="Text Placeholder 7"/>
          <p:cNvSpPr>
            <a:spLocks noGrp="1"/>
          </p:cNvSpPr>
          <p:nvPr>
            <p:ph type="body" sz="quarter" idx="15"/>
          </p:nvPr>
        </p:nvSpPr>
        <p:spPr/>
        <p:txBody>
          <a:bodyPr/>
          <a:lstStyle/>
          <a:p>
            <a:pPr marL="6350" indent="0">
              <a:buNone/>
            </a:pPr>
            <a:r>
              <a:rPr lang="en-GB" i="1" dirty="0"/>
              <a:t>Explain the meaning of the following terms:</a:t>
            </a:r>
          </a:p>
          <a:p>
            <a:pPr marL="514350" lvl="1" indent="-285750"/>
            <a:r>
              <a:rPr lang="en-GB" i="1" dirty="0"/>
              <a:t>Sensitivity and specificity</a:t>
            </a:r>
          </a:p>
        </p:txBody>
      </p:sp>
      <p:sp>
        <p:nvSpPr>
          <p:cNvPr id="6" name="Speech Bubble: Rectangle with Corners Rounded 5">
            <a:extLst>
              <a:ext uri="{FF2B5EF4-FFF2-40B4-BE49-F238E27FC236}">
                <a16:creationId xmlns:a16="http://schemas.microsoft.com/office/drawing/2014/main" id="{4FDCACD8-8113-4243-87A1-1103ED9A0BBA}"/>
              </a:ext>
            </a:extLst>
          </p:cNvPr>
          <p:cNvSpPr/>
          <p:nvPr/>
        </p:nvSpPr>
        <p:spPr>
          <a:xfrm>
            <a:off x="5264245" y="3251318"/>
            <a:ext cx="1669517" cy="881770"/>
          </a:xfrm>
          <a:prstGeom prst="wedgeRoundRectCallout">
            <a:avLst>
              <a:gd name="adj1" fmla="val -20715"/>
              <a:gd name="adj2" fmla="val -72177"/>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75000"/>
                  </a:schemeClr>
                </a:solidFill>
                <a:latin typeface="Arial" panose="020B0604020202020204" pitchFamily="34" charset="0"/>
                <a:cs typeface="Arial" panose="020B0604020202020204" pitchFamily="34" charset="0"/>
              </a:rPr>
              <a:t>Fraction of </a:t>
            </a:r>
            <a:r>
              <a:rPr lang="en-US" sz="1200" b="1" dirty="0">
                <a:solidFill>
                  <a:schemeClr val="tx1">
                    <a:lumMod val="75000"/>
                  </a:schemeClr>
                </a:solidFill>
                <a:latin typeface="Arial" panose="020B0604020202020204" pitchFamily="34" charset="0"/>
                <a:cs typeface="Arial" panose="020B0604020202020204" pitchFamily="34" charset="0"/>
              </a:rPr>
              <a:t>negative</a:t>
            </a:r>
            <a:r>
              <a:rPr lang="en-US" sz="1200" dirty="0">
                <a:solidFill>
                  <a:schemeClr val="tx1">
                    <a:lumMod val="75000"/>
                  </a:schemeClr>
                </a:solidFill>
                <a:latin typeface="Arial" panose="020B0604020202020204" pitchFamily="34" charset="0"/>
                <a:cs typeface="Arial" panose="020B0604020202020204" pitchFamily="34" charset="0"/>
              </a:rPr>
              <a:t> events correctly classified</a:t>
            </a:r>
          </a:p>
        </p:txBody>
      </p:sp>
      <p:sp>
        <p:nvSpPr>
          <p:cNvPr id="15" name="TextBox 14">
            <a:extLst>
              <a:ext uri="{FF2B5EF4-FFF2-40B4-BE49-F238E27FC236}">
                <a16:creationId xmlns:a16="http://schemas.microsoft.com/office/drawing/2014/main" id="{7669D89F-3E55-4FDC-AAD8-4A55F0305589}"/>
              </a:ext>
            </a:extLst>
          </p:cNvPr>
          <p:cNvSpPr txBox="1"/>
          <p:nvPr/>
        </p:nvSpPr>
        <p:spPr>
          <a:xfrm>
            <a:off x="2883892" y="4615028"/>
            <a:ext cx="3000821" cy="276999"/>
          </a:xfrm>
          <a:prstGeom prst="rect">
            <a:avLst/>
          </a:prstGeom>
          <a:solidFill>
            <a:schemeClr val="bg1"/>
          </a:solidFill>
          <a:ln>
            <a:solidFill>
              <a:schemeClr val="tx1">
                <a:lumMod val="75000"/>
              </a:schemeClr>
            </a:solidFill>
          </a:ln>
        </p:spPr>
        <p:txBody>
          <a:bodyPr wrap="none" lIns="0" tIns="0" rIns="0" bIns="0" rtlCol="0">
            <a:spAutoFit/>
          </a:bodyPr>
          <a:lstStyle/>
          <a:p>
            <a:pPr algn="l">
              <a:lnSpc>
                <a:spcPct val="100000"/>
              </a:lnSpc>
            </a:pPr>
            <a:r>
              <a:rPr lang="de-DE"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Both measures must be high!</a:t>
            </a:r>
            <a:endParaRPr lang="en-GB"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7" name="Speech Bubble: Rectangle with Corners Rounded 6">
            <a:extLst>
              <a:ext uri="{FF2B5EF4-FFF2-40B4-BE49-F238E27FC236}">
                <a16:creationId xmlns:a16="http://schemas.microsoft.com/office/drawing/2014/main" id="{5C16A2ED-979C-4E11-8623-C703501A86AC}"/>
              </a:ext>
            </a:extLst>
          </p:cNvPr>
          <p:cNvSpPr/>
          <p:nvPr/>
        </p:nvSpPr>
        <p:spPr>
          <a:xfrm>
            <a:off x="1376740" y="3249054"/>
            <a:ext cx="1669517" cy="884034"/>
          </a:xfrm>
          <a:prstGeom prst="wedgeRoundRectCallout">
            <a:avLst>
              <a:gd name="adj1" fmla="val 21063"/>
              <a:gd name="adj2" fmla="val -74535"/>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75000"/>
                  </a:schemeClr>
                </a:solidFill>
                <a:latin typeface="Arial" panose="020B0604020202020204" pitchFamily="34" charset="0"/>
                <a:cs typeface="Arial" panose="020B0604020202020204" pitchFamily="34" charset="0"/>
              </a:rPr>
              <a:t>Fraction of </a:t>
            </a:r>
            <a:r>
              <a:rPr lang="en-US" sz="1200" b="1" dirty="0">
                <a:solidFill>
                  <a:schemeClr val="tx1">
                    <a:lumMod val="75000"/>
                  </a:schemeClr>
                </a:solidFill>
                <a:latin typeface="Arial" panose="020B0604020202020204" pitchFamily="34" charset="0"/>
                <a:cs typeface="Arial" panose="020B0604020202020204" pitchFamily="34" charset="0"/>
              </a:rPr>
              <a:t>positive</a:t>
            </a:r>
            <a:r>
              <a:rPr lang="en-US" sz="1200" dirty="0">
                <a:solidFill>
                  <a:schemeClr val="tx1">
                    <a:lumMod val="75000"/>
                  </a:schemeClr>
                </a:solidFill>
                <a:latin typeface="Arial" panose="020B0604020202020204" pitchFamily="34" charset="0"/>
                <a:cs typeface="Arial" panose="020B0604020202020204" pitchFamily="34" charset="0"/>
              </a:rPr>
              <a:t> events correctly classified</a:t>
            </a:r>
          </a:p>
        </p:txBody>
      </p:sp>
      <p:sp>
        <p:nvSpPr>
          <p:cNvPr id="9" name="Slide Number Placeholder 8"/>
          <p:cNvSpPr>
            <a:spLocks noGrp="1"/>
          </p:cNvSpPr>
          <p:nvPr>
            <p:ph type="sldNum" sz="quarter" idx="13"/>
          </p:nvPr>
        </p:nvSpPr>
        <p:spPr/>
        <p:txBody>
          <a:bodyPr/>
          <a:lstStyle/>
          <a:p>
            <a:fld id="{15C29056-5AFA-7949-831A-3EC086771171}" type="slidenum">
              <a:rPr lang="de-DE" smtClean="0"/>
              <a:pPr/>
              <a:t>5</a:t>
            </a:fld>
            <a:endParaRPr lang="de-DE" dirty="0"/>
          </a:p>
        </p:txBody>
      </p:sp>
    </p:spTree>
    <p:extLst>
      <p:ext uri="{BB962C8B-B14F-4D97-AF65-F5344CB8AC3E}">
        <p14:creationId xmlns:p14="http://schemas.microsoft.com/office/powerpoint/2010/main" val="7249879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6B83-645B-4FDE-A49A-9EAE561C621A}"/>
              </a:ext>
            </a:extLst>
          </p:cNvPr>
          <p:cNvSpPr>
            <a:spLocks noGrp="1"/>
          </p:cNvSpPr>
          <p:nvPr>
            <p:ph type="title"/>
          </p:nvPr>
        </p:nvSpPr>
        <p:spPr/>
        <p:txBody>
          <a:bodyPr/>
          <a:lstStyle/>
          <a:p>
            <a:r>
              <a:rPr lang="de-DE" dirty="0" smtClean="0"/>
              <a:t>Building </a:t>
            </a:r>
            <a:r>
              <a:rPr lang="de-DE" dirty="0"/>
              <a:t>a model</a:t>
            </a:r>
            <a:endParaRPr lang="en-GB" dirty="0"/>
          </a:p>
        </p:txBody>
      </p:sp>
      <p:sp>
        <p:nvSpPr>
          <p:cNvPr id="4" name="Text Placeholder 3">
            <a:extLst>
              <a:ext uri="{FF2B5EF4-FFF2-40B4-BE49-F238E27FC236}">
                <a16:creationId xmlns:a16="http://schemas.microsoft.com/office/drawing/2014/main" id="{5A58D660-8A33-4B68-8C61-45B342E829E8}"/>
              </a:ext>
            </a:extLst>
          </p:cNvPr>
          <p:cNvSpPr>
            <a:spLocks noGrp="1"/>
          </p:cNvSpPr>
          <p:nvPr>
            <p:ph type="body" sz="quarter" idx="14"/>
          </p:nvPr>
        </p:nvSpPr>
        <p:spPr>
          <a:xfrm>
            <a:off x="360000" y="1914143"/>
            <a:ext cx="8378825" cy="3293535"/>
          </a:xfrm>
        </p:spPr>
        <p:txBody>
          <a:bodyPr/>
          <a:lstStyle/>
          <a:p>
            <a:pPr marL="228600" lvl="1" indent="0">
              <a:buNone/>
            </a:pPr>
            <a:endParaRPr lang="en-GB" sz="1800" b="0" i="1" u="none" strike="noStrike" baseline="0" dirty="0" smtClean="0"/>
          </a:p>
          <a:p>
            <a:pPr marL="228600" lvl="1" indent="0">
              <a:buNone/>
            </a:pPr>
            <a:r>
              <a:rPr lang="en-GB" sz="1800" dirty="0" smtClean="0"/>
              <a:t>The error function has to be differentiable in the parameters a and b.</a:t>
            </a:r>
            <a:endParaRPr lang="en-GB" sz="1800" b="0" u="none" strike="noStrike" baseline="0" dirty="0" smtClean="0"/>
          </a:p>
          <a:p>
            <a:pPr algn="l"/>
            <a:endParaRPr lang="de-DE" sz="1400" dirty="0"/>
          </a:p>
        </p:txBody>
      </p:sp>
      <p:sp>
        <p:nvSpPr>
          <p:cNvPr id="5" name="Footer Placeholder 4">
            <a:extLst>
              <a:ext uri="{FF2B5EF4-FFF2-40B4-BE49-F238E27FC236}">
                <a16:creationId xmlns:a16="http://schemas.microsoft.com/office/drawing/2014/main" id="{129DD75F-E76A-4099-80E8-F2262099DED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6" name="Text Placeholder 5"/>
          <p:cNvSpPr>
            <a:spLocks noGrp="1"/>
          </p:cNvSpPr>
          <p:nvPr>
            <p:ph type="body" sz="quarter" idx="15"/>
          </p:nvPr>
        </p:nvSpPr>
        <p:spPr/>
        <p:txBody>
          <a:bodyPr/>
          <a:lstStyle/>
          <a:p>
            <a:pPr marL="0" indent="0">
              <a:buNone/>
            </a:pPr>
            <a:r>
              <a:rPr lang="en-GB" b="1" i="1" dirty="0"/>
              <a:t>Algorithm for Model Fitting</a:t>
            </a:r>
            <a:r>
              <a:rPr lang="en-GB" i="1" dirty="0"/>
              <a:t>: </a:t>
            </a:r>
            <a:r>
              <a:rPr lang="en-GB" i="1" dirty="0" smtClean="0"/>
              <a:t>Gradient method</a:t>
            </a:r>
            <a:endParaRPr lang="en-GB" i="1" dirty="0"/>
          </a:p>
          <a:p>
            <a:pPr marL="609600" lvl="1" indent="-342900">
              <a:buFont typeface="+mj-lt"/>
              <a:buAutoNum type="alphaLcParenR"/>
            </a:pPr>
            <a:r>
              <a:rPr lang="en-US" i="1" dirty="0"/>
              <a:t>What is the most important assumption for the error function, to be able to apply the gradient descent method?</a:t>
            </a:r>
          </a:p>
        </p:txBody>
      </p:sp>
      <p:sp>
        <p:nvSpPr>
          <p:cNvPr id="7" name="Slide Number Placeholder 6"/>
          <p:cNvSpPr>
            <a:spLocks noGrp="1"/>
          </p:cNvSpPr>
          <p:nvPr>
            <p:ph type="sldNum" sz="quarter" idx="13"/>
          </p:nvPr>
        </p:nvSpPr>
        <p:spPr/>
        <p:txBody>
          <a:bodyPr/>
          <a:lstStyle/>
          <a:p>
            <a:fld id="{15C29056-5AFA-7949-831A-3EC086771171}" type="slidenum">
              <a:rPr lang="de-DE" smtClean="0"/>
              <a:pPr/>
              <a:t>50</a:t>
            </a:fld>
            <a:endParaRPr lang="de-DE" dirty="0"/>
          </a:p>
        </p:txBody>
      </p:sp>
    </p:spTree>
    <p:extLst>
      <p:ext uri="{BB962C8B-B14F-4D97-AF65-F5344CB8AC3E}">
        <p14:creationId xmlns:p14="http://schemas.microsoft.com/office/powerpoint/2010/main" val="13145844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6B83-645B-4FDE-A49A-9EAE561C621A}"/>
              </a:ext>
            </a:extLst>
          </p:cNvPr>
          <p:cNvSpPr>
            <a:spLocks noGrp="1"/>
          </p:cNvSpPr>
          <p:nvPr>
            <p:ph type="title"/>
          </p:nvPr>
        </p:nvSpPr>
        <p:spPr/>
        <p:txBody>
          <a:bodyPr/>
          <a:lstStyle/>
          <a:p>
            <a:r>
              <a:rPr lang="de-DE" dirty="0" smtClean="0"/>
              <a:t>Building </a:t>
            </a:r>
            <a:r>
              <a:rPr lang="de-DE" dirty="0"/>
              <a:t>a model</a:t>
            </a:r>
            <a:endParaRPr lang="en-GB"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5A58D660-8A33-4B68-8C61-45B342E829E8}"/>
                  </a:ext>
                </a:extLst>
              </p:cNvPr>
              <p:cNvSpPr>
                <a:spLocks noGrp="1"/>
              </p:cNvSpPr>
              <p:nvPr>
                <p:ph type="body" sz="quarter" idx="14"/>
              </p:nvPr>
            </p:nvSpPr>
            <p:spPr>
              <a:xfrm>
                <a:off x="360000" y="1914143"/>
                <a:ext cx="8378825" cy="3293535"/>
              </a:xfrm>
            </p:spPr>
            <p:txBody>
              <a:bodyPr/>
              <a:lstStyle/>
              <a:p>
                <a:pPr lvl="1"/>
                <a:r>
                  <a:rPr lang="en-GB" sz="1800" dirty="0" smtClean="0">
                    <a:solidFill>
                      <a:srgbClr val="002A51"/>
                    </a:solidFill>
                  </a:rPr>
                  <a:t>Choose a starting point </a:t>
                </a:r>
                <a14:m>
                  <m:oMath xmlns:m="http://schemas.openxmlformats.org/officeDocument/2006/math">
                    <m:d>
                      <m:dPr>
                        <m:ctrlPr>
                          <a:rPr lang="de-DE" sz="1800" i="1">
                            <a:solidFill>
                              <a:srgbClr val="002A51"/>
                            </a:solidFill>
                            <a:latin typeface="Cambria Math" panose="02040503050406030204" pitchFamily="18" charset="0"/>
                          </a:rPr>
                        </m:ctrlPr>
                      </m:dPr>
                      <m:e>
                        <m:sSub>
                          <m:sSubPr>
                            <m:ctrlPr>
                              <a:rPr lang="de-DE" sz="1800" i="1">
                                <a:solidFill>
                                  <a:srgbClr val="002A51"/>
                                </a:solidFill>
                                <a:latin typeface="Cambria Math" panose="02040503050406030204" pitchFamily="18" charset="0"/>
                              </a:rPr>
                            </m:ctrlPr>
                          </m:sSubPr>
                          <m:e>
                            <m:r>
                              <a:rPr lang="de-DE" sz="1800" i="1">
                                <a:solidFill>
                                  <a:srgbClr val="002A51"/>
                                </a:solidFill>
                                <a:latin typeface="Cambria Math" panose="02040503050406030204" pitchFamily="18" charset="0"/>
                              </a:rPr>
                              <m:t>𝑎</m:t>
                            </m:r>
                          </m:e>
                          <m:sub>
                            <m:r>
                              <a:rPr lang="de-DE" sz="1800" i="1">
                                <a:solidFill>
                                  <a:srgbClr val="002A51"/>
                                </a:solidFill>
                                <a:latin typeface="Cambria Math" panose="02040503050406030204" pitchFamily="18" charset="0"/>
                              </a:rPr>
                              <m:t>𝑖</m:t>
                            </m:r>
                            <m:r>
                              <a:rPr lang="de-DE" sz="1800" i="1">
                                <a:solidFill>
                                  <a:srgbClr val="002A51"/>
                                </a:solidFill>
                                <a:latin typeface="Cambria Math" panose="02040503050406030204" pitchFamily="18" charset="0"/>
                              </a:rPr>
                              <m:t>=0</m:t>
                            </m:r>
                          </m:sub>
                        </m:sSub>
                        <m:r>
                          <a:rPr lang="de-DE" sz="1800" i="1">
                            <a:solidFill>
                              <a:srgbClr val="002A51"/>
                            </a:solidFill>
                            <a:latin typeface="Cambria Math" panose="02040503050406030204" pitchFamily="18" charset="0"/>
                          </a:rPr>
                          <m:t>, </m:t>
                        </m:r>
                        <m:sSub>
                          <m:sSubPr>
                            <m:ctrlPr>
                              <a:rPr lang="de-DE" sz="1800" i="1">
                                <a:solidFill>
                                  <a:srgbClr val="002A51"/>
                                </a:solidFill>
                                <a:latin typeface="Cambria Math" panose="02040503050406030204" pitchFamily="18" charset="0"/>
                              </a:rPr>
                            </m:ctrlPr>
                          </m:sSubPr>
                          <m:e>
                            <m:r>
                              <a:rPr lang="de-DE" sz="1800" i="1">
                                <a:solidFill>
                                  <a:srgbClr val="002A51"/>
                                </a:solidFill>
                                <a:latin typeface="Cambria Math" panose="02040503050406030204" pitchFamily="18" charset="0"/>
                              </a:rPr>
                              <m:t>𝑏</m:t>
                            </m:r>
                          </m:e>
                          <m:sub>
                            <m:r>
                              <a:rPr lang="de-DE" sz="1800" i="1">
                                <a:solidFill>
                                  <a:srgbClr val="002A51"/>
                                </a:solidFill>
                                <a:latin typeface="Cambria Math" panose="02040503050406030204" pitchFamily="18" charset="0"/>
                              </a:rPr>
                              <m:t>𝑖</m:t>
                            </m:r>
                            <m:r>
                              <a:rPr lang="de-DE" sz="1800" i="1">
                                <a:solidFill>
                                  <a:srgbClr val="002A51"/>
                                </a:solidFill>
                                <a:latin typeface="Cambria Math" panose="02040503050406030204" pitchFamily="18" charset="0"/>
                              </a:rPr>
                              <m:t>=0</m:t>
                            </m:r>
                          </m:sub>
                        </m:sSub>
                      </m:e>
                    </m:d>
                  </m:oMath>
                </a14:m>
                <a:r>
                  <a:rPr lang="en-GB" sz="1800" dirty="0">
                    <a:solidFill>
                      <a:srgbClr val="002A51"/>
                    </a:solidFill>
                  </a:rPr>
                  <a:t> and a learning rate </a:t>
                </a:r>
                <a14:m>
                  <m:oMath xmlns:m="http://schemas.openxmlformats.org/officeDocument/2006/math">
                    <m:r>
                      <a:rPr lang="de-DE" sz="1800" i="1">
                        <a:solidFill>
                          <a:srgbClr val="002A51"/>
                        </a:solidFill>
                        <a:latin typeface="Cambria Math" panose="02040503050406030204" pitchFamily="18" charset="0"/>
                        <a:ea typeface="Cambria Math" panose="02040503050406030204" pitchFamily="18" charset="0"/>
                      </a:rPr>
                      <m:t>𝜂</m:t>
                    </m:r>
                  </m:oMath>
                </a14:m>
                <a:endParaRPr lang="en-GB" sz="1800" dirty="0" smtClean="0">
                  <a:solidFill>
                    <a:srgbClr val="002A51"/>
                  </a:solidFill>
                </a:endParaRPr>
              </a:p>
              <a:p>
                <a:pPr marL="495300" lvl="1" indent="-228600">
                  <a:buFont typeface="+mj-lt"/>
                  <a:buAutoNum type="arabicPeriod"/>
                </a:pPr>
                <a:r>
                  <a:rPr lang="en-GB" sz="1800" dirty="0">
                    <a:solidFill>
                      <a:srgbClr val="002A51"/>
                    </a:solidFill>
                  </a:rPr>
                  <a:t>Calculate the error function in the current parameter point. </a:t>
                </a:r>
              </a:p>
              <a:p>
                <a:pPr marL="495300" lvl="1" indent="-228600">
                  <a:buFont typeface="+mj-lt"/>
                  <a:buAutoNum type="arabicPeriod"/>
                </a:pPr>
                <a:r>
                  <a:rPr lang="en-GB" sz="1800" dirty="0">
                    <a:solidFill>
                      <a:srgbClr val="002A51"/>
                    </a:solidFill>
                  </a:rPr>
                  <a:t>Calculate the value of the partial derivatives for all parameters in current parameter point</a:t>
                </a:r>
              </a:p>
              <a:p>
                <a:pPr marL="495300" lvl="1" indent="-228600">
                  <a:buFont typeface="+mj-lt"/>
                  <a:buAutoNum type="arabicPeriod"/>
                </a:pPr>
                <a:r>
                  <a:rPr lang="en-GB" sz="1800" dirty="0">
                    <a:solidFill>
                      <a:srgbClr val="002A51"/>
                    </a:solidFill>
                  </a:rPr>
                  <a:t>Update the parameters as </a:t>
                </a:r>
                <a14:m>
                  <m:oMath xmlns:m="http://schemas.openxmlformats.org/officeDocument/2006/math">
                    <m:d>
                      <m:dPr>
                        <m:ctrlPr>
                          <a:rPr lang="de-DE" sz="1800" i="1">
                            <a:solidFill>
                              <a:srgbClr val="002A51"/>
                            </a:solidFill>
                            <a:latin typeface="Cambria Math" panose="02040503050406030204" pitchFamily="18" charset="0"/>
                          </a:rPr>
                        </m:ctrlPr>
                      </m:dPr>
                      <m:e>
                        <m:sSub>
                          <m:sSubPr>
                            <m:ctrlPr>
                              <a:rPr lang="de-DE" sz="1800" i="1">
                                <a:solidFill>
                                  <a:srgbClr val="002A51"/>
                                </a:solidFill>
                                <a:latin typeface="Cambria Math" panose="02040503050406030204" pitchFamily="18" charset="0"/>
                              </a:rPr>
                            </m:ctrlPr>
                          </m:sSubPr>
                          <m:e>
                            <m:r>
                              <a:rPr lang="de-DE" sz="1800" i="1">
                                <a:solidFill>
                                  <a:srgbClr val="002A51"/>
                                </a:solidFill>
                                <a:latin typeface="Cambria Math" panose="02040503050406030204" pitchFamily="18" charset="0"/>
                              </a:rPr>
                              <m:t>𝑎</m:t>
                            </m:r>
                          </m:e>
                          <m:sub>
                            <m:r>
                              <a:rPr lang="de-DE" sz="1800" i="1">
                                <a:solidFill>
                                  <a:srgbClr val="002A51"/>
                                </a:solidFill>
                                <a:latin typeface="Cambria Math" panose="02040503050406030204" pitchFamily="18" charset="0"/>
                              </a:rPr>
                              <m:t>𝑖</m:t>
                            </m:r>
                            <m:r>
                              <a:rPr lang="de-DE" sz="1800" i="1">
                                <a:solidFill>
                                  <a:srgbClr val="002A51"/>
                                </a:solidFill>
                                <a:latin typeface="Cambria Math" panose="02040503050406030204" pitchFamily="18" charset="0"/>
                              </a:rPr>
                              <m:t>+1</m:t>
                            </m:r>
                          </m:sub>
                        </m:sSub>
                        <m:r>
                          <a:rPr lang="de-DE" sz="1800" i="1">
                            <a:solidFill>
                              <a:srgbClr val="002A51"/>
                            </a:solidFill>
                            <a:latin typeface="Cambria Math" panose="02040503050406030204" pitchFamily="18" charset="0"/>
                          </a:rPr>
                          <m:t>, </m:t>
                        </m:r>
                        <m:sSub>
                          <m:sSubPr>
                            <m:ctrlPr>
                              <a:rPr lang="de-DE" sz="1800" i="1">
                                <a:solidFill>
                                  <a:srgbClr val="002A51"/>
                                </a:solidFill>
                                <a:latin typeface="Cambria Math" panose="02040503050406030204" pitchFamily="18" charset="0"/>
                              </a:rPr>
                            </m:ctrlPr>
                          </m:sSubPr>
                          <m:e>
                            <m:r>
                              <a:rPr lang="de-DE" sz="1800" i="1">
                                <a:solidFill>
                                  <a:srgbClr val="002A51"/>
                                </a:solidFill>
                                <a:latin typeface="Cambria Math" panose="02040503050406030204" pitchFamily="18" charset="0"/>
                              </a:rPr>
                              <m:t>𝑏</m:t>
                            </m:r>
                          </m:e>
                          <m:sub>
                            <m:r>
                              <a:rPr lang="de-DE" sz="1800" i="1">
                                <a:solidFill>
                                  <a:srgbClr val="002A51"/>
                                </a:solidFill>
                                <a:latin typeface="Cambria Math" panose="02040503050406030204" pitchFamily="18" charset="0"/>
                              </a:rPr>
                              <m:t>𝑖</m:t>
                            </m:r>
                            <m:r>
                              <a:rPr lang="de-DE" sz="1800" i="1">
                                <a:solidFill>
                                  <a:srgbClr val="002A51"/>
                                </a:solidFill>
                                <a:latin typeface="Cambria Math" panose="02040503050406030204" pitchFamily="18" charset="0"/>
                              </a:rPr>
                              <m:t>+1</m:t>
                            </m:r>
                          </m:sub>
                        </m:sSub>
                      </m:e>
                    </m:d>
                    <m:r>
                      <a:rPr lang="de-DE" sz="1800" i="1">
                        <a:solidFill>
                          <a:srgbClr val="002A51"/>
                        </a:solidFill>
                        <a:latin typeface="Cambria Math" panose="02040503050406030204" pitchFamily="18" charset="0"/>
                      </a:rPr>
                      <m:t>= </m:t>
                    </m:r>
                    <m:d>
                      <m:dPr>
                        <m:ctrlPr>
                          <a:rPr lang="de-DE" sz="1800" i="1">
                            <a:solidFill>
                              <a:srgbClr val="002A51"/>
                            </a:solidFill>
                            <a:latin typeface="Cambria Math" panose="02040503050406030204" pitchFamily="18" charset="0"/>
                          </a:rPr>
                        </m:ctrlPr>
                      </m:dPr>
                      <m:e>
                        <m:sSub>
                          <m:sSubPr>
                            <m:ctrlPr>
                              <a:rPr lang="de-DE" sz="1800" i="1">
                                <a:solidFill>
                                  <a:srgbClr val="002A51"/>
                                </a:solidFill>
                                <a:latin typeface="Cambria Math" panose="02040503050406030204" pitchFamily="18" charset="0"/>
                              </a:rPr>
                            </m:ctrlPr>
                          </m:sSubPr>
                          <m:e>
                            <m:r>
                              <a:rPr lang="de-DE" sz="1800" i="1">
                                <a:solidFill>
                                  <a:srgbClr val="002A51"/>
                                </a:solidFill>
                                <a:latin typeface="Cambria Math" panose="02040503050406030204" pitchFamily="18" charset="0"/>
                              </a:rPr>
                              <m:t>𝑎</m:t>
                            </m:r>
                          </m:e>
                          <m:sub>
                            <m:r>
                              <a:rPr lang="de-DE" sz="1800" i="1">
                                <a:solidFill>
                                  <a:srgbClr val="002A51"/>
                                </a:solidFill>
                                <a:latin typeface="Cambria Math" panose="02040503050406030204" pitchFamily="18" charset="0"/>
                              </a:rPr>
                              <m:t>𝑖</m:t>
                            </m:r>
                          </m:sub>
                        </m:sSub>
                        <m:r>
                          <a:rPr lang="de-DE" sz="1800" i="1">
                            <a:solidFill>
                              <a:srgbClr val="002A51"/>
                            </a:solidFill>
                            <a:latin typeface="Cambria Math" panose="02040503050406030204" pitchFamily="18" charset="0"/>
                          </a:rPr>
                          <m:t>, </m:t>
                        </m:r>
                        <m:sSub>
                          <m:sSubPr>
                            <m:ctrlPr>
                              <a:rPr lang="de-DE" sz="1800" i="1">
                                <a:solidFill>
                                  <a:srgbClr val="002A51"/>
                                </a:solidFill>
                                <a:latin typeface="Cambria Math" panose="02040503050406030204" pitchFamily="18" charset="0"/>
                              </a:rPr>
                            </m:ctrlPr>
                          </m:sSubPr>
                          <m:e>
                            <m:r>
                              <a:rPr lang="de-DE" sz="1800" i="1">
                                <a:solidFill>
                                  <a:srgbClr val="002A51"/>
                                </a:solidFill>
                                <a:latin typeface="Cambria Math" panose="02040503050406030204" pitchFamily="18" charset="0"/>
                              </a:rPr>
                              <m:t>𝑏</m:t>
                            </m:r>
                          </m:e>
                          <m:sub>
                            <m:r>
                              <a:rPr lang="de-DE" sz="1800" i="1">
                                <a:solidFill>
                                  <a:srgbClr val="002A51"/>
                                </a:solidFill>
                                <a:latin typeface="Cambria Math" panose="02040503050406030204" pitchFamily="18" charset="0"/>
                              </a:rPr>
                              <m:t>𝑖</m:t>
                            </m:r>
                          </m:sub>
                        </m:sSub>
                      </m:e>
                    </m:d>
                    <m:r>
                      <a:rPr lang="de-DE" sz="1800" i="1">
                        <a:solidFill>
                          <a:srgbClr val="002A51"/>
                        </a:solidFill>
                        <a:latin typeface="Cambria Math" panose="02040503050406030204" pitchFamily="18" charset="0"/>
                      </a:rPr>
                      <m:t>− </m:t>
                    </m:r>
                    <m:r>
                      <a:rPr lang="de-DE" sz="1800" i="1">
                        <a:solidFill>
                          <a:srgbClr val="002A51"/>
                        </a:solidFill>
                        <a:latin typeface="Cambria Math" panose="02040503050406030204" pitchFamily="18" charset="0"/>
                        <a:ea typeface="Cambria Math" panose="02040503050406030204" pitchFamily="18" charset="0"/>
                      </a:rPr>
                      <m:t>𝜂𝛻</m:t>
                    </m:r>
                    <m:r>
                      <a:rPr lang="de-DE" sz="1800" i="1">
                        <a:solidFill>
                          <a:srgbClr val="002A51"/>
                        </a:solidFill>
                        <a:latin typeface="Cambria Math" panose="02040503050406030204" pitchFamily="18" charset="0"/>
                        <a:ea typeface="Cambria Math" panose="02040503050406030204" pitchFamily="18" charset="0"/>
                      </a:rPr>
                      <m:t>𝐸</m:t>
                    </m:r>
                  </m:oMath>
                </a14:m>
                <a:endParaRPr lang="en-GB" sz="1800" dirty="0">
                  <a:solidFill>
                    <a:srgbClr val="002A51"/>
                  </a:solidFill>
                </a:endParaRPr>
              </a:p>
              <a:p>
                <a:pPr marL="495300" lvl="1" indent="-228600">
                  <a:buFont typeface="+mj-lt"/>
                  <a:buAutoNum type="arabicPeriod"/>
                </a:pPr>
                <a:r>
                  <a:rPr lang="en-GB" sz="1800" dirty="0">
                    <a:solidFill>
                      <a:srgbClr val="002A51"/>
                    </a:solidFill>
                  </a:rPr>
                  <a:t>Repeat </a:t>
                </a:r>
                <a:r>
                  <a:rPr lang="en-GB" sz="1800" dirty="0" smtClean="0">
                    <a:solidFill>
                      <a:srgbClr val="002A51"/>
                    </a:solidFill>
                  </a:rPr>
                  <a:t>from 1. for </a:t>
                </a:r>
                <a:r>
                  <a:rPr lang="en-GB" sz="1800" dirty="0">
                    <a:solidFill>
                      <a:srgbClr val="002A51"/>
                    </a:solidFill>
                  </a:rPr>
                  <a:t>a number N of iterations or till error below threshold or no change observed anymore in parameter </a:t>
                </a:r>
                <a:r>
                  <a:rPr lang="en-GB" sz="1800" dirty="0" smtClean="0">
                    <a:solidFill>
                      <a:srgbClr val="002A51"/>
                    </a:solidFill>
                  </a:rPr>
                  <a:t>update</a:t>
                </a:r>
                <a:endParaRPr lang="en-GB" sz="1800" dirty="0">
                  <a:solidFill>
                    <a:srgbClr val="002A51"/>
                  </a:solidFill>
                </a:endParaRPr>
              </a:p>
            </p:txBody>
          </p:sp>
        </mc:Choice>
        <mc:Fallback xmlns="">
          <p:sp>
            <p:nvSpPr>
              <p:cNvPr id="4" name="Text Placeholder 3">
                <a:extLst>
                  <a:ext uri="{FF2B5EF4-FFF2-40B4-BE49-F238E27FC236}">
                    <a16:creationId xmlns:a16="http://schemas.microsoft.com/office/drawing/2014/main" id="{5A58D660-8A33-4B68-8C61-45B342E829E8}"/>
                  </a:ext>
                </a:extLst>
              </p:cNvPr>
              <p:cNvSpPr>
                <a:spLocks noGrp="1" noRot="1" noChangeAspect="1" noMove="1" noResize="1" noEditPoints="1" noAdjustHandles="1" noChangeArrowheads="1" noChangeShapeType="1" noTextEdit="1"/>
              </p:cNvSpPr>
              <p:nvPr>
                <p:ph type="body" sz="quarter" idx="14"/>
              </p:nvPr>
            </p:nvSpPr>
            <p:spPr>
              <a:xfrm>
                <a:off x="360000" y="1914143"/>
                <a:ext cx="8378825" cy="3293535"/>
              </a:xfrm>
              <a:blipFill>
                <a:blip r:embed="rId2"/>
                <a:stretch>
                  <a:fillRect t="-2593" r="-73"/>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129DD75F-E76A-4099-80E8-F2262099DED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6" name="Text Placeholder 5"/>
          <p:cNvSpPr>
            <a:spLocks noGrp="1"/>
          </p:cNvSpPr>
          <p:nvPr>
            <p:ph type="body" sz="quarter" idx="15"/>
          </p:nvPr>
        </p:nvSpPr>
        <p:spPr/>
        <p:txBody>
          <a:bodyPr/>
          <a:lstStyle/>
          <a:p>
            <a:pPr marL="0" indent="0">
              <a:buNone/>
            </a:pPr>
            <a:r>
              <a:rPr lang="en-GB" b="1" i="1" dirty="0"/>
              <a:t>Algorithm for Model Fitting</a:t>
            </a:r>
            <a:r>
              <a:rPr lang="en-GB" i="1" dirty="0"/>
              <a:t>: </a:t>
            </a:r>
            <a:r>
              <a:rPr lang="en-GB" i="1" dirty="0" smtClean="0"/>
              <a:t>Gradient method</a:t>
            </a:r>
            <a:endParaRPr lang="en-GB" i="1" dirty="0"/>
          </a:p>
          <a:p>
            <a:pPr marL="609600" lvl="1" indent="-342900">
              <a:buFont typeface="+mj-lt"/>
              <a:buAutoNum type="alphaLcParenR" startAt="2"/>
            </a:pPr>
            <a:r>
              <a:rPr lang="en-US" i="1" dirty="0"/>
              <a:t>Explain the most important steps for the gradient descent methods.</a:t>
            </a:r>
          </a:p>
        </p:txBody>
      </p:sp>
      <p:sp>
        <p:nvSpPr>
          <p:cNvPr id="7" name="Slide Number Placeholder 6"/>
          <p:cNvSpPr>
            <a:spLocks noGrp="1"/>
          </p:cNvSpPr>
          <p:nvPr>
            <p:ph type="sldNum" sz="quarter" idx="13"/>
          </p:nvPr>
        </p:nvSpPr>
        <p:spPr/>
        <p:txBody>
          <a:bodyPr/>
          <a:lstStyle/>
          <a:p>
            <a:fld id="{15C29056-5AFA-7949-831A-3EC086771171}" type="slidenum">
              <a:rPr lang="de-DE" smtClean="0"/>
              <a:pPr/>
              <a:t>51</a:t>
            </a:fld>
            <a:endParaRPr lang="de-DE" dirty="0"/>
          </a:p>
        </p:txBody>
      </p:sp>
    </p:spTree>
    <p:extLst>
      <p:ext uri="{BB962C8B-B14F-4D97-AF65-F5344CB8AC3E}">
        <p14:creationId xmlns:p14="http://schemas.microsoft.com/office/powerpoint/2010/main" val="10963304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6B83-645B-4FDE-A49A-9EAE561C621A}"/>
              </a:ext>
            </a:extLst>
          </p:cNvPr>
          <p:cNvSpPr>
            <a:spLocks noGrp="1"/>
          </p:cNvSpPr>
          <p:nvPr>
            <p:ph type="title"/>
          </p:nvPr>
        </p:nvSpPr>
        <p:spPr/>
        <p:txBody>
          <a:bodyPr/>
          <a:lstStyle/>
          <a:p>
            <a:r>
              <a:rPr lang="de-DE" dirty="0" smtClean="0"/>
              <a:t>Building </a:t>
            </a:r>
            <a:r>
              <a:rPr lang="de-DE" dirty="0"/>
              <a:t>a model</a:t>
            </a:r>
            <a:endParaRPr lang="en-GB"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5A58D660-8A33-4B68-8C61-45B342E829E8}"/>
                  </a:ext>
                </a:extLst>
              </p:cNvPr>
              <p:cNvSpPr>
                <a:spLocks noGrp="1"/>
              </p:cNvSpPr>
              <p:nvPr>
                <p:ph type="body" sz="quarter" idx="14"/>
              </p:nvPr>
            </p:nvSpPr>
            <p:spPr>
              <a:xfrm>
                <a:off x="360000" y="2139696"/>
                <a:ext cx="8378825" cy="3067982"/>
              </a:xfrm>
            </p:spPr>
            <p:txBody>
              <a:bodyPr/>
              <a:lstStyle/>
              <a:p>
                <a:pPr marL="228600" lvl="1" indent="0">
                  <a:buNone/>
                </a:pPr>
                <a14:m>
                  <m:oMathPara xmlns:m="http://schemas.openxmlformats.org/officeDocument/2006/math">
                    <m:oMathParaPr>
                      <m:jc m:val="centerGroup"/>
                    </m:oMathParaPr>
                    <m:oMath xmlns:m="http://schemas.openxmlformats.org/officeDocument/2006/math">
                      <m:f>
                        <m:fPr>
                          <m:ctrlPr>
                            <a:rPr lang="en-GB" sz="2000" i="1">
                              <a:latin typeface="Cambria Math" panose="02040503050406030204" pitchFamily="18" charset="0"/>
                            </a:rPr>
                          </m:ctrlPr>
                        </m:fPr>
                        <m:num>
                          <m:r>
                            <a:rPr lang="en-GB" sz="2000" i="1">
                              <a:latin typeface="Cambria Math" panose="02040503050406030204" pitchFamily="18" charset="0"/>
                              <a:ea typeface="Cambria Math" panose="02040503050406030204" pitchFamily="18" charset="0"/>
                            </a:rPr>
                            <m:t>𝜕</m:t>
                          </m:r>
                          <m:r>
                            <a:rPr lang="de-DE" sz="2000" i="1">
                              <a:latin typeface="Cambria Math" panose="02040503050406030204" pitchFamily="18" charset="0"/>
                              <a:ea typeface="Cambria Math" panose="02040503050406030204" pitchFamily="18" charset="0"/>
                            </a:rPr>
                            <m:t>𝑀𝑆𝐸</m:t>
                          </m:r>
                        </m:num>
                        <m:den>
                          <m:r>
                            <a:rPr lang="en-GB" sz="2000" i="1">
                              <a:latin typeface="Cambria Math" panose="02040503050406030204" pitchFamily="18" charset="0"/>
                              <a:ea typeface="Cambria Math" panose="02040503050406030204" pitchFamily="18" charset="0"/>
                            </a:rPr>
                            <m:t>𝜕</m:t>
                          </m:r>
                          <m:r>
                            <a:rPr lang="de-DE" sz="2000" i="1">
                              <a:latin typeface="Cambria Math" panose="02040503050406030204" pitchFamily="18" charset="0"/>
                              <a:ea typeface="Cambria Math" panose="02040503050406030204" pitchFamily="18" charset="0"/>
                            </a:rPr>
                            <m:t>𝑎</m:t>
                          </m:r>
                        </m:den>
                      </m:f>
                      <m:r>
                        <a:rPr lang="de-DE" sz="2000" i="1">
                          <a:latin typeface="Cambria Math" panose="02040503050406030204" pitchFamily="18" charset="0"/>
                          <a:ea typeface="Cambria Math" panose="02040503050406030204" pitchFamily="18" charset="0"/>
                        </a:rPr>
                        <m:t>=</m:t>
                      </m:r>
                      <m:f>
                        <m:fPr>
                          <m:ctrlPr>
                            <a:rPr lang="de-DE" sz="2000" i="1">
                              <a:latin typeface="Cambria Math" panose="02040503050406030204" pitchFamily="18" charset="0"/>
                              <a:ea typeface="Cambria Math" panose="02040503050406030204" pitchFamily="18" charset="0"/>
                            </a:rPr>
                          </m:ctrlPr>
                        </m:fPr>
                        <m:num>
                          <m:r>
                            <a:rPr lang="de-DE" sz="2000" i="1">
                              <a:latin typeface="Cambria Math" panose="02040503050406030204" pitchFamily="18" charset="0"/>
                              <a:ea typeface="Cambria Math" panose="02040503050406030204" pitchFamily="18" charset="0"/>
                            </a:rPr>
                            <m:t>2</m:t>
                          </m:r>
                        </m:num>
                        <m:den>
                          <m:r>
                            <a:rPr lang="de-DE" sz="2000" i="1">
                              <a:latin typeface="Cambria Math" panose="02040503050406030204" pitchFamily="18" charset="0"/>
                              <a:ea typeface="Cambria Math" panose="02040503050406030204" pitchFamily="18" charset="0"/>
                            </a:rPr>
                            <m:t>8</m:t>
                          </m:r>
                        </m:den>
                      </m:f>
                      <m:nary>
                        <m:naryPr>
                          <m:chr m:val="∑"/>
                          <m:ctrlPr>
                            <a:rPr lang="de-DE" sz="2000" i="1">
                              <a:latin typeface="Cambria Math" panose="02040503050406030204" pitchFamily="18" charset="0"/>
                              <a:ea typeface="Cambria Math" panose="02040503050406030204" pitchFamily="18" charset="0"/>
                            </a:rPr>
                          </m:ctrlPr>
                        </m:naryPr>
                        <m:sub>
                          <m:r>
                            <m:rPr>
                              <m:brk m:alnAt="23"/>
                            </m:rPr>
                            <a:rPr lang="de-DE" sz="2000" i="1">
                              <a:latin typeface="Cambria Math" panose="02040503050406030204" pitchFamily="18" charset="0"/>
                              <a:ea typeface="Cambria Math" panose="02040503050406030204" pitchFamily="18" charset="0"/>
                            </a:rPr>
                            <m:t>𝑖</m:t>
                          </m:r>
                          <m:r>
                            <a:rPr lang="de-DE" sz="2000" i="1">
                              <a:latin typeface="Cambria Math" panose="02040503050406030204" pitchFamily="18" charset="0"/>
                              <a:ea typeface="Cambria Math" panose="02040503050406030204" pitchFamily="18" charset="0"/>
                            </a:rPr>
                            <m:t>=1</m:t>
                          </m:r>
                        </m:sub>
                        <m:sup>
                          <m:r>
                            <a:rPr lang="de-DE" sz="2000" i="1">
                              <a:latin typeface="Cambria Math" panose="02040503050406030204" pitchFamily="18" charset="0"/>
                              <a:ea typeface="Cambria Math" panose="02040503050406030204" pitchFamily="18" charset="0"/>
                            </a:rPr>
                            <m:t>8</m:t>
                          </m:r>
                        </m:sup>
                        <m:e>
                          <m:d>
                            <m:dPr>
                              <m:ctrlPr>
                                <a:rPr lang="de-DE" sz="2000" i="1">
                                  <a:latin typeface="Cambria Math" panose="02040503050406030204" pitchFamily="18" charset="0"/>
                                  <a:ea typeface="Cambria Math" panose="02040503050406030204" pitchFamily="18" charset="0"/>
                                </a:rPr>
                              </m:ctrlPr>
                            </m:dPr>
                            <m:e>
                              <m:r>
                                <a:rPr lang="de-DE" sz="2000" i="1">
                                  <a:latin typeface="Cambria Math" panose="02040503050406030204" pitchFamily="18" charset="0"/>
                                  <a:ea typeface="Cambria Math" panose="02040503050406030204" pitchFamily="18" charset="0"/>
                                </a:rPr>
                                <m:t>𝑓</m:t>
                              </m:r>
                              <m:d>
                                <m:dPr>
                                  <m:ctrlPr>
                                    <a:rPr lang="de-DE" sz="2000" i="1">
                                      <a:latin typeface="Cambria Math" panose="02040503050406030204" pitchFamily="18" charset="0"/>
                                      <a:ea typeface="Cambria Math" panose="02040503050406030204" pitchFamily="18" charset="0"/>
                                    </a:rPr>
                                  </m:ctrlPr>
                                </m:dPr>
                                <m:e>
                                  <m:sSub>
                                    <m:sSubPr>
                                      <m:ctrlPr>
                                        <a:rPr lang="de-DE" sz="2000" i="1">
                                          <a:latin typeface="Cambria Math" panose="02040503050406030204" pitchFamily="18" charset="0"/>
                                          <a:ea typeface="Cambria Math" panose="02040503050406030204" pitchFamily="18" charset="0"/>
                                        </a:rPr>
                                      </m:ctrlPr>
                                    </m:sSubPr>
                                    <m:e>
                                      <m:r>
                                        <a:rPr lang="de-DE" sz="2000" i="1">
                                          <a:latin typeface="Cambria Math" panose="02040503050406030204" pitchFamily="18" charset="0"/>
                                          <a:ea typeface="Cambria Math" panose="02040503050406030204" pitchFamily="18" charset="0"/>
                                        </a:rPr>
                                        <m:t>𝑥</m:t>
                                      </m:r>
                                    </m:e>
                                    <m:sub>
                                      <m:r>
                                        <a:rPr lang="de-DE" sz="2000" i="1">
                                          <a:latin typeface="Cambria Math" panose="02040503050406030204" pitchFamily="18" charset="0"/>
                                          <a:ea typeface="Cambria Math" panose="02040503050406030204" pitchFamily="18" charset="0"/>
                                        </a:rPr>
                                        <m:t>𝑖</m:t>
                                      </m:r>
                                    </m:sub>
                                  </m:sSub>
                                </m:e>
                              </m:d>
                              <m:r>
                                <a:rPr lang="de-DE" sz="2000" i="1">
                                  <a:latin typeface="Cambria Math" panose="02040503050406030204" pitchFamily="18" charset="0"/>
                                  <a:ea typeface="Cambria Math" panose="02040503050406030204" pitchFamily="18" charset="0"/>
                                </a:rPr>
                                <m:t>−</m:t>
                              </m:r>
                              <m:sSub>
                                <m:sSubPr>
                                  <m:ctrlPr>
                                    <a:rPr lang="de-DE" sz="2000" i="1">
                                      <a:latin typeface="Cambria Math" panose="02040503050406030204" pitchFamily="18" charset="0"/>
                                      <a:ea typeface="Cambria Math" panose="02040503050406030204" pitchFamily="18" charset="0"/>
                                    </a:rPr>
                                  </m:ctrlPr>
                                </m:sSubPr>
                                <m:e>
                                  <m:r>
                                    <a:rPr lang="de-DE" sz="2000" i="1">
                                      <a:latin typeface="Cambria Math" panose="02040503050406030204" pitchFamily="18" charset="0"/>
                                      <a:ea typeface="Cambria Math" panose="02040503050406030204" pitchFamily="18" charset="0"/>
                                    </a:rPr>
                                    <m:t>𝑦</m:t>
                                  </m:r>
                                </m:e>
                                <m:sub>
                                  <m:r>
                                    <a:rPr lang="de-DE" sz="2000" i="1">
                                      <a:latin typeface="Cambria Math" panose="02040503050406030204" pitchFamily="18" charset="0"/>
                                      <a:ea typeface="Cambria Math" panose="02040503050406030204" pitchFamily="18" charset="0"/>
                                    </a:rPr>
                                    <m:t>𝑖</m:t>
                                  </m:r>
                                </m:sub>
                              </m:sSub>
                              <m:r>
                                <a:rPr lang="de-DE" sz="2000" i="1">
                                  <a:latin typeface="Cambria Math" panose="02040503050406030204" pitchFamily="18" charset="0"/>
                                  <a:ea typeface="Cambria Math" panose="02040503050406030204" pitchFamily="18" charset="0"/>
                                </a:rPr>
                                <m:t>)0.2</m:t>
                              </m:r>
                              <m:d>
                                <m:dPr>
                                  <m:ctrlPr>
                                    <a:rPr lang="de-DE" sz="2000" i="1">
                                      <a:latin typeface="Cambria Math" panose="02040503050406030204" pitchFamily="18" charset="0"/>
                                      <a:ea typeface="Cambria Math" panose="02040503050406030204" pitchFamily="18" charset="0"/>
                                    </a:rPr>
                                  </m:ctrlPr>
                                </m:dPr>
                                <m:e>
                                  <m:r>
                                    <a:rPr lang="de-DE" sz="2000" i="1">
                                      <a:latin typeface="Cambria Math" panose="02040503050406030204" pitchFamily="18" charset="0"/>
                                      <a:ea typeface="Cambria Math" panose="02040503050406030204" pitchFamily="18" charset="0"/>
                                    </a:rPr>
                                    <m:t>−</m:t>
                                  </m:r>
                                  <m:sSub>
                                    <m:sSubPr>
                                      <m:ctrlPr>
                                        <a:rPr lang="de-DE" sz="2000" i="1">
                                          <a:latin typeface="Cambria Math" panose="02040503050406030204" pitchFamily="18" charset="0"/>
                                          <a:ea typeface="Cambria Math" panose="02040503050406030204" pitchFamily="18" charset="0"/>
                                        </a:rPr>
                                      </m:ctrlPr>
                                    </m:sSubPr>
                                    <m:e>
                                      <m:r>
                                        <a:rPr lang="de-DE" sz="2000" i="1">
                                          <a:latin typeface="Cambria Math" panose="02040503050406030204" pitchFamily="18" charset="0"/>
                                          <a:ea typeface="Cambria Math" panose="02040503050406030204" pitchFamily="18" charset="0"/>
                                        </a:rPr>
                                        <m:t>𝑥</m:t>
                                      </m:r>
                                    </m:e>
                                    <m:sub>
                                      <m:r>
                                        <a:rPr lang="de-DE" sz="2000" i="1">
                                          <a:latin typeface="Cambria Math" panose="02040503050406030204" pitchFamily="18" charset="0"/>
                                          <a:ea typeface="Cambria Math" panose="02040503050406030204" pitchFamily="18" charset="0"/>
                                        </a:rPr>
                                        <m:t>𝑖</m:t>
                                      </m:r>
                                    </m:sub>
                                  </m:sSub>
                                  <m:r>
                                    <a:rPr lang="de-DE" sz="2000" i="1">
                                      <a:latin typeface="Cambria Math" panose="02040503050406030204" pitchFamily="18" charset="0"/>
                                      <a:ea typeface="Cambria Math" panose="02040503050406030204" pitchFamily="18" charset="0"/>
                                    </a:rPr>
                                    <m:t>+</m:t>
                                  </m:r>
                                  <m:r>
                                    <a:rPr lang="de-DE" sz="2000" i="1">
                                      <a:latin typeface="Cambria Math" panose="02040503050406030204" pitchFamily="18" charset="0"/>
                                      <a:ea typeface="Cambria Math" panose="02040503050406030204" pitchFamily="18" charset="0"/>
                                    </a:rPr>
                                    <m:t>𝑏</m:t>
                                  </m:r>
                                </m:e>
                              </m:d>
                            </m:e>
                          </m:d>
                        </m:e>
                      </m:nary>
                    </m:oMath>
                  </m:oMathPara>
                </a14:m>
                <a:endParaRPr lang="en-GB" sz="2000" i="1" dirty="0"/>
              </a:p>
              <a:p>
                <a:pPr marL="228600" lvl="1" indent="0">
                  <a:buNone/>
                </a:pPr>
                <a14:m>
                  <m:oMathPara xmlns:m="http://schemas.openxmlformats.org/officeDocument/2006/math">
                    <m:oMathParaPr>
                      <m:jc m:val="centerGroup"/>
                    </m:oMathParaPr>
                    <m:oMath xmlns:m="http://schemas.openxmlformats.org/officeDocument/2006/math">
                      <m:f>
                        <m:fPr>
                          <m:ctrlPr>
                            <a:rPr lang="en-GB" sz="2000" i="1">
                              <a:latin typeface="Cambria Math" panose="02040503050406030204" pitchFamily="18" charset="0"/>
                            </a:rPr>
                          </m:ctrlPr>
                        </m:fPr>
                        <m:num>
                          <m:r>
                            <a:rPr lang="en-GB" sz="2000" i="1">
                              <a:latin typeface="Cambria Math" panose="02040503050406030204" pitchFamily="18" charset="0"/>
                              <a:ea typeface="Cambria Math" panose="02040503050406030204" pitchFamily="18" charset="0"/>
                            </a:rPr>
                            <m:t>𝜕</m:t>
                          </m:r>
                          <m:r>
                            <a:rPr lang="de-DE" sz="2000" i="1">
                              <a:latin typeface="Cambria Math" panose="02040503050406030204" pitchFamily="18" charset="0"/>
                              <a:ea typeface="Cambria Math" panose="02040503050406030204" pitchFamily="18" charset="0"/>
                            </a:rPr>
                            <m:t>𝑀𝑆𝐸</m:t>
                          </m:r>
                        </m:num>
                        <m:den>
                          <m:r>
                            <a:rPr lang="en-GB" sz="2000" i="1">
                              <a:latin typeface="Cambria Math" panose="02040503050406030204" pitchFamily="18" charset="0"/>
                              <a:ea typeface="Cambria Math" panose="02040503050406030204" pitchFamily="18" charset="0"/>
                            </a:rPr>
                            <m:t>𝜕</m:t>
                          </m:r>
                          <m:r>
                            <a:rPr lang="de-DE" sz="2000" i="1">
                              <a:latin typeface="Cambria Math" panose="02040503050406030204" pitchFamily="18" charset="0"/>
                              <a:ea typeface="Cambria Math" panose="02040503050406030204" pitchFamily="18" charset="0"/>
                            </a:rPr>
                            <m:t>𝑏</m:t>
                          </m:r>
                        </m:den>
                      </m:f>
                      <m:r>
                        <a:rPr lang="de-DE" sz="2000" i="1">
                          <a:latin typeface="Cambria Math" panose="02040503050406030204" pitchFamily="18" charset="0"/>
                          <a:ea typeface="Cambria Math" panose="02040503050406030204" pitchFamily="18" charset="0"/>
                        </a:rPr>
                        <m:t>=</m:t>
                      </m:r>
                      <m:f>
                        <m:fPr>
                          <m:ctrlPr>
                            <a:rPr lang="de-DE" sz="2000" i="1">
                              <a:latin typeface="Cambria Math" panose="02040503050406030204" pitchFamily="18" charset="0"/>
                              <a:ea typeface="Cambria Math" panose="02040503050406030204" pitchFamily="18" charset="0"/>
                            </a:rPr>
                          </m:ctrlPr>
                        </m:fPr>
                        <m:num>
                          <m:r>
                            <a:rPr lang="de-DE" sz="2000" i="1">
                              <a:latin typeface="Cambria Math" panose="02040503050406030204" pitchFamily="18" charset="0"/>
                              <a:ea typeface="Cambria Math" panose="02040503050406030204" pitchFamily="18" charset="0"/>
                            </a:rPr>
                            <m:t>2</m:t>
                          </m:r>
                        </m:num>
                        <m:den>
                          <m:r>
                            <a:rPr lang="de-DE" sz="2000" i="1">
                              <a:latin typeface="Cambria Math" panose="02040503050406030204" pitchFamily="18" charset="0"/>
                              <a:ea typeface="Cambria Math" panose="02040503050406030204" pitchFamily="18" charset="0"/>
                            </a:rPr>
                            <m:t>8</m:t>
                          </m:r>
                        </m:den>
                      </m:f>
                      <m:nary>
                        <m:naryPr>
                          <m:chr m:val="∑"/>
                          <m:ctrlPr>
                            <a:rPr lang="de-DE" sz="2000" i="1">
                              <a:latin typeface="Cambria Math" panose="02040503050406030204" pitchFamily="18" charset="0"/>
                              <a:ea typeface="Cambria Math" panose="02040503050406030204" pitchFamily="18" charset="0"/>
                            </a:rPr>
                          </m:ctrlPr>
                        </m:naryPr>
                        <m:sub>
                          <m:r>
                            <m:rPr>
                              <m:brk m:alnAt="23"/>
                            </m:rPr>
                            <a:rPr lang="de-DE" sz="2000" i="1">
                              <a:latin typeface="Cambria Math" panose="02040503050406030204" pitchFamily="18" charset="0"/>
                              <a:ea typeface="Cambria Math" panose="02040503050406030204" pitchFamily="18" charset="0"/>
                            </a:rPr>
                            <m:t>𝑖</m:t>
                          </m:r>
                          <m:r>
                            <a:rPr lang="de-DE" sz="2000" i="1">
                              <a:latin typeface="Cambria Math" panose="02040503050406030204" pitchFamily="18" charset="0"/>
                              <a:ea typeface="Cambria Math" panose="02040503050406030204" pitchFamily="18" charset="0"/>
                            </a:rPr>
                            <m:t>=1</m:t>
                          </m:r>
                        </m:sub>
                        <m:sup>
                          <m:r>
                            <a:rPr lang="de-DE" sz="2000" i="1">
                              <a:latin typeface="Cambria Math" panose="02040503050406030204" pitchFamily="18" charset="0"/>
                              <a:ea typeface="Cambria Math" panose="02040503050406030204" pitchFamily="18" charset="0"/>
                            </a:rPr>
                            <m:t>8</m:t>
                          </m:r>
                        </m:sup>
                        <m:e>
                          <m:d>
                            <m:dPr>
                              <m:ctrlPr>
                                <a:rPr lang="de-DE" sz="2000" i="1">
                                  <a:latin typeface="Cambria Math" panose="02040503050406030204" pitchFamily="18" charset="0"/>
                                  <a:ea typeface="Cambria Math" panose="02040503050406030204" pitchFamily="18" charset="0"/>
                                </a:rPr>
                              </m:ctrlPr>
                            </m:dPr>
                            <m:e>
                              <m:r>
                                <a:rPr lang="de-DE" sz="2000" i="1">
                                  <a:latin typeface="Cambria Math" panose="02040503050406030204" pitchFamily="18" charset="0"/>
                                  <a:ea typeface="Cambria Math" panose="02040503050406030204" pitchFamily="18" charset="0"/>
                                </a:rPr>
                                <m:t>𝑓</m:t>
                              </m:r>
                              <m:d>
                                <m:dPr>
                                  <m:ctrlPr>
                                    <a:rPr lang="de-DE" sz="2000" i="1">
                                      <a:latin typeface="Cambria Math" panose="02040503050406030204" pitchFamily="18" charset="0"/>
                                      <a:ea typeface="Cambria Math" panose="02040503050406030204" pitchFamily="18" charset="0"/>
                                    </a:rPr>
                                  </m:ctrlPr>
                                </m:dPr>
                                <m:e>
                                  <m:sSub>
                                    <m:sSubPr>
                                      <m:ctrlPr>
                                        <a:rPr lang="de-DE" sz="2000" i="1">
                                          <a:latin typeface="Cambria Math" panose="02040503050406030204" pitchFamily="18" charset="0"/>
                                          <a:ea typeface="Cambria Math" panose="02040503050406030204" pitchFamily="18" charset="0"/>
                                        </a:rPr>
                                      </m:ctrlPr>
                                    </m:sSubPr>
                                    <m:e>
                                      <m:r>
                                        <a:rPr lang="de-DE" sz="2000" i="1">
                                          <a:latin typeface="Cambria Math" panose="02040503050406030204" pitchFamily="18" charset="0"/>
                                          <a:ea typeface="Cambria Math" panose="02040503050406030204" pitchFamily="18" charset="0"/>
                                        </a:rPr>
                                        <m:t>𝑥</m:t>
                                      </m:r>
                                    </m:e>
                                    <m:sub>
                                      <m:r>
                                        <a:rPr lang="de-DE" sz="2000" i="1">
                                          <a:latin typeface="Cambria Math" panose="02040503050406030204" pitchFamily="18" charset="0"/>
                                          <a:ea typeface="Cambria Math" panose="02040503050406030204" pitchFamily="18" charset="0"/>
                                        </a:rPr>
                                        <m:t>𝑖</m:t>
                                      </m:r>
                                    </m:sub>
                                  </m:sSub>
                                </m:e>
                              </m:d>
                              <m:r>
                                <a:rPr lang="de-DE" sz="2000" i="1">
                                  <a:latin typeface="Cambria Math" panose="02040503050406030204" pitchFamily="18" charset="0"/>
                                  <a:ea typeface="Cambria Math" panose="02040503050406030204" pitchFamily="18" charset="0"/>
                                </a:rPr>
                                <m:t>−</m:t>
                              </m:r>
                              <m:sSub>
                                <m:sSubPr>
                                  <m:ctrlPr>
                                    <a:rPr lang="de-DE" sz="2000" i="1">
                                      <a:latin typeface="Cambria Math" panose="02040503050406030204" pitchFamily="18" charset="0"/>
                                      <a:ea typeface="Cambria Math" panose="02040503050406030204" pitchFamily="18" charset="0"/>
                                    </a:rPr>
                                  </m:ctrlPr>
                                </m:sSubPr>
                                <m:e>
                                  <m:r>
                                    <a:rPr lang="de-DE" sz="2000" i="1">
                                      <a:latin typeface="Cambria Math" panose="02040503050406030204" pitchFamily="18" charset="0"/>
                                      <a:ea typeface="Cambria Math" panose="02040503050406030204" pitchFamily="18" charset="0"/>
                                    </a:rPr>
                                    <m:t>𝑦</m:t>
                                  </m:r>
                                </m:e>
                                <m:sub>
                                  <m:r>
                                    <a:rPr lang="de-DE" sz="2000" i="1">
                                      <a:latin typeface="Cambria Math" panose="02040503050406030204" pitchFamily="18" charset="0"/>
                                      <a:ea typeface="Cambria Math" panose="02040503050406030204" pitchFamily="18" charset="0"/>
                                    </a:rPr>
                                    <m:t>𝑖</m:t>
                                  </m:r>
                                </m:sub>
                              </m:sSub>
                              <m:r>
                                <a:rPr lang="de-DE" sz="2000" i="1">
                                  <a:latin typeface="Cambria Math" panose="02040503050406030204" pitchFamily="18" charset="0"/>
                                  <a:ea typeface="Cambria Math" panose="02040503050406030204" pitchFamily="18" charset="0"/>
                                </a:rPr>
                                <m:t>)0.2</m:t>
                              </m:r>
                              <m:d>
                                <m:dPr>
                                  <m:ctrlPr>
                                    <a:rPr lang="de-DE" sz="2000" i="1">
                                      <a:latin typeface="Cambria Math" panose="02040503050406030204" pitchFamily="18" charset="0"/>
                                      <a:ea typeface="Cambria Math" panose="02040503050406030204" pitchFamily="18" charset="0"/>
                                    </a:rPr>
                                  </m:ctrlPr>
                                </m:dPr>
                                <m:e>
                                  <m:r>
                                    <a:rPr lang="de-DE" sz="2000" i="1">
                                      <a:latin typeface="Cambria Math" panose="02040503050406030204" pitchFamily="18" charset="0"/>
                                      <a:ea typeface="Cambria Math" panose="02040503050406030204" pitchFamily="18" charset="0"/>
                                    </a:rPr>
                                    <m:t>−</m:t>
                                  </m:r>
                                  <m:sSub>
                                    <m:sSubPr>
                                      <m:ctrlPr>
                                        <a:rPr lang="de-DE" sz="2000" i="1">
                                          <a:latin typeface="Cambria Math" panose="02040503050406030204" pitchFamily="18" charset="0"/>
                                          <a:ea typeface="Cambria Math" panose="02040503050406030204" pitchFamily="18" charset="0"/>
                                        </a:rPr>
                                      </m:ctrlPr>
                                    </m:sSubPr>
                                    <m:e>
                                      <m:r>
                                        <a:rPr lang="de-DE" sz="2000" i="1">
                                          <a:latin typeface="Cambria Math" panose="02040503050406030204" pitchFamily="18" charset="0"/>
                                          <a:ea typeface="Cambria Math" panose="02040503050406030204" pitchFamily="18" charset="0"/>
                                        </a:rPr>
                                        <m:t>𝑥</m:t>
                                      </m:r>
                                    </m:e>
                                    <m:sub>
                                      <m:r>
                                        <a:rPr lang="de-DE" sz="2000" i="1">
                                          <a:latin typeface="Cambria Math" panose="02040503050406030204" pitchFamily="18" charset="0"/>
                                          <a:ea typeface="Cambria Math" panose="02040503050406030204" pitchFamily="18" charset="0"/>
                                        </a:rPr>
                                        <m:t>𝑖</m:t>
                                      </m:r>
                                    </m:sub>
                                  </m:sSub>
                                  <m:r>
                                    <a:rPr lang="de-DE" sz="2000" i="1">
                                      <a:latin typeface="Cambria Math" panose="02040503050406030204" pitchFamily="18" charset="0"/>
                                      <a:ea typeface="Cambria Math" panose="02040503050406030204" pitchFamily="18" charset="0"/>
                                    </a:rPr>
                                    <m:t>+</m:t>
                                  </m:r>
                                  <m:r>
                                    <a:rPr lang="de-DE" sz="2000" i="1">
                                      <a:latin typeface="Cambria Math" panose="02040503050406030204" pitchFamily="18" charset="0"/>
                                      <a:ea typeface="Cambria Math" panose="02040503050406030204" pitchFamily="18" charset="0"/>
                                    </a:rPr>
                                    <m:t>𝑎</m:t>
                                  </m:r>
                                </m:e>
                              </m:d>
                            </m:e>
                          </m:d>
                        </m:e>
                      </m:nary>
                    </m:oMath>
                  </m:oMathPara>
                </a14:m>
                <a:endParaRPr lang="en-GB" sz="2000" dirty="0">
                  <a:solidFill>
                    <a:srgbClr val="002A51"/>
                  </a:solidFill>
                </a:endParaRPr>
              </a:p>
            </p:txBody>
          </p:sp>
        </mc:Choice>
        <mc:Fallback xmlns="">
          <p:sp>
            <p:nvSpPr>
              <p:cNvPr id="4" name="Text Placeholder 3">
                <a:extLst>
                  <a:ext uri="{FF2B5EF4-FFF2-40B4-BE49-F238E27FC236}">
                    <a16:creationId xmlns:a16="http://schemas.microsoft.com/office/drawing/2014/main" id="{5A58D660-8A33-4B68-8C61-45B342E829E8}"/>
                  </a:ext>
                </a:extLst>
              </p:cNvPr>
              <p:cNvSpPr>
                <a:spLocks noGrp="1" noRot="1" noChangeAspect="1" noMove="1" noResize="1" noEditPoints="1" noAdjustHandles="1" noChangeArrowheads="1" noChangeShapeType="1" noTextEdit="1"/>
              </p:cNvSpPr>
              <p:nvPr>
                <p:ph type="body" sz="quarter" idx="14"/>
              </p:nvPr>
            </p:nvSpPr>
            <p:spPr>
              <a:xfrm>
                <a:off x="360000" y="2139696"/>
                <a:ext cx="8378825" cy="3067982"/>
              </a:xfrm>
              <a:blipFill>
                <a:blip r:embed="rId2"/>
                <a:stretch>
                  <a:fillRect/>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129DD75F-E76A-4099-80E8-F2262099DED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6" name="Text Placeholder 5"/>
          <p:cNvSpPr>
            <a:spLocks noGrp="1"/>
          </p:cNvSpPr>
          <p:nvPr>
            <p:ph type="body" sz="quarter" idx="15"/>
          </p:nvPr>
        </p:nvSpPr>
        <p:spPr/>
        <p:txBody>
          <a:bodyPr/>
          <a:lstStyle/>
          <a:p>
            <a:pPr marL="0" indent="0">
              <a:buNone/>
            </a:pPr>
            <a:r>
              <a:rPr lang="en-GB" b="1" i="1" dirty="0"/>
              <a:t>Algorithm for Model Fitting</a:t>
            </a:r>
            <a:r>
              <a:rPr lang="en-GB" i="1" dirty="0"/>
              <a:t>: </a:t>
            </a:r>
            <a:r>
              <a:rPr lang="en-GB" i="1" dirty="0" smtClean="0"/>
              <a:t>Gradient method</a:t>
            </a:r>
            <a:endParaRPr lang="en-GB" i="1" dirty="0"/>
          </a:p>
          <a:p>
            <a:pPr marL="609600" lvl="1" indent="-342900">
              <a:buFont typeface="+mj-lt"/>
              <a:buAutoNum type="alphaLcParenR" startAt="3"/>
            </a:pPr>
            <a:r>
              <a:rPr lang="en-US" i="1" dirty="0"/>
              <a:t>Calculate the gradients used for our learning goal</a:t>
            </a:r>
          </a:p>
        </p:txBody>
      </p:sp>
      <p:sp>
        <p:nvSpPr>
          <p:cNvPr id="7" name="Slide Number Placeholder 6"/>
          <p:cNvSpPr>
            <a:spLocks noGrp="1"/>
          </p:cNvSpPr>
          <p:nvPr>
            <p:ph type="sldNum" sz="quarter" idx="13"/>
          </p:nvPr>
        </p:nvSpPr>
        <p:spPr/>
        <p:txBody>
          <a:bodyPr/>
          <a:lstStyle/>
          <a:p>
            <a:fld id="{15C29056-5AFA-7949-831A-3EC086771171}" type="slidenum">
              <a:rPr lang="de-DE" smtClean="0"/>
              <a:pPr/>
              <a:t>52</a:t>
            </a:fld>
            <a:endParaRPr lang="de-DE" dirty="0"/>
          </a:p>
        </p:txBody>
      </p:sp>
    </p:spTree>
    <p:extLst>
      <p:ext uri="{BB962C8B-B14F-4D97-AF65-F5344CB8AC3E}">
        <p14:creationId xmlns:p14="http://schemas.microsoft.com/office/powerpoint/2010/main" val="42732860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6B83-645B-4FDE-A49A-9EAE561C621A}"/>
              </a:ext>
            </a:extLst>
          </p:cNvPr>
          <p:cNvSpPr>
            <a:spLocks noGrp="1"/>
          </p:cNvSpPr>
          <p:nvPr>
            <p:ph type="title"/>
          </p:nvPr>
        </p:nvSpPr>
        <p:spPr/>
        <p:txBody>
          <a:bodyPr/>
          <a:lstStyle/>
          <a:p>
            <a:r>
              <a:rPr lang="de-DE" dirty="0" smtClean="0"/>
              <a:t>Building </a:t>
            </a:r>
            <a:r>
              <a:rPr lang="de-DE" dirty="0"/>
              <a:t>a model</a:t>
            </a:r>
            <a:endParaRPr lang="en-GB"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5A58D660-8A33-4B68-8C61-45B342E829E8}"/>
                  </a:ext>
                </a:extLst>
              </p:cNvPr>
              <p:cNvSpPr>
                <a:spLocks noGrp="1"/>
              </p:cNvSpPr>
              <p:nvPr>
                <p:ph type="body" sz="quarter" idx="14"/>
              </p:nvPr>
            </p:nvSpPr>
            <p:spPr>
              <a:xfrm>
                <a:off x="360000" y="2139696"/>
                <a:ext cx="8378825" cy="3067982"/>
              </a:xfrm>
            </p:spPr>
            <p:txBody>
              <a:bodyPr/>
              <a:lstStyle/>
              <a:p>
                <a:pPr marL="228600" lvl="1" indent="0">
                  <a:buNone/>
                </a:pPr>
                <a14:m>
                  <m:oMathPara xmlns:m="http://schemas.openxmlformats.org/officeDocument/2006/math">
                    <m:oMathParaPr>
                      <m:jc m:val="centerGroup"/>
                    </m:oMathParaPr>
                    <m:oMath xmlns:m="http://schemas.openxmlformats.org/officeDocument/2006/math">
                      <m:sSub>
                        <m:sSubPr>
                          <m:ctrlPr>
                            <a:rPr lang="en-GB" sz="2000" i="1">
                              <a:latin typeface="Cambria Math" panose="02040503050406030204" pitchFamily="18" charset="0"/>
                            </a:rPr>
                          </m:ctrlPr>
                        </m:sSubPr>
                        <m:e>
                          <m:r>
                            <a:rPr lang="de-DE" sz="2000" i="1">
                              <a:latin typeface="Cambria Math" panose="02040503050406030204" pitchFamily="18" charset="0"/>
                            </a:rPr>
                            <m:t>𝑎</m:t>
                          </m:r>
                        </m:e>
                        <m:sub>
                          <m:r>
                            <a:rPr lang="de-DE" sz="2000" i="1">
                              <a:latin typeface="Cambria Math" panose="02040503050406030204" pitchFamily="18" charset="0"/>
                            </a:rPr>
                            <m:t>𝑖</m:t>
                          </m:r>
                          <m:r>
                            <a:rPr lang="de-DE" sz="2000" i="1">
                              <a:latin typeface="Cambria Math" panose="02040503050406030204" pitchFamily="18" charset="0"/>
                            </a:rPr>
                            <m:t>+1</m:t>
                          </m:r>
                        </m:sub>
                      </m:sSub>
                      <m:r>
                        <a:rPr lang="de-DE" sz="2000" i="1">
                          <a:latin typeface="Cambria Math" panose="02040503050406030204" pitchFamily="18" charset="0"/>
                        </a:rPr>
                        <m:t>=</m:t>
                      </m:r>
                      <m:sSub>
                        <m:sSubPr>
                          <m:ctrlPr>
                            <a:rPr lang="de-DE" sz="2000" i="1">
                              <a:latin typeface="Cambria Math" panose="02040503050406030204" pitchFamily="18" charset="0"/>
                            </a:rPr>
                          </m:ctrlPr>
                        </m:sSubPr>
                        <m:e>
                          <m:r>
                            <a:rPr lang="de-DE" sz="2000" i="1">
                              <a:latin typeface="Cambria Math" panose="02040503050406030204" pitchFamily="18" charset="0"/>
                            </a:rPr>
                            <m:t>𝑎</m:t>
                          </m:r>
                        </m:e>
                        <m:sub>
                          <m:r>
                            <a:rPr lang="de-DE" sz="2000" i="1">
                              <a:latin typeface="Cambria Math" panose="02040503050406030204" pitchFamily="18" charset="0"/>
                            </a:rPr>
                            <m:t>𝑖</m:t>
                          </m:r>
                        </m:sub>
                      </m:sSub>
                      <m:r>
                        <a:rPr lang="de-DE" sz="2000" i="1">
                          <a:latin typeface="Cambria Math" panose="02040503050406030204" pitchFamily="18" charset="0"/>
                        </a:rPr>
                        <m:t>−</m:t>
                      </m:r>
                      <m:r>
                        <a:rPr lang="de-DE" sz="2000" i="1">
                          <a:solidFill>
                            <a:srgbClr val="002A51"/>
                          </a:solidFill>
                          <a:latin typeface="Cambria Math" panose="02040503050406030204" pitchFamily="18" charset="0"/>
                          <a:ea typeface="Cambria Math" panose="02040503050406030204" pitchFamily="18" charset="0"/>
                        </a:rPr>
                        <m:t>𝜂</m:t>
                      </m:r>
                      <m:f>
                        <m:fPr>
                          <m:ctrlPr>
                            <a:rPr lang="en-GB" sz="2000" i="1">
                              <a:latin typeface="Cambria Math" panose="02040503050406030204" pitchFamily="18" charset="0"/>
                            </a:rPr>
                          </m:ctrlPr>
                        </m:fPr>
                        <m:num>
                          <m:r>
                            <a:rPr lang="en-GB" sz="2000" i="1">
                              <a:latin typeface="Cambria Math" panose="02040503050406030204" pitchFamily="18" charset="0"/>
                              <a:ea typeface="Cambria Math" panose="02040503050406030204" pitchFamily="18" charset="0"/>
                            </a:rPr>
                            <m:t>𝜕</m:t>
                          </m:r>
                          <m:r>
                            <a:rPr lang="de-DE" sz="2000" i="1">
                              <a:latin typeface="Cambria Math" panose="02040503050406030204" pitchFamily="18" charset="0"/>
                              <a:ea typeface="Cambria Math" panose="02040503050406030204" pitchFamily="18" charset="0"/>
                            </a:rPr>
                            <m:t>𝑀𝑆𝐸</m:t>
                          </m:r>
                        </m:num>
                        <m:den>
                          <m:r>
                            <a:rPr lang="en-GB" sz="2000" i="1">
                              <a:latin typeface="Cambria Math" panose="02040503050406030204" pitchFamily="18" charset="0"/>
                              <a:ea typeface="Cambria Math" panose="02040503050406030204" pitchFamily="18" charset="0"/>
                            </a:rPr>
                            <m:t>𝜕</m:t>
                          </m:r>
                          <m:r>
                            <a:rPr lang="de-DE" sz="2000" i="1">
                              <a:latin typeface="Cambria Math" panose="02040503050406030204" pitchFamily="18" charset="0"/>
                              <a:ea typeface="Cambria Math" panose="02040503050406030204" pitchFamily="18" charset="0"/>
                            </a:rPr>
                            <m:t>𝑎</m:t>
                          </m:r>
                        </m:den>
                      </m:f>
                      <m:d>
                        <m:dPr>
                          <m:ctrlPr>
                            <a:rPr lang="de-DE" sz="2000" i="1">
                              <a:latin typeface="Cambria Math" panose="02040503050406030204" pitchFamily="18" charset="0"/>
                              <a:ea typeface="Cambria Math" panose="02040503050406030204" pitchFamily="18" charset="0"/>
                            </a:rPr>
                          </m:ctrlPr>
                        </m:dPr>
                        <m:e>
                          <m:sSub>
                            <m:sSubPr>
                              <m:ctrlPr>
                                <a:rPr lang="de-DE" sz="2000" i="1">
                                  <a:latin typeface="Cambria Math" panose="02040503050406030204" pitchFamily="18" charset="0"/>
                                  <a:ea typeface="Cambria Math" panose="02040503050406030204" pitchFamily="18" charset="0"/>
                                </a:rPr>
                              </m:ctrlPr>
                            </m:sSubPr>
                            <m:e>
                              <m:r>
                                <a:rPr lang="de-DE" sz="2000" i="1">
                                  <a:latin typeface="Cambria Math" panose="02040503050406030204" pitchFamily="18" charset="0"/>
                                  <a:ea typeface="Cambria Math" panose="02040503050406030204" pitchFamily="18" charset="0"/>
                                </a:rPr>
                                <m:t>𝑎</m:t>
                              </m:r>
                            </m:e>
                            <m:sub>
                              <m:r>
                                <a:rPr lang="de-DE" sz="2000" i="1">
                                  <a:latin typeface="Cambria Math" panose="02040503050406030204" pitchFamily="18" charset="0"/>
                                  <a:ea typeface="Cambria Math" panose="02040503050406030204" pitchFamily="18" charset="0"/>
                                </a:rPr>
                                <m:t>𝑖</m:t>
                              </m:r>
                            </m:sub>
                          </m:sSub>
                          <m:r>
                            <a:rPr lang="de-DE" sz="2000" i="1">
                              <a:latin typeface="Cambria Math" panose="02040503050406030204" pitchFamily="18" charset="0"/>
                              <a:ea typeface="Cambria Math" panose="02040503050406030204" pitchFamily="18" charset="0"/>
                            </a:rPr>
                            <m:t>,</m:t>
                          </m:r>
                          <m:sSub>
                            <m:sSubPr>
                              <m:ctrlPr>
                                <a:rPr lang="de-DE" sz="2000" i="1">
                                  <a:latin typeface="Cambria Math" panose="02040503050406030204" pitchFamily="18" charset="0"/>
                                  <a:ea typeface="Cambria Math" panose="02040503050406030204" pitchFamily="18" charset="0"/>
                                </a:rPr>
                              </m:ctrlPr>
                            </m:sSubPr>
                            <m:e>
                              <m:r>
                                <a:rPr lang="de-DE" sz="2000" i="1">
                                  <a:latin typeface="Cambria Math" panose="02040503050406030204" pitchFamily="18" charset="0"/>
                                  <a:ea typeface="Cambria Math" panose="02040503050406030204" pitchFamily="18" charset="0"/>
                                </a:rPr>
                                <m:t>𝑏</m:t>
                              </m:r>
                            </m:e>
                            <m:sub>
                              <m:r>
                                <a:rPr lang="de-DE" sz="2000" i="1">
                                  <a:latin typeface="Cambria Math" panose="02040503050406030204" pitchFamily="18" charset="0"/>
                                  <a:ea typeface="Cambria Math" panose="02040503050406030204" pitchFamily="18" charset="0"/>
                                </a:rPr>
                                <m:t>𝑖</m:t>
                              </m:r>
                            </m:sub>
                          </m:sSub>
                        </m:e>
                      </m:d>
                      <m:r>
                        <a:rPr lang="de-DE" sz="2000" i="1">
                          <a:latin typeface="Cambria Math" panose="02040503050406030204" pitchFamily="18" charset="0"/>
                          <a:ea typeface="Cambria Math" panose="02040503050406030204" pitchFamily="18" charset="0"/>
                        </a:rPr>
                        <m:t>=</m:t>
                      </m:r>
                      <m:sSub>
                        <m:sSubPr>
                          <m:ctrlPr>
                            <a:rPr lang="de-DE" sz="2000" i="1">
                              <a:latin typeface="Cambria Math" panose="02040503050406030204" pitchFamily="18" charset="0"/>
                            </a:rPr>
                          </m:ctrlPr>
                        </m:sSubPr>
                        <m:e>
                          <m:r>
                            <a:rPr lang="de-DE" sz="2000" i="1">
                              <a:latin typeface="Cambria Math" panose="02040503050406030204" pitchFamily="18" charset="0"/>
                            </a:rPr>
                            <m:t>𝑎</m:t>
                          </m:r>
                        </m:e>
                        <m:sub>
                          <m:r>
                            <a:rPr lang="de-DE" sz="2000" i="1">
                              <a:latin typeface="Cambria Math" panose="02040503050406030204" pitchFamily="18" charset="0"/>
                            </a:rPr>
                            <m:t>𝑖</m:t>
                          </m:r>
                        </m:sub>
                      </m:sSub>
                      <m:r>
                        <a:rPr lang="de-DE" sz="2000" i="1">
                          <a:latin typeface="Cambria Math" panose="02040503050406030204" pitchFamily="18" charset="0"/>
                        </a:rPr>
                        <m:t>−</m:t>
                      </m:r>
                      <m:r>
                        <a:rPr lang="de-DE" sz="2000" i="1">
                          <a:solidFill>
                            <a:srgbClr val="002A51"/>
                          </a:solidFill>
                          <a:latin typeface="Cambria Math" panose="02040503050406030204" pitchFamily="18" charset="0"/>
                          <a:ea typeface="Cambria Math" panose="02040503050406030204" pitchFamily="18" charset="0"/>
                        </a:rPr>
                        <m:t>𝜂</m:t>
                      </m:r>
                      <m:f>
                        <m:fPr>
                          <m:ctrlPr>
                            <a:rPr lang="de-DE" sz="2000" i="1">
                              <a:latin typeface="Cambria Math" panose="02040503050406030204" pitchFamily="18" charset="0"/>
                              <a:ea typeface="Cambria Math" panose="02040503050406030204" pitchFamily="18" charset="0"/>
                            </a:rPr>
                          </m:ctrlPr>
                        </m:fPr>
                        <m:num>
                          <m:r>
                            <a:rPr lang="de-DE" sz="2000" i="1">
                              <a:latin typeface="Cambria Math" panose="02040503050406030204" pitchFamily="18" charset="0"/>
                              <a:ea typeface="Cambria Math" panose="02040503050406030204" pitchFamily="18" charset="0"/>
                            </a:rPr>
                            <m:t>2</m:t>
                          </m:r>
                        </m:num>
                        <m:den>
                          <m:r>
                            <a:rPr lang="de-DE" sz="2000" i="1">
                              <a:latin typeface="Cambria Math" panose="02040503050406030204" pitchFamily="18" charset="0"/>
                              <a:ea typeface="Cambria Math" panose="02040503050406030204" pitchFamily="18" charset="0"/>
                            </a:rPr>
                            <m:t>8</m:t>
                          </m:r>
                        </m:den>
                      </m:f>
                      <m:nary>
                        <m:naryPr>
                          <m:chr m:val="∑"/>
                          <m:ctrlPr>
                            <a:rPr lang="de-DE" sz="2000" i="1">
                              <a:latin typeface="Cambria Math" panose="02040503050406030204" pitchFamily="18" charset="0"/>
                              <a:ea typeface="Cambria Math" panose="02040503050406030204" pitchFamily="18" charset="0"/>
                            </a:rPr>
                          </m:ctrlPr>
                        </m:naryPr>
                        <m:sub>
                          <m:r>
                            <a:rPr lang="de-DE" sz="2000" i="1">
                              <a:latin typeface="Cambria Math" panose="02040503050406030204" pitchFamily="18" charset="0"/>
                              <a:ea typeface="Cambria Math" panose="02040503050406030204" pitchFamily="18" charset="0"/>
                            </a:rPr>
                            <m:t>𝑘</m:t>
                          </m:r>
                          <m:r>
                            <a:rPr lang="de-DE" sz="2000" i="1">
                              <a:latin typeface="Cambria Math" panose="02040503050406030204" pitchFamily="18" charset="0"/>
                              <a:ea typeface="Cambria Math" panose="02040503050406030204" pitchFamily="18" charset="0"/>
                            </a:rPr>
                            <m:t>=1</m:t>
                          </m:r>
                        </m:sub>
                        <m:sup>
                          <m:r>
                            <a:rPr lang="de-DE" sz="2000" i="1">
                              <a:latin typeface="Cambria Math" panose="02040503050406030204" pitchFamily="18" charset="0"/>
                              <a:ea typeface="Cambria Math" panose="02040503050406030204" pitchFamily="18" charset="0"/>
                            </a:rPr>
                            <m:t>8</m:t>
                          </m:r>
                        </m:sup>
                        <m:e>
                          <m:d>
                            <m:dPr>
                              <m:ctrlPr>
                                <a:rPr lang="de-DE" sz="2000" i="1">
                                  <a:latin typeface="Cambria Math" panose="02040503050406030204" pitchFamily="18" charset="0"/>
                                  <a:ea typeface="Cambria Math" panose="02040503050406030204" pitchFamily="18" charset="0"/>
                                </a:rPr>
                              </m:ctrlPr>
                            </m:dPr>
                            <m:e>
                              <m:r>
                                <a:rPr lang="de-DE" sz="2000" i="1">
                                  <a:latin typeface="Cambria Math" panose="02040503050406030204" pitchFamily="18" charset="0"/>
                                  <a:ea typeface="Cambria Math" panose="02040503050406030204" pitchFamily="18" charset="0"/>
                                </a:rPr>
                                <m:t>𝑓</m:t>
                              </m:r>
                              <m:d>
                                <m:dPr>
                                  <m:ctrlPr>
                                    <a:rPr lang="de-DE" sz="2000" i="1">
                                      <a:latin typeface="Cambria Math" panose="02040503050406030204" pitchFamily="18" charset="0"/>
                                      <a:ea typeface="Cambria Math" panose="02040503050406030204" pitchFamily="18" charset="0"/>
                                    </a:rPr>
                                  </m:ctrlPr>
                                </m:dPr>
                                <m:e>
                                  <m:sSub>
                                    <m:sSubPr>
                                      <m:ctrlPr>
                                        <a:rPr lang="de-DE" sz="2000" i="1">
                                          <a:latin typeface="Cambria Math" panose="02040503050406030204" pitchFamily="18" charset="0"/>
                                          <a:ea typeface="Cambria Math" panose="02040503050406030204" pitchFamily="18" charset="0"/>
                                        </a:rPr>
                                      </m:ctrlPr>
                                    </m:sSubPr>
                                    <m:e>
                                      <m:r>
                                        <a:rPr lang="de-DE" sz="2000" i="1">
                                          <a:latin typeface="Cambria Math" panose="02040503050406030204" pitchFamily="18" charset="0"/>
                                          <a:ea typeface="Cambria Math" panose="02040503050406030204" pitchFamily="18" charset="0"/>
                                        </a:rPr>
                                        <m:t>𝑥</m:t>
                                      </m:r>
                                    </m:e>
                                    <m:sub>
                                      <m:r>
                                        <a:rPr lang="de-DE" sz="2000" i="1">
                                          <a:latin typeface="Cambria Math" panose="02040503050406030204" pitchFamily="18" charset="0"/>
                                          <a:ea typeface="Cambria Math" panose="02040503050406030204" pitchFamily="18" charset="0"/>
                                        </a:rPr>
                                        <m:t>𝑘</m:t>
                                      </m:r>
                                    </m:sub>
                                  </m:sSub>
                                </m:e>
                              </m:d>
                              <m:r>
                                <a:rPr lang="de-DE" sz="2000" i="1">
                                  <a:latin typeface="Cambria Math" panose="02040503050406030204" pitchFamily="18" charset="0"/>
                                  <a:ea typeface="Cambria Math" panose="02040503050406030204" pitchFamily="18" charset="0"/>
                                </a:rPr>
                                <m:t>−</m:t>
                              </m:r>
                              <m:sSub>
                                <m:sSubPr>
                                  <m:ctrlPr>
                                    <a:rPr lang="de-DE" sz="2000" i="1">
                                      <a:latin typeface="Cambria Math" panose="02040503050406030204" pitchFamily="18" charset="0"/>
                                      <a:ea typeface="Cambria Math" panose="02040503050406030204" pitchFamily="18" charset="0"/>
                                    </a:rPr>
                                  </m:ctrlPr>
                                </m:sSubPr>
                                <m:e>
                                  <m:r>
                                    <a:rPr lang="de-DE" sz="2000" i="1">
                                      <a:latin typeface="Cambria Math" panose="02040503050406030204" pitchFamily="18" charset="0"/>
                                      <a:ea typeface="Cambria Math" panose="02040503050406030204" pitchFamily="18" charset="0"/>
                                    </a:rPr>
                                    <m:t>𝑦</m:t>
                                  </m:r>
                                </m:e>
                                <m:sub>
                                  <m:r>
                                    <a:rPr lang="de-DE" sz="2000" i="1">
                                      <a:latin typeface="Cambria Math" panose="02040503050406030204" pitchFamily="18" charset="0"/>
                                      <a:ea typeface="Cambria Math" panose="02040503050406030204" pitchFamily="18" charset="0"/>
                                    </a:rPr>
                                    <m:t>𝑘</m:t>
                                  </m:r>
                                </m:sub>
                              </m:sSub>
                              <m:r>
                                <a:rPr lang="de-DE" sz="2000" i="1">
                                  <a:latin typeface="Cambria Math" panose="02040503050406030204" pitchFamily="18" charset="0"/>
                                  <a:ea typeface="Cambria Math" panose="02040503050406030204" pitchFamily="18" charset="0"/>
                                </a:rPr>
                                <m:t>)0.2</m:t>
                              </m:r>
                              <m:d>
                                <m:dPr>
                                  <m:ctrlPr>
                                    <a:rPr lang="de-DE" sz="2000" i="1">
                                      <a:latin typeface="Cambria Math" panose="02040503050406030204" pitchFamily="18" charset="0"/>
                                      <a:ea typeface="Cambria Math" panose="02040503050406030204" pitchFamily="18" charset="0"/>
                                    </a:rPr>
                                  </m:ctrlPr>
                                </m:dPr>
                                <m:e>
                                  <m:r>
                                    <a:rPr lang="de-DE" sz="2000" i="1">
                                      <a:latin typeface="Cambria Math" panose="02040503050406030204" pitchFamily="18" charset="0"/>
                                      <a:ea typeface="Cambria Math" panose="02040503050406030204" pitchFamily="18" charset="0"/>
                                    </a:rPr>
                                    <m:t>−</m:t>
                                  </m:r>
                                  <m:sSub>
                                    <m:sSubPr>
                                      <m:ctrlPr>
                                        <a:rPr lang="de-DE" sz="2000" i="1">
                                          <a:latin typeface="Cambria Math" panose="02040503050406030204" pitchFamily="18" charset="0"/>
                                          <a:ea typeface="Cambria Math" panose="02040503050406030204" pitchFamily="18" charset="0"/>
                                        </a:rPr>
                                      </m:ctrlPr>
                                    </m:sSubPr>
                                    <m:e>
                                      <m:r>
                                        <a:rPr lang="de-DE" sz="2000" i="1">
                                          <a:latin typeface="Cambria Math" panose="02040503050406030204" pitchFamily="18" charset="0"/>
                                          <a:ea typeface="Cambria Math" panose="02040503050406030204" pitchFamily="18" charset="0"/>
                                        </a:rPr>
                                        <m:t>𝑥</m:t>
                                      </m:r>
                                    </m:e>
                                    <m:sub>
                                      <m:r>
                                        <a:rPr lang="de-DE" sz="2000" i="1">
                                          <a:latin typeface="Cambria Math" panose="02040503050406030204" pitchFamily="18" charset="0"/>
                                          <a:ea typeface="Cambria Math" panose="02040503050406030204" pitchFamily="18" charset="0"/>
                                        </a:rPr>
                                        <m:t>𝑘</m:t>
                                      </m:r>
                                    </m:sub>
                                  </m:sSub>
                                  <m:r>
                                    <a:rPr lang="de-DE" sz="2000" i="1">
                                      <a:latin typeface="Cambria Math" panose="02040503050406030204" pitchFamily="18" charset="0"/>
                                      <a:ea typeface="Cambria Math" panose="02040503050406030204" pitchFamily="18" charset="0"/>
                                    </a:rPr>
                                    <m:t>+</m:t>
                                  </m:r>
                                  <m:sSub>
                                    <m:sSubPr>
                                      <m:ctrlPr>
                                        <a:rPr lang="de-DE" sz="2000" i="1">
                                          <a:latin typeface="Cambria Math" panose="02040503050406030204" pitchFamily="18" charset="0"/>
                                          <a:ea typeface="Cambria Math" panose="02040503050406030204" pitchFamily="18" charset="0"/>
                                        </a:rPr>
                                      </m:ctrlPr>
                                    </m:sSubPr>
                                    <m:e>
                                      <m:r>
                                        <a:rPr lang="de-DE" sz="2000" i="1">
                                          <a:latin typeface="Cambria Math" panose="02040503050406030204" pitchFamily="18" charset="0"/>
                                          <a:ea typeface="Cambria Math" panose="02040503050406030204" pitchFamily="18" charset="0"/>
                                        </a:rPr>
                                        <m:t>𝑏</m:t>
                                      </m:r>
                                    </m:e>
                                    <m:sub>
                                      <m:r>
                                        <a:rPr lang="de-DE" sz="2000" i="1">
                                          <a:latin typeface="Cambria Math" panose="02040503050406030204" pitchFamily="18" charset="0"/>
                                          <a:ea typeface="Cambria Math" panose="02040503050406030204" pitchFamily="18" charset="0"/>
                                        </a:rPr>
                                        <m:t>𝑖</m:t>
                                      </m:r>
                                    </m:sub>
                                  </m:sSub>
                                </m:e>
                              </m:d>
                            </m:e>
                          </m:d>
                        </m:e>
                      </m:nary>
                    </m:oMath>
                  </m:oMathPara>
                </a14:m>
                <a:endParaRPr lang="en-GB" sz="2000" i="1" dirty="0"/>
              </a:p>
              <a:p>
                <a:pPr marL="228600" lvl="1" indent="0">
                  <a:buNone/>
                </a:pPr>
                <a:endParaRPr lang="en-GB" sz="2000" i="1" dirty="0" smtClean="0">
                  <a:latin typeface="Cambria Math" panose="02040503050406030204" pitchFamily="18" charset="0"/>
                </a:endParaRPr>
              </a:p>
              <a:p>
                <a:pPr marL="228600" lvl="1" indent="0">
                  <a:buNone/>
                </a:pPr>
                <a14:m>
                  <m:oMathPara xmlns:m="http://schemas.openxmlformats.org/officeDocument/2006/math">
                    <m:oMathParaPr>
                      <m:jc m:val="centerGroup"/>
                    </m:oMathParaPr>
                    <m:oMath xmlns:m="http://schemas.openxmlformats.org/officeDocument/2006/math">
                      <m:sSub>
                        <m:sSubPr>
                          <m:ctrlPr>
                            <a:rPr lang="en-GB" sz="2000" i="1">
                              <a:latin typeface="Cambria Math" panose="02040503050406030204" pitchFamily="18" charset="0"/>
                            </a:rPr>
                          </m:ctrlPr>
                        </m:sSubPr>
                        <m:e>
                          <m:r>
                            <a:rPr lang="de-DE" sz="2000" i="1">
                              <a:latin typeface="Cambria Math" panose="02040503050406030204" pitchFamily="18" charset="0"/>
                            </a:rPr>
                            <m:t>𝑏</m:t>
                          </m:r>
                        </m:e>
                        <m:sub>
                          <m:r>
                            <a:rPr lang="de-DE" sz="2000" i="1">
                              <a:latin typeface="Cambria Math" panose="02040503050406030204" pitchFamily="18" charset="0"/>
                            </a:rPr>
                            <m:t>𝑖</m:t>
                          </m:r>
                          <m:r>
                            <a:rPr lang="de-DE" sz="2000" i="1">
                              <a:latin typeface="Cambria Math" panose="02040503050406030204" pitchFamily="18" charset="0"/>
                            </a:rPr>
                            <m:t>+1</m:t>
                          </m:r>
                        </m:sub>
                      </m:sSub>
                      <m:r>
                        <a:rPr lang="de-DE" sz="2000" i="1">
                          <a:latin typeface="Cambria Math" panose="02040503050406030204" pitchFamily="18" charset="0"/>
                        </a:rPr>
                        <m:t>=</m:t>
                      </m:r>
                      <m:sSub>
                        <m:sSubPr>
                          <m:ctrlPr>
                            <a:rPr lang="de-DE" sz="2000" i="1">
                              <a:latin typeface="Cambria Math" panose="02040503050406030204" pitchFamily="18" charset="0"/>
                            </a:rPr>
                          </m:ctrlPr>
                        </m:sSubPr>
                        <m:e>
                          <m:r>
                            <a:rPr lang="de-DE" sz="2000" i="1">
                              <a:latin typeface="Cambria Math" panose="02040503050406030204" pitchFamily="18" charset="0"/>
                            </a:rPr>
                            <m:t>𝑏</m:t>
                          </m:r>
                        </m:e>
                        <m:sub>
                          <m:r>
                            <a:rPr lang="de-DE" sz="2000" i="1">
                              <a:latin typeface="Cambria Math" panose="02040503050406030204" pitchFamily="18" charset="0"/>
                            </a:rPr>
                            <m:t>𝑖</m:t>
                          </m:r>
                        </m:sub>
                      </m:sSub>
                      <m:r>
                        <a:rPr lang="de-DE" sz="2000" i="1">
                          <a:latin typeface="Cambria Math" panose="02040503050406030204" pitchFamily="18" charset="0"/>
                        </a:rPr>
                        <m:t>−</m:t>
                      </m:r>
                      <m:r>
                        <a:rPr lang="de-DE" sz="2000" i="1">
                          <a:solidFill>
                            <a:srgbClr val="002A51"/>
                          </a:solidFill>
                          <a:latin typeface="Cambria Math" panose="02040503050406030204" pitchFamily="18" charset="0"/>
                          <a:ea typeface="Cambria Math" panose="02040503050406030204" pitchFamily="18" charset="0"/>
                        </a:rPr>
                        <m:t>𝜂</m:t>
                      </m:r>
                      <m:f>
                        <m:fPr>
                          <m:ctrlPr>
                            <a:rPr lang="en-GB" sz="2000" i="1">
                              <a:latin typeface="Cambria Math" panose="02040503050406030204" pitchFamily="18" charset="0"/>
                            </a:rPr>
                          </m:ctrlPr>
                        </m:fPr>
                        <m:num>
                          <m:r>
                            <a:rPr lang="en-GB" sz="2000" i="1">
                              <a:latin typeface="Cambria Math" panose="02040503050406030204" pitchFamily="18" charset="0"/>
                              <a:ea typeface="Cambria Math" panose="02040503050406030204" pitchFamily="18" charset="0"/>
                            </a:rPr>
                            <m:t>𝜕</m:t>
                          </m:r>
                          <m:r>
                            <a:rPr lang="de-DE" sz="2000" i="1">
                              <a:latin typeface="Cambria Math" panose="02040503050406030204" pitchFamily="18" charset="0"/>
                              <a:ea typeface="Cambria Math" panose="02040503050406030204" pitchFamily="18" charset="0"/>
                            </a:rPr>
                            <m:t>𝑀𝑆𝐸</m:t>
                          </m:r>
                        </m:num>
                        <m:den>
                          <m:r>
                            <a:rPr lang="en-GB" sz="2000" i="1">
                              <a:latin typeface="Cambria Math" panose="02040503050406030204" pitchFamily="18" charset="0"/>
                              <a:ea typeface="Cambria Math" panose="02040503050406030204" pitchFamily="18" charset="0"/>
                            </a:rPr>
                            <m:t>𝜕</m:t>
                          </m:r>
                          <m:r>
                            <a:rPr lang="de-DE" sz="2000" i="1">
                              <a:latin typeface="Cambria Math" panose="02040503050406030204" pitchFamily="18" charset="0"/>
                              <a:ea typeface="Cambria Math" panose="02040503050406030204" pitchFamily="18" charset="0"/>
                            </a:rPr>
                            <m:t>𝑏</m:t>
                          </m:r>
                        </m:den>
                      </m:f>
                      <m:d>
                        <m:dPr>
                          <m:ctrlPr>
                            <a:rPr lang="de-DE" sz="2000" i="1">
                              <a:latin typeface="Cambria Math" panose="02040503050406030204" pitchFamily="18" charset="0"/>
                              <a:ea typeface="Cambria Math" panose="02040503050406030204" pitchFamily="18" charset="0"/>
                            </a:rPr>
                          </m:ctrlPr>
                        </m:dPr>
                        <m:e>
                          <m:sSub>
                            <m:sSubPr>
                              <m:ctrlPr>
                                <a:rPr lang="de-DE" sz="2000" i="1">
                                  <a:latin typeface="Cambria Math" panose="02040503050406030204" pitchFamily="18" charset="0"/>
                                  <a:ea typeface="Cambria Math" panose="02040503050406030204" pitchFamily="18" charset="0"/>
                                </a:rPr>
                              </m:ctrlPr>
                            </m:sSubPr>
                            <m:e>
                              <m:r>
                                <a:rPr lang="de-DE" sz="2000" i="1">
                                  <a:latin typeface="Cambria Math" panose="02040503050406030204" pitchFamily="18" charset="0"/>
                                  <a:ea typeface="Cambria Math" panose="02040503050406030204" pitchFamily="18" charset="0"/>
                                </a:rPr>
                                <m:t>𝑎</m:t>
                              </m:r>
                            </m:e>
                            <m:sub>
                              <m:r>
                                <a:rPr lang="de-DE" sz="2000" i="1">
                                  <a:latin typeface="Cambria Math" panose="02040503050406030204" pitchFamily="18" charset="0"/>
                                  <a:ea typeface="Cambria Math" panose="02040503050406030204" pitchFamily="18" charset="0"/>
                                </a:rPr>
                                <m:t>𝑖</m:t>
                              </m:r>
                            </m:sub>
                          </m:sSub>
                          <m:r>
                            <a:rPr lang="de-DE" sz="2000" i="1">
                              <a:latin typeface="Cambria Math" panose="02040503050406030204" pitchFamily="18" charset="0"/>
                              <a:ea typeface="Cambria Math" panose="02040503050406030204" pitchFamily="18" charset="0"/>
                            </a:rPr>
                            <m:t>,</m:t>
                          </m:r>
                          <m:sSub>
                            <m:sSubPr>
                              <m:ctrlPr>
                                <a:rPr lang="de-DE" sz="2000" i="1">
                                  <a:latin typeface="Cambria Math" panose="02040503050406030204" pitchFamily="18" charset="0"/>
                                  <a:ea typeface="Cambria Math" panose="02040503050406030204" pitchFamily="18" charset="0"/>
                                </a:rPr>
                              </m:ctrlPr>
                            </m:sSubPr>
                            <m:e>
                              <m:r>
                                <a:rPr lang="de-DE" sz="2000" i="1">
                                  <a:latin typeface="Cambria Math" panose="02040503050406030204" pitchFamily="18" charset="0"/>
                                  <a:ea typeface="Cambria Math" panose="02040503050406030204" pitchFamily="18" charset="0"/>
                                </a:rPr>
                                <m:t>𝑏</m:t>
                              </m:r>
                            </m:e>
                            <m:sub>
                              <m:r>
                                <a:rPr lang="de-DE" sz="2000" i="1">
                                  <a:latin typeface="Cambria Math" panose="02040503050406030204" pitchFamily="18" charset="0"/>
                                  <a:ea typeface="Cambria Math" panose="02040503050406030204" pitchFamily="18" charset="0"/>
                                </a:rPr>
                                <m:t>𝑖</m:t>
                              </m:r>
                            </m:sub>
                          </m:sSub>
                        </m:e>
                      </m:d>
                      <m:r>
                        <a:rPr lang="de-DE" sz="2000" i="1">
                          <a:latin typeface="Cambria Math" panose="02040503050406030204" pitchFamily="18" charset="0"/>
                          <a:ea typeface="Cambria Math" panose="02040503050406030204" pitchFamily="18" charset="0"/>
                        </a:rPr>
                        <m:t>=</m:t>
                      </m:r>
                      <m:sSub>
                        <m:sSubPr>
                          <m:ctrlPr>
                            <a:rPr lang="de-DE" sz="2000" i="1">
                              <a:latin typeface="Cambria Math" panose="02040503050406030204" pitchFamily="18" charset="0"/>
                            </a:rPr>
                          </m:ctrlPr>
                        </m:sSubPr>
                        <m:e>
                          <m:r>
                            <a:rPr lang="de-DE" sz="2000" i="1">
                              <a:latin typeface="Cambria Math" panose="02040503050406030204" pitchFamily="18" charset="0"/>
                            </a:rPr>
                            <m:t>𝑏</m:t>
                          </m:r>
                        </m:e>
                        <m:sub>
                          <m:r>
                            <a:rPr lang="de-DE" sz="2000" i="1">
                              <a:latin typeface="Cambria Math" panose="02040503050406030204" pitchFamily="18" charset="0"/>
                            </a:rPr>
                            <m:t>𝑖</m:t>
                          </m:r>
                        </m:sub>
                      </m:sSub>
                      <m:r>
                        <a:rPr lang="de-DE" sz="2000" i="1">
                          <a:latin typeface="Cambria Math" panose="02040503050406030204" pitchFamily="18" charset="0"/>
                        </a:rPr>
                        <m:t>−</m:t>
                      </m:r>
                      <m:r>
                        <a:rPr lang="de-DE" sz="2000" i="1">
                          <a:solidFill>
                            <a:srgbClr val="002A51"/>
                          </a:solidFill>
                          <a:latin typeface="Cambria Math" panose="02040503050406030204" pitchFamily="18" charset="0"/>
                          <a:ea typeface="Cambria Math" panose="02040503050406030204" pitchFamily="18" charset="0"/>
                        </a:rPr>
                        <m:t>𝜂</m:t>
                      </m:r>
                      <m:f>
                        <m:fPr>
                          <m:ctrlPr>
                            <a:rPr lang="de-DE" sz="2000" i="1">
                              <a:latin typeface="Cambria Math" panose="02040503050406030204" pitchFamily="18" charset="0"/>
                              <a:ea typeface="Cambria Math" panose="02040503050406030204" pitchFamily="18" charset="0"/>
                            </a:rPr>
                          </m:ctrlPr>
                        </m:fPr>
                        <m:num>
                          <m:r>
                            <a:rPr lang="de-DE" sz="2000" i="1">
                              <a:latin typeface="Cambria Math" panose="02040503050406030204" pitchFamily="18" charset="0"/>
                              <a:ea typeface="Cambria Math" panose="02040503050406030204" pitchFamily="18" charset="0"/>
                            </a:rPr>
                            <m:t>2</m:t>
                          </m:r>
                        </m:num>
                        <m:den>
                          <m:r>
                            <a:rPr lang="de-DE" sz="2000" i="1">
                              <a:latin typeface="Cambria Math" panose="02040503050406030204" pitchFamily="18" charset="0"/>
                              <a:ea typeface="Cambria Math" panose="02040503050406030204" pitchFamily="18" charset="0"/>
                            </a:rPr>
                            <m:t>8</m:t>
                          </m:r>
                        </m:den>
                      </m:f>
                      <m:nary>
                        <m:naryPr>
                          <m:chr m:val="∑"/>
                          <m:ctrlPr>
                            <a:rPr lang="de-DE" sz="2000" i="1">
                              <a:latin typeface="Cambria Math" panose="02040503050406030204" pitchFamily="18" charset="0"/>
                              <a:ea typeface="Cambria Math" panose="02040503050406030204" pitchFamily="18" charset="0"/>
                            </a:rPr>
                          </m:ctrlPr>
                        </m:naryPr>
                        <m:sub>
                          <m:r>
                            <a:rPr lang="de-DE" sz="2000" i="1">
                              <a:latin typeface="Cambria Math" panose="02040503050406030204" pitchFamily="18" charset="0"/>
                              <a:ea typeface="Cambria Math" panose="02040503050406030204" pitchFamily="18" charset="0"/>
                            </a:rPr>
                            <m:t>𝑘</m:t>
                          </m:r>
                          <m:r>
                            <a:rPr lang="de-DE" sz="2000" i="1">
                              <a:latin typeface="Cambria Math" panose="02040503050406030204" pitchFamily="18" charset="0"/>
                              <a:ea typeface="Cambria Math" panose="02040503050406030204" pitchFamily="18" charset="0"/>
                            </a:rPr>
                            <m:t>=1</m:t>
                          </m:r>
                        </m:sub>
                        <m:sup>
                          <m:r>
                            <a:rPr lang="de-DE" sz="2000" i="1">
                              <a:latin typeface="Cambria Math" panose="02040503050406030204" pitchFamily="18" charset="0"/>
                              <a:ea typeface="Cambria Math" panose="02040503050406030204" pitchFamily="18" charset="0"/>
                            </a:rPr>
                            <m:t>8</m:t>
                          </m:r>
                        </m:sup>
                        <m:e>
                          <m:d>
                            <m:dPr>
                              <m:ctrlPr>
                                <a:rPr lang="de-DE" sz="2000" i="1">
                                  <a:latin typeface="Cambria Math" panose="02040503050406030204" pitchFamily="18" charset="0"/>
                                  <a:ea typeface="Cambria Math" panose="02040503050406030204" pitchFamily="18" charset="0"/>
                                </a:rPr>
                              </m:ctrlPr>
                            </m:dPr>
                            <m:e>
                              <m:r>
                                <a:rPr lang="de-DE" sz="2000" i="1">
                                  <a:latin typeface="Cambria Math" panose="02040503050406030204" pitchFamily="18" charset="0"/>
                                  <a:ea typeface="Cambria Math" panose="02040503050406030204" pitchFamily="18" charset="0"/>
                                </a:rPr>
                                <m:t>𝑓</m:t>
                              </m:r>
                              <m:d>
                                <m:dPr>
                                  <m:ctrlPr>
                                    <a:rPr lang="de-DE" sz="2000" i="1">
                                      <a:latin typeface="Cambria Math" panose="02040503050406030204" pitchFamily="18" charset="0"/>
                                      <a:ea typeface="Cambria Math" panose="02040503050406030204" pitchFamily="18" charset="0"/>
                                    </a:rPr>
                                  </m:ctrlPr>
                                </m:dPr>
                                <m:e>
                                  <m:sSub>
                                    <m:sSubPr>
                                      <m:ctrlPr>
                                        <a:rPr lang="de-DE" sz="2000" i="1">
                                          <a:latin typeface="Cambria Math" panose="02040503050406030204" pitchFamily="18" charset="0"/>
                                          <a:ea typeface="Cambria Math" panose="02040503050406030204" pitchFamily="18" charset="0"/>
                                        </a:rPr>
                                      </m:ctrlPr>
                                    </m:sSubPr>
                                    <m:e>
                                      <m:r>
                                        <a:rPr lang="de-DE" sz="2000" i="1">
                                          <a:latin typeface="Cambria Math" panose="02040503050406030204" pitchFamily="18" charset="0"/>
                                          <a:ea typeface="Cambria Math" panose="02040503050406030204" pitchFamily="18" charset="0"/>
                                        </a:rPr>
                                        <m:t>𝑥</m:t>
                                      </m:r>
                                    </m:e>
                                    <m:sub>
                                      <m:r>
                                        <a:rPr lang="de-DE" sz="2000" i="1">
                                          <a:latin typeface="Cambria Math" panose="02040503050406030204" pitchFamily="18" charset="0"/>
                                          <a:ea typeface="Cambria Math" panose="02040503050406030204" pitchFamily="18" charset="0"/>
                                        </a:rPr>
                                        <m:t>𝑘</m:t>
                                      </m:r>
                                    </m:sub>
                                  </m:sSub>
                                </m:e>
                              </m:d>
                              <m:r>
                                <a:rPr lang="de-DE" sz="2000" i="1">
                                  <a:latin typeface="Cambria Math" panose="02040503050406030204" pitchFamily="18" charset="0"/>
                                  <a:ea typeface="Cambria Math" panose="02040503050406030204" pitchFamily="18" charset="0"/>
                                </a:rPr>
                                <m:t>−</m:t>
                              </m:r>
                              <m:sSub>
                                <m:sSubPr>
                                  <m:ctrlPr>
                                    <a:rPr lang="de-DE" sz="2000" i="1">
                                      <a:latin typeface="Cambria Math" panose="02040503050406030204" pitchFamily="18" charset="0"/>
                                      <a:ea typeface="Cambria Math" panose="02040503050406030204" pitchFamily="18" charset="0"/>
                                    </a:rPr>
                                  </m:ctrlPr>
                                </m:sSubPr>
                                <m:e>
                                  <m:r>
                                    <a:rPr lang="de-DE" sz="2000" i="1">
                                      <a:latin typeface="Cambria Math" panose="02040503050406030204" pitchFamily="18" charset="0"/>
                                      <a:ea typeface="Cambria Math" panose="02040503050406030204" pitchFamily="18" charset="0"/>
                                    </a:rPr>
                                    <m:t>𝑦</m:t>
                                  </m:r>
                                </m:e>
                                <m:sub>
                                  <m:r>
                                    <a:rPr lang="de-DE" sz="2000" i="1">
                                      <a:latin typeface="Cambria Math" panose="02040503050406030204" pitchFamily="18" charset="0"/>
                                      <a:ea typeface="Cambria Math" panose="02040503050406030204" pitchFamily="18" charset="0"/>
                                    </a:rPr>
                                    <m:t>𝑘</m:t>
                                  </m:r>
                                </m:sub>
                              </m:sSub>
                              <m:r>
                                <a:rPr lang="de-DE" sz="2000" i="1">
                                  <a:latin typeface="Cambria Math" panose="02040503050406030204" pitchFamily="18" charset="0"/>
                                  <a:ea typeface="Cambria Math" panose="02040503050406030204" pitchFamily="18" charset="0"/>
                                </a:rPr>
                                <m:t>)0.2</m:t>
                              </m:r>
                              <m:d>
                                <m:dPr>
                                  <m:ctrlPr>
                                    <a:rPr lang="de-DE" sz="2000" i="1">
                                      <a:latin typeface="Cambria Math" panose="02040503050406030204" pitchFamily="18" charset="0"/>
                                      <a:ea typeface="Cambria Math" panose="02040503050406030204" pitchFamily="18" charset="0"/>
                                    </a:rPr>
                                  </m:ctrlPr>
                                </m:dPr>
                                <m:e>
                                  <m:r>
                                    <a:rPr lang="de-DE" sz="2000" i="1">
                                      <a:latin typeface="Cambria Math" panose="02040503050406030204" pitchFamily="18" charset="0"/>
                                      <a:ea typeface="Cambria Math" panose="02040503050406030204" pitchFamily="18" charset="0"/>
                                    </a:rPr>
                                    <m:t>−</m:t>
                                  </m:r>
                                  <m:sSub>
                                    <m:sSubPr>
                                      <m:ctrlPr>
                                        <a:rPr lang="de-DE" sz="2000" i="1">
                                          <a:latin typeface="Cambria Math" panose="02040503050406030204" pitchFamily="18" charset="0"/>
                                          <a:ea typeface="Cambria Math" panose="02040503050406030204" pitchFamily="18" charset="0"/>
                                        </a:rPr>
                                      </m:ctrlPr>
                                    </m:sSubPr>
                                    <m:e>
                                      <m:r>
                                        <a:rPr lang="de-DE" sz="2000" i="1">
                                          <a:latin typeface="Cambria Math" panose="02040503050406030204" pitchFamily="18" charset="0"/>
                                          <a:ea typeface="Cambria Math" panose="02040503050406030204" pitchFamily="18" charset="0"/>
                                        </a:rPr>
                                        <m:t>𝑥</m:t>
                                      </m:r>
                                    </m:e>
                                    <m:sub>
                                      <m:r>
                                        <a:rPr lang="de-DE" sz="2000" i="1">
                                          <a:latin typeface="Cambria Math" panose="02040503050406030204" pitchFamily="18" charset="0"/>
                                          <a:ea typeface="Cambria Math" panose="02040503050406030204" pitchFamily="18" charset="0"/>
                                        </a:rPr>
                                        <m:t>𝑘</m:t>
                                      </m:r>
                                    </m:sub>
                                  </m:sSub>
                                  <m:r>
                                    <a:rPr lang="de-DE" sz="2000" i="1">
                                      <a:latin typeface="Cambria Math" panose="02040503050406030204" pitchFamily="18" charset="0"/>
                                      <a:ea typeface="Cambria Math" panose="02040503050406030204" pitchFamily="18" charset="0"/>
                                    </a:rPr>
                                    <m:t>+</m:t>
                                  </m:r>
                                  <m:sSub>
                                    <m:sSubPr>
                                      <m:ctrlPr>
                                        <a:rPr lang="de-DE" sz="2000" i="1">
                                          <a:latin typeface="Cambria Math" panose="02040503050406030204" pitchFamily="18" charset="0"/>
                                          <a:ea typeface="Cambria Math" panose="02040503050406030204" pitchFamily="18" charset="0"/>
                                        </a:rPr>
                                      </m:ctrlPr>
                                    </m:sSubPr>
                                    <m:e>
                                      <m:r>
                                        <a:rPr lang="de-DE" sz="2000" i="1">
                                          <a:latin typeface="Cambria Math" panose="02040503050406030204" pitchFamily="18" charset="0"/>
                                          <a:ea typeface="Cambria Math" panose="02040503050406030204" pitchFamily="18" charset="0"/>
                                        </a:rPr>
                                        <m:t>𝑎</m:t>
                                      </m:r>
                                    </m:e>
                                    <m:sub>
                                      <m:r>
                                        <a:rPr lang="de-DE" sz="2000" i="1">
                                          <a:latin typeface="Cambria Math" panose="02040503050406030204" pitchFamily="18" charset="0"/>
                                          <a:ea typeface="Cambria Math" panose="02040503050406030204" pitchFamily="18" charset="0"/>
                                        </a:rPr>
                                        <m:t>𝑖</m:t>
                                      </m:r>
                                    </m:sub>
                                  </m:sSub>
                                </m:e>
                              </m:d>
                            </m:e>
                          </m:d>
                        </m:e>
                      </m:nary>
                    </m:oMath>
                  </m:oMathPara>
                </a14:m>
                <a:endParaRPr lang="en-GB" sz="2000" dirty="0">
                  <a:solidFill>
                    <a:srgbClr val="002A51"/>
                  </a:solidFill>
                </a:endParaRPr>
              </a:p>
            </p:txBody>
          </p:sp>
        </mc:Choice>
        <mc:Fallback xmlns="">
          <p:sp>
            <p:nvSpPr>
              <p:cNvPr id="4" name="Text Placeholder 3">
                <a:extLst>
                  <a:ext uri="{FF2B5EF4-FFF2-40B4-BE49-F238E27FC236}">
                    <a16:creationId xmlns:a16="http://schemas.microsoft.com/office/drawing/2014/main" id="{5A58D660-8A33-4B68-8C61-45B342E829E8}"/>
                  </a:ext>
                </a:extLst>
              </p:cNvPr>
              <p:cNvSpPr>
                <a:spLocks noGrp="1" noRot="1" noChangeAspect="1" noMove="1" noResize="1" noEditPoints="1" noAdjustHandles="1" noChangeArrowheads="1" noChangeShapeType="1" noTextEdit="1"/>
              </p:cNvSpPr>
              <p:nvPr>
                <p:ph type="body" sz="quarter" idx="14"/>
              </p:nvPr>
            </p:nvSpPr>
            <p:spPr>
              <a:xfrm>
                <a:off x="360000" y="2139696"/>
                <a:ext cx="8378825" cy="3067982"/>
              </a:xfrm>
              <a:blipFill>
                <a:blip r:embed="rId2"/>
                <a:stretch>
                  <a:fillRect/>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129DD75F-E76A-4099-80E8-F2262099DED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6" name="Text Placeholder 5"/>
          <p:cNvSpPr>
            <a:spLocks noGrp="1"/>
          </p:cNvSpPr>
          <p:nvPr>
            <p:ph type="body" sz="quarter" idx="15"/>
          </p:nvPr>
        </p:nvSpPr>
        <p:spPr/>
        <p:txBody>
          <a:bodyPr/>
          <a:lstStyle/>
          <a:p>
            <a:pPr marL="0" indent="0">
              <a:buNone/>
            </a:pPr>
            <a:r>
              <a:rPr lang="en-GB" b="1" i="1" dirty="0"/>
              <a:t>Algorithm for Model Fitting</a:t>
            </a:r>
            <a:r>
              <a:rPr lang="en-GB" i="1" dirty="0"/>
              <a:t>: </a:t>
            </a:r>
            <a:r>
              <a:rPr lang="en-GB" i="1" dirty="0" smtClean="0"/>
              <a:t>Gradient method</a:t>
            </a:r>
            <a:endParaRPr lang="en-GB" i="1" dirty="0"/>
          </a:p>
          <a:p>
            <a:pPr marL="609600" lvl="1" indent="-342900">
              <a:buFont typeface="+mj-lt"/>
              <a:buAutoNum type="alphaLcParenR" startAt="4"/>
            </a:pPr>
            <a:r>
              <a:rPr lang="en-US" i="1" dirty="0"/>
              <a:t>Write down the update functions for our learning goal.</a:t>
            </a:r>
          </a:p>
        </p:txBody>
      </p:sp>
      <p:sp>
        <p:nvSpPr>
          <p:cNvPr id="7" name="Slide Number Placeholder 6"/>
          <p:cNvSpPr>
            <a:spLocks noGrp="1"/>
          </p:cNvSpPr>
          <p:nvPr>
            <p:ph type="sldNum" sz="quarter" idx="13"/>
          </p:nvPr>
        </p:nvSpPr>
        <p:spPr/>
        <p:txBody>
          <a:bodyPr/>
          <a:lstStyle/>
          <a:p>
            <a:fld id="{15C29056-5AFA-7949-831A-3EC086771171}" type="slidenum">
              <a:rPr lang="de-DE" smtClean="0"/>
              <a:pPr/>
              <a:t>53</a:t>
            </a:fld>
            <a:endParaRPr lang="de-DE" dirty="0"/>
          </a:p>
        </p:txBody>
      </p:sp>
    </p:spTree>
    <p:extLst>
      <p:ext uri="{BB962C8B-B14F-4D97-AF65-F5344CB8AC3E}">
        <p14:creationId xmlns:p14="http://schemas.microsoft.com/office/powerpoint/2010/main" val="8192441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6B83-645B-4FDE-A49A-9EAE561C621A}"/>
              </a:ext>
            </a:extLst>
          </p:cNvPr>
          <p:cNvSpPr>
            <a:spLocks noGrp="1"/>
          </p:cNvSpPr>
          <p:nvPr>
            <p:ph type="title"/>
          </p:nvPr>
        </p:nvSpPr>
        <p:spPr/>
        <p:txBody>
          <a:bodyPr/>
          <a:lstStyle/>
          <a:p>
            <a:r>
              <a:rPr lang="de-DE" dirty="0" smtClean="0"/>
              <a:t>Building </a:t>
            </a:r>
            <a:r>
              <a:rPr lang="de-DE" dirty="0"/>
              <a:t>a model</a:t>
            </a:r>
            <a:endParaRPr lang="en-GB" dirty="0"/>
          </a:p>
        </p:txBody>
      </p:sp>
      <p:sp>
        <p:nvSpPr>
          <p:cNvPr id="4" name="Text Placeholder 3">
            <a:extLst>
              <a:ext uri="{FF2B5EF4-FFF2-40B4-BE49-F238E27FC236}">
                <a16:creationId xmlns:a16="http://schemas.microsoft.com/office/drawing/2014/main" id="{5A58D660-8A33-4B68-8C61-45B342E829E8}"/>
              </a:ext>
            </a:extLst>
          </p:cNvPr>
          <p:cNvSpPr>
            <a:spLocks noGrp="1"/>
          </p:cNvSpPr>
          <p:nvPr>
            <p:ph type="body" sz="quarter" idx="14"/>
          </p:nvPr>
        </p:nvSpPr>
        <p:spPr>
          <a:xfrm>
            <a:off x="360000" y="2139696"/>
            <a:ext cx="8378825" cy="3067982"/>
          </a:xfrm>
        </p:spPr>
        <p:txBody>
          <a:bodyPr/>
          <a:lstStyle/>
          <a:p>
            <a:r>
              <a:rPr lang="en-GB" sz="1800" dirty="0">
                <a:solidFill>
                  <a:srgbClr val="002A51"/>
                </a:solidFill>
              </a:rPr>
              <a:t>If the step width is chosen too big, the minimum can be skipped. If it’s chosen too small the minimum can never be reached. </a:t>
            </a:r>
          </a:p>
          <a:p>
            <a:r>
              <a:rPr lang="en-GB" sz="1800" dirty="0">
                <a:solidFill>
                  <a:srgbClr val="002A51"/>
                </a:solidFill>
              </a:rPr>
              <a:t>Method to resolve: Use an adaptive step width as a decreasing function of time</a:t>
            </a:r>
            <a:r>
              <a:rPr lang="en-GB" sz="1800" dirty="0" smtClean="0">
                <a:solidFill>
                  <a:srgbClr val="002A51"/>
                </a:solidFill>
              </a:rPr>
              <a:t>.</a:t>
            </a:r>
            <a:endParaRPr lang="de-DE" sz="1800" i="1" dirty="0">
              <a:solidFill>
                <a:srgbClr val="002A51"/>
              </a:solidFill>
            </a:endParaRPr>
          </a:p>
        </p:txBody>
      </p:sp>
      <p:sp>
        <p:nvSpPr>
          <p:cNvPr id="5" name="Footer Placeholder 4">
            <a:extLst>
              <a:ext uri="{FF2B5EF4-FFF2-40B4-BE49-F238E27FC236}">
                <a16:creationId xmlns:a16="http://schemas.microsoft.com/office/drawing/2014/main" id="{129DD75F-E76A-4099-80E8-F2262099DED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6" name="Text Placeholder 5"/>
          <p:cNvSpPr>
            <a:spLocks noGrp="1"/>
          </p:cNvSpPr>
          <p:nvPr>
            <p:ph type="body" sz="quarter" idx="15"/>
          </p:nvPr>
        </p:nvSpPr>
        <p:spPr/>
        <p:txBody>
          <a:bodyPr/>
          <a:lstStyle/>
          <a:p>
            <a:pPr marL="0" indent="0">
              <a:buNone/>
            </a:pPr>
            <a:r>
              <a:rPr lang="en-GB" b="1" i="1" dirty="0"/>
              <a:t>Algorithm for Model Fitting</a:t>
            </a:r>
            <a:r>
              <a:rPr lang="en-GB" i="1" dirty="0"/>
              <a:t>: </a:t>
            </a:r>
            <a:r>
              <a:rPr lang="en-GB" i="1" dirty="0" smtClean="0"/>
              <a:t>Gradient method</a:t>
            </a:r>
            <a:endParaRPr lang="en-GB" i="1" dirty="0"/>
          </a:p>
          <a:p>
            <a:pPr marL="609600" lvl="1" indent="-342900">
              <a:buFont typeface="+mj-lt"/>
              <a:buAutoNum type="alphaLcParenR" startAt="5"/>
            </a:pPr>
            <a:r>
              <a:rPr lang="en-US" i="1" dirty="0"/>
              <a:t>Explain two possible problems with the usage of a constant step width in gradient descent. Give one example to resolve the step width problem.</a:t>
            </a:r>
            <a:endParaRPr lang="en-GB" i="1" dirty="0"/>
          </a:p>
        </p:txBody>
      </p:sp>
      <p:sp>
        <p:nvSpPr>
          <p:cNvPr id="7" name="Slide Number Placeholder 6"/>
          <p:cNvSpPr>
            <a:spLocks noGrp="1"/>
          </p:cNvSpPr>
          <p:nvPr>
            <p:ph type="sldNum" sz="quarter" idx="13"/>
          </p:nvPr>
        </p:nvSpPr>
        <p:spPr/>
        <p:txBody>
          <a:bodyPr/>
          <a:lstStyle/>
          <a:p>
            <a:fld id="{15C29056-5AFA-7949-831A-3EC086771171}" type="slidenum">
              <a:rPr lang="de-DE" smtClean="0"/>
              <a:pPr/>
              <a:t>54</a:t>
            </a:fld>
            <a:endParaRPr lang="de-DE" dirty="0"/>
          </a:p>
        </p:txBody>
      </p:sp>
    </p:spTree>
    <p:extLst>
      <p:ext uri="{BB962C8B-B14F-4D97-AF65-F5344CB8AC3E}">
        <p14:creationId xmlns:p14="http://schemas.microsoft.com/office/powerpoint/2010/main" val="8218203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1292662"/>
          </a:xfrm>
        </p:spPr>
        <p:txBody>
          <a:bodyPr/>
          <a:lstStyle/>
          <a:p>
            <a:r>
              <a:rPr lang="de-DE" dirty="0"/>
              <a:t>Exercise </a:t>
            </a:r>
            <a:r>
              <a:rPr lang="de-DE" dirty="0" smtClean="0"/>
              <a:t>7</a:t>
            </a:r>
            <a:r>
              <a:rPr lang="de-DE" dirty="0"/>
              <a:t/>
            </a:r>
            <a:br>
              <a:rPr lang="de-DE" dirty="0"/>
            </a:br>
            <a:r>
              <a:rPr lang="de-DE" dirty="0"/>
              <a:t>Search Strategies</a:t>
            </a:r>
          </a:p>
        </p:txBody>
      </p:sp>
      <p:sp>
        <p:nvSpPr>
          <p:cNvPr id="4" name="Fußzeilenplatzhalter 3">
            <a:extLst>
              <a:ext uri="{FF2B5EF4-FFF2-40B4-BE49-F238E27FC236}">
                <a16:creationId xmlns:a16="http://schemas.microsoft.com/office/drawing/2014/main" id="{3038D155-696E-394D-AC74-0C0A4611EA6C}"/>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
        <p:nvSpPr>
          <p:cNvPr id="5" name="Slide Number Placeholder 4"/>
          <p:cNvSpPr>
            <a:spLocks noGrp="1"/>
          </p:cNvSpPr>
          <p:nvPr>
            <p:ph type="sldNum" sz="quarter" idx="4"/>
          </p:nvPr>
        </p:nvSpPr>
        <p:spPr/>
        <p:txBody>
          <a:bodyPr/>
          <a:lstStyle/>
          <a:p>
            <a:fld id="{15C29056-5AFA-7949-831A-3EC086771171}" type="slidenum">
              <a:rPr lang="de-DE" smtClean="0"/>
              <a:pPr/>
              <a:t>55</a:t>
            </a:fld>
            <a:endParaRPr lang="de-DE" dirty="0"/>
          </a:p>
        </p:txBody>
      </p:sp>
    </p:spTree>
    <p:extLst>
      <p:ext uri="{BB962C8B-B14F-4D97-AF65-F5344CB8AC3E}">
        <p14:creationId xmlns:p14="http://schemas.microsoft.com/office/powerpoint/2010/main" val="29525145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C4B8-DD37-480E-BD04-ECC7C814CCAB}"/>
              </a:ext>
            </a:extLst>
          </p:cNvPr>
          <p:cNvSpPr>
            <a:spLocks noGrp="1"/>
          </p:cNvSpPr>
          <p:nvPr>
            <p:ph type="title"/>
          </p:nvPr>
        </p:nvSpPr>
        <p:spPr/>
        <p:txBody>
          <a:bodyPr/>
          <a:lstStyle/>
          <a:p>
            <a:r>
              <a:rPr lang="de-DE" dirty="0" smtClean="0"/>
              <a:t>Search Strategies</a:t>
            </a:r>
            <a:endParaRPr lang="en-GB" dirty="0"/>
          </a:p>
        </p:txBody>
      </p:sp>
      <p:sp>
        <p:nvSpPr>
          <p:cNvPr id="4" name="Text Placeholder 3">
            <a:extLst>
              <a:ext uri="{FF2B5EF4-FFF2-40B4-BE49-F238E27FC236}">
                <a16:creationId xmlns:a16="http://schemas.microsoft.com/office/drawing/2014/main" id="{B3F97C8F-A30E-41A5-8BE0-C95260D5E8D0}"/>
              </a:ext>
            </a:extLst>
          </p:cNvPr>
          <p:cNvSpPr>
            <a:spLocks noGrp="1"/>
          </p:cNvSpPr>
          <p:nvPr>
            <p:ph type="body" sz="quarter" idx="14"/>
          </p:nvPr>
        </p:nvSpPr>
        <p:spPr>
          <a:xfrm>
            <a:off x="360000" y="1365504"/>
            <a:ext cx="8378825" cy="3842175"/>
          </a:xfrm>
        </p:spPr>
        <p:txBody>
          <a:bodyPr/>
          <a:lstStyle/>
          <a:p>
            <a:pPr marL="6350" indent="0">
              <a:buNone/>
            </a:pPr>
            <a:r>
              <a:rPr lang="de-DE" i="1" dirty="0"/>
              <a:t>Describe the following optimization strategies for a function y=f(x)</a:t>
            </a:r>
          </a:p>
          <a:p>
            <a:r>
              <a:rPr lang="de-DE" i="1" dirty="0"/>
              <a:t>Grid search</a:t>
            </a:r>
          </a:p>
          <a:p>
            <a:r>
              <a:rPr lang="de-DE" i="1" dirty="0"/>
              <a:t>Random search</a:t>
            </a:r>
          </a:p>
          <a:p>
            <a:r>
              <a:rPr lang="de-DE" i="1" dirty="0"/>
              <a:t>Hill climbing</a:t>
            </a:r>
          </a:p>
          <a:p>
            <a:r>
              <a:rPr lang="de-DE" i="1" dirty="0"/>
              <a:t>Bayesian optimization</a:t>
            </a:r>
          </a:p>
          <a:p>
            <a:pPr marL="6350" indent="0">
              <a:buNone/>
            </a:pPr>
            <a:endParaRPr lang="de-DE" dirty="0"/>
          </a:p>
          <a:p>
            <a:pPr marL="6350" indent="0">
              <a:buNone/>
            </a:pPr>
            <a:endParaRPr lang="de-DE" dirty="0"/>
          </a:p>
          <a:p>
            <a:pPr marL="6350" indent="0">
              <a:buNone/>
            </a:pPr>
            <a:endParaRPr lang="de-DE" dirty="0"/>
          </a:p>
          <a:p>
            <a:pPr marL="6350" indent="0">
              <a:buNone/>
            </a:pPr>
            <a:endParaRPr lang="en-GB" dirty="0"/>
          </a:p>
        </p:txBody>
      </p:sp>
      <p:sp>
        <p:nvSpPr>
          <p:cNvPr id="5" name="Footer Placeholder 4">
            <a:extLst>
              <a:ext uri="{FF2B5EF4-FFF2-40B4-BE49-F238E27FC236}">
                <a16:creationId xmlns:a16="http://schemas.microsoft.com/office/drawing/2014/main" id="{A5270961-FFA3-4691-9FE7-FFB7AEBD03A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6" name="Slide Number Placeholder 5"/>
          <p:cNvSpPr>
            <a:spLocks noGrp="1"/>
          </p:cNvSpPr>
          <p:nvPr>
            <p:ph type="sldNum" sz="quarter" idx="13"/>
          </p:nvPr>
        </p:nvSpPr>
        <p:spPr/>
        <p:txBody>
          <a:bodyPr/>
          <a:lstStyle/>
          <a:p>
            <a:fld id="{15C29056-5AFA-7949-831A-3EC086771171}" type="slidenum">
              <a:rPr lang="de-DE" smtClean="0"/>
              <a:pPr/>
              <a:t>56</a:t>
            </a:fld>
            <a:endParaRPr lang="de-DE" dirty="0"/>
          </a:p>
        </p:txBody>
      </p:sp>
    </p:spTree>
    <p:extLst>
      <p:ext uri="{BB962C8B-B14F-4D97-AF65-F5344CB8AC3E}">
        <p14:creationId xmlns:p14="http://schemas.microsoft.com/office/powerpoint/2010/main" val="23911183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07006-8052-479B-9B48-8D857949D2AF}"/>
              </a:ext>
            </a:extLst>
          </p:cNvPr>
          <p:cNvSpPr>
            <a:spLocks noGrp="1"/>
          </p:cNvSpPr>
          <p:nvPr>
            <p:ph type="title"/>
          </p:nvPr>
        </p:nvSpPr>
        <p:spPr/>
        <p:txBody>
          <a:bodyPr/>
          <a:lstStyle/>
          <a:p>
            <a:r>
              <a:rPr lang="de-DE" dirty="0" smtClean="0"/>
              <a:t>Search Strategies</a:t>
            </a:r>
            <a:endParaRPr lang="en-GB"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CD878391-9164-44E0-B297-11FD14185EA0}"/>
                  </a:ext>
                </a:extLst>
              </p:cNvPr>
              <p:cNvSpPr>
                <a:spLocks noGrp="1"/>
              </p:cNvSpPr>
              <p:nvPr>
                <p:ph type="body" sz="quarter" idx="14"/>
              </p:nvPr>
            </p:nvSpPr>
            <p:spPr/>
            <p:txBody>
              <a:bodyPr/>
              <a:lstStyle/>
              <a:p>
                <a:r>
                  <a:rPr lang="en-US" b="1" dirty="0"/>
                  <a:t>Grid Search</a:t>
                </a:r>
                <a:r>
                  <a:rPr lang="en-US" dirty="0"/>
                  <a:t> is a brute-force strategy. All points in the domain of x are evaluated. The optimum value of f(x) is then selected. Limited to few dimensions</a:t>
                </a:r>
              </a:p>
              <a:p>
                <a:r>
                  <a:rPr lang="en-US" b="1" dirty="0"/>
                  <a:t>Random Search</a:t>
                </a:r>
                <a:r>
                  <a:rPr lang="en-US" dirty="0"/>
                  <a:t>: Only</a:t>
                </a:r>
                <a14:m>
                  <m:oMath xmlns:m="http://schemas.openxmlformats.org/officeDocument/2006/math">
                    <m:r>
                      <a:rPr lang="en-US" b="0" i="0" smtClean="0">
                        <a:latin typeface="Cambria Math" panose="02040503050406030204" pitchFamily="18" charset="0"/>
                      </a:rPr>
                      <m:t> </m:t>
                    </m:r>
                    <m:r>
                      <a:rPr lang="en-US" i="1" smtClean="0">
                        <a:latin typeface="Cambria Math" panose="02040503050406030204" pitchFamily="18" charset="0"/>
                      </a:rPr>
                      <m:t>𝑁</m:t>
                    </m:r>
                  </m:oMath>
                </a14:m>
                <a:r>
                  <a:rPr lang="en-US" dirty="0"/>
                  <a:t> random points in the domain of x are evaluated. The optimum value of f(x) is then selected. Precision of optimum depends on value of </a:t>
                </a:r>
                <a14:m>
                  <m:oMath xmlns:m="http://schemas.openxmlformats.org/officeDocument/2006/math">
                    <m:r>
                      <a:rPr lang="en-US" i="1">
                        <a:latin typeface="Cambria Math" panose="02040503050406030204" pitchFamily="18" charset="0"/>
                      </a:rPr>
                      <m:t>𝑁</m:t>
                    </m:r>
                  </m:oMath>
                </a14:m>
                <a:r>
                  <a:rPr lang="en-US" dirty="0"/>
                  <a:t>. Faster than grid search (esp. on many </a:t>
                </a:r>
                <a:r>
                  <a:rPr lang="en-US" dirty="0" smtClean="0"/>
                  <a:t>parameters).</a:t>
                </a:r>
                <a:endParaRPr lang="en-US" dirty="0"/>
              </a:p>
              <a:p>
                <a:endParaRPr lang="en-US" dirty="0"/>
              </a:p>
            </p:txBody>
          </p:sp>
        </mc:Choice>
        <mc:Fallback xmlns="">
          <p:sp>
            <p:nvSpPr>
              <p:cNvPr id="4" name="Text Placeholder 3">
                <a:extLst>
                  <a:ext uri="{FF2B5EF4-FFF2-40B4-BE49-F238E27FC236}">
                    <a16:creationId xmlns:a16="http://schemas.microsoft.com/office/drawing/2014/main" id="{CD878391-9164-44E0-B297-11FD14185EA0}"/>
                  </a:ext>
                </a:extLst>
              </p:cNvPr>
              <p:cNvSpPr>
                <a:spLocks noGrp="1" noRot="1" noChangeAspect="1" noMove="1" noResize="1" noEditPoints="1" noAdjustHandles="1" noChangeArrowheads="1" noChangeShapeType="1" noTextEdit="1"/>
              </p:cNvSpPr>
              <p:nvPr>
                <p:ph type="body" sz="quarter" idx="14"/>
              </p:nvPr>
            </p:nvSpPr>
            <p:spPr>
              <a:blipFill>
                <a:blip r:embed="rId2"/>
                <a:stretch>
                  <a:fillRect l="-1818" t="-2693" r="-1527"/>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5CB4715D-621A-43D1-8801-E6F0647DD376}"/>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6" name="Text Placeholder 5"/>
          <p:cNvSpPr>
            <a:spLocks noGrp="1"/>
          </p:cNvSpPr>
          <p:nvPr>
            <p:ph type="body" sz="quarter" idx="15"/>
          </p:nvPr>
        </p:nvSpPr>
        <p:spPr/>
        <p:txBody>
          <a:bodyPr/>
          <a:lstStyle/>
          <a:p>
            <a:pPr marL="6350" indent="0">
              <a:buNone/>
            </a:pPr>
            <a:r>
              <a:rPr lang="de-DE" i="1" dirty="0"/>
              <a:t>Describe the following optimization strategies for a function y=f(x</a:t>
            </a:r>
            <a:r>
              <a:rPr lang="de-DE" i="1" dirty="0" smtClean="0"/>
              <a:t>)</a:t>
            </a:r>
            <a:endParaRPr lang="de-DE" i="1" dirty="0"/>
          </a:p>
        </p:txBody>
      </p:sp>
      <p:sp>
        <p:nvSpPr>
          <p:cNvPr id="7" name="Slide Number Placeholder 6"/>
          <p:cNvSpPr>
            <a:spLocks noGrp="1"/>
          </p:cNvSpPr>
          <p:nvPr>
            <p:ph type="sldNum" sz="quarter" idx="13"/>
          </p:nvPr>
        </p:nvSpPr>
        <p:spPr/>
        <p:txBody>
          <a:bodyPr/>
          <a:lstStyle/>
          <a:p>
            <a:fld id="{15C29056-5AFA-7949-831A-3EC086771171}" type="slidenum">
              <a:rPr lang="de-DE" smtClean="0"/>
              <a:pPr/>
              <a:t>57</a:t>
            </a:fld>
            <a:endParaRPr lang="de-DE" dirty="0"/>
          </a:p>
        </p:txBody>
      </p:sp>
    </p:spTree>
    <p:extLst>
      <p:ext uri="{BB962C8B-B14F-4D97-AF65-F5344CB8AC3E}">
        <p14:creationId xmlns:p14="http://schemas.microsoft.com/office/powerpoint/2010/main" val="24138960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07006-8052-479B-9B48-8D857949D2AF}"/>
              </a:ext>
            </a:extLst>
          </p:cNvPr>
          <p:cNvSpPr>
            <a:spLocks noGrp="1"/>
          </p:cNvSpPr>
          <p:nvPr>
            <p:ph type="title"/>
          </p:nvPr>
        </p:nvSpPr>
        <p:spPr/>
        <p:txBody>
          <a:bodyPr/>
          <a:lstStyle/>
          <a:p>
            <a:r>
              <a:rPr lang="de-DE" dirty="0" smtClean="0"/>
              <a:t>Search Strategies</a:t>
            </a:r>
            <a:endParaRPr lang="en-GB"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CD878391-9164-44E0-B297-11FD14185EA0}"/>
                  </a:ext>
                </a:extLst>
              </p:cNvPr>
              <p:cNvSpPr>
                <a:spLocks noGrp="1"/>
              </p:cNvSpPr>
              <p:nvPr>
                <p:ph type="body" sz="quarter" idx="14"/>
              </p:nvPr>
            </p:nvSpPr>
            <p:spPr/>
            <p:txBody>
              <a:bodyPr/>
              <a:lstStyle/>
              <a:p>
                <a:r>
                  <a:rPr lang="en-US" sz="1800" b="1" dirty="0" smtClean="0"/>
                  <a:t>Hill </a:t>
                </a:r>
                <a:r>
                  <a:rPr lang="en-US" sz="1800" b="1" dirty="0"/>
                  <a:t>Climbing</a:t>
                </a:r>
                <a:r>
                  <a:rPr lang="en-US" sz="1800" dirty="0"/>
                  <a:t>. This is a greedy strategy. We start from a point at random and instead of evaluating many others, we evaluate only points in the neighborhood. If no points in the neighborhood do better, we stop. Of course faster, but it can get stuck in local optima and miss the absolute optimum.</a:t>
                </a:r>
              </a:p>
              <a:p>
                <a:r>
                  <a:rPr lang="en-US" sz="1800" b="1" dirty="0"/>
                  <a:t>Bayesian Optimization</a:t>
                </a:r>
                <a:r>
                  <a:rPr lang="en-US" sz="1800" dirty="0"/>
                  <a:t>. Consists of 2 phases. </a:t>
                </a:r>
              </a:p>
              <a:p>
                <a:pPr lvl="1"/>
                <a:r>
                  <a:rPr lang="en-US" sz="1600" dirty="0"/>
                  <a:t>Phase 1 (warm up): Select </a:t>
                </a:r>
                <a14:m>
                  <m:oMath xmlns:m="http://schemas.openxmlformats.org/officeDocument/2006/math">
                    <m:r>
                      <a:rPr lang="en-US" sz="1600" i="1" smtClean="0">
                        <a:latin typeface="Cambria Math" panose="02040503050406030204" pitchFamily="18" charset="0"/>
                      </a:rPr>
                      <m:t>𝑁</m:t>
                    </m:r>
                    <m:r>
                      <a:rPr lang="en-US" sz="1600" i="1" smtClean="0">
                        <a:latin typeface="Cambria Math" panose="02040503050406030204" pitchFamily="18" charset="0"/>
                      </a:rPr>
                      <m:t> </m:t>
                    </m:r>
                  </m:oMath>
                </a14:m>
                <a:r>
                  <a:rPr lang="en-US" sz="1600" dirty="0"/>
                  <a:t> random points for x</a:t>
                </a:r>
              </a:p>
              <a:p>
                <a:pPr lvl="1"/>
                <a:r>
                  <a:rPr lang="en-US" sz="1600" dirty="0"/>
                  <a:t>Phase 2: Build a surrogate model on these </a:t>
                </a:r>
                <a14:m>
                  <m:oMath xmlns:m="http://schemas.openxmlformats.org/officeDocument/2006/math">
                    <m:r>
                      <a:rPr lang="en-US" sz="1600" i="1" smtClean="0">
                        <a:latin typeface="Cambria Math" panose="02040503050406030204" pitchFamily="18" charset="0"/>
                      </a:rPr>
                      <m:t>𝑁</m:t>
                    </m:r>
                  </m:oMath>
                </a14:m>
                <a:r>
                  <a:rPr lang="en-US" sz="1600" dirty="0"/>
                  <a:t> random points, like </a:t>
                </a:r>
                <a14:m>
                  <m:oMath xmlns:m="http://schemas.openxmlformats.org/officeDocument/2006/math">
                    <m:r>
                      <a:rPr lang="en-US" sz="1600" i="1" smtClean="0">
                        <a:latin typeface="Cambria Math" panose="02040503050406030204" pitchFamily="18" charset="0"/>
                      </a:rPr>
                      <m:t>𝑃</m:t>
                    </m:r>
                    <m:r>
                      <a:rPr lang="en-US" sz="1600" i="1" smtClean="0">
                        <a:latin typeface="Cambria Math" panose="02040503050406030204" pitchFamily="18" charset="0"/>
                      </a:rPr>
                      <m:t>(</m:t>
                    </m:r>
                    <m:r>
                      <a:rPr lang="en-US" sz="1600" i="1" smtClean="0">
                        <a:latin typeface="Cambria Math" panose="02040503050406030204" pitchFamily="18" charset="0"/>
                      </a:rPr>
                      <m:t>𝑜𝑢𝑡𝑝𝑢𝑡</m:t>
                    </m:r>
                    <m:r>
                      <a:rPr lang="en-US" sz="1600" i="1" smtClean="0">
                        <a:latin typeface="Cambria Math" panose="02040503050406030204" pitchFamily="18" charset="0"/>
                      </a:rPr>
                      <m:t>| </m:t>
                    </m:r>
                    <m:r>
                      <a:rPr lang="en-US" sz="1600" b="0" i="1" smtClean="0">
                        <a:latin typeface="Cambria Math" panose="02040503050406030204" pitchFamily="18" charset="0"/>
                      </a:rPr>
                      <m:t>𝑝𝑜𝑖𝑛𝑡</m:t>
                    </m:r>
                    <m:r>
                      <a:rPr lang="en-US" sz="1600" i="1" smtClean="0">
                        <a:latin typeface="Cambria Math" panose="02040503050406030204" pitchFamily="18" charset="0"/>
                      </a:rPr>
                      <m:t>𝑠</m:t>
                    </m:r>
                    <m:r>
                      <a:rPr lang="en-US" sz="1600" i="1" smtClean="0">
                        <a:latin typeface="Cambria Math" panose="02040503050406030204" pitchFamily="18" charset="0"/>
                      </a:rPr>
                      <m:t>)</m:t>
                    </m:r>
                  </m:oMath>
                </a14:m>
                <a:r>
                  <a:rPr lang="en-US" sz="1600" dirty="0"/>
                  <a:t> and find optimum for surrogate model. Using one of previous </a:t>
                </a:r>
                <a:r>
                  <a:rPr lang="en-US" sz="1600" dirty="0" smtClean="0"/>
                  <a:t>methods</a:t>
                </a:r>
              </a:p>
              <a:p>
                <a:pPr marL="266700" lvl="1" indent="0">
                  <a:buNone/>
                </a:pPr>
                <a:r>
                  <a:rPr lang="en-US" sz="1600" dirty="0" smtClean="0"/>
                  <a:t>Faster </a:t>
                </a:r>
                <a:r>
                  <a:rPr lang="en-US" sz="1600" dirty="0"/>
                  <a:t>(surrogate model is usually simpler). Precision of evaluation depends on quality of surrogate model.</a:t>
                </a:r>
              </a:p>
              <a:p>
                <a:pPr marL="266700" lvl="1" indent="0">
                  <a:buNone/>
                </a:pPr>
                <a:r>
                  <a:rPr lang="en-US" sz="1600" dirty="0" smtClean="0"/>
                  <a:t>Can </a:t>
                </a:r>
                <a:r>
                  <a:rPr lang="en-US" sz="1600" dirty="0"/>
                  <a:t>use active learning to improve the model.</a:t>
                </a:r>
                <a:endParaRPr lang="en-US" sz="2400" dirty="0"/>
              </a:p>
              <a:p>
                <a:endParaRPr lang="en-US" sz="1800" dirty="0"/>
              </a:p>
              <a:p>
                <a:endParaRPr lang="en-US" sz="1800" dirty="0"/>
              </a:p>
            </p:txBody>
          </p:sp>
        </mc:Choice>
        <mc:Fallback xmlns="">
          <p:sp>
            <p:nvSpPr>
              <p:cNvPr id="4" name="Text Placeholder 3">
                <a:extLst>
                  <a:ext uri="{FF2B5EF4-FFF2-40B4-BE49-F238E27FC236}">
                    <a16:creationId xmlns:a16="http://schemas.microsoft.com/office/drawing/2014/main" id="{CD878391-9164-44E0-B297-11FD14185EA0}"/>
                  </a:ext>
                </a:extLst>
              </p:cNvPr>
              <p:cNvSpPr>
                <a:spLocks noGrp="1" noRot="1" noChangeAspect="1" noMove="1" noResize="1" noEditPoints="1" noAdjustHandles="1" noChangeArrowheads="1" noChangeShapeType="1" noTextEdit="1"/>
              </p:cNvSpPr>
              <p:nvPr>
                <p:ph type="body" sz="quarter" idx="14"/>
              </p:nvPr>
            </p:nvSpPr>
            <p:spPr>
              <a:blipFill>
                <a:blip r:embed="rId2"/>
                <a:stretch>
                  <a:fillRect l="-1600" t="-2513" r="-1964"/>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5CB4715D-621A-43D1-8801-E6F0647DD376}"/>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6" name="Text Placeholder 5"/>
          <p:cNvSpPr>
            <a:spLocks noGrp="1"/>
          </p:cNvSpPr>
          <p:nvPr>
            <p:ph type="body" sz="quarter" idx="15"/>
          </p:nvPr>
        </p:nvSpPr>
        <p:spPr/>
        <p:txBody>
          <a:bodyPr/>
          <a:lstStyle/>
          <a:p>
            <a:pPr marL="6350" indent="0">
              <a:buNone/>
            </a:pPr>
            <a:r>
              <a:rPr lang="de-DE" i="1" dirty="0"/>
              <a:t>Describe the following optimization strategies for a function y=f(x</a:t>
            </a:r>
            <a:r>
              <a:rPr lang="de-DE" i="1" dirty="0" smtClean="0"/>
              <a:t>)</a:t>
            </a:r>
            <a:endParaRPr lang="de-DE" i="1" dirty="0"/>
          </a:p>
        </p:txBody>
      </p:sp>
      <p:sp>
        <p:nvSpPr>
          <p:cNvPr id="7" name="Slide Number Placeholder 6"/>
          <p:cNvSpPr>
            <a:spLocks noGrp="1"/>
          </p:cNvSpPr>
          <p:nvPr>
            <p:ph type="sldNum" sz="quarter" idx="13"/>
          </p:nvPr>
        </p:nvSpPr>
        <p:spPr/>
        <p:txBody>
          <a:bodyPr/>
          <a:lstStyle/>
          <a:p>
            <a:fld id="{15C29056-5AFA-7949-831A-3EC086771171}" type="slidenum">
              <a:rPr lang="de-DE" smtClean="0"/>
              <a:pPr/>
              <a:t>58</a:t>
            </a:fld>
            <a:endParaRPr lang="de-DE" dirty="0"/>
          </a:p>
        </p:txBody>
      </p:sp>
    </p:spTree>
    <p:extLst>
      <p:ext uri="{BB962C8B-B14F-4D97-AF65-F5344CB8AC3E}">
        <p14:creationId xmlns:p14="http://schemas.microsoft.com/office/powerpoint/2010/main" val="1475844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1292662"/>
          </a:xfrm>
        </p:spPr>
        <p:txBody>
          <a:bodyPr/>
          <a:lstStyle/>
          <a:p>
            <a:r>
              <a:rPr lang="de-DE" dirty="0"/>
              <a:t>Exercise </a:t>
            </a:r>
            <a:r>
              <a:rPr lang="de-DE" dirty="0" smtClean="0"/>
              <a:t>8</a:t>
            </a:r>
            <a:r>
              <a:rPr lang="de-DE" dirty="0"/>
              <a:t/>
            </a:r>
            <a:br>
              <a:rPr lang="de-DE" dirty="0"/>
            </a:br>
            <a:r>
              <a:rPr lang="de-DE" dirty="0" smtClean="0"/>
              <a:t>Practice with KNIME</a:t>
            </a:r>
            <a:endParaRPr lang="de-DE" dirty="0"/>
          </a:p>
        </p:txBody>
      </p:sp>
      <p:sp>
        <p:nvSpPr>
          <p:cNvPr id="4" name="Fußzeilenplatzhalter 3">
            <a:extLst>
              <a:ext uri="{FF2B5EF4-FFF2-40B4-BE49-F238E27FC236}">
                <a16:creationId xmlns:a16="http://schemas.microsoft.com/office/drawing/2014/main" id="{3038D155-696E-394D-AC74-0C0A4611EA6C}"/>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
        <p:nvSpPr>
          <p:cNvPr id="5" name="Slide Number Placeholder 4"/>
          <p:cNvSpPr>
            <a:spLocks noGrp="1"/>
          </p:cNvSpPr>
          <p:nvPr>
            <p:ph type="sldNum" sz="quarter" idx="4"/>
          </p:nvPr>
        </p:nvSpPr>
        <p:spPr/>
        <p:txBody>
          <a:bodyPr/>
          <a:lstStyle/>
          <a:p>
            <a:fld id="{15C29056-5AFA-7949-831A-3EC086771171}" type="slidenum">
              <a:rPr lang="de-DE" smtClean="0"/>
              <a:pPr/>
              <a:t>59</a:t>
            </a:fld>
            <a:endParaRPr lang="de-DE" dirty="0"/>
          </a:p>
        </p:txBody>
      </p:sp>
    </p:spTree>
    <p:extLst>
      <p:ext uri="{BB962C8B-B14F-4D97-AF65-F5344CB8AC3E}">
        <p14:creationId xmlns:p14="http://schemas.microsoft.com/office/powerpoint/2010/main" val="14251246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E71552-C389-BC42-9A18-D2A980D6955E}"/>
              </a:ext>
            </a:extLst>
          </p:cNvPr>
          <p:cNvSpPr>
            <a:spLocks noGrp="1"/>
          </p:cNvSpPr>
          <p:nvPr>
            <p:ph type="title"/>
          </p:nvPr>
        </p:nvSpPr>
        <p:spPr/>
        <p:txBody>
          <a:bodyPr/>
          <a:lstStyle/>
          <a:p>
            <a:r>
              <a:rPr lang="de-DE" dirty="0"/>
              <a:t>1. Error metrics for classification</a:t>
            </a:r>
          </a:p>
        </p:txBody>
      </p:sp>
      <mc:AlternateContent xmlns:mc="http://schemas.openxmlformats.org/markup-compatibility/2006" xmlns:a14="http://schemas.microsoft.com/office/drawing/2010/main">
        <mc:Choice Requires="a14">
          <p:sp>
            <p:nvSpPr>
              <p:cNvPr id="4" name="Textplatzhalter 3">
                <a:extLst>
                  <a:ext uri="{FF2B5EF4-FFF2-40B4-BE49-F238E27FC236}">
                    <a16:creationId xmlns:a16="http://schemas.microsoft.com/office/drawing/2014/main" id="{3AD08A6C-DCF9-6F49-A80A-91206B1C91E4}"/>
                  </a:ext>
                </a:extLst>
              </p:cNvPr>
              <p:cNvSpPr>
                <a:spLocks noGrp="1"/>
              </p:cNvSpPr>
              <p:nvPr>
                <p:ph type="body" sz="quarter" idx="14"/>
              </p:nvPr>
            </p:nvSpPr>
            <p:spPr>
              <a:xfrm>
                <a:off x="360000" y="1865375"/>
                <a:ext cx="8378825" cy="3342303"/>
              </a:xfrm>
            </p:spPr>
            <p:txBody>
              <a:bodyPr/>
              <a:lstStyle/>
              <a:p>
                <a:r>
                  <a:rPr lang="de-DE" dirty="0"/>
                  <a:t>Precision vs. Recall</a:t>
                </a:r>
              </a:p>
              <a:p>
                <a:pPr marL="6350" indent="0" algn="ctr">
                  <a:buNone/>
                </a:pPr>
                <a14:m>
                  <m:oMathPara xmlns:m="http://schemas.openxmlformats.org/officeDocument/2006/math">
                    <m:oMathParaPr>
                      <m:jc m:val="centerGroup"/>
                    </m:oMathParaPr>
                    <m:oMath xmlns:m="http://schemas.openxmlformats.org/officeDocument/2006/math">
                      <m:r>
                        <a:rPr lang="de-DE" i="1" dirty="0">
                          <a:latin typeface="Cambria Math" panose="02040503050406030204" pitchFamily="18" charset="0"/>
                        </a:rPr>
                        <m:t>𝑟𝑒𝑐𝑎𝑙𝑙</m:t>
                      </m:r>
                      <m:r>
                        <a:rPr lang="de-DE" i="1" dirty="0">
                          <a:latin typeface="Cambria Math" panose="02040503050406030204" pitchFamily="18" charset="0"/>
                        </a:rPr>
                        <m:t>=</m:t>
                      </m:r>
                      <m:f>
                        <m:fPr>
                          <m:ctrlPr>
                            <a:rPr lang="de-DE" i="1">
                              <a:latin typeface="Cambria Math" panose="02040503050406030204" pitchFamily="18" charset="0"/>
                            </a:rPr>
                          </m:ctrlPr>
                        </m:fPr>
                        <m:num>
                          <m:r>
                            <a:rPr lang="de-DE" i="1">
                              <a:latin typeface="Cambria Math" panose="02040503050406030204" pitchFamily="18" charset="0"/>
                            </a:rPr>
                            <m:t>𝑇𝑃</m:t>
                          </m:r>
                        </m:num>
                        <m:den>
                          <m:r>
                            <a:rPr lang="de-DE" i="1">
                              <a:latin typeface="Cambria Math" panose="02040503050406030204" pitchFamily="18" charset="0"/>
                            </a:rPr>
                            <m:t>𝑇𝑃</m:t>
                          </m:r>
                          <m:r>
                            <a:rPr lang="de-DE" i="1">
                              <a:latin typeface="Cambria Math" panose="02040503050406030204" pitchFamily="18" charset="0"/>
                            </a:rPr>
                            <m:t>+</m:t>
                          </m:r>
                          <m:r>
                            <a:rPr lang="de-DE" i="1">
                              <a:latin typeface="Cambria Math" panose="02040503050406030204" pitchFamily="18" charset="0"/>
                            </a:rPr>
                            <m:t>𝐹𝑁</m:t>
                          </m:r>
                        </m:den>
                      </m:f>
                      <m:r>
                        <a:rPr lang="de-DE" i="1">
                          <a:latin typeface="Cambria Math" panose="02040503050406030204" pitchFamily="18" charset="0"/>
                        </a:rPr>
                        <m:t>                    </m:t>
                      </m:r>
                      <m:r>
                        <a:rPr lang="de-DE" i="1">
                          <a:latin typeface="Cambria Math" panose="02040503050406030204" pitchFamily="18" charset="0"/>
                        </a:rPr>
                        <m:t>𝑝𝑟𝑒𝑐𝑖𝑠𝑖𝑜𝑛</m:t>
                      </m:r>
                      <m:r>
                        <a:rPr lang="de-DE" i="1">
                          <a:latin typeface="Cambria Math" panose="02040503050406030204" pitchFamily="18" charset="0"/>
                        </a:rPr>
                        <m:t>= </m:t>
                      </m:r>
                      <m:f>
                        <m:fPr>
                          <m:ctrlPr>
                            <a:rPr lang="de-DE" i="1">
                              <a:latin typeface="Cambria Math" panose="02040503050406030204" pitchFamily="18" charset="0"/>
                            </a:rPr>
                          </m:ctrlPr>
                        </m:fPr>
                        <m:num>
                          <m:r>
                            <a:rPr lang="de-DE" i="1">
                              <a:latin typeface="Cambria Math" panose="02040503050406030204" pitchFamily="18" charset="0"/>
                            </a:rPr>
                            <m:t>𝑇𝑃</m:t>
                          </m:r>
                        </m:num>
                        <m:den>
                          <m:r>
                            <a:rPr lang="de-DE" i="1">
                              <a:latin typeface="Cambria Math" panose="02040503050406030204" pitchFamily="18" charset="0"/>
                            </a:rPr>
                            <m:t>𝑇𝑃</m:t>
                          </m:r>
                          <m:r>
                            <a:rPr lang="de-DE" i="1">
                              <a:latin typeface="Cambria Math" panose="02040503050406030204" pitchFamily="18" charset="0"/>
                            </a:rPr>
                            <m:t>+</m:t>
                          </m:r>
                          <m:r>
                            <a:rPr lang="de-DE" i="1">
                              <a:latin typeface="Cambria Math" panose="02040503050406030204" pitchFamily="18" charset="0"/>
                            </a:rPr>
                            <m:t>𝐹𝑃</m:t>
                          </m:r>
                        </m:den>
                      </m:f>
                    </m:oMath>
                  </m:oMathPara>
                </a14:m>
                <a:endParaRPr lang="de-DE" dirty="0" smtClean="0"/>
              </a:p>
              <a:p>
                <a:pPr marL="6350" indent="0" algn="ctr">
                  <a:buNone/>
                </a:pPr>
                <a:endParaRPr lang="de-DE" dirty="0"/>
              </a:p>
              <a:p>
                <a:pPr marL="6350" indent="0" algn="ctr">
                  <a:buNone/>
                </a:pPr>
                <a:endParaRPr lang="de-DE" dirty="0" smtClean="0"/>
              </a:p>
              <a:p>
                <a:endParaRPr lang="de-DE" dirty="0" smtClean="0"/>
              </a:p>
              <a:p>
                <a:r>
                  <a:rPr lang="de-DE" dirty="0" smtClean="0"/>
                  <a:t>F-Measure</a:t>
                </a:r>
                <a:endParaRPr lang="de-DE" dirty="0"/>
              </a:p>
              <a:p>
                <a:pPr marL="6350" indent="0">
                  <a:buNone/>
                </a:pPr>
                <a14:m>
                  <m:oMathPara xmlns:m="http://schemas.openxmlformats.org/officeDocument/2006/math">
                    <m:oMathParaPr>
                      <m:jc m:val="centerGroup"/>
                    </m:oMathParaPr>
                    <m:oMath xmlns:m="http://schemas.openxmlformats.org/officeDocument/2006/math">
                      <m:r>
                        <a:rPr lang="de-DE" i="1">
                          <a:latin typeface="Cambria Math" panose="02040503050406030204" pitchFamily="18" charset="0"/>
                        </a:rPr>
                        <m:t>𝐹</m:t>
                      </m:r>
                      <m:r>
                        <a:rPr lang="de-DE" i="1">
                          <a:latin typeface="Cambria Math" panose="02040503050406030204" pitchFamily="18" charset="0"/>
                        </a:rPr>
                        <m:t>=2</m:t>
                      </m:r>
                      <m:f>
                        <m:fPr>
                          <m:ctrlPr>
                            <a:rPr lang="de-DE" i="1">
                              <a:latin typeface="Cambria Math" panose="02040503050406030204" pitchFamily="18" charset="0"/>
                            </a:rPr>
                          </m:ctrlPr>
                        </m:fPr>
                        <m:num>
                          <m:r>
                            <a:rPr lang="de-DE" i="1">
                              <a:latin typeface="Cambria Math" panose="02040503050406030204" pitchFamily="18" charset="0"/>
                            </a:rPr>
                            <m:t>𝑝𝑟𝑒𝑐𝑖𝑠𝑖𝑜𝑛</m:t>
                          </m:r>
                          <m:r>
                            <a:rPr lang="de-DE" i="1">
                              <a:latin typeface="Cambria Math" panose="02040503050406030204" pitchFamily="18" charset="0"/>
                            </a:rPr>
                            <m:t> ∙</m:t>
                          </m:r>
                          <m:r>
                            <a:rPr lang="de-DE" i="1">
                              <a:latin typeface="Cambria Math" panose="02040503050406030204" pitchFamily="18" charset="0"/>
                            </a:rPr>
                            <m:t>𝑟𝑒𝑐𝑎𝑙𝑙</m:t>
                          </m:r>
                        </m:num>
                        <m:den>
                          <m:r>
                            <a:rPr lang="de-DE" i="1">
                              <a:latin typeface="Cambria Math" panose="02040503050406030204" pitchFamily="18" charset="0"/>
                            </a:rPr>
                            <m:t>𝑝𝑟𝑒𝑐𝑖𝑠𝑖𝑜𝑛</m:t>
                          </m:r>
                          <m:r>
                            <a:rPr lang="de-DE" i="1">
                              <a:latin typeface="Cambria Math" panose="02040503050406030204" pitchFamily="18" charset="0"/>
                            </a:rPr>
                            <m:t>+</m:t>
                          </m:r>
                          <m:r>
                            <a:rPr lang="de-DE" i="1">
                              <a:latin typeface="Cambria Math" panose="02040503050406030204" pitchFamily="18" charset="0"/>
                            </a:rPr>
                            <m:t>𝑟𝑒𝑐𝑎𝑙𝑙</m:t>
                          </m:r>
                        </m:den>
                      </m:f>
                    </m:oMath>
                  </m:oMathPara>
                </a14:m>
                <a:endParaRPr lang="de-DE" dirty="0"/>
              </a:p>
              <a:p>
                <a:endParaRPr lang="de-DE" dirty="0"/>
              </a:p>
              <a:p>
                <a:pPr marL="6350" indent="0">
                  <a:buNone/>
                </a:pPr>
                <a:endParaRPr lang="de-DE" dirty="0"/>
              </a:p>
            </p:txBody>
          </p:sp>
        </mc:Choice>
        <mc:Fallback xmlns="">
          <p:sp>
            <p:nvSpPr>
              <p:cNvPr id="4" name="Textplatzhalter 3">
                <a:extLst>
                  <a:ext uri="{FF2B5EF4-FFF2-40B4-BE49-F238E27FC236}">
                    <a16:creationId xmlns:a16="http://schemas.microsoft.com/office/drawing/2014/main" id="{3AD08A6C-DCF9-6F49-A80A-91206B1C91E4}"/>
                  </a:ext>
                </a:extLst>
              </p:cNvPr>
              <p:cNvSpPr>
                <a:spLocks noGrp="1" noRot="1" noChangeAspect="1" noMove="1" noResize="1" noEditPoints="1" noAdjustHandles="1" noChangeArrowheads="1" noChangeShapeType="1" noTextEdit="1"/>
              </p:cNvSpPr>
              <p:nvPr>
                <p:ph type="body" sz="quarter" idx="14"/>
              </p:nvPr>
            </p:nvSpPr>
            <p:spPr>
              <a:xfrm>
                <a:off x="360000" y="1865375"/>
                <a:ext cx="8378825" cy="3342303"/>
              </a:xfrm>
              <a:blipFill>
                <a:blip r:embed="rId2"/>
                <a:stretch>
                  <a:fillRect l="-1818" t="-2555"/>
                </a:stretch>
              </a:blipFill>
            </p:spPr>
            <p:txBody>
              <a:bodyPr/>
              <a:lstStyle/>
              <a:p>
                <a:r>
                  <a:rPr lang="en-US">
                    <a:noFill/>
                  </a:rPr>
                  <a:t> </a:t>
                </a:r>
              </a:p>
            </p:txBody>
          </p:sp>
        </mc:Fallback>
      </mc:AlternateContent>
      <p:sp>
        <p:nvSpPr>
          <p:cNvPr id="5" name="Fußzeilenplatzhalter 4">
            <a:extLst>
              <a:ext uri="{FF2B5EF4-FFF2-40B4-BE49-F238E27FC236}">
                <a16:creationId xmlns:a16="http://schemas.microsoft.com/office/drawing/2014/main" id="{0AE5C79C-01AA-2749-A9B0-77BE58AF17F7}"/>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
        <p:nvSpPr>
          <p:cNvPr id="8" name="Text Placeholder 7"/>
          <p:cNvSpPr>
            <a:spLocks noGrp="1"/>
          </p:cNvSpPr>
          <p:nvPr>
            <p:ph type="body" sz="quarter" idx="15"/>
          </p:nvPr>
        </p:nvSpPr>
        <p:spPr/>
        <p:txBody>
          <a:bodyPr/>
          <a:lstStyle/>
          <a:p>
            <a:pPr marL="6350" indent="0">
              <a:buNone/>
            </a:pPr>
            <a:r>
              <a:rPr lang="en-GB" i="1" dirty="0"/>
              <a:t>Explain the meaning of the following terms:</a:t>
            </a:r>
          </a:p>
          <a:p>
            <a:pPr marL="514350" lvl="1" indent="-285750"/>
            <a:r>
              <a:rPr lang="en-GB" i="1" dirty="0"/>
              <a:t>Precision and recall</a:t>
            </a:r>
          </a:p>
        </p:txBody>
      </p:sp>
      <p:sp>
        <p:nvSpPr>
          <p:cNvPr id="7" name="Speech Bubble: Rectangle with Corners Rounded 6">
            <a:extLst>
              <a:ext uri="{FF2B5EF4-FFF2-40B4-BE49-F238E27FC236}">
                <a16:creationId xmlns:a16="http://schemas.microsoft.com/office/drawing/2014/main" id="{5C16A2ED-979C-4E11-8623-C703501A86AC}"/>
              </a:ext>
            </a:extLst>
          </p:cNvPr>
          <p:cNvSpPr/>
          <p:nvPr/>
        </p:nvSpPr>
        <p:spPr>
          <a:xfrm>
            <a:off x="843775" y="2855195"/>
            <a:ext cx="1669517" cy="533949"/>
          </a:xfrm>
          <a:prstGeom prst="wedgeRoundRectCallout">
            <a:avLst>
              <a:gd name="adj1" fmla="val 21063"/>
              <a:gd name="adj2" fmla="val -74535"/>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lumMod val="75000"/>
                  </a:schemeClr>
                </a:solidFill>
                <a:latin typeface="Arial" panose="020B0604020202020204" pitchFamily="34" charset="0"/>
                <a:cs typeface="Arial" panose="020B0604020202020204" pitchFamily="34" charset="0"/>
              </a:rPr>
              <a:t>Same as sensitivity</a:t>
            </a:r>
            <a:endParaRPr lang="en-GB" sz="1200" dirty="0">
              <a:solidFill>
                <a:schemeClr val="tx1">
                  <a:lumMod val="75000"/>
                </a:schemeClr>
              </a:solidFill>
              <a:latin typeface="Arial" panose="020B0604020202020204" pitchFamily="34" charset="0"/>
              <a:cs typeface="Arial" panose="020B0604020202020204" pitchFamily="34" charset="0"/>
            </a:endParaRPr>
          </a:p>
        </p:txBody>
      </p:sp>
      <p:sp>
        <p:nvSpPr>
          <p:cNvPr id="6" name="Speech Bubble: Rectangle with Corners Rounded 5">
            <a:extLst>
              <a:ext uri="{FF2B5EF4-FFF2-40B4-BE49-F238E27FC236}">
                <a16:creationId xmlns:a16="http://schemas.microsoft.com/office/drawing/2014/main" id="{4FDCACD8-8113-4243-87A1-1103ED9A0BBA}"/>
              </a:ext>
            </a:extLst>
          </p:cNvPr>
          <p:cNvSpPr/>
          <p:nvPr/>
        </p:nvSpPr>
        <p:spPr>
          <a:xfrm>
            <a:off x="4888035" y="2869186"/>
            <a:ext cx="2568244" cy="516011"/>
          </a:xfrm>
          <a:prstGeom prst="wedgeRoundRectCallout">
            <a:avLst>
              <a:gd name="adj1" fmla="val -20715"/>
              <a:gd name="adj2" fmla="val -72177"/>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75000"/>
                  </a:schemeClr>
                </a:solidFill>
                <a:latin typeface="Arial" panose="020B0604020202020204" pitchFamily="34" charset="0"/>
                <a:cs typeface="Arial" panose="020B0604020202020204" pitchFamily="34" charset="0"/>
              </a:rPr>
              <a:t>Fraction of predicted positives that are actually positive</a:t>
            </a:r>
          </a:p>
        </p:txBody>
      </p:sp>
      <p:sp>
        <p:nvSpPr>
          <p:cNvPr id="9" name="Slide Number Placeholder 8"/>
          <p:cNvSpPr>
            <a:spLocks noGrp="1"/>
          </p:cNvSpPr>
          <p:nvPr>
            <p:ph type="sldNum" sz="quarter" idx="13"/>
          </p:nvPr>
        </p:nvSpPr>
        <p:spPr/>
        <p:txBody>
          <a:bodyPr/>
          <a:lstStyle/>
          <a:p>
            <a:fld id="{15C29056-5AFA-7949-831A-3EC086771171}" type="slidenum">
              <a:rPr lang="de-DE" smtClean="0"/>
              <a:pPr/>
              <a:t>6</a:t>
            </a:fld>
            <a:endParaRPr lang="de-DE" dirty="0"/>
          </a:p>
        </p:txBody>
      </p:sp>
    </p:spTree>
    <p:extLst>
      <p:ext uri="{BB962C8B-B14F-4D97-AF65-F5344CB8AC3E}">
        <p14:creationId xmlns:p14="http://schemas.microsoft.com/office/powerpoint/2010/main" val="19883548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8A9E1-4F67-4667-A91A-42D93810367E}"/>
              </a:ext>
            </a:extLst>
          </p:cNvPr>
          <p:cNvSpPr>
            <a:spLocks noGrp="1"/>
          </p:cNvSpPr>
          <p:nvPr>
            <p:ph type="title"/>
          </p:nvPr>
        </p:nvSpPr>
        <p:spPr/>
        <p:txBody>
          <a:bodyPr/>
          <a:lstStyle/>
          <a:p>
            <a:r>
              <a:rPr lang="de-DE" dirty="0" smtClean="0"/>
              <a:t>1. Confusion </a:t>
            </a:r>
            <a:r>
              <a:rPr lang="de-DE" dirty="0"/>
              <a:t>Matrix</a:t>
            </a:r>
            <a:endParaRPr lang="en-GB" dirty="0"/>
          </a:p>
        </p:txBody>
      </p:sp>
      <p:sp>
        <p:nvSpPr>
          <p:cNvPr id="4" name="Text Placeholder 3">
            <a:extLst>
              <a:ext uri="{FF2B5EF4-FFF2-40B4-BE49-F238E27FC236}">
                <a16:creationId xmlns:a16="http://schemas.microsoft.com/office/drawing/2014/main" id="{2EE6362F-C370-41F5-AA51-4CC6BE29FF9F}"/>
              </a:ext>
            </a:extLst>
          </p:cNvPr>
          <p:cNvSpPr>
            <a:spLocks noGrp="1"/>
          </p:cNvSpPr>
          <p:nvPr>
            <p:ph type="body" sz="quarter" idx="14"/>
          </p:nvPr>
        </p:nvSpPr>
        <p:spPr/>
        <p:txBody>
          <a:bodyPr/>
          <a:lstStyle/>
          <a:p>
            <a:pPr marL="463550" indent="-457200">
              <a:buFont typeface="+mj-lt"/>
              <a:buAutoNum type="arabicPeriod"/>
            </a:pPr>
            <a:r>
              <a:rPr lang="en-US" dirty="0" smtClean="0"/>
              <a:t>Read </a:t>
            </a:r>
            <a:r>
              <a:rPr lang="en-US" dirty="0"/>
              <a:t>data </a:t>
            </a:r>
            <a:r>
              <a:rPr lang="en-US" b="1" i="1" dirty="0" smtClean="0"/>
              <a:t>predicted_income.csv</a:t>
            </a:r>
          </a:p>
          <a:p>
            <a:pPr marL="685800" lvl="1" indent="-457200">
              <a:buFont typeface="+mj-lt"/>
              <a:buAutoNum type="arabicPeriod"/>
            </a:pPr>
            <a:r>
              <a:rPr lang="en-US" dirty="0" smtClean="0"/>
              <a:t>The </a:t>
            </a:r>
            <a:r>
              <a:rPr lang="en-US" dirty="0"/>
              <a:t>"income" column contains people’s actual income class values. The “Prediction (income)” column contains their predicted income class values produced by some classification model based on the other information available in the dataset. The income class has two values: “&lt;=50K” and “&gt;50K</a:t>
            </a:r>
            <a:r>
              <a:rPr lang="en-US" dirty="0" smtClean="0"/>
              <a:t>”</a:t>
            </a:r>
            <a:endParaRPr lang="en-DE" dirty="0"/>
          </a:p>
          <a:p>
            <a:pPr marL="463550" indent="-457200">
              <a:buFont typeface="+mj-lt"/>
              <a:buAutoNum type="arabicPeriod"/>
            </a:pPr>
            <a:r>
              <a:rPr lang="en-US" dirty="0" smtClean="0"/>
              <a:t>Evaluate </a:t>
            </a:r>
            <a:r>
              <a:rPr lang="en-US" dirty="0"/>
              <a:t>the accuracy of the income class prediction using the Scorer (JavaScript) node.</a:t>
            </a:r>
          </a:p>
          <a:p>
            <a:pPr marL="463550" indent="-457200">
              <a:buFont typeface="+mj-lt"/>
              <a:buAutoNum type="arabicPeriod"/>
            </a:pPr>
            <a:r>
              <a:rPr lang="en-US" dirty="0" smtClean="0"/>
              <a:t>Execute </a:t>
            </a:r>
            <a:r>
              <a:rPr lang="en-US" dirty="0"/>
              <a:t>the node, and open the interactive view.</a:t>
            </a:r>
          </a:p>
          <a:p>
            <a:pPr marL="685800" lvl="1" indent="-457200">
              <a:buFont typeface="+mj-lt"/>
              <a:buAutoNum type="alphaLcParenR"/>
            </a:pPr>
            <a:r>
              <a:rPr lang="en-US" dirty="0" smtClean="0"/>
              <a:t>How </a:t>
            </a:r>
            <a:r>
              <a:rPr lang="en-US" dirty="0"/>
              <a:t>many events are correctly classified in total? </a:t>
            </a:r>
          </a:p>
          <a:p>
            <a:pPr marL="685800" lvl="1" indent="-457200">
              <a:buFont typeface="+mj-lt"/>
              <a:buAutoNum type="alphaLcParenR"/>
            </a:pPr>
            <a:r>
              <a:rPr lang="en-US" dirty="0" smtClean="0"/>
              <a:t>How </a:t>
            </a:r>
            <a:r>
              <a:rPr lang="en-US" dirty="0"/>
              <a:t>many events are wrongly classified in total?</a:t>
            </a:r>
          </a:p>
          <a:p>
            <a:pPr marL="685800" lvl="1" indent="-457200">
              <a:buFont typeface="+mj-lt"/>
              <a:buAutoNum type="alphaLcParenR"/>
            </a:pPr>
            <a:r>
              <a:rPr lang="en-US" dirty="0" smtClean="0"/>
              <a:t>Out </a:t>
            </a:r>
            <a:r>
              <a:rPr lang="en-US" dirty="0"/>
              <a:t>of how many data rows in the dataset</a:t>
            </a:r>
            <a:r>
              <a:rPr lang="en-US" dirty="0" smtClean="0"/>
              <a:t>?</a:t>
            </a:r>
          </a:p>
          <a:p>
            <a:pPr marL="685800" lvl="1" indent="-457200">
              <a:buFont typeface="+mj-lt"/>
              <a:buAutoNum type="alphaLcParenR"/>
            </a:pPr>
            <a:r>
              <a:rPr lang="en-US" dirty="0" smtClean="0"/>
              <a:t>What </a:t>
            </a:r>
            <a:r>
              <a:rPr lang="en-US" dirty="0"/>
              <a:t>is the overall accuracy of the model?</a:t>
            </a:r>
          </a:p>
          <a:p>
            <a:pPr marL="685800" lvl="1" indent="-457200">
              <a:buFont typeface="+mj-lt"/>
              <a:buAutoNum type="alphaLcParenR"/>
            </a:pPr>
            <a:r>
              <a:rPr lang="en-US" dirty="0" smtClean="0"/>
              <a:t>And </a:t>
            </a:r>
            <a:r>
              <a:rPr lang="en-US" dirty="0"/>
              <a:t>Cohen’s kappa?  </a:t>
            </a:r>
            <a:endParaRPr lang="en-DE" dirty="0"/>
          </a:p>
          <a:p>
            <a:pPr marL="463550" indent="-457200">
              <a:buFont typeface="+mj-lt"/>
              <a:buAutoNum type="arabicPeriod"/>
            </a:pPr>
            <a:r>
              <a:rPr lang="en-US" dirty="0"/>
              <a:t>Open the configuration dialog of the Scorer (JavaScript) node and enable the displaying of the class statistics table</a:t>
            </a:r>
            <a:r>
              <a:rPr lang="en-US" dirty="0" smtClean="0"/>
              <a:t>.</a:t>
            </a:r>
            <a:endParaRPr lang="en-GB" sz="1800" dirty="0"/>
          </a:p>
        </p:txBody>
      </p:sp>
      <p:sp>
        <p:nvSpPr>
          <p:cNvPr id="5" name="Footer Placeholder 4">
            <a:extLst>
              <a:ext uri="{FF2B5EF4-FFF2-40B4-BE49-F238E27FC236}">
                <a16:creationId xmlns:a16="http://schemas.microsoft.com/office/drawing/2014/main" id="{56828754-DCF3-4A4D-9FDC-E9350E1B14EA}"/>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6" name="Slide Number Placeholder 5"/>
          <p:cNvSpPr>
            <a:spLocks noGrp="1"/>
          </p:cNvSpPr>
          <p:nvPr>
            <p:ph type="sldNum" sz="quarter" idx="13"/>
          </p:nvPr>
        </p:nvSpPr>
        <p:spPr/>
        <p:txBody>
          <a:bodyPr/>
          <a:lstStyle/>
          <a:p>
            <a:fld id="{15C29056-5AFA-7949-831A-3EC086771171}" type="slidenum">
              <a:rPr lang="de-DE" smtClean="0"/>
              <a:pPr/>
              <a:t>60</a:t>
            </a:fld>
            <a:endParaRPr lang="de-DE" dirty="0"/>
          </a:p>
        </p:txBody>
      </p:sp>
    </p:spTree>
    <p:extLst>
      <p:ext uri="{BB962C8B-B14F-4D97-AF65-F5344CB8AC3E}">
        <p14:creationId xmlns:p14="http://schemas.microsoft.com/office/powerpoint/2010/main" val="23234336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Confusion Matrix</a:t>
            </a:r>
            <a:endParaRPr lang="en-US" dirty="0"/>
          </a:p>
        </p:txBody>
      </p:sp>
      <p:sp>
        <p:nvSpPr>
          <p:cNvPr id="5" name="Footer Placeholder 4"/>
          <p:cNvSpPr>
            <a:spLocks noGrp="1"/>
          </p:cNvSpPr>
          <p:nvPr>
            <p:ph type="ftr" sz="quarter" idx="3"/>
          </p:nvPr>
        </p:nvSpPr>
        <p:spPr/>
        <p:txBody>
          <a:bodyPr/>
          <a:lstStyle/>
          <a:p>
            <a:r>
              <a:rPr lang="en" smtClean="0"/>
              <a:t>Guide to Intelligent Data Science </a:t>
            </a:r>
            <a:r>
              <a:rPr lang="en" b="0" smtClean="0"/>
              <a:t>Second Edition, 2020</a:t>
            </a:r>
            <a:endParaRPr lang="de-DE" b="0" dirty="0"/>
          </a:p>
        </p:txBody>
      </p:sp>
      <p:sp>
        <p:nvSpPr>
          <p:cNvPr id="6" name="Text Placeholder 5"/>
          <p:cNvSpPr>
            <a:spLocks noGrp="1"/>
          </p:cNvSpPr>
          <p:nvPr>
            <p:ph type="body" sz="quarter" idx="15"/>
          </p:nvPr>
        </p:nvSpPr>
        <p:spPr/>
        <p:txBody>
          <a:bodyPr/>
          <a:lstStyle/>
          <a:p>
            <a:pPr marL="0" indent="0">
              <a:buNone/>
            </a:pPr>
            <a:r>
              <a:rPr lang="en-US" dirty="0"/>
              <a:t>Evaluate the accuracy of the income </a:t>
            </a:r>
            <a:r>
              <a:rPr lang="en-US" dirty="0" smtClean="0"/>
              <a:t>class</a:t>
            </a:r>
            <a:br>
              <a:rPr lang="en-US" dirty="0" smtClean="0"/>
            </a:br>
            <a:r>
              <a:rPr lang="en-US" dirty="0" smtClean="0"/>
              <a:t>prediction using </a:t>
            </a:r>
            <a:r>
              <a:rPr lang="en-US" dirty="0"/>
              <a:t>the Scorer (JavaScript) node</a:t>
            </a:r>
            <a:r>
              <a:rPr lang="en-US" dirty="0" smtClean="0"/>
              <a:t>.</a:t>
            </a:r>
            <a:endParaRPr lang="en-US" dirty="0"/>
          </a:p>
        </p:txBody>
      </p:sp>
      <p:pic>
        <p:nvPicPr>
          <p:cNvPr id="7" name="Picture 6"/>
          <p:cNvPicPr>
            <a:picLocks noChangeAspect="1"/>
          </p:cNvPicPr>
          <p:nvPr/>
        </p:nvPicPr>
        <p:blipFill>
          <a:blip r:embed="rId2"/>
          <a:stretch>
            <a:fillRect/>
          </a:stretch>
        </p:blipFill>
        <p:spPr>
          <a:xfrm>
            <a:off x="853439" y="2621491"/>
            <a:ext cx="3959635" cy="1624355"/>
          </a:xfrm>
          <a:prstGeom prst="rect">
            <a:avLst/>
          </a:prstGeom>
          <a:ln>
            <a:noFill/>
          </a:ln>
          <a:effectLst>
            <a:outerShdw blurRad="190500" algn="tl" rotWithShape="0">
              <a:srgbClr val="000000">
                <a:alpha val="70000"/>
              </a:srgbClr>
            </a:outerShdw>
          </a:effectLst>
        </p:spPr>
      </p:pic>
      <p:pic>
        <p:nvPicPr>
          <p:cNvPr id="8" name="Picture 7"/>
          <p:cNvPicPr>
            <a:picLocks noChangeAspect="1"/>
          </p:cNvPicPr>
          <p:nvPr/>
        </p:nvPicPr>
        <p:blipFill>
          <a:blip r:embed="rId3"/>
          <a:stretch>
            <a:fillRect/>
          </a:stretch>
        </p:blipFill>
        <p:spPr>
          <a:xfrm>
            <a:off x="5437728" y="620970"/>
            <a:ext cx="3188208" cy="4870454"/>
          </a:xfrm>
          <a:prstGeom prst="rect">
            <a:avLst/>
          </a:prstGeom>
          <a:ln>
            <a:solidFill>
              <a:schemeClr val="tx1"/>
            </a:solidFill>
          </a:ln>
          <a:effectLst>
            <a:outerShdw blurRad="190500" algn="tl" rotWithShape="0">
              <a:srgbClr val="000000">
                <a:alpha val="70000"/>
              </a:srgbClr>
            </a:outerShdw>
          </a:effectLst>
        </p:spPr>
      </p:pic>
      <p:sp>
        <p:nvSpPr>
          <p:cNvPr id="9" name="Oval 8"/>
          <p:cNvSpPr/>
          <p:nvPr/>
        </p:nvSpPr>
        <p:spPr>
          <a:xfrm>
            <a:off x="5652133" y="4139565"/>
            <a:ext cx="179454" cy="161526"/>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3"/>
          </p:nvPr>
        </p:nvSpPr>
        <p:spPr/>
        <p:txBody>
          <a:bodyPr/>
          <a:lstStyle/>
          <a:p>
            <a:fld id="{15C29056-5AFA-7949-831A-3EC086771171}" type="slidenum">
              <a:rPr lang="de-DE" smtClean="0"/>
              <a:pPr/>
              <a:t>61</a:t>
            </a:fld>
            <a:endParaRPr lang="de-DE" dirty="0"/>
          </a:p>
        </p:txBody>
      </p:sp>
    </p:spTree>
    <p:extLst>
      <p:ext uri="{BB962C8B-B14F-4D97-AF65-F5344CB8AC3E}">
        <p14:creationId xmlns:p14="http://schemas.microsoft.com/office/powerpoint/2010/main" val="29206063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8A9E1-4F67-4667-A91A-42D93810367E}"/>
              </a:ext>
            </a:extLst>
          </p:cNvPr>
          <p:cNvSpPr>
            <a:spLocks noGrp="1"/>
          </p:cNvSpPr>
          <p:nvPr>
            <p:ph type="title"/>
          </p:nvPr>
        </p:nvSpPr>
        <p:spPr/>
        <p:txBody>
          <a:bodyPr/>
          <a:lstStyle/>
          <a:p>
            <a:r>
              <a:rPr lang="de-DE" dirty="0" smtClean="0"/>
              <a:t>1. Confusion </a:t>
            </a:r>
            <a:r>
              <a:rPr lang="de-DE" dirty="0"/>
              <a:t>Matrix</a:t>
            </a:r>
            <a:endParaRPr lang="en-GB" dirty="0"/>
          </a:p>
        </p:txBody>
      </p:sp>
      <p:sp>
        <p:nvSpPr>
          <p:cNvPr id="4" name="Text Placeholder 3">
            <a:extLst>
              <a:ext uri="{FF2B5EF4-FFF2-40B4-BE49-F238E27FC236}">
                <a16:creationId xmlns:a16="http://schemas.microsoft.com/office/drawing/2014/main" id="{2EE6362F-C370-41F5-AA51-4CC6BE29FF9F}"/>
              </a:ext>
            </a:extLst>
          </p:cNvPr>
          <p:cNvSpPr>
            <a:spLocks noGrp="1"/>
          </p:cNvSpPr>
          <p:nvPr>
            <p:ph type="body" sz="quarter" idx="14"/>
          </p:nvPr>
        </p:nvSpPr>
        <p:spPr>
          <a:xfrm>
            <a:off x="360000" y="3375660"/>
            <a:ext cx="8378825" cy="1832019"/>
          </a:xfrm>
        </p:spPr>
        <p:txBody>
          <a:bodyPr/>
          <a:lstStyle/>
          <a:p>
            <a:pPr marL="349250" indent="-342900">
              <a:buFont typeface="+mj-lt"/>
              <a:buAutoNum type="alphaLcParenR"/>
            </a:pPr>
            <a:r>
              <a:rPr lang="en-GB" sz="1800" dirty="0" smtClean="0"/>
              <a:t>How </a:t>
            </a:r>
            <a:r>
              <a:rPr lang="en-GB" sz="1800" dirty="0"/>
              <a:t>many events are correctly classified in total?  </a:t>
            </a:r>
            <a:r>
              <a:rPr lang="en-GB" sz="1800" b="1" dirty="0"/>
              <a:t>4403 + 1047 = 5450</a:t>
            </a:r>
            <a:endParaRPr lang="en-GB" sz="1800" b="1" dirty="0">
              <a:highlight>
                <a:srgbClr val="FFFF00"/>
              </a:highlight>
            </a:endParaRPr>
          </a:p>
          <a:p>
            <a:pPr marL="349250" indent="-342900">
              <a:buFont typeface="+mj-lt"/>
              <a:buAutoNum type="alphaLcParenR"/>
            </a:pPr>
            <a:r>
              <a:rPr lang="en-GB" sz="1800" dirty="0"/>
              <a:t>How many events are wrongly classified in total? </a:t>
            </a:r>
            <a:r>
              <a:rPr lang="en-GB" sz="1800" b="1" dirty="0"/>
              <a:t>521 + 542 = 1063 </a:t>
            </a:r>
            <a:endParaRPr lang="en-GB" sz="1800" b="1" dirty="0">
              <a:highlight>
                <a:srgbClr val="FFFF00"/>
              </a:highlight>
            </a:endParaRPr>
          </a:p>
          <a:p>
            <a:pPr marL="349250" indent="-342900">
              <a:buFont typeface="+mj-lt"/>
              <a:buAutoNum type="alphaLcParenR"/>
            </a:pPr>
            <a:r>
              <a:rPr lang="en-GB" sz="1800" dirty="0"/>
              <a:t>Out of how many data rows in the dataset?  </a:t>
            </a:r>
            <a:r>
              <a:rPr lang="en-GB" sz="1800" b="1" dirty="0"/>
              <a:t>6513</a:t>
            </a:r>
          </a:p>
          <a:p>
            <a:pPr marL="349250" indent="-342900" algn="l">
              <a:buFont typeface="+mj-lt"/>
              <a:buAutoNum type="alphaLcParenR"/>
            </a:pPr>
            <a:r>
              <a:rPr lang="en-GB" sz="1800" b="0" u="none" strike="noStrike" baseline="0" dirty="0"/>
              <a:t>What is the overall accuracy of the model?     </a:t>
            </a:r>
            <a:r>
              <a:rPr lang="en-GB" sz="1800" b="1" u="none" strike="noStrike" baseline="0" dirty="0"/>
              <a:t>83.68%</a:t>
            </a:r>
          </a:p>
          <a:p>
            <a:pPr marL="349250" indent="-342900">
              <a:buFont typeface="+mj-lt"/>
              <a:buAutoNum type="alphaLcParenR"/>
            </a:pPr>
            <a:r>
              <a:rPr lang="en-GB" sz="1800" dirty="0"/>
              <a:t>And Cohen’s kappa? </a:t>
            </a:r>
            <a:r>
              <a:rPr lang="en-GB" sz="1800" dirty="0" smtClean="0"/>
              <a:t> </a:t>
            </a:r>
            <a:r>
              <a:rPr lang="en-DE" sz="1800" b="1" dirty="0"/>
              <a:t>0.556</a:t>
            </a:r>
            <a:endParaRPr lang="en-GB" sz="1800" b="1" dirty="0"/>
          </a:p>
        </p:txBody>
      </p:sp>
      <p:sp>
        <p:nvSpPr>
          <p:cNvPr id="5" name="Footer Placeholder 4">
            <a:extLst>
              <a:ext uri="{FF2B5EF4-FFF2-40B4-BE49-F238E27FC236}">
                <a16:creationId xmlns:a16="http://schemas.microsoft.com/office/drawing/2014/main" id="{56828754-DCF3-4A4D-9FDC-E9350E1B14EA}"/>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8" name="Picture 7"/>
          <p:cNvPicPr>
            <a:picLocks noChangeAspect="1"/>
          </p:cNvPicPr>
          <p:nvPr/>
        </p:nvPicPr>
        <p:blipFill>
          <a:blip r:embed="rId2"/>
          <a:stretch>
            <a:fillRect/>
          </a:stretch>
        </p:blipFill>
        <p:spPr>
          <a:xfrm>
            <a:off x="1434222" y="811678"/>
            <a:ext cx="5981246" cy="2409067"/>
          </a:xfrm>
          <a:prstGeom prst="rect">
            <a:avLst/>
          </a:prstGeom>
          <a:ln>
            <a:noFill/>
          </a:ln>
          <a:effectLst>
            <a:outerShdw blurRad="190500" algn="tl" rotWithShape="0">
              <a:srgbClr val="000000">
                <a:alpha val="70000"/>
              </a:srgbClr>
            </a:outerShdw>
          </a:effectLst>
        </p:spPr>
      </p:pic>
      <p:sp>
        <p:nvSpPr>
          <p:cNvPr id="6" name="Slide Number Placeholder 5"/>
          <p:cNvSpPr>
            <a:spLocks noGrp="1"/>
          </p:cNvSpPr>
          <p:nvPr>
            <p:ph type="sldNum" sz="quarter" idx="13"/>
          </p:nvPr>
        </p:nvSpPr>
        <p:spPr/>
        <p:txBody>
          <a:bodyPr/>
          <a:lstStyle/>
          <a:p>
            <a:fld id="{15C29056-5AFA-7949-831A-3EC086771171}" type="slidenum">
              <a:rPr lang="de-DE" smtClean="0"/>
              <a:pPr/>
              <a:t>62</a:t>
            </a:fld>
            <a:endParaRPr lang="de-DE" dirty="0"/>
          </a:p>
        </p:txBody>
      </p:sp>
    </p:spTree>
    <p:extLst>
      <p:ext uri="{BB962C8B-B14F-4D97-AF65-F5344CB8AC3E}">
        <p14:creationId xmlns:p14="http://schemas.microsoft.com/office/powerpoint/2010/main" val="403152628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ROC Curve</a:t>
            </a:r>
            <a:endParaRPr lang="en-US" dirty="0"/>
          </a:p>
        </p:txBody>
      </p:sp>
      <p:sp>
        <p:nvSpPr>
          <p:cNvPr id="4" name="Text Placeholder 3"/>
          <p:cNvSpPr>
            <a:spLocks noGrp="1"/>
          </p:cNvSpPr>
          <p:nvPr>
            <p:ph type="body" sz="quarter" idx="14"/>
          </p:nvPr>
        </p:nvSpPr>
        <p:spPr/>
        <p:txBody>
          <a:bodyPr/>
          <a:lstStyle/>
          <a:p>
            <a:pPr marL="463550" indent="-457200">
              <a:buFont typeface="+mj-lt"/>
              <a:buAutoNum type="arabicPeriod"/>
            </a:pPr>
            <a:r>
              <a:rPr lang="en-US" sz="1800" dirty="0" smtClean="0"/>
              <a:t>Read </a:t>
            </a:r>
            <a:r>
              <a:rPr lang="en-US" sz="1800" dirty="0"/>
              <a:t>data </a:t>
            </a:r>
            <a:r>
              <a:rPr lang="en-US" sz="1800" b="1" i="1" dirty="0"/>
              <a:t>predicted_gender.csv</a:t>
            </a:r>
          </a:p>
          <a:p>
            <a:pPr marL="228600" lvl="1" indent="0">
              <a:buNone/>
            </a:pPr>
            <a:r>
              <a:rPr lang="en-US" dirty="0"/>
              <a:t>The "sex" column contains people’s actual gender: Female or Male. The “Prediction (sex) ...” columns contain their gender values predicted by two different classification models - a decision tree (DT) and logistic regression model (LR). The “P(sex=Female)...” columns contain the predicted probabilities of being female produced by the two models</a:t>
            </a:r>
            <a:r>
              <a:rPr lang="en-US" dirty="0" smtClean="0"/>
              <a:t>.</a:t>
            </a:r>
            <a:endParaRPr lang="en-DE" dirty="0"/>
          </a:p>
          <a:p>
            <a:pPr marL="463550" indent="-457200">
              <a:buFont typeface="+mj-lt"/>
              <a:buAutoNum type="arabicPeriod"/>
            </a:pPr>
            <a:r>
              <a:rPr lang="en-US" sz="1800" dirty="0" smtClean="0"/>
              <a:t>Evaluate </a:t>
            </a:r>
            <a:r>
              <a:rPr lang="en-US" sz="1800" dirty="0"/>
              <a:t>the performance of the decision tree model using </a:t>
            </a:r>
            <a:r>
              <a:rPr lang="en-US" sz="1800" dirty="0" smtClean="0"/>
              <a:t>ROC </a:t>
            </a:r>
            <a:r>
              <a:rPr lang="en-US" sz="1800" dirty="0"/>
              <a:t>curve node</a:t>
            </a:r>
          </a:p>
          <a:p>
            <a:pPr marL="685800" lvl="1" indent="-457200">
              <a:buFont typeface="+mj-lt"/>
              <a:buAutoNum type="arabicPeriod"/>
            </a:pPr>
            <a:r>
              <a:rPr lang="en-US" dirty="0" smtClean="0"/>
              <a:t>Set </a:t>
            </a:r>
            <a:r>
              <a:rPr lang="en-US" dirty="0"/>
              <a:t>Class column, Positive class value, and Columns containing the positive class probabilities in the configuration dialog</a:t>
            </a:r>
          </a:p>
          <a:p>
            <a:pPr marL="685800" lvl="1" indent="-457200">
              <a:buFont typeface="+mj-lt"/>
              <a:buAutoNum type="arabicPeriod"/>
            </a:pPr>
            <a:r>
              <a:rPr lang="en-US" dirty="0" smtClean="0"/>
              <a:t>Execute </a:t>
            </a:r>
            <a:r>
              <a:rPr lang="en-US" dirty="0"/>
              <a:t>the node and open the interactive view</a:t>
            </a:r>
          </a:p>
          <a:p>
            <a:pPr marL="685800" lvl="1" indent="-457200">
              <a:buFont typeface="+mj-lt"/>
              <a:buAutoNum type="arabicPeriod"/>
            </a:pPr>
            <a:r>
              <a:rPr lang="en-US" dirty="0" smtClean="0"/>
              <a:t>What </a:t>
            </a:r>
            <a:r>
              <a:rPr lang="en-US" dirty="0"/>
              <a:t>is the area under the curve for the decision tree model</a:t>
            </a:r>
            <a:r>
              <a:rPr lang="en-US" dirty="0" smtClean="0"/>
              <a:t>?</a:t>
            </a:r>
            <a:endParaRPr lang="en-DE" dirty="0"/>
          </a:p>
          <a:p>
            <a:pPr marL="463550" indent="-457200">
              <a:buFont typeface="+mj-lt"/>
              <a:buAutoNum type="arabicPeriod"/>
            </a:pPr>
            <a:r>
              <a:rPr lang="en-US" dirty="0" smtClean="0"/>
              <a:t>Compare the performance of the decision tree and logistic regression models by plotting their ROC curves in the same graph</a:t>
            </a:r>
            <a:endParaRPr lang="en-US" dirty="0"/>
          </a:p>
          <a:p>
            <a:pPr marL="685800" lvl="1" indent="-457200">
              <a:buFont typeface="+mj-lt"/>
              <a:buAutoNum type="arabicPeriod"/>
            </a:pPr>
            <a:r>
              <a:rPr lang="en-US" dirty="0" smtClean="0"/>
              <a:t>Open </a:t>
            </a:r>
            <a:r>
              <a:rPr lang="en-US" dirty="0"/>
              <a:t>the configuration dialog of the ROC Curve node</a:t>
            </a:r>
          </a:p>
          <a:p>
            <a:pPr marL="685800" lvl="1" indent="-457200">
              <a:buFont typeface="+mj-lt"/>
              <a:buAutoNum type="arabicPeriod"/>
            </a:pPr>
            <a:r>
              <a:rPr lang="en-US" dirty="0" smtClean="0"/>
              <a:t>Add </a:t>
            </a:r>
            <a:r>
              <a:rPr lang="en-US" dirty="0"/>
              <a:t>the relevant columns to the Columns containing the positive class probabilities</a:t>
            </a:r>
          </a:p>
          <a:p>
            <a:pPr marL="685800" lvl="1" indent="-457200">
              <a:buFont typeface="+mj-lt"/>
              <a:buAutoNum type="arabicPeriod"/>
            </a:pPr>
            <a:r>
              <a:rPr lang="en-US" dirty="0" smtClean="0"/>
              <a:t>Which </a:t>
            </a:r>
            <a:r>
              <a:rPr lang="en-US" dirty="0"/>
              <a:t>of the models perform better?</a:t>
            </a:r>
          </a:p>
          <a:p>
            <a:pPr marL="685800" lvl="1" indent="-457200">
              <a:buFont typeface="+mj-lt"/>
              <a:buAutoNum type="arabicPeriod"/>
            </a:pPr>
            <a:r>
              <a:rPr lang="en-US" dirty="0" smtClean="0"/>
              <a:t>What </a:t>
            </a:r>
            <a:r>
              <a:rPr lang="en-US" dirty="0"/>
              <a:t>is the area under the curve for the logistic regression model</a:t>
            </a:r>
            <a:r>
              <a:rPr lang="en-US" dirty="0" smtClean="0"/>
              <a:t>?</a:t>
            </a:r>
            <a:endParaRPr lang="en-US" dirty="0"/>
          </a:p>
        </p:txBody>
      </p:sp>
      <p:sp>
        <p:nvSpPr>
          <p:cNvPr id="5" name="Footer Placeholder 4"/>
          <p:cNvSpPr>
            <a:spLocks noGrp="1"/>
          </p:cNvSpPr>
          <p:nvPr>
            <p:ph type="ftr" sz="quarter" idx="3"/>
          </p:nvPr>
        </p:nvSpPr>
        <p:spPr/>
        <p:txBody>
          <a:bodyPr/>
          <a:lstStyle/>
          <a:p>
            <a:r>
              <a:rPr lang="en" smtClean="0"/>
              <a:t>Guide to Intelligent Data Science </a:t>
            </a:r>
            <a:r>
              <a:rPr lang="en" b="0" smtClean="0"/>
              <a:t>Second Edition, 2020</a:t>
            </a:r>
            <a:endParaRPr lang="de-DE" b="0" dirty="0"/>
          </a:p>
        </p:txBody>
      </p:sp>
      <p:sp>
        <p:nvSpPr>
          <p:cNvPr id="6" name="Slide Number Placeholder 5"/>
          <p:cNvSpPr>
            <a:spLocks noGrp="1"/>
          </p:cNvSpPr>
          <p:nvPr>
            <p:ph type="sldNum" sz="quarter" idx="13"/>
          </p:nvPr>
        </p:nvSpPr>
        <p:spPr/>
        <p:txBody>
          <a:bodyPr/>
          <a:lstStyle/>
          <a:p>
            <a:fld id="{15C29056-5AFA-7949-831A-3EC086771171}" type="slidenum">
              <a:rPr lang="de-DE" smtClean="0"/>
              <a:pPr/>
              <a:t>63</a:t>
            </a:fld>
            <a:endParaRPr lang="de-DE" dirty="0"/>
          </a:p>
        </p:txBody>
      </p:sp>
    </p:spTree>
    <p:extLst>
      <p:ext uri="{BB962C8B-B14F-4D97-AF65-F5344CB8AC3E}">
        <p14:creationId xmlns:p14="http://schemas.microsoft.com/office/powerpoint/2010/main" val="5626530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ROC Curve</a:t>
            </a:r>
            <a:endParaRPr lang="en-US" dirty="0"/>
          </a:p>
        </p:txBody>
      </p:sp>
      <p:sp>
        <p:nvSpPr>
          <p:cNvPr id="5" name="Footer Placeholder 4"/>
          <p:cNvSpPr>
            <a:spLocks noGrp="1"/>
          </p:cNvSpPr>
          <p:nvPr>
            <p:ph type="ftr" sz="quarter" idx="3"/>
          </p:nvPr>
        </p:nvSpPr>
        <p:spPr/>
        <p:txBody>
          <a:bodyPr/>
          <a:lstStyle/>
          <a:p>
            <a:r>
              <a:rPr lang="en" smtClean="0"/>
              <a:t>Guide to Intelligent Data Science </a:t>
            </a:r>
            <a:r>
              <a:rPr lang="en" b="0" smtClean="0"/>
              <a:t>Second Edition, 2020</a:t>
            </a:r>
            <a:endParaRPr lang="de-DE" b="0" dirty="0"/>
          </a:p>
        </p:txBody>
      </p:sp>
      <p:sp>
        <p:nvSpPr>
          <p:cNvPr id="6" name="Text Placeholder 5"/>
          <p:cNvSpPr>
            <a:spLocks noGrp="1"/>
          </p:cNvSpPr>
          <p:nvPr>
            <p:ph type="body" sz="quarter" idx="15"/>
          </p:nvPr>
        </p:nvSpPr>
        <p:spPr/>
        <p:txBody>
          <a:bodyPr/>
          <a:lstStyle/>
          <a:p>
            <a:r>
              <a:rPr lang="en-US" dirty="0"/>
              <a:t>Evaluate the performance of the decision tree model using ROC curve </a:t>
            </a:r>
            <a:r>
              <a:rPr lang="en-US" dirty="0" smtClean="0"/>
              <a:t>node</a:t>
            </a:r>
            <a:endParaRPr lang="en-US" dirty="0"/>
          </a:p>
        </p:txBody>
      </p:sp>
      <p:pic>
        <p:nvPicPr>
          <p:cNvPr id="7" name="Picture 6"/>
          <p:cNvPicPr>
            <a:picLocks noChangeAspect="1"/>
          </p:cNvPicPr>
          <p:nvPr/>
        </p:nvPicPr>
        <p:blipFill>
          <a:blip r:embed="rId2"/>
          <a:stretch>
            <a:fillRect/>
          </a:stretch>
        </p:blipFill>
        <p:spPr>
          <a:xfrm>
            <a:off x="258419" y="2918028"/>
            <a:ext cx="3413339" cy="1269924"/>
          </a:xfrm>
          <a:prstGeom prst="rect">
            <a:avLst/>
          </a:prstGeom>
          <a:ln>
            <a:noFill/>
          </a:ln>
          <a:effectLst>
            <a:outerShdw blurRad="190500" algn="tl" rotWithShape="0">
              <a:srgbClr val="000000">
                <a:alpha val="70000"/>
              </a:srgbClr>
            </a:outerShdw>
          </a:effectLst>
        </p:spPr>
      </p:pic>
      <p:pic>
        <p:nvPicPr>
          <p:cNvPr id="8" name="Picture 7"/>
          <p:cNvPicPr>
            <a:picLocks noChangeAspect="1"/>
          </p:cNvPicPr>
          <p:nvPr/>
        </p:nvPicPr>
        <p:blipFill>
          <a:blip r:embed="rId3"/>
          <a:stretch>
            <a:fillRect/>
          </a:stretch>
        </p:blipFill>
        <p:spPr>
          <a:xfrm>
            <a:off x="3968496" y="1584446"/>
            <a:ext cx="4816729" cy="3818391"/>
          </a:xfrm>
          <a:prstGeom prst="rect">
            <a:avLst/>
          </a:prstGeom>
          <a:ln>
            <a:noFill/>
          </a:ln>
          <a:effectLst>
            <a:outerShdw blurRad="190500" algn="tl" rotWithShape="0">
              <a:srgbClr val="000000">
                <a:alpha val="70000"/>
              </a:srgbClr>
            </a:outerShdw>
          </a:effectLst>
        </p:spPr>
      </p:pic>
      <p:sp>
        <p:nvSpPr>
          <p:cNvPr id="4" name="Slide Number Placeholder 3"/>
          <p:cNvSpPr>
            <a:spLocks noGrp="1"/>
          </p:cNvSpPr>
          <p:nvPr>
            <p:ph type="sldNum" sz="quarter" idx="13"/>
          </p:nvPr>
        </p:nvSpPr>
        <p:spPr/>
        <p:txBody>
          <a:bodyPr/>
          <a:lstStyle/>
          <a:p>
            <a:fld id="{15C29056-5AFA-7949-831A-3EC086771171}" type="slidenum">
              <a:rPr lang="de-DE" smtClean="0"/>
              <a:pPr/>
              <a:t>64</a:t>
            </a:fld>
            <a:endParaRPr lang="de-DE" dirty="0"/>
          </a:p>
        </p:txBody>
      </p:sp>
    </p:spTree>
    <p:extLst>
      <p:ext uri="{BB962C8B-B14F-4D97-AF65-F5344CB8AC3E}">
        <p14:creationId xmlns:p14="http://schemas.microsoft.com/office/powerpoint/2010/main" val="20672906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480672" y="1857603"/>
            <a:ext cx="4896000" cy="3236771"/>
          </a:xfrm>
          <a:prstGeom prst="rect">
            <a:avLst/>
          </a:prstGeom>
          <a:ln>
            <a:solidFill>
              <a:schemeClr val="tx1"/>
            </a:solidFill>
          </a:ln>
          <a:effectLst>
            <a:outerShdw blurRad="190500" algn="tl" rotWithShape="0">
              <a:srgbClr val="000000">
                <a:alpha val="70000"/>
              </a:srgbClr>
            </a:outerShdw>
          </a:effectLst>
        </p:spPr>
      </p:pic>
      <p:sp>
        <p:nvSpPr>
          <p:cNvPr id="2" name="Title 1"/>
          <p:cNvSpPr>
            <a:spLocks noGrp="1"/>
          </p:cNvSpPr>
          <p:nvPr>
            <p:ph type="title"/>
          </p:nvPr>
        </p:nvSpPr>
        <p:spPr/>
        <p:txBody>
          <a:bodyPr/>
          <a:lstStyle/>
          <a:p>
            <a:r>
              <a:rPr lang="en-GB" smtClean="0"/>
              <a:t>2. ROC Curve</a:t>
            </a:r>
            <a:endParaRPr lang="en-US" dirty="0"/>
          </a:p>
        </p:txBody>
      </p:sp>
      <p:sp>
        <p:nvSpPr>
          <p:cNvPr id="5" name="Footer Placeholder 4"/>
          <p:cNvSpPr>
            <a:spLocks noGrp="1"/>
          </p:cNvSpPr>
          <p:nvPr>
            <p:ph type="ftr" sz="quarter" idx="3"/>
          </p:nvPr>
        </p:nvSpPr>
        <p:spPr/>
        <p:txBody>
          <a:bodyPr/>
          <a:lstStyle/>
          <a:p>
            <a:r>
              <a:rPr lang="en" dirty="0" smtClean="0"/>
              <a:t>Guide to Intelligent Data Science </a:t>
            </a:r>
            <a:r>
              <a:rPr lang="en" b="0" dirty="0" smtClean="0"/>
              <a:t>Second Edition, 2020</a:t>
            </a:r>
            <a:endParaRPr lang="de-DE" b="0" dirty="0"/>
          </a:p>
        </p:txBody>
      </p:sp>
      <p:sp>
        <p:nvSpPr>
          <p:cNvPr id="6" name="Text Placeholder 5"/>
          <p:cNvSpPr>
            <a:spLocks noGrp="1"/>
          </p:cNvSpPr>
          <p:nvPr>
            <p:ph type="body" sz="quarter" idx="15"/>
          </p:nvPr>
        </p:nvSpPr>
        <p:spPr/>
        <p:txBody>
          <a:bodyPr/>
          <a:lstStyle/>
          <a:p>
            <a:r>
              <a:rPr lang="en-US" smtClean="0"/>
              <a:t>What is the area under the curve for the decision tree model?</a:t>
            </a:r>
            <a:endParaRPr lang="en-DE" dirty="0"/>
          </a:p>
        </p:txBody>
      </p:sp>
      <p:sp>
        <p:nvSpPr>
          <p:cNvPr id="16" name="Rounded Rectangular Callout 15"/>
          <p:cNvSpPr/>
          <p:nvPr/>
        </p:nvSpPr>
        <p:spPr>
          <a:xfrm>
            <a:off x="6089904" y="3117625"/>
            <a:ext cx="2292096" cy="725424"/>
          </a:xfrm>
          <a:prstGeom prst="wedgeRoundRectCallout">
            <a:avLst>
              <a:gd name="adj1" fmla="val -89450"/>
              <a:gd name="adj2" fmla="val 67542"/>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Arial" panose="020B0604020202020204" pitchFamily="34" charset="0"/>
                <a:cs typeface="Arial" panose="020B0604020202020204" pitchFamily="34" charset="0"/>
              </a:rPr>
              <a:t>AUC Decision Tree: 0.849</a:t>
            </a:r>
            <a:endParaRPr lang="en-US" dirty="0">
              <a:solidFill>
                <a:schemeClr val="tx1"/>
              </a:solidFill>
              <a:latin typeface="Arial" panose="020B0604020202020204" pitchFamily="34" charset="0"/>
              <a:cs typeface="Arial" panose="020B0604020202020204" pitchFamily="34" charset="0"/>
            </a:endParaRPr>
          </a:p>
        </p:txBody>
      </p:sp>
      <p:sp>
        <p:nvSpPr>
          <p:cNvPr id="9" name="Oval 8"/>
          <p:cNvSpPr/>
          <p:nvPr/>
        </p:nvSpPr>
        <p:spPr>
          <a:xfrm>
            <a:off x="3565309" y="3895344"/>
            <a:ext cx="1609344" cy="344406"/>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3"/>
          </p:nvPr>
        </p:nvSpPr>
        <p:spPr/>
        <p:txBody>
          <a:bodyPr/>
          <a:lstStyle/>
          <a:p>
            <a:fld id="{15C29056-5AFA-7949-831A-3EC086771171}" type="slidenum">
              <a:rPr lang="de-DE" smtClean="0"/>
              <a:pPr/>
              <a:t>65</a:t>
            </a:fld>
            <a:endParaRPr lang="de-DE" dirty="0"/>
          </a:p>
        </p:txBody>
      </p:sp>
    </p:spTree>
    <p:extLst>
      <p:ext uri="{BB962C8B-B14F-4D97-AF65-F5344CB8AC3E}">
        <p14:creationId xmlns:p14="http://schemas.microsoft.com/office/powerpoint/2010/main" val="29651496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2. ROC Curve</a:t>
            </a:r>
            <a:endParaRPr lang="en-US" dirty="0"/>
          </a:p>
        </p:txBody>
      </p:sp>
      <p:sp>
        <p:nvSpPr>
          <p:cNvPr id="5" name="Footer Placeholder 4"/>
          <p:cNvSpPr>
            <a:spLocks noGrp="1"/>
          </p:cNvSpPr>
          <p:nvPr>
            <p:ph type="ftr" sz="quarter" idx="3"/>
          </p:nvPr>
        </p:nvSpPr>
        <p:spPr/>
        <p:txBody>
          <a:bodyPr/>
          <a:lstStyle/>
          <a:p>
            <a:r>
              <a:rPr lang="en" dirty="0" smtClean="0"/>
              <a:t>Guide to Intelligent Data Science </a:t>
            </a:r>
            <a:r>
              <a:rPr lang="en" b="0" dirty="0" smtClean="0"/>
              <a:t>Second Edition, 2020</a:t>
            </a:r>
            <a:endParaRPr lang="de-DE" b="0" dirty="0"/>
          </a:p>
        </p:txBody>
      </p:sp>
      <p:sp>
        <p:nvSpPr>
          <p:cNvPr id="6" name="Text Placeholder 5"/>
          <p:cNvSpPr>
            <a:spLocks noGrp="1"/>
          </p:cNvSpPr>
          <p:nvPr>
            <p:ph type="body" sz="quarter" idx="15"/>
          </p:nvPr>
        </p:nvSpPr>
        <p:spPr/>
        <p:txBody>
          <a:bodyPr/>
          <a:lstStyle/>
          <a:p>
            <a:r>
              <a:rPr lang="en-US" smtClean="0"/>
              <a:t>Compare the performance of the decision tree and logistic regression models by plotting their ROC curves in the same graph</a:t>
            </a:r>
            <a:endParaRPr lang="en-US" dirty="0"/>
          </a:p>
        </p:txBody>
      </p:sp>
      <p:pic>
        <p:nvPicPr>
          <p:cNvPr id="8" name="Picture 7"/>
          <p:cNvPicPr>
            <a:picLocks noChangeAspect="1"/>
          </p:cNvPicPr>
          <p:nvPr/>
        </p:nvPicPr>
        <p:blipFill>
          <a:blip r:embed="rId2"/>
          <a:stretch>
            <a:fillRect/>
          </a:stretch>
        </p:blipFill>
        <p:spPr>
          <a:xfrm>
            <a:off x="472888" y="1884768"/>
            <a:ext cx="4725000" cy="3240000"/>
          </a:xfrm>
          <a:prstGeom prst="rect">
            <a:avLst/>
          </a:prstGeom>
          <a:ln>
            <a:noFill/>
          </a:ln>
          <a:effectLst>
            <a:outerShdw blurRad="190500" algn="tl" rotWithShape="0">
              <a:srgbClr val="000000">
                <a:alpha val="70000"/>
              </a:srgbClr>
            </a:outerShdw>
          </a:effectLst>
        </p:spPr>
      </p:pic>
      <p:sp>
        <p:nvSpPr>
          <p:cNvPr id="14" name="Oval 13"/>
          <p:cNvSpPr/>
          <p:nvPr/>
        </p:nvSpPr>
        <p:spPr>
          <a:xfrm>
            <a:off x="3565309" y="4073643"/>
            <a:ext cx="1609344" cy="278901"/>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ular Callout 14"/>
          <p:cNvSpPr/>
          <p:nvPr/>
        </p:nvSpPr>
        <p:spPr>
          <a:xfrm>
            <a:off x="6089904" y="3117625"/>
            <a:ext cx="2292096" cy="725424"/>
          </a:xfrm>
          <a:prstGeom prst="wedgeRoundRectCallout">
            <a:avLst>
              <a:gd name="adj1" fmla="val -88386"/>
              <a:gd name="adj2" fmla="val 85189"/>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Arial" panose="020B0604020202020204" pitchFamily="34" charset="0"/>
                <a:cs typeface="Arial" panose="020B0604020202020204" pitchFamily="34" charset="0"/>
              </a:rPr>
              <a:t>AUC Logistic Regression: 0.931</a:t>
            </a:r>
            <a:endParaRPr lang="en-US" dirty="0">
              <a:solidFill>
                <a:schemeClr val="tx1"/>
              </a:solidFill>
              <a:latin typeface="Arial" panose="020B0604020202020204" pitchFamily="34" charset="0"/>
              <a:cs typeface="Arial" panose="020B0604020202020204" pitchFamily="34" charset="0"/>
            </a:endParaRPr>
          </a:p>
        </p:txBody>
      </p:sp>
      <p:sp>
        <p:nvSpPr>
          <p:cNvPr id="16" name="Rounded Rectangular Callout 15"/>
          <p:cNvSpPr/>
          <p:nvPr/>
        </p:nvSpPr>
        <p:spPr>
          <a:xfrm>
            <a:off x="5650992" y="4127794"/>
            <a:ext cx="2883408" cy="996974"/>
          </a:xfrm>
          <a:prstGeom prst="wedgeRoundRectCallout">
            <a:avLst>
              <a:gd name="adj1" fmla="val -43971"/>
              <a:gd name="adj2" fmla="val 27206"/>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Arial" panose="020B0604020202020204" pitchFamily="34" charset="0"/>
                <a:cs typeface="Arial" panose="020B0604020202020204" pitchFamily="34" charset="0"/>
              </a:rPr>
              <a:t>The logistic regression model performed better</a:t>
            </a:r>
            <a:endParaRPr lang="en-US"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3"/>
          </p:nvPr>
        </p:nvSpPr>
        <p:spPr/>
        <p:txBody>
          <a:bodyPr/>
          <a:lstStyle/>
          <a:p>
            <a:fld id="{15C29056-5AFA-7949-831A-3EC086771171}" type="slidenum">
              <a:rPr lang="de-DE" smtClean="0"/>
              <a:pPr/>
              <a:t>66</a:t>
            </a:fld>
            <a:endParaRPr lang="de-DE" dirty="0"/>
          </a:p>
        </p:txBody>
      </p:sp>
    </p:spTree>
    <p:extLst>
      <p:ext uri="{BB962C8B-B14F-4D97-AF65-F5344CB8AC3E}">
        <p14:creationId xmlns:p14="http://schemas.microsoft.com/office/powerpoint/2010/main" val="12433107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17810-B3F5-4C4C-9650-B73F816E83B6}"/>
              </a:ext>
            </a:extLst>
          </p:cNvPr>
          <p:cNvSpPr>
            <a:spLocks noGrp="1"/>
          </p:cNvSpPr>
          <p:nvPr>
            <p:ph type="title"/>
          </p:nvPr>
        </p:nvSpPr>
        <p:spPr/>
        <p:txBody>
          <a:bodyPr/>
          <a:lstStyle/>
          <a:p>
            <a:r>
              <a:rPr lang="de-DE" dirty="0" smtClean="0"/>
              <a:t>3. Numeric Scorer</a:t>
            </a:r>
            <a:endParaRPr lang="en-GB" dirty="0"/>
          </a:p>
        </p:txBody>
      </p:sp>
      <p:sp>
        <p:nvSpPr>
          <p:cNvPr id="4" name="Text Placeholder 3">
            <a:extLst>
              <a:ext uri="{FF2B5EF4-FFF2-40B4-BE49-F238E27FC236}">
                <a16:creationId xmlns:a16="http://schemas.microsoft.com/office/drawing/2014/main" id="{1F449804-E3CE-46AE-9D83-85B4F985ED6B}"/>
              </a:ext>
            </a:extLst>
          </p:cNvPr>
          <p:cNvSpPr>
            <a:spLocks noGrp="1"/>
          </p:cNvSpPr>
          <p:nvPr>
            <p:ph type="body" sz="quarter" idx="14"/>
          </p:nvPr>
        </p:nvSpPr>
        <p:spPr/>
        <p:txBody>
          <a:bodyPr/>
          <a:lstStyle/>
          <a:p>
            <a:pPr marL="463550" indent="-457200">
              <a:buFont typeface="+mj-lt"/>
              <a:buAutoNum type="arabicPeriod"/>
            </a:pPr>
            <a:r>
              <a:rPr lang="en-GB" dirty="0" smtClean="0"/>
              <a:t>Read the dataset </a:t>
            </a:r>
            <a:r>
              <a:rPr lang="en-US" b="1" i="1" dirty="0"/>
              <a:t>ames_predicted_saleprice.csv</a:t>
            </a:r>
            <a:r>
              <a:rPr lang="en-US" dirty="0"/>
              <a:t>. It contains information about houses in Ames (Iowa, USA</a:t>
            </a:r>
            <a:r>
              <a:rPr lang="en-US" dirty="0" smtClean="0"/>
              <a:t>).</a:t>
            </a:r>
          </a:p>
          <a:p>
            <a:pPr marL="514350" lvl="1" indent="-285750"/>
            <a:r>
              <a:rPr lang="en-US" sz="1600" dirty="0"/>
              <a:t>The "</a:t>
            </a:r>
            <a:r>
              <a:rPr lang="en-US" sz="1600" dirty="0" err="1"/>
              <a:t>SalePrice</a:t>
            </a:r>
            <a:r>
              <a:rPr lang="en-US" sz="1600" dirty="0"/>
              <a:t>" column contains the actual sale price.</a:t>
            </a:r>
          </a:p>
          <a:p>
            <a:pPr marL="514350" lvl="1" indent="-285750"/>
            <a:r>
              <a:rPr lang="en-US" sz="1600" dirty="0"/>
              <a:t>The “Prediction (</a:t>
            </a:r>
            <a:r>
              <a:rPr lang="en-US" sz="1600" dirty="0" err="1"/>
              <a:t>Saleprice</a:t>
            </a:r>
            <a:r>
              <a:rPr lang="en-US" sz="1600" dirty="0"/>
              <a:t>)LR” column contains the price predicted by a Linear Regression model.</a:t>
            </a:r>
          </a:p>
          <a:p>
            <a:pPr marL="514350" lvl="1" indent="-285750"/>
            <a:r>
              <a:rPr lang="en-US" sz="1600" dirty="0"/>
              <a:t>The “Prediction (</a:t>
            </a:r>
            <a:r>
              <a:rPr lang="en-US" sz="1600" dirty="0" err="1"/>
              <a:t>Saleprice</a:t>
            </a:r>
            <a:r>
              <a:rPr lang="en-US" sz="1600" dirty="0"/>
              <a:t>)PR” column contains the price predicted by a Polynomial Regression model.</a:t>
            </a:r>
          </a:p>
          <a:p>
            <a:pPr marL="463550" indent="-457200">
              <a:buFont typeface="+mj-lt"/>
              <a:buAutoNum type="arabicPeriod"/>
            </a:pPr>
            <a:endParaRPr lang="en-US" dirty="0" smtClean="0"/>
          </a:p>
          <a:p>
            <a:pPr marL="463550" indent="-457200">
              <a:buFont typeface="+mj-lt"/>
              <a:buAutoNum type="arabicPeriod"/>
            </a:pPr>
            <a:r>
              <a:rPr lang="en-US" dirty="0" smtClean="0"/>
              <a:t>Evaluate </a:t>
            </a:r>
            <a:r>
              <a:rPr lang="en-US" dirty="0"/>
              <a:t>the accuracy of the two models. Use two Numeric Scorer </a:t>
            </a:r>
            <a:r>
              <a:rPr lang="en-US" dirty="0" smtClean="0"/>
              <a:t>nodes. Group the error measures in a single table using the Column </a:t>
            </a:r>
            <a:r>
              <a:rPr lang="en-US" dirty="0" err="1" smtClean="0"/>
              <a:t>Appender</a:t>
            </a:r>
            <a:r>
              <a:rPr lang="en-US" dirty="0" smtClean="0"/>
              <a:t> node</a:t>
            </a:r>
            <a:endParaRPr lang="en-US" dirty="0"/>
          </a:p>
          <a:p>
            <a:pPr lvl="1"/>
            <a:r>
              <a:rPr lang="en-US" sz="1600" dirty="0"/>
              <a:t>Which Error Measures are </a:t>
            </a:r>
            <a:r>
              <a:rPr lang="en-US" sz="1600" dirty="0" smtClean="0"/>
              <a:t>available?</a:t>
            </a:r>
          </a:p>
          <a:p>
            <a:pPr lvl="1"/>
            <a:r>
              <a:rPr lang="en-US" sz="1600" dirty="0" smtClean="0"/>
              <a:t>Which </a:t>
            </a:r>
            <a:r>
              <a:rPr lang="en-US" sz="1600" dirty="0"/>
              <a:t>model performed better </a:t>
            </a:r>
            <a:r>
              <a:rPr lang="en-US" sz="1600" dirty="0" smtClean="0"/>
              <a:t>and why</a:t>
            </a:r>
            <a:r>
              <a:rPr lang="en-US" dirty="0" smtClean="0"/>
              <a:t>?</a:t>
            </a:r>
          </a:p>
          <a:p>
            <a:pPr marL="292100" indent="-285750"/>
            <a:endParaRPr lang="en-GB" sz="1900" dirty="0"/>
          </a:p>
        </p:txBody>
      </p:sp>
      <p:sp>
        <p:nvSpPr>
          <p:cNvPr id="5" name="Footer Placeholder 4">
            <a:extLst>
              <a:ext uri="{FF2B5EF4-FFF2-40B4-BE49-F238E27FC236}">
                <a16:creationId xmlns:a16="http://schemas.microsoft.com/office/drawing/2014/main" id="{D49CE951-A41C-4622-BA4F-06BB7996E536}"/>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6" name="Slide Number Placeholder 5"/>
          <p:cNvSpPr>
            <a:spLocks noGrp="1"/>
          </p:cNvSpPr>
          <p:nvPr>
            <p:ph type="sldNum" sz="quarter" idx="13"/>
          </p:nvPr>
        </p:nvSpPr>
        <p:spPr/>
        <p:txBody>
          <a:bodyPr/>
          <a:lstStyle/>
          <a:p>
            <a:fld id="{15C29056-5AFA-7949-831A-3EC086771171}" type="slidenum">
              <a:rPr lang="de-DE" smtClean="0"/>
              <a:pPr/>
              <a:t>67</a:t>
            </a:fld>
            <a:endParaRPr lang="de-DE" dirty="0"/>
          </a:p>
        </p:txBody>
      </p:sp>
    </p:spTree>
    <p:extLst>
      <p:ext uri="{BB962C8B-B14F-4D97-AF65-F5344CB8AC3E}">
        <p14:creationId xmlns:p14="http://schemas.microsoft.com/office/powerpoint/2010/main" val="10415228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17810-B3F5-4C4C-9650-B73F816E83B6}"/>
              </a:ext>
            </a:extLst>
          </p:cNvPr>
          <p:cNvSpPr>
            <a:spLocks noGrp="1"/>
          </p:cNvSpPr>
          <p:nvPr>
            <p:ph type="title"/>
          </p:nvPr>
        </p:nvSpPr>
        <p:spPr/>
        <p:txBody>
          <a:bodyPr/>
          <a:lstStyle/>
          <a:p>
            <a:r>
              <a:rPr lang="de-DE" dirty="0" smtClean="0"/>
              <a:t>3. Numeric Scorer</a:t>
            </a:r>
            <a:endParaRPr lang="en-GB" dirty="0"/>
          </a:p>
        </p:txBody>
      </p:sp>
      <p:sp>
        <p:nvSpPr>
          <p:cNvPr id="5" name="Footer Placeholder 4">
            <a:extLst>
              <a:ext uri="{FF2B5EF4-FFF2-40B4-BE49-F238E27FC236}">
                <a16:creationId xmlns:a16="http://schemas.microsoft.com/office/drawing/2014/main" id="{D49CE951-A41C-4622-BA4F-06BB7996E536}"/>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6" name="Text Placeholder 5"/>
          <p:cNvSpPr>
            <a:spLocks noGrp="1"/>
          </p:cNvSpPr>
          <p:nvPr>
            <p:ph type="body" sz="quarter" idx="15"/>
          </p:nvPr>
        </p:nvSpPr>
        <p:spPr/>
        <p:txBody>
          <a:bodyPr/>
          <a:lstStyle/>
          <a:p>
            <a:pPr marL="0" indent="0">
              <a:buNone/>
            </a:pPr>
            <a:r>
              <a:rPr lang="en-US" dirty="0"/>
              <a:t>Evaluate the accuracy of the two models. Use two Numeric Scorer nodes. Group the error measures in a single table using the Column </a:t>
            </a:r>
            <a:r>
              <a:rPr lang="en-US" dirty="0" err="1"/>
              <a:t>Appender</a:t>
            </a:r>
            <a:r>
              <a:rPr lang="en-US" dirty="0"/>
              <a:t> </a:t>
            </a:r>
            <a:r>
              <a:rPr lang="en-US" dirty="0" smtClean="0"/>
              <a:t>node</a:t>
            </a:r>
            <a:endParaRPr lang="en-US" dirty="0"/>
          </a:p>
        </p:txBody>
      </p:sp>
      <p:pic>
        <p:nvPicPr>
          <p:cNvPr id="8" name="Picture 7"/>
          <p:cNvPicPr>
            <a:picLocks noChangeAspect="1"/>
          </p:cNvPicPr>
          <p:nvPr/>
        </p:nvPicPr>
        <p:blipFill>
          <a:blip r:embed="rId2"/>
          <a:stretch>
            <a:fillRect/>
          </a:stretch>
        </p:blipFill>
        <p:spPr>
          <a:xfrm>
            <a:off x="1593197" y="2048256"/>
            <a:ext cx="5901609" cy="2628964"/>
          </a:xfrm>
          <a:prstGeom prst="rect">
            <a:avLst/>
          </a:prstGeom>
          <a:ln>
            <a:noFill/>
          </a:ln>
          <a:effectLst>
            <a:outerShdw blurRad="190500" algn="tl" rotWithShape="0">
              <a:srgbClr val="000000">
                <a:alpha val="70000"/>
              </a:srgbClr>
            </a:outerShdw>
          </a:effectLst>
        </p:spPr>
      </p:pic>
      <p:sp>
        <p:nvSpPr>
          <p:cNvPr id="4" name="Slide Number Placeholder 3"/>
          <p:cNvSpPr>
            <a:spLocks noGrp="1"/>
          </p:cNvSpPr>
          <p:nvPr>
            <p:ph type="sldNum" sz="quarter" idx="13"/>
          </p:nvPr>
        </p:nvSpPr>
        <p:spPr/>
        <p:txBody>
          <a:bodyPr/>
          <a:lstStyle/>
          <a:p>
            <a:fld id="{15C29056-5AFA-7949-831A-3EC086771171}" type="slidenum">
              <a:rPr lang="de-DE" smtClean="0"/>
              <a:pPr/>
              <a:t>68</a:t>
            </a:fld>
            <a:endParaRPr lang="de-DE" dirty="0"/>
          </a:p>
        </p:txBody>
      </p:sp>
    </p:spTree>
    <p:extLst>
      <p:ext uri="{BB962C8B-B14F-4D97-AF65-F5344CB8AC3E}">
        <p14:creationId xmlns:p14="http://schemas.microsoft.com/office/powerpoint/2010/main" val="17567829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17810-B3F5-4C4C-9650-B73F816E83B6}"/>
              </a:ext>
            </a:extLst>
          </p:cNvPr>
          <p:cNvSpPr>
            <a:spLocks noGrp="1"/>
          </p:cNvSpPr>
          <p:nvPr>
            <p:ph type="title"/>
          </p:nvPr>
        </p:nvSpPr>
        <p:spPr/>
        <p:txBody>
          <a:bodyPr/>
          <a:lstStyle/>
          <a:p>
            <a:r>
              <a:rPr lang="de-DE" dirty="0" smtClean="0"/>
              <a:t>3. Numeric Scorer</a:t>
            </a:r>
            <a:endParaRPr lang="en-GB" dirty="0"/>
          </a:p>
        </p:txBody>
      </p:sp>
      <p:sp>
        <p:nvSpPr>
          <p:cNvPr id="5" name="Footer Placeholder 4">
            <a:extLst>
              <a:ext uri="{FF2B5EF4-FFF2-40B4-BE49-F238E27FC236}">
                <a16:creationId xmlns:a16="http://schemas.microsoft.com/office/drawing/2014/main" id="{D49CE951-A41C-4622-BA4F-06BB7996E536}"/>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6" name="Text Placeholder 5"/>
          <p:cNvSpPr>
            <a:spLocks noGrp="1"/>
          </p:cNvSpPr>
          <p:nvPr>
            <p:ph type="body" sz="quarter" idx="15"/>
          </p:nvPr>
        </p:nvSpPr>
        <p:spPr/>
        <p:txBody>
          <a:bodyPr/>
          <a:lstStyle/>
          <a:p>
            <a:r>
              <a:rPr lang="en-US" dirty="0"/>
              <a:t>Which Error Measures are available?</a:t>
            </a:r>
          </a:p>
          <a:p>
            <a:r>
              <a:rPr lang="en-US" dirty="0"/>
              <a:t>Which model performed better and why</a:t>
            </a:r>
            <a:r>
              <a:rPr lang="en-US" dirty="0" smtClean="0"/>
              <a:t>?</a:t>
            </a:r>
            <a:endParaRPr lang="en-US" dirty="0"/>
          </a:p>
        </p:txBody>
      </p:sp>
      <p:grpSp>
        <p:nvGrpSpPr>
          <p:cNvPr id="7" name="Group 6"/>
          <p:cNvGrpSpPr/>
          <p:nvPr/>
        </p:nvGrpSpPr>
        <p:grpSpPr>
          <a:xfrm>
            <a:off x="1543863" y="2425613"/>
            <a:ext cx="6056273" cy="1588930"/>
            <a:chOff x="1543862" y="3742349"/>
            <a:chExt cx="6056273" cy="1588930"/>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t="16418"/>
            <a:stretch/>
          </p:blipFill>
          <p:spPr>
            <a:xfrm>
              <a:off x="1543862" y="3742349"/>
              <a:ext cx="6056273" cy="1531769"/>
            </a:xfrm>
            <a:prstGeom prst="rect">
              <a:avLst/>
            </a:prstGeom>
            <a:ln>
              <a:noFill/>
            </a:ln>
            <a:effectLst>
              <a:outerShdw blurRad="190500" algn="tl" rotWithShape="0">
                <a:srgbClr val="000000">
                  <a:alpha val="70000"/>
                </a:srgbClr>
              </a:outerShdw>
            </a:effectLst>
          </p:spPr>
        </p:pic>
        <p:sp>
          <p:nvSpPr>
            <p:cNvPr id="10" name="Rectangle: Rounded Corners 23">
              <a:extLst>
                <a:ext uri="{FF2B5EF4-FFF2-40B4-BE49-F238E27FC236}">
                  <a16:creationId xmlns:a16="http://schemas.microsoft.com/office/drawing/2014/main" id="{044FBCC7-A80D-4448-A058-3E3AB7536BA2}"/>
                </a:ext>
              </a:extLst>
            </p:cNvPr>
            <p:cNvSpPr/>
            <p:nvPr/>
          </p:nvSpPr>
          <p:spPr>
            <a:xfrm>
              <a:off x="5612687" y="3742349"/>
              <a:ext cx="1978108" cy="158893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 name="Rounded Rectangular Callout 10"/>
          <p:cNvSpPr/>
          <p:nvPr/>
        </p:nvSpPr>
        <p:spPr>
          <a:xfrm>
            <a:off x="3596640" y="4410612"/>
            <a:ext cx="3162096" cy="978251"/>
          </a:xfrm>
          <a:prstGeom prst="wedgeRoundRectCallout">
            <a:avLst>
              <a:gd name="adj1" fmla="val 32598"/>
              <a:gd name="adj2" fmla="val -82558"/>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Arial" panose="020B0604020202020204" pitchFamily="34" charset="0"/>
                <a:cs typeface="Arial" panose="020B0604020202020204" pitchFamily="34" charset="0"/>
              </a:rPr>
              <a:t>The PR model has better performance according to each measure</a:t>
            </a:r>
            <a:endParaRPr lang="en-US"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3"/>
          </p:nvPr>
        </p:nvSpPr>
        <p:spPr/>
        <p:txBody>
          <a:bodyPr/>
          <a:lstStyle/>
          <a:p>
            <a:fld id="{15C29056-5AFA-7949-831A-3EC086771171}" type="slidenum">
              <a:rPr lang="de-DE" smtClean="0"/>
              <a:pPr/>
              <a:t>69</a:t>
            </a:fld>
            <a:endParaRPr lang="de-DE" dirty="0"/>
          </a:p>
        </p:txBody>
      </p:sp>
    </p:spTree>
    <p:extLst>
      <p:ext uri="{BB962C8B-B14F-4D97-AF65-F5344CB8AC3E}">
        <p14:creationId xmlns:p14="http://schemas.microsoft.com/office/powerpoint/2010/main" val="16220480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8C470-F05A-4A25-9B91-23D72BAA1220}"/>
              </a:ext>
            </a:extLst>
          </p:cNvPr>
          <p:cNvSpPr>
            <a:spLocks noGrp="1"/>
          </p:cNvSpPr>
          <p:nvPr>
            <p:ph type="title"/>
          </p:nvPr>
        </p:nvSpPr>
        <p:spPr/>
        <p:txBody>
          <a:bodyPr/>
          <a:lstStyle/>
          <a:p>
            <a:r>
              <a:rPr lang="de-DE" dirty="0" smtClean="0"/>
              <a:t>1. Error </a:t>
            </a:r>
            <a:r>
              <a:rPr lang="de-DE" dirty="0"/>
              <a:t>metrics for classification</a:t>
            </a:r>
            <a:endParaRPr lang="en-GB"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AEB32612-A419-43CA-A3E4-EFBDD3A06DAD}"/>
                  </a:ext>
                </a:extLst>
              </p:cNvPr>
              <p:cNvSpPr>
                <a:spLocks noGrp="1"/>
              </p:cNvSpPr>
              <p:nvPr>
                <p:ph type="body" sz="quarter" idx="14"/>
              </p:nvPr>
            </p:nvSpPr>
            <p:spPr/>
            <p:txBody>
              <a:bodyPr/>
              <a:lstStyle/>
              <a:p>
                <a:endParaRPr lang="de-DE" dirty="0"/>
              </a:p>
              <a:p>
                <a:r>
                  <a:rPr lang="de-DE" dirty="0"/>
                  <a:t>Overall Accuracy</a:t>
                </a:r>
              </a:p>
              <a:p>
                <a:pPr marL="6350" indent="0">
                  <a:buNone/>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𝑎𝑐𝑐𝑢𝑟𝑎𝑐𝑦</m:t>
                      </m:r>
                      <m:r>
                        <a:rPr lang="de-DE" b="0" i="1" smtClean="0">
                          <a:latin typeface="Cambria Math" panose="02040503050406030204" pitchFamily="18" charset="0"/>
                        </a:rPr>
                        <m:t>=</m:t>
                      </m:r>
                      <m:f>
                        <m:fPr>
                          <m:ctrlPr>
                            <a:rPr lang="de-DE" b="0" i="1" smtClean="0">
                              <a:latin typeface="Cambria Math" panose="02040503050406030204" pitchFamily="18" charset="0"/>
                            </a:rPr>
                          </m:ctrlPr>
                        </m:fPr>
                        <m:num>
                          <m:r>
                            <a:rPr lang="de-DE" b="0" i="1" smtClean="0">
                              <a:latin typeface="Cambria Math" panose="02040503050406030204" pitchFamily="18" charset="0"/>
                            </a:rPr>
                            <m:t>𝑇𝑃</m:t>
                          </m:r>
                          <m:r>
                            <a:rPr lang="de-DE" b="0" i="1" smtClean="0">
                              <a:latin typeface="Cambria Math" panose="02040503050406030204" pitchFamily="18" charset="0"/>
                            </a:rPr>
                            <m:t>+</m:t>
                          </m:r>
                          <m:r>
                            <a:rPr lang="de-DE" b="0" i="1" smtClean="0">
                              <a:latin typeface="Cambria Math" panose="02040503050406030204" pitchFamily="18" charset="0"/>
                            </a:rPr>
                            <m:t>𝑇𝑁</m:t>
                          </m:r>
                        </m:num>
                        <m:den>
                          <m:r>
                            <a:rPr lang="de-DE" b="0" i="1" smtClean="0">
                              <a:latin typeface="Cambria Math" panose="02040503050406030204" pitchFamily="18" charset="0"/>
                            </a:rPr>
                            <m:t>𝑇𝑃</m:t>
                          </m:r>
                          <m:r>
                            <a:rPr lang="de-DE" b="0" i="1" smtClean="0">
                              <a:latin typeface="Cambria Math" panose="02040503050406030204" pitchFamily="18" charset="0"/>
                            </a:rPr>
                            <m:t>+</m:t>
                          </m:r>
                          <m:r>
                            <a:rPr lang="de-DE" b="0" i="1" smtClean="0">
                              <a:latin typeface="Cambria Math" panose="02040503050406030204" pitchFamily="18" charset="0"/>
                            </a:rPr>
                            <m:t>𝑇𝑁</m:t>
                          </m:r>
                          <m:r>
                            <a:rPr lang="de-DE" b="0" i="1" smtClean="0">
                              <a:latin typeface="Cambria Math" panose="02040503050406030204" pitchFamily="18" charset="0"/>
                            </a:rPr>
                            <m:t>+</m:t>
                          </m:r>
                          <m:r>
                            <a:rPr lang="de-DE" b="0" i="1" smtClean="0">
                              <a:latin typeface="Cambria Math" panose="02040503050406030204" pitchFamily="18" charset="0"/>
                            </a:rPr>
                            <m:t>𝐹𝑃</m:t>
                          </m:r>
                          <m:r>
                            <a:rPr lang="de-DE" b="0" i="1" smtClean="0">
                              <a:latin typeface="Cambria Math" panose="02040503050406030204" pitchFamily="18" charset="0"/>
                            </a:rPr>
                            <m:t>+</m:t>
                          </m:r>
                          <m:r>
                            <a:rPr lang="de-DE" b="0" i="1" smtClean="0">
                              <a:latin typeface="Cambria Math" panose="02040503050406030204" pitchFamily="18" charset="0"/>
                            </a:rPr>
                            <m:t>𝐹𝑁</m:t>
                          </m:r>
                        </m:den>
                      </m:f>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𝑇𝑃</m:t>
                          </m:r>
                          <m:r>
                            <a:rPr lang="de-DE" b="0" i="1" smtClean="0">
                              <a:latin typeface="Cambria Math" panose="02040503050406030204" pitchFamily="18" charset="0"/>
                            </a:rPr>
                            <m:t>+</m:t>
                          </m:r>
                          <m:r>
                            <a:rPr lang="de-DE" b="0" i="1" smtClean="0">
                              <a:latin typeface="Cambria Math" panose="02040503050406030204" pitchFamily="18" charset="0"/>
                            </a:rPr>
                            <m:t>𝑇𝑁</m:t>
                          </m:r>
                        </m:num>
                        <m:den>
                          <m:r>
                            <a:rPr lang="de-DE" b="0" i="1" smtClean="0">
                              <a:latin typeface="Cambria Math" panose="02040503050406030204" pitchFamily="18" charset="0"/>
                            </a:rPr>
                            <m:t>𝑛</m:t>
                          </m:r>
                        </m:den>
                      </m:f>
                    </m:oMath>
                  </m:oMathPara>
                </a14:m>
                <a:endParaRPr lang="de-DE" dirty="0"/>
              </a:p>
              <a:p>
                <a:endParaRPr lang="de-DE" dirty="0"/>
              </a:p>
              <a:p>
                <a:endParaRPr lang="de-DE" dirty="0"/>
              </a:p>
              <a:p>
                <a:r>
                  <a:rPr lang="de-DE" dirty="0"/>
                  <a:t>Cohen‘s Kappa</a:t>
                </a:r>
              </a:p>
              <a:p>
                <a:pPr marL="6350" indent="0">
                  <a:buNone/>
                </a:pPr>
                <a14:m>
                  <m:oMathPara xmlns:m="http://schemas.openxmlformats.org/officeDocument/2006/math">
                    <m:oMathParaPr>
                      <m:jc m:val="centerGroup"/>
                    </m:oMathParaPr>
                    <m:oMath xmlns:m="http://schemas.openxmlformats.org/officeDocument/2006/math">
                      <m:r>
                        <m:rPr>
                          <m:nor/>
                        </m:rPr>
                        <a:rPr lang="el-GR" dirty="0">
                          <a:latin typeface="Segoe UI Symbol" panose="020B0502040204020203" pitchFamily="34" charset="0"/>
                          <a:ea typeface="Segoe UI Symbol" panose="020B0502040204020203" pitchFamily="34" charset="0"/>
                        </a:rPr>
                        <m:t>κ</m:t>
                      </m:r>
                      <m:r>
                        <a:rPr lang="de-DE" b="0" i="1" smtClean="0">
                          <a:latin typeface="Cambria Math" panose="02040503050406030204" pitchFamily="18" charset="0"/>
                        </a:rPr>
                        <m:t>=</m:t>
                      </m:r>
                      <m:f>
                        <m:fPr>
                          <m:ctrlPr>
                            <a:rPr lang="de-DE" b="0" i="1" smtClean="0">
                              <a:latin typeface="Cambria Math" panose="02040503050406030204" pitchFamily="18" charset="0"/>
                            </a:rPr>
                          </m:ctrlPr>
                        </m:fPr>
                        <m:num>
                          <m:sSub>
                            <m:sSubPr>
                              <m:ctrlPr>
                                <a:rPr lang="de-DE" b="0" i="1" smtClean="0">
                                  <a:latin typeface="Cambria Math" panose="02040503050406030204" pitchFamily="18" charset="0"/>
                                </a:rPr>
                              </m:ctrlPr>
                            </m:sSubPr>
                            <m:e>
                              <m:r>
                                <a:rPr lang="de-DE" b="0" i="1" smtClean="0">
                                  <a:latin typeface="Cambria Math" panose="02040503050406030204" pitchFamily="18" charset="0"/>
                                </a:rPr>
                                <m:t>𝑝</m:t>
                              </m:r>
                            </m:e>
                            <m:sub>
                              <m:r>
                                <a:rPr lang="de-DE" b="0" i="1" smtClean="0">
                                  <a:latin typeface="Cambria Math" panose="02040503050406030204" pitchFamily="18" charset="0"/>
                                </a:rPr>
                                <m:t>𝑜</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𝑝</m:t>
                              </m:r>
                            </m:e>
                            <m:sub>
                              <m:r>
                                <a:rPr lang="de-DE" b="0" i="1" smtClean="0">
                                  <a:latin typeface="Cambria Math" panose="02040503050406030204" pitchFamily="18" charset="0"/>
                                </a:rPr>
                                <m:t>𝑒</m:t>
                              </m:r>
                            </m:sub>
                          </m:sSub>
                        </m:num>
                        <m:den>
                          <m:r>
                            <a:rPr lang="de-DE" b="0" i="1" smtClean="0">
                              <a:latin typeface="Cambria Math" panose="02040503050406030204" pitchFamily="18" charset="0"/>
                            </a:rPr>
                            <m:t>1−</m:t>
                          </m:r>
                          <m:sSub>
                            <m:sSubPr>
                              <m:ctrlPr>
                                <a:rPr lang="de-DE" i="1">
                                  <a:latin typeface="Cambria Math" panose="02040503050406030204" pitchFamily="18" charset="0"/>
                                </a:rPr>
                              </m:ctrlPr>
                            </m:sSubPr>
                            <m:e>
                              <m:r>
                                <a:rPr lang="de-DE" i="1">
                                  <a:latin typeface="Cambria Math" panose="02040503050406030204" pitchFamily="18" charset="0"/>
                                </a:rPr>
                                <m:t>𝑝</m:t>
                              </m:r>
                            </m:e>
                            <m:sub>
                              <m:r>
                                <a:rPr lang="de-DE" i="1">
                                  <a:latin typeface="Cambria Math" panose="02040503050406030204" pitchFamily="18" charset="0"/>
                                </a:rPr>
                                <m:t>𝑒</m:t>
                              </m:r>
                            </m:sub>
                          </m:sSub>
                        </m:den>
                      </m:f>
                    </m:oMath>
                  </m:oMathPara>
                </a14:m>
                <a:endParaRPr lang="en-GB" dirty="0"/>
              </a:p>
            </p:txBody>
          </p:sp>
        </mc:Choice>
        <mc:Fallback xmlns="">
          <p:sp>
            <p:nvSpPr>
              <p:cNvPr id="4" name="Text Placeholder 3">
                <a:extLst>
                  <a:ext uri="{FF2B5EF4-FFF2-40B4-BE49-F238E27FC236}">
                    <a16:creationId xmlns:a16="http://schemas.microsoft.com/office/drawing/2014/main" id="{AEB32612-A419-43CA-A3E4-EFBDD3A06DAD}"/>
                  </a:ext>
                </a:extLst>
              </p:cNvPr>
              <p:cNvSpPr>
                <a:spLocks noGrp="1" noRot="1" noChangeAspect="1" noMove="1" noResize="1" noEditPoints="1" noAdjustHandles="1" noChangeArrowheads="1" noChangeShapeType="1" noTextEdit="1"/>
              </p:cNvSpPr>
              <p:nvPr>
                <p:ph type="body" sz="quarter" idx="14"/>
              </p:nvPr>
            </p:nvSpPr>
            <p:spPr>
              <a:blipFill>
                <a:blip r:embed="rId2"/>
                <a:stretch>
                  <a:fillRect l="-1818"/>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CDFE7343-A0F9-4BF9-B40C-387DD112A7F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7" name="Text Placeholder 6"/>
          <p:cNvSpPr>
            <a:spLocks noGrp="1"/>
          </p:cNvSpPr>
          <p:nvPr>
            <p:ph type="body" sz="quarter" idx="15"/>
          </p:nvPr>
        </p:nvSpPr>
        <p:spPr/>
        <p:txBody>
          <a:bodyPr/>
          <a:lstStyle/>
          <a:p>
            <a:pPr marL="6350" indent="0">
              <a:buNone/>
            </a:pPr>
            <a:r>
              <a:rPr lang="en-GB" i="1" dirty="0"/>
              <a:t>Explain the meaning of the following terms:</a:t>
            </a:r>
          </a:p>
          <a:p>
            <a:pPr marL="514350" lvl="1" indent="-285750"/>
            <a:r>
              <a:rPr lang="en-GB" i="1" dirty="0" smtClean="0"/>
              <a:t>Overall </a:t>
            </a:r>
            <a:r>
              <a:rPr lang="en-GB" i="1" dirty="0"/>
              <a:t>accuracy and Cohen's kappa</a:t>
            </a:r>
            <a:r>
              <a:rPr lang="en-GB" i="1" dirty="0" smtClean="0"/>
              <a:t>.</a:t>
            </a:r>
            <a:endParaRPr lang="en-GB" i="1" dirty="0"/>
          </a:p>
        </p:txBody>
      </p:sp>
      <p:sp>
        <p:nvSpPr>
          <p:cNvPr id="9" name="Speech Bubble: Rectangle with Corners Rounded 8">
            <a:extLst>
              <a:ext uri="{FF2B5EF4-FFF2-40B4-BE49-F238E27FC236}">
                <a16:creationId xmlns:a16="http://schemas.microsoft.com/office/drawing/2014/main" id="{0552987E-3DBC-4188-90D4-F05C9DF88152}"/>
              </a:ext>
            </a:extLst>
          </p:cNvPr>
          <p:cNvSpPr/>
          <p:nvPr/>
        </p:nvSpPr>
        <p:spPr>
          <a:xfrm>
            <a:off x="7602071" y="2169154"/>
            <a:ext cx="1338120" cy="885127"/>
          </a:xfrm>
          <a:prstGeom prst="wedgeRoundRectCallout">
            <a:avLst>
              <a:gd name="adj1" fmla="val -82323"/>
              <a:gd name="adj2" fmla="val -18632"/>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lumMod val="75000"/>
                  </a:schemeClr>
                </a:solidFill>
                <a:latin typeface="Arial" panose="020B0604020202020204" pitchFamily="34" charset="0"/>
                <a:cs typeface="Arial" panose="020B0604020202020204" pitchFamily="34" charset="0"/>
              </a:rPr>
              <a:t>Fraction</a:t>
            </a:r>
            <a:r>
              <a:rPr lang="de-DE" sz="1400" dirty="0">
                <a:solidFill>
                  <a:schemeClr val="tx1">
                    <a:lumMod val="75000"/>
                  </a:schemeClr>
                </a:solidFill>
                <a:latin typeface="Arial" panose="020B0604020202020204" pitchFamily="34" charset="0"/>
                <a:cs typeface="Arial" panose="020B0604020202020204" pitchFamily="34" charset="0"/>
              </a:rPr>
              <a:t> </a:t>
            </a:r>
            <a:r>
              <a:rPr lang="de-DE" sz="1400" dirty="0" err="1">
                <a:solidFill>
                  <a:schemeClr val="tx1">
                    <a:lumMod val="75000"/>
                  </a:schemeClr>
                </a:solidFill>
                <a:latin typeface="Arial" panose="020B0604020202020204" pitchFamily="34" charset="0"/>
                <a:cs typeface="Arial" panose="020B0604020202020204" pitchFamily="34" charset="0"/>
              </a:rPr>
              <a:t>of</a:t>
            </a:r>
            <a:r>
              <a:rPr lang="de-DE" sz="1400" dirty="0">
                <a:solidFill>
                  <a:schemeClr val="tx1">
                    <a:lumMod val="75000"/>
                  </a:schemeClr>
                </a:solidFill>
                <a:latin typeface="Arial" panose="020B0604020202020204" pitchFamily="34" charset="0"/>
                <a:cs typeface="Arial" panose="020B0604020202020204" pitchFamily="34" charset="0"/>
              </a:rPr>
              <a:t> </a:t>
            </a:r>
            <a:r>
              <a:rPr lang="de-DE" sz="1400" dirty="0" err="1">
                <a:solidFill>
                  <a:schemeClr val="tx1">
                    <a:lumMod val="75000"/>
                  </a:schemeClr>
                </a:solidFill>
                <a:latin typeface="Arial" panose="020B0604020202020204" pitchFamily="34" charset="0"/>
                <a:cs typeface="Arial" panose="020B0604020202020204" pitchFamily="34" charset="0"/>
              </a:rPr>
              <a:t>correctly</a:t>
            </a:r>
            <a:r>
              <a:rPr lang="de-DE" sz="1400" dirty="0">
                <a:solidFill>
                  <a:schemeClr val="tx1">
                    <a:lumMod val="75000"/>
                  </a:schemeClr>
                </a:solidFill>
                <a:latin typeface="Arial" panose="020B0604020202020204" pitchFamily="34" charset="0"/>
                <a:cs typeface="Arial" panose="020B0604020202020204" pitchFamily="34" charset="0"/>
              </a:rPr>
              <a:t> </a:t>
            </a:r>
            <a:r>
              <a:rPr lang="de-DE" sz="1400" dirty="0" err="1">
                <a:solidFill>
                  <a:schemeClr val="tx1">
                    <a:lumMod val="75000"/>
                  </a:schemeClr>
                </a:solidFill>
                <a:latin typeface="Arial" panose="020B0604020202020204" pitchFamily="34" charset="0"/>
                <a:cs typeface="Arial" panose="020B0604020202020204" pitchFamily="34" charset="0"/>
              </a:rPr>
              <a:t>classified</a:t>
            </a:r>
            <a:r>
              <a:rPr lang="de-DE" sz="1400" dirty="0">
                <a:solidFill>
                  <a:schemeClr val="tx1">
                    <a:lumMod val="75000"/>
                  </a:schemeClr>
                </a:solidFill>
                <a:latin typeface="Arial" panose="020B0604020202020204" pitchFamily="34" charset="0"/>
                <a:cs typeface="Arial" panose="020B0604020202020204" pitchFamily="34" charset="0"/>
              </a:rPr>
              <a:t> </a:t>
            </a:r>
            <a:r>
              <a:rPr lang="de-DE" sz="1400" dirty="0" err="1">
                <a:solidFill>
                  <a:schemeClr val="tx1">
                    <a:lumMod val="75000"/>
                  </a:schemeClr>
                </a:solidFill>
                <a:latin typeface="Arial" panose="020B0604020202020204" pitchFamily="34" charset="0"/>
                <a:cs typeface="Arial" panose="020B0604020202020204" pitchFamily="34" charset="0"/>
              </a:rPr>
              <a:t>data</a:t>
            </a:r>
            <a:endParaRPr lang="en-GB" sz="1400" dirty="0">
              <a:solidFill>
                <a:schemeClr val="tx1">
                  <a:lumMod val="75000"/>
                </a:schemeClr>
              </a:solidFill>
              <a:latin typeface="Arial" panose="020B0604020202020204" pitchFamily="34" charset="0"/>
              <a:cs typeface="Arial" panose="020B0604020202020204" pitchFamily="34" charset="0"/>
            </a:endParaRPr>
          </a:p>
        </p:txBody>
      </p:sp>
      <p:sp>
        <p:nvSpPr>
          <p:cNvPr id="6" name="Speech Bubble: Rectangle with Corners Rounded 5">
            <a:extLst>
              <a:ext uri="{FF2B5EF4-FFF2-40B4-BE49-F238E27FC236}">
                <a16:creationId xmlns:a16="http://schemas.microsoft.com/office/drawing/2014/main" id="{8A08BDEA-58B9-49B8-89E2-743BBA6BA996}"/>
              </a:ext>
            </a:extLst>
          </p:cNvPr>
          <p:cNvSpPr/>
          <p:nvPr/>
        </p:nvSpPr>
        <p:spPr>
          <a:xfrm>
            <a:off x="6156960" y="3516522"/>
            <a:ext cx="2581865" cy="1691158"/>
          </a:xfrm>
          <a:prstGeom prst="wedgeRoundRectCallout">
            <a:avLst>
              <a:gd name="adj1" fmla="val -79391"/>
              <a:gd name="adj2" fmla="val 8105"/>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lumMod val="75000"/>
                  </a:schemeClr>
                </a:solidFill>
                <a:latin typeface="Arial" panose="020B0604020202020204" pitchFamily="34" charset="0"/>
                <a:cs typeface="Arial" panose="020B0604020202020204" pitchFamily="34" charset="0"/>
              </a:rPr>
              <a:t>Given the a priori probability of the class and given the probability of the model to choose the </a:t>
            </a:r>
            <a:r>
              <a:rPr lang="de-DE" sz="1400" dirty="0" smtClean="0">
                <a:solidFill>
                  <a:schemeClr val="tx1">
                    <a:lumMod val="75000"/>
                  </a:schemeClr>
                </a:solidFill>
                <a:latin typeface="Arial" panose="020B0604020202020204" pitchFamily="34" charset="0"/>
                <a:cs typeface="Arial" panose="020B0604020202020204" pitchFamily="34" charset="0"/>
              </a:rPr>
              <a:t>class, </a:t>
            </a:r>
            <a:r>
              <a:rPr lang="de-DE" sz="1400" dirty="0">
                <a:solidFill>
                  <a:schemeClr val="tx1">
                    <a:lumMod val="75000"/>
                  </a:schemeClr>
                </a:solidFill>
                <a:latin typeface="Arial" panose="020B0604020202020204" pitchFamily="34" charset="0"/>
                <a:cs typeface="Arial" panose="020B0604020202020204" pitchFamily="34" charset="0"/>
              </a:rPr>
              <a:t>how much better is overall accuracy with respect to just following the pure  probabilities</a:t>
            </a:r>
            <a:endParaRPr lang="en-GB" sz="1400" dirty="0">
              <a:solidFill>
                <a:schemeClr val="tx1">
                  <a:lumMod val="75000"/>
                </a:schemeClr>
              </a:solidFill>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3"/>
          </p:nvPr>
        </p:nvSpPr>
        <p:spPr/>
        <p:txBody>
          <a:bodyPr/>
          <a:lstStyle/>
          <a:p>
            <a:fld id="{15C29056-5AFA-7949-831A-3EC086771171}" type="slidenum">
              <a:rPr lang="de-DE" smtClean="0"/>
              <a:pPr/>
              <a:t>7</a:t>
            </a:fld>
            <a:endParaRPr lang="de-DE" dirty="0"/>
          </a:p>
        </p:txBody>
      </p:sp>
    </p:spTree>
    <p:extLst>
      <p:ext uri="{BB962C8B-B14F-4D97-AF65-F5344CB8AC3E}">
        <p14:creationId xmlns:p14="http://schemas.microsoft.com/office/powerpoint/2010/main" val="42110400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3B26F9-B704-CF47-9C92-9A399FF23052}"/>
              </a:ext>
            </a:extLst>
          </p:cNvPr>
          <p:cNvSpPr>
            <a:spLocks noGrp="1"/>
          </p:cNvSpPr>
          <p:nvPr>
            <p:ph type="ctrTitle"/>
          </p:nvPr>
        </p:nvSpPr>
        <p:spPr/>
        <p:txBody>
          <a:bodyPr/>
          <a:lstStyle/>
          <a:p>
            <a:r>
              <a:rPr lang="de-DE" dirty="0"/>
              <a:t>Thank you</a:t>
            </a:r>
          </a:p>
        </p:txBody>
      </p:sp>
      <p:sp>
        <p:nvSpPr>
          <p:cNvPr id="5" name="Slide Number Placeholder 4"/>
          <p:cNvSpPr>
            <a:spLocks noGrp="1"/>
          </p:cNvSpPr>
          <p:nvPr>
            <p:ph type="sldNum" sz="quarter" idx="15"/>
          </p:nvPr>
        </p:nvSpPr>
        <p:spPr/>
        <p:txBody>
          <a:bodyPr/>
          <a:lstStyle/>
          <a:p>
            <a:fld id="{15C29056-5AFA-7949-831A-3EC086771171}" type="slidenum">
              <a:rPr lang="de-DE" smtClean="0"/>
              <a:pPr/>
              <a:t>70</a:t>
            </a:fld>
            <a:endParaRPr lang="de-DE" dirty="0"/>
          </a:p>
        </p:txBody>
      </p:sp>
      <p:sp>
        <p:nvSpPr>
          <p:cNvPr id="7" name="Footer Placeholder 6"/>
          <p:cNvSpPr>
            <a:spLocks noGrp="1"/>
          </p:cNvSpPr>
          <p:nvPr>
            <p:ph type="ftr" sz="quarter" idx="3"/>
          </p:nvPr>
        </p:nvSpPr>
        <p:spPr/>
        <p:txBody>
          <a:bodyPr/>
          <a:lstStyle/>
          <a:p>
            <a:r>
              <a:rPr lang="en-US" smtClean="0"/>
              <a:t>For any questions please contact: education@knime.com</a:t>
            </a:r>
            <a:endParaRPr lang="en-US" dirty="0"/>
          </a:p>
        </p:txBody>
      </p:sp>
    </p:spTree>
    <p:extLst>
      <p:ext uri="{BB962C8B-B14F-4D97-AF65-F5344CB8AC3E}">
        <p14:creationId xmlns:p14="http://schemas.microsoft.com/office/powerpoint/2010/main" val="6486840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1574A-DED4-425C-B2EF-8A6B6325573D}"/>
              </a:ext>
            </a:extLst>
          </p:cNvPr>
          <p:cNvSpPr>
            <a:spLocks noGrp="1"/>
          </p:cNvSpPr>
          <p:nvPr>
            <p:ph type="title"/>
          </p:nvPr>
        </p:nvSpPr>
        <p:spPr/>
        <p:txBody>
          <a:bodyPr/>
          <a:lstStyle/>
          <a:p>
            <a:r>
              <a:rPr lang="de-DE" dirty="0" smtClean="0"/>
              <a:t>2. Overall accuracy vs. Cohen‘s kappa</a:t>
            </a:r>
            <a:endParaRPr lang="en-GB" dirty="0"/>
          </a:p>
        </p:txBody>
      </p:sp>
      <p:sp>
        <p:nvSpPr>
          <p:cNvPr id="4" name="Text Placeholder 3">
            <a:extLst>
              <a:ext uri="{FF2B5EF4-FFF2-40B4-BE49-F238E27FC236}">
                <a16:creationId xmlns:a16="http://schemas.microsoft.com/office/drawing/2014/main" id="{950438FB-0FD3-40B0-B669-DEE8BC45CBC3}"/>
              </a:ext>
            </a:extLst>
          </p:cNvPr>
          <p:cNvSpPr>
            <a:spLocks noGrp="1"/>
          </p:cNvSpPr>
          <p:nvPr>
            <p:ph type="body" sz="quarter" idx="14"/>
          </p:nvPr>
        </p:nvSpPr>
        <p:spPr>
          <a:xfrm>
            <a:off x="360000" y="2002771"/>
            <a:ext cx="8378825" cy="3204908"/>
          </a:xfrm>
        </p:spPr>
        <p:txBody>
          <a:bodyPr/>
          <a:lstStyle/>
          <a:p>
            <a:r>
              <a:rPr lang="de-DE" dirty="0"/>
              <a:t>The more the classes in the dataset are unevenly distributed, the more it is advisable to use Cohen‘s kappa instead of Overall Accuracy.</a:t>
            </a:r>
          </a:p>
          <a:p>
            <a:endParaRPr lang="en-US" dirty="0"/>
          </a:p>
          <a:p>
            <a:r>
              <a:rPr lang="en-US" dirty="0"/>
              <a:t>An alternative is to artificially produce a dataset with equally distributed classes and calculate the Overall Accuracy for it.</a:t>
            </a:r>
          </a:p>
        </p:txBody>
      </p:sp>
      <p:sp>
        <p:nvSpPr>
          <p:cNvPr id="5" name="Footer Placeholder 4">
            <a:extLst>
              <a:ext uri="{FF2B5EF4-FFF2-40B4-BE49-F238E27FC236}">
                <a16:creationId xmlns:a16="http://schemas.microsoft.com/office/drawing/2014/main" id="{5379FEF0-E26C-4458-86C8-C95BB738798A}"/>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6" name="Text Placeholder 5"/>
          <p:cNvSpPr>
            <a:spLocks noGrp="1"/>
          </p:cNvSpPr>
          <p:nvPr>
            <p:ph type="body" sz="quarter" idx="15"/>
          </p:nvPr>
        </p:nvSpPr>
        <p:spPr/>
        <p:txBody>
          <a:bodyPr/>
          <a:lstStyle/>
          <a:p>
            <a:pPr marL="0" indent="0">
              <a:buNone/>
            </a:pPr>
            <a:r>
              <a:rPr lang="en-GB" i="1" dirty="0"/>
              <a:t>When is it preferable to use the overall accuracy? When the Cohen's kappa</a:t>
            </a:r>
            <a:r>
              <a:rPr lang="en-GB" i="1" dirty="0" smtClean="0"/>
              <a:t>?</a:t>
            </a:r>
            <a:endParaRPr lang="en-GB" i="1" dirty="0"/>
          </a:p>
        </p:txBody>
      </p:sp>
      <p:sp>
        <p:nvSpPr>
          <p:cNvPr id="7" name="Slide Number Placeholder 6"/>
          <p:cNvSpPr>
            <a:spLocks noGrp="1"/>
          </p:cNvSpPr>
          <p:nvPr>
            <p:ph type="sldNum" sz="quarter" idx="13"/>
          </p:nvPr>
        </p:nvSpPr>
        <p:spPr/>
        <p:txBody>
          <a:bodyPr/>
          <a:lstStyle/>
          <a:p>
            <a:fld id="{15C29056-5AFA-7949-831A-3EC086771171}" type="slidenum">
              <a:rPr lang="de-DE" smtClean="0"/>
              <a:pPr/>
              <a:t>8</a:t>
            </a:fld>
            <a:endParaRPr lang="de-DE" dirty="0"/>
          </a:p>
        </p:txBody>
      </p:sp>
    </p:spTree>
    <p:extLst>
      <p:ext uri="{BB962C8B-B14F-4D97-AF65-F5344CB8AC3E}">
        <p14:creationId xmlns:p14="http://schemas.microsoft.com/office/powerpoint/2010/main" val="1158436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4516" y="1044000"/>
            <a:ext cx="5484553" cy="1292662"/>
          </a:xfrm>
        </p:spPr>
        <p:txBody>
          <a:bodyPr/>
          <a:lstStyle/>
          <a:p>
            <a:r>
              <a:rPr lang="en-GB" dirty="0" smtClean="0"/>
              <a:t>Exercise 2</a:t>
            </a:r>
            <a:br>
              <a:rPr lang="en-GB" dirty="0" smtClean="0"/>
            </a:br>
            <a:r>
              <a:rPr lang="en-GB" dirty="0" smtClean="0"/>
              <a:t>ROC Curve</a:t>
            </a:r>
            <a:endParaRPr lang="en-US" dirty="0"/>
          </a:p>
        </p:txBody>
      </p:sp>
      <p:sp>
        <p:nvSpPr>
          <p:cNvPr id="4" name="Footer Placeholder 3"/>
          <p:cNvSpPr>
            <a:spLocks noGrp="1"/>
          </p:cNvSpPr>
          <p:nvPr>
            <p:ph type="ftr" sz="quarter" idx="3"/>
          </p:nvPr>
        </p:nvSpPr>
        <p:spPr/>
        <p:txBody>
          <a:bodyPr/>
          <a:lstStyle/>
          <a:p>
            <a:r>
              <a:rPr lang="en" smtClean="0"/>
              <a:t>Guide to Intelligent Data Science </a:t>
            </a:r>
            <a:r>
              <a:rPr lang="en" b="0" smtClean="0"/>
              <a:t>Second Edition, 2020</a:t>
            </a:r>
            <a:endParaRPr lang="de-DE" b="0" dirty="0"/>
          </a:p>
        </p:txBody>
      </p:sp>
      <p:sp>
        <p:nvSpPr>
          <p:cNvPr id="5" name="Slide Number Placeholder 4"/>
          <p:cNvSpPr>
            <a:spLocks noGrp="1"/>
          </p:cNvSpPr>
          <p:nvPr>
            <p:ph type="sldNum" sz="quarter" idx="4"/>
          </p:nvPr>
        </p:nvSpPr>
        <p:spPr/>
        <p:txBody>
          <a:bodyPr/>
          <a:lstStyle/>
          <a:p>
            <a:fld id="{15C29056-5AFA-7949-831A-3EC086771171}" type="slidenum">
              <a:rPr lang="de-DE" smtClean="0"/>
              <a:pPr/>
              <a:t>9</a:t>
            </a:fld>
            <a:endParaRPr lang="de-DE" dirty="0"/>
          </a:p>
        </p:txBody>
      </p:sp>
    </p:spTree>
    <p:extLst>
      <p:ext uri="{BB962C8B-B14F-4D97-AF65-F5344CB8AC3E}">
        <p14:creationId xmlns:p14="http://schemas.microsoft.com/office/powerpoint/2010/main" val="3012435042"/>
      </p:ext>
    </p:extLst>
  </p:cSld>
  <p:clrMapOvr>
    <a:masterClrMapping/>
  </p:clrMapOvr>
</p:sld>
</file>

<file path=ppt/theme/theme1.xml><?xml version="1.0" encoding="utf-8"?>
<a:theme xmlns:a="http://schemas.openxmlformats.org/drawingml/2006/main" name="Master Guide to Intelligent Data Science">
  <a:themeElements>
    <a:clrScheme name="Guide to Intelligent Data Science 1">
      <a:dk1>
        <a:srgbClr val="00386C"/>
      </a:dk1>
      <a:lt1>
        <a:srgbClr val="FFFFFF"/>
      </a:lt1>
      <a:dk2>
        <a:srgbClr val="95B0BE"/>
      </a:dk2>
      <a:lt2>
        <a:srgbClr val="CDDEE7"/>
      </a:lt2>
      <a:accent1>
        <a:srgbClr val="ED1846"/>
      </a:accent1>
      <a:accent2>
        <a:srgbClr val="00386C"/>
      </a:accent2>
      <a:accent3>
        <a:srgbClr val="CDDEE7"/>
      </a:accent3>
      <a:accent4>
        <a:srgbClr val="8DAAB9"/>
      </a:accent4>
      <a:accent5>
        <a:srgbClr val="340A0B"/>
      </a:accent5>
      <a:accent6>
        <a:srgbClr val="832A38"/>
      </a:accent6>
      <a:hlink>
        <a:srgbClr val="00386C"/>
      </a:hlink>
      <a:folHlink>
        <a:srgbClr val="8BA8B7"/>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9050">
          <a:solidFill>
            <a:srgbClr val="92AEBC"/>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cap="rnd" cmpd="sng">
          <a:solidFill>
            <a:srgbClr val="92AEBC"/>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solidFill>
          <a:schemeClr val="bg1"/>
        </a:solidFill>
      </a:spPr>
      <a:bodyPr wrap="square" lIns="0" tIns="0" rIns="0" bIns="0" rtlCol="0">
        <a:spAutoFit/>
      </a:bodyPr>
      <a:lstStyle>
        <a:defPPr algn="l">
          <a:lnSpc>
            <a:spcPct val="100000"/>
          </a:lnSpc>
          <a:defRPr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defPPr>
      </a:lstStyle>
    </a:txDef>
  </a:objectDefaults>
  <a:extraClrSchemeLst/>
  <a:extLst>
    <a:ext uri="{05A4C25C-085E-4340-85A3-A5531E510DB2}">
      <thm15:themeFamily xmlns:thm15="http://schemas.microsoft.com/office/thememl/2012/main" name="KNIME-PP-Vorlage-190226" id="{16C63487-B647-7947-A218-79B803470186}" vid="{3D5B32DD-FEEC-8A41-AAF9-24D8CEF25E20}"/>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683E31740070594596117FEC384DD67F" ma:contentTypeVersion="14" ma:contentTypeDescription="Create a new document." ma:contentTypeScope="" ma:versionID="c7648634e9df3405144b3fe5a1726d33">
  <xsd:schema xmlns:xsd="http://www.w3.org/2001/XMLSchema" xmlns:xs="http://www.w3.org/2001/XMLSchema" xmlns:p="http://schemas.microsoft.com/office/2006/metadata/properties" xmlns:ns1="http://schemas.microsoft.com/sharepoint/v3" xmlns:ns2="a1d3deca-49d0-46fa-a3f9-6e0c4e618558" xmlns:ns3="32a7ba11-dde9-4cf2-a6ac-8f31dc36ce67" targetNamespace="http://schemas.microsoft.com/office/2006/metadata/properties" ma:root="true" ma:fieldsID="3f4aaf3f81e128484679cd5afd72b81d" ns1:_="" ns2:_="" ns3:_="">
    <xsd:import namespace="http://schemas.microsoft.com/sharepoint/v3"/>
    <xsd:import namespace="a1d3deca-49d0-46fa-a3f9-6e0c4e618558"/>
    <xsd:import namespace="32a7ba11-dde9-4cf2-a6ac-8f31dc36ce6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Location" minOccurs="0"/>
                <xsd:element ref="ns3:MediaServiceGenerationTime" minOccurs="0"/>
                <xsd:element ref="ns3:MediaServiceEventHashCode" minOccurs="0"/>
                <xsd:element ref="ns3:MediaServiceAutoTags" minOccurs="0"/>
                <xsd:element ref="ns3:MediaServiceOCR" minOccurs="0"/>
                <xsd:element ref="ns3:MediaServiceAutoKeyPoints" minOccurs="0"/>
                <xsd:element ref="ns3:MediaServiceKeyPoints" minOccurs="0"/>
                <xsd:element ref="ns1:_ip_UnifiedCompliancePolicyProperties" minOccurs="0"/>
                <xsd:element ref="ns1:_ip_UnifiedCompliancePolicyUIAction"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1d3deca-49d0-46fa-a3f9-6e0c4e61855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_dlc_DocId" ma:index="22" nillable="true" ma:displayName="Document ID Value" ma:description="The value of the document ID assigned to this item." ma:internalName="_dlc_DocId" ma:readOnly="true">
      <xsd:simpleType>
        <xsd:restriction base="dms:Text"/>
      </xsd:simpleType>
    </xsd:element>
    <xsd:element name="_dlc_DocIdUrl" ma:index="23"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4"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32a7ba11-dde9-4cf2-a6ac-8f31dc36ce6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Tags" ma:index="16" nillable="true" ma:displayName="Tags" ma:description=""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_dlc_DocId xmlns="a1d3deca-49d0-46fa-a3f9-6e0c4e618558">XFNKNFZNA3JN-2102554853-552648</_dlc_DocId>
    <_dlc_DocIdUrl xmlns="a1d3deca-49d0-46fa-a3f9-6e0c4e618558">
      <Url>https://knime.sharepoint.com/_layouts/15/DocIdRedir.aspx?ID=XFNKNFZNA3JN-2102554853-552648</Url>
      <Description>XFNKNFZNA3JN-2102554853-552648</Description>
    </_dlc_DocIdUrl>
  </documentManagement>
</p:properties>
</file>

<file path=customXml/itemProps1.xml><?xml version="1.0" encoding="utf-8"?>
<ds:datastoreItem xmlns:ds="http://schemas.openxmlformats.org/officeDocument/2006/customXml" ds:itemID="{C8780307-8751-49EF-9687-CF39DB34BD5D}">
  <ds:schemaRefs>
    <ds:schemaRef ds:uri="http://schemas.microsoft.com/sharepoint/events"/>
  </ds:schemaRefs>
</ds:datastoreItem>
</file>

<file path=customXml/itemProps2.xml><?xml version="1.0" encoding="utf-8"?>
<ds:datastoreItem xmlns:ds="http://schemas.openxmlformats.org/officeDocument/2006/customXml" ds:itemID="{007C0C6B-B32A-4043-A834-1A0F1BE9C6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1d3deca-49d0-46fa-a3f9-6e0c4e618558"/>
    <ds:schemaRef ds:uri="32a7ba11-dde9-4cf2-a6ac-8f31dc36ce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EC53D86-9493-45BF-B85E-0AA6C48C3EE3}">
  <ds:schemaRefs>
    <ds:schemaRef ds:uri="http://schemas.microsoft.com/sharepoint/v3/contenttype/forms"/>
  </ds:schemaRefs>
</ds:datastoreItem>
</file>

<file path=customXml/itemProps4.xml><?xml version="1.0" encoding="utf-8"?>
<ds:datastoreItem xmlns:ds="http://schemas.openxmlformats.org/officeDocument/2006/customXml" ds:itemID="{66BC03A6-CC7F-4A60-B738-FC353793CF8C}">
  <ds:schemaRefs>
    <ds:schemaRef ds:uri="http://purl.org/dc/terms/"/>
    <ds:schemaRef ds:uri="http://purl.org/dc/dcmitype/"/>
    <ds:schemaRef ds:uri="http://schemas.microsoft.com/office/2006/documentManagement/types"/>
    <ds:schemaRef ds:uri="http://purl.org/dc/elements/1.1/"/>
    <ds:schemaRef ds:uri="http://schemas.microsoft.com/office/2006/metadata/properties"/>
    <ds:schemaRef ds:uri="32a7ba11-dde9-4cf2-a6ac-8f31dc36ce67"/>
    <ds:schemaRef ds:uri="http://schemas.microsoft.com/sharepoint/v3"/>
    <ds:schemaRef ds:uri="a1d3deca-49d0-46fa-a3f9-6e0c4e618558"/>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16860</TotalTime>
  <Words>6847</Words>
  <Application>Microsoft Office PowerPoint</Application>
  <PresentationFormat>On-screen Show (16:10)</PresentationFormat>
  <Paragraphs>1081</Paragraphs>
  <Slides>70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70</vt:i4>
      </vt:variant>
    </vt:vector>
  </HeadingPairs>
  <TitlesOfParts>
    <vt:vector size="77" baseType="lpstr">
      <vt:lpstr>Arial</vt:lpstr>
      <vt:lpstr>Calibri</vt:lpstr>
      <vt:lpstr>Roboto</vt:lpstr>
      <vt:lpstr>Cambria Math</vt:lpstr>
      <vt:lpstr>Segoe UI Symbol</vt:lpstr>
      <vt:lpstr>Symbol</vt:lpstr>
      <vt:lpstr>Master Guide to Intelligent Data Science</vt:lpstr>
      <vt:lpstr>Basic Principles: Exercises</vt:lpstr>
      <vt:lpstr>Exercise 1 Evaluation Metrics</vt:lpstr>
      <vt:lpstr>Evaluation Metrics</vt:lpstr>
      <vt:lpstr>1. Error metrics for classification</vt:lpstr>
      <vt:lpstr>1. Error metrics for classification</vt:lpstr>
      <vt:lpstr>1. Error metrics for classification</vt:lpstr>
      <vt:lpstr>1. Error metrics for classification</vt:lpstr>
      <vt:lpstr>2. Overall accuracy vs. Cohen‘s kappa</vt:lpstr>
      <vt:lpstr>Exercise 2 ROC Curve</vt:lpstr>
      <vt:lpstr>ROC curve</vt:lpstr>
      <vt:lpstr>ROC curve</vt:lpstr>
      <vt:lpstr>Threshold = 1.0</vt:lpstr>
      <vt:lpstr>Threshold = 0.9</vt:lpstr>
      <vt:lpstr>Threshold = 0.8</vt:lpstr>
      <vt:lpstr>Threshold = 0.7</vt:lpstr>
      <vt:lpstr>Threshold = 0.6</vt:lpstr>
      <vt:lpstr>Threshold = 0.5</vt:lpstr>
      <vt:lpstr>Threshold = 0.4</vt:lpstr>
      <vt:lpstr>Threshold = 0.3</vt:lpstr>
      <vt:lpstr>Threshold = 0.2</vt:lpstr>
      <vt:lpstr>Threshold = 0.1</vt:lpstr>
      <vt:lpstr>Threshold = 0.0</vt:lpstr>
      <vt:lpstr>ROC Curve</vt:lpstr>
      <vt:lpstr>ROC Curve</vt:lpstr>
      <vt:lpstr>ROC Curve</vt:lpstr>
      <vt:lpstr>Exercise 3 Gradient Descent</vt:lpstr>
      <vt:lpstr>Gradient Descent</vt:lpstr>
      <vt:lpstr>Gradient Descent</vt:lpstr>
      <vt:lpstr>Gradient Descent</vt:lpstr>
      <vt:lpstr>Gradient Descent</vt:lpstr>
      <vt:lpstr>Gradient Descent</vt:lpstr>
      <vt:lpstr>Gradient Descent</vt:lpstr>
      <vt:lpstr>Gradient Descent</vt:lpstr>
      <vt:lpstr>Gradient Descent</vt:lpstr>
      <vt:lpstr>Exercise 4 Overfitting</vt:lpstr>
      <vt:lpstr>Overfitting</vt:lpstr>
      <vt:lpstr>Overfitting</vt:lpstr>
      <vt:lpstr>Overfitting</vt:lpstr>
      <vt:lpstr>Overfitting</vt:lpstr>
      <vt:lpstr>Overfitting</vt:lpstr>
      <vt:lpstr>Exercise 5 Training Set vs. Test set &amp; Cross-validation</vt:lpstr>
      <vt:lpstr>Training set vs Test set &amp; Cross-Validation</vt:lpstr>
      <vt:lpstr>Training set vs Test set &amp; Cross-Validation</vt:lpstr>
      <vt:lpstr>Training set vs Test set &amp; Cross-Validation</vt:lpstr>
      <vt:lpstr>Exercise 6 Building a Model</vt:lpstr>
      <vt:lpstr>Building a model</vt:lpstr>
      <vt:lpstr>Building a model</vt:lpstr>
      <vt:lpstr>Building a model</vt:lpstr>
      <vt:lpstr>Building a model</vt:lpstr>
      <vt:lpstr>Building a model</vt:lpstr>
      <vt:lpstr>Building a model</vt:lpstr>
      <vt:lpstr>Building a model</vt:lpstr>
      <vt:lpstr>Building a model</vt:lpstr>
      <vt:lpstr>Building a model</vt:lpstr>
      <vt:lpstr>Exercise 7 Search Strategies</vt:lpstr>
      <vt:lpstr>Search Strategies</vt:lpstr>
      <vt:lpstr>Search Strategies</vt:lpstr>
      <vt:lpstr>Search Strategies</vt:lpstr>
      <vt:lpstr>Exercise 8 Practice with KNIME</vt:lpstr>
      <vt:lpstr>1. Confusion Matrix</vt:lpstr>
      <vt:lpstr>1. Confusion Matrix</vt:lpstr>
      <vt:lpstr>1. Confusion Matrix</vt:lpstr>
      <vt:lpstr>2. ROC Curve</vt:lpstr>
      <vt:lpstr>2. ROC Curve</vt:lpstr>
      <vt:lpstr>2. ROC Curve</vt:lpstr>
      <vt:lpstr>2. ROC Curve</vt:lpstr>
      <vt:lpstr>3. Numeric Scorer</vt:lpstr>
      <vt:lpstr>3. Numeric Scorer</vt:lpstr>
      <vt:lpstr>3. Numeric Scorer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Microsoft Office User</dc:creator>
  <cp:lastModifiedBy>Emilio Silvestri</cp:lastModifiedBy>
  <cp:revision>481</cp:revision>
  <cp:lastPrinted>2019-02-14T13:33:55Z</cp:lastPrinted>
  <dcterms:created xsi:type="dcterms:W3CDTF">2019-02-27T15:40:41Z</dcterms:created>
  <dcterms:modified xsi:type="dcterms:W3CDTF">2021-02-17T16:23:26Z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0x010100683E31740070594596117FEC384DD67F</vt:lpwstr>
  </property>
  <property fmtid="{D5CDD505-2E9C-101B-9397-08002B2CF9AE}" pid="3" name="_dlc_DocIdItemGuid">
    <vt:lpwstr>79272a65-9cf6-4d44-a648-961f29e4aaeb</vt:lpwstr>
  </property>
</Properties>
</file>