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23"/>
  </p:notesMasterIdLst>
  <p:handoutMasterIdLst>
    <p:handoutMasterId r:id="rId24"/>
  </p:handoutMasterIdLst>
  <p:sldIdLst>
    <p:sldId id="262" r:id="rId6"/>
    <p:sldId id="273" r:id="rId7"/>
    <p:sldId id="293" r:id="rId8"/>
    <p:sldId id="274" r:id="rId9"/>
    <p:sldId id="296" r:id="rId10"/>
    <p:sldId id="298" r:id="rId11"/>
    <p:sldId id="299" r:id="rId12"/>
    <p:sldId id="297" r:id="rId13"/>
    <p:sldId id="300" r:id="rId14"/>
    <p:sldId id="275" r:id="rId15"/>
    <p:sldId id="276" r:id="rId16"/>
    <p:sldId id="301" r:id="rId17"/>
    <p:sldId id="302" r:id="rId18"/>
    <p:sldId id="303" r:id="rId19"/>
    <p:sldId id="305" r:id="rId20"/>
    <p:sldId id="306" r:id="rId21"/>
    <p:sldId id="272" r:id="rId22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846"/>
    <a:srgbClr val="CDDEE7"/>
    <a:srgbClr val="92AEBC"/>
    <a:srgbClr val="00386C"/>
    <a:srgbClr val="F8C71A"/>
    <a:srgbClr val="FFF9D9"/>
    <a:srgbClr val="FFEB7F"/>
    <a:srgbClr val="FFE240"/>
    <a:srgbClr val="FFD800"/>
    <a:srgbClr val="32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9"/>
    <p:restoredTop sz="96352"/>
  </p:normalViewPr>
  <p:slideViewPr>
    <p:cSldViewPr snapToGrid="0" snapToObjects="1" showGuides="1">
      <p:cViewPr varScale="1">
        <p:scale>
          <a:sx n="146" d="100"/>
          <a:sy n="146" d="100"/>
        </p:scale>
        <p:origin x="139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40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2EC8B-9393-498E-AC4E-496B595002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18D2-6D89-455C-972D-40899C032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16.02.2021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Caption</a:t>
            </a:r>
            <a:endParaRPr lang="de-DE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8703"/>
            <a:ext cx="8378825" cy="3398976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de-DE" dirty="0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72888" y="757193"/>
            <a:ext cx="8153048" cy="909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>
            <a:lvl1pPr>
              <a:defRPr sz="1800" i="1"/>
            </a:lvl1pPr>
            <a:lvl2pPr>
              <a:defRPr i="1"/>
            </a:lvl2pPr>
            <a:lvl5pPr marL="93345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18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Science,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87" r:id="rId4"/>
    <p:sldLayoutId id="2147483674" r:id="rId5"/>
    <p:sldLayoutId id="2147483679" r:id="rId6"/>
    <p:sldLayoutId id="2147483680" r:id="rId7"/>
    <p:sldLayoutId id="2147483686" r:id="rId8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576522" cy="1938992"/>
          </a:xfrm>
        </p:spPr>
        <p:txBody>
          <a:bodyPr/>
          <a:lstStyle/>
          <a:p>
            <a:r>
              <a:rPr lang="de-DE" dirty="0" smtClean="0"/>
              <a:t>Bayes Classifiers: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Naïve Bayes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51425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Bayes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0001" y="1332753"/>
            <a:ext cx="2915106" cy="3874926"/>
          </a:xfrm>
        </p:spPr>
        <p:txBody>
          <a:bodyPr/>
          <a:lstStyle/>
          <a:p>
            <a:r>
              <a:rPr lang="en-US" sz="1600" i="1" dirty="0"/>
              <a:t>The following database for fitting contact lenses is given. Based on the attributes age, spectacle prescription, astigmatism and tear production rate the task is to predict whether a patient should be fitted with hard contact lenses, soft contact lenses or not be fitted with contact lenses at 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34181"/>
              </p:ext>
            </p:extLst>
          </p:nvPr>
        </p:nvGraphicFramePr>
        <p:xfrm>
          <a:off x="3412567" y="296739"/>
          <a:ext cx="561254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509">
                  <a:extLst>
                    <a:ext uri="{9D8B030D-6E8A-4147-A177-3AD203B41FA5}">
                      <a16:colId xmlns:a16="http://schemas.microsoft.com/office/drawing/2014/main" val="376668496"/>
                    </a:ext>
                  </a:extLst>
                </a:gridCol>
                <a:gridCol w="1122509">
                  <a:extLst>
                    <a:ext uri="{9D8B030D-6E8A-4147-A177-3AD203B41FA5}">
                      <a16:colId xmlns:a16="http://schemas.microsoft.com/office/drawing/2014/main" val="241841067"/>
                    </a:ext>
                  </a:extLst>
                </a:gridCol>
                <a:gridCol w="1122509">
                  <a:extLst>
                    <a:ext uri="{9D8B030D-6E8A-4147-A177-3AD203B41FA5}">
                      <a16:colId xmlns:a16="http://schemas.microsoft.com/office/drawing/2014/main" val="616354963"/>
                    </a:ext>
                  </a:extLst>
                </a:gridCol>
                <a:gridCol w="1122509">
                  <a:extLst>
                    <a:ext uri="{9D8B030D-6E8A-4147-A177-3AD203B41FA5}">
                      <a16:colId xmlns:a16="http://schemas.microsoft.com/office/drawing/2014/main" val="3783365989"/>
                    </a:ext>
                  </a:extLst>
                </a:gridCol>
                <a:gridCol w="1122509">
                  <a:extLst>
                    <a:ext uri="{9D8B030D-6E8A-4147-A177-3AD203B41FA5}">
                      <a16:colId xmlns:a16="http://schemas.microsoft.com/office/drawing/2014/main" val="4034374386"/>
                    </a:ext>
                  </a:extLst>
                </a:gridCol>
              </a:tblGrid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age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spec-</a:t>
                      </a:r>
                      <a:r>
                        <a:rPr lang="en-GB" sz="1000" dirty="0" err="1"/>
                        <a:t>prescrib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astigmatism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tear-prod-rate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contact lenses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39090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6182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young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soft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57058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64102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young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hard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99323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5412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young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soft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52028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hard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26438"/>
                  </a:ext>
                </a:extLst>
              </a:tr>
              <a:tr h="242122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14525"/>
                  </a:ext>
                </a:extLst>
              </a:tr>
              <a:tr h="24212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hard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09238"/>
                  </a:ext>
                </a:extLst>
              </a:tr>
              <a:tr h="242122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63154"/>
                  </a:ext>
                </a:extLst>
              </a:tr>
              <a:tr h="24212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soft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04287"/>
                  </a:ext>
                </a:extLst>
              </a:tr>
              <a:tr h="242122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57436"/>
                  </a:ext>
                </a:extLst>
              </a:tr>
              <a:tr h="24212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94873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14636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4727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5803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myope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hard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29828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65841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soft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27158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reduced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87832"/>
                  </a:ext>
                </a:extLst>
              </a:tr>
              <a:tr h="21593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hypermetrope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normal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Bayes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i="1" dirty="0"/>
              <a:t>Compute all probabilities that are necessary to predict the following instances with a Naïve Bayes classifier and classify them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47291"/>
              </p:ext>
            </p:extLst>
          </p:nvPr>
        </p:nvGraphicFramePr>
        <p:xfrm>
          <a:off x="1810870" y="1980978"/>
          <a:ext cx="5629836" cy="150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59">
                  <a:extLst>
                    <a:ext uri="{9D8B030D-6E8A-4147-A177-3AD203B41FA5}">
                      <a16:colId xmlns:a16="http://schemas.microsoft.com/office/drawing/2014/main" val="2107142793"/>
                    </a:ext>
                  </a:extLst>
                </a:gridCol>
                <a:gridCol w="1407459">
                  <a:extLst>
                    <a:ext uri="{9D8B030D-6E8A-4147-A177-3AD203B41FA5}">
                      <a16:colId xmlns:a16="http://schemas.microsoft.com/office/drawing/2014/main" val="4062335277"/>
                    </a:ext>
                  </a:extLst>
                </a:gridCol>
                <a:gridCol w="1407459">
                  <a:extLst>
                    <a:ext uri="{9D8B030D-6E8A-4147-A177-3AD203B41FA5}">
                      <a16:colId xmlns:a16="http://schemas.microsoft.com/office/drawing/2014/main" val="2081941593"/>
                    </a:ext>
                  </a:extLst>
                </a:gridCol>
                <a:gridCol w="1407459">
                  <a:extLst>
                    <a:ext uri="{9D8B030D-6E8A-4147-A177-3AD203B41FA5}">
                      <a16:colId xmlns:a16="http://schemas.microsoft.com/office/drawing/2014/main" val="2908109002"/>
                    </a:ext>
                  </a:extLst>
                </a:gridCol>
              </a:tblGrid>
              <a:tr h="37582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spec-</a:t>
                      </a:r>
                      <a:r>
                        <a:rPr lang="en-GB" sz="1400" dirty="0" err="1"/>
                        <a:t>prescrib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astigmatism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tear-prod-rate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60601"/>
                  </a:ext>
                </a:extLst>
              </a:tr>
              <a:tr h="37582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hypermetrope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reduced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32034"/>
                  </a:ext>
                </a:extLst>
              </a:tr>
              <a:tr h="37582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myope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normal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41012"/>
                  </a:ext>
                </a:extLst>
              </a:tr>
              <a:tr h="37582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myope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reduced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0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77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Bayes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The conditional probability tables for all attributes: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10567"/>
              </p:ext>
            </p:extLst>
          </p:nvPr>
        </p:nvGraphicFramePr>
        <p:xfrm>
          <a:off x="2844800" y="1312536"/>
          <a:ext cx="39982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65">
                  <a:extLst>
                    <a:ext uri="{9D8B030D-6E8A-4147-A177-3AD203B41FA5}">
                      <a16:colId xmlns:a16="http://schemas.microsoft.com/office/drawing/2014/main" val="4290867169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189293452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045938724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995312486"/>
                    </a:ext>
                  </a:extLst>
                </a:gridCol>
              </a:tblGrid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soft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85169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107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06541"/>
              </p:ext>
            </p:extLst>
          </p:nvPr>
        </p:nvGraphicFramePr>
        <p:xfrm>
          <a:off x="699247" y="2120337"/>
          <a:ext cx="3998260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65">
                  <a:extLst>
                    <a:ext uri="{9D8B030D-6E8A-4147-A177-3AD203B41FA5}">
                      <a16:colId xmlns:a16="http://schemas.microsoft.com/office/drawing/2014/main" val="4290867169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189293452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045938724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995312486"/>
                    </a:ext>
                  </a:extLst>
                </a:gridCol>
              </a:tblGrid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Class/age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pre-</a:t>
                      </a:r>
                      <a:r>
                        <a:rPr lang="en-GB" dirty="0" err="1"/>
                        <a:t>presbyopic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presbyopic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young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85169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1079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55684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91669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87024"/>
              </p:ext>
            </p:extLst>
          </p:nvPr>
        </p:nvGraphicFramePr>
        <p:xfrm>
          <a:off x="5453527" y="2212397"/>
          <a:ext cx="299869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65">
                  <a:extLst>
                    <a:ext uri="{9D8B030D-6E8A-4147-A177-3AD203B41FA5}">
                      <a16:colId xmlns:a16="http://schemas.microsoft.com/office/drawing/2014/main" val="4290867169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189293452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045938724"/>
                    </a:ext>
                  </a:extLst>
                </a:gridCol>
              </a:tblGrid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Class/</a:t>
                      </a:r>
                      <a:r>
                        <a:rPr lang="en-GB" dirty="0" err="1"/>
                        <a:t>astig</a:t>
                      </a:r>
                      <a:r>
                        <a:rPr lang="en-GB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85169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1079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55684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91669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45399"/>
              </p:ext>
            </p:extLst>
          </p:nvPr>
        </p:nvGraphicFramePr>
        <p:xfrm>
          <a:off x="5453528" y="3879864"/>
          <a:ext cx="2998695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65">
                  <a:extLst>
                    <a:ext uri="{9D8B030D-6E8A-4147-A177-3AD203B41FA5}">
                      <a16:colId xmlns:a16="http://schemas.microsoft.com/office/drawing/2014/main" val="4290867169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189293452"/>
                    </a:ext>
                  </a:extLst>
                </a:gridCol>
                <a:gridCol w="999565">
                  <a:extLst>
                    <a:ext uri="{9D8B030D-6E8A-4147-A177-3AD203B41FA5}">
                      <a16:colId xmlns:a16="http://schemas.microsoft.com/office/drawing/2014/main" val="3045938724"/>
                    </a:ext>
                  </a:extLst>
                </a:gridCol>
              </a:tblGrid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Class/spec-</a:t>
                      </a:r>
                      <a:r>
                        <a:rPr lang="en-GB" dirty="0" err="1"/>
                        <a:t>prescrip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hypermetrope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myope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85169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1079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55684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91669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2707"/>
              </p:ext>
            </p:extLst>
          </p:nvPr>
        </p:nvGraphicFramePr>
        <p:xfrm>
          <a:off x="699247" y="3813219"/>
          <a:ext cx="3998262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54">
                  <a:extLst>
                    <a:ext uri="{9D8B030D-6E8A-4147-A177-3AD203B41FA5}">
                      <a16:colId xmlns:a16="http://schemas.microsoft.com/office/drawing/2014/main" val="4290867169"/>
                    </a:ext>
                  </a:extLst>
                </a:gridCol>
                <a:gridCol w="1332754">
                  <a:extLst>
                    <a:ext uri="{9D8B030D-6E8A-4147-A177-3AD203B41FA5}">
                      <a16:colId xmlns:a16="http://schemas.microsoft.com/office/drawing/2014/main" val="3189293452"/>
                    </a:ext>
                  </a:extLst>
                </a:gridCol>
                <a:gridCol w="1332754">
                  <a:extLst>
                    <a:ext uri="{9D8B030D-6E8A-4147-A177-3AD203B41FA5}">
                      <a16:colId xmlns:a16="http://schemas.microsoft.com/office/drawing/2014/main" val="3045938724"/>
                    </a:ext>
                  </a:extLst>
                </a:gridCol>
              </a:tblGrid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Class/tear-prod-rate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normal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reduced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85169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1079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55684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91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79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Bayes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hard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𝑦𝑜𝑢𝑛𝑔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h𝑦𝑝𝑒𝑟𝑚𝑒𝑡𝑟𝑜𝑝𝑒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GB" dirty="0"/>
                  <a:t>none</a:t>
                </a:r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𝑦𝑜𝑢𝑛𝑔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hypermetrope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none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800" dirty="0"/>
              </a:p>
              <a:p>
                <a:r>
                  <a:rPr lang="en-GB" dirty="0"/>
                  <a:t>soft</a:t>
                </a:r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𝑦𝑜𝑢𝑛𝑔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h𝑦𝑝𝑒𝑟𝑚𝑒𝑡𝑟𝑜𝑝𝑒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   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693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7171"/>
              </p:ext>
            </p:extLst>
          </p:nvPr>
        </p:nvGraphicFramePr>
        <p:xfrm>
          <a:off x="1888972" y="875031"/>
          <a:ext cx="5366056" cy="69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514">
                  <a:extLst>
                    <a:ext uri="{9D8B030D-6E8A-4147-A177-3AD203B41FA5}">
                      <a16:colId xmlns:a16="http://schemas.microsoft.com/office/drawing/2014/main" val="2107142793"/>
                    </a:ext>
                  </a:extLst>
                </a:gridCol>
                <a:gridCol w="1341514">
                  <a:extLst>
                    <a:ext uri="{9D8B030D-6E8A-4147-A177-3AD203B41FA5}">
                      <a16:colId xmlns:a16="http://schemas.microsoft.com/office/drawing/2014/main" val="4062335277"/>
                    </a:ext>
                  </a:extLst>
                </a:gridCol>
                <a:gridCol w="1341514">
                  <a:extLst>
                    <a:ext uri="{9D8B030D-6E8A-4147-A177-3AD203B41FA5}">
                      <a16:colId xmlns:a16="http://schemas.microsoft.com/office/drawing/2014/main" val="2081941593"/>
                    </a:ext>
                  </a:extLst>
                </a:gridCol>
                <a:gridCol w="1341514">
                  <a:extLst>
                    <a:ext uri="{9D8B030D-6E8A-4147-A177-3AD203B41FA5}">
                      <a16:colId xmlns:a16="http://schemas.microsoft.com/office/drawing/2014/main" val="2908109002"/>
                    </a:ext>
                  </a:extLst>
                </a:gridCol>
              </a:tblGrid>
              <a:tr h="34678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spec-</a:t>
                      </a:r>
                      <a:r>
                        <a:rPr lang="en-GB" sz="1400" dirty="0" err="1"/>
                        <a:t>prescrib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astigmatism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tear-prod-rate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60601"/>
                  </a:ext>
                </a:extLst>
              </a:tr>
              <a:tr h="34678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hypermetrope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reduced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3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75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Bayes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hard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𝑝𝑟𝑒𝑠𝑏𝑦𝑜𝑝𝑖𝑐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𝑚𝑦𝑜𝑝𝑒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GB" dirty="0"/>
                  <a:t>none</a:t>
                </a:r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𝑝𝑟𝑒𝑠𝑏𝑦𝑜𝑝𝑖𝑐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𝑚𝑦𝑜𝑝𝑒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none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0.011</m:t>
                      </m:r>
                    </m:oMath>
                  </m:oMathPara>
                </a14:m>
                <a:endParaRPr lang="en-GB" sz="1800" dirty="0"/>
              </a:p>
              <a:p>
                <a:r>
                  <a:rPr lang="en-GB" dirty="0"/>
                  <a:t>soft</a:t>
                </a:r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𝑝𝑟𝑒𝑠𝑏𝑦𝑜𝑝𝑖𝑐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𝑚𝑦𝑜𝑝𝑒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   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693" r="-1236" b="-6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09022"/>
              </p:ext>
            </p:extLst>
          </p:nvPr>
        </p:nvGraphicFramePr>
        <p:xfrm>
          <a:off x="1888972" y="875031"/>
          <a:ext cx="5366056" cy="69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514">
                  <a:extLst>
                    <a:ext uri="{9D8B030D-6E8A-4147-A177-3AD203B41FA5}">
                      <a16:colId xmlns:a16="http://schemas.microsoft.com/office/drawing/2014/main" val="2107142793"/>
                    </a:ext>
                  </a:extLst>
                </a:gridCol>
                <a:gridCol w="1341514">
                  <a:extLst>
                    <a:ext uri="{9D8B030D-6E8A-4147-A177-3AD203B41FA5}">
                      <a16:colId xmlns:a16="http://schemas.microsoft.com/office/drawing/2014/main" val="4062335277"/>
                    </a:ext>
                  </a:extLst>
                </a:gridCol>
                <a:gridCol w="1341514">
                  <a:extLst>
                    <a:ext uri="{9D8B030D-6E8A-4147-A177-3AD203B41FA5}">
                      <a16:colId xmlns:a16="http://schemas.microsoft.com/office/drawing/2014/main" val="2081941593"/>
                    </a:ext>
                  </a:extLst>
                </a:gridCol>
                <a:gridCol w="1341514">
                  <a:extLst>
                    <a:ext uri="{9D8B030D-6E8A-4147-A177-3AD203B41FA5}">
                      <a16:colId xmlns:a16="http://schemas.microsoft.com/office/drawing/2014/main" val="2908109002"/>
                    </a:ext>
                  </a:extLst>
                </a:gridCol>
              </a:tblGrid>
              <a:tr h="34678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spec-</a:t>
                      </a:r>
                      <a:r>
                        <a:rPr lang="en-GB" sz="1400" dirty="0" err="1"/>
                        <a:t>prescrib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astigmatism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tear-prod-rate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60601"/>
                  </a:ext>
                </a:extLst>
              </a:tr>
              <a:tr h="34678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myope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normal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3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3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Bayes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hard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𝑝𝑟𝑒𝑠𝑏𝑦𝑜𝑝𝑖𝑐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𝑚𝑦𝑜𝑝𝑒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GB" dirty="0"/>
                  <a:t>none</a:t>
                </a:r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𝑝𝑟𝑒𝑠𝑏𝑦𝑜𝑝𝑖𝑐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𝑚𝑦𝑜𝑝𝑒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</a:rPr>
                            <m:t>none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𝑛𝑜𝑛𝑒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0.011</m:t>
                      </m:r>
                    </m:oMath>
                  </m:oMathPara>
                </a14:m>
                <a:endParaRPr lang="en-GB" sz="1800" dirty="0"/>
              </a:p>
              <a:p>
                <a:r>
                  <a:rPr lang="en-GB" dirty="0"/>
                  <a:t>soft</a:t>
                </a:r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𝑝𝑟𝑒𝑠𝑏𝑦𝑜𝑝𝑖𝑐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𝑚𝑦𝑜𝑝𝑒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   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693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29365"/>
              </p:ext>
            </p:extLst>
          </p:nvPr>
        </p:nvGraphicFramePr>
        <p:xfrm>
          <a:off x="1888972" y="875031"/>
          <a:ext cx="5366056" cy="69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514">
                  <a:extLst>
                    <a:ext uri="{9D8B030D-6E8A-4147-A177-3AD203B41FA5}">
                      <a16:colId xmlns:a16="http://schemas.microsoft.com/office/drawing/2014/main" val="2107142793"/>
                    </a:ext>
                  </a:extLst>
                </a:gridCol>
                <a:gridCol w="1341514">
                  <a:extLst>
                    <a:ext uri="{9D8B030D-6E8A-4147-A177-3AD203B41FA5}">
                      <a16:colId xmlns:a16="http://schemas.microsoft.com/office/drawing/2014/main" val="4062335277"/>
                    </a:ext>
                  </a:extLst>
                </a:gridCol>
                <a:gridCol w="1341514">
                  <a:extLst>
                    <a:ext uri="{9D8B030D-6E8A-4147-A177-3AD203B41FA5}">
                      <a16:colId xmlns:a16="http://schemas.microsoft.com/office/drawing/2014/main" val="2081941593"/>
                    </a:ext>
                  </a:extLst>
                </a:gridCol>
                <a:gridCol w="1341514">
                  <a:extLst>
                    <a:ext uri="{9D8B030D-6E8A-4147-A177-3AD203B41FA5}">
                      <a16:colId xmlns:a16="http://schemas.microsoft.com/office/drawing/2014/main" val="2908109002"/>
                    </a:ext>
                  </a:extLst>
                </a:gridCol>
              </a:tblGrid>
              <a:tr h="34678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spec-</a:t>
                      </a:r>
                      <a:r>
                        <a:rPr lang="en-GB" sz="1400" dirty="0" err="1"/>
                        <a:t>prescrib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astigmatism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tear-prod-rate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60601"/>
                  </a:ext>
                </a:extLst>
              </a:tr>
              <a:tr h="34678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presbyopic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myope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reduced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3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6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 education@knime.com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1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Bayes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83820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27BA-258D-417E-8A19-A6D3E03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D992C-A8A9-4116-893A-1EFFF1D24F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conditional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hypothesis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true given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: Conditional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given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06BD-521B-451E-AE80-8907872A9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0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i="1" dirty="0"/>
              <a:t>Answer the following questions and give an explanation of your answers.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800" i="1" dirty="0"/>
              <a:t>2.6% of the total population is color-blind. On average, 5 out of 100 men and 25 out of 10000 women are color-blind. We assume that the number of men and women in the total population is equivalent. Now we choose a color-blind person from the population, what is the probability that this person is a man?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800" i="1" dirty="0"/>
              <a:t>In a company, machine M1 produces 20% of the total production, machine M2 produces 30% and machine M3 produces 50%. On average, 2% of the production of M1, 4% of M2 and 7% of M3 is defective. We take out one defective part of the production, what is the probability that it has been produced by M1/M2/M3?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800" i="1" dirty="0"/>
              <a:t>Your mailbox contains 100 unread emails. 80% of these mails are spam, 20% are non-spam. 25% of spam emails and 50% of non-spam emails contain the word ’urgent’. You open a random email and it contains the word ’urgent’. What is the probability that this is a spam email? What is the probability that this is not a spam email?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91200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</p:spPr>
            <p:txBody>
              <a:bodyPr/>
              <a:lstStyle/>
              <a:p>
                <a:r>
                  <a:rPr lang="en-US" sz="1600" dirty="0"/>
                  <a:t>Let F be the event that the person is a woman and M the event that the person is a man. B is the event that the person is color-blind. The following probabilities are given: </a:t>
                </a:r>
              </a:p>
              <a:p>
                <a:pPr marL="6350" indent="0">
                  <a:buNone/>
                </a:pPr>
                <a:r>
                  <a:rPr lang="en-GB" sz="1600" b="0" dirty="0"/>
                  <a:t>	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600" dirty="0"/>
              </a:p>
              <a:p>
                <a:pPr marL="6350" indent="0">
                  <a:buNone/>
                </a:pPr>
                <a:r>
                  <a:rPr lang="en-GB" sz="1600" b="0" dirty="0"/>
                  <a:t>	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=0.0025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r>
                  <a:rPr lang="en-GB" sz="1600" b="0" dirty="0"/>
                  <a:t>	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=0.026</m:t>
                    </m:r>
                  </m:oMath>
                </a14:m>
                <a:endParaRPr lang="en-US" sz="1600" dirty="0"/>
              </a:p>
              <a:p>
                <a:r>
                  <a:rPr lang="en-GB" sz="1600" dirty="0"/>
                  <a:t>Inserting those values into the Bayes Theorem we get:</a:t>
                </a:r>
              </a:p>
              <a:p>
                <a:endParaRPr lang="en-GB" sz="16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0.05 </m:t>
                          </m:r>
                          <m:r>
                            <a:rPr lang="en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0.026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  <a:blipFill>
                <a:blip r:embed="rId2"/>
                <a:stretch>
                  <a:fillRect l="-1382" t="-2484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2888" y="757193"/>
            <a:ext cx="8153048" cy="136077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2.6% of the total population is color-blind. On average, 5 out of 100 men and 25 out of 10000 women are color-blind. We assume that the number of men and women in the total population is equivalent. Now we choose a color-blind person from the population, what is the probability that this person is a man?</a:t>
            </a:r>
          </a:p>
        </p:txBody>
      </p:sp>
    </p:spTree>
    <p:extLst>
      <p:ext uri="{BB962C8B-B14F-4D97-AF65-F5344CB8AC3E}">
        <p14:creationId xmlns:p14="http://schemas.microsoft.com/office/powerpoint/2010/main" val="2351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</p:spPr>
            <p:txBody>
              <a:bodyPr/>
              <a:lstStyle/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r>
                  <a:rPr lang="en-US" sz="1800" dirty="0"/>
                  <a:t> be the event that the part has been produced by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the event that the part is defective. The following probabilities are given:</a:t>
                </a:r>
              </a:p>
              <a:p>
                <a:pPr marL="635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800" dirty="0"/>
              </a:p>
              <a:p>
                <a:pPr marL="635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04</m:t>
                    </m:r>
                  </m:oMath>
                </a14:m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07</m:t>
                    </m:r>
                  </m:oMath>
                </a14:m>
                <a:endParaRPr lang="en-US" sz="1800" dirty="0"/>
              </a:p>
              <a:p>
                <a:r>
                  <a:rPr lang="en-GB" sz="1800" dirty="0"/>
                  <a:t>To use Bayes theorem we need to calculate the total probability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=0.02⋅0.20+0.04⋅0.30+0.07⋅0.50=0.051 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  <a:blipFill>
                <a:blip r:embed="rId2"/>
                <a:stretch>
                  <a:fillRect l="-1600" t="-2899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2888" y="757193"/>
            <a:ext cx="8153048" cy="1360776"/>
          </a:xfrm>
        </p:spPr>
        <p:txBody>
          <a:bodyPr/>
          <a:lstStyle/>
          <a:p>
            <a:pPr marL="463550" indent="-457200">
              <a:buFont typeface="+mj-lt"/>
              <a:buAutoNum type="arabicPeriod" startAt="2"/>
            </a:pPr>
            <a:r>
              <a:rPr lang="en-US" sz="1600" dirty="0"/>
              <a:t>In a company, machine M1 produces 20% of the total production, machine M2 produces 30% and machine M3 produces 50%. On average, 2% of the production of M1, 4% of M2 and 7% of M3 is defective. We take out one defective part of the production, what is the probability that it has been produced by M1/M2/M3?</a:t>
            </a:r>
          </a:p>
        </p:txBody>
      </p:sp>
    </p:spTree>
    <p:extLst>
      <p:ext uri="{BB962C8B-B14F-4D97-AF65-F5344CB8AC3E}">
        <p14:creationId xmlns:p14="http://schemas.microsoft.com/office/powerpoint/2010/main" val="125391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</p:spPr>
            <p:txBody>
              <a:bodyPr/>
              <a:lstStyle/>
              <a:p>
                <a:r>
                  <a:rPr lang="en-US" dirty="0"/>
                  <a:t>On average 5.1% of all parts are defective. With Bayes Theorem:</a:t>
                </a:r>
              </a:p>
              <a:p>
                <a:endParaRPr lang="en-US" dirty="0"/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0.02⋅0.20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0.051</m:t>
                        </m:r>
                      </m:den>
                    </m:f>
                    <m:r>
                      <a:rPr lang="en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0.078</m:t>
                    </m:r>
                  </m:oMath>
                </a14:m>
                <a:endParaRPr lang="en-US" dirty="0"/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⋅0.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0.051</m:t>
                        </m:r>
                      </m:den>
                    </m:f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235</m:t>
                    </m:r>
                  </m:oMath>
                </a14:m>
                <a:endParaRPr lang="en-US" sz="1400" dirty="0"/>
              </a:p>
              <a:p>
                <a:r>
                  <a:rPr lang="en-GB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⋅0.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0.051</m:t>
                        </m:r>
                      </m:den>
                    </m:f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686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  <a:blipFill>
                <a:blip r:embed="rId2"/>
                <a:stretch>
                  <a:fillRect l="-1818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2888" y="757193"/>
            <a:ext cx="8153048" cy="1360776"/>
          </a:xfrm>
        </p:spPr>
        <p:txBody>
          <a:bodyPr/>
          <a:lstStyle/>
          <a:p>
            <a:pPr marL="463550" indent="-457200">
              <a:buFont typeface="+mj-lt"/>
              <a:buAutoNum type="arabicPeriod" startAt="2"/>
            </a:pPr>
            <a:r>
              <a:rPr lang="en-US" sz="1600" dirty="0"/>
              <a:t>In a company, machine M1 produces 20% of the total production, machine M2 produces 30% and machine M3 produces 50%. On average, 2% of the production of M1, 4% of M2 and 7% of M3 is defective. We take out one defective part of the production, what is the probability that it has been produced by M1/M2/M3?</a:t>
            </a:r>
          </a:p>
        </p:txBody>
      </p:sp>
    </p:spTree>
    <p:extLst>
      <p:ext uri="{BB962C8B-B14F-4D97-AF65-F5344CB8AC3E}">
        <p14:creationId xmlns:p14="http://schemas.microsoft.com/office/powerpoint/2010/main" val="73081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</p:spPr>
            <p:txBody>
              <a:bodyPr/>
              <a:lstStyle/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/>
                  <a:t> be the event that the email is spam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𝑁𝑆</m:t>
                    </m:r>
                  </m:oMath>
                </a14:m>
                <a:r>
                  <a:rPr lang="en-US" sz="1800" dirty="0"/>
                  <a:t> the event that the email is not spam.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is the event that the email contains the word “urgent”. The following probabilities are given:</a:t>
                </a:r>
              </a:p>
              <a:p>
                <a:pPr marL="635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𝑁𝑆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1800" dirty="0"/>
              </a:p>
              <a:p>
                <a:pPr marL="635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𝑁𝑆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1800" i="1" dirty="0">
                  <a:latin typeface="Cambria Math" panose="02040503050406030204" pitchFamily="18" charset="0"/>
                </a:endParaRPr>
              </a:p>
              <a:p>
                <a:endParaRPr lang="en-GB" sz="1800" dirty="0"/>
              </a:p>
              <a:p>
                <a:r>
                  <a:rPr lang="en-GB" sz="1800" dirty="0"/>
                  <a:t>To use the Bayes Theorem we need to calculate the total probability for:</a:t>
                </a:r>
              </a:p>
              <a:p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𝑁𝑆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𝑁𝑆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⋅0.80+0.50⋅0.20=0.30</m:t>
                    </m:r>
                  </m:oMath>
                </a14:m>
                <a:endParaRPr lang="en-GB" sz="1800" b="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  <a:blipFill>
                <a:blip r:embed="rId2"/>
                <a:stretch>
                  <a:fillRect l="-1600" t="-2899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2888" y="757193"/>
            <a:ext cx="8153048" cy="1360776"/>
          </a:xfrm>
        </p:spPr>
        <p:txBody>
          <a:bodyPr/>
          <a:lstStyle/>
          <a:p>
            <a:pPr marL="463550" indent="-457200">
              <a:buFont typeface="+mj-lt"/>
              <a:buAutoNum type="arabicPeriod" startAt="3"/>
            </a:pPr>
            <a:r>
              <a:rPr lang="en-US" sz="1600" dirty="0"/>
              <a:t>Your mailbox contains 100 unread emails. 80% of these mails are spam, 20% are non-spam. 25% of spam emails and 50% of non-spam emails contain the word ’urgent’. You open a random email and it contains the word ’urgent’. What is the probability that this is a spam email? What is the probability that this is not spam?</a:t>
            </a:r>
          </a:p>
        </p:txBody>
      </p:sp>
    </p:spTree>
    <p:extLst>
      <p:ext uri="{BB962C8B-B14F-4D97-AF65-F5344CB8AC3E}">
        <p14:creationId xmlns:p14="http://schemas.microsoft.com/office/powerpoint/2010/main" val="365344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</p:spPr>
            <p:txBody>
              <a:bodyPr/>
              <a:lstStyle/>
              <a:p>
                <a:r>
                  <a:rPr lang="en-GB" sz="1800" dirty="0"/>
                  <a:t>With Bayes Theorem:</a:t>
                </a:r>
              </a:p>
              <a:p>
                <a:endParaRPr lang="en-GB" sz="1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0.25⋅0.8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800" b="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2258645"/>
                <a:ext cx="8378825" cy="2949033"/>
              </a:xfrm>
              <a:blipFill>
                <a:blip r:embed="rId2"/>
                <a:stretch>
                  <a:fillRect l="-1600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2888" y="757193"/>
            <a:ext cx="8153048" cy="1360776"/>
          </a:xfrm>
        </p:spPr>
        <p:txBody>
          <a:bodyPr/>
          <a:lstStyle/>
          <a:p>
            <a:pPr marL="463550" indent="-457200">
              <a:buFont typeface="+mj-lt"/>
              <a:buAutoNum type="arabicPeriod" startAt="3"/>
            </a:pPr>
            <a:r>
              <a:rPr lang="en-US" sz="1600" dirty="0"/>
              <a:t>Your mailbox contains 100 unread emails. 80% of these mails are spam, 20% are non-spam. 25% of spam emails and 50% of non-spam emails contain the word ’urgent’. You open a random email and it contains the word ’urgent’. What is the probability that this is a spam email? What is the probability that this is not spam?</a:t>
            </a:r>
          </a:p>
        </p:txBody>
      </p:sp>
    </p:spTree>
    <p:extLst>
      <p:ext uri="{BB962C8B-B14F-4D97-AF65-F5344CB8AC3E}">
        <p14:creationId xmlns:p14="http://schemas.microsoft.com/office/powerpoint/2010/main" val="368801919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Roboto Light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XFNKNFZNA3JN-2102554853-552639</_dlc_DocId>
    <_dlc_DocIdUrl xmlns="a1d3deca-49d0-46fa-a3f9-6e0c4e618558">
      <Url>https://knime.sharepoint.com/_layouts/15/DocIdRedir.aspx?ID=XFNKNFZNA3JN-2102554853-552639</Url>
      <Description>XFNKNFZNA3JN-2102554853-552639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81D2E89-54BC-4C51-B8C0-54C7A17D0D86}">
  <ds:schemaRefs>
    <ds:schemaRef ds:uri="a1d3deca-49d0-46fa-a3f9-6e0c4e618558"/>
    <ds:schemaRef ds:uri="http://purl.org/dc/terms/"/>
    <ds:schemaRef ds:uri="http://schemas.openxmlformats.org/package/2006/metadata/core-properties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61C603-50FA-4010-BBDC-CC3E1E3BD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C10D915-E0FF-457E-9692-5D1ECC737C2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2295</Words>
  <Application>Microsoft Office PowerPoint</Application>
  <PresentationFormat>On-screen Show (16:10)</PresentationFormat>
  <Paragraphs>327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Geneva</vt:lpstr>
      <vt:lpstr>Cambria Math</vt:lpstr>
      <vt:lpstr>Roboto Light</vt:lpstr>
      <vt:lpstr>Roboto</vt:lpstr>
      <vt:lpstr>Symbol</vt:lpstr>
      <vt:lpstr>Master Guide to Intelligent Data Science</vt:lpstr>
      <vt:lpstr>Bayes Classifiers: Exercise</vt:lpstr>
      <vt:lpstr>Exercise 1 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Exercise 2 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Emilio Silvestri</cp:lastModifiedBy>
  <cp:revision>153</cp:revision>
  <cp:lastPrinted>2019-02-14T13:33:55Z</cp:lastPrinted>
  <dcterms:created xsi:type="dcterms:W3CDTF">2019-02-27T15:40:41Z</dcterms:created>
  <dcterms:modified xsi:type="dcterms:W3CDTF">2021-02-16T22:10:36Z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2cb1c117-9135-4f10-8d15-ae7b96e3d6b9</vt:lpwstr>
  </property>
</Properties>
</file>