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5"/>
  </p:sldMasterIdLst>
  <p:notesMasterIdLst>
    <p:notesMasterId r:id="rId19"/>
  </p:notesMasterIdLst>
  <p:handoutMasterIdLst>
    <p:handoutMasterId r:id="rId20"/>
  </p:handoutMasterIdLst>
  <p:sldIdLst>
    <p:sldId id="262" r:id="rId6"/>
    <p:sldId id="257" r:id="rId7"/>
    <p:sldId id="271" r:id="rId8"/>
    <p:sldId id="264" r:id="rId9"/>
    <p:sldId id="265" r:id="rId10"/>
    <p:sldId id="266" r:id="rId11"/>
    <p:sldId id="267" r:id="rId12"/>
    <p:sldId id="268" r:id="rId13"/>
    <p:sldId id="269" r:id="rId14"/>
    <p:sldId id="273" r:id="rId15"/>
    <p:sldId id="274" r:id="rId16"/>
    <p:sldId id="275" r:id="rId17"/>
    <p:sldId id="272" r:id="rId18"/>
  </p:sldIdLst>
  <p:sldSz cx="9144000" cy="5715000" type="screen16x1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  <p:embeddedFont>
      <p:font typeface="Roboto" panose="020B060402020202020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DEE7"/>
    <a:srgbClr val="92AEBC"/>
    <a:srgbClr val="00386C"/>
    <a:srgbClr val="ED1846"/>
    <a:srgbClr val="F8C71A"/>
    <a:srgbClr val="FFF9D9"/>
    <a:srgbClr val="FFEB7F"/>
    <a:srgbClr val="FFE240"/>
    <a:srgbClr val="FFD800"/>
    <a:srgbClr val="32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91" autoAdjust="0"/>
    <p:restoredTop sz="96333"/>
  </p:normalViewPr>
  <p:slideViewPr>
    <p:cSldViewPr snapToGrid="0" snapToObjects="1" showGuides="1">
      <p:cViewPr varScale="1">
        <p:scale>
          <a:sx n="146" d="100"/>
          <a:sy n="146" d="100"/>
        </p:scale>
        <p:origin x="605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4022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2EC8B-9393-498E-AC4E-496B59500209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218D2-6D89-455C-972D-40899C032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17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99794-45CA-FF41-AA62-5E594CEACF02}" type="datetimeFigureOut">
              <a:rPr lang="de-DE" smtClean="0"/>
              <a:t>16.02.2021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2914A-90BC-E546-9349-962456D80391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2594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mailto:email@email.com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-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D98B2BB-C54F-7F42-81FA-8650AF785A93}"/>
              </a:ext>
            </a:extLst>
          </p:cNvPr>
          <p:cNvSpPr/>
          <p:nvPr userDrawn="1"/>
        </p:nvSpPr>
        <p:spPr>
          <a:xfrm>
            <a:off x="0" y="585216"/>
            <a:ext cx="9144000" cy="5129784"/>
          </a:xfrm>
          <a:prstGeom prst="rect">
            <a:avLst/>
          </a:prstGeom>
          <a:gradFill flip="none" rotWithShape="1">
            <a:gsLst>
              <a:gs pos="27000">
                <a:schemeClr val="accent6"/>
              </a:gs>
              <a:gs pos="69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0F04939-8B07-1D47-9EBE-831B36D912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4000" y="1404000"/>
            <a:ext cx="3576522" cy="64633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lnSpc>
                <a:spcPct val="100000"/>
              </a:lnSpc>
              <a:defRPr sz="4200" b="1"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Slide Title </a:t>
            </a:r>
            <a:endParaRPr lang="en-US" dirty="0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4CBC83F2-DFA1-B449-B47E-9F6B07C647FF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ußzeilenplatzhalter 2">
            <a:extLst>
              <a:ext uri="{FF2B5EF4-FFF2-40B4-BE49-F238E27FC236}">
                <a16:creationId xmlns:a16="http://schemas.microsoft.com/office/drawing/2014/main" id="{60D03090-BC84-4440-8166-08DCA5166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24000" y="5364390"/>
            <a:ext cx="7511987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/>
              <a:t>Caption</a:t>
            </a:r>
            <a:endParaRPr lang="de-DE"/>
          </a:p>
        </p:txBody>
      </p:sp>
      <p:pic>
        <p:nvPicPr>
          <p:cNvPr id="4" name="Grafik 3" descr="Ein Bild, das sitzend, Tisch, Computer, Essen enthält.&#10;&#10;Automatisch generierte Beschreibung">
            <a:extLst>
              <a:ext uri="{FF2B5EF4-FFF2-40B4-BE49-F238E27FC236}">
                <a16:creationId xmlns:a16="http://schemas.microsoft.com/office/drawing/2014/main" id="{3F640471-65BF-C648-868D-963E292AF4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33647" y="-1"/>
            <a:ext cx="5436616" cy="561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2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-Chapter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1276A92E-9DD2-2F4E-8619-6D60BD8C3ECD}"/>
              </a:ext>
            </a:extLst>
          </p:cNvPr>
          <p:cNvSpPr/>
          <p:nvPr userDrawn="1"/>
        </p:nvSpPr>
        <p:spPr>
          <a:xfrm>
            <a:off x="0" y="0"/>
            <a:ext cx="9144000" cy="606056"/>
          </a:xfrm>
          <a:prstGeom prst="rect">
            <a:avLst/>
          </a:prstGeom>
          <a:gradFill flip="none" rotWithShape="1">
            <a:gsLst>
              <a:gs pos="3000">
                <a:schemeClr val="accent6"/>
              </a:gs>
              <a:gs pos="63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734A693-5F7B-6046-90D0-257E6241D3C2}"/>
              </a:ext>
            </a:extLst>
          </p:cNvPr>
          <p:cNvSpPr/>
          <p:nvPr userDrawn="1"/>
        </p:nvSpPr>
        <p:spPr>
          <a:xfrm>
            <a:off x="0" y="606056"/>
            <a:ext cx="9144000" cy="4890977"/>
          </a:xfrm>
          <a:prstGeom prst="rect">
            <a:avLst/>
          </a:prstGeom>
          <a:solidFill>
            <a:srgbClr val="92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890F977-FE29-5A44-8A59-E92C8350D5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4516" y="1044000"/>
            <a:ext cx="5484553" cy="129266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lnSpc>
                <a:spcPct val="100000"/>
              </a:lnSpc>
              <a:defRPr sz="4200" b="0">
                <a:solidFill>
                  <a:srgbClr val="00386C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Chapter </a:t>
            </a:r>
            <a:br>
              <a:rPr lang="de-DE" dirty="0"/>
            </a:br>
            <a:r>
              <a:rPr lang="de-DE" dirty="0"/>
              <a:t>Title </a:t>
            </a:r>
            <a:endParaRPr lang="en-US" dirty="0"/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6640156F-E036-7A4C-BC7D-099260826E00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D691486-DA75-BD46-A06C-8E7CEDD4A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5224" y="5491424"/>
            <a:ext cx="180001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00" b="0" i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1" name="Fußzeilenplatzhalter 2">
            <a:extLst>
              <a:ext uri="{FF2B5EF4-FFF2-40B4-BE49-F238E27FC236}">
                <a16:creationId xmlns:a16="http://schemas.microsoft.com/office/drawing/2014/main" id="{91AEDB89-5697-504D-8D7B-0587643FE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39EF751-B7DA-8D43-ABED-4011DBCBB00D}"/>
              </a:ext>
            </a:extLst>
          </p:cNvPr>
          <p:cNvSpPr/>
          <p:nvPr userDrawn="1"/>
        </p:nvSpPr>
        <p:spPr>
          <a:xfrm>
            <a:off x="0" y="606056"/>
            <a:ext cx="966061" cy="1550507"/>
          </a:xfrm>
          <a:prstGeom prst="rect">
            <a:avLst/>
          </a:prstGeom>
          <a:solidFill>
            <a:srgbClr val="CDDEE7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83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(1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1F8F476-5A63-1B43-B744-71E61ABBD3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5032"/>
            <a:ext cx="842645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ct val="100000"/>
              </a:lnSpc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6438E48-491D-0744-AD5E-C40A88ED146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D48C0B-5391-7641-83FB-0699C7A9D0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900000"/>
            <a:ext cx="8378825" cy="4307679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Fußzeilenplatzhalter 2">
            <a:extLst>
              <a:ext uri="{FF2B5EF4-FFF2-40B4-BE49-F238E27FC236}">
                <a16:creationId xmlns:a16="http://schemas.microsoft.com/office/drawing/2014/main" id="{B803BDE0-7686-6A44-87F6-24D51F182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338585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: Text (1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1F8F476-5A63-1B43-B744-71E61ABBD3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5032"/>
            <a:ext cx="842645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ct val="100000"/>
              </a:lnSpc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6438E48-491D-0744-AD5E-C40A88ED146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D48C0B-5391-7641-83FB-0699C7A9D0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808703"/>
            <a:ext cx="8378825" cy="3398976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title style</a:t>
            </a:r>
            <a:endParaRPr lang="de-DE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de-DE" dirty="0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ußzeilenplatzhalter 2">
            <a:extLst>
              <a:ext uri="{FF2B5EF4-FFF2-40B4-BE49-F238E27FC236}">
                <a16:creationId xmlns:a16="http://schemas.microsoft.com/office/drawing/2014/main" id="{B803BDE0-7686-6A44-87F6-24D51F182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72888" y="757193"/>
            <a:ext cx="8153048" cy="9096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ctr"/>
          <a:lstStyle>
            <a:lvl1pPr>
              <a:defRPr sz="1800" i="1"/>
            </a:lvl1pPr>
            <a:lvl2pPr>
              <a:defRPr i="1"/>
            </a:lvl2pPr>
            <a:lvl5pPr marL="933450" indent="0">
              <a:buNone/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9185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66214D-6AE7-6844-8B78-0FA1678C8F7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Titel 4">
            <a:extLst>
              <a:ext uri="{FF2B5EF4-FFF2-40B4-BE49-F238E27FC236}">
                <a16:creationId xmlns:a16="http://schemas.microsoft.com/office/drawing/2014/main" id="{BD365B8B-5868-3D40-B70D-97ACEBCFBE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33504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BDE0700-9001-1346-BFE7-A17DD5863EB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8775" y="900113"/>
            <a:ext cx="4011613" cy="430530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A2A4D7F-0FF9-9641-A4AC-28DCA004BBD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80000" y="900113"/>
            <a:ext cx="4032250" cy="430530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Fußzeilenplatzhalter 2">
            <a:extLst>
              <a:ext uri="{FF2B5EF4-FFF2-40B4-BE49-F238E27FC236}">
                <a16:creationId xmlns:a16="http://schemas.microsoft.com/office/drawing/2014/main" id="{C431475C-FDC5-8142-BF55-F4F8ECC24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71081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E2FFFC0-B0CF-0D4D-8A2D-A2A6C661B3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79999" y="900001"/>
            <a:ext cx="4105225" cy="4342262"/>
          </a:xfrm>
          <a:ln w="57150" cap="sq">
            <a:noFill/>
            <a:miter lim="800000"/>
          </a:ln>
        </p:spPr>
        <p:txBody>
          <a:bodyPr/>
          <a:lstStyle>
            <a:lvl1pPr marL="6350" indent="0">
              <a:buNone/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1C1F53E-94CD-F14F-A6CD-D57201049D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itel 4">
            <a:extLst>
              <a:ext uri="{FF2B5EF4-FFF2-40B4-BE49-F238E27FC236}">
                <a16:creationId xmlns:a16="http://schemas.microsoft.com/office/drawing/2014/main" id="{36EE8378-5CCF-9144-B82F-7C252F4CE3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33504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0172A25-DB0F-0B40-80A4-0BCDD7F8AE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5" y="900001"/>
            <a:ext cx="4011613" cy="4302237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Fußzeilenplatzhalter 2">
            <a:extLst>
              <a:ext uri="{FF2B5EF4-FFF2-40B4-BE49-F238E27FC236}">
                <a16:creationId xmlns:a16="http://schemas.microsoft.com/office/drawing/2014/main" id="{F167F8D4-D622-F340-8F6D-036447626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58009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Pictur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E2FFFC0-B0CF-0D4D-8A2D-A2A6C661B3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6" y="900000"/>
            <a:ext cx="4011206" cy="4331420"/>
          </a:xfrm>
          <a:ln w="50800" cap="sq">
            <a:noFill/>
            <a:miter lim="800000"/>
          </a:ln>
        </p:spPr>
        <p:txBody>
          <a:bodyPr/>
          <a:lstStyle>
            <a:lvl1pPr marL="6350" indent="0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3E27F57-B2F4-9241-929D-68B182DD39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itel 4">
            <a:extLst>
              <a:ext uri="{FF2B5EF4-FFF2-40B4-BE49-F238E27FC236}">
                <a16:creationId xmlns:a16="http://schemas.microsoft.com/office/drawing/2014/main" id="{15B9A3C3-445A-804B-AB66-80EE629EEB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26450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041EECD-9FC2-934F-AA63-0ED240232F9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0000" y="900000"/>
            <a:ext cx="4037012" cy="433142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Fußzeilenplatzhalter 2">
            <a:extLst>
              <a:ext uri="{FF2B5EF4-FFF2-40B4-BE49-F238E27FC236}">
                <a16:creationId xmlns:a16="http://schemas.microsoft.com/office/drawing/2014/main" id="{5D5BE5F2-1E81-4C42-A169-8B0C81724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82932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D98B2BB-C54F-7F42-81FA-8650AF785A93}"/>
              </a:ext>
            </a:extLst>
          </p:cNvPr>
          <p:cNvSpPr/>
          <p:nvPr userDrawn="1"/>
        </p:nvSpPr>
        <p:spPr>
          <a:xfrm>
            <a:off x="0" y="-2713"/>
            <a:ext cx="9144000" cy="5507301"/>
          </a:xfrm>
          <a:prstGeom prst="rect">
            <a:avLst/>
          </a:prstGeom>
          <a:gradFill flip="none" rotWithShape="1">
            <a:gsLst>
              <a:gs pos="3000">
                <a:schemeClr val="accent6"/>
              </a:gs>
              <a:gs pos="63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0F04939-8B07-1D47-9EBE-831B36D912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19204" y="1995726"/>
            <a:ext cx="7324049" cy="86177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l">
              <a:lnSpc>
                <a:spcPct val="100000"/>
              </a:lnSpc>
              <a:defRPr sz="5600" b="1"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Thank you</a:t>
            </a:r>
            <a:endParaRPr lang="en-US" dirty="0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4CBC83F2-DFA1-B449-B47E-9F6B07C647FF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ußzeilenplatzhalter 2">
            <a:extLst>
              <a:ext uri="{FF2B5EF4-FFF2-40B4-BE49-F238E27FC236}">
                <a16:creationId xmlns:a16="http://schemas.microsoft.com/office/drawing/2014/main" id="{60D03090-BC84-4440-8166-08DCA5166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9219" y="2927047"/>
            <a:ext cx="732402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b="0" i="0" u="none" strike="noStrike">
                <a:effectLst/>
              </a:defRPr>
            </a:lvl1pPr>
          </a:lstStyle>
          <a:p>
            <a:r>
              <a:rPr lang="de-DE"/>
              <a:t>For any questions please contact: </a:t>
            </a:r>
            <a:r>
              <a:rPr lang="de-DE">
                <a:hlinkClick r:id="rId2"/>
              </a:rPr>
              <a:t>email@email.com</a:t>
            </a:r>
            <a:endParaRPr lang="de-DE"/>
          </a:p>
        </p:txBody>
      </p:sp>
      <p:sp>
        <p:nvSpPr>
          <p:cNvPr id="11" name="Foliennummernplatzhalter 2">
            <a:extLst>
              <a:ext uri="{FF2B5EF4-FFF2-40B4-BE49-F238E27FC236}">
                <a16:creationId xmlns:a16="http://schemas.microsoft.com/office/drawing/2014/main" id="{6CCBAA98-D685-6E4B-94B8-8F1F3B20801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05224" y="5491424"/>
            <a:ext cx="180001" cy="238704"/>
          </a:xfrm>
        </p:spPr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2">
            <a:extLst>
              <a:ext uri="{FF2B5EF4-FFF2-40B4-BE49-F238E27FC236}">
                <a16:creationId xmlns:a16="http://schemas.microsoft.com/office/drawing/2014/main" id="{C65F74C8-D7E3-BF49-8FDF-E7FACFC3D657}"/>
              </a:ext>
            </a:extLst>
          </p:cNvPr>
          <p:cNvSpPr txBox="1">
            <a:spLocks/>
          </p:cNvSpPr>
          <p:nvPr userDrawn="1"/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b="1" i="0" kern="120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230605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3D1F176-F568-914A-980C-DFBCD5D79B7D}"/>
              </a:ext>
            </a:extLst>
          </p:cNvPr>
          <p:cNvSpPr/>
          <p:nvPr userDrawn="1"/>
        </p:nvSpPr>
        <p:spPr>
          <a:xfrm>
            <a:off x="0" y="1"/>
            <a:ext cx="9144000" cy="594102"/>
          </a:xfrm>
          <a:prstGeom prst="rect">
            <a:avLst/>
          </a:prstGeom>
          <a:solidFill>
            <a:srgbClr val="003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n>
                <a:noFill/>
              </a:ln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itelplatzhalter 3">
            <a:extLst>
              <a:ext uri="{FF2B5EF4-FFF2-40B4-BE49-F238E27FC236}">
                <a16:creationId xmlns:a16="http://schemas.microsoft.com/office/drawing/2014/main" id="{064A4E5B-C522-DA41-B39D-66391017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73941"/>
            <a:ext cx="8426450" cy="24622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66C6DAE-E1B6-094A-BCBD-2C4BDBBCE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775" y="899999"/>
            <a:ext cx="8426450" cy="43046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7C4B03B-722D-C840-8655-F27D5F4A86A5}"/>
              </a:ext>
            </a:extLst>
          </p:cNvPr>
          <p:cNvSpPr/>
          <p:nvPr userDrawn="1"/>
        </p:nvSpPr>
        <p:spPr>
          <a:xfrm>
            <a:off x="0" y="5496725"/>
            <a:ext cx="9144000" cy="238704"/>
          </a:xfrm>
          <a:prstGeom prst="rect">
            <a:avLst/>
          </a:prstGeom>
          <a:solidFill>
            <a:srgbClr val="CDD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n>
                <a:noFill/>
              </a:ln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2618A8-57AB-7446-B906-4B72D5C58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5224" y="5491424"/>
            <a:ext cx="180001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00" b="0" i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37F641-C003-F842-967C-12BE2D270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Geneva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/>
              <a:t>Guide to Intelligent Data Science,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261680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3" r:id="rId2"/>
    <p:sldLayoutId id="2147483662" r:id="rId3"/>
    <p:sldLayoutId id="2147483687" r:id="rId4"/>
    <p:sldLayoutId id="2147483674" r:id="rId5"/>
    <p:sldLayoutId id="2147483679" r:id="rId6"/>
    <p:sldLayoutId id="2147483680" r:id="rId7"/>
    <p:sldLayoutId id="2147483686" r:id="rId8"/>
  </p:sldLayoutIdLst>
  <p:hf hdr="0" dt="0"/>
  <p:txStyles>
    <p:titleStyle>
      <a:lvl1pPr marL="0" marR="0" indent="0" algn="l" defTabSz="6858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de-DE" sz="1600" b="0" i="0" kern="1200" smtClean="0">
          <a:solidFill>
            <a:schemeClr val="bg1"/>
          </a:solidFill>
          <a:effectLst/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1pPr>
    </p:titleStyle>
    <p:bodyStyle>
      <a:lvl1pPr marL="269875" indent="-269875" algn="l" defTabSz="685800" rtl="0" eaLnBrk="1" latinLnBrk="0" hangingPunct="1">
        <a:lnSpc>
          <a:spcPct val="100000"/>
        </a:lnSpc>
        <a:spcBef>
          <a:spcPts val="750"/>
        </a:spcBef>
        <a:buClr>
          <a:srgbClr val="92AEBC"/>
        </a:buClr>
        <a:buFont typeface="Symbol" pitchFamily="2" charset="2"/>
        <a:buChar char="-"/>
        <a:tabLst/>
        <a:defRPr sz="20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Roboto Light" panose="02000000000000000000" pitchFamily="2" charset="0"/>
          <a:cs typeface="Arial" panose="020B0604020202020204" pitchFamily="34" charset="0"/>
        </a:defRPr>
      </a:lvl1pPr>
      <a:lvl2pPr marL="48895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Roboto Light" panose="02000000000000000000" pitchFamily="2" charset="0"/>
          <a:cs typeface="Arial" panose="020B0604020202020204" pitchFamily="34" charset="0"/>
        </a:defRPr>
      </a:lvl2pPr>
      <a:lvl3pPr marL="71120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Roboto Light" panose="02000000000000000000" pitchFamily="2" charset="0"/>
          <a:cs typeface="Arial" panose="020B0604020202020204" pitchFamily="34" charset="0"/>
        </a:defRPr>
      </a:lvl3pPr>
      <a:lvl4pPr marL="933450" marR="0" indent="-2222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>
          <a:srgbClr val="92AEBC"/>
        </a:buClr>
        <a:buSzTx/>
        <a:buFont typeface="Symbol" pitchFamily="2" charset="2"/>
        <a:buChar char="-"/>
        <a:tabLst/>
        <a:defRPr sz="160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5570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26" userDrawn="1">
          <p15:clr>
            <a:srgbClr val="F26B43"/>
          </p15:clr>
        </p15:guide>
        <p15:guide id="2" orient="horz" pos="235" userDrawn="1">
          <p15:clr>
            <a:srgbClr val="F26B43"/>
          </p15:clr>
        </p15:guide>
        <p15:guide id="5" pos="557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9B6E08-011C-D34D-A0C5-A112C618E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4034" y="1410930"/>
            <a:ext cx="3576522" cy="1292662"/>
          </a:xfrm>
        </p:spPr>
        <p:txBody>
          <a:bodyPr/>
          <a:lstStyle/>
          <a:p>
            <a:r>
              <a:rPr lang="de-DE" dirty="0" smtClean="0"/>
              <a:t>Regressions:</a:t>
            </a:r>
            <a:br>
              <a:rPr lang="de-DE" dirty="0" smtClean="0"/>
            </a:br>
            <a:r>
              <a:rPr lang="de-DE" dirty="0" smtClean="0"/>
              <a:t>Exercise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7134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Linear Regression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smtClean="0"/>
              <a:t>Guide to Intelligent Data Science </a:t>
            </a:r>
            <a:r>
              <a:rPr lang="en" b="0" smtClean="0"/>
              <a:t>Second Edition, 2020</a:t>
            </a:r>
            <a:endParaRPr lang="de-DE" b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Predict the price of an house in Ames (Iowa, USA) given a number of features (size, neighborhood, heating...) using </a:t>
            </a:r>
            <a:r>
              <a:rPr lang="en-US" b="1" dirty="0"/>
              <a:t>Linear Regression</a:t>
            </a:r>
            <a:r>
              <a:rPr lang="en-US" dirty="0" smtClean="0"/>
              <a:t>.</a:t>
            </a:r>
            <a:endParaRPr lang="en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97" y="2309192"/>
            <a:ext cx="7747605" cy="21672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8389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 Logistic Regression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0000" y="2002771"/>
            <a:ext cx="8378825" cy="3204908"/>
          </a:xfrm>
        </p:spPr>
        <p:txBody>
          <a:bodyPr/>
          <a:lstStyle/>
          <a:p>
            <a:pPr marL="463550" indent="-457200">
              <a:buFont typeface="+mj-lt"/>
              <a:buAutoNum type="arabicPeriod"/>
            </a:pPr>
            <a:r>
              <a:rPr lang="en-US" dirty="0" smtClean="0"/>
              <a:t>Read </a:t>
            </a:r>
            <a:r>
              <a:rPr lang="en-US" dirty="0"/>
              <a:t>data </a:t>
            </a:r>
            <a:r>
              <a:rPr lang="en-US" i="1" dirty="0"/>
              <a:t>wine.csv (Hint: drag and drop)</a:t>
            </a:r>
          </a:p>
          <a:p>
            <a:pPr marL="463550" indent="-45720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/>
              <a:t>the Normalizer (PMML) node to z normalize all numerical columns</a:t>
            </a:r>
          </a:p>
          <a:p>
            <a:pPr marL="463550" indent="-457200">
              <a:buFont typeface="+mj-lt"/>
              <a:buAutoNum type="arabicPeriod"/>
            </a:pPr>
            <a:r>
              <a:rPr lang="en-US" dirty="0" smtClean="0"/>
              <a:t>Partition </a:t>
            </a:r>
            <a:r>
              <a:rPr lang="en-US" dirty="0"/>
              <a:t>the dataset into a training set (80%) and a test set (20</a:t>
            </a:r>
            <a:r>
              <a:rPr lang="en-US" dirty="0" smtClean="0"/>
              <a:t>%).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US" dirty="0" smtClean="0"/>
              <a:t>Apply </a:t>
            </a:r>
            <a:r>
              <a:rPr lang="en-US" dirty="0"/>
              <a:t>stratified sampling on the color column.</a:t>
            </a:r>
          </a:p>
          <a:p>
            <a:pPr marL="463550" indent="-457200">
              <a:buFont typeface="+mj-lt"/>
              <a:buAutoNum type="arabicPeriod"/>
            </a:pPr>
            <a:r>
              <a:rPr lang="en-US" dirty="0" smtClean="0"/>
              <a:t>Train </a:t>
            </a:r>
            <a:r>
              <a:rPr lang="en-US" dirty="0"/>
              <a:t>a logistic regression model on the training set, and apply the model to the test set</a:t>
            </a:r>
          </a:p>
          <a:p>
            <a:pPr marL="463550" indent="-45720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/>
              <a:t>the Scorer node to evaluate the accuracy of the model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smtClean="0"/>
              <a:t>Guide to Intelligent Data Science </a:t>
            </a:r>
            <a:r>
              <a:rPr lang="en" b="0" smtClean="0"/>
              <a:t>Second Edition, 2020</a:t>
            </a:r>
            <a:endParaRPr lang="de-DE" b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Train a Logistic Regression model that predicts whether a wine is red or white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97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 Logistic Regression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smtClean="0"/>
              <a:t>Guide to Intelligent Data Science </a:t>
            </a:r>
            <a:r>
              <a:rPr lang="en" b="0" smtClean="0"/>
              <a:t>Second Edition, 2020</a:t>
            </a:r>
            <a:endParaRPr lang="de-DE" b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Train a Logistic Regression model that predicts whether a wine is red or white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19" y="2176272"/>
            <a:ext cx="7825186" cy="24709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8455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For any questions please contact:</a:t>
            </a:r>
            <a:r>
              <a:rPr lang="de-DE" dirty="0"/>
              <a:t>  education@knime.com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8108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35C44-B014-2D41-BB71-B739784ED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7" y="1048567"/>
            <a:ext cx="6781800" cy="1292662"/>
          </a:xfrm>
        </p:spPr>
        <p:txBody>
          <a:bodyPr/>
          <a:lstStyle/>
          <a:p>
            <a:r>
              <a:rPr lang="de-DE" dirty="0" smtClean="0"/>
              <a:t>Exercise 1</a:t>
            </a:r>
            <a:br>
              <a:rPr lang="de-DE" dirty="0" smtClean="0"/>
            </a:br>
            <a:r>
              <a:rPr lang="de-DE" dirty="0" smtClean="0"/>
              <a:t>Linear Regression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7C976E-80FB-8043-A2FA-70D3F515C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38D155-696E-394D-AC74-0C0A4611E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3384637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Linear Regression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GB" i="1" dirty="0" smtClean="0"/>
                  <a:t>The following dataset is going to be examined</a:t>
                </a:r>
              </a:p>
              <a:p>
                <a:endParaRPr lang="en-GB" i="1" dirty="0"/>
              </a:p>
              <a:p>
                <a:endParaRPr lang="en-GB" i="1" dirty="0" smtClean="0"/>
              </a:p>
              <a:p>
                <a:endParaRPr lang="en-GB" i="1" dirty="0"/>
              </a:p>
              <a:p>
                <a:pPr marL="463550" indent="-457200">
                  <a:buFont typeface="+mj-lt"/>
                  <a:buAutoNum type="arabicPeriod"/>
                </a:pPr>
                <a:r>
                  <a:rPr lang="en-GB" i="1" dirty="0" smtClean="0"/>
                  <a:t>Calculate the parameters of the linear regression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i="1" dirty="0" smtClean="0"/>
                  <a:t> using the normal equations given in the lecture. Don’t forget the solution approach.</a:t>
                </a:r>
              </a:p>
              <a:p>
                <a:pPr marL="463550" indent="-457200">
                  <a:buFont typeface="+mj-lt"/>
                  <a:buAutoNum type="arabicPeriod"/>
                </a:pPr>
                <a:r>
                  <a:rPr lang="en-GB" i="1" dirty="0" smtClean="0"/>
                  <a:t>Use the regression line to predict (or calculate) the values of the function for all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0, 3, 7</m:t>
                    </m:r>
                  </m:oMath>
                </a14:m>
                <a:r>
                  <a:rPr lang="en-US" i="1" dirty="0" smtClean="0"/>
                  <a:t>.</a:t>
                </a:r>
                <a:endParaRPr lang="en-US" i="1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smtClean="0"/>
              <a:t>Guide to Intelligent Data Science </a:t>
            </a:r>
            <a:r>
              <a:rPr lang="en" b="0" smtClean="0"/>
              <a:t>Second Edition, 2020</a:t>
            </a:r>
            <a:endParaRPr lang="de-DE" b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45BF8B-4335-4D85-82EC-F3F5AE05E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464840"/>
              </p:ext>
            </p:extLst>
          </p:nvPr>
        </p:nvGraphicFramePr>
        <p:xfrm>
          <a:off x="3302504" y="1492860"/>
          <a:ext cx="24938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2511922776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819479857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1109128555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123270564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1264289573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758957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rgbClr val="002A51"/>
                          </a:solidFill>
                        </a:rPr>
                        <a:t>x</a:t>
                      </a:r>
                      <a:endParaRPr lang="en-GB" b="1" dirty="0">
                        <a:solidFill>
                          <a:srgbClr val="002A5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solidFill>
                            <a:srgbClr val="002A51"/>
                          </a:solidFill>
                        </a:rPr>
                        <a:t>1</a:t>
                      </a:r>
                      <a:endParaRPr lang="en-GB" b="0" dirty="0">
                        <a:solidFill>
                          <a:srgbClr val="002A5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solidFill>
                            <a:srgbClr val="002A51"/>
                          </a:solidFill>
                        </a:rPr>
                        <a:t>2</a:t>
                      </a:r>
                      <a:endParaRPr lang="en-GB" b="0" dirty="0">
                        <a:solidFill>
                          <a:srgbClr val="002A5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solidFill>
                            <a:srgbClr val="002A51"/>
                          </a:solidFill>
                        </a:rPr>
                        <a:t>6</a:t>
                      </a:r>
                      <a:endParaRPr lang="en-GB" b="0" dirty="0">
                        <a:solidFill>
                          <a:srgbClr val="002A5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solidFill>
                            <a:srgbClr val="002A51"/>
                          </a:solidFill>
                        </a:rPr>
                        <a:t>4</a:t>
                      </a:r>
                      <a:endParaRPr lang="en-GB" b="0" dirty="0">
                        <a:solidFill>
                          <a:srgbClr val="002A5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solidFill>
                            <a:srgbClr val="002A51"/>
                          </a:solidFill>
                        </a:rPr>
                        <a:t>5</a:t>
                      </a:r>
                      <a:endParaRPr lang="en-GB" b="0" dirty="0">
                        <a:solidFill>
                          <a:srgbClr val="002A5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8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y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240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304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1AB13-FD99-4C09-8C33-1287DEB3B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Parameter Estimation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11893F-0FC8-4E4A-9E6E-E01890363D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4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4369981" y="2236361"/>
                <a:ext cx="4368844" cy="2971318"/>
              </a:xfrm>
            </p:spPr>
            <p:txBody>
              <a:bodyPr/>
              <a:lstStyle/>
              <a:p>
                <a:pPr marL="6350" indent="0" algn="ctr">
                  <a:buNone/>
                </a:pPr>
                <a:r>
                  <a:rPr lang="de-DE" dirty="0" smtClean="0"/>
                  <a:t>Normal equations</a:t>
                </a:r>
              </a:p>
              <a:p>
                <a:pPr marL="6350" indent="0" algn="ctr">
                  <a:buNone/>
                </a:pPr>
                <a:endParaRPr lang="de-DE" sz="1600" dirty="0" smtClean="0">
                  <a:latin typeface="Cambria Math" panose="02040503050406030204" pitchFamily="18" charset="0"/>
                </a:endParaRP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𝑛𝑎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de-DE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de-DE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de-DE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4369981" y="2236361"/>
                <a:ext cx="4368844" cy="2971318"/>
              </a:xfrm>
              <a:blipFill>
                <a:blip r:embed="rId2"/>
                <a:stretch>
                  <a:fillRect t="-2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76570-54ED-4BD1-9B9C-DA833C21D9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8"/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i="1" dirty="0"/>
                  <a:t>Calculate the parameters of the linear regression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i="1" dirty="0"/>
                  <a:t> using the normal equations given in the lecture.</a:t>
                </a:r>
              </a:p>
            </p:txBody>
          </p:sp>
        </mc:Choice>
        <mc:Fallback xmlns="">
          <p:sp>
            <p:nvSpPr>
              <p:cNvPr id="9" name="Tex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>
                <a:blip r:embed="rId3"/>
                <a:stretch>
                  <a:fillRect l="-1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73DE4733-45E4-4662-890A-40F7B740C3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7152814"/>
                  </p:ext>
                </p:extLst>
              </p:nvPr>
            </p:nvGraphicFramePr>
            <p:xfrm>
              <a:off x="586949" y="2740927"/>
              <a:ext cx="3870097" cy="167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2871">
                      <a:extLst>
                        <a:ext uri="{9D8B030D-6E8A-4147-A177-3AD203B41FA5}">
                          <a16:colId xmlns:a16="http://schemas.microsoft.com/office/drawing/2014/main" val="1020520098"/>
                        </a:ext>
                      </a:extLst>
                    </a:gridCol>
                    <a:gridCol w="552871">
                      <a:extLst>
                        <a:ext uri="{9D8B030D-6E8A-4147-A177-3AD203B41FA5}">
                          <a16:colId xmlns:a16="http://schemas.microsoft.com/office/drawing/2014/main" val="1479628455"/>
                        </a:ext>
                      </a:extLst>
                    </a:gridCol>
                    <a:gridCol w="552871">
                      <a:extLst>
                        <a:ext uri="{9D8B030D-6E8A-4147-A177-3AD203B41FA5}">
                          <a16:colId xmlns:a16="http://schemas.microsoft.com/office/drawing/2014/main" val="2665226870"/>
                        </a:ext>
                      </a:extLst>
                    </a:gridCol>
                    <a:gridCol w="552871">
                      <a:extLst>
                        <a:ext uri="{9D8B030D-6E8A-4147-A177-3AD203B41FA5}">
                          <a16:colId xmlns:a16="http://schemas.microsoft.com/office/drawing/2014/main" val="2570745495"/>
                        </a:ext>
                      </a:extLst>
                    </a:gridCol>
                    <a:gridCol w="552871">
                      <a:extLst>
                        <a:ext uri="{9D8B030D-6E8A-4147-A177-3AD203B41FA5}">
                          <a16:colId xmlns:a16="http://schemas.microsoft.com/office/drawing/2014/main" val="2815458564"/>
                        </a:ext>
                      </a:extLst>
                    </a:gridCol>
                    <a:gridCol w="552871">
                      <a:extLst>
                        <a:ext uri="{9D8B030D-6E8A-4147-A177-3AD203B41FA5}">
                          <a16:colId xmlns:a16="http://schemas.microsoft.com/office/drawing/2014/main" val="3318837918"/>
                        </a:ext>
                      </a:extLst>
                    </a:gridCol>
                    <a:gridCol w="552871">
                      <a:extLst>
                        <a:ext uri="{9D8B030D-6E8A-4147-A177-3AD203B41FA5}">
                          <a16:colId xmlns:a16="http://schemas.microsoft.com/office/drawing/2014/main" val="2652516283"/>
                        </a:ext>
                      </a:extLst>
                    </a:gridCol>
                  </a:tblGrid>
                  <a:tr h="286368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𝚺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22954"/>
                      </a:ext>
                    </a:extLst>
                  </a:tr>
                  <a:tr h="30440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485583"/>
                      </a:ext>
                    </a:extLst>
                  </a:tr>
                  <a:tr h="286368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0815385"/>
                      </a:ext>
                    </a:extLst>
                  </a:tr>
                  <a:tr h="286368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82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2557856"/>
                      </a:ext>
                    </a:extLst>
                  </a:tr>
                  <a:tr h="28636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0918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73DE4733-45E4-4662-890A-40F7B740C3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7152814"/>
                  </p:ext>
                </p:extLst>
              </p:nvPr>
            </p:nvGraphicFramePr>
            <p:xfrm>
              <a:off x="586949" y="2740927"/>
              <a:ext cx="3870097" cy="167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2871">
                      <a:extLst>
                        <a:ext uri="{9D8B030D-6E8A-4147-A177-3AD203B41FA5}">
                          <a16:colId xmlns:a16="http://schemas.microsoft.com/office/drawing/2014/main" val="1020520098"/>
                        </a:ext>
                      </a:extLst>
                    </a:gridCol>
                    <a:gridCol w="552871">
                      <a:extLst>
                        <a:ext uri="{9D8B030D-6E8A-4147-A177-3AD203B41FA5}">
                          <a16:colId xmlns:a16="http://schemas.microsoft.com/office/drawing/2014/main" val="1479628455"/>
                        </a:ext>
                      </a:extLst>
                    </a:gridCol>
                    <a:gridCol w="552871">
                      <a:extLst>
                        <a:ext uri="{9D8B030D-6E8A-4147-A177-3AD203B41FA5}">
                          <a16:colId xmlns:a16="http://schemas.microsoft.com/office/drawing/2014/main" val="2665226870"/>
                        </a:ext>
                      </a:extLst>
                    </a:gridCol>
                    <a:gridCol w="552871">
                      <a:extLst>
                        <a:ext uri="{9D8B030D-6E8A-4147-A177-3AD203B41FA5}">
                          <a16:colId xmlns:a16="http://schemas.microsoft.com/office/drawing/2014/main" val="2570745495"/>
                        </a:ext>
                      </a:extLst>
                    </a:gridCol>
                    <a:gridCol w="552871">
                      <a:extLst>
                        <a:ext uri="{9D8B030D-6E8A-4147-A177-3AD203B41FA5}">
                          <a16:colId xmlns:a16="http://schemas.microsoft.com/office/drawing/2014/main" val="2815458564"/>
                        </a:ext>
                      </a:extLst>
                    </a:gridCol>
                    <a:gridCol w="552871">
                      <a:extLst>
                        <a:ext uri="{9D8B030D-6E8A-4147-A177-3AD203B41FA5}">
                          <a16:colId xmlns:a16="http://schemas.microsoft.com/office/drawing/2014/main" val="3318837918"/>
                        </a:ext>
                      </a:extLst>
                    </a:gridCol>
                    <a:gridCol w="552871">
                      <a:extLst>
                        <a:ext uri="{9D8B030D-6E8A-4147-A177-3AD203B41FA5}">
                          <a16:colId xmlns:a16="http://schemas.microsoft.com/office/drawing/2014/main" val="2652516283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000" t="-1818" r="-4396" b="-42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42295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99" t="-101818" r="-603297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48558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99" t="-198214" r="-603297" b="-2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081538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99" t="-303636" r="-603297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82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255785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99" t="-403636" r="-603297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0918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0746E4E-73F9-4644-AC9C-4143E715B940}"/>
              </a:ext>
            </a:extLst>
          </p:cNvPr>
          <p:cNvSpPr txBox="1"/>
          <p:nvPr/>
        </p:nvSpPr>
        <p:spPr>
          <a:xfrm>
            <a:off x="2227644" y="2236361"/>
            <a:ext cx="80826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769405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7EC5-AC5E-478D-81B6-203D306A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Parameter Estimation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A53686-612B-444B-87BD-7265D6B530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1F37F-AD74-4F93-954A-84B06AE07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i="1" dirty="0"/>
                  <a:t>Calculate the parameters of the linear regression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i="1" dirty="0"/>
                  <a:t> using the normal equations given in the lecture</a:t>
                </a:r>
                <a:r>
                  <a:rPr lang="en-US" i="1" dirty="0" smtClean="0"/>
                  <a:t>.</a:t>
                </a:r>
                <a:endParaRPr lang="en-US" i="1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>
                <a:blip r:embed="rId2"/>
                <a:stretch>
                  <a:fillRect l="-1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B62963-B2D7-415F-9FAB-FD39FC0BBBDB}"/>
                  </a:ext>
                </a:extLst>
              </p:cNvPr>
              <p:cNvSpPr txBox="1"/>
              <p:nvPr/>
            </p:nvSpPr>
            <p:spPr>
              <a:xfrm>
                <a:off x="646857" y="1982956"/>
                <a:ext cx="171752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5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+18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=13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Roboto Light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B62963-B2D7-415F-9FAB-FD39FC0BB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57" y="1982956"/>
                <a:ext cx="1717521" cy="307777"/>
              </a:xfrm>
              <a:prstGeom prst="rect">
                <a:avLst/>
              </a:prstGeom>
              <a:blipFill>
                <a:blip r:embed="rId3"/>
                <a:stretch>
                  <a:fillRect l="-2837" r="-2482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8BE2CC-DD78-4770-A67B-E07E2350A17C}"/>
                  </a:ext>
                </a:extLst>
              </p:cNvPr>
              <p:cNvSpPr txBox="1"/>
              <p:nvPr/>
            </p:nvSpPr>
            <p:spPr>
              <a:xfrm>
                <a:off x="504189" y="2391170"/>
                <a:ext cx="186018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18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+82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=56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Roboto Light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8BE2CC-DD78-4770-A67B-E07E2350A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89" y="2391170"/>
                <a:ext cx="1860189" cy="307777"/>
              </a:xfrm>
              <a:prstGeom prst="rect">
                <a:avLst/>
              </a:prstGeom>
              <a:blipFill>
                <a:blip r:embed="rId4"/>
                <a:stretch>
                  <a:fillRect l="-2623" r="-2295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Right 9">
            <a:extLst>
              <a:ext uri="{FF2B5EF4-FFF2-40B4-BE49-F238E27FC236}">
                <a16:creationId xmlns:a16="http://schemas.microsoft.com/office/drawing/2014/main" id="{AFF4B80F-2CC2-4674-8A02-C16822ED3423}"/>
              </a:ext>
            </a:extLst>
          </p:cNvPr>
          <p:cNvSpPr/>
          <p:nvPr/>
        </p:nvSpPr>
        <p:spPr>
          <a:xfrm>
            <a:off x="2890157" y="2290733"/>
            <a:ext cx="604157" cy="246221"/>
          </a:xfrm>
          <a:prstGeom prst="rightArrow">
            <a:avLst/>
          </a:prstGeom>
          <a:noFill/>
          <a:ln w="19050">
            <a:solidFill>
              <a:srgbClr val="92A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8946F3-7912-49BC-A270-61928561948F}"/>
                  </a:ext>
                </a:extLst>
              </p:cNvPr>
              <p:cNvSpPr txBox="1"/>
              <p:nvPr/>
            </p:nvSpPr>
            <p:spPr>
              <a:xfrm>
                <a:off x="3652560" y="1808703"/>
                <a:ext cx="1574855" cy="58246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56−82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18</m:t>
                          </m:r>
                        </m:den>
                      </m:f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Roboto Light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8946F3-7912-49BC-A270-619285619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560" y="1808703"/>
                <a:ext cx="1574855" cy="582467"/>
              </a:xfrm>
              <a:prstGeom prst="rect">
                <a:avLst/>
              </a:prstGeom>
              <a:blipFill>
                <a:blip r:embed="rId5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5658033-2B2E-4588-B581-304B6B0D4924}"/>
                  </a:ext>
                </a:extLst>
              </p:cNvPr>
              <p:cNvSpPr txBox="1"/>
              <p:nvPr/>
            </p:nvSpPr>
            <p:spPr>
              <a:xfrm>
                <a:off x="3652560" y="2561385"/>
                <a:ext cx="186018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18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+82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=56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Roboto Light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5658033-2B2E-4588-B581-304B6B0D4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560" y="2561385"/>
                <a:ext cx="1860189" cy="307777"/>
              </a:xfrm>
              <a:prstGeom prst="rect">
                <a:avLst/>
              </a:prstGeom>
              <a:blipFill>
                <a:blip r:embed="rId6"/>
                <a:stretch>
                  <a:fillRect l="-2295" r="-2295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Right 12">
            <a:extLst>
              <a:ext uri="{FF2B5EF4-FFF2-40B4-BE49-F238E27FC236}">
                <a16:creationId xmlns:a16="http://schemas.microsoft.com/office/drawing/2014/main" id="{E5F83E54-E8A4-4B26-BD59-119481B7DB42}"/>
              </a:ext>
            </a:extLst>
          </p:cNvPr>
          <p:cNvSpPr/>
          <p:nvPr/>
        </p:nvSpPr>
        <p:spPr>
          <a:xfrm>
            <a:off x="504189" y="3560866"/>
            <a:ext cx="604157" cy="246221"/>
          </a:xfrm>
          <a:prstGeom prst="rightArrow">
            <a:avLst/>
          </a:prstGeom>
          <a:noFill/>
          <a:ln w="19050">
            <a:solidFill>
              <a:srgbClr val="92A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B6FA747-5A30-4139-A5B9-6479D15634BD}"/>
                  </a:ext>
                </a:extLst>
              </p:cNvPr>
              <p:cNvSpPr txBox="1"/>
              <p:nvPr/>
            </p:nvSpPr>
            <p:spPr>
              <a:xfrm>
                <a:off x="1252524" y="3375478"/>
                <a:ext cx="2817310" cy="5845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5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56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18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−5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82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18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+18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=13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Roboto Light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B6FA747-5A30-4139-A5B9-6479D1563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524" y="3375478"/>
                <a:ext cx="2817310" cy="5845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Right 14">
            <a:extLst>
              <a:ext uri="{FF2B5EF4-FFF2-40B4-BE49-F238E27FC236}">
                <a16:creationId xmlns:a16="http://schemas.microsoft.com/office/drawing/2014/main" id="{79505462-54B7-4E8E-9490-8C651D9C418F}"/>
              </a:ext>
            </a:extLst>
          </p:cNvPr>
          <p:cNvSpPr/>
          <p:nvPr/>
        </p:nvSpPr>
        <p:spPr>
          <a:xfrm>
            <a:off x="4214012" y="3560866"/>
            <a:ext cx="604157" cy="246221"/>
          </a:xfrm>
          <a:prstGeom prst="rightArrow">
            <a:avLst/>
          </a:prstGeom>
          <a:noFill/>
          <a:ln w="19050">
            <a:solidFill>
              <a:srgbClr val="92A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5A04886-914D-4B83-BFBC-F43C15F29F42}"/>
                  </a:ext>
                </a:extLst>
              </p:cNvPr>
              <p:cNvSpPr txBox="1"/>
              <p:nvPr/>
            </p:nvSpPr>
            <p:spPr>
              <a:xfrm>
                <a:off x="4962347" y="3375478"/>
                <a:ext cx="3085204" cy="5862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(324−410)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18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234−280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18</m:t>
                          </m:r>
                        </m:den>
                      </m:f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Roboto Light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5A04886-914D-4B83-BFBC-F43C15F29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347" y="3375478"/>
                <a:ext cx="3085204" cy="5862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DE515A17-4CDD-4B47-8A89-0387340D8582}"/>
              </a:ext>
            </a:extLst>
          </p:cNvPr>
          <p:cNvSpPr/>
          <p:nvPr/>
        </p:nvSpPr>
        <p:spPr>
          <a:xfrm>
            <a:off x="504188" y="4620462"/>
            <a:ext cx="604157" cy="246221"/>
          </a:xfrm>
          <a:prstGeom prst="rightArrow">
            <a:avLst/>
          </a:prstGeom>
          <a:noFill/>
          <a:ln w="19050">
            <a:solidFill>
              <a:srgbClr val="92A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2F069C-8E4C-4D55-B41B-5AABCB4D15EC}"/>
                  </a:ext>
                </a:extLst>
              </p:cNvPr>
              <p:cNvSpPr txBox="1"/>
              <p:nvPr/>
            </p:nvSpPr>
            <p:spPr>
              <a:xfrm>
                <a:off x="1284777" y="4558906"/>
                <a:ext cx="111953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86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=46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Roboto Light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2F069C-8E4C-4D55-B41B-5AABCB4D1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777" y="4558906"/>
                <a:ext cx="1119537" cy="307777"/>
              </a:xfrm>
              <a:prstGeom prst="rect">
                <a:avLst/>
              </a:prstGeom>
              <a:blipFill>
                <a:blip r:embed="rId9"/>
                <a:stretch>
                  <a:fillRect l="-4372" r="-4372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18">
            <a:extLst>
              <a:ext uri="{FF2B5EF4-FFF2-40B4-BE49-F238E27FC236}">
                <a16:creationId xmlns:a16="http://schemas.microsoft.com/office/drawing/2014/main" id="{6E94079A-E117-4672-BB55-7BE703C0C5E7}"/>
              </a:ext>
            </a:extLst>
          </p:cNvPr>
          <p:cNvSpPr/>
          <p:nvPr/>
        </p:nvSpPr>
        <p:spPr>
          <a:xfrm>
            <a:off x="2580746" y="4620462"/>
            <a:ext cx="604157" cy="246221"/>
          </a:xfrm>
          <a:prstGeom prst="rightArrow">
            <a:avLst/>
          </a:prstGeom>
          <a:noFill/>
          <a:ln w="19050">
            <a:solidFill>
              <a:srgbClr val="92A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79B387-7D7D-41B9-8310-EF63E3BDA2B0}"/>
                  </a:ext>
                </a:extLst>
              </p:cNvPr>
              <p:cNvSpPr txBox="1"/>
              <p:nvPr/>
            </p:nvSpPr>
            <p:spPr>
              <a:xfrm>
                <a:off x="3250444" y="4420727"/>
                <a:ext cx="1935273" cy="5782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46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86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=0.5349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Roboto Light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79B387-7D7D-41B9-8310-EF63E3BDA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444" y="4420727"/>
                <a:ext cx="1935273" cy="5782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ounded Rectangle 20"/>
          <p:cNvSpPr/>
          <p:nvPr/>
        </p:nvSpPr>
        <p:spPr>
          <a:xfrm>
            <a:off x="3250444" y="4383463"/>
            <a:ext cx="1935273" cy="684494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38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7EC5-AC5E-478D-81B6-203D306A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Parameter Estimation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A53686-612B-444B-87BD-7265D6B530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1F37F-AD74-4F93-954A-84B06AE07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/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i="1" dirty="0"/>
                  <a:t>Calculate the parameters of the linear regression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i="1" dirty="0"/>
                  <a:t> using the normal equations given in the lecture</a:t>
                </a:r>
                <a:r>
                  <a:rPr lang="en-US" i="1" dirty="0" smtClean="0"/>
                  <a:t>.</a:t>
                </a:r>
                <a:endParaRPr lang="en-US" i="1" dirty="0"/>
              </a:p>
            </p:txBody>
          </p:sp>
        </mc:Choice>
        <mc:Fallback xmlns="">
          <p:sp>
            <p:nvSpPr>
              <p:cNvPr id="7" name="Tex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>
                <a:blip r:embed="rId2"/>
                <a:stretch>
                  <a:fillRect l="-1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8946F3-7912-49BC-A270-61928561948F}"/>
                  </a:ext>
                </a:extLst>
              </p:cNvPr>
              <p:cNvSpPr txBox="1"/>
              <p:nvPr/>
            </p:nvSpPr>
            <p:spPr>
              <a:xfrm>
                <a:off x="348065" y="1943087"/>
                <a:ext cx="1574855" cy="58246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56−82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18</m:t>
                          </m:r>
                        </m:den>
                      </m:f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Roboto Light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8946F3-7912-49BC-A270-619285619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65" y="1943087"/>
                <a:ext cx="1574855" cy="582467"/>
              </a:xfrm>
              <a:prstGeom prst="rect">
                <a:avLst/>
              </a:prstGeom>
              <a:blipFill>
                <a:blip r:embed="rId3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Right 20">
            <a:extLst>
              <a:ext uri="{FF2B5EF4-FFF2-40B4-BE49-F238E27FC236}">
                <a16:creationId xmlns:a16="http://schemas.microsoft.com/office/drawing/2014/main" id="{C69B6F4E-56B8-40A0-B043-97669B3092F5}"/>
              </a:ext>
            </a:extLst>
          </p:cNvPr>
          <p:cNvSpPr/>
          <p:nvPr/>
        </p:nvSpPr>
        <p:spPr>
          <a:xfrm>
            <a:off x="2122544" y="2146722"/>
            <a:ext cx="604157" cy="246221"/>
          </a:xfrm>
          <a:prstGeom prst="rightArrow">
            <a:avLst/>
          </a:prstGeom>
          <a:noFill/>
          <a:ln w="19050">
            <a:solidFill>
              <a:srgbClr val="92A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1175A74-59C9-458C-8594-03FE98D81BCD}"/>
                  </a:ext>
                </a:extLst>
              </p:cNvPr>
              <p:cNvSpPr txBox="1"/>
              <p:nvPr/>
            </p:nvSpPr>
            <p:spPr>
              <a:xfrm>
                <a:off x="2841022" y="1927411"/>
                <a:ext cx="6026073" cy="5845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56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18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82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18</m:t>
                          </m:r>
                        </m:den>
                      </m:f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23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43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2408−1886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774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522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774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29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43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=0.6744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Roboto Light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1175A74-59C9-458C-8594-03FE98D81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022" y="1927411"/>
                <a:ext cx="6026073" cy="5845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045A8A0-205B-44E0-B3F0-B475099F2107}"/>
              </a:ext>
            </a:extLst>
          </p:cNvPr>
          <p:cNvSpPr txBox="1"/>
          <p:nvPr/>
        </p:nvSpPr>
        <p:spPr>
          <a:xfrm>
            <a:off x="360000" y="3141007"/>
            <a:ext cx="222885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Regression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2EFC2D-6D70-477B-BA10-604AEE57A707}"/>
                  </a:ext>
                </a:extLst>
              </p:cNvPr>
              <p:cNvSpPr txBox="1"/>
              <p:nvPr/>
            </p:nvSpPr>
            <p:spPr>
              <a:xfrm>
                <a:off x="1395091" y="3723716"/>
                <a:ext cx="3935501" cy="5782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Roboto Light" panose="02000000000000000000" pitchFamily="2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29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43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23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43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=0.6744+0.5349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Roboto Light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2EFC2D-6D70-477B-BA10-604AEE57A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091" y="3723716"/>
                <a:ext cx="3935501" cy="5782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8012876" y="1927585"/>
            <a:ext cx="854219" cy="597969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66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7710-6A24-497A-8FF0-F7952B6B7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Prediction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50D259-7C55-4DEB-95F7-EB34A675F2F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1C9A2E53-2E7E-415D-880A-0236A9C86B80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360000" y="1907177"/>
                <a:ext cx="8378825" cy="3300502"/>
              </a:xfrm>
            </p:spPr>
            <p:txBody>
              <a:bodyPr/>
              <a:lstStyle/>
              <a:p>
                <a:pPr marL="6350" indent="0">
                  <a:buNone/>
                </a:pPr>
                <a:r>
                  <a:rPr lang="en-US" dirty="0"/>
                  <a:t>Prediction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 3,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dirty="0" smtClean="0"/>
              </a:p>
              <a:p>
                <a:pPr marL="6350" indent="0">
                  <a:buNone/>
                </a:pPr>
                <a:endParaRPr lang="en-GB" i="1" dirty="0" smtClean="0">
                  <a:latin typeface="Cambria Math" panose="02040503050406030204" pitchFamily="18" charset="0"/>
                </a:endParaRP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=0.6744+0.5349∙0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=0.6744</m:t>
                      </m:r>
                    </m:oMath>
                  </m:oMathPara>
                </a14:m>
                <a:endParaRPr lang="en-US" dirty="0" smtClean="0"/>
              </a:p>
              <a:p>
                <a:pPr marL="6350" indent="0">
                  <a:buNone/>
                </a:pPr>
                <a:endParaRPr lang="en-US" dirty="0"/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=0.6744+0.5349∙3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=2.2791</m:t>
                      </m:r>
                    </m:oMath>
                  </m:oMathPara>
                </a14:m>
                <a:endParaRPr lang="en-US" dirty="0" smtClean="0"/>
              </a:p>
              <a:p>
                <a:pPr marL="6350" indent="0">
                  <a:buNone/>
                </a:pPr>
                <a:endParaRPr lang="en-US" dirty="0"/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=0.6744+0.5349∙7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=4.4186</m:t>
                      </m:r>
                    </m:oMath>
                  </m:oMathPara>
                </a14:m>
                <a:endParaRPr lang="en-US" dirty="0"/>
              </a:p>
              <a:p>
                <a:pPr marL="635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1C9A2E53-2E7E-415D-880A-0236A9C86B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360000" y="1907177"/>
                <a:ext cx="8378825" cy="3300502"/>
              </a:xfrm>
              <a:blipFill>
                <a:blip r:embed="rId2"/>
                <a:stretch>
                  <a:fillRect l="-1745" t="-2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2B53F-6056-4207-8C92-338695767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8"/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Use the regression line to predict (or calculate) the values of the function for all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0, 3, 7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>
                <a:blip r:embed="rId3"/>
                <a:stretch>
                  <a:fillRect l="-1195" r="-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0622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35C44-B014-2D41-BB71-B739784ED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7" y="1048567"/>
            <a:ext cx="6781800" cy="1292662"/>
          </a:xfrm>
        </p:spPr>
        <p:txBody>
          <a:bodyPr/>
          <a:lstStyle/>
          <a:p>
            <a:r>
              <a:rPr lang="de-DE" dirty="0" smtClean="0"/>
              <a:t>Exercise 2</a:t>
            </a:r>
            <a:br>
              <a:rPr lang="de-DE" dirty="0" smtClean="0"/>
            </a:br>
            <a:r>
              <a:rPr lang="de-DE" dirty="0" smtClean="0"/>
              <a:t>Practice with KNIME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7C976E-80FB-8043-A2FA-70D3F515C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38D155-696E-394D-AC74-0C0A4611E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4152873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99263-4FF5-4773-A7BB-35CDBEDF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Linear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F11DB-0C31-4465-A9CC-C90D23AD48D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0000" y="2002771"/>
            <a:ext cx="8378825" cy="3204908"/>
          </a:xfrm>
        </p:spPr>
        <p:txBody>
          <a:bodyPr numCol="2" spcCol="180000"/>
          <a:lstStyle/>
          <a:p>
            <a:pPr marL="463550" indent="-457200">
              <a:buFont typeface="+mj-lt"/>
              <a:buAutoNum type="arabicPeriod"/>
            </a:pPr>
            <a:r>
              <a:rPr lang="en-US" sz="1400" dirty="0" smtClean="0"/>
              <a:t>Read </a:t>
            </a:r>
            <a:r>
              <a:rPr lang="en-US" sz="1400" dirty="0"/>
              <a:t>dataset </a:t>
            </a:r>
            <a:r>
              <a:rPr lang="en-US" sz="1400" i="1" dirty="0"/>
              <a:t>AmesHousing_simple.csv</a:t>
            </a:r>
            <a:r>
              <a:rPr lang="en-US" sz="1400" dirty="0"/>
              <a:t>. It contains information about houses sold in Ames (only numerical values) as well as the </a:t>
            </a:r>
            <a:r>
              <a:rPr lang="en-US" sz="1400" dirty="0" err="1"/>
              <a:t>SalePrice</a:t>
            </a:r>
            <a:r>
              <a:rPr lang="en-US" sz="1400" dirty="0"/>
              <a:t>.</a:t>
            </a:r>
          </a:p>
          <a:p>
            <a:pPr marL="463550" indent="-457200">
              <a:buFont typeface="+mj-lt"/>
              <a:buAutoNum type="arabicPeriod"/>
            </a:pPr>
            <a:r>
              <a:rPr lang="en-US" sz="1400" dirty="0" smtClean="0"/>
              <a:t>Add </a:t>
            </a:r>
            <a:r>
              <a:rPr lang="en-US" sz="1400" dirty="0"/>
              <a:t>Partitioning node to File Reader </a:t>
            </a:r>
            <a:r>
              <a:rPr lang="en-US" sz="1400" dirty="0" smtClean="0"/>
              <a:t>output</a:t>
            </a:r>
            <a:endParaRPr lang="en-US" sz="1600" dirty="0" smtClean="0"/>
          </a:p>
          <a:p>
            <a:pPr marL="400050" lvl="1" indent="-171450"/>
            <a:r>
              <a:rPr lang="en-US" sz="1200" dirty="0" smtClean="0"/>
              <a:t>Top </a:t>
            </a:r>
            <a:r>
              <a:rPr lang="en-US" sz="1200" dirty="0"/>
              <a:t>port should have 70 % of the </a:t>
            </a:r>
            <a:r>
              <a:rPr lang="en-US" sz="1200" dirty="0" smtClean="0"/>
              <a:t>rows</a:t>
            </a:r>
          </a:p>
          <a:p>
            <a:pPr marL="400050" lvl="1" indent="-171450"/>
            <a:r>
              <a:rPr lang="en-US" sz="1200" dirty="0" smtClean="0"/>
              <a:t>Draw </a:t>
            </a:r>
            <a:r>
              <a:rPr lang="en-US" sz="1200" dirty="0"/>
              <a:t>randomly such rows</a:t>
            </a:r>
          </a:p>
          <a:p>
            <a:pPr marL="463550" indent="-457200">
              <a:buFont typeface="+mj-lt"/>
              <a:buAutoNum type="arabicPeriod"/>
            </a:pPr>
            <a:r>
              <a:rPr lang="en-US" sz="1600" dirty="0" smtClean="0"/>
              <a:t>Add </a:t>
            </a:r>
            <a:r>
              <a:rPr lang="en-US" sz="1600" dirty="0"/>
              <a:t>Linear Regression Learner to top output port of Partitioning </a:t>
            </a:r>
            <a:r>
              <a:rPr lang="en-US" sz="1600" dirty="0" smtClean="0"/>
              <a:t>node</a:t>
            </a:r>
          </a:p>
          <a:p>
            <a:pPr marL="400050" lvl="1" indent="-171450"/>
            <a:r>
              <a:rPr lang="en-US" sz="1100" dirty="0" smtClean="0"/>
              <a:t>Select </a:t>
            </a:r>
            <a:r>
              <a:rPr lang="en-US" sz="1100" dirty="0"/>
              <a:t>price column to be </a:t>
            </a:r>
            <a:r>
              <a:rPr lang="en-US" sz="1100" dirty="0" smtClean="0"/>
              <a:t>learned</a:t>
            </a:r>
          </a:p>
          <a:p>
            <a:pPr marL="400050" lvl="1" indent="-171450"/>
            <a:r>
              <a:rPr lang="en-US" sz="1100" dirty="0" smtClean="0"/>
              <a:t>Execute </a:t>
            </a:r>
            <a:r>
              <a:rPr lang="en-US" sz="1100" dirty="0"/>
              <a:t>the node and open its scatter plot view. Which column is most correlated to the price (column selection tab</a:t>
            </a:r>
            <a:r>
              <a:rPr lang="en-US" sz="1100" dirty="0" smtClean="0"/>
              <a:t>)?</a:t>
            </a:r>
            <a:endParaRPr lang="en-US" sz="1600" dirty="0" smtClean="0"/>
          </a:p>
          <a:p>
            <a:pPr marL="463550" indent="-457200">
              <a:buFont typeface="+mj-lt"/>
              <a:buAutoNum type="arabicPeriod"/>
            </a:pPr>
            <a:r>
              <a:rPr lang="en-US" sz="1600" dirty="0" smtClean="0"/>
              <a:t>Add </a:t>
            </a:r>
            <a:r>
              <a:rPr lang="en-US" sz="1600" dirty="0"/>
              <a:t>Regression </a:t>
            </a:r>
            <a:r>
              <a:rPr lang="en-US" sz="1600" dirty="0" smtClean="0"/>
              <a:t>Predictor</a:t>
            </a:r>
          </a:p>
          <a:p>
            <a:pPr marL="400050" lvl="1" indent="-171450"/>
            <a:r>
              <a:rPr lang="en-US" sz="1100" dirty="0" smtClean="0"/>
              <a:t>Predict </a:t>
            </a:r>
            <a:r>
              <a:rPr lang="en-US" sz="1100" dirty="0"/>
              <a:t>test set (remaining 30% rows) by simply connecting the remaining unconnected output ports</a:t>
            </a:r>
          </a:p>
          <a:p>
            <a:pPr marL="463550" indent="-457200">
              <a:buFont typeface="+mj-lt"/>
              <a:buAutoNum type="arabicPeriod"/>
            </a:pPr>
            <a:r>
              <a:rPr lang="en-US" sz="1600" dirty="0" smtClean="0"/>
              <a:t>Remove </a:t>
            </a:r>
            <a:r>
              <a:rPr lang="en-US" sz="1600" dirty="0"/>
              <a:t>rows with missing prediction</a:t>
            </a:r>
          </a:p>
          <a:p>
            <a:pPr marL="463550" indent="-457200">
              <a:buFont typeface="+mj-lt"/>
              <a:buAutoNum type="arabicPeriod"/>
            </a:pPr>
            <a:r>
              <a:rPr lang="en-US" sz="1600" dirty="0" smtClean="0"/>
              <a:t>Add </a:t>
            </a:r>
            <a:r>
              <a:rPr lang="en-US" sz="1600" dirty="0"/>
              <a:t>Numeric Scorer to Regression Predictor </a:t>
            </a:r>
            <a:r>
              <a:rPr lang="en-US" sz="1600" dirty="0" smtClean="0"/>
              <a:t>Output</a:t>
            </a:r>
          </a:p>
          <a:p>
            <a:pPr marL="400050" lvl="1" indent="-171450"/>
            <a:r>
              <a:rPr lang="en-US" sz="1100" dirty="0" smtClean="0"/>
              <a:t>Reference </a:t>
            </a:r>
            <a:r>
              <a:rPr lang="en-US" sz="1100" dirty="0"/>
              <a:t>Column: the column you </a:t>
            </a:r>
            <a:r>
              <a:rPr lang="en-US" sz="1100" dirty="0" smtClean="0"/>
              <a:t>learned</a:t>
            </a:r>
          </a:p>
          <a:p>
            <a:pPr marL="400050" lvl="1" indent="-171450"/>
            <a:r>
              <a:rPr lang="en-US" sz="1100" dirty="0" smtClean="0"/>
              <a:t>Predicted </a:t>
            </a:r>
            <a:r>
              <a:rPr lang="en-US" sz="1100" dirty="0"/>
              <a:t>Column: the new column created by the predictor node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B380A-2671-420E-84E2-BB02B81AC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Predict the price of an house in Ames (Iowa, USA) given a number of features (size, neighborhood, heating...) using </a:t>
            </a:r>
            <a:r>
              <a:rPr lang="en-US" b="1" dirty="0"/>
              <a:t>Linear Regression</a:t>
            </a:r>
            <a:r>
              <a:rPr lang="en-US" dirty="0" smtClean="0"/>
              <a:t>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5959521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Guide to Intelligent Data Science">
  <a:themeElements>
    <a:clrScheme name="Guide to Intelligent Data Science 1">
      <a:dk1>
        <a:srgbClr val="00386C"/>
      </a:dk1>
      <a:lt1>
        <a:srgbClr val="FFFFFF"/>
      </a:lt1>
      <a:dk2>
        <a:srgbClr val="95B0BE"/>
      </a:dk2>
      <a:lt2>
        <a:srgbClr val="CDDEE7"/>
      </a:lt2>
      <a:accent1>
        <a:srgbClr val="ED1846"/>
      </a:accent1>
      <a:accent2>
        <a:srgbClr val="00386C"/>
      </a:accent2>
      <a:accent3>
        <a:srgbClr val="CDDEE7"/>
      </a:accent3>
      <a:accent4>
        <a:srgbClr val="8DAAB9"/>
      </a:accent4>
      <a:accent5>
        <a:srgbClr val="340A0B"/>
      </a:accent5>
      <a:accent6>
        <a:srgbClr val="832A38"/>
      </a:accent6>
      <a:hlink>
        <a:srgbClr val="00386C"/>
      </a:hlink>
      <a:folHlink>
        <a:srgbClr val="8BA8B7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92AEBC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 cmpd="sng">
          <a:solidFill>
            <a:srgbClr val="92AEBC"/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0" tIns="0" rIns="0" bIns="0" rtlCol="0">
        <a:spAutoFit/>
      </a:bodyPr>
      <a:lstStyle>
        <a:defPPr algn="l">
          <a:lnSpc>
            <a:spcPct val="100000"/>
          </a:lnSpc>
          <a:defRPr sz="2000" b="0" dirty="0">
            <a:solidFill>
              <a:schemeClr val="tx1">
                <a:lumMod val="75000"/>
              </a:schemeClr>
            </a:solidFill>
            <a:latin typeface="Arial" panose="020B0604020202020204" pitchFamily="34" charset="0"/>
            <a:ea typeface="Roboto Light" panose="02000000000000000000" pitchFamily="2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KNIME-PP-Vorlage-190226" id="{16C63487-B647-7947-A218-79B803470186}" vid="{3D5B32DD-FEEC-8A41-AAF9-24D8CEF25E2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3E31740070594596117FEC384DD67F" ma:contentTypeVersion="14" ma:contentTypeDescription="Create a new document." ma:contentTypeScope="" ma:versionID="c7648634e9df3405144b3fe5a1726d33">
  <xsd:schema xmlns:xsd="http://www.w3.org/2001/XMLSchema" xmlns:xs="http://www.w3.org/2001/XMLSchema" xmlns:p="http://schemas.microsoft.com/office/2006/metadata/properties" xmlns:ns1="http://schemas.microsoft.com/sharepoint/v3" xmlns:ns2="a1d3deca-49d0-46fa-a3f9-6e0c4e618558" xmlns:ns3="32a7ba11-dde9-4cf2-a6ac-8f31dc36ce67" targetNamespace="http://schemas.microsoft.com/office/2006/metadata/properties" ma:root="true" ma:fieldsID="3f4aaf3f81e128484679cd5afd72b81d" ns1:_="" ns2:_="" ns3:_="">
    <xsd:import namespace="http://schemas.microsoft.com/sharepoint/v3"/>
    <xsd:import namespace="a1d3deca-49d0-46fa-a3f9-6e0c4e618558"/>
    <xsd:import namespace="32a7ba11-dde9-4cf2-a6ac-8f31dc36ce6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d3deca-49d0-46fa-a3f9-6e0c4e61855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_dlc_DocId" ma:index="22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3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4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a7ba11-dde9-4cf2-a6ac-8f31dc36ce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6" nillable="true" ma:displayName="Tags" ma:description="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_dlc_DocId xmlns="a1d3deca-49d0-46fa-a3f9-6e0c4e618558">XFNKNFZNA3JN-2102554853-552644</_dlc_DocId>
    <_dlc_DocIdUrl xmlns="a1d3deca-49d0-46fa-a3f9-6e0c4e618558">
      <Url>https://knime.sharepoint.com/_layouts/15/DocIdRedir.aspx?ID=XFNKNFZNA3JN-2102554853-552644</Url>
      <Description>XFNKNFZNA3JN-2102554853-552644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61C603-50FA-4010-BBDC-CC3E1E3BD8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1d3deca-49d0-46fa-a3f9-6e0c4e618558"/>
    <ds:schemaRef ds:uri="32a7ba11-dde9-4cf2-a6ac-8f31dc36ce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10D915-E0FF-457E-9692-5D1ECC737C2C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B81D2E89-54BC-4C51-B8C0-54C7A17D0D8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a1d3deca-49d0-46fa-a3f9-6e0c4e618558"/>
  </ds:schemaRefs>
</ds:datastoreItem>
</file>

<file path=customXml/itemProps4.xml><?xml version="1.0" encoding="utf-8"?>
<ds:datastoreItem xmlns:ds="http://schemas.openxmlformats.org/officeDocument/2006/customXml" ds:itemID="{DEC53D86-9493-45BF-B85E-0AA6C48C3E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949</Words>
  <Application>Microsoft Office PowerPoint</Application>
  <PresentationFormat>On-screen Show (16:10)</PresentationFormat>
  <Paragraphs>136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Geneva</vt:lpstr>
      <vt:lpstr>Cambria Math</vt:lpstr>
      <vt:lpstr>Roboto Light</vt:lpstr>
      <vt:lpstr>Roboto</vt:lpstr>
      <vt:lpstr>Symbol</vt:lpstr>
      <vt:lpstr>Master Guide to Intelligent Data Science</vt:lpstr>
      <vt:lpstr>Regressions: Exercise</vt:lpstr>
      <vt:lpstr>Exercise 1 Linear Regression</vt:lpstr>
      <vt:lpstr>Linear Regression</vt:lpstr>
      <vt:lpstr>1. Parameter Estimation</vt:lpstr>
      <vt:lpstr>1. Parameter Estimation</vt:lpstr>
      <vt:lpstr>1. Parameter Estimation</vt:lpstr>
      <vt:lpstr>2. Prediction</vt:lpstr>
      <vt:lpstr>Exercise 2 Practice with KNIME</vt:lpstr>
      <vt:lpstr>1. Linear Regression</vt:lpstr>
      <vt:lpstr>1. Linear Regression</vt:lpstr>
      <vt:lpstr>2. Logistic Regression</vt:lpstr>
      <vt:lpstr>2. Logistic Regression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Emilio Silvestri</cp:lastModifiedBy>
  <cp:revision>117</cp:revision>
  <cp:lastPrinted>2019-02-14T13:33:55Z</cp:lastPrinted>
  <dcterms:created xsi:type="dcterms:W3CDTF">2019-02-27T15:40:41Z</dcterms:created>
  <dcterms:modified xsi:type="dcterms:W3CDTF">2021-02-16T22:13:43Z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0x010100683E31740070594596117FEC384DD67F</vt:lpwstr>
  </property>
  <property fmtid="{D5CDD505-2E9C-101B-9397-08002B2CF9AE}" pid="3" name="_dlc_DocIdItemGuid">
    <vt:lpwstr>9c530326-f82e-4f2e-a5f4-87928cde06b4</vt:lpwstr>
  </property>
</Properties>
</file>