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5"/>
  </p:sldMasterIdLst>
  <p:notesMasterIdLst>
    <p:notesMasterId r:id="rId24"/>
  </p:notesMasterIdLst>
  <p:handoutMasterIdLst>
    <p:handoutMasterId r:id="rId25"/>
  </p:handoutMasterIdLst>
  <p:sldIdLst>
    <p:sldId id="262" r:id="rId6"/>
    <p:sldId id="286" r:id="rId7"/>
    <p:sldId id="287" r:id="rId8"/>
    <p:sldId id="277" r:id="rId9"/>
    <p:sldId id="278" r:id="rId10"/>
    <p:sldId id="279" r:id="rId11"/>
    <p:sldId id="280" r:id="rId12"/>
    <p:sldId id="281" r:id="rId13"/>
    <p:sldId id="282" r:id="rId14"/>
    <p:sldId id="283" r:id="rId15"/>
    <p:sldId id="284" r:id="rId16"/>
    <p:sldId id="285" r:id="rId17"/>
    <p:sldId id="288" r:id="rId18"/>
    <p:sldId id="289" r:id="rId19"/>
    <p:sldId id="291" r:id="rId20"/>
    <p:sldId id="290" r:id="rId21"/>
    <p:sldId id="292" r:id="rId22"/>
    <p:sldId id="272" r:id="rId23"/>
  </p:sldIdLst>
  <p:sldSz cx="9144000" cy="5715000" type="screen16x10"/>
  <p:notesSz cx="6858000" cy="9144000"/>
  <p:embeddedFontLst>
    <p:embeddedFont>
      <p:font typeface="Calibri" panose="020F0502020204030204" pitchFamily="34" charset="0"/>
      <p:regular r:id="rId26"/>
      <p:bold r:id="rId27"/>
      <p:italic r:id="rId28"/>
      <p:boldItalic r:id="rId29"/>
    </p:embeddedFont>
    <p:embeddedFont>
      <p:font typeface="Cambria Math" panose="02040503050406030204" pitchFamily="18" charset="0"/>
      <p:regular r:id="rId30"/>
    </p:embeddedFont>
    <p:embeddedFont>
      <p:font typeface="Roboto" panose="020B0604020202020204" charset="0"/>
      <p:regular r:id="rId31"/>
      <p:bold r:id="rId32"/>
      <p:italic r:id="rId33"/>
      <p:boldItalic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846"/>
    <a:srgbClr val="CDDEE7"/>
    <a:srgbClr val="92AEBC"/>
    <a:srgbClr val="00386C"/>
    <a:srgbClr val="F8C71A"/>
    <a:srgbClr val="FFF9D9"/>
    <a:srgbClr val="FFEB7F"/>
    <a:srgbClr val="FFE240"/>
    <a:srgbClr val="FFD800"/>
    <a:srgbClr val="3236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91" autoAdjust="0"/>
    <p:restoredTop sz="96352"/>
  </p:normalViewPr>
  <p:slideViewPr>
    <p:cSldViewPr snapToGrid="0" snapToObjects="1" showGuides="1">
      <p:cViewPr varScale="1">
        <p:scale>
          <a:sx n="146" d="100"/>
          <a:sy n="146" d="100"/>
        </p:scale>
        <p:origin x="605" y="8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6" d="100"/>
          <a:sy n="96" d="100"/>
        </p:scale>
        <p:origin x="4022"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9.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6.fntdata"/><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72EC8B-9393-498E-AC4E-496B59500209}" type="datetimeFigureOut">
              <a:rPr lang="en-US" smtClean="0"/>
              <a:t>2/16/2021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5218D2-6D89-455C-972D-40899C0326EB}" type="slidenum">
              <a:rPr lang="en-US" smtClean="0"/>
              <a:t>‹#›</a:t>
            </a:fld>
            <a:endParaRPr lang="en-US"/>
          </a:p>
        </p:txBody>
      </p:sp>
    </p:spTree>
    <p:extLst>
      <p:ext uri="{BB962C8B-B14F-4D97-AF65-F5344CB8AC3E}">
        <p14:creationId xmlns:p14="http://schemas.microsoft.com/office/powerpoint/2010/main" val="3922917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99794-45CA-FF41-AA62-5E594CEACF02}" type="datetimeFigureOut">
              <a:rPr lang="de-DE" smtClean="0"/>
              <a:t>16.02.2021</a:t>
            </a:fld>
            <a:endParaRPr lang="de-DE" dirty="0"/>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2914A-90BC-E546-9349-962456D80391}" type="slidenum">
              <a:rPr lang="de-DE" smtClean="0"/>
              <a:t>‹#›</a:t>
            </a:fld>
            <a:endParaRPr lang="de-DE" dirty="0"/>
          </a:p>
        </p:txBody>
      </p:sp>
    </p:spTree>
    <p:extLst>
      <p:ext uri="{BB962C8B-B14F-4D97-AF65-F5344CB8AC3E}">
        <p14:creationId xmlns:p14="http://schemas.microsoft.com/office/powerpoint/2010/main" val="83259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mailto:email@email.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585216"/>
            <a:ext cx="9144000" cy="5129784"/>
          </a:xfrm>
          <a:prstGeom prst="rect">
            <a:avLst/>
          </a:prstGeom>
          <a:gradFill flip="none" rotWithShape="1">
            <a:gsLst>
              <a:gs pos="27000">
                <a:schemeClr val="accent6"/>
              </a:gs>
              <a:gs pos="69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24000" y="1404000"/>
            <a:ext cx="3576522" cy="646331"/>
          </a:xfrm>
          <a:prstGeom prst="rect">
            <a:avLst/>
          </a:prstGeom>
        </p:spPr>
        <p:txBody>
          <a:bodyPr wrap="square" anchor="t">
            <a:spAutoFit/>
          </a:bodyPr>
          <a:lstStyle>
            <a:lvl1pPr algn="l">
              <a:lnSpc>
                <a:spcPct val="100000"/>
              </a:lnSpc>
              <a:defRPr sz="4200" b="1">
                <a:latin typeface="Arial" panose="020B0604020202020204" pitchFamily="34" charset="0"/>
                <a:ea typeface="Geneva" panose="020B0503030404040204" pitchFamily="34" charset="0"/>
                <a:cs typeface="Arial" panose="020B0604020202020204" pitchFamily="34" charset="0"/>
              </a:defRPr>
            </a:lvl1pPr>
          </a:lstStyle>
          <a:p>
            <a:r>
              <a:rPr lang="de-DE" dirty="0"/>
              <a:t>Slide Title </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24000" y="5364390"/>
            <a:ext cx="7511987" cy="238704"/>
          </a:xfrm>
          <a:prstGeom prst="rect">
            <a:avLst/>
          </a:prstGeom>
        </p:spPr>
        <p:txBody>
          <a:bodyPr vert="horz" lIns="0" tIns="0" rIns="0" bIns="0" rtlCol="0" anchor="ctr"/>
          <a:lstStyle>
            <a:lvl1pPr algn="l">
              <a:defRPr sz="700" b="0" i="0">
                <a:solidFill>
                  <a:schemeClr val="bg1"/>
                </a:solidFill>
                <a:latin typeface="Arial" panose="020B0604020202020204" pitchFamily="34" charset="0"/>
                <a:ea typeface="Geneva" panose="020B0503030404040204" pitchFamily="34" charset="0"/>
                <a:cs typeface="Arial" panose="020B0604020202020204" pitchFamily="34" charset="0"/>
              </a:defRPr>
            </a:lvl1pPr>
          </a:lstStyle>
          <a:p>
            <a:r>
              <a:rPr lang="en"/>
              <a:t>Caption</a:t>
            </a:r>
            <a:endParaRPr lang="de-DE"/>
          </a:p>
        </p:txBody>
      </p:sp>
      <p:pic>
        <p:nvPicPr>
          <p:cNvPr id="4" name="Grafik 3" descr="Ein Bild, das sitzend, Tisch, Computer, Essen enthält.&#10;&#10;Automatisch generierte Beschreibung">
            <a:extLst>
              <a:ext uri="{FF2B5EF4-FFF2-40B4-BE49-F238E27FC236}">
                <a16:creationId xmlns:a16="http://schemas.microsoft.com/office/drawing/2014/main" id="{3F640471-65BF-C648-868D-963E292AF463}"/>
              </a:ext>
            </a:extLst>
          </p:cNvPr>
          <p:cNvPicPr>
            <a:picLocks noChangeAspect="1"/>
          </p:cNvPicPr>
          <p:nvPr userDrawn="1"/>
        </p:nvPicPr>
        <p:blipFill>
          <a:blip r:embed="rId2"/>
          <a:stretch>
            <a:fillRect/>
          </a:stretch>
        </p:blipFill>
        <p:spPr>
          <a:xfrm>
            <a:off x="3333647" y="-1"/>
            <a:ext cx="5436616" cy="5617837"/>
          </a:xfrm>
          <a:prstGeom prst="rect">
            <a:avLst/>
          </a:prstGeom>
        </p:spPr>
      </p:pic>
    </p:spTree>
    <p:extLst>
      <p:ext uri="{BB962C8B-B14F-4D97-AF65-F5344CB8AC3E}">
        <p14:creationId xmlns:p14="http://schemas.microsoft.com/office/powerpoint/2010/main" val="151642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Chapter 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1276A92E-9DD2-2F4E-8619-6D60BD8C3ECD}"/>
              </a:ext>
            </a:extLst>
          </p:cNvPr>
          <p:cNvSpPr/>
          <p:nvPr userDrawn="1"/>
        </p:nvSpPr>
        <p:spPr>
          <a:xfrm>
            <a:off x="0" y="0"/>
            <a:ext cx="9144000" cy="606056"/>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2" name="Rechteck 11">
            <a:extLst>
              <a:ext uri="{FF2B5EF4-FFF2-40B4-BE49-F238E27FC236}">
                <a16:creationId xmlns:a16="http://schemas.microsoft.com/office/drawing/2014/main" id="{5734A693-5F7B-6046-90D0-257E6241D3C2}"/>
              </a:ext>
            </a:extLst>
          </p:cNvPr>
          <p:cNvSpPr/>
          <p:nvPr userDrawn="1"/>
        </p:nvSpPr>
        <p:spPr>
          <a:xfrm>
            <a:off x="0" y="606056"/>
            <a:ext cx="9144000" cy="4890977"/>
          </a:xfrm>
          <a:prstGeom prst="rect">
            <a:avLst/>
          </a:prstGeom>
          <a:solidFill>
            <a:srgbClr val="92AE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3" name="Title 1">
            <a:extLst>
              <a:ext uri="{FF2B5EF4-FFF2-40B4-BE49-F238E27FC236}">
                <a16:creationId xmlns:a16="http://schemas.microsoft.com/office/drawing/2014/main" id="{4890F977-FE29-5A44-8A59-E92C8350D541}"/>
              </a:ext>
            </a:extLst>
          </p:cNvPr>
          <p:cNvSpPr>
            <a:spLocks noGrp="1"/>
          </p:cNvSpPr>
          <p:nvPr>
            <p:ph type="ctrTitle" hasCustomPrompt="1"/>
          </p:nvPr>
        </p:nvSpPr>
        <p:spPr>
          <a:xfrm>
            <a:off x="1224516" y="1044000"/>
            <a:ext cx="5484553" cy="1292662"/>
          </a:xfrm>
          <a:prstGeom prst="rect">
            <a:avLst/>
          </a:prstGeom>
        </p:spPr>
        <p:txBody>
          <a:bodyPr wrap="square" anchor="t">
            <a:spAutoFit/>
          </a:bodyPr>
          <a:lstStyle>
            <a:lvl1pPr algn="l">
              <a:lnSpc>
                <a:spcPct val="100000"/>
              </a:lnSpc>
              <a:defRPr sz="4200" b="0">
                <a:solidFill>
                  <a:srgbClr val="00386C"/>
                </a:solidFill>
                <a:latin typeface="Arial" panose="020B0604020202020204" pitchFamily="34" charset="0"/>
                <a:ea typeface="Geneva" panose="020B0503030404040204" pitchFamily="34" charset="0"/>
                <a:cs typeface="Arial" panose="020B0604020202020204" pitchFamily="34" charset="0"/>
              </a:defRPr>
            </a:lvl1pPr>
          </a:lstStyle>
          <a:p>
            <a:r>
              <a:rPr lang="de-DE" dirty="0"/>
              <a:t>Chapter </a:t>
            </a:r>
            <a:br>
              <a:rPr lang="de-DE" dirty="0"/>
            </a:br>
            <a:r>
              <a:rPr lang="de-DE" dirty="0"/>
              <a:t>Title </a:t>
            </a:r>
            <a:endParaRPr lang="en-US" dirty="0"/>
          </a:p>
        </p:txBody>
      </p:sp>
      <p:cxnSp>
        <p:nvCxnSpPr>
          <p:cNvPr id="14" name="Gerade Verbindung 13">
            <a:extLst>
              <a:ext uri="{FF2B5EF4-FFF2-40B4-BE49-F238E27FC236}">
                <a16:creationId xmlns:a16="http://schemas.microsoft.com/office/drawing/2014/main" id="{6640156F-E036-7A4C-BC7D-099260826E00}"/>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8D691486-DA75-BD46-A06C-8E7CEDD4ADBD}"/>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21" name="Fußzeilenplatzhalter 2">
            <a:extLst>
              <a:ext uri="{FF2B5EF4-FFF2-40B4-BE49-F238E27FC236}">
                <a16:creationId xmlns:a16="http://schemas.microsoft.com/office/drawing/2014/main" id="{91AEDB89-5697-504D-8D7B-0587643FE3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Geneva"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
        <p:nvSpPr>
          <p:cNvPr id="8" name="Rechteck 7">
            <a:extLst>
              <a:ext uri="{FF2B5EF4-FFF2-40B4-BE49-F238E27FC236}">
                <a16:creationId xmlns:a16="http://schemas.microsoft.com/office/drawing/2014/main" id="{639EF751-B7DA-8D43-ABED-4011DBCBB00D}"/>
              </a:ext>
            </a:extLst>
          </p:cNvPr>
          <p:cNvSpPr/>
          <p:nvPr userDrawn="1"/>
        </p:nvSpPr>
        <p:spPr>
          <a:xfrm>
            <a:off x="0" y="606056"/>
            <a:ext cx="966061" cy="1550507"/>
          </a:xfrm>
          <a:prstGeom prst="rect">
            <a:avLst/>
          </a:prstGeom>
          <a:solidFill>
            <a:srgbClr val="CDDEE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8783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Text (1 column)">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1F8F476-5A63-1B43-B744-71E61ABBD3C2}"/>
              </a:ext>
            </a:extLst>
          </p:cNvPr>
          <p:cNvSpPr>
            <a:spLocks noGrp="1"/>
          </p:cNvSpPr>
          <p:nvPr>
            <p:ph type="title" hasCustomPrompt="1"/>
          </p:nvPr>
        </p:nvSpPr>
        <p:spPr>
          <a:xfrm>
            <a:off x="358775" y="175032"/>
            <a:ext cx="8426450" cy="246221"/>
          </a:xfrm>
          <a:prstGeom prst="rect">
            <a:avLst/>
          </a:prstGeom>
        </p:spPr>
        <p:txBody>
          <a:bodyPr wrap="square" lIns="0" tIns="0" rIns="0" bIns="0">
            <a:spAutoFit/>
          </a:bodyPr>
          <a:lstStyle>
            <a:lvl1pPr>
              <a:lnSpc>
                <a:spcPct val="100000"/>
              </a:lnSpc>
              <a:defRPr sz="1600"/>
            </a:lvl1pPr>
          </a:lstStyle>
          <a:p>
            <a:r>
              <a:rPr lang="en-US"/>
              <a:t>Click to edit Master title style</a:t>
            </a:r>
            <a:endParaRPr lang="en-US" dirty="0"/>
          </a:p>
        </p:txBody>
      </p:sp>
      <p:sp>
        <p:nvSpPr>
          <p:cNvPr id="3" name="Foliennummernplatzhalter 2">
            <a:extLst>
              <a:ext uri="{FF2B5EF4-FFF2-40B4-BE49-F238E27FC236}">
                <a16:creationId xmlns:a16="http://schemas.microsoft.com/office/drawing/2014/main" id="{46438E48-491D-0744-AD5E-C40A88ED1463}"/>
              </a:ext>
            </a:extLst>
          </p:cNvPr>
          <p:cNvSpPr>
            <a:spLocks noGrp="1"/>
          </p:cNvSpPr>
          <p:nvPr>
            <p:ph type="sldNum" sz="quarter" idx="13"/>
          </p:nvPr>
        </p:nvSpPr>
        <p:spPr/>
        <p:txBody>
          <a:bodyPr/>
          <a:lstStyle/>
          <a:p>
            <a:fld id="{15C29056-5AFA-7949-831A-3EC086771171}" type="slidenum">
              <a:rPr lang="de-DE" smtClean="0"/>
              <a:pPr/>
              <a:t>‹#›</a:t>
            </a:fld>
            <a:endParaRPr lang="de-DE" dirty="0"/>
          </a:p>
        </p:txBody>
      </p:sp>
      <p:sp>
        <p:nvSpPr>
          <p:cNvPr id="6" name="Textplatzhalter 5">
            <a:extLst>
              <a:ext uri="{FF2B5EF4-FFF2-40B4-BE49-F238E27FC236}">
                <a16:creationId xmlns:a16="http://schemas.microsoft.com/office/drawing/2014/main" id="{EDD48C0B-5391-7641-83FB-0699C7A9D049}"/>
              </a:ext>
            </a:extLst>
          </p:cNvPr>
          <p:cNvSpPr>
            <a:spLocks noGrp="1"/>
          </p:cNvSpPr>
          <p:nvPr>
            <p:ph type="body" sz="quarter" idx="14" hasCustomPrompt="1"/>
          </p:nvPr>
        </p:nvSpPr>
        <p:spPr>
          <a:xfrm>
            <a:off x="360000" y="900000"/>
            <a:ext cx="8378825" cy="4307679"/>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5" name="Fußzeilenplatzhalter 2">
            <a:extLst>
              <a:ext uri="{FF2B5EF4-FFF2-40B4-BE49-F238E27FC236}">
                <a16:creationId xmlns:a16="http://schemas.microsoft.com/office/drawing/2014/main" id="{B803BDE0-7686-6A44-87F6-24D51F182B08}"/>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Geneva"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338585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ody: Text (1 column)">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1F8F476-5A63-1B43-B744-71E61ABBD3C2}"/>
              </a:ext>
            </a:extLst>
          </p:cNvPr>
          <p:cNvSpPr>
            <a:spLocks noGrp="1"/>
          </p:cNvSpPr>
          <p:nvPr>
            <p:ph type="title" hasCustomPrompt="1"/>
          </p:nvPr>
        </p:nvSpPr>
        <p:spPr>
          <a:xfrm>
            <a:off x="358775" y="175032"/>
            <a:ext cx="8426450" cy="246221"/>
          </a:xfrm>
          <a:prstGeom prst="rect">
            <a:avLst/>
          </a:prstGeom>
        </p:spPr>
        <p:txBody>
          <a:bodyPr wrap="square" lIns="0" tIns="0" rIns="0" bIns="0">
            <a:spAutoFit/>
          </a:bodyPr>
          <a:lstStyle>
            <a:lvl1pPr>
              <a:lnSpc>
                <a:spcPct val="100000"/>
              </a:lnSpc>
              <a:defRPr sz="1600"/>
            </a:lvl1pPr>
          </a:lstStyle>
          <a:p>
            <a:r>
              <a:rPr lang="en-US"/>
              <a:t>Click to edit Master title style</a:t>
            </a:r>
            <a:endParaRPr lang="en-US" dirty="0"/>
          </a:p>
        </p:txBody>
      </p:sp>
      <p:sp>
        <p:nvSpPr>
          <p:cNvPr id="3" name="Foliennummernplatzhalter 2">
            <a:extLst>
              <a:ext uri="{FF2B5EF4-FFF2-40B4-BE49-F238E27FC236}">
                <a16:creationId xmlns:a16="http://schemas.microsoft.com/office/drawing/2014/main" id="{46438E48-491D-0744-AD5E-C40A88ED1463}"/>
              </a:ext>
            </a:extLst>
          </p:cNvPr>
          <p:cNvSpPr>
            <a:spLocks noGrp="1"/>
          </p:cNvSpPr>
          <p:nvPr>
            <p:ph type="sldNum" sz="quarter" idx="13"/>
          </p:nvPr>
        </p:nvSpPr>
        <p:spPr/>
        <p:txBody>
          <a:bodyPr/>
          <a:lstStyle/>
          <a:p>
            <a:fld id="{15C29056-5AFA-7949-831A-3EC086771171}" type="slidenum">
              <a:rPr lang="de-DE" smtClean="0"/>
              <a:pPr/>
              <a:t>‹#›</a:t>
            </a:fld>
            <a:endParaRPr lang="de-DE" dirty="0"/>
          </a:p>
        </p:txBody>
      </p:sp>
      <p:sp>
        <p:nvSpPr>
          <p:cNvPr id="6" name="Textplatzhalter 5">
            <a:extLst>
              <a:ext uri="{FF2B5EF4-FFF2-40B4-BE49-F238E27FC236}">
                <a16:creationId xmlns:a16="http://schemas.microsoft.com/office/drawing/2014/main" id="{EDD48C0B-5391-7641-83FB-0699C7A9D049}"/>
              </a:ext>
            </a:extLst>
          </p:cNvPr>
          <p:cNvSpPr>
            <a:spLocks noGrp="1"/>
          </p:cNvSpPr>
          <p:nvPr>
            <p:ph type="body" sz="quarter" idx="14" hasCustomPrompt="1"/>
          </p:nvPr>
        </p:nvSpPr>
        <p:spPr>
          <a:xfrm>
            <a:off x="360000" y="1808703"/>
            <a:ext cx="8378825" cy="3398976"/>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dirty="0"/>
              <a:t>Click to edit Master title style</a:t>
            </a:r>
            <a:endParaRPr lang="de-DE" dirty="0"/>
          </a:p>
          <a:p>
            <a:pPr lvl="1"/>
            <a:r>
              <a:rPr lang="en-US" dirty="0"/>
              <a:t>Second level</a:t>
            </a:r>
          </a:p>
          <a:p>
            <a:pPr lvl="2"/>
            <a:r>
              <a:rPr lang="de-DE" dirty="0"/>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dirty="0"/>
              <a:t>Fourth level</a:t>
            </a:r>
          </a:p>
          <a:p>
            <a:pPr lvl="4"/>
            <a:r>
              <a:rPr lang="en-US" dirty="0"/>
              <a:t>Fifth level</a:t>
            </a:r>
          </a:p>
        </p:txBody>
      </p:sp>
      <p:sp>
        <p:nvSpPr>
          <p:cNvPr id="15" name="Fußzeilenplatzhalter 2">
            <a:extLst>
              <a:ext uri="{FF2B5EF4-FFF2-40B4-BE49-F238E27FC236}">
                <a16:creationId xmlns:a16="http://schemas.microsoft.com/office/drawing/2014/main" id="{B803BDE0-7686-6A44-87F6-24D51F182B08}"/>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
        <p:nvSpPr>
          <p:cNvPr id="8" name="Text Placeholder 7"/>
          <p:cNvSpPr>
            <a:spLocks noGrp="1"/>
          </p:cNvSpPr>
          <p:nvPr>
            <p:ph type="body" sz="quarter" idx="15"/>
          </p:nvPr>
        </p:nvSpPr>
        <p:spPr>
          <a:xfrm>
            <a:off x="472888" y="757193"/>
            <a:ext cx="8153048" cy="909638"/>
          </a:xfrm>
          <a:prstGeom prst="roundRect">
            <a:avLst/>
          </a:prstGeom>
        </p:spPr>
        <p:style>
          <a:lnRef idx="2">
            <a:schemeClr val="dk1"/>
          </a:lnRef>
          <a:fillRef idx="1">
            <a:schemeClr val="lt1"/>
          </a:fillRef>
          <a:effectRef idx="0">
            <a:schemeClr val="dk1"/>
          </a:effectRef>
          <a:fontRef idx="none"/>
        </p:style>
        <p:txBody>
          <a:bodyPr anchor="ctr"/>
          <a:lstStyle>
            <a:lvl1pPr>
              <a:defRPr sz="1800" i="1"/>
            </a:lvl1pPr>
            <a:lvl2pPr>
              <a:defRPr i="1"/>
            </a:lvl2pPr>
            <a:lvl5pPr marL="933450" indent="0">
              <a:buNone/>
              <a:defRPr/>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329185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Text (2 columns)">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A66214D-6AE7-6844-8B78-0FA1678C8F74}"/>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4" name="Titel 4">
            <a:extLst>
              <a:ext uri="{FF2B5EF4-FFF2-40B4-BE49-F238E27FC236}">
                <a16:creationId xmlns:a16="http://schemas.microsoft.com/office/drawing/2014/main" id="{BD365B8B-5868-3D40-B70D-97ACEBCFBEC4}"/>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5" name="Textplatzhalter 4">
            <a:extLst>
              <a:ext uri="{FF2B5EF4-FFF2-40B4-BE49-F238E27FC236}">
                <a16:creationId xmlns:a16="http://schemas.microsoft.com/office/drawing/2014/main" id="{5BDE0700-9001-1346-BFE7-A17DD5863EBD}"/>
              </a:ext>
            </a:extLst>
          </p:cNvPr>
          <p:cNvSpPr>
            <a:spLocks noGrp="1"/>
          </p:cNvSpPr>
          <p:nvPr>
            <p:ph type="body" sz="quarter" idx="17" hasCustomPrompt="1"/>
          </p:nvPr>
        </p:nvSpPr>
        <p:spPr>
          <a:xfrm>
            <a:off x="358775" y="900113"/>
            <a:ext cx="4011613"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7" name="Textplatzhalter 6">
            <a:extLst>
              <a:ext uri="{FF2B5EF4-FFF2-40B4-BE49-F238E27FC236}">
                <a16:creationId xmlns:a16="http://schemas.microsoft.com/office/drawing/2014/main" id="{3A2A4D7F-0FF9-9641-A4AC-28DCA004BBD2}"/>
              </a:ext>
            </a:extLst>
          </p:cNvPr>
          <p:cNvSpPr>
            <a:spLocks noGrp="1"/>
          </p:cNvSpPr>
          <p:nvPr>
            <p:ph type="body" sz="quarter" idx="18" hasCustomPrompt="1"/>
          </p:nvPr>
        </p:nvSpPr>
        <p:spPr>
          <a:xfrm>
            <a:off x="4680000" y="900113"/>
            <a:ext cx="4032250"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9" name="Fußzeilenplatzhalter 2">
            <a:extLst>
              <a:ext uri="{FF2B5EF4-FFF2-40B4-BE49-F238E27FC236}">
                <a16:creationId xmlns:a16="http://schemas.microsoft.com/office/drawing/2014/main" id="{C431475C-FDC5-8142-BF55-F4F8ECC240CC}"/>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Geneva"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710817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Text + Picture">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4679999" y="900001"/>
            <a:ext cx="4105225" cy="4342262"/>
          </a:xfrm>
          <a:ln w="57150" cap="sq">
            <a:noFill/>
            <a:miter lim="800000"/>
          </a:ln>
        </p:spPr>
        <p:txBody>
          <a:bodyPr/>
          <a:lstStyle>
            <a:lvl1pPr marL="6350" inden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51C1F53E-94CD-F14F-A6CD-D57201049D1E}"/>
              </a:ext>
            </a:extLst>
          </p:cNvPr>
          <p:cNvSpPr>
            <a:spLocks noGrp="1"/>
          </p:cNvSpPr>
          <p:nvPr>
            <p:ph type="sldNum" sz="quarter" idx="14"/>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36EE8378-5CCF-9144-B82F-7C252F4CE31B}"/>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60172A25-DB0F-0B40-80A4-0BCDD7F8AEB7}"/>
              </a:ext>
            </a:extLst>
          </p:cNvPr>
          <p:cNvSpPr>
            <a:spLocks noGrp="1"/>
          </p:cNvSpPr>
          <p:nvPr>
            <p:ph type="body" sz="quarter" idx="15" hasCustomPrompt="1"/>
          </p:nvPr>
        </p:nvSpPr>
        <p:spPr>
          <a:xfrm>
            <a:off x="358775" y="900001"/>
            <a:ext cx="4011613" cy="4302237"/>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F167F8D4-D622-F340-8F6D-036447626CC4}"/>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Geneva"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58009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dy: Picture + Text">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358776" y="900000"/>
            <a:ext cx="4011206" cy="4331420"/>
          </a:xfrm>
          <a:ln w="50800" cap="sq">
            <a:noFill/>
            <a:miter lim="800000"/>
          </a:ln>
        </p:spPr>
        <p:txBody>
          <a:bodyPr/>
          <a:lstStyle>
            <a:lvl1pPr marL="6350" indent="0">
              <a:buFont typeface="Arial" panose="020B0604020202020204" pitchFamily="34" charse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83E27F57-B2F4-9241-929D-68B182DD39DB}"/>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15B9A3C3-445A-804B-AB66-80EE629EEB54}"/>
              </a:ext>
            </a:extLst>
          </p:cNvPr>
          <p:cNvSpPr>
            <a:spLocks noGrp="1"/>
          </p:cNvSpPr>
          <p:nvPr>
            <p:ph type="title" hasCustomPrompt="1"/>
          </p:nvPr>
        </p:nvSpPr>
        <p:spPr>
          <a:xfrm>
            <a:off x="358775" y="173941"/>
            <a:ext cx="8426450"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E041EECD-9FC2-934F-AA63-0ED240232F9B}"/>
              </a:ext>
            </a:extLst>
          </p:cNvPr>
          <p:cNvSpPr>
            <a:spLocks noGrp="1"/>
          </p:cNvSpPr>
          <p:nvPr>
            <p:ph type="body" sz="quarter" idx="16" hasCustomPrompt="1"/>
          </p:nvPr>
        </p:nvSpPr>
        <p:spPr>
          <a:xfrm>
            <a:off x="4680000" y="900000"/>
            <a:ext cx="4037012" cy="433142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5D5BE5F2-1E81-4C42-A169-8B0C817245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Geneva"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82932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2713"/>
            <a:ext cx="9144000" cy="5507301"/>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19204" y="1995726"/>
            <a:ext cx="7324049" cy="861774"/>
          </a:xfrm>
          <a:prstGeom prst="rect">
            <a:avLst/>
          </a:prstGeom>
        </p:spPr>
        <p:txBody>
          <a:bodyPr wrap="square" anchor="ctr">
            <a:spAutoFit/>
          </a:bodyPr>
          <a:lstStyle>
            <a:lvl1pPr algn="l">
              <a:lnSpc>
                <a:spcPct val="100000"/>
              </a:lnSpc>
              <a:defRPr sz="5600" b="1">
                <a:latin typeface="Arial" panose="020B0604020202020204" pitchFamily="34" charset="0"/>
                <a:ea typeface="Geneva" panose="020B0503030404040204" pitchFamily="34" charset="0"/>
                <a:cs typeface="Arial" panose="020B0604020202020204" pitchFamily="34" charset="0"/>
              </a:defRPr>
            </a:lvl1pPr>
          </a:lstStyle>
          <a:p>
            <a:r>
              <a:rPr lang="de-DE" dirty="0"/>
              <a:t>Thank you</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19219" y="2927047"/>
            <a:ext cx="7324026" cy="238704"/>
          </a:xfrm>
          <a:prstGeom prst="rect">
            <a:avLst/>
          </a:prstGeom>
        </p:spPr>
        <p:txBody>
          <a:bodyPr vert="horz" lIns="0" tIns="0" rIns="0" bIns="0" rtlCol="0" anchor="ctr"/>
          <a:lstStyle>
            <a:lvl1pPr algn="l">
              <a:defRPr lang="de-DE" b="0" i="0" u="none" strike="noStrike">
                <a:effectLst/>
              </a:defRPr>
            </a:lvl1pPr>
          </a:lstStyle>
          <a:p>
            <a:r>
              <a:rPr lang="de-DE"/>
              <a:t>For any questions please contact: </a:t>
            </a:r>
            <a:r>
              <a:rPr lang="de-DE">
                <a:hlinkClick r:id="rId2"/>
              </a:rPr>
              <a:t>email@email.com</a:t>
            </a:r>
            <a:endParaRPr lang="de-DE"/>
          </a:p>
        </p:txBody>
      </p:sp>
      <p:sp>
        <p:nvSpPr>
          <p:cNvPr id="11" name="Foliennummernplatzhalter 2">
            <a:extLst>
              <a:ext uri="{FF2B5EF4-FFF2-40B4-BE49-F238E27FC236}">
                <a16:creationId xmlns:a16="http://schemas.microsoft.com/office/drawing/2014/main" id="{6CCBAA98-D685-6E4B-94B8-8F1F3B208014}"/>
              </a:ext>
            </a:extLst>
          </p:cNvPr>
          <p:cNvSpPr>
            <a:spLocks noGrp="1"/>
          </p:cNvSpPr>
          <p:nvPr>
            <p:ph type="sldNum" sz="quarter" idx="15"/>
          </p:nvPr>
        </p:nvSpPr>
        <p:spPr>
          <a:xfrm>
            <a:off x="8605224" y="5491424"/>
            <a:ext cx="180001" cy="238704"/>
          </a:xfrm>
        </p:spPr>
        <p:txBody>
          <a:bodyPr/>
          <a:lstStyle/>
          <a:p>
            <a:fld id="{15C29056-5AFA-7949-831A-3EC086771171}" type="slidenum">
              <a:rPr lang="de-DE" smtClean="0"/>
              <a:pPr/>
              <a:t>‹#›</a:t>
            </a:fld>
            <a:endParaRPr lang="de-DE" dirty="0"/>
          </a:p>
        </p:txBody>
      </p:sp>
      <p:sp>
        <p:nvSpPr>
          <p:cNvPr id="12" name="Fußzeilenplatzhalter 2">
            <a:extLst>
              <a:ext uri="{FF2B5EF4-FFF2-40B4-BE49-F238E27FC236}">
                <a16:creationId xmlns:a16="http://schemas.microsoft.com/office/drawing/2014/main" id="{C65F74C8-D7E3-BF49-8FDF-E7FACFC3D657}"/>
              </a:ext>
            </a:extLst>
          </p:cNvPr>
          <p:cNvSpPr txBox="1">
            <a:spLocks/>
          </p:cNvSpPr>
          <p:nvPr userDrawn="1"/>
        </p:nvSpPr>
        <p:spPr>
          <a:xfrm>
            <a:off x="358775" y="5491424"/>
            <a:ext cx="4011206" cy="238704"/>
          </a:xfrm>
          <a:prstGeom prst="rect">
            <a:avLst/>
          </a:prstGeom>
        </p:spPr>
        <p:txBody>
          <a:bodyPr vert="horz" lIns="0" tIns="0" rIns="0" bIns="0" rtlCol="0" anchor="ctr"/>
          <a:lstStyle>
            <a:defPPr>
              <a:defRPr lang="en-US"/>
            </a:defPPr>
            <a:lvl1pPr marL="0" algn="l" defTabSz="457200" rtl="0" eaLnBrk="1" latinLnBrk="0" hangingPunct="1">
              <a:defRPr sz="700" b="1" i="0" kern="1200">
                <a:solidFill>
                  <a:schemeClr val="tx1"/>
                </a:solidFill>
                <a:latin typeface="Arial" panose="020B0604020202020204" pitchFamily="34" charset="0"/>
                <a:ea typeface="Geneva" panose="020B050303040404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230605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3D1F176-F568-914A-980C-DFBCD5D79B7D}"/>
              </a:ext>
            </a:extLst>
          </p:cNvPr>
          <p:cNvSpPr/>
          <p:nvPr userDrawn="1"/>
        </p:nvSpPr>
        <p:spPr>
          <a:xfrm>
            <a:off x="0" y="1"/>
            <a:ext cx="9144000" cy="594102"/>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4" name="Titelplatzhalter 3">
            <a:extLst>
              <a:ext uri="{FF2B5EF4-FFF2-40B4-BE49-F238E27FC236}">
                <a16:creationId xmlns:a16="http://schemas.microsoft.com/office/drawing/2014/main" id="{064A4E5B-C522-DA41-B39D-663910179814}"/>
              </a:ext>
            </a:extLst>
          </p:cNvPr>
          <p:cNvSpPr>
            <a:spLocks noGrp="1"/>
          </p:cNvSpPr>
          <p:nvPr>
            <p:ph type="title"/>
          </p:nvPr>
        </p:nvSpPr>
        <p:spPr>
          <a:xfrm>
            <a:off x="358775" y="173941"/>
            <a:ext cx="8426450" cy="246221"/>
          </a:xfrm>
          <a:prstGeom prst="rect">
            <a:avLst/>
          </a:prstGeom>
        </p:spPr>
        <p:txBody>
          <a:bodyPr vert="horz" wrap="square" lIns="0" tIns="0" rIns="0" bIns="0" rtlCol="0" anchor="t" anchorCtr="0">
            <a:spAutoFit/>
          </a:bodyPr>
          <a:lstStyle/>
          <a:p>
            <a:r>
              <a:rPr lang="en-US"/>
              <a:t>Click to edit Master title style</a:t>
            </a:r>
            <a:endParaRPr lang="de-DE" dirty="0"/>
          </a:p>
        </p:txBody>
      </p:sp>
      <p:sp>
        <p:nvSpPr>
          <p:cNvPr id="6" name="Textplatzhalter 5">
            <a:extLst>
              <a:ext uri="{FF2B5EF4-FFF2-40B4-BE49-F238E27FC236}">
                <a16:creationId xmlns:a16="http://schemas.microsoft.com/office/drawing/2014/main" id="{C66C6DAE-E1B6-094A-BCBD-2C4BDBBCE47B}"/>
              </a:ext>
            </a:extLst>
          </p:cNvPr>
          <p:cNvSpPr>
            <a:spLocks noGrp="1"/>
          </p:cNvSpPr>
          <p:nvPr>
            <p:ph type="body" idx="1"/>
          </p:nvPr>
        </p:nvSpPr>
        <p:spPr>
          <a:xfrm>
            <a:off x="358775" y="899999"/>
            <a:ext cx="8426450" cy="4304637"/>
          </a:xfrm>
          <a:prstGeom prst="rect">
            <a:avLst/>
          </a:prstGeom>
        </p:spPr>
        <p:txBody>
          <a:bodyPr vert="horz" lIns="0" tIns="0" rIns="0" bIns="0" rtlCol="0">
            <a:noAutofit/>
          </a:body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2" name="Rechteck 1">
            <a:extLst>
              <a:ext uri="{FF2B5EF4-FFF2-40B4-BE49-F238E27FC236}">
                <a16:creationId xmlns:a16="http://schemas.microsoft.com/office/drawing/2014/main" id="{D7C4B03B-722D-C840-8655-F27D5F4A86A5}"/>
              </a:ext>
            </a:extLst>
          </p:cNvPr>
          <p:cNvSpPr/>
          <p:nvPr userDrawn="1"/>
        </p:nvSpPr>
        <p:spPr>
          <a:xfrm>
            <a:off x="0" y="5496725"/>
            <a:ext cx="9144000" cy="238704"/>
          </a:xfrm>
          <a:prstGeom prst="rect">
            <a:avLst/>
          </a:prstGeom>
          <a:solidFill>
            <a:srgbClr val="CDD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7" name="Slide Number Placeholder 5">
            <a:extLst>
              <a:ext uri="{FF2B5EF4-FFF2-40B4-BE49-F238E27FC236}">
                <a16:creationId xmlns:a16="http://schemas.microsoft.com/office/drawing/2014/main" id="{D62618A8-57AB-7446-B906-4B72D5C58F8F}"/>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3" name="Fußzeilenplatzhalter 2">
            <a:extLst>
              <a:ext uri="{FF2B5EF4-FFF2-40B4-BE49-F238E27FC236}">
                <a16:creationId xmlns:a16="http://schemas.microsoft.com/office/drawing/2014/main" id="{5437F641-C003-F842-967C-12BE2D27030E}"/>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Geneva"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2616805225"/>
      </p:ext>
    </p:extLst>
  </p:cSld>
  <p:clrMap bg1="lt1" tx1="dk1" bg2="lt2" tx2="dk2" accent1="accent1" accent2="accent2" accent3="accent3" accent4="accent4" accent5="accent5" accent6="accent6" hlink="hlink" folHlink="folHlink"/>
  <p:sldLayoutIdLst>
    <p:sldLayoutId id="2147483685" r:id="rId1"/>
    <p:sldLayoutId id="2147483683" r:id="rId2"/>
    <p:sldLayoutId id="2147483662" r:id="rId3"/>
    <p:sldLayoutId id="2147483687" r:id="rId4"/>
    <p:sldLayoutId id="2147483674" r:id="rId5"/>
    <p:sldLayoutId id="2147483679" r:id="rId6"/>
    <p:sldLayoutId id="2147483680" r:id="rId7"/>
    <p:sldLayoutId id="2147483686" r:id="rId8"/>
  </p:sldLayoutIdLst>
  <p:hf hdr="0" dt="0"/>
  <p:txStyles>
    <p:titleStyle>
      <a:lvl1pPr marL="0" marR="0" indent="0" algn="l" defTabSz="685800" rtl="0" eaLnBrk="1" fontAlgn="auto" latinLnBrk="0" hangingPunct="1">
        <a:lnSpc>
          <a:spcPct val="100000"/>
        </a:lnSpc>
        <a:spcBef>
          <a:spcPct val="0"/>
        </a:spcBef>
        <a:spcAft>
          <a:spcPts val="0"/>
        </a:spcAft>
        <a:buClrTx/>
        <a:buSzTx/>
        <a:buFontTx/>
        <a:buNone/>
        <a:tabLst/>
        <a:defRPr lang="de-DE" sz="1600" b="0" i="0" kern="1200" smtClean="0">
          <a:solidFill>
            <a:schemeClr val="bg1"/>
          </a:solidFill>
          <a:effectLst/>
          <a:latin typeface="Arial" panose="020B0604020202020204" pitchFamily="34" charset="0"/>
          <a:ea typeface="Roboto" panose="02000000000000000000" pitchFamily="2" charset="0"/>
          <a:cs typeface="Arial" panose="020B0604020202020204" pitchFamily="34" charset="0"/>
        </a:defRPr>
      </a:lvl1pPr>
    </p:titleStyle>
    <p:bodyStyle>
      <a:lvl1pPr marL="269875" indent="-269875"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Roboto Light"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Roboto Light"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Roboto Light"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userDrawn="1">
          <p15:clr>
            <a:srgbClr val="F26B43"/>
          </p15:clr>
        </p15:guide>
        <p15:guide id="2" orient="horz" pos="235" userDrawn="1">
          <p15:clr>
            <a:srgbClr val="F26B43"/>
          </p15:clr>
        </p15:guide>
        <p15:guide id="5" pos="557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9B6E08-011C-D34D-A0C5-A112C618ECA6}"/>
              </a:ext>
            </a:extLst>
          </p:cNvPr>
          <p:cNvSpPr>
            <a:spLocks noGrp="1"/>
          </p:cNvSpPr>
          <p:nvPr>
            <p:ph type="ctrTitle"/>
          </p:nvPr>
        </p:nvSpPr>
        <p:spPr>
          <a:xfrm>
            <a:off x="1194034" y="1410930"/>
            <a:ext cx="3576522" cy="1938992"/>
          </a:xfrm>
        </p:spPr>
        <p:txBody>
          <a:bodyPr/>
          <a:lstStyle/>
          <a:p>
            <a:r>
              <a:rPr lang="de-DE" dirty="0"/>
              <a:t>Ensemble </a:t>
            </a:r>
            <a:r>
              <a:rPr lang="de-DE" dirty="0" smtClean="0"/>
              <a:t>Methods:</a:t>
            </a:r>
            <a:r>
              <a:rPr lang="de-DE" dirty="0"/>
              <a:t/>
            </a:r>
            <a:br>
              <a:rPr lang="de-DE" dirty="0"/>
            </a:br>
            <a:r>
              <a:rPr lang="de-DE" dirty="0"/>
              <a:t>Exercise</a:t>
            </a:r>
          </a:p>
        </p:txBody>
      </p:sp>
    </p:spTree>
    <p:extLst>
      <p:ext uri="{BB962C8B-B14F-4D97-AF65-F5344CB8AC3E}">
        <p14:creationId xmlns:p14="http://schemas.microsoft.com/office/powerpoint/2010/main" val="406713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AdaBoost</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10</a:t>
            </a:fld>
            <a:endParaRPr lang="de-DE" dirty="0"/>
          </a:p>
        </p:txBody>
      </p:sp>
      <mc:AlternateContent xmlns:mc="http://schemas.openxmlformats.org/markup-compatibility/2006" xmlns:a14="http://schemas.microsoft.com/office/drawing/2010/main">
        <mc:Choice Requires="a14">
          <p:sp>
            <p:nvSpPr>
              <p:cNvPr id="4" name="Text Placeholder 3"/>
              <p:cNvSpPr>
                <a:spLocks noGrp="1"/>
              </p:cNvSpPr>
              <p:nvPr>
                <p:ph type="body" sz="quarter" idx="14"/>
              </p:nvPr>
            </p:nvSpPr>
            <p:spPr/>
            <p:txBody>
              <a:bodyPr/>
              <a:lstStyle/>
              <a:p>
                <a:r>
                  <a:rPr lang="en-GB" dirty="0"/>
                  <a:t>First, we calculate </a:t>
                </a:r>
                <a14:m>
                  <m:oMath xmlns:m="http://schemas.openxmlformats.org/officeDocument/2006/math">
                    <m:sSub>
                      <m:sSubPr>
                        <m:ctrlPr>
                          <a:rPr lang="en-GB" i="1">
                            <a:latin typeface="Cambria Math" panose="02040503050406030204" pitchFamily="18" charset="0"/>
                          </a:rPr>
                        </m:ctrlPr>
                      </m:sSubPr>
                      <m:e>
                        <m:r>
                          <a:rPr lang="en-GB">
                            <a:latin typeface="Cambria Math" panose="02040503050406030204" pitchFamily="18" charset="0"/>
                          </a:rPr>
                          <m:t>𝐷</m:t>
                        </m:r>
                      </m:e>
                      <m:sub>
                        <m:r>
                          <a:rPr lang="en-GB">
                            <a:latin typeface="Cambria Math" panose="02040503050406030204" pitchFamily="18" charset="0"/>
                          </a:rPr>
                          <m:t>𝑡</m:t>
                        </m:r>
                      </m:sub>
                    </m:sSub>
                    <m:d>
                      <m:dPr>
                        <m:ctrlPr>
                          <a:rPr lang="en-GB" i="1">
                            <a:latin typeface="Cambria Math" panose="02040503050406030204" pitchFamily="18" charset="0"/>
                          </a:rPr>
                        </m:ctrlPr>
                      </m:dPr>
                      <m:e>
                        <m:r>
                          <a:rPr lang="en-GB">
                            <a:latin typeface="Cambria Math" panose="02040503050406030204" pitchFamily="18" charset="0"/>
                          </a:rPr>
                          <m:t>𝑖</m:t>
                        </m:r>
                      </m:e>
                    </m:d>
                    <m:r>
                      <a:rPr lang="en-GB">
                        <a:latin typeface="Cambria Math" panose="02040503050406030204" pitchFamily="18" charset="0"/>
                      </a:rPr>
                      <m:t> </m:t>
                    </m:r>
                    <m:r>
                      <a:rPr lang="en-DE">
                        <a:latin typeface="Cambria Math" panose="02040503050406030204" pitchFamily="18" charset="0"/>
                        <a:ea typeface="Cambria Math" panose="02040503050406030204" pitchFamily="18" charset="0"/>
                      </a:rPr>
                      <m:t>∙</m:t>
                    </m:r>
                    <m:func>
                      <m:funcPr>
                        <m:ctrlPr>
                          <a:rPr lang="en-GB" i="1">
                            <a:latin typeface="Cambria Math" panose="02040503050406030204" pitchFamily="18" charset="0"/>
                          </a:rPr>
                        </m:ctrlPr>
                      </m:funcPr>
                      <m:fName>
                        <m:r>
                          <a:rPr lang="en-GB">
                            <a:latin typeface="Cambria Math" panose="02040503050406030204" pitchFamily="18" charset="0"/>
                          </a:rPr>
                          <m:t>𝑒𝑥𝑝</m:t>
                        </m:r>
                      </m:fName>
                      <m:e>
                        <m:d>
                          <m:dPr>
                            <m:ctrlPr>
                              <a:rPr lang="en-GB" i="1">
                                <a:latin typeface="Cambria Math" panose="02040503050406030204" pitchFamily="18" charset="0"/>
                              </a:rPr>
                            </m:ctrlPr>
                          </m:dPr>
                          <m:e>
                            <m:r>
                              <a:rPr lang="en-GB">
                                <a:latin typeface="Cambria Math" panose="02040503050406030204" pitchFamily="18" charset="0"/>
                              </a:rPr>
                              <m:t>−</m:t>
                            </m:r>
                            <m:sSub>
                              <m:sSubPr>
                                <m:ctrlPr>
                                  <a:rPr lang="en-GB" i="1">
                                    <a:latin typeface="Cambria Math" panose="02040503050406030204" pitchFamily="18" charset="0"/>
                                  </a:rPr>
                                </m:ctrlPr>
                              </m:sSubPr>
                              <m:e>
                                <m:r>
                                  <a:rPr lang="en-GB">
                                    <a:latin typeface="Cambria Math" panose="02040503050406030204" pitchFamily="18" charset="0"/>
                                  </a:rPr>
                                  <m:t>𝛼</m:t>
                                </m:r>
                              </m:e>
                              <m:sub>
                                <m:r>
                                  <a:rPr lang="en-GB">
                                    <a:latin typeface="Cambria Math" panose="02040503050406030204" pitchFamily="18" charset="0"/>
                                  </a:rPr>
                                  <m:t>𝑡</m:t>
                                </m:r>
                              </m:sub>
                            </m:sSub>
                            <m:r>
                              <a:rPr lang="en-DE">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a:latin typeface="Cambria Math" panose="02040503050406030204" pitchFamily="18" charset="0"/>
                                    <a:ea typeface="Cambria Math" panose="02040503050406030204" pitchFamily="18" charset="0"/>
                                  </a:rPr>
                                  <m:t>𝑦</m:t>
                                </m:r>
                              </m:e>
                              <m:sub>
                                <m:r>
                                  <a:rPr lang="en-GB">
                                    <a:latin typeface="Cambria Math" panose="02040503050406030204" pitchFamily="18" charset="0"/>
                                    <a:ea typeface="Cambria Math" panose="02040503050406030204" pitchFamily="18" charset="0"/>
                                  </a:rPr>
                                  <m:t>𝑡</m:t>
                                </m:r>
                              </m:sub>
                            </m:sSub>
                            <m:r>
                              <a:rPr lang="en-DE">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a:latin typeface="Cambria Math" panose="02040503050406030204" pitchFamily="18" charset="0"/>
                                    <a:ea typeface="Cambria Math" panose="02040503050406030204" pitchFamily="18" charset="0"/>
                                  </a:rPr>
                                  <m:t>h</m:t>
                                </m:r>
                              </m:e>
                              <m:sub>
                                <m:r>
                                  <a:rPr lang="en-GB">
                                    <a:latin typeface="Cambria Math" panose="02040503050406030204" pitchFamily="18" charset="0"/>
                                    <a:ea typeface="Cambria Math" panose="02040503050406030204" pitchFamily="18" charset="0"/>
                                  </a:rPr>
                                  <m:t>𝑡</m:t>
                                </m:r>
                              </m:sub>
                            </m:sSub>
                            <m:d>
                              <m:dPr>
                                <m:ctrlPr>
                                  <a:rPr lang="en-GB" i="1">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GB">
                                        <a:latin typeface="Cambria Math" panose="02040503050406030204" pitchFamily="18" charset="0"/>
                                        <a:ea typeface="Cambria Math" panose="02040503050406030204" pitchFamily="18" charset="0"/>
                                      </a:rPr>
                                      <m:t>𝑥</m:t>
                                    </m:r>
                                  </m:e>
                                  <m:sub>
                                    <m:r>
                                      <a:rPr lang="en-GB">
                                        <a:latin typeface="Cambria Math" panose="02040503050406030204" pitchFamily="18" charset="0"/>
                                        <a:ea typeface="Cambria Math" panose="02040503050406030204" pitchFamily="18" charset="0"/>
                                      </a:rPr>
                                      <m:t>𝑖</m:t>
                                    </m:r>
                                  </m:sub>
                                </m:sSub>
                              </m:e>
                            </m:d>
                          </m:e>
                        </m:d>
                      </m:e>
                    </m:func>
                  </m:oMath>
                </a14:m>
                <a:r>
                  <a:rPr lang="en-US" dirty="0"/>
                  <a:t> for each data point. Then this is normalized with the sum (0.88)</a:t>
                </a:r>
              </a:p>
            </p:txBody>
          </p:sp>
        </mc:Choice>
        <mc:Fallback xmlns="">
          <p:sp>
            <p:nvSpPr>
              <p:cNvPr id="4" name="Text Placeholder 3"/>
              <p:cNvSpPr>
                <a:spLocks noGrp="1" noRot="1" noChangeAspect="1" noMove="1" noResize="1" noEditPoints="1" noAdjustHandles="1" noChangeArrowheads="1" noChangeShapeType="1" noTextEdit="1"/>
              </p:cNvSpPr>
              <p:nvPr>
                <p:ph type="body" sz="quarter" idx="14"/>
              </p:nvPr>
            </p:nvSpPr>
            <p:spPr>
              <a:blipFill>
                <a:blip r:embed="rId2"/>
                <a:stretch>
                  <a:fillRect l="-1818" t="-2334"/>
                </a:stretch>
              </a:blipFill>
            </p:spPr>
            <p:txBody>
              <a:bodyPr/>
              <a:lstStyle/>
              <a:p>
                <a:r>
                  <a:rPr lang="en-US">
                    <a:noFill/>
                  </a:rPr>
                  <a:t> </a:t>
                </a:r>
              </a:p>
            </p:txBody>
          </p:sp>
        </mc:Fallback>
      </mc:AlternateContent>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5"/>
              </p:nvPr>
            </p:nvSpPr>
            <p:spPr/>
            <p:txBody>
              <a:bodyPr/>
              <a:lstStyle/>
              <a:p>
                <a:pPr marL="342900" indent="-342900">
                  <a:buFont typeface="+mj-lt"/>
                  <a:buAutoNum type="arabicPeriod" startAt="4"/>
                </a:pPr>
                <a:r>
                  <a:rPr lang="en-GB" dirty="0"/>
                  <a:t>Calculate the updated weights </a:t>
                </a:r>
                <a14:m>
                  <m:oMath xmlns:m="http://schemas.openxmlformats.org/officeDocument/2006/math">
                    <m:sSub>
                      <m:sSubPr>
                        <m:ctrlPr>
                          <a:rPr lang="en-GB" i="1">
                            <a:latin typeface="Cambria Math" panose="02040503050406030204" pitchFamily="18" charset="0"/>
                          </a:rPr>
                        </m:ctrlPr>
                      </m:sSubPr>
                      <m:e>
                        <m:r>
                          <a:rPr lang="en-GB">
                            <a:latin typeface="Cambria Math" panose="02040503050406030204" pitchFamily="18" charset="0"/>
                          </a:rPr>
                          <m:t>𝐷</m:t>
                        </m:r>
                      </m:e>
                      <m:sub>
                        <m:r>
                          <a:rPr lang="en-GB">
                            <a:latin typeface="Cambria Math" panose="02040503050406030204" pitchFamily="18" charset="0"/>
                          </a:rPr>
                          <m:t>𝑡</m:t>
                        </m:r>
                        <m:r>
                          <a:rPr lang="en-GB">
                            <a:latin typeface="Cambria Math" panose="02040503050406030204" pitchFamily="18" charset="0"/>
                          </a:rPr>
                          <m:t>+1</m:t>
                        </m:r>
                      </m:sub>
                    </m:sSub>
                    <m:d>
                      <m:dPr>
                        <m:ctrlPr>
                          <a:rPr lang="en-GB" i="1">
                            <a:latin typeface="Cambria Math" panose="02040503050406030204" pitchFamily="18" charset="0"/>
                          </a:rPr>
                        </m:ctrlPr>
                      </m:dPr>
                      <m:e>
                        <m:r>
                          <a:rPr lang="en-GB">
                            <a:latin typeface="Cambria Math" panose="02040503050406030204" pitchFamily="18" charset="0"/>
                          </a:rPr>
                          <m:t>𝑖</m:t>
                        </m:r>
                      </m:e>
                    </m:d>
                    <m:r>
                      <a:rPr lang="en-GB">
                        <a:latin typeface="Cambria Math" panose="02040503050406030204" pitchFamily="18" charset="0"/>
                      </a:rPr>
                      <m:t>= </m:t>
                    </m:r>
                    <m:f>
                      <m:fPr>
                        <m:ctrlPr>
                          <a:rPr lang="en-DE" i="1">
                            <a:latin typeface="Cambria Math" panose="02040503050406030204" pitchFamily="18" charset="0"/>
                          </a:rPr>
                        </m:ctrlPr>
                      </m:fPr>
                      <m:num>
                        <m:sSub>
                          <m:sSubPr>
                            <m:ctrlPr>
                              <a:rPr lang="en-GB" i="1">
                                <a:latin typeface="Cambria Math" panose="02040503050406030204" pitchFamily="18" charset="0"/>
                              </a:rPr>
                            </m:ctrlPr>
                          </m:sSubPr>
                          <m:e>
                            <m:r>
                              <a:rPr lang="en-GB">
                                <a:latin typeface="Cambria Math" panose="02040503050406030204" pitchFamily="18" charset="0"/>
                              </a:rPr>
                              <m:t>𝐷</m:t>
                            </m:r>
                          </m:e>
                          <m:sub>
                            <m:r>
                              <a:rPr lang="en-GB">
                                <a:latin typeface="Cambria Math" panose="02040503050406030204" pitchFamily="18" charset="0"/>
                              </a:rPr>
                              <m:t>𝑡</m:t>
                            </m:r>
                          </m:sub>
                        </m:sSub>
                        <m:d>
                          <m:dPr>
                            <m:ctrlPr>
                              <a:rPr lang="en-GB" i="1">
                                <a:latin typeface="Cambria Math" panose="02040503050406030204" pitchFamily="18" charset="0"/>
                              </a:rPr>
                            </m:ctrlPr>
                          </m:dPr>
                          <m:e>
                            <m:r>
                              <a:rPr lang="en-GB">
                                <a:latin typeface="Cambria Math" panose="02040503050406030204" pitchFamily="18" charset="0"/>
                              </a:rPr>
                              <m:t>𝑖</m:t>
                            </m:r>
                          </m:e>
                        </m:d>
                        <m:r>
                          <a:rPr lang="en-GB">
                            <a:latin typeface="Cambria Math" panose="02040503050406030204" pitchFamily="18" charset="0"/>
                          </a:rPr>
                          <m:t> </m:t>
                        </m:r>
                        <m:r>
                          <a:rPr lang="en-DE">
                            <a:latin typeface="Cambria Math" panose="02040503050406030204" pitchFamily="18" charset="0"/>
                            <a:ea typeface="Cambria Math" panose="02040503050406030204" pitchFamily="18" charset="0"/>
                          </a:rPr>
                          <m:t>∙</m:t>
                        </m:r>
                        <m:func>
                          <m:funcPr>
                            <m:ctrlPr>
                              <a:rPr lang="en-GB" i="1">
                                <a:latin typeface="Cambria Math" panose="02040503050406030204" pitchFamily="18" charset="0"/>
                              </a:rPr>
                            </m:ctrlPr>
                          </m:funcPr>
                          <m:fName>
                            <m:r>
                              <a:rPr lang="en-GB">
                                <a:latin typeface="Cambria Math" panose="02040503050406030204" pitchFamily="18" charset="0"/>
                              </a:rPr>
                              <m:t>𝑒𝑥𝑝</m:t>
                            </m:r>
                          </m:fName>
                          <m:e>
                            <m:d>
                              <m:dPr>
                                <m:ctrlPr>
                                  <a:rPr lang="en-GB" i="1">
                                    <a:latin typeface="Cambria Math" panose="02040503050406030204" pitchFamily="18" charset="0"/>
                                  </a:rPr>
                                </m:ctrlPr>
                              </m:dPr>
                              <m:e>
                                <m:r>
                                  <a:rPr lang="en-GB">
                                    <a:latin typeface="Cambria Math" panose="02040503050406030204" pitchFamily="18" charset="0"/>
                                  </a:rPr>
                                  <m:t>−</m:t>
                                </m:r>
                                <m:sSub>
                                  <m:sSubPr>
                                    <m:ctrlPr>
                                      <a:rPr lang="en-GB" i="1">
                                        <a:latin typeface="Cambria Math" panose="02040503050406030204" pitchFamily="18" charset="0"/>
                                      </a:rPr>
                                    </m:ctrlPr>
                                  </m:sSubPr>
                                  <m:e>
                                    <m:r>
                                      <a:rPr lang="en-GB">
                                        <a:latin typeface="Cambria Math" panose="02040503050406030204" pitchFamily="18" charset="0"/>
                                      </a:rPr>
                                      <m:t>𝛼</m:t>
                                    </m:r>
                                  </m:e>
                                  <m:sub>
                                    <m:r>
                                      <a:rPr lang="en-GB">
                                        <a:latin typeface="Cambria Math" panose="02040503050406030204" pitchFamily="18" charset="0"/>
                                      </a:rPr>
                                      <m:t>𝑡</m:t>
                                    </m:r>
                                  </m:sub>
                                </m:sSub>
                                <m:r>
                                  <a:rPr lang="en-DE">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a:latin typeface="Cambria Math" panose="02040503050406030204" pitchFamily="18" charset="0"/>
                                        <a:ea typeface="Cambria Math" panose="02040503050406030204" pitchFamily="18" charset="0"/>
                                      </a:rPr>
                                      <m:t>𝑦</m:t>
                                    </m:r>
                                  </m:e>
                                  <m:sub>
                                    <m:r>
                                      <a:rPr lang="en-GB">
                                        <a:latin typeface="Cambria Math" panose="02040503050406030204" pitchFamily="18" charset="0"/>
                                        <a:ea typeface="Cambria Math" panose="02040503050406030204" pitchFamily="18" charset="0"/>
                                      </a:rPr>
                                      <m:t>𝑡</m:t>
                                    </m:r>
                                  </m:sub>
                                </m:sSub>
                                <m:r>
                                  <a:rPr lang="en-DE">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a:latin typeface="Cambria Math" panose="02040503050406030204" pitchFamily="18" charset="0"/>
                                        <a:ea typeface="Cambria Math" panose="02040503050406030204" pitchFamily="18" charset="0"/>
                                      </a:rPr>
                                      <m:t>h</m:t>
                                    </m:r>
                                  </m:e>
                                  <m:sub>
                                    <m:r>
                                      <a:rPr lang="en-GB">
                                        <a:latin typeface="Cambria Math" panose="02040503050406030204" pitchFamily="18" charset="0"/>
                                        <a:ea typeface="Cambria Math" panose="02040503050406030204" pitchFamily="18" charset="0"/>
                                      </a:rPr>
                                      <m:t>𝑡</m:t>
                                    </m:r>
                                  </m:sub>
                                </m:sSub>
                                <m:d>
                                  <m:dPr>
                                    <m:ctrlPr>
                                      <a:rPr lang="en-GB" i="1">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GB">
                                            <a:latin typeface="Cambria Math" panose="02040503050406030204" pitchFamily="18" charset="0"/>
                                            <a:ea typeface="Cambria Math" panose="02040503050406030204" pitchFamily="18" charset="0"/>
                                          </a:rPr>
                                          <m:t>𝑥</m:t>
                                        </m:r>
                                      </m:e>
                                      <m:sub>
                                        <m:r>
                                          <a:rPr lang="en-GB">
                                            <a:latin typeface="Cambria Math" panose="02040503050406030204" pitchFamily="18" charset="0"/>
                                            <a:ea typeface="Cambria Math" panose="02040503050406030204" pitchFamily="18" charset="0"/>
                                          </a:rPr>
                                          <m:t>𝑖</m:t>
                                        </m:r>
                                      </m:sub>
                                    </m:sSub>
                                  </m:e>
                                </m:d>
                              </m:e>
                            </m:d>
                          </m:e>
                        </m:func>
                      </m:num>
                      <m:den>
                        <m:nary>
                          <m:naryPr>
                            <m:chr m:val="∑"/>
                            <m:ctrlPr>
                              <a:rPr lang="en-DE" i="1">
                                <a:latin typeface="Cambria Math" panose="02040503050406030204" pitchFamily="18" charset="0"/>
                              </a:rPr>
                            </m:ctrlPr>
                          </m:naryPr>
                          <m:sub>
                            <m:r>
                              <m:rPr>
                                <m:brk m:alnAt="23"/>
                              </m:rPr>
                              <a:rPr lang="en-GB">
                                <a:latin typeface="Cambria Math" panose="02040503050406030204" pitchFamily="18" charset="0"/>
                              </a:rPr>
                              <m:t>𝑖</m:t>
                            </m:r>
                            <m:r>
                              <a:rPr lang="en-GB">
                                <a:latin typeface="Cambria Math" panose="02040503050406030204" pitchFamily="18" charset="0"/>
                              </a:rPr>
                              <m:t>=1</m:t>
                            </m:r>
                          </m:sub>
                          <m:sup>
                            <m:r>
                              <a:rPr lang="en-GB">
                                <a:latin typeface="Cambria Math" panose="02040503050406030204" pitchFamily="18" charset="0"/>
                              </a:rPr>
                              <m:t>𝑛</m:t>
                            </m:r>
                          </m:sup>
                          <m:e>
                            <m:sSub>
                              <m:sSubPr>
                                <m:ctrlPr>
                                  <a:rPr lang="en-GB" i="1">
                                    <a:latin typeface="Cambria Math" panose="02040503050406030204" pitchFamily="18" charset="0"/>
                                  </a:rPr>
                                </m:ctrlPr>
                              </m:sSubPr>
                              <m:e>
                                <m:r>
                                  <a:rPr lang="en-GB">
                                    <a:latin typeface="Cambria Math" panose="02040503050406030204" pitchFamily="18" charset="0"/>
                                  </a:rPr>
                                  <m:t>𝐷</m:t>
                                </m:r>
                              </m:e>
                              <m:sub>
                                <m:r>
                                  <a:rPr lang="en-GB">
                                    <a:latin typeface="Cambria Math" panose="02040503050406030204" pitchFamily="18" charset="0"/>
                                  </a:rPr>
                                  <m:t>𝑡</m:t>
                                </m:r>
                              </m:sub>
                            </m:sSub>
                            <m:r>
                              <a:rPr lang="en-GB">
                                <a:latin typeface="Cambria Math" panose="02040503050406030204" pitchFamily="18" charset="0"/>
                              </a:rPr>
                              <m:t>(</m:t>
                            </m:r>
                            <m:r>
                              <a:rPr lang="en-GB">
                                <a:latin typeface="Cambria Math" panose="02040503050406030204" pitchFamily="18" charset="0"/>
                              </a:rPr>
                              <m:t>𝑖</m:t>
                            </m:r>
                            <m:r>
                              <a:rPr lang="en-GB">
                                <a:latin typeface="Cambria Math" panose="02040503050406030204" pitchFamily="18" charset="0"/>
                              </a:rPr>
                              <m:t>)∙</m:t>
                            </m:r>
                            <m:func>
                              <m:funcPr>
                                <m:ctrlPr>
                                  <a:rPr lang="en-GB" i="1">
                                    <a:latin typeface="Cambria Math" panose="02040503050406030204" pitchFamily="18" charset="0"/>
                                  </a:rPr>
                                </m:ctrlPr>
                              </m:funcPr>
                              <m:fName>
                                <m:r>
                                  <a:rPr lang="en-GB">
                                    <a:latin typeface="Cambria Math" panose="02040503050406030204" pitchFamily="18" charset="0"/>
                                  </a:rPr>
                                  <m:t>𝑒𝑥𝑝</m:t>
                                </m:r>
                              </m:fName>
                              <m:e>
                                <m:d>
                                  <m:dPr>
                                    <m:ctrlPr>
                                      <a:rPr lang="en-GB" i="1">
                                        <a:latin typeface="Cambria Math" panose="02040503050406030204" pitchFamily="18" charset="0"/>
                                      </a:rPr>
                                    </m:ctrlPr>
                                  </m:dPr>
                                  <m:e>
                                    <m:r>
                                      <a:rPr lang="en-GB">
                                        <a:latin typeface="Cambria Math" panose="02040503050406030204" pitchFamily="18" charset="0"/>
                                      </a:rPr>
                                      <m:t>−</m:t>
                                    </m:r>
                                    <m:sSub>
                                      <m:sSubPr>
                                        <m:ctrlPr>
                                          <a:rPr lang="en-GB" i="1">
                                            <a:latin typeface="Cambria Math" panose="02040503050406030204" pitchFamily="18" charset="0"/>
                                          </a:rPr>
                                        </m:ctrlPr>
                                      </m:sSubPr>
                                      <m:e>
                                        <m:r>
                                          <a:rPr lang="en-GB">
                                            <a:latin typeface="Cambria Math" panose="02040503050406030204" pitchFamily="18" charset="0"/>
                                          </a:rPr>
                                          <m:t>𝛼</m:t>
                                        </m:r>
                                      </m:e>
                                      <m:sub>
                                        <m:r>
                                          <a:rPr lang="en-GB">
                                            <a:latin typeface="Cambria Math" panose="02040503050406030204" pitchFamily="18" charset="0"/>
                                          </a:rPr>
                                          <m:t>𝑡</m:t>
                                        </m:r>
                                      </m:sub>
                                    </m:sSub>
                                    <m:r>
                                      <a:rPr lang="en-DE">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a:latin typeface="Cambria Math" panose="02040503050406030204" pitchFamily="18" charset="0"/>
                                            <a:ea typeface="Cambria Math" panose="02040503050406030204" pitchFamily="18" charset="0"/>
                                          </a:rPr>
                                          <m:t>𝑦</m:t>
                                        </m:r>
                                      </m:e>
                                      <m:sub>
                                        <m:r>
                                          <a:rPr lang="en-GB">
                                            <a:latin typeface="Cambria Math" panose="02040503050406030204" pitchFamily="18" charset="0"/>
                                            <a:ea typeface="Cambria Math" panose="02040503050406030204" pitchFamily="18" charset="0"/>
                                          </a:rPr>
                                          <m:t>𝑡</m:t>
                                        </m:r>
                                      </m:sub>
                                    </m:sSub>
                                    <m:r>
                                      <a:rPr lang="en-DE">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a:latin typeface="Cambria Math" panose="02040503050406030204" pitchFamily="18" charset="0"/>
                                            <a:ea typeface="Cambria Math" panose="02040503050406030204" pitchFamily="18" charset="0"/>
                                          </a:rPr>
                                          <m:t>h</m:t>
                                        </m:r>
                                      </m:e>
                                      <m:sub>
                                        <m:r>
                                          <a:rPr lang="en-GB">
                                            <a:latin typeface="Cambria Math" panose="02040503050406030204" pitchFamily="18" charset="0"/>
                                            <a:ea typeface="Cambria Math" panose="02040503050406030204" pitchFamily="18" charset="0"/>
                                          </a:rPr>
                                          <m:t>𝑡</m:t>
                                        </m:r>
                                      </m:sub>
                                    </m:sSub>
                                    <m:d>
                                      <m:dPr>
                                        <m:ctrlPr>
                                          <a:rPr lang="en-GB" i="1">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GB">
                                                <a:latin typeface="Cambria Math" panose="02040503050406030204" pitchFamily="18" charset="0"/>
                                                <a:ea typeface="Cambria Math" panose="02040503050406030204" pitchFamily="18" charset="0"/>
                                              </a:rPr>
                                              <m:t>𝑥</m:t>
                                            </m:r>
                                          </m:e>
                                          <m:sub>
                                            <m:r>
                                              <a:rPr lang="en-GB">
                                                <a:latin typeface="Cambria Math" panose="02040503050406030204" pitchFamily="18" charset="0"/>
                                                <a:ea typeface="Cambria Math" panose="02040503050406030204" pitchFamily="18" charset="0"/>
                                              </a:rPr>
                                              <m:t>𝑖</m:t>
                                            </m:r>
                                          </m:sub>
                                        </m:sSub>
                                      </m:e>
                                    </m:d>
                                  </m:e>
                                </m:d>
                              </m:e>
                            </m:func>
                          </m:e>
                        </m:nary>
                      </m:den>
                    </m:f>
                  </m:oMath>
                </a14:m>
                <a:r>
                  <a:rPr lang="en-US" dirty="0"/>
                  <a:t> for each data point.</a:t>
                </a:r>
              </a:p>
            </p:txBody>
          </p:sp>
        </mc:Choice>
        <mc:Fallback xmlns="">
          <p:sp>
            <p:nvSpPr>
              <p:cNvPr id="6" name="Text Placeholder 5"/>
              <p:cNvSpPr>
                <a:spLocks noGrp="1" noRot="1" noChangeAspect="1" noMove="1" noResize="1" noEditPoints="1" noAdjustHandles="1" noChangeArrowheads="1" noChangeShapeType="1" noTextEdit="1"/>
              </p:cNvSpPr>
              <p:nvPr>
                <p:ph type="body" sz="quarter" idx="15"/>
              </p:nvPr>
            </p:nvSpPr>
            <p:spPr>
              <a:blipFill>
                <a:blip r:embed="rId3"/>
                <a:stretch>
                  <a:fillRect l="-1046" b="-72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850756906"/>
                  </p:ext>
                </p:extLst>
              </p:nvPr>
            </p:nvGraphicFramePr>
            <p:xfrm>
              <a:off x="548622" y="2743199"/>
              <a:ext cx="8001580" cy="2385990"/>
            </p:xfrm>
            <a:graphic>
              <a:graphicData uri="http://schemas.openxmlformats.org/drawingml/2006/table">
                <a:tbl>
                  <a:tblPr lastRow="1" bandRow="1">
                    <a:tableStyleId>{5C22544A-7EE6-4342-B048-85BDC9FD1C3A}</a:tableStyleId>
                  </a:tblPr>
                  <a:tblGrid>
                    <a:gridCol w="2359090">
                      <a:extLst>
                        <a:ext uri="{9D8B030D-6E8A-4147-A177-3AD203B41FA5}">
                          <a16:colId xmlns:a16="http://schemas.microsoft.com/office/drawing/2014/main" val="149095163"/>
                        </a:ext>
                      </a:extLst>
                    </a:gridCol>
                    <a:gridCol w="806070">
                      <a:extLst>
                        <a:ext uri="{9D8B030D-6E8A-4147-A177-3AD203B41FA5}">
                          <a16:colId xmlns:a16="http://schemas.microsoft.com/office/drawing/2014/main" val="1852928349"/>
                        </a:ext>
                      </a:extLst>
                    </a:gridCol>
                    <a:gridCol w="806070">
                      <a:extLst>
                        <a:ext uri="{9D8B030D-6E8A-4147-A177-3AD203B41FA5}">
                          <a16:colId xmlns:a16="http://schemas.microsoft.com/office/drawing/2014/main" val="4255620035"/>
                        </a:ext>
                      </a:extLst>
                    </a:gridCol>
                    <a:gridCol w="806070">
                      <a:extLst>
                        <a:ext uri="{9D8B030D-6E8A-4147-A177-3AD203B41FA5}">
                          <a16:colId xmlns:a16="http://schemas.microsoft.com/office/drawing/2014/main" val="250122851"/>
                        </a:ext>
                      </a:extLst>
                    </a:gridCol>
                    <a:gridCol w="806070">
                      <a:extLst>
                        <a:ext uri="{9D8B030D-6E8A-4147-A177-3AD203B41FA5}">
                          <a16:colId xmlns:a16="http://schemas.microsoft.com/office/drawing/2014/main" val="707089567"/>
                        </a:ext>
                      </a:extLst>
                    </a:gridCol>
                    <a:gridCol w="806070">
                      <a:extLst>
                        <a:ext uri="{9D8B030D-6E8A-4147-A177-3AD203B41FA5}">
                          <a16:colId xmlns:a16="http://schemas.microsoft.com/office/drawing/2014/main" val="861669558"/>
                        </a:ext>
                      </a:extLst>
                    </a:gridCol>
                    <a:gridCol w="806070">
                      <a:extLst>
                        <a:ext uri="{9D8B030D-6E8A-4147-A177-3AD203B41FA5}">
                          <a16:colId xmlns:a16="http://schemas.microsoft.com/office/drawing/2014/main" val="397201449"/>
                        </a:ext>
                      </a:extLst>
                    </a:gridCol>
                    <a:gridCol w="806070">
                      <a:extLst>
                        <a:ext uri="{9D8B030D-6E8A-4147-A177-3AD203B41FA5}">
                          <a16:colId xmlns:a16="http://schemas.microsoft.com/office/drawing/2014/main" val="827076140"/>
                        </a:ext>
                      </a:extLst>
                    </a:gridCol>
                  </a:tblGrid>
                  <a:tr h="397665">
                    <a:tc>
                      <a:txBody>
                        <a:bodyPr/>
                        <a:lstStyle/>
                        <a:p>
                          <a:pPr algn="ctr"/>
                          <a:r>
                            <a:rPr lang="en-GB" sz="1600" dirty="0"/>
                            <a:t>y</a:t>
                          </a:r>
                          <a:endParaRPr lang="en-US" sz="16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extLst>
                      <a:ext uri="{0D108BD9-81ED-4DB2-BD59-A6C34878D82A}">
                        <a16:rowId xmlns:a16="http://schemas.microsoft.com/office/drawing/2014/main" val="548192828"/>
                      </a:ext>
                    </a:extLst>
                  </a:tr>
                  <a:tr h="397665">
                    <a:tc>
                      <a:txBody>
                        <a:bodyPr/>
                        <a:lstStyle/>
                        <a:p>
                          <a:pPr algn="ctr"/>
                          <a14:m>
                            <m:oMathPara xmlns:m="http://schemas.openxmlformats.org/officeDocument/2006/math">
                              <m:oMathParaPr>
                                <m:jc m:val="centerGroup"/>
                              </m:oMathParaPr>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h</m:t>
                                    </m:r>
                                  </m:e>
                                  <m:sub>
                                    <m:r>
                                      <a:rPr lang="en-GB" sz="1600" b="0" i="1" smtClean="0">
                                        <a:latin typeface="Cambria Math" panose="02040503050406030204" pitchFamily="18" charset="0"/>
                                      </a:rPr>
                                      <m:t>𝑡</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𝑥</m:t>
                                    </m:r>
                                  </m:e>
                                  <m:sub>
                                    <m:r>
                                      <a:rPr lang="en-GB" sz="1600" b="0" i="1" smtClean="0">
                                        <a:latin typeface="Cambria Math" panose="02040503050406030204" pitchFamily="18" charset="0"/>
                                      </a:rPr>
                                      <m:t>𝑖</m:t>
                                    </m:r>
                                  </m:sub>
                                </m:sSub>
                                <m:r>
                                  <a:rPr lang="en-GB" sz="1600" b="0" i="1" smtClean="0">
                                    <a:latin typeface="Cambria Math" panose="02040503050406030204" pitchFamily="18" charset="0"/>
                                  </a:rPr>
                                  <m:t>)</m:t>
                                </m:r>
                              </m:oMath>
                            </m:oMathPara>
                          </a14:m>
                          <a:endParaRPr lang="en-US" sz="16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extLst>
                      <a:ext uri="{0D108BD9-81ED-4DB2-BD59-A6C34878D82A}">
                        <a16:rowId xmlns:a16="http://schemas.microsoft.com/office/drawing/2014/main" val="220437077"/>
                      </a:ext>
                    </a:extLst>
                  </a:tr>
                  <a:tr h="397665">
                    <a:tc>
                      <a:txBody>
                        <a:bodyPr/>
                        <a:lstStyle/>
                        <a:p>
                          <a:pPr algn="ctr"/>
                          <a14:m>
                            <m:oMathPara xmlns:m="http://schemas.openxmlformats.org/officeDocument/2006/math">
                              <m:oMathParaPr>
                                <m:jc m:val="centerGroup"/>
                              </m:oMathParaPr>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𝐷</m:t>
                                    </m:r>
                                  </m:e>
                                  <m:sub>
                                    <m:r>
                                      <a:rPr lang="en-GB" sz="1600" b="0" i="1" smtClean="0">
                                        <a:latin typeface="Cambria Math" panose="02040503050406030204" pitchFamily="18" charset="0"/>
                                      </a:rPr>
                                      <m:t>𝑡</m:t>
                                    </m:r>
                                  </m:sub>
                                </m:sSub>
                                <m:r>
                                  <a:rPr lang="en-GB" sz="1600" b="0" i="1" smtClean="0">
                                    <a:latin typeface="Cambria Math" panose="02040503050406030204" pitchFamily="18" charset="0"/>
                                  </a:rPr>
                                  <m:t>(</m:t>
                                </m:r>
                                <m:r>
                                  <a:rPr lang="en-GB" sz="1600" b="0" i="1" smtClean="0">
                                    <a:latin typeface="Cambria Math" panose="02040503050406030204" pitchFamily="18" charset="0"/>
                                  </a:rPr>
                                  <m:t>𝑖</m:t>
                                </m:r>
                                <m:r>
                                  <a:rPr lang="en-GB" sz="1600" b="0" i="1" smtClean="0">
                                    <a:latin typeface="Cambria Math" panose="02040503050406030204" pitchFamily="18" charset="0"/>
                                  </a:rPr>
                                  <m:t>)</m:t>
                                </m:r>
                              </m:oMath>
                            </m:oMathPara>
                          </a14:m>
                          <a:endParaRPr lang="en-US" sz="1600" dirty="0"/>
                        </a:p>
                      </a:txBody>
                      <a:tcPr/>
                    </a:tc>
                    <a:tc>
                      <a:txBody>
                        <a:bodyPr/>
                        <a:lstStyle/>
                        <a:p>
                          <a:pPr algn="ctr"/>
                          <a:r>
                            <a:rPr lang="en-GB" sz="1800" dirty="0"/>
                            <a:t>0.21</a:t>
                          </a:r>
                          <a:endParaRPr lang="en-US" sz="1800" dirty="0"/>
                        </a:p>
                      </a:txBody>
                      <a:tcPr/>
                    </a:tc>
                    <a:tc>
                      <a:txBody>
                        <a:bodyPr/>
                        <a:lstStyle/>
                        <a:p>
                          <a:pPr algn="ctr"/>
                          <a:r>
                            <a:rPr lang="en-GB" sz="1800" dirty="0"/>
                            <a:t>0.05</a:t>
                          </a:r>
                          <a:endParaRPr lang="en-US" sz="1800" dirty="0"/>
                        </a:p>
                      </a:txBody>
                      <a:tcPr/>
                    </a:tc>
                    <a:tc>
                      <a:txBody>
                        <a:bodyPr/>
                        <a:lstStyle/>
                        <a:p>
                          <a:pPr algn="ctr"/>
                          <a:r>
                            <a:rPr lang="en-GB" sz="1800" dirty="0"/>
                            <a:t>0.05</a:t>
                          </a:r>
                          <a:endParaRPr lang="en-US" sz="1800" dirty="0"/>
                        </a:p>
                      </a:txBody>
                      <a:tcPr/>
                    </a:tc>
                    <a:tc>
                      <a:txBody>
                        <a:bodyPr/>
                        <a:lstStyle/>
                        <a:p>
                          <a:pPr algn="ctr"/>
                          <a:r>
                            <a:rPr lang="en-GB" sz="1800" dirty="0"/>
                            <a:t>0.28</a:t>
                          </a:r>
                          <a:endParaRPr lang="en-US" sz="1800" dirty="0"/>
                        </a:p>
                      </a:txBody>
                      <a:tcPr/>
                    </a:tc>
                    <a:tc>
                      <a:txBody>
                        <a:bodyPr/>
                        <a:lstStyle/>
                        <a:p>
                          <a:pPr algn="ctr"/>
                          <a:r>
                            <a:rPr lang="en-GB" sz="1800" dirty="0"/>
                            <a:t>0.1</a:t>
                          </a:r>
                          <a:endParaRPr lang="en-US" sz="1800" dirty="0"/>
                        </a:p>
                      </a:txBody>
                      <a:tcPr/>
                    </a:tc>
                    <a:tc>
                      <a:txBody>
                        <a:bodyPr/>
                        <a:lstStyle/>
                        <a:p>
                          <a:pPr algn="ctr"/>
                          <a:r>
                            <a:rPr lang="en-GB" sz="1800" dirty="0"/>
                            <a:t>0.1</a:t>
                          </a:r>
                          <a:endParaRPr lang="en-US" sz="1800" dirty="0"/>
                        </a:p>
                      </a:txBody>
                      <a:tcPr/>
                    </a:tc>
                    <a:tc>
                      <a:txBody>
                        <a:bodyPr/>
                        <a:lstStyle/>
                        <a:p>
                          <a:pPr algn="ctr"/>
                          <a:r>
                            <a:rPr lang="en-GB" sz="1800" dirty="0"/>
                            <a:t>0.21</a:t>
                          </a:r>
                          <a:endParaRPr lang="en-US" sz="1800" dirty="0"/>
                        </a:p>
                      </a:txBody>
                      <a:tcPr/>
                    </a:tc>
                    <a:extLst>
                      <a:ext uri="{0D108BD9-81ED-4DB2-BD59-A6C34878D82A}">
                        <a16:rowId xmlns:a16="http://schemas.microsoft.com/office/drawing/2014/main" val="1465345041"/>
                      </a:ext>
                    </a:extLst>
                  </a:tr>
                  <a:tr h="397665">
                    <a:tc>
                      <a:txBody>
                        <a:bodyPr/>
                        <a:lstStyle/>
                        <a:p>
                          <a:pPr algn="ct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GB" sz="1400">
                                        <a:latin typeface="Cambria Math" panose="02040503050406030204" pitchFamily="18" charset="0"/>
                                      </a:rPr>
                                      <m:t>𝑒𝑥𝑝</m:t>
                                    </m:r>
                                  </m:fName>
                                  <m:e>
                                    <m:d>
                                      <m:dPr>
                                        <m:ctrlPr>
                                          <a:rPr lang="en-GB" sz="1400" i="1">
                                            <a:latin typeface="Cambria Math" panose="02040503050406030204" pitchFamily="18" charset="0"/>
                                          </a:rPr>
                                        </m:ctrlPr>
                                      </m:dPr>
                                      <m:e>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a:latin typeface="Cambria Math" panose="02040503050406030204" pitchFamily="18" charset="0"/>
                                              </a:rPr>
                                              <m:t>𝛼</m:t>
                                            </m:r>
                                          </m:e>
                                          <m:sub>
                                            <m:r>
                                              <a:rPr lang="en-GB" sz="1400">
                                                <a:latin typeface="Cambria Math" panose="02040503050406030204" pitchFamily="18" charset="0"/>
                                              </a:rPr>
                                              <m:t>𝑡</m:t>
                                            </m:r>
                                          </m:sub>
                                        </m:sSub>
                                        <m:r>
                                          <a:rPr lang="en-DE" sz="140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a:latin typeface="Cambria Math" panose="02040503050406030204" pitchFamily="18" charset="0"/>
                                                <a:ea typeface="Cambria Math" panose="02040503050406030204" pitchFamily="18" charset="0"/>
                                              </a:rPr>
                                              <m:t>𝑦</m:t>
                                            </m:r>
                                          </m:e>
                                          <m:sub>
                                            <m:r>
                                              <a:rPr lang="en-GB" sz="1400">
                                                <a:latin typeface="Cambria Math" panose="02040503050406030204" pitchFamily="18" charset="0"/>
                                                <a:ea typeface="Cambria Math" panose="02040503050406030204" pitchFamily="18" charset="0"/>
                                              </a:rPr>
                                              <m:t>𝑡</m:t>
                                            </m:r>
                                          </m:sub>
                                        </m:sSub>
                                        <m:r>
                                          <a:rPr lang="en-DE" sz="140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a:latin typeface="Cambria Math" panose="02040503050406030204" pitchFamily="18" charset="0"/>
                                                <a:ea typeface="Cambria Math" panose="02040503050406030204" pitchFamily="18" charset="0"/>
                                              </a:rPr>
                                              <m:t>h</m:t>
                                            </m:r>
                                          </m:e>
                                          <m:sub>
                                            <m:r>
                                              <a:rPr lang="en-GB" sz="1400">
                                                <a:latin typeface="Cambria Math" panose="02040503050406030204" pitchFamily="18" charset="0"/>
                                                <a:ea typeface="Cambria Math" panose="02040503050406030204" pitchFamily="18" charset="0"/>
                                              </a:rPr>
                                              <m:t>𝑡</m:t>
                                            </m:r>
                                          </m:sub>
                                        </m:sSub>
                                        <m:d>
                                          <m:dPr>
                                            <m:ctrlPr>
                                              <a:rPr lang="en-GB" sz="1400" i="1">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a:latin typeface="Cambria Math" panose="02040503050406030204" pitchFamily="18" charset="0"/>
                                                    <a:ea typeface="Cambria Math" panose="02040503050406030204" pitchFamily="18" charset="0"/>
                                                  </a:rPr>
                                                  <m:t>𝑥</m:t>
                                                </m:r>
                                              </m:e>
                                              <m:sub>
                                                <m:r>
                                                  <a:rPr lang="en-GB" sz="1400">
                                                    <a:latin typeface="Cambria Math" panose="02040503050406030204" pitchFamily="18" charset="0"/>
                                                    <a:ea typeface="Cambria Math" panose="02040503050406030204" pitchFamily="18" charset="0"/>
                                                  </a:rPr>
                                                  <m:t>𝑖</m:t>
                                                </m:r>
                                              </m:sub>
                                            </m:sSub>
                                          </m:e>
                                        </m:d>
                                      </m:e>
                                    </m:d>
                                  </m:e>
                                </m:func>
                              </m:oMath>
                            </m:oMathPara>
                          </a14:m>
                          <a:endParaRPr lang="en-US" sz="1600" dirty="0"/>
                        </a:p>
                      </a:txBody>
                      <a:tcPr/>
                    </a:tc>
                    <a:tc>
                      <a:txBody>
                        <a:bodyPr/>
                        <a:lstStyle/>
                        <a:p>
                          <a:pPr algn="ctr"/>
                          <a:r>
                            <a:rPr lang="en-GB" sz="1800" dirty="0"/>
                            <a:t>0.59</a:t>
                          </a:r>
                          <a:endParaRPr lang="en-US" sz="1800" dirty="0"/>
                        </a:p>
                      </a:txBody>
                      <a:tcPr/>
                    </a:tc>
                    <a:tc>
                      <a:txBody>
                        <a:bodyPr/>
                        <a:lstStyle/>
                        <a:p>
                          <a:pPr algn="ctr"/>
                          <a:r>
                            <a:rPr lang="en-GB" sz="1800" dirty="0"/>
                            <a:t>0.59</a:t>
                          </a:r>
                          <a:endParaRPr lang="en-US" sz="1800" dirty="0"/>
                        </a:p>
                      </a:txBody>
                      <a:tcPr/>
                    </a:tc>
                    <a:tc>
                      <a:txBody>
                        <a:bodyPr/>
                        <a:lstStyle/>
                        <a:p>
                          <a:pPr algn="ctr"/>
                          <a:r>
                            <a:rPr lang="en-GB" sz="1800" dirty="0"/>
                            <a:t>1.69</a:t>
                          </a:r>
                          <a:endParaRPr lang="en-US" sz="1800" dirty="0"/>
                        </a:p>
                      </a:txBody>
                      <a:tcPr/>
                    </a:tc>
                    <a:tc>
                      <a:txBody>
                        <a:bodyPr/>
                        <a:lstStyle/>
                        <a:p>
                          <a:pPr algn="ctr"/>
                          <a:r>
                            <a:rPr lang="en-GB" sz="1800" dirty="0"/>
                            <a:t>0.59</a:t>
                          </a:r>
                          <a:endParaRPr lang="en-US" sz="1800" dirty="0"/>
                        </a:p>
                      </a:txBody>
                      <a:tcPr/>
                    </a:tc>
                    <a:tc>
                      <a:txBody>
                        <a:bodyPr/>
                        <a:lstStyle/>
                        <a:p>
                          <a:pPr algn="ctr"/>
                          <a:r>
                            <a:rPr lang="en-GB" sz="1800" dirty="0"/>
                            <a:t>0.59</a:t>
                          </a:r>
                          <a:endParaRPr lang="en-US" sz="1800" dirty="0"/>
                        </a:p>
                      </a:txBody>
                      <a:tcPr/>
                    </a:tc>
                    <a:tc>
                      <a:txBody>
                        <a:bodyPr/>
                        <a:lstStyle/>
                        <a:p>
                          <a:pPr algn="ctr"/>
                          <a:r>
                            <a:rPr lang="en-GB" sz="1800" dirty="0"/>
                            <a:t>0.59</a:t>
                          </a:r>
                          <a:endParaRPr lang="en-US" sz="1800" dirty="0"/>
                        </a:p>
                      </a:txBody>
                      <a:tcPr/>
                    </a:tc>
                    <a:tc>
                      <a:txBody>
                        <a:bodyPr/>
                        <a:lstStyle/>
                        <a:p>
                          <a:pPr algn="ctr"/>
                          <a:r>
                            <a:rPr lang="en-GB" sz="1800" dirty="0"/>
                            <a:t>1.69</a:t>
                          </a:r>
                          <a:endParaRPr lang="en-US" sz="1800" dirty="0"/>
                        </a:p>
                      </a:txBody>
                      <a:tcPr/>
                    </a:tc>
                    <a:extLst>
                      <a:ext uri="{0D108BD9-81ED-4DB2-BD59-A6C34878D82A}">
                        <a16:rowId xmlns:a16="http://schemas.microsoft.com/office/drawing/2014/main" val="1368803127"/>
                      </a:ext>
                    </a:extLst>
                  </a:tr>
                  <a:tr h="397665">
                    <a:tc>
                      <a:txBody>
                        <a:bodyPr/>
                        <a:lstStyle/>
                        <a:p>
                          <a:pPr algn="ct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sSub>
                                      <m:sSubPr>
                                        <m:ctrlPr>
                                          <a:rPr lang="en-GB" sz="1400" b="0" i="1" smtClean="0">
                                            <a:latin typeface="Cambria Math" panose="02040503050406030204" pitchFamily="18" charset="0"/>
                                          </a:rPr>
                                        </m:ctrlPr>
                                      </m:sSubPr>
                                      <m:e>
                                        <m:r>
                                          <m:rPr>
                                            <m:sty m:val="p"/>
                                          </m:rPr>
                                          <a:rPr lang="en-GB" sz="1400" b="0" i="0" smtClean="0">
                                            <a:latin typeface="Cambria Math" panose="02040503050406030204" pitchFamily="18" charset="0"/>
                                          </a:rPr>
                                          <m:t>D</m:t>
                                        </m:r>
                                      </m:e>
                                      <m:sub>
                                        <m:r>
                                          <a:rPr lang="en-GB" sz="1400" b="0" i="1" smtClean="0">
                                            <a:latin typeface="Cambria Math" panose="02040503050406030204" pitchFamily="18" charset="0"/>
                                          </a:rPr>
                                          <m:t>𝑡</m:t>
                                        </m:r>
                                      </m:sub>
                                    </m:sSub>
                                    <m:r>
                                      <a:rPr lang="en-GB" sz="1400" b="0" i="1" smtClean="0">
                                        <a:latin typeface="Cambria Math" panose="02040503050406030204" pitchFamily="18" charset="0"/>
                                      </a:rPr>
                                      <m:t>(</m:t>
                                    </m:r>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a:latin typeface="Cambria Math" panose="02040503050406030204" pitchFamily="18" charset="0"/>
                                      </a:rPr>
                                      <m:t>𝑒𝑥𝑝</m:t>
                                    </m:r>
                                  </m:fName>
                                  <m:e>
                                    <m:d>
                                      <m:dPr>
                                        <m:ctrlPr>
                                          <a:rPr lang="en-GB" sz="1400" i="1">
                                            <a:latin typeface="Cambria Math" panose="02040503050406030204" pitchFamily="18" charset="0"/>
                                          </a:rPr>
                                        </m:ctrlPr>
                                      </m:dPr>
                                      <m:e>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a:latin typeface="Cambria Math" panose="02040503050406030204" pitchFamily="18" charset="0"/>
                                              </a:rPr>
                                              <m:t>𝛼</m:t>
                                            </m:r>
                                          </m:e>
                                          <m:sub>
                                            <m:r>
                                              <a:rPr lang="en-GB" sz="1400">
                                                <a:latin typeface="Cambria Math" panose="02040503050406030204" pitchFamily="18" charset="0"/>
                                              </a:rPr>
                                              <m:t>𝑡</m:t>
                                            </m:r>
                                          </m:sub>
                                        </m:sSub>
                                        <m:r>
                                          <a:rPr lang="en-DE" sz="140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a:latin typeface="Cambria Math" panose="02040503050406030204" pitchFamily="18" charset="0"/>
                                                <a:ea typeface="Cambria Math" panose="02040503050406030204" pitchFamily="18" charset="0"/>
                                              </a:rPr>
                                              <m:t>𝑦</m:t>
                                            </m:r>
                                          </m:e>
                                          <m:sub>
                                            <m:r>
                                              <a:rPr lang="en-GB" sz="1400">
                                                <a:latin typeface="Cambria Math" panose="02040503050406030204" pitchFamily="18" charset="0"/>
                                                <a:ea typeface="Cambria Math" panose="02040503050406030204" pitchFamily="18" charset="0"/>
                                              </a:rPr>
                                              <m:t>𝑡</m:t>
                                            </m:r>
                                          </m:sub>
                                        </m:sSub>
                                        <m:r>
                                          <a:rPr lang="en-DE" sz="140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a:latin typeface="Cambria Math" panose="02040503050406030204" pitchFamily="18" charset="0"/>
                                                <a:ea typeface="Cambria Math" panose="02040503050406030204" pitchFamily="18" charset="0"/>
                                              </a:rPr>
                                              <m:t>h</m:t>
                                            </m:r>
                                          </m:e>
                                          <m:sub>
                                            <m:r>
                                              <a:rPr lang="en-GB" sz="1400">
                                                <a:latin typeface="Cambria Math" panose="02040503050406030204" pitchFamily="18" charset="0"/>
                                                <a:ea typeface="Cambria Math" panose="02040503050406030204" pitchFamily="18" charset="0"/>
                                              </a:rPr>
                                              <m:t>𝑡</m:t>
                                            </m:r>
                                          </m:sub>
                                        </m:sSub>
                                        <m:d>
                                          <m:dPr>
                                            <m:ctrlPr>
                                              <a:rPr lang="en-GB" sz="1400" i="1">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a:latin typeface="Cambria Math" panose="02040503050406030204" pitchFamily="18" charset="0"/>
                                                    <a:ea typeface="Cambria Math" panose="02040503050406030204" pitchFamily="18" charset="0"/>
                                                  </a:rPr>
                                                  <m:t>𝑥</m:t>
                                                </m:r>
                                              </m:e>
                                              <m:sub>
                                                <m:r>
                                                  <a:rPr lang="en-GB" sz="1400">
                                                    <a:latin typeface="Cambria Math" panose="02040503050406030204" pitchFamily="18" charset="0"/>
                                                    <a:ea typeface="Cambria Math" panose="02040503050406030204" pitchFamily="18" charset="0"/>
                                                  </a:rPr>
                                                  <m:t>𝑖</m:t>
                                                </m:r>
                                              </m:sub>
                                            </m:sSub>
                                          </m:e>
                                        </m:d>
                                      </m:e>
                                    </m:d>
                                  </m:e>
                                </m:func>
                              </m:oMath>
                            </m:oMathPara>
                          </a14:m>
                          <a:endParaRPr lang="en-US" sz="1600" dirty="0"/>
                        </a:p>
                      </a:txBody>
                      <a:tcPr/>
                    </a:tc>
                    <a:tc>
                      <a:txBody>
                        <a:bodyPr/>
                        <a:lstStyle/>
                        <a:p>
                          <a:pPr algn="ctr"/>
                          <a:r>
                            <a:rPr lang="en-GB" sz="1800" dirty="0"/>
                            <a:t>0.12</a:t>
                          </a:r>
                          <a:endParaRPr lang="en-US" sz="1800" dirty="0"/>
                        </a:p>
                      </a:txBody>
                      <a:tcPr/>
                    </a:tc>
                    <a:tc>
                      <a:txBody>
                        <a:bodyPr/>
                        <a:lstStyle/>
                        <a:p>
                          <a:pPr algn="ctr"/>
                          <a:r>
                            <a:rPr lang="en-GB" sz="1800" dirty="0"/>
                            <a:t>0.03</a:t>
                          </a:r>
                          <a:endParaRPr lang="en-US" sz="1800" dirty="0"/>
                        </a:p>
                      </a:txBody>
                      <a:tcPr/>
                    </a:tc>
                    <a:tc>
                      <a:txBody>
                        <a:bodyPr/>
                        <a:lstStyle/>
                        <a:p>
                          <a:pPr algn="ctr"/>
                          <a:r>
                            <a:rPr lang="en-GB" sz="1800" dirty="0"/>
                            <a:t>0.08</a:t>
                          </a:r>
                          <a:endParaRPr lang="en-US" sz="1800" dirty="0"/>
                        </a:p>
                      </a:txBody>
                      <a:tcPr/>
                    </a:tc>
                    <a:tc>
                      <a:txBody>
                        <a:bodyPr/>
                        <a:lstStyle/>
                        <a:p>
                          <a:pPr algn="ctr"/>
                          <a:r>
                            <a:rPr lang="en-GB" sz="1800" dirty="0"/>
                            <a:t>0.17</a:t>
                          </a:r>
                          <a:endParaRPr lang="en-US" sz="1800" dirty="0"/>
                        </a:p>
                      </a:txBody>
                      <a:tcPr/>
                    </a:tc>
                    <a:tc>
                      <a:txBody>
                        <a:bodyPr/>
                        <a:lstStyle/>
                        <a:p>
                          <a:pPr algn="ctr"/>
                          <a:r>
                            <a:rPr lang="en-GB" sz="1800" dirty="0"/>
                            <a:t>0.06</a:t>
                          </a:r>
                          <a:endParaRPr lang="en-US" sz="1800" dirty="0"/>
                        </a:p>
                      </a:txBody>
                      <a:tcPr/>
                    </a:tc>
                    <a:tc>
                      <a:txBody>
                        <a:bodyPr/>
                        <a:lstStyle/>
                        <a:p>
                          <a:pPr algn="ctr"/>
                          <a:r>
                            <a:rPr lang="en-GB" sz="1800" dirty="0"/>
                            <a:t>0.06</a:t>
                          </a:r>
                          <a:endParaRPr lang="en-US" sz="1800" dirty="0"/>
                        </a:p>
                      </a:txBody>
                      <a:tcPr/>
                    </a:tc>
                    <a:tc>
                      <a:txBody>
                        <a:bodyPr/>
                        <a:lstStyle/>
                        <a:p>
                          <a:pPr algn="ctr"/>
                          <a:r>
                            <a:rPr lang="en-GB" sz="1800" dirty="0"/>
                            <a:t>0.35</a:t>
                          </a:r>
                          <a:endParaRPr lang="en-US" sz="1800" dirty="0"/>
                        </a:p>
                      </a:txBody>
                      <a:tcPr/>
                    </a:tc>
                    <a:extLst>
                      <a:ext uri="{0D108BD9-81ED-4DB2-BD59-A6C34878D82A}">
                        <a16:rowId xmlns:a16="http://schemas.microsoft.com/office/drawing/2014/main" val="1119788583"/>
                      </a:ext>
                    </a:extLst>
                  </a:tr>
                  <a:tr h="397665">
                    <a:tc>
                      <a:txBody>
                        <a:bodyPr/>
                        <a:lstStyle/>
                        <a:p>
                          <a:pPr algn="ctr"/>
                          <a14:m>
                            <m:oMathPara xmlns:m="http://schemas.openxmlformats.org/officeDocument/2006/math">
                              <m:oMathParaPr>
                                <m:jc m:val="centerGroup"/>
                              </m:oMathParaPr>
                              <m:oMath xmlns:m="http://schemas.openxmlformats.org/officeDocument/2006/math">
                                <m:sSub>
                                  <m:sSubPr>
                                    <m:ctrlPr>
                                      <a:rPr lang="en-GB" sz="1600" b="0" i="1" smtClean="0">
                                        <a:latin typeface="Cambria Math" panose="02040503050406030204" pitchFamily="18" charset="0"/>
                                      </a:rPr>
                                    </m:ctrlPr>
                                  </m:sSubPr>
                                  <m:e>
                                    <m:r>
                                      <m:rPr>
                                        <m:sty m:val="p"/>
                                      </m:rPr>
                                      <a:rPr lang="en-GB" sz="1600" b="0" i="0" smtClean="0">
                                        <a:latin typeface="Cambria Math" panose="02040503050406030204" pitchFamily="18" charset="0"/>
                                      </a:rPr>
                                      <m:t>D</m:t>
                                    </m:r>
                                  </m:e>
                                  <m:sub>
                                    <m:r>
                                      <a:rPr lang="en-GB" sz="1600" b="0" i="1" smtClean="0">
                                        <a:latin typeface="Cambria Math" panose="02040503050406030204" pitchFamily="18" charset="0"/>
                                      </a:rPr>
                                      <m:t>𝑡</m:t>
                                    </m:r>
                                    <m:r>
                                      <a:rPr lang="en-GB" sz="1600" b="0" i="1" smtClean="0">
                                        <a:latin typeface="Cambria Math" panose="02040503050406030204" pitchFamily="18" charset="0"/>
                                      </a:rPr>
                                      <m:t>+1</m:t>
                                    </m:r>
                                  </m:sub>
                                </m:sSub>
                                <m:r>
                                  <a:rPr lang="en-GB" sz="1600" b="0" i="1" smtClean="0">
                                    <a:latin typeface="Cambria Math" panose="02040503050406030204" pitchFamily="18" charset="0"/>
                                  </a:rPr>
                                  <m:t>(</m:t>
                                </m:r>
                                <m:r>
                                  <a:rPr lang="en-GB" sz="1600" b="0" i="1" smtClean="0">
                                    <a:latin typeface="Cambria Math" panose="02040503050406030204" pitchFamily="18" charset="0"/>
                                  </a:rPr>
                                  <m:t>𝑖</m:t>
                                </m:r>
                                <m:r>
                                  <a:rPr lang="en-GB" sz="1600" b="0" i="1" smtClean="0">
                                    <a:latin typeface="Cambria Math" panose="02040503050406030204" pitchFamily="18" charset="0"/>
                                  </a:rPr>
                                  <m:t>)</m:t>
                                </m:r>
                              </m:oMath>
                            </m:oMathPara>
                          </a14:m>
                          <a:endParaRPr lang="en-US" sz="1600" b="0" dirty="0"/>
                        </a:p>
                      </a:txBody>
                      <a:tcPr/>
                    </a:tc>
                    <a:tc>
                      <a:txBody>
                        <a:bodyPr/>
                        <a:lstStyle/>
                        <a:p>
                          <a:pPr algn="ctr"/>
                          <a:r>
                            <a:rPr lang="en-GB" sz="1800" dirty="0"/>
                            <a:t>0.14</a:t>
                          </a:r>
                          <a:endParaRPr lang="en-US" sz="1800" dirty="0"/>
                        </a:p>
                      </a:txBody>
                      <a:tcPr/>
                    </a:tc>
                    <a:tc>
                      <a:txBody>
                        <a:bodyPr/>
                        <a:lstStyle/>
                        <a:p>
                          <a:pPr algn="ctr"/>
                          <a:r>
                            <a:rPr lang="en-GB" sz="1800" dirty="0"/>
                            <a:t>0.03</a:t>
                          </a:r>
                          <a:endParaRPr lang="en-US" sz="1800" dirty="0"/>
                        </a:p>
                      </a:txBody>
                      <a:tcPr/>
                    </a:tc>
                    <a:tc>
                      <a:txBody>
                        <a:bodyPr/>
                        <a:lstStyle/>
                        <a:p>
                          <a:pPr algn="ctr"/>
                          <a:r>
                            <a:rPr lang="en-GB" sz="1800" dirty="0"/>
                            <a:t>0.10</a:t>
                          </a:r>
                          <a:endParaRPr lang="en-US" sz="1800" dirty="0"/>
                        </a:p>
                      </a:txBody>
                      <a:tcPr/>
                    </a:tc>
                    <a:tc>
                      <a:txBody>
                        <a:bodyPr/>
                        <a:lstStyle/>
                        <a:p>
                          <a:pPr algn="ctr"/>
                          <a:r>
                            <a:rPr lang="en-GB" sz="1800" dirty="0"/>
                            <a:t>0.19</a:t>
                          </a:r>
                          <a:endParaRPr lang="en-US" sz="1800" dirty="0"/>
                        </a:p>
                      </a:txBody>
                      <a:tcPr/>
                    </a:tc>
                    <a:tc>
                      <a:txBody>
                        <a:bodyPr/>
                        <a:lstStyle/>
                        <a:p>
                          <a:pPr algn="ctr"/>
                          <a:r>
                            <a:rPr lang="en-GB" sz="1800" dirty="0"/>
                            <a:t>0.07</a:t>
                          </a:r>
                          <a:endParaRPr lang="en-US" sz="1800" dirty="0"/>
                        </a:p>
                      </a:txBody>
                      <a:tcPr/>
                    </a:tc>
                    <a:tc>
                      <a:txBody>
                        <a:bodyPr/>
                        <a:lstStyle/>
                        <a:p>
                          <a:pPr algn="ctr"/>
                          <a:r>
                            <a:rPr lang="en-GB" sz="1800" dirty="0"/>
                            <a:t>0.07</a:t>
                          </a:r>
                          <a:endParaRPr lang="en-US" sz="1800" dirty="0"/>
                        </a:p>
                      </a:txBody>
                      <a:tcPr/>
                    </a:tc>
                    <a:tc>
                      <a:txBody>
                        <a:bodyPr/>
                        <a:lstStyle/>
                        <a:p>
                          <a:pPr algn="ctr"/>
                          <a:r>
                            <a:rPr lang="en-GB" sz="1800" dirty="0"/>
                            <a:t>0.40</a:t>
                          </a:r>
                          <a:endParaRPr lang="en-US" sz="1800" dirty="0"/>
                        </a:p>
                      </a:txBody>
                      <a:tcPr/>
                    </a:tc>
                    <a:extLst>
                      <a:ext uri="{0D108BD9-81ED-4DB2-BD59-A6C34878D82A}">
                        <a16:rowId xmlns:a16="http://schemas.microsoft.com/office/drawing/2014/main" val="2433282208"/>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850756906"/>
                  </p:ext>
                </p:extLst>
              </p:nvPr>
            </p:nvGraphicFramePr>
            <p:xfrm>
              <a:off x="548622" y="2743199"/>
              <a:ext cx="8001580" cy="2385990"/>
            </p:xfrm>
            <a:graphic>
              <a:graphicData uri="http://schemas.openxmlformats.org/drawingml/2006/table">
                <a:tbl>
                  <a:tblPr lastRow="1" bandRow="1">
                    <a:tableStyleId>{5C22544A-7EE6-4342-B048-85BDC9FD1C3A}</a:tableStyleId>
                  </a:tblPr>
                  <a:tblGrid>
                    <a:gridCol w="2359090">
                      <a:extLst>
                        <a:ext uri="{9D8B030D-6E8A-4147-A177-3AD203B41FA5}">
                          <a16:colId xmlns:a16="http://schemas.microsoft.com/office/drawing/2014/main" val="149095163"/>
                        </a:ext>
                      </a:extLst>
                    </a:gridCol>
                    <a:gridCol w="806070">
                      <a:extLst>
                        <a:ext uri="{9D8B030D-6E8A-4147-A177-3AD203B41FA5}">
                          <a16:colId xmlns:a16="http://schemas.microsoft.com/office/drawing/2014/main" val="1852928349"/>
                        </a:ext>
                      </a:extLst>
                    </a:gridCol>
                    <a:gridCol w="806070">
                      <a:extLst>
                        <a:ext uri="{9D8B030D-6E8A-4147-A177-3AD203B41FA5}">
                          <a16:colId xmlns:a16="http://schemas.microsoft.com/office/drawing/2014/main" val="4255620035"/>
                        </a:ext>
                      </a:extLst>
                    </a:gridCol>
                    <a:gridCol w="806070">
                      <a:extLst>
                        <a:ext uri="{9D8B030D-6E8A-4147-A177-3AD203B41FA5}">
                          <a16:colId xmlns:a16="http://schemas.microsoft.com/office/drawing/2014/main" val="250122851"/>
                        </a:ext>
                      </a:extLst>
                    </a:gridCol>
                    <a:gridCol w="806070">
                      <a:extLst>
                        <a:ext uri="{9D8B030D-6E8A-4147-A177-3AD203B41FA5}">
                          <a16:colId xmlns:a16="http://schemas.microsoft.com/office/drawing/2014/main" val="707089567"/>
                        </a:ext>
                      </a:extLst>
                    </a:gridCol>
                    <a:gridCol w="806070">
                      <a:extLst>
                        <a:ext uri="{9D8B030D-6E8A-4147-A177-3AD203B41FA5}">
                          <a16:colId xmlns:a16="http://schemas.microsoft.com/office/drawing/2014/main" val="861669558"/>
                        </a:ext>
                      </a:extLst>
                    </a:gridCol>
                    <a:gridCol w="806070">
                      <a:extLst>
                        <a:ext uri="{9D8B030D-6E8A-4147-A177-3AD203B41FA5}">
                          <a16:colId xmlns:a16="http://schemas.microsoft.com/office/drawing/2014/main" val="397201449"/>
                        </a:ext>
                      </a:extLst>
                    </a:gridCol>
                    <a:gridCol w="806070">
                      <a:extLst>
                        <a:ext uri="{9D8B030D-6E8A-4147-A177-3AD203B41FA5}">
                          <a16:colId xmlns:a16="http://schemas.microsoft.com/office/drawing/2014/main" val="827076140"/>
                        </a:ext>
                      </a:extLst>
                    </a:gridCol>
                  </a:tblGrid>
                  <a:tr h="397665">
                    <a:tc>
                      <a:txBody>
                        <a:bodyPr/>
                        <a:lstStyle/>
                        <a:p>
                          <a:pPr algn="ctr"/>
                          <a:r>
                            <a:rPr lang="en-GB" sz="1600" dirty="0"/>
                            <a:t>y</a:t>
                          </a:r>
                          <a:endParaRPr lang="en-US" sz="16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extLst>
                      <a:ext uri="{0D108BD9-81ED-4DB2-BD59-A6C34878D82A}">
                        <a16:rowId xmlns:a16="http://schemas.microsoft.com/office/drawing/2014/main" val="548192828"/>
                      </a:ext>
                    </a:extLst>
                  </a:tr>
                  <a:tr h="397665">
                    <a:tc>
                      <a:txBody>
                        <a:bodyPr/>
                        <a:lstStyle/>
                        <a:p>
                          <a:endParaRPr lang="en-US"/>
                        </a:p>
                      </a:txBody>
                      <a:tcPr>
                        <a:blipFill>
                          <a:blip r:embed="rId4"/>
                          <a:stretch>
                            <a:fillRect l="-258" t="-107692" r="-240568" b="-418462"/>
                          </a:stretch>
                        </a:blipFill>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extLst>
                      <a:ext uri="{0D108BD9-81ED-4DB2-BD59-A6C34878D82A}">
                        <a16:rowId xmlns:a16="http://schemas.microsoft.com/office/drawing/2014/main" val="220437077"/>
                      </a:ext>
                    </a:extLst>
                  </a:tr>
                  <a:tr h="397665">
                    <a:tc>
                      <a:txBody>
                        <a:bodyPr/>
                        <a:lstStyle/>
                        <a:p>
                          <a:endParaRPr lang="en-US"/>
                        </a:p>
                      </a:txBody>
                      <a:tcPr>
                        <a:blipFill>
                          <a:blip r:embed="rId4"/>
                          <a:stretch>
                            <a:fillRect l="-258" t="-204545" r="-240568" b="-312121"/>
                          </a:stretch>
                        </a:blipFill>
                      </a:tcPr>
                    </a:tc>
                    <a:tc>
                      <a:txBody>
                        <a:bodyPr/>
                        <a:lstStyle/>
                        <a:p>
                          <a:pPr algn="ctr"/>
                          <a:r>
                            <a:rPr lang="en-GB" sz="1800" dirty="0"/>
                            <a:t>0.21</a:t>
                          </a:r>
                          <a:endParaRPr lang="en-US" sz="1800" dirty="0"/>
                        </a:p>
                      </a:txBody>
                      <a:tcPr/>
                    </a:tc>
                    <a:tc>
                      <a:txBody>
                        <a:bodyPr/>
                        <a:lstStyle/>
                        <a:p>
                          <a:pPr algn="ctr"/>
                          <a:r>
                            <a:rPr lang="en-GB" sz="1800" dirty="0"/>
                            <a:t>0.05</a:t>
                          </a:r>
                          <a:endParaRPr lang="en-US" sz="1800" dirty="0"/>
                        </a:p>
                      </a:txBody>
                      <a:tcPr/>
                    </a:tc>
                    <a:tc>
                      <a:txBody>
                        <a:bodyPr/>
                        <a:lstStyle/>
                        <a:p>
                          <a:pPr algn="ctr"/>
                          <a:r>
                            <a:rPr lang="en-GB" sz="1800" dirty="0"/>
                            <a:t>0.05</a:t>
                          </a:r>
                          <a:endParaRPr lang="en-US" sz="1800" dirty="0"/>
                        </a:p>
                      </a:txBody>
                      <a:tcPr/>
                    </a:tc>
                    <a:tc>
                      <a:txBody>
                        <a:bodyPr/>
                        <a:lstStyle/>
                        <a:p>
                          <a:pPr algn="ctr"/>
                          <a:r>
                            <a:rPr lang="en-GB" sz="1800" dirty="0"/>
                            <a:t>0.28</a:t>
                          </a:r>
                          <a:endParaRPr lang="en-US" sz="1800" dirty="0"/>
                        </a:p>
                      </a:txBody>
                      <a:tcPr/>
                    </a:tc>
                    <a:tc>
                      <a:txBody>
                        <a:bodyPr/>
                        <a:lstStyle/>
                        <a:p>
                          <a:pPr algn="ctr"/>
                          <a:r>
                            <a:rPr lang="en-GB" sz="1800" dirty="0"/>
                            <a:t>0.1</a:t>
                          </a:r>
                          <a:endParaRPr lang="en-US" sz="1800" dirty="0"/>
                        </a:p>
                      </a:txBody>
                      <a:tcPr/>
                    </a:tc>
                    <a:tc>
                      <a:txBody>
                        <a:bodyPr/>
                        <a:lstStyle/>
                        <a:p>
                          <a:pPr algn="ctr"/>
                          <a:r>
                            <a:rPr lang="en-GB" sz="1800" dirty="0"/>
                            <a:t>0.1</a:t>
                          </a:r>
                          <a:endParaRPr lang="en-US" sz="1800" dirty="0"/>
                        </a:p>
                      </a:txBody>
                      <a:tcPr/>
                    </a:tc>
                    <a:tc>
                      <a:txBody>
                        <a:bodyPr/>
                        <a:lstStyle/>
                        <a:p>
                          <a:pPr algn="ctr"/>
                          <a:r>
                            <a:rPr lang="en-GB" sz="1800" dirty="0"/>
                            <a:t>0.21</a:t>
                          </a:r>
                          <a:endParaRPr lang="en-US" sz="1800" dirty="0"/>
                        </a:p>
                      </a:txBody>
                      <a:tcPr/>
                    </a:tc>
                    <a:extLst>
                      <a:ext uri="{0D108BD9-81ED-4DB2-BD59-A6C34878D82A}">
                        <a16:rowId xmlns:a16="http://schemas.microsoft.com/office/drawing/2014/main" val="1465345041"/>
                      </a:ext>
                    </a:extLst>
                  </a:tr>
                  <a:tr h="397665">
                    <a:tc>
                      <a:txBody>
                        <a:bodyPr/>
                        <a:lstStyle/>
                        <a:p>
                          <a:endParaRPr lang="en-US"/>
                        </a:p>
                      </a:txBody>
                      <a:tcPr>
                        <a:blipFill>
                          <a:blip r:embed="rId4"/>
                          <a:stretch>
                            <a:fillRect l="-258" t="-309231" r="-240568" b="-216923"/>
                          </a:stretch>
                        </a:blipFill>
                      </a:tcPr>
                    </a:tc>
                    <a:tc>
                      <a:txBody>
                        <a:bodyPr/>
                        <a:lstStyle/>
                        <a:p>
                          <a:pPr algn="ctr"/>
                          <a:r>
                            <a:rPr lang="en-GB" sz="1800" dirty="0"/>
                            <a:t>0.59</a:t>
                          </a:r>
                          <a:endParaRPr lang="en-US" sz="1800" dirty="0"/>
                        </a:p>
                      </a:txBody>
                      <a:tcPr/>
                    </a:tc>
                    <a:tc>
                      <a:txBody>
                        <a:bodyPr/>
                        <a:lstStyle/>
                        <a:p>
                          <a:pPr algn="ctr"/>
                          <a:r>
                            <a:rPr lang="en-GB" sz="1800" dirty="0"/>
                            <a:t>0.59</a:t>
                          </a:r>
                          <a:endParaRPr lang="en-US" sz="1800" dirty="0"/>
                        </a:p>
                      </a:txBody>
                      <a:tcPr/>
                    </a:tc>
                    <a:tc>
                      <a:txBody>
                        <a:bodyPr/>
                        <a:lstStyle/>
                        <a:p>
                          <a:pPr algn="ctr"/>
                          <a:r>
                            <a:rPr lang="en-GB" sz="1800" dirty="0"/>
                            <a:t>1.69</a:t>
                          </a:r>
                          <a:endParaRPr lang="en-US" sz="1800" dirty="0"/>
                        </a:p>
                      </a:txBody>
                      <a:tcPr/>
                    </a:tc>
                    <a:tc>
                      <a:txBody>
                        <a:bodyPr/>
                        <a:lstStyle/>
                        <a:p>
                          <a:pPr algn="ctr"/>
                          <a:r>
                            <a:rPr lang="en-GB" sz="1800" dirty="0"/>
                            <a:t>0.59</a:t>
                          </a:r>
                          <a:endParaRPr lang="en-US" sz="1800" dirty="0"/>
                        </a:p>
                      </a:txBody>
                      <a:tcPr/>
                    </a:tc>
                    <a:tc>
                      <a:txBody>
                        <a:bodyPr/>
                        <a:lstStyle/>
                        <a:p>
                          <a:pPr algn="ctr"/>
                          <a:r>
                            <a:rPr lang="en-GB" sz="1800" dirty="0"/>
                            <a:t>0.59</a:t>
                          </a:r>
                          <a:endParaRPr lang="en-US" sz="1800" dirty="0"/>
                        </a:p>
                      </a:txBody>
                      <a:tcPr/>
                    </a:tc>
                    <a:tc>
                      <a:txBody>
                        <a:bodyPr/>
                        <a:lstStyle/>
                        <a:p>
                          <a:pPr algn="ctr"/>
                          <a:r>
                            <a:rPr lang="en-GB" sz="1800" dirty="0"/>
                            <a:t>0.59</a:t>
                          </a:r>
                          <a:endParaRPr lang="en-US" sz="1800" dirty="0"/>
                        </a:p>
                      </a:txBody>
                      <a:tcPr/>
                    </a:tc>
                    <a:tc>
                      <a:txBody>
                        <a:bodyPr/>
                        <a:lstStyle/>
                        <a:p>
                          <a:pPr algn="ctr"/>
                          <a:r>
                            <a:rPr lang="en-GB" sz="1800" dirty="0"/>
                            <a:t>1.69</a:t>
                          </a:r>
                          <a:endParaRPr lang="en-US" sz="1800" dirty="0"/>
                        </a:p>
                      </a:txBody>
                      <a:tcPr/>
                    </a:tc>
                    <a:extLst>
                      <a:ext uri="{0D108BD9-81ED-4DB2-BD59-A6C34878D82A}">
                        <a16:rowId xmlns:a16="http://schemas.microsoft.com/office/drawing/2014/main" val="1368803127"/>
                      </a:ext>
                    </a:extLst>
                  </a:tr>
                  <a:tr h="397665">
                    <a:tc>
                      <a:txBody>
                        <a:bodyPr/>
                        <a:lstStyle/>
                        <a:p>
                          <a:endParaRPr lang="en-US"/>
                        </a:p>
                      </a:txBody>
                      <a:tcPr>
                        <a:blipFill>
                          <a:blip r:embed="rId4"/>
                          <a:stretch>
                            <a:fillRect l="-258" t="-403030" r="-240568" b="-113636"/>
                          </a:stretch>
                        </a:blipFill>
                      </a:tcPr>
                    </a:tc>
                    <a:tc>
                      <a:txBody>
                        <a:bodyPr/>
                        <a:lstStyle/>
                        <a:p>
                          <a:pPr algn="ctr"/>
                          <a:r>
                            <a:rPr lang="en-GB" sz="1800" dirty="0"/>
                            <a:t>0.12</a:t>
                          </a:r>
                          <a:endParaRPr lang="en-US" sz="1800" dirty="0"/>
                        </a:p>
                      </a:txBody>
                      <a:tcPr/>
                    </a:tc>
                    <a:tc>
                      <a:txBody>
                        <a:bodyPr/>
                        <a:lstStyle/>
                        <a:p>
                          <a:pPr algn="ctr"/>
                          <a:r>
                            <a:rPr lang="en-GB" sz="1800" dirty="0"/>
                            <a:t>0.03</a:t>
                          </a:r>
                          <a:endParaRPr lang="en-US" sz="1800" dirty="0"/>
                        </a:p>
                      </a:txBody>
                      <a:tcPr/>
                    </a:tc>
                    <a:tc>
                      <a:txBody>
                        <a:bodyPr/>
                        <a:lstStyle/>
                        <a:p>
                          <a:pPr algn="ctr"/>
                          <a:r>
                            <a:rPr lang="en-GB" sz="1800" dirty="0"/>
                            <a:t>0.08</a:t>
                          </a:r>
                          <a:endParaRPr lang="en-US" sz="1800" dirty="0"/>
                        </a:p>
                      </a:txBody>
                      <a:tcPr/>
                    </a:tc>
                    <a:tc>
                      <a:txBody>
                        <a:bodyPr/>
                        <a:lstStyle/>
                        <a:p>
                          <a:pPr algn="ctr"/>
                          <a:r>
                            <a:rPr lang="en-GB" sz="1800" dirty="0"/>
                            <a:t>0.17</a:t>
                          </a:r>
                          <a:endParaRPr lang="en-US" sz="1800" dirty="0"/>
                        </a:p>
                      </a:txBody>
                      <a:tcPr/>
                    </a:tc>
                    <a:tc>
                      <a:txBody>
                        <a:bodyPr/>
                        <a:lstStyle/>
                        <a:p>
                          <a:pPr algn="ctr"/>
                          <a:r>
                            <a:rPr lang="en-GB" sz="1800" dirty="0"/>
                            <a:t>0.06</a:t>
                          </a:r>
                          <a:endParaRPr lang="en-US" sz="1800" dirty="0"/>
                        </a:p>
                      </a:txBody>
                      <a:tcPr/>
                    </a:tc>
                    <a:tc>
                      <a:txBody>
                        <a:bodyPr/>
                        <a:lstStyle/>
                        <a:p>
                          <a:pPr algn="ctr"/>
                          <a:r>
                            <a:rPr lang="en-GB" sz="1800" dirty="0"/>
                            <a:t>0.06</a:t>
                          </a:r>
                          <a:endParaRPr lang="en-US" sz="1800" dirty="0"/>
                        </a:p>
                      </a:txBody>
                      <a:tcPr/>
                    </a:tc>
                    <a:tc>
                      <a:txBody>
                        <a:bodyPr/>
                        <a:lstStyle/>
                        <a:p>
                          <a:pPr algn="ctr"/>
                          <a:r>
                            <a:rPr lang="en-GB" sz="1800" dirty="0"/>
                            <a:t>0.35</a:t>
                          </a:r>
                          <a:endParaRPr lang="en-US" sz="1800" dirty="0"/>
                        </a:p>
                      </a:txBody>
                      <a:tcPr/>
                    </a:tc>
                    <a:extLst>
                      <a:ext uri="{0D108BD9-81ED-4DB2-BD59-A6C34878D82A}">
                        <a16:rowId xmlns:a16="http://schemas.microsoft.com/office/drawing/2014/main" val="1119788583"/>
                      </a:ext>
                    </a:extLst>
                  </a:tr>
                  <a:tr h="397665">
                    <a:tc>
                      <a:txBody>
                        <a:bodyPr/>
                        <a:lstStyle/>
                        <a:p>
                          <a:endParaRPr lang="en-US"/>
                        </a:p>
                      </a:txBody>
                      <a:tcPr>
                        <a:blipFill>
                          <a:blip r:embed="rId4"/>
                          <a:stretch>
                            <a:fillRect l="-258" t="-510769" r="-240568" b="-15385"/>
                          </a:stretch>
                        </a:blipFill>
                      </a:tcPr>
                    </a:tc>
                    <a:tc>
                      <a:txBody>
                        <a:bodyPr/>
                        <a:lstStyle/>
                        <a:p>
                          <a:pPr algn="ctr"/>
                          <a:r>
                            <a:rPr lang="en-GB" sz="1800" dirty="0"/>
                            <a:t>0.14</a:t>
                          </a:r>
                          <a:endParaRPr lang="en-US" sz="1800" dirty="0"/>
                        </a:p>
                      </a:txBody>
                      <a:tcPr/>
                    </a:tc>
                    <a:tc>
                      <a:txBody>
                        <a:bodyPr/>
                        <a:lstStyle/>
                        <a:p>
                          <a:pPr algn="ctr"/>
                          <a:r>
                            <a:rPr lang="en-GB" sz="1800" dirty="0"/>
                            <a:t>0.03</a:t>
                          </a:r>
                          <a:endParaRPr lang="en-US" sz="1800" dirty="0"/>
                        </a:p>
                      </a:txBody>
                      <a:tcPr/>
                    </a:tc>
                    <a:tc>
                      <a:txBody>
                        <a:bodyPr/>
                        <a:lstStyle/>
                        <a:p>
                          <a:pPr algn="ctr"/>
                          <a:r>
                            <a:rPr lang="en-GB" sz="1800" dirty="0"/>
                            <a:t>0.10</a:t>
                          </a:r>
                          <a:endParaRPr lang="en-US" sz="1800" dirty="0"/>
                        </a:p>
                      </a:txBody>
                      <a:tcPr/>
                    </a:tc>
                    <a:tc>
                      <a:txBody>
                        <a:bodyPr/>
                        <a:lstStyle/>
                        <a:p>
                          <a:pPr algn="ctr"/>
                          <a:r>
                            <a:rPr lang="en-GB" sz="1800" dirty="0"/>
                            <a:t>0.19</a:t>
                          </a:r>
                          <a:endParaRPr lang="en-US" sz="1800" dirty="0"/>
                        </a:p>
                      </a:txBody>
                      <a:tcPr/>
                    </a:tc>
                    <a:tc>
                      <a:txBody>
                        <a:bodyPr/>
                        <a:lstStyle/>
                        <a:p>
                          <a:pPr algn="ctr"/>
                          <a:r>
                            <a:rPr lang="en-GB" sz="1800" dirty="0"/>
                            <a:t>0.07</a:t>
                          </a:r>
                          <a:endParaRPr lang="en-US" sz="1800" dirty="0"/>
                        </a:p>
                      </a:txBody>
                      <a:tcPr/>
                    </a:tc>
                    <a:tc>
                      <a:txBody>
                        <a:bodyPr/>
                        <a:lstStyle/>
                        <a:p>
                          <a:pPr algn="ctr"/>
                          <a:r>
                            <a:rPr lang="en-GB" sz="1800" dirty="0"/>
                            <a:t>0.07</a:t>
                          </a:r>
                          <a:endParaRPr lang="en-US" sz="1800" dirty="0"/>
                        </a:p>
                      </a:txBody>
                      <a:tcPr/>
                    </a:tc>
                    <a:tc>
                      <a:txBody>
                        <a:bodyPr/>
                        <a:lstStyle/>
                        <a:p>
                          <a:pPr algn="ctr"/>
                          <a:r>
                            <a:rPr lang="en-GB" sz="1800" dirty="0"/>
                            <a:t>0.40</a:t>
                          </a:r>
                          <a:endParaRPr lang="en-US" sz="1800" dirty="0"/>
                        </a:p>
                      </a:txBody>
                      <a:tcPr/>
                    </a:tc>
                    <a:extLst>
                      <a:ext uri="{0D108BD9-81ED-4DB2-BD59-A6C34878D82A}">
                        <a16:rowId xmlns:a16="http://schemas.microsoft.com/office/drawing/2014/main" val="2433282208"/>
                      </a:ext>
                    </a:extLst>
                  </a:tr>
                </a:tbl>
              </a:graphicData>
            </a:graphic>
          </p:graphicFrame>
        </mc:Fallback>
      </mc:AlternateContent>
    </p:spTree>
    <p:extLst>
      <p:ext uri="{BB962C8B-B14F-4D97-AF65-F5344CB8AC3E}">
        <p14:creationId xmlns:p14="http://schemas.microsoft.com/office/powerpoint/2010/main" val="2691088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516" y="1044000"/>
            <a:ext cx="5484553" cy="1292662"/>
          </a:xfrm>
        </p:spPr>
        <p:txBody>
          <a:bodyPr/>
          <a:lstStyle/>
          <a:p>
            <a:r>
              <a:rPr lang="en-GB" dirty="0"/>
              <a:t>Exercise 3</a:t>
            </a:r>
            <a:br>
              <a:rPr lang="en-GB" dirty="0"/>
            </a:br>
            <a:r>
              <a:rPr lang="en-GB" dirty="0"/>
              <a:t>Practice with KNIME</a:t>
            </a:r>
            <a:endParaRPr lang="en-US" dirty="0"/>
          </a:p>
        </p:txBody>
      </p:sp>
      <p:sp>
        <p:nvSpPr>
          <p:cNvPr id="3" name="Slide Number Placeholder 2"/>
          <p:cNvSpPr>
            <a:spLocks noGrp="1"/>
          </p:cNvSpPr>
          <p:nvPr>
            <p:ph type="sldNum" sz="quarter" idx="4"/>
          </p:nvPr>
        </p:nvSpPr>
        <p:spPr/>
        <p:txBody>
          <a:bodyPr/>
          <a:lstStyle/>
          <a:p>
            <a:fld id="{15C29056-5AFA-7949-831A-3EC086771171}" type="slidenum">
              <a:rPr lang="de-DE" smtClean="0"/>
              <a:pPr/>
              <a:t>11</a:t>
            </a:fld>
            <a:endParaRPr lang="de-DE" dirty="0"/>
          </a:p>
        </p:txBody>
      </p:sp>
      <p:sp>
        <p:nvSpPr>
          <p:cNvPr id="4" name="Footer Placeholder 3"/>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355544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Random Forest &amp; Gradient Boosted trees</a:t>
            </a:r>
            <a:endParaRPr lang="en-US" dirty="0"/>
          </a:p>
        </p:txBody>
      </p:sp>
      <p:sp>
        <p:nvSpPr>
          <p:cNvPr id="6" name="Text Placeholder 5"/>
          <p:cNvSpPr>
            <a:spLocks noGrp="1"/>
          </p:cNvSpPr>
          <p:nvPr>
            <p:ph type="body" sz="quarter" idx="14"/>
          </p:nvPr>
        </p:nvSpPr>
        <p:spPr/>
        <p:txBody>
          <a:bodyPr/>
          <a:lstStyle/>
          <a:p>
            <a:r>
              <a:rPr lang="en-US" dirty="0"/>
              <a:t>The dataset we use in this exercise describes the sale of individual residential properties in Ames, Iowa from 2006 to 2010. One of the columns is the overall condition ranking, with values between 1 and 10. </a:t>
            </a:r>
          </a:p>
          <a:p>
            <a:r>
              <a:rPr lang="en-US" dirty="0"/>
              <a:t>The goal of this exercise is to train a binary classification model, which can predict whether the overall condition is high or low. To do so, the workflow reads the data set and creates the class column based on overall condition ranking, which is called rank and has the values low if the overall condition is smaller or equal to 5, otherwise high. </a:t>
            </a:r>
          </a:p>
        </p:txBody>
      </p:sp>
      <p:sp>
        <p:nvSpPr>
          <p:cNvPr id="4" name="Footer Placeholder 3"/>
          <p:cNvSpPr>
            <a:spLocks noGrp="1"/>
          </p:cNvSpPr>
          <p:nvPr>
            <p:ph type="ftr" sz="quarter" idx="3"/>
          </p:nvPr>
        </p:nvSpPr>
        <p:spPr/>
        <p:txBody>
          <a:bodyPr/>
          <a:lstStyle/>
          <a:p>
            <a:r>
              <a:rPr lang="en"/>
              <a:t>Guide to Intelligent Data Science </a:t>
            </a:r>
            <a:r>
              <a:rPr lang="en" b="0"/>
              <a:t>Second Edition, 2020</a:t>
            </a:r>
            <a:endParaRPr lang="de-DE" b="0"/>
          </a:p>
        </p:txBody>
      </p:sp>
      <p:sp>
        <p:nvSpPr>
          <p:cNvPr id="3" name="Slide Number Placeholder 2"/>
          <p:cNvSpPr>
            <a:spLocks noGrp="1"/>
          </p:cNvSpPr>
          <p:nvPr>
            <p:ph type="sldNum" sz="quarter" idx="4294967295"/>
          </p:nvPr>
        </p:nvSpPr>
        <p:spPr>
          <a:xfrm>
            <a:off x="8964613" y="5491163"/>
            <a:ext cx="179387" cy="239712"/>
          </a:xfrm>
        </p:spPr>
        <p:txBody>
          <a:bodyPr/>
          <a:lstStyle/>
          <a:p>
            <a:fld id="{15C29056-5AFA-7949-831A-3EC086771171}" type="slidenum">
              <a:rPr lang="de-DE" smtClean="0"/>
              <a:pPr/>
              <a:t>12</a:t>
            </a:fld>
            <a:endParaRPr lang="de-DE" dirty="0"/>
          </a:p>
        </p:txBody>
      </p:sp>
    </p:spTree>
    <p:extLst>
      <p:ext uri="{BB962C8B-B14F-4D97-AF65-F5344CB8AC3E}">
        <p14:creationId xmlns:p14="http://schemas.microsoft.com/office/powerpoint/2010/main" val="612417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Forest &amp; Gradient Boosted trees</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13</a:t>
            </a:fld>
            <a:endParaRPr lang="de-DE" dirty="0"/>
          </a:p>
        </p:txBody>
      </p:sp>
      <p:sp>
        <p:nvSpPr>
          <p:cNvPr id="4" name="Text Placeholder 3"/>
          <p:cNvSpPr>
            <a:spLocks noGrp="1"/>
          </p:cNvSpPr>
          <p:nvPr>
            <p:ph type="body" sz="quarter" idx="14"/>
          </p:nvPr>
        </p:nvSpPr>
        <p:spPr/>
        <p:txBody>
          <a:bodyPr/>
          <a:lstStyle/>
          <a:p>
            <a:r>
              <a:rPr lang="en-GB" b="1" dirty="0" err="1"/>
              <a:t>Preprocessing</a:t>
            </a:r>
            <a:r>
              <a:rPr lang="en-GB" b="1" dirty="0"/>
              <a:t>:</a:t>
            </a:r>
          </a:p>
          <a:p>
            <a:r>
              <a:rPr lang="en-GB" dirty="0"/>
              <a:t>Create binary target value “rank” (“High” or “Low”)</a:t>
            </a:r>
          </a:p>
          <a:p>
            <a:r>
              <a:rPr lang="en-GB" dirty="0"/>
              <a:t>Eliminates some features</a:t>
            </a:r>
          </a:p>
          <a:p>
            <a:r>
              <a:rPr lang="en-GB" dirty="0"/>
              <a:t>Partition the dataset</a:t>
            </a:r>
            <a:endParaRPr lang="en-US" dirty="0"/>
          </a:p>
        </p:txBody>
      </p:sp>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a:p>
        </p:txBody>
      </p:sp>
      <p:pic>
        <p:nvPicPr>
          <p:cNvPr id="6" name="Picture 5"/>
          <p:cNvPicPr>
            <a:picLocks noChangeAspect="1"/>
          </p:cNvPicPr>
          <p:nvPr/>
        </p:nvPicPr>
        <p:blipFill>
          <a:blip r:embed="rId2"/>
          <a:stretch>
            <a:fillRect/>
          </a:stretch>
        </p:blipFill>
        <p:spPr>
          <a:xfrm>
            <a:off x="3497700" y="2139266"/>
            <a:ext cx="5107524" cy="30684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83144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Forest &amp; Gradient Boosted trees</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14</a:t>
            </a:fld>
            <a:endParaRPr lang="de-DE" dirty="0"/>
          </a:p>
        </p:txBody>
      </p:sp>
      <p:sp>
        <p:nvSpPr>
          <p:cNvPr id="4" name="Text Placeholder 3"/>
          <p:cNvSpPr>
            <a:spLocks noGrp="1"/>
          </p:cNvSpPr>
          <p:nvPr>
            <p:ph type="body" sz="quarter" idx="14"/>
          </p:nvPr>
        </p:nvSpPr>
        <p:spPr/>
        <p:txBody>
          <a:bodyPr/>
          <a:lstStyle/>
          <a:p>
            <a:pPr marL="463550" indent="-457200">
              <a:buFont typeface="+mj-lt"/>
              <a:buAutoNum type="arabicPeriod"/>
            </a:pPr>
            <a:r>
              <a:rPr lang="en-US" dirty="0"/>
              <a:t>Train a random forest model (Random Forest Learner) to predict the overall condition of a house (high/low), with the following settings:</a:t>
            </a:r>
          </a:p>
          <a:p>
            <a:pPr marL="514350" lvl="1" indent="-285750"/>
            <a:r>
              <a:rPr lang="en-US" dirty="0"/>
              <a:t>Limit tree depth to 15</a:t>
            </a:r>
          </a:p>
          <a:p>
            <a:pPr marL="514350" lvl="1" indent="-285750"/>
            <a:r>
              <a:rPr lang="en-US" dirty="0"/>
              <a:t>Limit the minimum node size to 10</a:t>
            </a:r>
          </a:p>
          <a:p>
            <a:pPr marL="514350" lvl="1" indent="-285750"/>
            <a:r>
              <a:rPr lang="en-US" dirty="0"/>
              <a:t>The number of trees (i.e. models) to 100</a:t>
            </a:r>
          </a:p>
          <a:p>
            <a:pPr marL="463550" indent="-457200">
              <a:buFont typeface="+mj-lt"/>
              <a:buAutoNum type="arabicPeriod"/>
            </a:pPr>
            <a:r>
              <a:rPr lang="en-US" dirty="0"/>
              <a:t>Examine the output table “Attribute Statistics” generated by the learner node. It lists which features were chosen for the first 3 splits in different tree models. Features chosen first are likely informative in classification. Which of the features in this dataset are very informative? Justify your answer.</a:t>
            </a:r>
          </a:p>
          <a:p>
            <a:pPr marL="463550" indent="-457200">
              <a:buFont typeface="+mj-lt"/>
              <a:buAutoNum type="arabicPeriod"/>
            </a:pPr>
            <a:r>
              <a:rPr lang="en-US" dirty="0"/>
              <a:t>Use the trained model to predict (Random Forest Predictor) the rank of the houses in the test set, and evaluate the accuracy of the decision tree model (Scorer JavaScript). What is the accuracy of the model?</a:t>
            </a:r>
          </a:p>
        </p:txBody>
      </p:sp>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3866587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Forest</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15</a:t>
            </a:fld>
            <a:endParaRPr lang="de-DE" dirty="0"/>
          </a:p>
        </p:txBody>
      </p:sp>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a:p>
        </p:txBody>
      </p:sp>
      <p:pic>
        <p:nvPicPr>
          <p:cNvPr id="7" name="Picture 6"/>
          <p:cNvPicPr>
            <a:picLocks noChangeAspect="1"/>
          </p:cNvPicPr>
          <p:nvPr/>
        </p:nvPicPr>
        <p:blipFill>
          <a:blip r:embed="rId2"/>
          <a:stretch>
            <a:fillRect/>
          </a:stretch>
        </p:blipFill>
        <p:spPr>
          <a:xfrm>
            <a:off x="494244" y="1708485"/>
            <a:ext cx="8167257" cy="2709255"/>
          </a:xfrm>
          <a:prstGeom prst="rect">
            <a:avLst/>
          </a:prstGeom>
          <a:ln>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748604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Forest &amp; Gradient Boosted trees</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16</a:t>
            </a:fld>
            <a:endParaRPr lang="de-DE" dirty="0"/>
          </a:p>
        </p:txBody>
      </p:sp>
      <p:sp>
        <p:nvSpPr>
          <p:cNvPr id="4" name="Text Placeholder 3"/>
          <p:cNvSpPr>
            <a:spLocks noGrp="1"/>
          </p:cNvSpPr>
          <p:nvPr>
            <p:ph type="body" sz="quarter" idx="14"/>
          </p:nvPr>
        </p:nvSpPr>
        <p:spPr/>
        <p:txBody>
          <a:bodyPr/>
          <a:lstStyle/>
          <a:p>
            <a:pPr marL="463550" indent="-457200">
              <a:buFont typeface="+mj-lt"/>
              <a:buAutoNum type="arabicPeriod" startAt="4"/>
            </a:pPr>
            <a:r>
              <a:rPr lang="en-US" dirty="0"/>
              <a:t>Train a gradient boosted trees model to predict the overall condition of a house (high/low), with the following setting:</a:t>
            </a:r>
          </a:p>
          <a:p>
            <a:pPr marL="514350" lvl="1" indent="-285750"/>
            <a:r>
              <a:rPr lang="en-US" dirty="0"/>
              <a:t>Limit the tree depth to 4</a:t>
            </a:r>
          </a:p>
          <a:p>
            <a:pPr marL="514350" lvl="1" indent="-285750"/>
            <a:r>
              <a:rPr lang="en-US" dirty="0"/>
              <a:t>The number of models to 100</a:t>
            </a:r>
          </a:p>
          <a:p>
            <a:pPr marL="463550" indent="-457200">
              <a:buFont typeface="+mj-lt"/>
              <a:buAutoNum type="arabicPeriod" startAt="4"/>
            </a:pPr>
            <a:r>
              <a:rPr lang="en-US" dirty="0"/>
              <a:t>Use the trained model to predict the rank of the houses in the test set, and evaluate the accuracy of the decision tree model. What is the accuracy of the model?</a:t>
            </a:r>
          </a:p>
          <a:p>
            <a:pPr marL="463550" indent="-457200">
              <a:buFont typeface="+mj-lt"/>
              <a:buAutoNum type="arabicPeriod" startAt="4"/>
            </a:pPr>
            <a:r>
              <a:rPr lang="en-US" dirty="0"/>
              <a:t>(Optional) Use a parameter optimization loop to find the optimum tree depth to maximize the accuracy (use Scorer node, not Scorer JavaScript). Examine the tree depth of 1 to 10, with the step size of 1. Which tree depth produces the optimal result?</a:t>
            </a:r>
          </a:p>
          <a:p>
            <a:endParaRPr lang="en-US" dirty="0"/>
          </a:p>
        </p:txBody>
      </p:sp>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3784420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Gradient Boosted trees</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17</a:t>
            </a:fld>
            <a:endParaRPr lang="de-DE" dirty="0"/>
          </a:p>
        </p:txBody>
      </p:sp>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a:p>
        </p:txBody>
      </p:sp>
      <p:pic>
        <p:nvPicPr>
          <p:cNvPr id="6" name="Picture 5"/>
          <p:cNvPicPr>
            <a:picLocks noChangeAspect="1"/>
          </p:cNvPicPr>
          <p:nvPr/>
        </p:nvPicPr>
        <p:blipFill>
          <a:blip r:embed="rId2"/>
          <a:stretch>
            <a:fillRect/>
          </a:stretch>
        </p:blipFill>
        <p:spPr>
          <a:xfrm>
            <a:off x="291085" y="1764283"/>
            <a:ext cx="8494140" cy="2384110"/>
          </a:xfrm>
          <a:prstGeom prst="rect">
            <a:avLst/>
          </a:prstGeom>
          <a:ln>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1993715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US" dirty="0"/>
          </a:p>
        </p:txBody>
      </p:sp>
      <p:sp>
        <p:nvSpPr>
          <p:cNvPr id="3" name="Footer Placeholder 2"/>
          <p:cNvSpPr>
            <a:spLocks noGrp="1"/>
          </p:cNvSpPr>
          <p:nvPr>
            <p:ph type="ftr" sz="quarter" idx="3"/>
          </p:nvPr>
        </p:nvSpPr>
        <p:spPr/>
        <p:txBody>
          <a:bodyPr/>
          <a:lstStyle/>
          <a:p>
            <a:r>
              <a:rPr lang="de-DE" dirty="0"/>
              <a:t>For any questions please contact:  education@knime.com</a:t>
            </a:r>
          </a:p>
        </p:txBody>
      </p:sp>
      <p:sp>
        <p:nvSpPr>
          <p:cNvPr id="4" name="Slide Number Placeholder 3"/>
          <p:cNvSpPr>
            <a:spLocks noGrp="1"/>
          </p:cNvSpPr>
          <p:nvPr>
            <p:ph type="sldNum" sz="quarter" idx="15"/>
          </p:nvPr>
        </p:nvSpPr>
        <p:spPr/>
        <p:txBody>
          <a:bodyPr/>
          <a:lstStyle/>
          <a:p>
            <a:fld id="{15C29056-5AFA-7949-831A-3EC086771171}" type="slidenum">
              <a:rPr lang="de-DE" smtClean="0"/>
              <a:pPr/>
              <a:t>18</a:t>
            </a:fld>
            <a:endParaRPr lang="de-DE" dirty="0"/>
          </a:p>
        </p:txBody>
      </p:sp>
    </p:spTree>
    <p:extLst>
      <p:ext uri="{BB962C8B-B14F-4D97-AF65-F5344CB8AC3E}">
        <p14:creationId xmlns:p14="http://schemas.microsoft.com/office/powerpoint/2010/main" val="2118108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516" y="1044000"/>
            <a:ext cx="5484553" cy="646331"/>
          </a:xfrm>
        </p:spPr>
        <p:txBody>
          <a:bodyPr/>
          <a:lstStyle/>
          <a:p>
            <a:r>
              <a:rPr lang="en-GB" dirty="0"/>
              <a:t>Exercise </a:t>
            </a:r>
            <a:r>
              <a:rPr lang="en-GB" dirty="0" smtClean="0"/>
              <a:t>1</a:t>
            </a:r>
            <a:endParaRPr lang="en-US" dirty="0"/>
          </a:p>
        </p:txBody>
      </p:sp>
      <p:sp>
        <p:nvSpPr>
          <p:cNvPr id="3" name="Slide Number Placeholder 2"/>
          <p:cNvSpPr>
            <a:spLocks noGrp="1"/>
          </p:cNvSpPr>
          <p:nvPr>
            <p:ph type="sldNum" sz="quarter" idx="4"/>
          </p:nvPr>
        </p:nvSpPr>
        <p:spPr/>
        <p:txBody>
          <a:bodyPr/>
          <a:lstStyle/>
          <a:p>
            <a:fld id="{15C29056-5AFA-7949-831A-3EC086771171}" type="slidenum">
              <a:rPr lang="de-DE" smtClean="0"/>
              <a:pPr/>
              <a:t>2</a:t>
            </a:fld>
            <a:endParaRPr lang="de-DE" dirty="0"/>
          </a:p>
        </p:txBody>
      </p:sp>
      <p:sp>
        <p:nvSpPr>
          <p:cNvPr id="4" name="Footer Placeholder 3"/>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360228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Forests</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3</a:t>
            </a:fld>
            <a:endParaRPr lang="de-DE" dirty="0"/>
          </a:p>
        </p:txBody>
      </p:sp>
      <p:sp>
        <p:nvSpPr>
          <p:cNvPr id="4" name="Text Placeholder 3"/>
          <p:cNvSpPr>
            <a:spLocks noGrp="1"/>
          </p:cNvSpPr>
          <p:nvPr>
            <p:ph type="body" sz="quarter" idx="14"/>
          </p:nvPr>
        </p:nvSpPr>
        <p:spPr/>
        <p:txBody>
          <a:bodyPr/>
          <a:lstStyle/>
          <a:p>
            <a:r>
              <a:rPr lang="en-US" i="1" dirty="0" err="1"/>
              <a:t>Breiman</a:t>
            </a:r>
            <a:r>
              <a:rPr lang="en-US" i="1" dirty="0"/>
              <a:t> first invented the theory of Bagging before he refined his idea to Random Forests. Describe the two main differences between Random </a:t>
            </a:r>
            <a:r>
              <a:rPr lang="en-US" i="1" dirty="0" smtClean="0"/>
              <a:t>Forests </a:t>
            </a:r>
            <a:r>
              <a:rPr lang="en-US" i="1" dirty="0"/>
              <a:t>and Bagging using Decision Trees as Models</a:t>
            </a:r>
          </a:p>
          <a:p>
            <a:endParaRPr lang="en-GB" i="1" dirty="0"/>
          </a:p>
          <a:p>
            <a:r>
              <a:rPr lang="en-US" dirty="0"/>
              <a:t>Only binary trees are built</a:t>
            </a:r>
          </a:p>
          <a:p>
            <a:r>
              <a:rPr lang="en-US" dirty="0"/>
              <a:t>Only </a:t>
            </a:r>
            <a:r>
              <a:rPr lang="en-US" i="1" dirty="0"/>
              <a:t>m</a:t>
            </a:r>
            <a:r>
              <a:rPr lang="en-US" dirty="0"/>
              <a:t> out of </a:t>
            </a:r>
            <a:r>
              <a:rPr lang="en-US" i="1" dirty="0"/>
              <a:t>p</a:t>
            </a:r>
            <a:r>
              <a:rPr lang="en-US" dirty="0"/>
              <a:t> attributes are used to select the best split</a:t>
            </a:r>
            <a:endParaRPr lang="en-US" i="1" dirty="0"/>
          </a:p>
        </p:txBody>
      </p:sp>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276707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516" y="1044000"/>
            <a:ext cx="5484553" cy="1292662"/>
          </a:xfrm>
        </p:spPr>
        <p:txBody>
          <a:bodyPr/>
          <a:lstStyle/>
          <a:p>
            <a:r>
              <a:rPr lang="en-GB" dirty="0"/>
              <a:t>Exercise </a:t>
            </a:r>
            <a:r>
              <a:rPr lang="en-GB" dirty="0" smtClean="0"/>
              <a:t>2 </a:t>
            </a:r>
            <a:r>
              <a:rPr lang="en-GB" dirty="0"/>
              <a:t/>
            </a:r>
            <a:br>
              <a:rPr lang="en-GB" dirty="0"/>
            </a:br>
            <a:r>
              <a:rPr lang="en-GB" dirty="0" err="1"/>
              <a:t>AdaBoost</a:t>
            </a:r>
            <a:endParaRPr lang="en-US" dirty="0"/>
          </a:p>
        </p:txBody>
      </p:sp>
      <p:sp>
        <p:nvSpPr>
          <p:cNvPr id="3" name="Slide Number Placeholder 2"/>
          <p:cNvSpPr>
            <a:spLocks noGrp="1"/>
          </p:cNvSpPr>
          <p:nvPr>
            <p:ph type="sldNum" sz="quarter" idx="4"/>
          </p:nvPr>
        </p:nvSpPr>
        <p:spPr/>
        <p:txBody>
          <a:bodyPr/>
          <a:lstStyle/>
          <a:p>
            <a:fld id="{15C29056-5AFA-7949-831A-3EC086771171}" type="slidenum">
              <a:rPr lang="de-DE" smtClean="0"/>
              <a:pPr/>
              <a:t>4</a:t>
            </a:fld>
            <a:endParaRPr lang="de-DE" dirty="0"/>
          </a:p>
        </p:txBody>
      </p:sp>
      <p:sp>
        <p:nvSpPr>
          <p:cNvPr id="4" name="Footer Placeholder 3"/>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4168979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AdaBoost</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5</a:t>
            </a:fld>
            <a:endParaRPr lang="de-DE" dirty="0"/>
          </a:p>
        </p:txBody>
      </p:sp>
      <mc:AlternateContent xmlns:mc="http://schemas.openxmlformats.org/markup-compatibility/2006" xmlns:a14="http://schemas.microsoft.com/office/drawing/2010/main">
        <mc:Choice Requires="a14">
          <p:sp>
            <p:nvSpPr>
              <p:cNvPr id="4" name="Text Placeholder 3"/>
              <p:cNvSpPr>
                <a:spLocks noGrp="1"/>
              </p:cNvSpPr>
              <p:nvPr>
                <p:ph type="body" sz="quarter" idx="14"/>
              </p:nvPr>
            </p:nvSpPr>
            <p:spPr/>
            <p:txBody>
              <a:bodyPr/>
              <a:lstStyle/>
              <a:p>
                <a:r>
                  <a:rPr lang="en-US" i="1" dirty="0"/>
                  <a:t>Assume that we are trying to predict a binary outcome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2</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𝑛</m:t>
                        </m:r>
                      </m:sub>
                    </m:sSub>
                  </m:oMath>
                </a14:m>
                <a:r>
                  <a:rPr lang="en-US" i="1" dirty="0"/>
                  <a:t>. Each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oMath>
                </a14:m>
                <a:r>
                  <a:rPr lang="en-US" i="1" dirty="0"/>
                  <a:t> can take a value +1 or -1, denoted by “+” and “-“, respectively. An </a:t>
                </a:r>
                <a:r>
                  <a:rPr lang="en-US" i="1" dirty="0" err="1"/>
                  <a:t>AdaBoost</a:t>
                </a:r>
                <a:r>
                  <a:rPr lang="en-US" i="1" dirty="0"/>
                  <a:t> method has been applied to this data, and have been trained to step t. The predicted outcomes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oMath>
                </a14:m>
                <a:r>
                  <a:rPr lang="en-US" i="1" dirty="0"/>
                  <a:t>, associated with input features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r>
                  <a:rPr lang="en-US" i="1" dirty="0"/>
                  <a:t>xi, are also listed below, as well as the corresponding weights</a:t>
                </a:r>
                <a14:m>
                  <m:oMath xmlns:m="http://schemas.openxmlformats.org/officeDocument/2006/math">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𝑖</m:t>
                    </m:r>
                    <m:r>
                      <a:rPr lang="en-GB" b="0" i="1" smtClean="0">
                        <a:latin typeface="Cambria Math" panose="02040503050406030204" pitchFamily="18" charset="0"/>
                      </a:rPr>
                      <m:t>)</m:t>
                    </m:r>
                  </m:oMath>
                </a14:m>
                <a:r>
                  <a:rPr lang="en-US" i="1" dirty="0"/>
                  <a:t>.</a:t>
                </a:r>
              </a:p>
              <a:p>
                <a:endParaRPr lang="en-GB" i="1" dirty="0"/>
              </a:p>
              <a:p>
                <a:endParaRPr lang="en-US" i="1" dirty="0"/>
              </a:p>
            </p:txBody>
          </p:sp>
        </mc:Choice>
        <mc:Fallback xmlns="">
          <p:sp>
            <p:nvSpPr>
              <p:cNvPr id="4" name="Text Placeholder 3"/>
              <p:cNvSpPr>
                <a:spLocks noGrp="1" noRot="1" noChangeAspect="1" noMove="1" noResize="1" noEditPoints="1" noAdjustHandles="1" noChangeArrowheads="1" noChangeShapeType="1" noTextEdit="1"/>
              </p:cNvSpPr>
              <p:nvPr>
                <p:ph type="body" sz="quarter" idx="14"/>
              </p:nvPr>
            </p:nvSpPr>
            <p:spPr>
              <a:blipFill>
                <a:blip r:embed="rId2"/>
                <a:stretch>
                  <a:fillRect l="-1818" t="-2125" r="-800"/>
                </a:stretch>
              </a:blipFill>
            </p:spPr>
            <p:txBody>
              <a:bodyPr/>
              <a:lstStyle/>
              <a:p>
                <a:r>
                  <a:rPr lang="en-US">
                    <a:noFill/>
                  </a:rPr>
                  <a:t> </a:t>
                </a:r>
              </a:p>
            </p:txBody>
          </p:sp>
        </mc:Fallback>
      </mc:AlternateContent>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875995507"/>
                  </p:ext>
                </p:extLst>
              </p:nvPr>
            </p:nvGraphicFramePr>
            <p:xfrm>
              <a:off x="1375508" y="3206260"/>
              <a:ext cx="6362904" cy="1237761"/>
            </p:xfrm>
            <a:graphic>
              <a:graphicData uri="http://schemas.openxmlformats.org/drawingml/2006/table">
                <a:tbl>
                  <a:tblPr bandRow="1">
                    <a:tableStyleId>{5C22544A-7EE6-4342-B048-85BDC9FD1C3A}</a:tableStyleId>
                  </a:tblPr>
                  <a:tblGrid>
                    <a:gridCol w="795363">
                      <a:extLst>
                        <a:ext uri="{9D8B030D-6E8A-4147-A177-3AD203B41FA5}">
                          <a16:colId xmlns:a16="http://schemas.microsoft.com/office/drawing/2014/main" val="149095163"/>
                        </a:ext>
                      </a:extLst>
                    </a:gridCol>
                    <a:gridCol w="795363">
                      <a:extLst>
                        <a:ext uri="{9D8B030D-6E8A-4147-A177-3AD203B41FA5}">
                          <a16:colId xmlns:a16="http://schemas.microsoft.com/office/drawing/2014/main" val="1852928349"/>
                        </a:ext>
                      </a:extLst>
                    </a:gridCol>
                    <a:gridCol w="795363">
                      <a:extLst>
                        <a:ext uri="{9D8B030D-6E8A-4147-A177-3AD203B41FA5}">
                          <a16:colId xmlns:a16="http://schemas.microsoft.com/office/drawing/2014/main" val="4255620035"/>
                        </a:ext>
                      </a:extLst>
                    </a:gridCol>
                    <a:gridCol w="795363">
                      <a:extLst>
                        <a:ext uri="{9D8B030D-6E8A-4147-A177-3AD203B41FA5}">
                          <a16:colId xmlns:a16="http://schemas.microsoft.com/office/drawing/2014/main" val="250122851"/>
                        </a:ext>
                      </a:extLst>
                    </a:gridCol>
                    <a:gridCol w="795363">
                      <a:extLst>
                        <a:ext uri="{9D8B030D-6E8A-4147-A177-3AD203B41FA5}">
                          <a16:colId xmlns:a16="http://schemas.microsoft.com/office/drawing/2014/main" val="707089567"/>
                        </a:ext>
                      </a:extLst>
                    </a:gridCol>
                    <a:gridCol w="795363">
                      <a:extLst>
                        <a:ext uri="{9D8B030D-6E8A-4147-A177-3AD203B41FA5}">
                          <a16:colId xmlns:a16="http://schemas.microsoft.com/office/drawing/2014/main" val="861669558"/>
                        </a:ext>
                      </a:extLst>
                    </a:gridCol>
                    <a:gridCol w="795363">
                      <a:extLst>
                        <a:ext uri="{9D8B030D-6E8A-4147-A177-3AD203B41FA5}">
                          <a16:colId xmlns:a16="http://schemas.microsoft.com/office/drawing/2014/main" val="397201449"/>
                        </a:ext>
                      </a:extLst>
                    </a:gridCol>
                    <a:gridCol w="795363">
                      <a:extLst>
                        <a:ext uri="{9D8B030D-6E8A-4147-A177-3AD203B41FA5}">
                          <a16:colId xmlns:a16="http://schemas.microsoft.com/office/drawing/2014/main" val="827076140"/>
                        </a:ext>
                      </a:extLst>
                    </a:gridCol>
                  </a:tblGrid>
                  <a:tr h="412587">
                    <a:tc>
                      <a:txBody>
                        <a:bodyPr/>
                        <a:lstStyle/>
                        <a:p>
                          <a:pPr algn="ctr"/>
                          <a:r>
                            <a:rPr lang="en-GB" sz="1800" dirty="0"/>
                            <a:t>y</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extLst>
                      <a:ext uri="{0D108BD9-81ED-4DB2-BD59-A6C34878D82A}">
                        <a16:rowId xmlns:a16="http://schemas.microsoft.com/office/drawing/2014/main" val="548192828"/>
                      </a:ext>
                    </a:extLst>
                  </a:tr>
                  <a:tr h="412587">
                    <a:tc>
                      <a:txBody>
                        <a:bodyPr/>
                        <a:lstStyle/>
                        <a:p>
                          <a:pPr algn="ct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h</m:t>
                                    </m:r>
                                  </m:e>
                                  <m:sub>
                                    <m:r>
                                      <a:rPr lang="en-GB" sz="1800" b="0" i="1" smtClean="0">
                                        <a:latin typeface="Cambria Math" panose="02040503050406030204" pitchFamily="18" charset="0"/>
                                      </a:rPr>
                                      <m:t>𝑡</m:t>
                                    </m:r>
                                  </m:sub>
                                </m:sSub>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𝑖</m:t>
                                    </m:r>
                                  </m:sub>
                                </m:sSub>
                                <m:r>
                                  <a:rPr lang="en-GB" sz="1800" b="0" i="1" smtClean="0">
                                    <a:latin typeface="Cambria Math" panose="02040503050406030204" pitchFamily="18" charset="0"/>
                                  </a:rPr>
                                  <m:t>)</m:t>
                                </m:r>
                              </m:oMath>
                            </m:oMathPara>
                          </a14:m>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extLst>
                      <a:ext uri="{0D108BD9-81ED-4DB2-BD59-A6C34878D82A}">
                        <a16:rowId xmlns:a16="http://schemas.microsoft.com/office/drawing/2014/main" val="220437077"/>
                      </a:ext>
                    </a:extLst>
                  </a:tr>
                  <a:tr h="412587">
                    <a:tc>
                      <a:txBody>
                        <a:bodyPr/>
                        <a:lstStyle/>
                        <a:p>
                          <a:pPr algn="ct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𝐷</m:t>
                                    </m:r>
                                  </m:e>
                                  <m:sub>
                                    <m:r>
                                      <a:rPr lang="en-GB" sz="1800" b="0" i="1" smtClean="0">
                                        <a:latin typeface="Cambria Math" panose="02040503050406030204" pitchFamily="18" charset="0"/>
                                      </a:rPr>
                                      <m:t>𝑡</m:t>
                                    </m:r>
                                  </m:sub>
                                </m:sSub>
                                <m:r>
                                  <a:rPr lang="en-GB" sz="1800" b="0" i="1" smtClean="0">
                                    <a:latin typeface="Cambria Math" panose="02040503050406030204" pitchFamily="18" charset="0"/>
                                  </a:rPr>
                                  <m:t>(</m:t>
                                </m:r>
                                <m:r>
                                  <a:rPr lang="en-GB" sz="1800" b="0" i="1" smtClean="0">
                                    <a:latin typeface="Cambria Math" panose="02040503050406030204" pitchFamily="18" charset="0"/>
                                  </a:rPr>
                                  <m:t>𝑖</m:t>
                                </m:r>
                                <m:r>
                                  <a:rPr lang="en-GB" sz="1800" b="0" i="1" smtClean="0">
                                    <a:latin typeface="Cambria Math" panose="02040503050406030204" pitchFamily="18" charset="0"/>
                                  </a:rPr>
                                  <m:t>)</m:t>
                                </m:r>
                              </m:oMath>
                            </m:oMathPara>
                          </a14:m>
                          <a:endParaRPr lang="en-US" sz="1800" dirty="0"/>
                        </a:p>
                      </a:txBody>
                      <a:tcPr/>
                    </a:tc>
                    <a:tc>
                      <a:txBody>
                        <a:bodyPr/>
                        <a:lstStyle/>
                        <a:p>
                          <a:pPr algn="ctr"/>
                          <a:r>
                            <a:rPr lang="en-GB" sz="1800" dirty="0"/>
                            <a:t>0.21</a:t>
                          </a:r>
                          <a:endParaRPr lang="en-US" sz="1800" dirty="0"/>
                        </a:p>
                      </a:txBody>
                      <a:tcPr/>
                    </a:tc>
                    <a:tc>
                      <a:txBody>
                        <a:bodyPr/>
                        <a:lstStyle/>
                        <a:p>
                          <a:pPr algn="ctr"/>
                          <a:r>
                            <a:rPr lang="en-GB" sz="1800" dirty="0"/>
                            <a:t>0.05</a:t>
                          </a:r>
                          <a:endParaRPr lang="en-US" sz="1800" dirty="0"/>
                        </a:p>
                      </a:txBody>
                      <a:tcPr/>
                    </a:tc>
                    <a:tc>
                      <a:txBody>
                        <a:bodyPr/>
                        <a:lstStyle/>
                        <a:p>
                          <a:pPr algn="ctr"/>
                          <a:r>
                            <a:rPr lang="en-GB" sz="1800" dirty="0"/>
                            <a:t>0.05</a:t>
                          </a:r>
                          <a:endParaRPr lang="en-US" sz="1800" dirty="0"/>
                        </a:p>
                      </a:txBody>
                      <a:tcPr/>
                    </a:tc>
                    <a:tc>
                      <a:txBody>
                        <a:bodyPr/>
                        <a:lstStyle/>
                        <a:p>
                          <a:pPr algn="ctr"/>
                          <a:r>
                            <a:rPr lang="en-GB" sz="1800" dirty="0"/>
                            <a:t>0.28</a:t>
                          </a:r>
                          <a:endParaRPr lang="en-US" sz="1800" dirty="0"/>
                        </a:p>
                      </a:txBody>
                      <a:tcPr/>
                    </a:tc>
                    <a:tc>
                      <a:txBody>
                        <a:bodyPr/>
                        <a:lstStyle/>
                        <a:p>
                          <a:pPr algn="ctr"/>
                          <a:r>
                            <a:rPr lang="en-GB" sz="1800" dirty="0"/>
                            <a:t>0.1</a:t>
                          </a:r>
                          <a:endParaRPr lang="en-US" sz="1800" dirty="0"/>
                        </a:p>
                      </a:txBody>
                      <a:tcPr/>
                    </a:tc>
                    <a:tc>
                      <a:txBody>
                        <a:bodyPr/>
                        <a:lstStyle/>
                        <a:p>
                          <a:pPr algn="ctr"/>
                          <a:r>
                            <a:rPr lang="en-GB" sz="1800" dirty="0"/>
                            <a:t>0.1</a:t>
                          </a:r>
                          <a:endParaRPr lang="en-US" sz="1800" dirty="0"/>
                        </a:p>
                      </a:txBody>
                      <a:tcPr/>
                    </a:tc>
                    <a:tc>
                      <a:txBody>
                        <a:bodyPr/>
                        <a:lstStyle/>
                        <a:p>
                          <a:pPr algn="ctr"/>
                          <a:r>
                            <a:rPr lang="en-GB" sz="1800" dirty="0"/>
                            <a:t>0.21</a:t>
                          </a:r>
                          <a:endParaRPr lang="en-US" sz="1800" dirty="0"/>
                        </a:p>
                      </a:txBody>
                      <a:tcPr/>
                    </a:tc>
                    <a:extLst>
                      <a:ext uri="{0D108BD9-81ED-4DB2-BD59-A6C34878D82A}">
                        <a16:rowId xmlns:a16="http://schemas.microsoft.com/office/drawing/2014/main" val="1465345041"/>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875995507"/>
                  </p:ext>
                </p:extLst>
              </p:nvPr>
            </p:nvGraphicFramePr>
            <p:xfrm>
              <a:off x="1375508" y="3206260"/>
              <a:ext cx="6362904" cy="1237761"/>
            </p:xfrm>
            <a:graphic>
              <a:graphicData uri="http://schemas.openxmlformats.org/drawingml/2006/table">
                <a:tbl>
                  <a:tblPr bandRow="1">
                    <a:tableStyleId>{5C22544A-7EE6-4342-B048-85BDC9FD1C3A}</a:tableStyleId>
                  </a:tblPr>
                  <a:tblGrid>
                    <a:gridCol w="795363">
                      <a:extLst>
                        <a:ext uri="{9D8B030D-6E8A-4147-A177-3AD203B41FA5}">
                          <a16:colId xmlns:a16="http://schemas.microsoft.com/office/drawing/2014/main" val="149095163"/>
                        </a:ext>
                      </a:extLst>
                    </a:gridCol>
                    <a:gridCol w="795363">
                      <a:extLst>
                        <a:ext uri="{9D8B030D-6E8A-4147-A177-3AD203B41FA5}">
                          <a16:colId xmlns:a16="http://schemas.microsoft.com/office/drawing/2014/main" val="1852928349"/>
                        </a:ext>
                      </a:extLst>
                    </a:gridCol>
                    <a:gridCol w="795363">
                      <a:extLst>
                        <a:ext uri="{9D8B030D-6E8A-4147-A177-3AD203B41FA5}">
                          <a16:colId xmlns:a16="http://schemas.microsoft.com/office/drawing/2014/main" val="4255620035"/>
                        </a:ext>
                      </a:extLst>
                    </a:gridCol>
                    <a:gridCol w="795363">
                      <a:extLst>
                        <a:ext uri="{9D8B030D-6E8A-4147-A177-3AD203B41FA5}">
                          <a16:colId xmlns:a16="http://schemas.microsoft.com/office/drawing/2014/main" val="250122851"/>
                        </a:ext>
                      </a:extLst>
                    </a:gridCol>
                    <a:gridCol w="795363">
                      <a:extLst>
                        <a:ext uri="{9D8B030D-6E8A-4147-A177-3AD203B41FA5}">
                          <a16:colId xmlns:a16="http://schemas.microsoft.com/office/drawing/2014/main" val="707089567"/>
                        </a:ext>
                      </a:extLst>
                    </a:gridCol>
                    <a:gridCol w="795363">
                      <a:extLst>
                        <a:ext uri="{9D8B030D-6E8A-4147-A177-3AD203B41FA5}">
                          <a16:colId xmlns:a16="http://schemas.microsoft.com/office/drawing/2014/main" val="861669558"/>
                        </a:ext>
                      </a:extLst>
                    </a:gridCol>
                    <a:gridCol w="795363">
                      <a:extLst>
                        <a:ext uri="{9D8B030D-6E8A-4147-A177-3AD203B41FA5}">
                          <a16:colId xmlns:a16="http://schemas.microsoft.com/office/drawing/2014/main" val="397201449"/>
                        </a:ext>
                      </a:extLst>
                    </a:gridCol>
                    <a:gridCol w="795363">
                      <a:extLst>
                        <a:ext uri="{9D8B030D-6E8A-4147-A177-3AD203B41FA5}">
                          <a16:colId xmlns:a16="http://schemas.microsoft.com/office/drawing/2014/main" val="827076140"/>
                        </a:ext>
                      </a:extLst>
                    </a:gridCol>
                  </a:tblGrid>
                  <a:tr h="412587">
                    <a:tc>
                      <a:txBody>
                        <a:bodyPr/>
                        <a:lstStyle/>
                        <a:p>
                          <a:pPr algn="ctr"/>
                          <a:r>
                            <a:rPr lang="en-GB" sz="1800" dirty="0"/>
                            <a:t>y</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extLst>
                      <a:ext uri="{0D108BD9-81ED-4DB2-BD59-A6C34878D82A}">
                        <a16:rowId xmlns:a16="http://schemas.microsoft.com/office/drawing/2014/main" val="548192828"/>
                      </a:ext>
                    </a:extLst>
                  </a:tr>
                  <a:tr h="412587">
                    <a:tc>
                      <a:txBody>
                        <a:bodyPr/>
                        <a:lstStyle/>
                        <a:p>
                          <a:endParaRPr lang="en-US"/>
                        </a:p>
                      </a:txBody>
                      <a:tcPr>
                        <a:blipFill>
                          <a:blip r:embed="rId3"/>
                          <a:stretch>
                            <a:fillRect l="-763" t="-105797" r="-699237" b="-108696"/>
                          </a:stretch>
                        </a:blipFill>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extLst>
                      <a:ext uri="{0D108BD9-81ED-4DB2-BD59-A6C34878D82A}">
                        <a16:rowId xmlns:a16="http://schemas.microsoft.com/office/drawing/2014/main" val="220437077"/>
                      </a:ext>
                    </a:extLst>
                  </a:tr>
                  <a:tr h="412587">
                    <a:tc>
                      <a:txBody>
                        <a:bodyPr/>
                        <a:lstStyle/>
                        <a:p>
                          <a:endParaRPr lang="en-US"/>
                        </a:p>
                      </a:txBody>
                      <a:tcPr>
                        <a:blipFill>
                          <a:blip r:embed="rId3"/>
                          <a:stretch>
                            <a:fillRect l="-763" t="-208824" r="-699237" b="-10294"/>
                          </a:stretch>
                        </a:blipFill>
                      </a:tcPr>
                    </a:tc>
                    <a:tc>
                      <a:txBody>
                        <a:bodyPr/>
                        <a:lstStyle/>
                        <a:p>
                          <a:pPr algn="ctr"/>
                          <a:r>
                            <a:rPr lang="en-GB" sz="1800" dirty="0"/>
                            <a:t>0.21</a:t>
                          </a:r>
                          <a:endParaRPr lang="en-US" sz="1800" dirty="0"/>
                        </a:p>
                      </a:txBody>
                      <a:tcPr/>
                    </a:tc>
                    <a:tc>
                      <a:txBody>
                        <a:bodyPr/>
                        <a:lstStyle/>
                        <a:p>
                          <a:pPr algn="ctr"/>
                          <a:r>
                            <a:rPr lang="en-GB" sz="1800" dirty="0"/>
                            <a:t>0.05</a:t>
                          </a:r>
                          <a:endParaRPr lang="en-US" sz="1800" dirty="0"/>
                        </a:p>
                      </a:txBody>
                      <a:tcPr/>
                    </a:tc>
                    <a:tc>
                      <a:txBody>
                        <a:bodyPr/>
                        <a:lstStyle/>
                        <a:p>
                          <a:pPr algn="ctr"/>
                          <a:r>
                            <a:rPr lang="en-GB" sz="1800" dirty="0"/>
                            <a:t>0.05</a:t>
                          </a:r>
                          <a:endParaRPr lang="en-US" sz="1800" dirty="0"/>
                        </a:p>
                      </a:txBody>
                      <a:tcPr/>
                    </a:tc>
                    <a:tc>
                      <a:txBody>
                        <a:bodyPr/>
                        <a:lstStyle/>
                        <a:p>
                          <a:pPr algn="ctr"/>
                          <a:r>
                            <a:rPr lang="en-GB" sz="1800" dirty="0"/>
                            <a:t>0.28</a:t>
                          </a:r>
                          <a:endParaRPr lang="en-US" sz="1800" dirty="0"/>
                        </a:p>
                      </a:txBody>
                      <a:tcPr/>
                    </a:tc>
                    <a:tc>
                      <a:txBody>
                        <a:bodyPr/>
                        <a:lstStyle/>
                        <a:p>
                          <a:pPr algn="ctr"/>
                          <a:r>
                            <a:rPr lang="en-GB" sz="1800" dirty="0"/>
                            <a:t>0.1</a:t>
                          </a:r>
                          <a:endParaRPr lang="en-US" sz="1800" dirty="0"/>
                        </a:p>
                      </a:txBody>
                      <a:tcPr/>
                    </a:tc>
                    <a:tc>
                      <a:txBody>
                        <a:bodyPr/>
                        <a:lstStyle/>
                        <a:p>
                          <a:pPr algn="ctr"/>
                          <a:r>
                            <a:rPr lang="en-GB" sz="1800" dirty="0"/>
                            <a:t>0.1</a:t>
                          </a:r>
                          <a:endParaRPr lang="en-US" sz="1800" dirty="0"/>
                        </a:p>
                      </a:txBody>
                      <a:tcPr/>
                    </a:tc>
                    <a:tc>
                      <a:txBody>
                        <a:bodyPr/>
                        <a:lstStyle/>
                        <a:p>
                          <a:pPr algn="ctr"/>
                          <a:r>
                            <a:rPr lang="en-GB" sz="1800" dirty="0"/>
                            <a:t>0.21</a:t>
                          </a:r>
                          <a:endParaRPr lang="en-US" sz="1800" dirty="0"/>
                        </a:p>
                      </a:txBody>
                      <a:tcPr/>
                    </a:tc>
                    <a:extLst>
                      <a:ext uri="{0D108BD9-81ED-4DB2-BD59-A6C34878D82A}">
                        <a16:rowId xmlns:a16="http://schemas.microsoft.com/office/drawing/2014/main" val="1465345041"/>
                      </a:ext>
                    </a:extLst>
                  </a:tr>
                </a:tbl>
              </a:graphicData>
            </a:graphic>
          </p:graphicFrame>
        </mc:Fallback>
      </mc:AlternateContent>
    </p:spTree>
    <p:extLst>
      <p:ext uri="{BB962C8B-B14F-4D97-AF65-F5344CB8AC3E}">
        <p14:creationId xmlns:p14="http://schemas.microsoft.com/office/powerpoint/2010/main" val="3647153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AdaBoost</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6</a:t>
            </a:fld>
            <a:endParaRPr lang="de-DE" dirty="0"/>
          </a:p>
        </p:txBody>
      </p:sp>
      <mc:AlternateContent xmlns:mc="http://schemas.openxmlformats.org/markup-compatibility/2006" xmlns:a14="http://schemas.microsoft.com/office/drawing/2010/main">
        <mc:Choice Requires="a14">
          <p:sp>
            <p:nvSpPr>
              <p:cNvPr id="4" name="Text Placeholder 3"/>
              <p:cNvSpPr>
                <a:spLocks noGrp="1"/>
              </p:cNvSpPr>
              <p:nvPr>
                <p:ph type="body" sz="quarter" idx="14"/>
              </p:nvPr>
            </p:nvSpPr>
            <p:spPr/>
            <p:txBody>
              <a:bodyPr/>
              <a:lstStyle/>
              <a:p>
                <a:pPr marL="463550" indent="-457200">
                  <a:buFont typeface="+mj-lt"/>
                  <a:buAutoNum type="arabicPeriod"/>
                </a:pPr>
                <a:r>
                  <a:rPr lang="en-US" i="1" dirty="0"/>
                  <a:t>Calculate the error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𝑒</m:t>
                        </m:r>
                      </m:e>
                      <m:sub>
                        <m:r>
                          <a:rPr lang="en-GB" b="0" i="1" smtClean="0">
                            <a:latin typeface="Cambria Math" panose="02040503050406030204" pitchFamily="18" charset="0"/>
                          </a:rPr>
                          <m:t>𝑡</m:t>
                        </m:r>
                      </m:sub>
                    </m:sSub>
                    <m:r>
                      <a:rPr lang="en-GB" b="0" i="1" smtClean="0">
                        <a:latin typeface="Cambria Math" panose="02040503050406030204" pitchFamily="18" charset="0"/>
                      </a:rPr>
                      <m:t>=</m:t>
                    </m:r>
                    <m:nary>
                      <m:naryPr>
                        <m:chr m:val="∑"/>
                        <m:ctrlPr>
                          <a:rPr lang="en-DE"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b>
                          <m:sSubPr>
                            <m:ctrlPr>
                              <a:rPr lang="en-GB" i="1">
                                <a:latin typeface="Cambria Math" panose="02040503050406030204" pitchFamily="18" charset="0"/>
                              </a:rPr>
                            </m:ctrlPr>
                          </m:sSubPr>
                          <m:e>
                            <m:r>
                              <a:rPr lang="en-GB" i="1">
                                <a:latin typeface="Cambria Math" panose="02040503050406030204" pitchFamily="18" charset="0"/>
                              </a:rPr>
                              <m:t>𝐷</m:t>
                            </m:r>
                          </m:e>
                          <m:sub>
                            <m:r>
                              <a:rPr lang="en-GB" i="1">
                                <a:latin typeface="Cambria Math" panose="02040503050406030204" pitchFamily="18" charset="0"/>
                              </a:rPr>
                              <m:t>𝑡</m:t>
                            </m:r>
                          </m:sub>
                        </m:sSub>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𝛿</m:t>
                        </m:r>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𝑦</m:t>
                            </m:r>
                          </m:e>
                          <m:sub>
                            <m:r>
                              <a:rPr lang="en-GB" i="1">
                                <a:latin typeface="Cambria Math" panose="02040503050406030204" pitchFamily="18" charset="0"/>
                                <a:ea typeface="Cambria Math" panose="02040503050406030204" pitchFamily="18" charset="0"/>
                              </a:rPr>
                              <m:t>𝑖</m:t>
                            </m:r>
                          </m:sub>
                        </m:sSub>
                        <m:r>
                          <a:rPr lang="en-DE"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h</m:t>
                            </m:r>
                          </m:e>
                          <m:sub>
                            <m:r>
                              <a:rPr lang="en-GB" i="1">
                                <a:latin typeface="Cambria Math" panose="02040503050406030204" pitchFamily="18" charset="0"/>
                                <a:ea typeface="Cambria Math" panose="02040503050406030204" pitchFamily="18" charset="0"/>
                              </a:rPr>
                              <m:t>𝑡</m:t>
                            </m:r>
                          </m:sub>
                        </m:sSub>
                        <m:d>
                          <m:dPr>
                            <m:ctrlPr>
                              <a:rPr lang="en-GB" i="1">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𝑖</m:t>
                                </m:r>
                              </m:sub>
                            </m:sSub>
                          </m:e>
                        </m:d>
                        <m:r>
                          <a:rPr lang="en-GB" i="1">
                            <a:latin typeface="Cambria Math" panose="02040503050406030204" pitchFamily="18" charset="0"/>
                            <a:ea typeface="Cambria Math" panose="02040503050406030204" pitchFamily="18" charset="0"/>
                          </a:rPr>
                          <m:t>)</m:t>
                        </m:r>
                      </m:e>
                    </m:nary>
                  </m:oMath>
                </a14:m>
                <a:endParaRPr lang="en-GB" b="0" i="1" dirty="0"/>
              </a:p>
              <a:p>
                <a:pPr marL="463550" indent="-457200">
                  <a:buFont typeface="+mj-lt"/>
                  <a:buAutoNum type="arabicPeriod"/>
                </a:pPr>
                <a:r>
                  <a:rPr lang="en-US" i="1" dirty="0"/>
                  <a:t>Calculate the learner weight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𝛼</m:t>
                        </m:r>
                      </m:e>
                      <m:sub>
                        <m:r>
                          <a:rPr lang="en-GB" b="0" i="1" smtClean="0">
                            <a:latin typeface="Cambria Math" panose="02040503050406030204" pitchFamily="18" charset="0"/>
                          </a:rPr>
                          <m:t>𝑡</m:t>
                        </m:r>
                      </m:sub>
                    </m:sSub>
                    <m:r>
                      <a:rPr lang="en-GB" b="0" i="1" smtClean="0">
                        <a:latin typeface="Cambria Math" panose="02040503050406030204" pitchFamily="18" charset="0"/>
                      </a:rPr>
                      <m:t>= </m:t>
                    </m:r>
                    <m:f>
                      <m:fPr>
                        <m:ctrlPr>
                          <a:rPr lang="en-DE"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func>
                      <m:funcPr>
                        <m:ctrlPr>
                          <a:rPr lang="en-GB" b="0" i="1" smtClean="0">
                            <a:latin typeface="Cambria Math" panose="02040503050406030204" pitchFamily="18" charset="0"/>
                          </a:rPr>
                        </m:ctrlPr>
                      </m:funcPr>
                      <m:fName>
                        <m:r>
                          <a:rPr lang="en-GB" b="0" i="1" smtClean="0">
                            <a:latin typeface="Cambria Math" panose="02040503050406030204" pitchFamily="18" charset="0"/>
                          </a:rPr>
                          <m:t>𝑙𝑛</m:t>
                        </m:r>
                      </m:fName>
                      <m:e>
                        <m:f>
                          <m:fPr>
                            <m:ctrlPr>
                              <a:rPr lang="en-DE" b="0" i="1" smtClean="0">
                                <a:latin typeface="Cambria Math" panose="02040503050406030204" pitchFamily="18" charset="0"/>
                              </a:rPr>
                            </m:ctrlPr>
                          </m:fPr>
                          <m:num>
                            <m:r>
                              <a:rPr lang="en-GB" b="0" i="1" smtClean="0">
                                <a:latin typeface="Cambria Math" panose="02040503050406030204" pitchFamily="18" charset="0"/>
                              </a:rPr>
                              <m:t>1−</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𝑒</m:t>
                                </m:r>
                              </m:e>
                              <m:sub>
                                <m:r>
                                  <a:rPr lang="en-GB" b="0" i="1" smtClean="0">
                                    <a:latin typeface="Cambria Math" panose="02040503050406030204" pitchFamily="18" charset="0"/>
                                  </a:rPr>
                                  <m:t>𝑡</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𝑒</m:t>
                                </m:r>
                              </m:e>
                              <m:sub>
                                <m:r>
                                  <a:rPr lang="en-GB" b="0" i="1" smtClean="0">
                                    <a:latin typeface="Cambria Math" panose="02040503050406030204" pitchFamily="18" charset="0"/>
                                  </a:rPr>
                                  <m:t>𝑡</m:t>
                                </m:r>
                              </m:sub>
                            </m:sSub>
                          </m:den>
                        </m:f>
                      </m:e>
                    </m:func>
                  </m:oMath>
                </a14:m>
                <a:endParaRPr lang="en-US" i="1" dirty="0"/>
              </a:p>
              <a:p>
                <a:pPr marL="463550" indent="-457200">
                  <a:buFont typeface="+mj-lt"/>
                  <a:buAutoNum type="arabicPeriod"/>
                </a:pPr>
                <a:r>
                  <a:rPr lang="en-GB" i="1" dirty="0"/>
                  <a:t>Calculate </a:t>
                </a:r>
                <a14:m>
                  <m:oMath xmlns:m="http://schemas.openxmlformats.org/officeDocument/2006/math">
                    <m:func>
                      <m:funcPr>
                        <m:ctrlPr>
                          <a:rPr lang="en-GB" b="0" i="1" smtClean="0">
                            <a:latin typeface="Cambria Math" panose="02040503050406030204" pitchFamily="18" charset="0"/>
                          </a:rPr>
                        </m:ctrlPr>
                      </m:funcPr>
                      <m:fName>
                        <m:r>
                          <a:rPr lang="en-GB" b="0" i="1" smtClean="0">
                            <a:latin typeface="Cambria Math" panose="02040503050406030204" pitchFamily="18" charset="0"/>
                          </a:rPr>
                          <m:t>𝑒𝑥𝑝</m:t>
                        </m:r>
                      </m:fName>
                      <m:e>
                        <m:d>
                          <m:dPr>
                            <m:ctrlPr>
                              <a:rPr lang="en-GB" b="0" i="1" smtClean="0">
                                <a:latin typeface="Cambria Math" panose="02040503050406030204" pitchFamily="18" charset="0"/>
                              </a:rPr>
                            </m:ctrlPr>
                          </m:dPr>
                          <m:e>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𝛼</m:t>
                                </m:r>
                              </m:e>
                              <m:sub>
                                <m:r>
                                  <a:rPr lang="en-GB" b="0" i="1" smtClean="0">
                                    <a:latin typeface="Cambria Math" panose="02040503050406030204" pitchFamily="18" charset="0"/>
                                  </a:rPr>
                                  <m:t>𝑡</m:t>
                                </m:r>
                              </m:sub>
                            </m:sSub>
                            <m:r>
                              <a:rPr lang="en-DE"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𝑦</m:t>
                                </m:r>
                              </m:e>
                              <m:sub>
                                <m:r>
                                  <a:rPr lang="en-GB" b="0" i="1" smtClean="0">
                                    <a:latin typeface="Cambria Math" panose="02040503050406030204" pitchFamily="18" charset="0"/>
                                    <a:ea typeface="Cambria Math" panose="02040503050406030204" pitchFamily="18" charset="0"/>
                                  </a:rPr>
                                  <m:t>𝑡</m:t>
                                </m:r>
                              </m:sub>
                            </m:sSub>
                            <m:r>
                              <a:rPr lang="en-DE"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h</m:t>
                                </m:r>
                              </m:e>
                              <m:sub>
                                <m:r>
                                  <a:rPr lang="en-GB" b="0" i="1" smtClean="0">
                                    <a:latin typeface="Cambria Math" panose="02040503050406030204" pitchFamily="18" charset="0"/>
                                    <a:ea typeface="Cambria Math" panose="02040503050406030204" pitchFamily="18" charset="0"/>
                                  </a:rPr>
                                  <m:t>𝑡</m:t>
                                </m:r>
                              </m:sub>
                            </m:sSub>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𝑖</m:t>
                                    </m:r>
                                  </m:sub>
                                </m:sSub>
                              </m:e>
                            </m:d>
                          </m:e>
                        </m:d>
                      </m:e>
                    </m:func>
                  </m:oMath>
                </a14:m>
                <a:r>
                  <a:rPr lang="en-US" i="1" dirty="0"/>
                  <a:t> for each data point.</a:t>
                </a:r>
              </a:p>
              <a:p>
                <a:pPr marL="463550" indent="-457200">
                  <a:buFont typeface="+mj-lt"/>
                  <a:buAutoNum type="arabicPeriod"/>
                </a:pPr>
                <a:r>
                  <a:rPr lang="en-GB" i="1" dirty="0"/>
                  <a:t>Calculate the updated weights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𝑡</m:t>
                        </m:r>
                        <m:r>
                          <a:rPr lang="en-GB" b="0" i="1" smtClean="0">
                            <a:latin typeface="Cambria Math" panose="02040503050406030204" pitchFamily="18" charset="0"/>
                          </a:rPr>
                          <m:t>+1</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𝑖</m:t>
                        </m:r>
                      </m:e>
                    </m:d>
                    <m:r>
                      <a:rPr lang="en-GB" b="0" i="1" smtClean="0">
                        <a:latin typeface="Cambria Math" panose="02040503050406030204" pitchFamily="18" charset="0"/>
                      </a:rPr>
                      <m:t>= </m:t>
                    </m:r>
                    <m:f>
                      <m:fPr>
                        <m:ctrlPr>
                          <a:rPr lang="en-DE"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𝑡</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𝑖</m:t>
                            </m:r>
                          </m:e>
                        </m:d>
                        <m:r>
                          <a:rPr lang="en-GB" b="0" i="1" smtClean="0">
                            <a:latin typeface="Cambria Math" panose="02040503050406030204" pitchFamily="18" charset="0"/>
                          </a:rPr>
                          <m:t> </m:t>
                        </m:r>
                        <m:r>
                          <a:rPr lang="en-DE" b="0" i="1" smtClean="0">
                            <a:latin typeface="Cambria Math" panose="02040503050406030204" pitchFamily="18" charset="0"/>
                            <a:ea typeface="Cambria Math" panose="02040503050406030204" pitchFamily="18" charset="0"/>
                          </a:rPr>
                          <m:t>∙</m:t>
                        </m:r>
                        <m:func>
                          <m:funcPr>
                            <m:ctrlPr>
                              <a:rPr lang="en-GB" i="1">
                                <a:latin typeface="Cambria Math" panose="02040503050406030204" pitchFamily="18" charset="0"/>
                              </a:rPr>
                            </m:ctrlPr>
                          </m:funcPr>
                          <m:fName>
                            <m:r>
                              <a:rPr lang="en-GB" i="1">
                                <a:latin typeface="Cambria Math" panose="02040503050406030204" pitchFamily="18" charset="0"/>
                              </a:rPr>
                              <m:t>𝑒𝑥𝑝</m:t>
                            </m:r>
                          </m:fName>
                          <m:e>
                            <m:d>
                              <m:dPr>
                                <m:ctrlPr>
                                  <a:rPr lang="en-GB" i="1">
                                    <a:latin typeface="Cambria Math" panose="02040503050406030204" pitchFamily="18" charset="0"/>
                                  </a:rPr>
                                </m:ctrlPr>
                              </m:d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𝑡</m:t>
                                    </m:r>
                                  </m:sub>
                                </m:sSub>
                                <m:r>
                                  <a:rPr lang="en-DE"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𝑦</m:t>
                                    </m:r>
                                  </m:e>
                                  <m:sub>
                                    <m:r>
                                      <a:rPr lang="en-GB" i="1">
                                        <a:latin typeface="Cambria Math" panose="02040503050406030204" pitchFamily="18" charset="0"/>
                                        <a:ea typeface="Cambria Math" panose="02040503050406030204" pitchFamily="18" charset="0"/>
                                      </a:rPr>
                                      <m:t>𝑡</m:t>
                                    </m:r>
                                  </m:sub>
                                </m:sSub>
                                <m:r>
                                  <a:rPr lang="en-DE"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h</m:t>
                                    </m:r>
                                  </m:e>
                                  <m:sub>
                                    <m:r>
                                      <a:rPr lang="en-GB" i="1">
                                        <a:latin typeface="Cambria Math" panose="02040503050406030204" pitchFamily="18" charset="0"/>
                                        <a:ea typeface="Cambria Math" panose="02040503050406030204" pitchFamily="18" charset="0"/>
                                      </a:rPr>
                                      <m:t>𝑡</m:t>
                                    </m:r>
                                  </m:sub>
                                </m:sSub>
                                <m:d>
                                  <m:dPr>
                                    <m:ctrlPr>
                                      <a:rPr lang="en-GB" i="1">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𝑖</m:t>
                                        </m:r>
                                      </m:sub>
                                    </m:sSub>
                                  </m:e>
                                </m:d>
                              </m:e>
                            </m:d>
                          </m:e>
                        </m:func>
                      </m:num>
                      <m:den>
                        <m:nary>
                          <m:naryPr>
                            <m:chr m:val="∑"/>
                            <m:ctrlPr>
                              <a:rPr lang="en-DE"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b>
                              <m:sSubPr>
                                <m:ctrlPr>
                                  <a:rPr lang="en-GB" i="1">
                                    <a:latin typeface="Cambria Math" panose="02040503050406030204" pitchFamily="18" charset="0"/>
                                  </a:rPr>
                                </m:ctrlPr>
                              </m:sSubPr>
                              <m:e>
                                <m:r>
                                  <a:rPr lang="en-GB" i="1">
                                    <a:latin typeface="Cambria Math" panose="02040503050406030204" pitchFamily="18" charset="0"/>
                                  </a:rPr>
                                  <m:t>𝐷</m:t>
                                </m:r>
                              </m:e>
                              <m:sub>
                                <m:r>
                                  <a:rPr lang="en-GB" i="1">
                                    <a:latin typeface="Cambria Math" panose="02040503050406030204" pitchFamily="18" charset="0"/>
                                  </a:rPr>
                                  <m:t>𝑡</m:t>
                                </m:r>
                              </m:sub>
                            </m:sSub>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m:t>
                            </m:r>
                            <m:func>
                              <m:funcPr>
                                <m:ctrlPr>
                                  <a:rPr lang="en-GB" i="1">
                                    <a:latin typeface="Cambria Math" panose="02040503050406030204" pitchFamily="18" charset="0"/>
                                  </a:rPr>
                                </m:ctrlPr>
                              </m:funcPr>
                              <m:fName>
                                <m:r>
                                  <a:rPr lang="en-GB" i="1">
                                    <a:latin typeface="Cambria Math" panose="02040503050406030204" pitchFamily="18" charset="0"/>
                                  </a:rPr>
                                  <m:t>𝑒𝑥𝑝</m:t>
                                </m:r>
                              </m:fName>
                              <m:e>
                                <m:d>
                                  <m:dPr>
                                    <m:ctrlPr>
                                      <a:rPr lang="en-GB" i="1">
                                        <a:latin typeface="Cambria Math" panose="02040503050406030204" pitchFamily="18" charset="0"/>
                                      </a:rPr>
                                    </m:ctrlPr>
                                  </m:d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𝛼</m:t>
                                        </m:r>
                                      </m:e>
                                      <m:sub>
                                        <m:r>
                                          <a:rPr lang="en-GB" i="1">
                                            <a:latin typeface="Cambria Math" panose="02040503050406030204" pitchFamily="18" charset="0"/>
                                          </a:rPr>
                                          <m:t>𝑡</m:t>
                                        </m:r>
                                      </m:sub>
                                    </m:sSub>
                                    <m:r>
                                      <a:rPr lang="en-DE"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𝑦</m:t>
                                        </m:r>
                                      </m:e>
                                      <m:sub>
                                        <m:r>
                                          <a:rPr lang="en-GB" i="1">
                                            <a:latin typeface="Cambria Math" panose="02040503050406030204" pitchFamily="18" charset="0"/>
                                            <a:ea typeface="Cambria Math" panose="02040503050406030204" pitchFamily="18" charset="0"/>
                                          </a:rPr>
                                          <m:t>𝑡</m:t>
                                        </m:r>
                                      </m:sub>
                                    </m:sSub>
                                    <m:r>
                                      <a:rPr lang="en-DE"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h</m:t>
                                        </m:r>
                                      </m:e>
                                      <m:sub>
                                        <m:r>
                                          <a:rPr lang="en-GB" i="1">
                                            <a:latin typeface="Cambria Math" panose="02040503050406030204" pitchFamily="18" charset="0"/>
                                            <a:ea typeface="Cambria Math" panose="02040503050406030204" pitchFamily="18" charset="0"/>
                                          </a:rPr>
                                          <m:t>𝑡</m:t>
                                        </m:r>
                                      </m:sub>
                                    </m:sSub>
                                    <m:d>
                                      <m:dPr>
                                        <m:ctrlPr>
                                          <a:rPr lang="en-GB" i="1">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𝑖</m:t>
                                            </m:r>
                                          </m:sub>
                                        </m:sSub>
                                      </m:e>
                                    </m:d>
                                  </m:e>
                                </m:d>
                              </m:e>
                            </m:func>
                          </m:e>
                        </m:nary>
                      </m:den>
                    </m:f>
                  </m:oMath>
                </a14:m>
                <a:r>
                  <a:rPr lang="en-US" i="1" dirty="0"/>
                  <a:t> for each data point.</a:t>
                </a:r>
              </a:p>
            </p:txBody>
          </p:sp>
        </mc:Choice>
        <mc:Fallback xmlns="">
          <p:sp>
            <p:nvSpPr>
              <p:cNvPr id="4" name="Text Placeholder 3"/>
              <p:cNvSpPr>
                <a:spLocks noGrp="1" noRot="1" noChangeAspect="1" noMove="1" noResize="1" noEditPoints="1" noAdjustHandles="1" noChangeArrowheads="1" noChangeShapeType="1" noTextEdit="1"/>
              </p:cNvSpPr>
              <p:nvPr>
                <p:ph type="body" sz="quarter" idx="14"/>
              </p:nvPr>
            </p:nvSpPr>
            <p:spPr>
              <a:blipFill>
                <a:blip r:embed="rId2"/>
                <a:stretch>
                  <a:fillRect l="-1673" t="-12465"/>
                </a:stretch>
              </a:blipFill>
            </p:spPr>
            <p:txBody>
              <a:bodyPr/>
              <a:lstStyle/>
              <a:p>
                <a:r>
                  <a:rPr lang="en-US">
                    <a:noFill/>
                  </a:rPr>
                  <a:t> </a:t>
                </a:r>
              </a:p>
            </p:txBody>
          </p:sp>
        </mc:Fallback>
      </mc:AlternateContent>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160205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AdaBoost</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7</a:t>
            </a:fld>
            <a:endParaRPr lang="de-DE" dirty="0"/>
          </a:p>
        </p:txBody>
      </p:sp>
      <mc:AlternateContent xmlns:mc="http://schemas.openxmlformats.org/markup-compatibility/2006" xmlns:a14="http://schemas.microsoft.com/office/drawing/2010/main">
        <mc:Choice Requires="a14">
          <p:sp>
            <p:nvSpPr>
              <p:cNvPr id="4" name="Text Placeholder 3"/>
              <p:cNvSpPr>
                <a:spLocks noGrp="1"/>
              </p:cNvSpPr>
              <p:nvPr>
                <p:ph type="body" sz="quarter" idx="14"/>
              </p:nvPr>
            </p:nvSpPr>
            <p:spPr/>
            <p:txBody>
              <a:bodyPr/>
              <a:lstStyle/>
              <a:p>
                <a:r>
                  <a:rPr lang="en-US" dirty="0"/>
                  <a:t>There are two </a:t>
                </a:r>
                <a:r>
                  <a:rPr lang="en-US" dirty="0" err="1"/>
                  <a:t>mis</a:t>
                </a:r>
                <a:r>
                  <a:rPr lang="en-US" dirty="0"/>
                  <a:t>-classified data points, and those are the ones included in the error calculation</a:t>
                </a:r>
              </a:p>
              <a:p>
                <a:endParaRPr lang="en-GB" dirty="0"/>
              </a:p>
              <a:p>
                <a:endParaRPr lang="en-GB" dirty="0"/>
              </a:p>
              <a:p>
                <a:endParaRPr lang="en-GB" dirty="0"/>
              </a:p>
              <a:p>
                <a:endParaRPr lang="en-GB" dirty="0"/>
              </a:p>
              <a:p>
                <a:endParaRPr lang="en-GB" dirty="0"/>
              </a:p>
              <a:p>
                <a:r>
                  <a:rPr lang="en-GB" dirty="0"/>
                  <a:t>Thus the error </a:t>
                </a:r>
                <a14:m>
                  <m:oMath xmlns:m="http://schemas.openxmlformats.org/officeDocument/2006/math">
                    <m:sSub>
                      <m:sSubPr>
                        <m:ctrlPr>
                          <a:rPr lang="en-GB" i="1">
                            <a:latin typeface="Cambria Math" panose="02040503050406030204" pitchFamily="18" charset="0"/>
                          </a:rPr>
                        </m:ctrlPr>
                      </m:sSubPr>
                      <m:e>
                        <m:r>
                          <a:rPr lang="en-GB">
                            <a:latin typeface="Cambria Math" panose="02040503050406030204" pitchFamily="18" charset="0"/>
                          </a:rPr>
                          <m:t>𝑒</m:t>
                        </m:r>
                      </m:e>
                      <m:sub>
                        <m:r>
                          <a:rPr lang="en-GB">
                            <a:latin typeface="Cambria Math" panose="02040503050406030204" pitchFamily="18" charset="0"/>
                          </a:rPr>
                          <m:t>𝑡</m:t>
                        </m:r>
                      </m:sub>
                    </m:sSub>
                    <m:r>
                      <a:rPr lang="en-GB">
                        <a:latin typeface="Cambria Math" panose="02040503050406030204" pitchFamily="18" charset="0"/>
                      </a:rPr>
                      <m:t>=</m:t>
                    </m:r>
                    <m:nary>
                      <m:naryPr>
                        <m:chr m:val="∑"/>
                        <m:ctrlPr>
                          <a:rPr lang="en-DE" i="1">
                            <a:latin typeface="Cambria Math" panose="02040503050406030204" pitchFamily="18" charset="0"/>
                          </a:rPr>
                        </m:ctrlPr>
                      </m:naryPr>
                      <m:sub>
                        <m:r>
                          <m:rPr>
                            <m:brk m:alnAt="23"/>
                          </m:rPr>
                          <a:rPr lang="en-GB">
                            <a:latin typeface="Cambria Math" panose="02040503050406030204" pitchFamily="18" charset="0"/>
                          </a:rPr>
                          <m:t>𝑖</m:t>
                        </m:r>
                        <m:r>
                          <a:rPr lang="en-GB">
                            <a:latin typeface="Cambria Math" panose="02040503050406030204" pitchFamily="18" charset="0"/>
                          </a:rPr>
                          <m:t>=1</m:t>
                        </m:r>
                      </m:sub>
                      <m:sup>
                        <m:r>
                          <a:rPr lang="en-GB">
                            <a:latin typeface="Cambria Math" panose="02040503050406030204" pitchFamily="18" charset="0"/>
                          </a:rPr>
                          <m:t>𝑛</m:t>
                        </m:r>
                      </m:sup>
                      <m:e>
                        <m:sSub>
                          <m:sSubPr>
                            <m:ctrlPr>
                              <a:rPr lang="en-GB" i="1">
                                <a:latin typeface="Cambria Math" panose="02040503050406030204" pitchFamily="18" charset="0"/>
                              </a:rPr>
                            </m:ctrlPr>
                          </m:sSubPr>
                          <m:e>
                            <m:r>
                              <a:rPr lang="en-GB">
                                <a:latin typeface="Cambria Math" panose="02040503050406030204" pitchFamily="18" charset="0"/>
                              </a:rPr>
                              <m:t>𝐷</m:t>
                            </m:r>
                          </m:e>
                          <m:sub>
                            <m:r>
                              <a:rPr lang="en-GB">
                                <a:latin typeface="Cambria Math" panose="02040503050406030204" pitchFamily="18" charset="0"/>
                              </a:rPr>
                              <m:t>𝑡</m:t>
                            </m:r>
                          </m:sub>
                        </m:sSub>
                        <m:r>
                          <a:rPr lang="en-GB">
                            <a:latin typeface="Cambria Math" panose="02040503050406030204" pitchFamily="18" charset="0"/>
                          </a:rPr>
                          <m:t>(</m:t>
                        </m:r>
                        <m:r>
                          <a:rPr lang="en-GB">
                            <a:latin typeface="Cambria Math" panose="02040503050406030204" pitchFamily="18" charset="0"/>
                          </a:rPr>
                          <m:t>𝑖</m:t>
                        </m:r>
                        <m:r>
                          <a:rPr lang="en-GB">
                            <a:latin typeface="Cambria Math" panose="02040503050406030204" pitchFamily="18" charset="0"/>
                          </a:rPr>
                          <m:t>)∙</m:t>
                        </m:r>
                        <m:r>
                          <a:rPr lang="en-GB">
                            <a:latin typeface="Cambria Math" panose="02040503050406030204" pitchFamily="18" charset="0"/>
                            <a:ea typeface="Cambria Math" panose="02040503050406030204" pitchFamily="18" charset="0"/>
                          </a:rPr>
                          <m:t>𝛿</m:t>
                        </m:r>
                        <m:r>
                          <a:rPr lang="en-GB">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a:latin typeface="Cambria Math" panose="02040503050406030204" pitchFamily="18" charset="0"/>
                                <a:ea typeface="Cambria Math" panose="02040503050406030204" pitchFamily="18" charset="0"/>
                              </a:rPr>
                              <m:t>𝑦</m:t>
                            </m:r>
                          </m:e>
                          <m:sub>
                            <m:r>
                              <a:rPr lang="en-GB">
                                <a:latin typeface="Cambria Math" panose="02040503050406030204" pitchFamily="18" charset="0"/>
                                <a:ea typeface="Cambria Math" panose="02040503050406030204" pitchFamily="18" charset="0"/>
                              </a:rPr>
                              <m:t>𝑖</m:t>
                            </m:r>
                          </m:sub>
                        </m:sSub>
                        <m:r>
                          <a:rPr lang="en-DE">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a:latin typeface="Cambria Math" panose="02040503050406030204" pitchFamily="18" charset="0"/>
                                <a:ea typeface="Cambria Math" panose="02040503050406030204" pitchFamily="18" charset="0"/>
                              </a:rPr>
                              <m:t>h</m:t>
                            </m:r>
                          </m:e>
                          <m:sub>
                            <m:r>
                              <a:rPr lang="en-GB">
                                <a:latin typeface="Cambria Math" panose="02040503050406030204" pitchFamily="18" charset="0"/>
                                <a:ea typeface="Cambria Math" panose="02040503050406030204" pitchFamily="18" charset="0"/>
                              </a:rPr>
                              <m:t>𝑡</m:t>
                            </m:r>
                          </m:sub>
                        </m:sSub>
                        <m:d>
                          <m:dPr>
                            <m:ctrlPr>
                              <a:rPr lang="en-GB" i="1">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GB">
                                    <a:latin typeface="Cambria Math" panose="02040503050406030204" pitchFamily="18" charset="0"/>
                                    <a:ea typeface="Cambria Math" panose="02040503050406030204" pitchFamily="18" charset="0"/>
                                  </a:rPr>
                                  <m:t>𝑥</m:t>
                                </m:r>
                              </m:e>
                              <m:sub>
                                <m:r>
                                  <a:rPr lang="en-GB">
                                    <a:latin typeface="Cambria Math" panose="02040503050406030204" pitchFamily="18" charset="0"/>
                                    <a:ea typeface="Cambria Math" panose="02040503050406030204" pitchFamily="18" charset="0"/>
                                  </a:rPr>
                                  <m:t>𝑖</m:t>
                                </m:r>
                              </m:sub>
                            </m:sSub>
                          </m:e>
                        </m:d>
                        <m:r>
                          <a:rPr lang="en-GB">
                            <a:latin typeface="Cambria Math" panose="02040503050406030204" pitchFamily="18" charset="0"/>
                            <a:ea typeface="Cambria Math" panose="02040503050406030204" pitchFamily="18" charset="0"/>
                          </a:rPr>
                          <m:t>)</m:t>
                        </m:r>
                      </m:e>
                    </m:nary>
                  </m:oMath>
                </a14:m>
                <a:r>
                  <a:rPr lang="en-US" dirty="0"/>
                  <a:t> = </a:t>
                </a:r>
                <a14:m>
                  <m:oMath xmlns:m="http://schemas.openxmlformats.org/officeDocument/2006/math">
                    <m:r>
                      <a:rPr lang="en-GB" b="0" i="1" smtClean="0">
                        <a:latin typeface="Cambria Math" panose="02040503050406030204" pitchFamily="18" charset="0"/>
                      </a:rPr>
                      <m:t>0.05+0.21 0 0.26</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quarter" idx="14"/>
              </p:nvPr>
            </p:nvSpPr>
            <p:spPr>
              <a:blipFill>
                <a:blip r:embed="rId2"/>
                <a:stretch>
                  <a:fillRect l="-1818" t="-2693" b="-12926"/>
                </a:stretch>
              </a:blipFill>
            </p:spPr>
            <p:txBody>
              <a:bodyPr/>
              <a:lstStyle/>
              <a:p>
                <a:r>
                  <a:rPr lang="en-US">
                    <a:noFill/>
                  </a:rPr>
                  <a:t> </a:t>
                </a:r>
              </a:p>
            </p:txBody>
          </p:sp>
        </mc:Fallback>
      </mc:AlternateContent>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5"/>
              </p:nvPr>
            </p:nvSpPr>
            <p:spPr/>
            <p:txBody>
              <a:bodyPr/>
              <a:lstStyle/>
              <a:p>
                <a:pPr marL="342900" indent="-342900">
                  <a:buFont typeface="+mj-lt"/>
                  <a:buAutoNum type="arabicPeriod"/>
                </a:pPr>
                <a:r>
                  <a:rPr lang="en-US" dirty="0"/>
                  <a:t>Calculate the error </a:t>
                </a:r>
                <a14:m>
                  <m:oMath xmlns:m="http://schemas.openxmlformats.org/officeDocument/2006/math">
                    <m:sSub>
                      <m:sSubPr>
                        <m:ctrlPr>
                          <a:rPr lang="en-GB" i="1">
                            <a:latin typeface="Cambria Math" panose="02040503050406030204" pitchFamily="18" charset="0"/>
                          </a:rPr>
                        </m:ctrlPr>
                      </m:sSubPr>
                      <m:e>
                        <m:r>
                          <a:rPr lang="en-GB">
                            <a:latin typeface="Cambria Math" panose="02040503050406030204" pitchFamily="18" charset="0"/>
                          </a:rPr>
                          <m:t>𝑒</m:t>
                        </m:r>
                      </m:e>
                      <m:sub>
                        <m:r>
                          <a:rPr lang="en-GB">
                            <a:latin typeface="Cambria Math" panose="02040503050406030204" pitchFamily="18" charset="0"/>
                          </a:rPr>
                          <m:t>𝑡</m:t>
                        </m:r>
                      </m:sub>
                    </m:sSub>
                    <m:r>
                      <a:rPr lang="en-GB">
                        <a:latin typeface="Cambria Math" panose="02040503050406030204" pitchFamily="18" charset="0"/>
                      </a:rPr>
                      <m:t>=</m:t>
                    </m:r>
                    <m:nary>
                      <m:naryPr>
                        <m:chr m:val="∑"/>
                        <m:ctrlPr>
                          <a:rPr lang="en-DE" i="1">
                            <a:latin typeface="Cambria Math" panose="02040503050406030204" pitchFamily="18" charset="0"/>
                          </a:rPr>
                        </m:ctrlPr>
                      </m:naryPr>
                      <m:sub>
                        <m:r>
                          <m:rPr>
                            <m:brk m:alnAt="23"/>
                          </m:rPr>
                          <a:rPr lang="en-GB">
                            <a:latin typeface="Cambria Math" panose="02040503050406030204" pitchFamily="18" charset="0"/>
                          </a:rPr>
                          <m:t>𝑖</m:t>
                        </m:r>
                        <m:r>
                          <a:rPr lang="en-GB">
                            <a:latin typeface="Cambria Math" panose="02040503050406030204" pitchFamily="18" charset="0"/>
                          </a:rPr>
                          <m:t>=1</m:t>
                        </m:r>
                      </m:sub>
                      <m:sup>
                        <m:r>
                          <a:rPr lang="en-GB">
                            <a:latin typeface="Cambria Math" panose="02040503050406030204" pitchFamily="18" charset="0"/>
                          </a:rPr>
                          <m:t>𝑛</m:t>
                        </m:r>
                      </m:sup>
                      <m:e>
                        <m:sSub>
                          <m:sSubPr>
                            <m:ctrlPr>
                              <a:rPr lang="en-GB" i="1">
                                <a:latin typeface="Cambria Math" panose="02040503050406030204" pitchFamily="18" charset="0"/>
                              </a:rPr>
                            </m:ctrlPr>
                          </m:sSubPr>
                          <m:e>
                            <m:r>
                              <a:rPr lang="en-GB">
                                <a:latin typeface="Cambria Math" panose="02040503050406030204" pitchFamily="18" charset="0"/>
                              </a:rPr>
                              <m:t>𝐷</m:t>
                            </m:r>
                          </m:e>
                          <m:sub>
                            <m:r>
                              <a:rPr lang="en-GB">
                                <a:latin typeface="Cambria Math" panose="02040503050406030204" pitchFamily="18" charset="0"/>
                              </a:rPr>
                              <m:t>𝑡</m:t>
                            </m:r>
                          </m:sub>
                        </m:sSub>
                        <m:r>
                          <a:rPr lang="en-GB">
                            <a:latin typeface="Cambria Math" panose="02040503050406030204" pitchFamily="18" charset="0"/>
                          </a:rPr>
                          <m:t>(</m:t>
                        </m:r>
                        <m:r>
                          <a:rPr lang="en-GB">
                            <a:latin typeface="Cambria Math" panose="02040503050406030204" pitchFamily="18" charset="0"/>
                          </a:rPr>
                          <m:t>𝑖</m:t>
                        </m:r>
                        <m:r>
                          <a:rPr lang="en-GB">
                            <a:latin typeface="Cambria Math" panose="02040503050406030204" pitchFamily="18" charset="0"/>
                          </a:rPr>
                          <m:t>)∙</m:t>
                        </m:r>
                        <m:r>
                          <a:rPr lang="en-GB">
                            <a:latin typeface="Cambria Math" panose="02040503050406030204" pitchFamily="18" charset="0"/>
                            <a:ea typeface="Cambria Math" panose="02040503050406030204" pitchFamily="18" charset="0"/>
                          </a:rPr>
                          <m:t>𝛿</m:t>
                        </m:r>
                        <m:r>
                          <a:rPr lang="en-GB">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a:latin typeface="Cambria Math" panose="02040503050406030204" pitchFamily="18" charset="0"/>
                                <a:ea typeface="Cambria Math" panose="02040503050406030204" pitchFamily="18" charset="0"/>
                              </a:rPr>
                              <m:t>𝑦</m:t>
                            </m:r>
                          </m:e>
                          <m:sub>
                            <m:r>
                              <a:rPr lang="en-GB">
                                <a:latin typeface="Cambria Math" panose="02040503050406030204" pitchFamily="18" charset="0"/>
                                <a:ea typeface="Cambria Math" panose="02040503050406030204" pitchFamily="18" charset="0"/>
                              </a:rPr>
                              <m:t>𝑖</m:t>
                            </m:r>
                          </m:sub>
                        </m:sSub>
                        <m:r>
                          <a:rPr lang="en-DE">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a:latin typeface="Cambria Math" panose="02040503050406030204" pitchFamily="18" charset="0"/>
                                <a:ea typeface="Cambria Math" panose="02040503050406030204" pitchFamily="18" charset="0"/>
                              </a:rPr>
                              <m:t>h</m:t>
                            </m:r>
                          </m:e>
                          <m:sub>
                            <m:r>
                              <a:rPr lang="en-GB">
                                <a:latin typeface="Cambria Math" panose="02040503050406030204" pitchFamily="18" charset="0"/>
                                <a:ea typeface="Cambria Math" panose="02040503050406030204" pitchFamily="18" charset="0"/>
                              </a:rPr>
                              <m:t>𝑡</m:t>
                            </m:r>
                          </m:sub>
                        </m:sSub>
                        <m:d>
                          <m:dPr>
                            <m:ctrlPr>
                              <a:rPr lang="en-GB" i="1">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GB">
                                    <a:latin typeface="Cambria Math" panose="02040503050406030204" pitchFamily="18" charset="0"/>
                                    <a:ea typeface="Cambria Math" panose="02040503050406030204" pitchFamily="18" charset="0"/>
                                  </a:rPr>
                                  <m:t>𝑥</m:t>
                                </m:r>
                              </m:e>
                              <m:sub>
                                <m:r>
                                  <a:rPr lang="en-GB">
                                    <a:latin typeface="Cambria Math" panose="02040503050406030204" pitchFamily="18" charset="0"/>
                                    <a:ea typeface="Cambria Math" panose="02040503050406030204" pitchFamily="18" charset="0"/>
                                  </a:rPr>
                                  <m:t>𝑖</m:t>
                                </m:r>
                              </m:sub>
                            </m:sSub>
                          </m:e>
                        </m:d>
                        <m:r>
                          <a:rPr lang="en-GB">
                            <a:latin typeface="Cambria Math" panose="02040503050406030204" pitchFamily="18" charset="0"/>
                            <a:ea typeface="Cambria Math" panose="02040503050406030204" pitchFamily="18" charset="0"/>
                          </a:rPr>
                          <m:t>)</m:t>
                        </m:r>
                      </m:e>
                    </m:nary>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15"/>
              </p:nvPr>
            </p:nvSpPr>
            <p:spPr>
              <a:blipFill>
                <a:blip r:embed="rId3"/>
                <a:stretch>
                  <a:fillRect l="-1046" t="-17219" b="-456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658311211"/>
                  </p:ext>
                </p:extLst>
              </p:nvPr>
            </p:nvGraphicFramePr>
            <p:xfrm>
              <a:off x="1390548" y="2749938"/>
              <a:ext cx="6362904" cy="1237761"/>
            </p:xfrm>
            <a:graphic>
              <a:graphicData uri="http://schemas.openxmlformats.org/drawingml/2006/table">
                <a:tbl>
                  <a:tblPr bandRow="1">
                    <a:tableStyleId>{5C22544A-7EE6-4342-B048-85BDC9FD1C3A}</a:tableStyleId>
                  </a:tblPr>
                  <a:tblGrid>
                    <a:gridCol w="795363">
                      <a:extLst>
                        <a:ext uri="{9D8B030D-6E8A-4147-A177-3AD203B41FA5}">
                          <a16:colId xmlns:a16="http://schemas.microsoft.com/office/drawing/2014/main" val="149095163"/>
                        </a:ext>
                      </a:extLst>
                    </a:gridCol>
                    <a:gridCol w="795363">
                      <a:extLst>
                        <a:ext uri="{9D8B030D-6E8A-4147-A177-3AD203B41FA5}">
                          <a16:colId xmlns:a16="http://schemas.microsoft.com/office/drawing/2014/main" val="1852928349"/>
                        </a:ext>
                      </a:extLst>
                    </a:gridCol>
                    <a:gridCol w="795363">
                      <a:extLst>
                        <a:ext uri="{9D8B030D-6E8A-4147-A177-3AD203B41FA5}">
                          <a16:colId xmlns:a16="http://schemas.microsoft.com/office/drawing/2014/main" val="4255620035"/>
                        </a:ext>
                      </a:extLst>
                    </a:gridCol>
                    <a:gridCol w="795363">
                      <a:extLst>
                        <a:ext uri="{9D8B030D-6E8A-4147-A177-3AD203B41FA5}">
                          <a16:colId xmlns:a16="http://schemas.microsoft.com/office/drawing/2014/main" val="250122851"/>
                        </a:ext>
                      </a:extLst>
                    </a:gridCol>
                    <a:gridCol w="795363">
                      <a:extLst>
                        <a:ext uri="{9D8B030D-6E8A-4147-A177-3AD203B41FA5}">
                          <a16:colId xmlns:a16="http://schemas.microsoft.com/office/drawing/2014/main" val="707089567"/>
                        </a:ext>
                      </a:extLst>
                    </a:gridCol>
                    <a:gridCol w="795363">
                      <a:extLst>
                        <a:ext uri="{9D8B030D-6E8A-4147-A177-3AD203B41FA5}">
                          <a16:colId xmlns:a16="http://schemas.microsoft.com/office/drawing/2014/main" val="861669558"/>
                        </a:ext>
                      </a:extLst>
                    </a:gridCol>
                    <a:gridCol w="795363">
                      <a:extLst>
                        <a:ext uri="{9D8B030D-6E8A-4147-A177-3AD203B41FA5}">
                          <a16:colId xmlns:a16="http://schemas.microsoft.com/office/drawing/2014/main" val="397201449"/>
                        </a:ext>
                      </a:extLst>
                    </a:gridCol>
                    <a:gridCol w="795363">
                      <a:extLst>
                        <a:ext uri="{9D8B030D-6E8A-4147-A177-3AD203B41FA5}">
                          <a16:colId xmlns:a16="http://schemas.microsoft.com/office/drawing/2014/main" val="827076140"/>
                        </a:ext>
                      </a:extLst>
                    </a:gridCol>
                  </a:tblGrid>
                  <a:tr h="412587">
                    <a:tc>
                      <a:txBody>
                        <a:bodyPr/>
                        <a:lstStyle/>
                        <a:p>
                          <a:pPr algn="ctr"/>
                          <a:r>
                            <a:rPr lang="en-GB" sz="1800" dirty="0"/>
                            <a:t>y</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extLst>
                      <a:ext uri="{0D108BD9-81ED-4DB2-BD59-A6C34878D82A}">
                        <a16:rowId xmlns:a16="http://schemas.microsoft.com/office/drawing/2014/main" val="548192828"/>
                      </a:ext>
                    </a:extLst>
                  </a:tr>
                  <a:tr h="412587">
                    <a:tc>
                      <a:txBody>
                        <a:bodyPr/>
                        <a:lstStyle/>
                        <a:p>
                          <a:pPr algn="ct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h</m:t>
                                    </m:r>
                                  </m:e>
                                  <m:sub>
                                    <m:r>
                                      <a:rPr lang="en-GB" sz="1800" b="0" i="1" smtClean="0">
                                        <a:latin typeface="Cambria Math" panose="02040503050406030204" pitchFamily="18" charset="0"/>
                                      </a:rPr>
                                      <m:t>𝑡</m:t>
                                    </m:r>
                                  </m:sub>
                                </m:sSub>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𝑖</m:t>
                                    </m:r>
                                  </m:sub>
                                </m:sSub>
                                <m:r>
                                  <a:rPr lang="en-GB" sz="1800" b="0" i="1" smtClean="0">
                                    <a:latin typeface="Cambria Math" panose="02040503050406030204" pitchFamily="18" charset="0"/>
                                  </a:rPr>
                                  <m:t>)</m:t>
                                </m:r>
                              </m:oMath>
                            </m:oMathPara>
                          </a14:m>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extLst>
                      <a:ext uri="{0D108BD9-81ED-4DB2-BD59-A6C34878D82A}">
                        <a16:rowId xmlns:a16="http://schemas.microsoft.com/office/drawing/2014/main" val="220437077"/>
                      </a:ext>
                    </a:extLst>
                  </a:tr>
                  <a:tr h="412587">
                    <a:tc>
                      <a:txBody>
                        <a:bodyPr/>
                        <a:lstStyle/>
                        <a:p>
                          <a:pPr algn="ct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𝐷</m:t>
                                    </m:r>
                                  </m:e>
                                  <m:sub>
                                    <m:r>
                                      <a:rPr lang="en-GB" sz="1800" b="0" i="1" smtClean="0">
                                        <a:latin typeface="Cambria Math" panose="02040503050406030204" pitchFamily="18" charset="0"/>
                                      </a:rPr>
                                      <m:t>𝑡</m:t>
                                    </m:r>
                                  </m:sub>
                                </m:sSub>
                                <m:r>
                                  <a:rPr lang="en-GB" sz="1800" b="0" i="1" smtClean="0">
                                    <a:latin typeface="Cambria Math" panose="02040503050406030204" pitchFamily="18" charset="0"/>
                                  </a:rPr>
                                  <m:t>(</m:t>
                                </m:r>
                                <m:r>
                                  <a:rPr lang="en-GB" sz="1800" b="0" i="1" smtClean="0">
                                    <a:latin typeface="Cambria Math" panose="02040503050406030204" pitchFamily="18" charset="0"/>
                                  </a:rPr>
                                  <m:t>𝑖</m:t>
                                </m:r>
                                <m:r>
                                  <a:rPr lang="en-GB" sz="1800" b="0" i="1" smtClean="0">
                                    <a:latin typeface="Cambria Math" panose="02040503050406030204" pitchFamily="18" charset="0"/>
                                  </a:rPr>
                                  <m:t>)</m:t>
                                </m:r>
                              </m:oMath>
                            </m:oMathPara>
                          </a14:m>
                          <a:endParaRPr lang="en-US" sz="1800" dirty="0"/>
                        </a:p>
                      </a:txBody>
                      <a:tcPr/>
                    </a:tc>
                    <a:tc>
                      <a:txBody>
                        <a:bodyPr/>
                        <a:lstStyle/>
                        <a:p>
                          <a:pPr algn="ctr"/>
                          <a:r>
                            <a:rPr lang="en-GB" sz="1800" dirty="0"/>
                            <a:t>0.21</a:t>
                          </a:r>
                          <a:endParaRPr lang="en-US" sz="1800" dirty="0"/>
                        </a:p>
                      </a:txBody>
                      <a:tcPr/>
                    </a:tc>
                    <a:tc>
                      <a:txBody>
                        <a:bodyPr/>
                        <a:lstStyle/>
                        <a:p>
                          <a:pPr algn="ctr"/>
                          <a:r>
                            <a:rPr lang="en-GB" sz="1800" dirty="0"/>
                            <a:t>0.05</a:t>
                          </a:r>
                          <a:endParaRPr lang="en-US" sz="1800" dirty="0"/>
                        </a:p>
                      </a:txBody>
                      <a:tcPr/>
                    </a:tc>
                    <a:tc>
                      <a:txBody>
                        <a:bodyPr/>
                        <a:lstStyle/>
                        <a:p>
                          <a:pPr algn="ctr"/>
                          <a:r>
                            <a:rPr lang="en-GB" sz="1800" dirty="0"/>
                            <a:t>0.05</a:t>
                          </a:r>
                          <a:endParaRPr lang="en-US" sz="1800" dirty="0"/>
                        </a:p>
                      </a:txBody>
                      <a:tcPr/>
                    </a:tc>
                    <a:tc>
                      <a:txBody>
                        <a:bodyPr/>
                        <a:lstStyle/>
                        <a:p>
                          <a:pPr algn="ctr"/>
                          <a:r>
                            <a:rPr lang="en-GB" sz="1800" dirty="0"/>
                            <a:t>0.28</a:t>
                          </a:r>
                          <a:endParaRPr lang="en-US" sz="1800" dirty="0"/>
                        </a:p>
                      </a:txBody>
                      <a:tcPr/>
                    </a:tc>
                    <a:tc>
                      <a:txBody>
                        <a:bodyPr/>
                        <a:lstStyle/>
                        <a:p>
                          <a:pPr algn="ctr"/>
                          <a:r>
                            <a:rPr lang="en-GB" sz="1800" dirty="0"/>
                            <a:t>0.1</a:t>
                          </a:r>
                          <a:endParaRPr lang="en-US" sz="1800" dirty="0"/>
                        </a:p>
                      </a:txBody>
                      <a:tcPr/>
                    </a:tc>
                    <a:tc>
                      <a:txBody>
                        <a:bodyPr/>
                        <a:lstStyle/>
                        <a:p>
                          <a:pPr algn="ctr"/>
                          <a:r>
                            <a:rPr lang="en-GB" sz="1800" dirty="0"/>
                            <a:t>0.1</a:t>
                          </a:r>
                          <a:endParaRPr lang="en-US" sz="1800" dirty="0"/>
                        </a:p>
                      </a:txBody>
                      <a:tcPr/>
                    </a:tc>
                    <a:tc>
                      <a:txBody>
                        <a:bodyPr/>
                        <a:lstStyle/>
                        <a:p>
                          <a:pPr algn="ctr"/>
                          <a:r>
                            <a:rPr lang="en-GB" sz="1800" dirty="0"/>
                            <a:t>0.21</a:t>
                          </a:r>
                          <a:endParaRPr lang="en-US" sz="1800" dirty="0"/>
                        </a:p>
                      </a:txBody>
                      <a:tcPr/>
                    </a:tc>
                    <a:extLst>
                      <a:ext uri="{0D108BD9-81ED-4DB2-BD59-A6C34878D82A}">
                        <a16:rowId xmlns:a16="http://schemas.microsoft.com/office/drawing/2014/main" val="1465345041"/>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658311211"/>
                  </p:ext>
                </p:extLst>
              </p:nvPr>
            </p:nvGraphicFramePr>
            <p:xfrm>
              <a:off x="1390548" y="2749938"/>
              <a:ext cx="6362904" cy="1237761"/>
            </p:xfrm>
            <a:graphic>
              <a:graphicData uri="http://schemas.openxmlformats.org/drawingml/2006/table">
                <a:tbl>
                  <a:tblPr bandRow="1">
                    <a:tableStyleId>{5C22544A-7EE6-4342-B048-85BDC9FD1C3A}</a:tableStyleId>
                  </a:tblPr>
                  <a:tblGrid>
                    <a:gridCol w="795363">
                      <a:extLst>
                        <a:ext uri="{9D8B030D-6E8A-4147-A177-3AD203B41FA5}">
                          <a16:colId xmlns:a16="http://schemas.microsoft.com/office/drawing/2014/main" val="149095163"/>
                        </a:ext>
                      </a:extLst>
                    </a:gridCol>
                    <a:gridCol w="795363">
                      <a:extLst>
                        <a:ext uri="{9D8B030D-6E8A-4147-A177-3AD203B41FA5}">
                          <a16:colId xmlns:a16="http://schemas.microsoft.com/office/drawing/2014/main" val="1852928349"/>
                        </a:ext>
                      </a:extLst>
                    </a:gridCol>
                    <a:gridCol w="795363">
                      <a:extLst>
                        <a:ext uri="{9D8B030D-6E8A-4147-A177-3AD203B41FA5}">
                          <a16:colId xmlns:a16="http://schemas.microsoft.com/office/drawing/2014/main" val="4255620035"/>
                        </a:ext>
                      </a:extLst>
                    </a:gridCol>
                    <a:gridCol w="795363">
                      <a:extLst>
                        <a:ext uri="{9D8B030D-6E8A-4147-A177-3AD203B41FA5}">
                          <a16:colId xmlns:a16="http://schemas.microsoft.com/office/drawing/2014/main" val="250122851"/>
                        </a:ext>
                      </a:extLst>
                    </a:gridCol>
                    <a:gridCol w="795363">
                      <a:extLst>
                        <a:ext uri="{9D8B030D-6E8A-4147-A177-3AD203B41FA5}">
                          <a16:colId xmlns:a16="http://schemas.microsoft.com/office/drawing/2014/main" val="707089567"/>
                        </a:ext>
                      </a:extLst>
                    </a:gridCol>
                    <a:gridCol w="795363">
                      <a:extLst>
                        <a:ext uri="{9D8B030D-6E8A-4147-A177-3AD203B41FA5}">
                          <a16:colId xmlns:a16="http://schemas.microsoft.com/office/drawing/2014/main" val="861669558"/>
                        </a:ext>
                      </a:extLst>
                    </a:gridCol>
                    <a:gridCol w="795363">
                      <a:extLst>
                        <a:ext uri="{9D8B030D-6E8A-4147-A177-3AD203B41FA5}">
                          <a16:colId xmlns:a16="http://schemas.microsoft.com/office/drawing/2014/main" val="397201449"/>
                        </a:ext>
                      </a:extLst>
                    </a:gridCol>
                    <a:gridCol w="795363">
                      <a:extLst>
                        <a:ext uri="{9D8B030D-6E8A-4147-A177-3AD203B41FA5}">
                          <a16:colId xmlns:a16="http://schemas.microsoft.com/office/drawing/2014/main" val="827076140"/>
                        </a:ext>
                      </a:extLst>
                    </a:gridCol>
                  </a:tblGrid>
                  <a:tr h="412587">
                    <a:tc>
                      <a:txBody>
                        <a:bodyPr/>
                        <a:lstStyle/>
                        <a:p>
                          <a:pPr algn="ctr"/>
                          <a:r>
                            <a:rPr lang="en-GB" sz="1800" dirty="0"/>
                            <a:t>y</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extLst>
                      <a:ext uri="{0D108BD9-81ED-4DB2-BD59-A6C34878D82A}">
                        <a16:rowId xmlns:a16="http://schemas.microsoft.com/office/drawing/2014/main" val="548192828"/>
                      </a:ext>
                    </a:extLst>
                  </a:tr>
                  <a:tr h="412587">
                    <a:tc>
                      <a:txBody>
                        <a:bodyPr/>
                        <a:lstStyle/>
                        <a:p>
                          <a:endParaRPr lang="en-US"/>
                        </a:p>
                      </a:txBody>
                      <a:tcPr>
                        <a:blipFill>
                          <a:blip r:embed="rId4"/>
                          <a:stretch>
                            <a:fillRect l="-763" t="-107353" r="-698473" b="-110294"/>
                          </a:stretch>
                        </a:blipFill>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extLst>
                      <a:ext uri="{0D108BD9-81ED-4DB2-BD59-A6C34878D82A}">
                        <a16:rowId xmlns:a16="http://schemas.microsoft.com/office/drawing/2014/main" val="220437077"/>
                      </a:ext>
                    </a:extLst>
                  </a:tr>
                  <a:tr h="412587">
                    <a:tc>
                      <a:txBody>
                        <a:bodyPr/>
                        <a:lstStyle/>
                        <a:p>
                          <a:endParaRPr lang="en-US"/>
                        </a:p>
                      </a:txBody>
                      <a:tcPr>
                        <a:blipFill>
                          <a:blip r:embed="rId4"/>
                          <a:stretch>
                            <a:fillRect l="-763" t="-207353" r="-698473" b="-10294"/>
                          </a:stretch>
                        </a:blipFill>
                      </a:tcPr>
                    </a:tc>
                    <a:tc>
                      <a:txBody>
                        <a:bodyPr/>
                        <a:lstStyle/>
                        <a:p>
                          <a:pPr algn="ctr"/>
                          <a:r>
                            <a:rPr lang="en-GB" sz="1800" dirty="0"/>
                            <a:t>0.21</a:t>
                          </a:r>
                          <a:endParaRPr lang="en-US" sz="1800" dirty="0"/>
                        </a:p>
                      </a:txBody>
                      <a:tcPr/>
                    </a:tc>
                    <a:tc>
                      <a:txBody>
                        <a:bodyPr/>
                        <a:lstStyle/>
                        <a:p>
                          <a:pPr algn="ctr"/>
                          <a:r>
                            <a:rPr lang="en-GB" sz="1800" dirty="0"/>
                            <a:t>0.05</a:t>
                          </a:r>
                          <a:endParaRPr lang="en-US" sz="1800" dirty="0"/>
                        </a:p>
                      </a:txBody>
                      <a:tcPr/>
                    </a:tc>
                    <a:tc>
                      <a:txBody>
                        <a:bodyPr/>
                        <a:lstStyle/>
                        <a:p>
                          <a:pPr algn="ctr"/>
                          <a:r>
                            <a:rPr lang="en-GB" sz="1800" dirty="0"/>
                            <a:t>0.05</a:t>
                          </a:r>
                          <a:endParaRPr lang="en-US" sz="1800" dirty="0"/>
                        </a:p>
                      </a:txBody>
                      <a:tcPr/>
                    </a:tc>
                    <a:tc>
                      <a:txBody>
                        <a:bodyPr/>
                        <a:lstStyle/>
                        <a:p>
                          <a:pPr algn="ctr"/>
                          <a:r>
                            <a:rPr lang="en-GB" sz="1800" dirty="0"/>
                            <a:t>0.28</a:t>
                          </a:r>
                          <a:endParaRPr lang="en-US" sz="1800" dirty="0"/>
                        </a:p>
                      </a:txBody>
                      <a:tcPr/>
                    </a:tc>
                    <a:tc>
                      <a:txBody>
                        <a:bodyPr/>
                        <a:lstStyle/>
                        <a:p>
                          <a:pPr algn="ctr"/>
                          <a:r>
                            <a:rPr lang="en-GB" sz="1800" dirty="0"/>
                            <a:t>0.1</a:t>
                          </a:r>
                          <a:endParaRPr lang="en-US" sz="1800" dirty="0"/>
                        </a:p>
                      </a:txBody>
                      <a:tcPr/>
                    </a:tc>
                    <a:tc>
                      <a:txBody>
                        <a:bodyPr/>
                        <a:lstStyle/>
                        <a:p>
                          <a:pPr algn="ctr"/>
                          <a:r>
                            <a:rPr lang="en-GB" sz="1800" dirty="0"/>
                            <a:t>0.1</a:t>
                          </a:r>
                          <a:endParaRPr lang="en-US" sz="1800" dirty="0"/>
                        </a:p>
                      </a:txBody>
                      <a:tcPr/>
                    </a:tc>
                    <a:tc>
                      <a:txBody>
                        <a:bodyPr/>
                        <a:lstStyle/>
                        <a:p>
                          <a:pPr algn="ctr"/>
                          <a:r>
                            <a:rPr lang="en-GB" sz="1800" dirty="0"/>
                            <a:t>0.21</a:t>
                          </a:r>
                          <a:endParaRPr lang="en-US" sz="1800" dirty="0"/>
                        </a:p>
                      </a:txBody>
                      <a:tcPr/>
                    </a:tc>
                    <a:extLst>
                      <a:ext uri="{0D108BD9-81ED-4DB2-BD59-A6C34878D82A}">
                        <a16:rowId xmlns:a16="http://schemas.microsoft.com/office/drawing/2014/main" val="1465345041"/>
                      </a:ext>
                    </a:extLst>
                  </a:tr>
                </a:tbl>
              </a:graphicData>
            </a:graphic>
          </p:graphicFrame>
        </mc:Fallback>
      </mc:AlternateContent>
      <p:sp>
        <p:nvSpPr>
          <p:cNvPr id="8" name="Rounded Rectangle 7"/>
          <p:cNvSpPr/>
          <p:nvPr/>
        </p:nvSpPr>
        <p:spPr>
          <a:xfrm>
            <a:off x="3782646" y="2677156"/>
            <a:ext cx="789354" cy="13833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964098" y="2684971"/>
            <a:ext cx="789354" cy="13833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234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AdaBoost</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8</a:t>
            </a:fld>
            <a:endParaRPr lang="de-DE"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4"/>
              </p:nvPr>
            </p:nvSpPr>
            <p:spPr/>
            <p:txBody>
              <a:bodyPr/>
              <a:lstStyle/>
              <a:p>
                <a:r>
                  <a:rPr lang="en-US" dirty="0"/>
                  <a:t>Based on the solution for the previous problem, </a:t>
                </a:r>
                <a:endParaRPr lang="en-GB" i="1" dirty="0">
                  <a:latin typeface="Cambria Math" panose="02040503050406030204" pitchFamily="18" charset="0"/>
                </a:endParaRPr>
              </a:p>
              <a:p>
                <a:pPr marL="6350" indent="0">
                  <a:buNone/>
                </a:pPr>
                <a:endParaRPr lang="en-GB" i="1" dirty="0">
                  <a:latin typeface="Cambria Math" panose="02040503050406030204" pitchFamily="18" charset="0"/>
                </a:endParaRPr>
              </a:p>
              <a:p>
                <a:pPr marL="635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a:latin typeface="Cambria Math" panose="02040503050406030204" pitchFamily="18" charset="0"/>
                            </a:rPr>
                            <m:t>𝛼</m:t>
                          </m:r>
                        </m:e>
                        <m:sub>
                          <m:r>
                            <a:rPr lang="en-GB">
                              <a:latin typeface="Cambria Math" panose="02040503050406030204" pitchFamily="18" charset="0"/>
                            </a:rPr>
                            <m:t>𝑡</m:t>
                          </m:r>
                        </m:sub>
                      </m:sSub>
                      <m:r>
                        <a:rPr lang="en-GB">
                          <a:latin typeface="Cambria Math" panose="02040503050406030204" pitchFamily="18" charset="0"/>
                        </a:rPr>
                        <m:t>= </m:t>
                      </m:r>
                      <m:f>
                        <m:fPr>
                          <m:ctrlPr>
                            <a:rPr lang="en-DE"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2</m:t>
                          </m:r>
                        </m:den>
                      </m:f>
                      <m:func>
                        <m:funcPr>
                          <m:ctrlPr>
                            <a:rPr lang="en-GB" i="1">
                              <a:latin typeface="Cambria Math" panose="02040503050406030204" pitchFamily="18" charset="0"/>
                            </a:rPr>
                          </m:ctrlPr>
                        </m:funcPr>
                        <m:fName>
                          <m:r>
                            <a:rPr lang="en-GB">
                              <a:latin typeface="Cambria Math" panose="02040503050406030204" pitchFamily="18" charset="0"/>
                            </a:rPr>
                            <m:t>𝑙𝑛</m:t>
                          </m:r>
                        </m:fName>
                        <m:e>
                          <m:f>
                            <m:fPr>
                              <m:ctrlPr>
                                <a:rPr lang="en-DE" i="1">
                                  <a:latin typeface="Cambria Math" panose="02040503050406030204" pitchFamily="18" charset="0"/>
                                </a:rPr>
                              </m:ctrlPr>
                            </m:fPr>
                            <m:num>
                              <m:r>
                                <a:rPr lang="en-GB">
                                  <a:latin typeface="Cambria Math" panose="02040503050406030204" pitchFamily="18" charset="0"/>
                                </a:rPr>
                                <m:t>1−</m:t>
                              </m:r>
                              <m:sSub>
                                <m:sSubPr>
                                  <m:ctrlPr>
                                    <a:rPr lang="en-GB" i="1">
                                      <a:latin typeface="Cambria Math" panose="02040503050406030204" pitchFamily="18" charset="0"/>
                                    </a:rPr>
                                  </m:ctrlPr>
                                </m:sSubPr>
                                <m:e>
                                  <m:r>
                                    <a:rPr lang="en-GB">
                                      <a:latin typeface="Cambria Math" panose="02040503050406030204" pitchFamily="18" charset="0"/>
                                    </a:rPr>
                                    <m:t>𝑒</m:t>
                                  </m:r>
                                </m:e>
                                <m:sub>
                                  <m:r>
                                    <a:rPr lang="en-GB">
                                      <a:latin typeface="Cambria Math" panose="02040503050406030204" pitchFamily="18" charset="0"/>
                                    </a:rPr>
                                    <m:t>𝑡</m:t>
                                  </m:r>
                                </m:sub>
                              </m:sSub>
                            </m:num>
                            <m:den>
                              <m:sSub>
                                <m:sSubPr>
                                  <m:ctrlPr>
                                    <a:rPr lang="en-GB" i="1">
                                      <a:latin typeface="Cambria Math" panose="02040503050406030204" pitchFamily="18" charset="0"/>
                                    </a:rPr>
                                  </m:ctrlPr>
                                </m:sSubPr>
                                <m:e>
                                  <m:r>
                                    <a:rPr lang="en-GB">
                                      <a:latin typeface="Cambria Math" panose="02040503050406030204" pitchFamily="18" charset="0"/>
                                    </a:rPr>
                                    <m:t>𝑒</m:t>
                                  </m:r>
                                </m:e>
                                <m:sub>
                                  <m:r>
                                    <a:rPr lang="en-GB">
                                      <a:latin typeface="Cambria Math" panose="02040503050406030204" pitchFamily="18" charset="0"/>
                                    </a:rPr>
                                    <m:t>𝑡</m:t>
                                  </m:r>
                                </m:sub>
                              </m:sSub>
                            </m:den>
                          </m:f>
                          <m:r>
                            <a:rPr lang="en-GB" b="0" i="1" smtClean="0">
                              <a:latin typeface="Cambria Math" panose="02040503050406030204" pitchFamily="18" charset="0"/>
                            </a:rPr>
                            <m:t>=0.52</m:t>
                          </m:r>
                        </m:e>
                      </m:func>
                    </m:oMath>
                  </m:oMathPara>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14"/>
              </p:nvPr>
            </p:nvSpPr>
            <p:spPr>
              <a:blipFill>
                <a:blip r:embed="rId2"/>
                <a:stretch>
                  <a:fillRect l="-1818" t="-2693"/>
                </a:stretch>
              </a:blipFill>
            </p:spPr>
            <p:txBody>
              <a:bodyPr/>
              <a:lstStyle/>
              <a:p>
                <a:r>
                  <a:rPr lang="en-US">
                    <a:noFill/>
                  </a:rPr>
                  <a:t> </a:t>
                </a:r>
              </a:p>
            </p:txBody>
          </p:sp>
        </mc:Fallback>
      </mc:AlternateContent>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5"/>
              </p:nvPr>
            </p:nvSpPr>
            <p:spPr/>
            <p:txBody>
              <a:bodyPr/>
              <a:lstStyle/>
              <a:p>
                <a:pPr marL="342900" indent="-342900">
                  <a:buFont typeface="+mj-lt"/>
                  <a:buAutoNum type="arabicPeriod" startAt="2"/>
                </a:pPr>
                <a:r>
                  <a:rPr lang="en-US" dirty="0"/>
                  <a:t>Calculate the learner weight </a:t>
                </a:r>
                <a14:m>
                  <m:oMath xmlns:m="http://schemas.openxmlformats.org/officeDocument/2006/math">
                    <m:sSub>
                      <m:sSubPr>
                        <m:ctrlPr>
                          <a:rPr lang="en-GB" i="1">
                            <a:latin typeface="Cambria Math" panose="02040503050406030204" pitchFamily="18" charset="0"/>
                          </a:rPr>
                        </m:ctrlPr>
                      </m:sSubPr>
                      <m:e>
                        <m:r>
                          <a:rPr lang="en-GB">
                            <a:latin typeface="Cambria Math" panose="02040503050406030204" pitchFamily="18" charset="0"/>
                          </a:rPr>
                          <m:t>𝛼</m:t>
                        </m:r>
                      </m:e>
                      <m:sub>
                        <m:r>
                          <a:rPr lang="en-GB">
                            <a:latin typeface="Cambria Math" panose="02040503050406030204" pitchFamily="18" charset="0"/>
                          </a:rPr>
                          <m:t>𝑡</m:t>
                        </m:r>
                      </m:sub>
                    </m:sSub>
                    <m:r>
                      <a:rPr lang="en-GB">
                        <a:latin typeface="Cambria Math" panose="02040503050406030204" pitchFamily="18" charset="0"/>
                      </a:rPr>
                      <m:t>= </m:t>
                    </m:r>
                    <m:f>
                      <m:fPr>
                        <m:ctrlPr>
                          <a:rPr lang="en-DE"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2</m:t>
                        </m:r>
                      </m:den>
                    </m:f>
                    <m:func>
                      <m:funcPr>
                        <m:ctrlPr>
                          <a:rPr lang="en-GB" i="1">
                            <a:latin typeface="Cambria Math" panose="02040503050406030204" pitchFamily="18" charset="0"/>
                          </a:rPr>
                        </m:ctrlPr>
                      </m:funcPr>
                      <m:fName>
                        <m:r>
                          <a:rPr lang="en-GB">
                            <a:latin typeface="Cambria Math" panose="02040503050406030204" pitchFamily="18" charset="0"/>
                          </a:rPr>
                          <m:t>𝑙𝑛</m:t>
                        </m:r>
                      </m:fName>
                      <m:e>
                        <m:f>
                          <m:fPr>
                            <m:ctrlPr>
                              <a:rPr lang="en-DE" i="1">
                                <a:latin typeface="Cambria Math" panose="02040503050406030204" pitchFamily="18" charset="0"/>
                              </a:rPr>
                            </m:ctrlPr>
                          </m:fPr>
                          <m:num>
                            <m:r>
                              <a:rPr lang="en-GB">
                                <a:latin typeface="Cambria Math" panose="02040503050406030204" pitchFamily="18" charset="0"/>
                              </a:rPr>
                              <m:t>1−</m:t>
                            </m:r>
                            <m:sSub>
                              <m:sSubPr>
                                <m:ctrlPr>
                                  <a:rPr lang="en-GB" i="1">
                                    <a:latin typeface="Cambria Math" panose="02040503050406030204" pitchFamily="18" charset="0"/>
                                  </a:rPr>
                                </m:ctrlPr>
                              </m:sSubPr>
                              <m:e>
                                <m:r>
                                  <a:rPr lang="en-GB">
                                    <a:latin typeface="Cambria Math" panose="02040503050406030204" pitchFamily="18" charset="0"/>
                                  </a:rPr>
                                  <m:t>𝑒</m:t>
                                </m:r>
                              </m:e>
                              <m:sub>
                                <m:r>
                                  <a:rPr lang="en-GB">
                                    <a:latin typeface="Cambria Math" panose="02040503050406030204" pitchFamily="18" charset="0"/>
                                  </a:rPr>
                                  <m:t>𝑡</m:t>
                                </m:r>
                              </m:sub>
                            </m:sSub>
                          </m:num>
                          <m:den>
                            <m:sSub>
                              <m:sSubPr>
                                <m:ctrlPr>
                                  <a:rPr lang="en-GB" i="1">
                                    <a:latin typeface="Cambria Math" panose="02040503050406030204" pitchFamily="18" charset="0"/>
                                  </a:rPr>
                                </m:ctrlPr>
                              </m:sSubPr>
                              <m:e>
                                <m:r>
                                  <a:rPr lang="en-GB">
                                    <a:latin typeface="Cambria Math" panose="02040503050406030204" pitchFamily="18" charset="0"/>
                                  </a:rPr>
                                  <m:t>𝑒</m:t>
                                </m:r>
                              </m:e>
                              <m:sub>
                                <m:r>
                                  <a:rPr lang="en-GB">
                                    <a:latin typeface="Cambria Math" panose="02040503050406030204" pitchFamily="18" charset="0"/>
                                  </a:rPr>
                                  <m:t>𝑡</m:t>
                                </m:r>
                              </m:sub>
                            </m:sSub>
                          </m:den>
                        </m:f>
                      </m:e>
                    </m:func>
                  </m:oMath>
                </a14:m>
                <a:endParaRPr lang="en-US"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5"/>
              </p:nvPr>
            </p:nvSpPr>
            <p:spPr>
              <a:blipFill>
                <a:blip r:embed="rId3"/>
                <a:stretch>
                  <a:fillRect l="-1046"/>
                </a:stretch>
              </a:blipFill>
            </p:spPr>
            <p:txBody>
              <a:bodyPr/>
              <a:lstStyle/>
              <a:p>
                <a:r>
                  <a:rPr lang="en-US">
                    <a:noFill/>
                  </a:rPr>
                  <a:t> </a:t>
                </a:r>
              </a:p>
            </p:txBody>
          </p:sp>
        </mc:Fallback>
      </mc:AlternateContent>
    </p:spTree>
    <p:extLst>
      <p:ext uri="{BB962C8B-B14F-4D97-AF65-F5344CB8AC3E}">
        <p14:creationId xmlns:p14="http://schemas.microsoft.com/office/powerpoint/2010/main" val="68021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AdaBoost</a:t>
            </a:r>
            <a:endParaRPr lang="en-US" dirty="0"/>
          </a:p>
        </p:txBody>
      </p:sp>
      <p:sp>
        <p:nvSpPr>
          <p:cNvPr id="3" name="Slide Number Placeholder 2"/>
          <p:cNvSpPr>
            <a:spLocks noGrp="1"/>
          </p:cNvSpPr>
          <p:nvPr>
            <p:ph type="sldNum" sz="quarter" idx="13"/>
          </p:nvPr>
        </p:nvSpPr>
        <p:spPr/>
        <p:txBody>
          <a:bodyPr/>
          <a:lstStyle/>
          <a:p>
            <a:fld id="{15C29056-5AFA-7949-831A-3EC086771171}" type="slidenum">
              <a:rPr lang="de-DE" smtClean="0"/>
              <a:pPr/>
              <a:t>9</a:t>
            </a:fld>
            <a:endParaRPr lang="de-DE" dirty="0"/>
          </a:p>
        </p:txBody>
      </p:sp>
      <mc:AlternateContent xmlns:mc="http://schemas.openxmlformats.org/markup-compatibility/2006" xmlns:a14="http://schemas.microsoft.com/office/drawing/2010/main">
        <mc:Choice Requires="a14">
          <p:sp>
            <p:nvSpPr>
              <p:cNvPr id="4" name="Text Placeholder 3"/>
              <p:cNvSpPr>
                <a:spLocks noGrp="1"/>
              </p:cNvSpPr>
              <p:nvPr>
                <p:ph type="body" sz="quarter" idx="14"/>
              </p:nvPr>
            </p:nvSpPr>
            <p:spPr/>
            <p:txBody>
              <a:bodyPr/>
              <a:lstStyle/>
              <a:p>
                <a:r>
                  <a:rPr lang="en-US" dirty="0"/>
                  <a:t>With </a:t>
                </a:r>
                <a14:m>
                  <m:oMath xmlns:m="http://schemas.openxmlformats.org/officeDocument/2006/math">
                    <m:sSub>
                      <m:sSubPr>
                        <m:ctrlPr>
                          <a:rPr lang="en-GB" i="1">
                            <a:latin typeface="Cambria Math" panose="02040503050406030204" pitchFamily="18" charset="0"/>
                          </a:rPr>
                        </m:ctrlPr>
                      </m:sSubPr>
                      <m:e>
                        <m:r>
                          <a:rPr lang="en-GB">
                            <a:latin typeface="Cambria Math" panose="02040503050406030204" pitchFamily="18" charset="0"/>
                          </a:rPr>
                          <m:t>𝛼</m:t>
                        </m:r>
                      </m:e>
                      <m:sub>
                        <m:r>
                          <a:rPr lang="en-GB">
                            <a:latin typeface="Cambria Math" panose="02040503050406030204" pitchFamily="18" charset="0"/>
                          </a:rPr>
                          <m:t>𝑡</m:t>
                        </m:r>
                      </m:sub>
                    </m:sSub>
                  </m:oMath>
                </a14:m>
                <a:r>
                  <a:rPr lang="en-US" dirty="0"/>
                  <a:t> from the previous step, we have </a:t>
                </a:r>
                <a14:m>
                  <m:oMath xmlns:m="http://schemas.openxmlformats.org/officeDocument/2006/math">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exp</m:t>
                        </m:r>
                      </m:fName>
                      <m:e>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b="0" i="0" smtClean="0">
                                    <a:latin typeface="Cambria Math" panose="02040503050406030204" pitchFamily="18" charset="0"/>
                                  </a:rPr>
                                  <m:t>−</m:t>
                                </m:r>
                                <m:r>
                                  <a:rPr lang="en-GB">
                                    <a:latin typeface="Cambria Math" panose="02040503050406030204" pitchFamily="18" charset="0"/>
                                  </a:rPr>
                                  <m:t>𝛼</m:t>
                                </m:r>
                              </m:e>
                              <m:sub>
                                <m:r>
                                  <a:rPr lang="en-GB">
                                    <a:latin typeface="Cambria Math" panose="02040503050406030204" pitchFamily="18" charset="0"/>
                                  </a:rPr>
                                  <m:t>𝑡</m:t>
                                </m:r>
                              </m:sub>
                            </m:sSub>
                          </m:e>
                        </m:d>
                      </m:e>
                    </m:func>
                    <m:r>
                      <a:rPr lang="en-GB" b="0" i="1" smtClean="0">
                        <a:latin typeface="Cambria Math" panose="02040503050406030204" pitchFamily="18" charset="0"/>
                      </a:rPr>
                      <m:t>=0.59</m:t>
                    </m:r>
                  </m:oMath>
                </a14:m>
                <a:r>
                  <a:rPr lang="en-US" dirty="0"/>
                  <a:t> for correctly classified data points, and </a:t>
                </a:r>
                <a14:m>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exp</m:t>
                        </m:r>
                      </m:fName>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a:latin typeface="Cambria Math" panose="02040503050406030204" pitchFamily="18" charset="0"/>
                                  </a:rPr>
                                  <m:t>𝛼</m:t>
                                </m:r>
                              </m:e>
                              <m:sub>
                                <m:r>
                                  <a:rPr lang="en-GB">
                                    <a:latin typeface="Cambria Math" panose="02040503050406030204" pitchFamily="18" charset="0"/>
                                  </a:rPr>
                                  <m:t>𝑡</m:t>
                                </m:r>
                              </m:sub>
                            </m:sSub>
                          </m:e>
                        </m:d>
                        <m:r>
                          <a:rPr lang="en-GB" b="0" i="1" smtClean="0">
                            <a:latin typeface="Cambria Math" panose="02040503050406030204" pitchFamily="18" charset="0"/>
                          </a:rPr>
                          <m:t>=</m:t>
                        </m:r>
                      </m:e>
                    </m:func>
                    <m:r>
                      <a:rPr lang="en-GB" b="0" i="1" smtClean="0">
                        <a:latin typeface="Cambria Math" panose="02040503050406030204" pitchFamily="18" charset="0"/>
                      </a:rPr>
                      <m:t>1.69</m:t>
                    </m:r>
                  </m:oMath>
                </a14:m>
                <a:r>
                  <a:rPr lang="en-US" dirty="0"/>
                  <a:t> for incorrectly classified data points.</a:t>
                </a:r>
              </a:p>
              <a:p>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quarter" idx="14"/>
              </p:nvPr>
            </p:nvSpPr>
            <p:spPr>
              <a:blipFill>
                <a:blip r:embed="rId2"/>
                <a:stretch>
                  <a:fillRect l="-1818" t="-2693" r="-73"/>
                </a:stretch>
              </a:blipFill>
            </p:spPr>
            <p:txBody>
              <a:bodyPr/>
              <a:lstStyle/>
              <a:p>
                <a:r>
                  <a:rPr lang="en-US">
                    <a:noFill/>
                  </a:rPr>
                  <a:t> </a:t>
                </a:r>
              </a:p>
            </p:txBody>
          </p:sp>
        </mc:Fallback>
      </mc:AlternateContent>
      <p:sp>
        <p:nvSpPr>
          <p:cNvPr id="5" name="Footer Placeholder 4"/>
          <p:cNvSpPr>
            <a:spLocks noGrp="1"/>
          </p:cNvSpPr>
          <p:nvPr>
            <p:ph type="ftr" sz="quarter" idx="3"/>
          </p:nvPr>
        </p:nvSpPr>
        <p:spPr/>
        <p:txBody>
          <a:bodyPr/>
          <a:lstStyle/>
          <a:p>
            <a:r>
              <a:rPr lang="en"/>
              <a:t>Guide to Intelligent Data Science </a:t>
            </a:r>
            <a:r>
              <a:rPr lang="en" b="0"/>
              <a:t>Second Edition, 2020</a:t>
            </a:r>
            <a:endParaRPr lang="de-DE" b="0"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5"/>
              </p:nvPr>
            </p:nvSpPr>
            <p:spPr/>
            <p:txBody>
              <a:bodyPr/>
              <a:lstStyle/>
              <a:p>
                <a:pPr marL="342900" indent="-342900">
                  <a:buFont typeface="+mj-lt"/>
                  <a:buAutoNum type="arabicPeriod" startAt="3"/>
                </a:pPr>
                <a:r>
                  <a:rPr lang="en-GB" dirty="0"/>
                  <a:t>Calculate </a:t>
                </a:r>
                <a14:m>
                  <m:oMath xmlns:m="http://schemas.openxmlformats.org/officeDocument/2006/math">
                    <m:func>
                      <m:funcPr>
                        <m:ctrlPr>
                          <a:rPr lang="en-GB" i="1">
                            <a:latin typeface="Cambria Math" panose="02040503050406030204" pitchFamily="18" charset="0"/>
                          </a:rPr>
                        </m:ctrlPr>
                      </m:funcPr>
                      <m:fName>
                        <m:r>
                          <a:rPr lang="en-GB">
                            <a:latin typeface="Cambria Math" panose="02040503050406030204" pitchFamily="18" charset="0"/>
                          </a:rPr>
                          <m:t>𝑒𝑥𝑝</m:t>
                        </m:r>
                      </m:fName>
                      <m:e>
                        <m:d>
                          <m:dPr>
                            <m:ctrlPr>
                              <a:rPr lang="en-GB" i="1">
                                <a:latin typeface="Cambria Math" panose="02040503050406030204" pitchFamily="18" charset="0"/>
                              </a:rPr>
                            </m:ctrlPr>
                          </m:dPr>
                          <m:e>
                            <m:r>
                              <a:rPr lang="en-GB">
                                <a:latin typeface="Cambria Math" panose="02040503050406030204" pitchFamily="18" charset="0"/>
                              </a:rPr>
                              <m:t>−</m:t>
                            </m:r>
                            <m:sSub>
                              <m:sSubPr>
                                <m:ctrlPr>
                                  <a:rPr lang="en-GB" i="1">
                                    <a:latin typeface="Cambria Math" panose="02040503050406030204" pitchFamily="18" charset="0"/>
                                  </a:rPr>
                                </m:ctrlPr>
                              </m:sSubPr>
                              <m:e>
                                <m:r>
                                  <a:rPr lang="en-GB">
                                    <a:latin typeface="Cambria Math" panose="02040503050406030204" pitchFamily="18" charset="0"/>
                                  </a:rPr>
                                  <m:t>𝛼</m:t>
                                </m:r>
                              </m:e>
                              <m:sub>
                                <m:r>
                                  <a:rPr lang="en-GB">
                                    <a:latin typeface="Cambria Math" panose="02040503050406030204" pitchFamily="18" charset="0"/>
                                  </a:rPr>
                                  <m:t>𝑡</m:t>
                                </m:r>
                              </m:sub>
                            </m:sSub>
                            <m:r>
                              <a:rPr lang="en-DE">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a:latin typeface="Cambria Math" panose="02040503050406030204" pitchFamily="18" charset="0"/>
                                    <a:ea typeface="Cambria Math" panose="02040503050406030204" pitchFamily="18" charset="0"/>
                                  </a:rPr>
                                  <m:t>𝑦</m:t>
                                </m:r>
                              </m:e>
                              <m:sub>
                                <m:r>
                                  <a:rPr lang="en-GB">
                                    <a:latin typeface="Cambria Math" panose="02040503050406030204" pitchFamily="18" charset="0"/>
                                    <a:ea typeface="Cambria Math" panose="02040503050406030204" pitchFamily="18" charset="0"/>
                                  </a:rPr>
                                  <m:t>𝑡</m:t>
                                </m:r>
                              </m:sub>
                            </m:sSub>
                            <m:r>
                              <a:rPr lang="en-DE">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a:latin typeface="Cambria Math" panose="02040503050406030204" pitchFamily="18" charset="0"/>
                                    <a:ea typeface="Cambria Math" panose="02040503050406030204" pitchFamily="18" charset="0"/>
                                  </a:rPr>
                                  <m:t>h</m:t>
                                </m:r>
                              </m:e>
                              <m:sub>
                                <m:r>
                                  <a:rPr lang="en-GB">
                                    <a:latin typeface="Cambria Math" panose="02040503050406030204" pitchFamily="18" charset="0"/>
                                    <a:ea typeface="Cambria Math" panose="02040503050406030204" pitchFamily="18" charset="0"/>
                                  </a:rPr>
                                  <m:t>𝑡</m:t>
                                </m:r>
                              </m:sub>
                            </m:sSub>
                            <m:d>
                              <m:dPr>
                                <m:ctrlPr>
                                  <a:rPr lang="en-GB" i="1">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GB">
                                        <a:latin typeface="Cambria Math" panose="02040503050406030204" pitchFamily="18" charset="0"/>
                                        <a:ea typeface="Cambria Math" panose="02040503050406030204" pitchFamily="18" charset="0"/>
                                      </a:rPr>
                                      <m:t>𝑥</m:t>
                                    </m:r>
                                  </m:e>
                                  <m:sub>
                                    <m:r>
                                      <a:rPr lang="en-GB">
                                        <a:latin typeface="Cambria Math" panose="02040503050406030204" pitchFamily="18" charset="0"/>
                                        <a:ea typeface="Cambria Math" panose="02040503050406030204" pitchFamily="18" charset="0"/>
                                      </a:rPr>
                                      <m:t>𝑖</m:t>
                                    </m:r>
                                  </m:sub>
                                </m:sSub>
                              </m:e>
                            </m:d>
                          </m:e>
                        </m:d>
                      </m:e>
                    </m:func>
                  </m:oMath>
                </a14:m>
                <a:r>
                  <a:rPr lang="en-US" dirty="0"/>
                  <a:t> for each data point</a:t>
                </a:r>
              </a:p>
            </p:txBody>
          </p:sp>
        </mc:Choice>
        <mc:Fallback xmlns="">
          <p:sp>
            <p:nvSpPr>
              <p:cNvPr id="6" name="Text Placeholder 5"/>
              <p:cNvSpPr>
                <a:spLocks noGrp="1" noRot="1" noChangeAspect="1" noMove="1" noResize="1" noEditPoints="1" noAdjustHandles="1" noChangeArrowheads="1" noChangeShapeType="1" noTextEdit="1"/>
              </p:cNvSpPr>
              <p:nvPr>
                <p:ph type="body" sz="quarter" idx="15"/>
              </p:nvPr>
            </p:nvSpPr>
            <p:spPr>
              <a:blipFill>
                <a:blip r:embed="rId3"/>
                <a:stretch>
                  <a:fillRect l="-10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4144837573"/>
                  </p:ext>
                </p:extLst>
              </p:nvPr>
            </p:nvGraphicFramePr>
            <p:xfrm>
              <a:off x="610616" y="3054281"/>
              <a:ext cx="7877591" cy="1650348"/>
            </p:xfrm>
            <a:graphic>
              <a:graphicData uri="http://schemas.openxmlformats.org/drawingml/2006/table">
                <a:tbl>
                  <a:tblPr lastRow="1" bandRow="1">
                    <a:tableStyleId>{5C22544A-7EE6-4342-B048-85BDC9FD1C3A}</a:tableStyleId>
                  </a:tblPr>
                  <a:tblGrid>
                    <a:gridCol w="2095255">
                      <a:extLst>
                        <a:ext uri="{9D8B030D-6E8A-4147-A177-3AD203B41FA5}">
                          <a16:colId xmlns:a16="http://schemas.microsoft.com/office/drawing/2014/main" val="149095163"/>
                        </a:ext>
                      </a:extLst>
                    </a:gridCol>
                    <a:gridCol w="826048">
                      <a:extLst>
                        <a:ext uri="{9D8B030D-6E8A-4147-A177-3AD203B41FA5}">
                          <a16:colId xmlns:a16="http://schemas.microsoft.com/office/drawing/2014/main" val="1852928349"/>
                        </a:ext>
                      </a:extLst>
                    </a:gridCol>
                    <a:gridCol w="826048">
                      <a:extLst>
                        <a:ext uri="{9D8B030D-6E8A-4147-A177-3AD203B41FA5}">
                          <a16:colId xmlns:a16="http://schemas.microsoft.com/office/drawing/2014/main" val="4255620035"/>
                        </a:ext>
                      </a:extLst>
                    </a:gridCol>
                    <a:gridCol w="826048">
                      <a:extLst>
                        <a:ext uri="{9D8B030D-6E8A-4147-A177-3AD203B41FA5}">
                          <a16:colId xmlns:a16="http://schemas.microsoft.com/office/drawing/2014/main" val="250122851"/>
                        </a:ext>
                      </a:extLst>
                    </a:gridCol>
                    <a:gridCol w="826048">
                      <a:extLst>
                        <a:ext uri="{9D8B030D-6E8A-4147-A177-3AD203B41FA5}">
                          <a16:colId xmlns:a16="http://schemas.microsoft.com/office/drawing/2014/main" val="707089567"/>
                        </a:ext>
                      </a:extLst>
                    </a:gridCol>
                    <a:gridCol w="826048">
                      <a:extLst>
                        <a:ext uri="{9D8B030D-6E8A-4147-A177-3AD203B41FA5}">
                          <a16:colId xmlns:a16="http://schemas.microsoft.com/office/drawing/2014/main" val="861669558"/>
                        </a:ext>
                      </a:extLst>
                    </a:gridCol>
                    <a:gridCol w="826048">
                      <a:extLst>
                        <a:ext uri="{9D8B030D-6E8A-4147-A177-3AD203B41FA5}">
                          <a16:colId xmlns:a16="http://schemas.microsoft.com/office/drawing/2014/main" val="397201449"/>
                        </a:ext>
                      </a:extLst>
                    </a:gridCol>
                    <a:gridCol w="826048">
                      <a:extLst>
                        <a:ext uri="{9D8B030D-6E8A-4147-A177-3AD203B41FA5}">
                          <a16:colId xmlns:a16="http://schemas.microsoft.com/office/drawing/2014/main" val="827076140"/>
                        </a:ext>
                      </a:extLst>
                    </a:gridCol>
                  </a:tblGrid>
                  <a:tr h="412587">
                    <a:tc>
                      <a:txBody>
                        <a:bodyPr/>
                        <a:lstStyle/>
                        <a:p>
                          <a:pPr algn="ctr"/>
                          <a:r>
                            <a:rPr lang="en-GB" sz="1800" dirty="0"/>
                            <a:t>y</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extLst>
                      <a:ext uri="{0D108BD9-81ED-4DB2-BD59-A6C34878D82A}">
                        <a16:rowId xmlns:a16="http://schemas.microsoft.com/office/drawing/2014/main" val="548192828"/>
                      </a:ext>
                    </a:extLst>
                  </a:tr>
                  <a:tr h="412587">
                    <a:tc>
                      <a:txBody>
                        <a:bodyPr/>
                        <a:lstStyle/>
                        <a:p>
                          <a:pPr algn="ct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h</m:t>
                                    </m:r>
                                  </m:e>
                                  <m:sub>
                                    <m:r>
                                      <a:rPr lang="en-GB" sz="1800" b="0" i="1" smtClean="0">
                                        <a:latin typeface="Cambria Math" panose="02040503050406030204" pitchFamily="18" charset="0"/>
                                      </a:rPr>
                                      <m:t>𝑡</m:t>
                                    </m:r>
                                  </m:sub>
                                </m:sSub>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𝑖</m:t>
                                    </m:r>
                                  </m:sub>
                                </m:sSub>
                                <m:r>
                                  <a:rPr lang="en-GB" sz="1800" b="0" i="1" smtClean="0">
                                    <a:latin typeface="Cambria Math" panose="02040503050406030204" pitchFamily="18" charset="0"/>
                                  </a:rPr>
                                  <m:t>)</m:t>
                                </m:r>
                              </m:oMath>
                            </m:oMathPara>
                          </a14:m>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extLst>
                      <a:ext uri="{0D108BD9-81ED-4DB2-BD59-A6C34878D82A}">
                        <a16:rowId xmlns:a16="http://schemas.microsoft.com/office/drawing/2014/main" val="220437077"/>
                      </a:ext>
                    </a:extLst>
                  </a:tr>
                  <a:tr h="412587">
                    <a:tc>
                      <a:txBody>
                        <a:bodyPr/>
                        <a:lstStyle/>
                        <a:p>
                          <a:pPr algn="ct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𝐷</m:t>
                                    </m:r>
                                  </m:e>
                                  <m:sub>
                                    <m:r>
                                      <a:rPr lang="en-GB" sz="1800" b="0" i="1" smtClean="0">
                                        <a:latin typeface="Cambria Math" panose="02040503050406030204" pitchFamily="18" charset="0"/>
                                      </a:rPr>
                                      <m:t>𝑡</m:t>
                                    </m:r>
                                  </m:sub>
                                </m:sSub>
                                <m:r>
                                  <a:rPr lang="en-GB" sz="1800" b="0" i="1" smtClean="0">
                                    <a:latin typeface="Cambria Math" panose="02040503050406030204" pitchFamily="18" charset="0"/>
                                  </a:rPr>
                                  <m:t>(</m:t>
                                </m:r>
                                <m:r>
                                  <a:rPr lang="en-GB" sz="1800" b="0" i="1" smtClean="0">
                                    <a:latin typeface="Cambria Math" panose="02040503050406030204" pitchFamily="18" charset="0"/>
                                  </a:rPr>
                                  <m:t>𝑖</m:t>
                                </m:r>
                                <m:r>
                                  <a:rPr lang="en-GB" sz="1800" b="0" i="1" smtClean="0">
                                    <a:latin typeface="Cambria Math" panose="02040503050406030204" pitchFamily="18" charset="0"/>
                                  </a:rPr>
                                  <m:t>)</m:t>
                                </m:r>
                              </m:oMath>
                            </m:oMathPara>
                          </a14:m>
                          <a:endParaRPr lang="en-US" sz="1800" dirty="0"/>
                        </a:p>
                      </a:txBody>
                      <a:tcPr/>
                    </a:tc>
                    <a:tc>
                      <a:txBody>
                        <a:bodyPr/>
                        <a:lstStyle/>
                        <a:p>
                          <a:pPr algn="ctr"/>
                          <a:r>
                            <a:rPr lang="en-GB" sz="1800" dirty="0"/>
                            <a:t>0.21</a:t>
                          </a:r>
                          <a:endParaRPr lang="en-US" sz="1800" dirty="0"/>
                        </a:p>
                      </a:txBody>
                      <a:tcPr/>
                    </a:tc>
                    <a:tc>
                      <a:txBody>
                        <a:bodyPr/>
                        <a:lstStyle/>
                        <a:p>
                          <a:pPr algn="ctr"/>
                          <a:r>
                            <a:rPr lang="en-GB" sz="1800" dirty="0"/>
                            <a:t>0.05</a:t>
                          </a:r>
                          <a:endParaRPr lang="en-US" sz="1800" dirty="0"/>
                        </a:p>
                      </a:txBody>
                      <a:tcPr/>
                    </a:tc>
                    <a:tc>
                      <a:txBody>
                        <a:bodyPr/>
                        <a:lstStyle/>
                        <a:p>
                          <a:pPr algn="ctr"/>
                          <a:r>
                            <a:rPr lang="en-GB" sz="1800" dirty="0"/>
                            <a:t>0.05</a:t>
                          </a:r>
                          <a:endParaRPr lang="en-US" sz="1800" dirty="0"/>
                        </a:p>
                      </a:txBody>
                      <a:tcPr/>
                    </a:tc>
                    <a:tc>
                      <a:txBody>
                        <a:bodyPr/>
                        <a:lstStyle/>
                        <a:p>
                          <a:pPr algn="ctr"/>
                          <a:r>
                            <a:rPr lang="en-GB" sz="1800" dirty="0"/>
                            <a:t>0.28</a:t>
                          </a:r>
                          <a:endParaRPr lang="en-US" sz="1800" dirty="0"/>
                        </a:p>
                      </a:txBody>
                      <a:tcPr/>
                    </a:tc>
                    <a:tc>
                      <a:txBody>
                        <a:bodyPr/>
                        <a:lstStyle/>
                        <a:p>
                          <a:pPr algn="ctr"/>
                          <a:r>
                            <a:rPr lang="en-GB" sz="1800" dirty="0"/>
                            <a:t>0.1</a:t>
                          </a:r>
                          <a:endParaRPr lang="en-US" sz="1800" dirty="0"/>
                        </a:p>
                      </a:txBody>
                      <a:tcPr/>
                    </a:tc>
                    <a:tc>
                      <a:txBody>
                        <a:bodyPr/>
                        <a:lstStyle/>
                        <a:p>
                          <a:pPr algn="ctr"/>
                          <a:r>
                            <a:rPr lang="en-GB" sz="1800" dirty="0"/>
                            <a:t>0.1</a:t>
                          </a:r>
                          <a:endParaRPr lang="en-US" sz="1800" dirty="0"/>
                        </a:p>
                      </a:txBody>
                      <a:tcPr/>
                    </a:tc>
                    <a:tc>
                      <a:txBody>
                        <a:bodyPr/>
                        <a:lstStyle/>
                        <a:p>
                          <a:pPr algn="ctr"/>
                          <a:r>
                            <a:rPr lang="en-GB" sz="1800" dirty="0"/>
                            <a:t>0.21</a:t>
                          </a:r>
                          <a:endParaRPr lang="en-US" sz="1800" dirty="0"/>
                        </a:p>
                      </a:txBody>
                      <a:tcPr/>
                    </a:tc>
                    <a:extLst>
                      <a:ext uri="{0D108BD9-81ED-4DB2-BD59-A6C34878D82A}">
                        <a16:rowId xmlns:a16="http://schemas.microsoft.com/office/drawing/2014/main" val="1465345041"/>
                      </a:ext>
                    </a:extLst>
                  </a:tr>
                  <a:tr h="412587">
                    <a:tc>
                      <a:txBody>
                        <a:bodyPr/>
                        <a:lstStyle/>
                        <a:p>
                          <a:pPr algn="ctr"/>
                          <a14:m>
                            <m:oMathPara xmlns:m="http://schemas.openxmlformats.org/officeDocument/2006/math">
                              <m:oMathParaPr>
                                <m:jc m:val="centerGroup"/>
                              </m:oMathParaPr>
                              <m:oMath xmlns:m="http://schemas.openxmlformats.org/officeDocument/2006/math">
                                <m:func>
                                  <m:funcPr>
                                    <m:ctrlPr>
                                      <a:rPr lang="en-GB" sz="1600" i="1" smtClean="0">
                                        <a:latin typeface="Cambria Math" panose="02040503050406030204" pitchFamily="18" charset="0"/>
                                      </a:rPr>
                                    </m:ctrlPr>
                                  </m:funcPr>
                                  <m:fName>
                                    <m:r>
                                      <a:rPr lang="en-GB" sz="1600">
                                        <a:latin typeface="Cambria Math" panose="02040503050406030204" pitchFamily="18" charset="0"/>
                                      </a:rPr>
                                      <m:t>𝑒𝑥𝑝</m:t>
                                    </m:r>
                                  </m:fName>
                                  <m:e>
                                    <m:d>
                                      <m:dPr>
                                        <m:ctrlPr>
                                          <a:rPr lang="en-GB" sz="1600" i="1">
                                            <a:latin typeface="Cambria Math" panose="02040503050406030204" pitchFamily="18" charset="0"/>
                                          </a:rPr>
                                        </m:ctrlPr>
                                      </m:dPr>
                                      <m:e>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a:latin typeface="Cambria Math" panose="02040503050406030204" pitchFamily="18" charset="0"/>
                                              </a:rPr>
                                              <m:t>𝛼</m:t>
                                            </m:r>
                                          </m:e>
                                          <m:sub>
                                            <m:r>
                                              <a:rPr lang="en-GB" sz="1600">
                                                <a:latin typeface="Cambria Math" panose="02040503050406030204" pitchFamily="18" charset="0"/>
                                              </a:rPr>
                                              <m:t>𝑡</m:t>
                                            </m:r>
                                          </m:sub>
                                        </m:sSub>
                                        <m:r>
                                          <a:rPr lang="en-DE" sz="1600">
                                            <a:latin typeface="Cambria Math" panose="02040503050406030204" pitchFamily="18" charset="0"/>
                                            <a:ea typeface="Cambria Math" panose="02040503050406030204" pitchFamily="18" charset="0"/>
                                          </a:rPr>
                                          <m:t>∙</m:t>
                                        </m:r>
                                        <m:sSub>
                                          <m:sSubPr>
                                            <m:ctrlPr>
                                              <a:rPr lang="en-GB" sz="1600" i="1">
                                                <a:latin typeface="Cambria Math" panose="02040503050406030204" pitchFamily="18" charset="0"/>
                                                <a:ea typeface="Cambria Math" panose="02040503050406030204" pitchFamily="18" charset="0"/>
                                              </a:rPr>
                                            </m:ctrlPr>
                                          </m:sSubPr>
                                          <m:e>
                                            <m:r>
                                              <a:rPr lang="en-GB" sz="1600">
                                                <a:latin typeface="Cambria Math" panose="02040503050406030204" pitchFamily="18" charset="0"/>
                                                <a:ea typeface="Cambria Math" panose="02040503050406030204" pitchFamily="18" charset="0"/>
                                              </a:rPr>
                                              <m:t>𝑦</m:t>
                                            </m:r>
                                          </m:e>
                                          <m:sub>
                                            <m:r>
                                              <a:rPr lang="en-GB" sz="1600">
                                                <a:latin typeface="Cambria Math" panose="02040503050406030204" pitchFamily="18" charset="0"/>
                                                <a:ea typeface="Cambria Math" panose="02040503050406030204" pitchFamily="18" charset="0"/>
                                              </a:rPr>
                                              <m:t>𝑡</m:t>
                                            </m:r>
                                          </m:sub>
                                        </m:sSub>
                                        <m:r>
                                          <a:rPr lang="en-DE" sz="1600">
                                            <a:latin typeface="Cambria Math" panose="02040503050406030204" pitchFamily="18" charset="0"/>
                                            <a:ea typeface="Cambria Math" panose="02040503050406030204" pitchFamily="18" charset="0"/>
                                          </a:rPr>
                                          <m:t>∙</m:t>
                                        </m:r>
                                        <m:sSub>
                                          <m:sSubPr>
                                            <m:ctrlPr>
                                              <a:rPr lang="en-GB" sz="1600" i="1">
                                                <a:latin typeface="Cambria Math" panose="02040503050406030204" pitchFamily="18" charset="0"/>
                                                <a:ea typeface="Cambria Math" panose="02040503050406030204" pitchFamily="18" charset="0"/>
                                              </a:rPr>
                                            </m:ctrlPr>
                                          </m:sSubPr>
                                          <m:e>
                                            <m:r>
                                              <a:rPr lang="en-GB" sz="1600">
                                                <a:latin typeface="Cambria Math" panose="02040503050406030204" pitchFamily="18" charset="0"/>
                                                <a:ea typeface="Cambria Math" panose="02040503050406030204" pitchFamily="18" charset="0"/>
                                              </a:rPr>
                                              <m:t>h</m:t>
                                            </m:r>
                                          </m:e>
                                          <m:sub>
                                            <m:r>
                                              <a:rPr lang="en-GB" sz="1600">
                                                <a:latin typeface="Cambria Math" panose="02040503050406030204" pitchFamily="18" charset="0"/>
                                                <a:ea typeface="Cambria Math" panose="02040503050406030204" pitchFamily="18" charset="0"/>
                                              </a:rPr>
                                              <m:t>𝑡</m:t>
                                            </m:r>
                                          </m:sub>
                                        </m:sSub>
                                        <m:d>
                                          <m:dPr>
                                            <m:ctrlPr>
                                              <a:rPr lang="en-GB" sz="1600" i="1">
                                                <a:latin typeface="Cambria Math" panose="02040503050406030204" pitchFamily="18" charset="0"/>
                                                <a:ea typeface="Cambria Math" panose="02040503050406030204" pitchFamily="18" charset="0"/>
                                              </a:rPr>
                                            </m:ctrlPr>
                                          </m:dPr>
                                          <m:e>
                                            <m:sSub>
                                              <m:sSubPr>
                                                <m:ctrlPr>
                                                  <a:rPr lang="en-GB" sz="1600" i="1">
                                                    <a:latin typeface="Cambria Math" panose="02040503050406030204" pitchFamily="18" charset="0"/>
                                                    <a:ea typeface="Cambria Math" panose="02040503050406030204" pitchFamily="18" charset="0"/>
                                                  </a:rPr>
                                                </m:ctrlPr>
                                              </m:sSubPr>
                                              <m:e>
                                                <m:r>
                                                  <a:rPr lang="en-GB" sz="1600">
                                                    <a:latin typeface="Cambria Math" panose="02040503050406030204" pitchFamily="18" charset="0"/>
                                                    <a:ea typeface="Cambria Math" panose="02040503050406030204" pitchFamily="18" charset="0"/>
                                                  </a:rPr>
                                                  <m:t>𝑥</m:t>
                                                </m:r>
                                              </m:e>
                                              <m:sub>
                                                <m:r>
                                                  <a:rPr lang="en-GB" sz="1600">
                                                    <a:latin typeface="Cambria Math" panose="02040503050406030204" pitchFamily="18" charset="0"/>
                                                    <a:ea typeface="Cambria Math" panose="02040503050406030204" pitchFamily="18" charset="0"/>
                                                  </a:rPr>
                                                  <m:t>𝑖</m:t>
                                                </m:r>
                                              </m:sub>
                                            </m:sSub>
                                          </m:e>
                                        </m:d>
                                      </m:e>
                                    </m:d>
                                  </m:e>
                                </m:func>
                              </m:oMath>
                            </m:oMathPara>
                          </a14:m>
                          <a:endParaRPr lang="en-US" sz="1800" dirty="0"/>
                        </a:p>
                      </a:txBody>
                      <a:tcPr/>
                    </a:tc>
                    <a:tc>
                      <a:txBody>
                        <a:bodyPr/>
                        <a:lstStyle/>
                        <a:p>
                          <a:pPr algn="ctr"/>
                          <a:r>
                            <a:rPr lang="en-GB" sz="1800" dirty="0"/>
                            <a:t>0.59</a:t>
                          </a:r>
                          <a:endParaRPr lang="en-US" sz="1800" dirty="0"/>
                        </a:p>
                      </a:txBody>
                      <a:tcPr/>
                    </a:tc>
                    <a:tc>
                      <a:txBody>
                        <a:bodyPr/>
                        <a:lstStyle/>
                        <a:p>
                          <a:pPr algn="ctr"/>
                          <a:r>
                            <a:rPr lang="en-GB" sz="1800" dirty="0"/>
                            <a:t>0.59</a:t>
                          </a:r>
                          <a:endParaRPr lang="en-US" sz="1800" dirty="0"/>
                        </a:p>
                      </a:txBody>
                      <a:tcPr/>
                    </a:tc>
                    <a:tc>
                      <a:txBody>
                        <a:bodyPr/>
                        <a:lstStyle/>
                        <a:p>
                          <a:pPr algn="ctr"/>
                          <a:r>
                            <a:rPr lang="en-GB" sz="1800" dirty="0"/>
                            <a:t>1.69</a:t>
                          </a:r>
                          <a:endParaRPr lang="en-US" sz="1800" dirty="0"/>
                        </a:p>
                      </a:txBody>
                      <a:tcPr/>
                    </a:tc>
                    <a:tc>
                      <a:txBody>
                        <a:bodyPr/>
                        <a:lstStyle/>
                        <a:p>
                          <a:pPr algn="ctr"/>
                          <a:r>
                            <a:rPr lang="en-GB" sz="1800" dirty="0"/>
                            <a:t>0.59</a:t>
                          </a:r>
                          <a:endParaRPr lang="en-US" sz="1800" dirty="0"/>
                        </a:p>
                      </a:txBody>
                      <a:tcPr/>
                    </a:tc>
                    <a:tc>
                      <a:txBody>
                        <a:bodyPr/>
                        <a:lstStyle/>
                        <a:p>
                          <a:pPr algn="ctr"/>
                          <a:r>
                            <a:rPr lang="en-GB" sz="1800" dirty="0"/>
                            <a:t>0.59</a:t>
                          </a:r>
                          <a:endParaRPr lang="en-US" sz="1800" dirty="0"/>
                        </a:p>
                      </a:txBody>
                      <a:tcPr/>
                    </a:tc>
                    <a:tc>
                      <a:txBody>
                        <a:bodyPr/>
                        <a:lstStyle/>
                        <a:p>
                          <a:pPr algn="ctr"/>
                          <a:r>
                            <a:rPr lang="en-GB" sz="1800" dirty="0"/>
                            <a:t>0.59</a:t>
                          </a:r>
                          <a:endParaRPr lang="en-US" sz="1800" dirty="0"/>
                        </a:p>
                      </a:txBody>
                      <a:tcPr/>
                    </a:tc>
                    <a:tc>
                      <a:txBody>
                        <a:bodyPr/>
                        <a:lstStyle/>
                        <a:p>
                          <a:pPr algn="ctr"/>
                          <a:r>
                            <a:rPr lang="en-GB" sz="1800" dirty="0"/>
                            <a:t>1.69</a:t>
                          </a:r>
                          <a:endParaRPr lang="en-US" sz="1800" dirty="0"/>
                        </a:p>
                      </a:txBody>
                      <a:tcPr/>
                    </a:tc>
                    <a:extLst>
                      <a:ext uri="{0D108BD9-81ED-4DB2-BD59-A6C34878D82A}">
                        <a16:rowId xmlns:a16="http://schemas.microsoft.com/office/drawing/2014/main" val="1119788583"/>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4144837573"/>
                  </p:ext>
                </p:extLst>
              </p:nvPr>
            </p:nvGraphicFramePr>
            <p:xfrm>
              <a:off x="610616" y="3054281"/>
              <a:ext cx="7877591" cy="1650348"/>
            </p:xfrm>
            <a:graphic>
              <a:graphicData uri="http://schemas.openxmlformats.org/drawingml/2006/table">
                <a:tbl>
                  <a:tblPr lastRow="1" bandRow="1">
                    <a:tableStyleId>{5C22544A-7EE6-4342-B048-85BDC9FD1C3A}</a:tableStyleId>
                  </a:tblPr>
                  <a:tblGrid>
                    <a:gridCol w="2095255">
                      <a:extLst>
                        <a:ext uri="{9D8B030D-6E8A-4147-A177-3AD203B41FA5}">
                          <a16:colId xmlns:a16="http://schemas.microsoft.com/office/drawing/2014/main" val="149095163"/>
                        </a:ext>
                      </a:extLst>
                    </a:gridCol>
                    <a:gridCol w="826048">
                      <a:extLst>
                        <a:ext uri="{9D8B030D-6E8A-4147-A177-3AD203B41FA5}">
                          <a16:colId xmlns:a16="http://schemas.microsoft.com/office/drawing/2014/main" val="1852928349"/>
                        </a:ext>
                      </a:extLst>
                    </a:gridCol>
                    <a:gridCol w="826048">
                      <a:extLst>
                        <a:ext uri="{9D8B030D-6E8A-4147-A177-3AD203B41FA5}">
                          <a16:colId xmlns:a16="http://schemas.microsoft.com/office/drawing/2014/main" val="4255620035"/>
                        </a:ext>
                      </a:extLst>
                    </a:gridCol>
                    <a:gridCol w="826048">
                      <a:extLst>
                        <a:ext uri="{9D8B030D-6E8A-4147-A177-3AD203B41FA5}">
                          <a16:colId xmlns:a16="http://schemas.microsoft.com/office/drawing/2014/main" val="250122851"/>
                        </a:ext>
                      </a:extLst>
                    </a:gridCol>
                    <a:gridCol w="826048">
                      <a:extLst>
                        <a:ext uri="{9D8B030D-6E8A-4147-A177-3AD203B41FA5}">
                          <a16:colId xmlns:a16="http://schemas.microsoft.com/office/drawing/2014/main" val="707089567"/>
                        </a:ext>
                      </a:extLst>
                    </a:gridCol>
                    <a:gridCol w="826048">
                      <a:extLst>
                        <a:ext uri="{9D8B030D-6E8A-4147-A177-3AD203B41FA5}">
                          <a16:colId xmlns:a16="http://schemas.microsoft.com/office/drawing/2014/main" val="861669558"/>
                        </a:ext>
                      </a:extLst>
                    </a:gridCol>
                    <a:gridCol w="826048">
                      <a:extLst>
                        <a:ext uri="{9D8B030D-6E8A-4147-A177-3AD203B41FA5}">
                          <a16:colId xmlns:a16="http://schemas.microsoft.com/office/drawing/2014/main" val="397201449"/>
                        </a:ext>
                      </a:extLst>
                    </a:gridCol>
                    <a:gridCol w="826048">
                      <a:extLst>
                        <a:ext uri="{9D8B030D-6E8A-4147-A177-3AD203B41FA5}">
                          <a16:colId xmlns:a16="http://schemas.microsoft.com/office/drawing/2014/main" val="827076140"/>
                        </a:ext>
                      </a:extLst>
                    </a:gridCol>
                  </a:tblGrid>
                  <a:tr h="412587">
                    <a:tc>
                      <a:txBody>
                        <a:bodyPr/>
                        <a:lstStyle/>
                        <a:p>
                          <a:pPr algn="ctr"/>
                          <a:r>
                            <a:rPr lang="en-GB" sz="1800" dirty="0"/>
                            <a:t>y</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extLst>
                      <a:ext uri="{0D108BD9-81ED-4DB2-BD59-A6C34878D82A}">
                        <a16:rowId xmlns:a16="http://schemas.microsoft.com/office/drawing/2014/main" val="548192828"/>
                      </a:ext>
                    </a:extLst>
                  </a:tr>
                  <a:tr h="412587">
                    <a:tc>
                      <a:txBody>
                        <a:bodyPr/>
                        <a:lstStyle/>
                        <a:p>
                          <a:endParaRPr lang="en-US"/>
                        </a:p>
                      </a:txBody>
                      <a:tcPr>
                        <a:blipFill>
                          <a:blip r:embed="rId4"/>
                          <a:stretch>
                            <a:fillRect l="-291" t="-107353" r="-277035" b="-210294"/>
                          </a:stretch>
                        </a:blipFill>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tc>
                      <a:txBody>
                        <a:bodyPr/>
                        <a:lstStyle/>
                        <a:p>
                          <a:pPr algn="ctr"/>
                          <a:r>
                            <a:rPr lang="en-GB" sz="1800" dirty="0"/>
                            <a:t>-</a:t>
                          </a:r>
                          <a:endParaRPr lang="en-US" sz="1800" dirty="0"/>
                        </a:p>
                      </a:txBody>
                      <a:tcPr/>
                    </a:tc>
                    <a:extLst>
                      <a:ext uri="{0D108BD9-81ED-4DB2-BD59-A6C34878D82A}">
                        <a16:rowId xmlns:a16="http://schemas.microsoft.com/office/drawing/2014/main" val="220437077"/>
                      </a:ext>
                    </a:extLst>
                  </a:tr>
                  <a:tr h="412587">
                    <a:tc>
                      <a:txBody>
                        <a:bodyPr/>
                        <a:lstStyle/>
                        <a:p>
                          <a:endParaRPr lang="en-US"/>
                        </a:p>
                      </a:txBody>
                      <a:tcPr>
                        <a:blipFill>
                          <a:blip r:embed="rId4"/>
                          <a:stretch>
                            <a:fillRect l="-291" t="-210448" r="-277035" b="-113433"/>
                          </a:stretch>
                        </a:blipFill>
                      </a:tcPr>
                    </a:tc>
                    <a:tc>
                      <a:txBody>
                        <a:bodyPr/>
                        <a:lstStyle/>
                        <a:p>
                          <a:pPr algn="ctr"/>
                          <a:r>
                            <a:rPr lang="en-GB" sz="1800" dirty="0"/>
                            <a:t>0.21</a:t>
                          </a:r>
                          <a:endParaRPr lang="en-US" sz="1800" dirty="0"/>
                        </a:p>
                      </a:txBody>
                      <a:tcPr/>
                    </a:tc>
                    <a:tc>
                      <a:txBody>
                        <a:bodyPr/>
                        <a:lstStyle/>
                        <a:p>
                          <a:pPr algn="ctr"/>
                          <a:r>
                            <a:rPr lang="en-GB" sz="1800" dirty="0"/>
                            <a:t>0.05</a:t>
                          </a:r>
                          <a:endParaRPr lang="en-US" sz="1800" dirty="0"/>
                        </a:p>
                      </a:txBody>
                      <a:tcPr/>
                    </a:tc>
                    <a:tc>
                      <a:txBody>
                        <a:bodyPr/>
                        <a:lstStyle/>
                        <a:p>
                          <a:pPr algn="ctr"/>
                          <a:r>
                            <a:rPr lang="en-GB" sz="1800" dirty="0"/>
                            <a:t>0.05</a:t>
                          </a:r>
                          <a:endParaRPr lang="en-US" sz="1800" dirty="0"/>
                        </a:p>
                      </a:txBody>
                      <a:tcPr/>
                    </a:tc>
                    <a:tc>
                      <a:txBody>
                        <a:bodyPr/>
                        <a:lstStyle/>
                        <a:p>
                          <a:pPr algn="ctr"/>
                          <a:r>
                            <a:rPr lang="en-GB" sz="1800" dirty="0"/>
                            <a:t>0.28</a:t>
                          </a:r>
                          <a:endParaRPr lang="en-US" sz="1800" dirty="0"/>
                        </a:p>
                      </a:txBody>
                      <a:tcPr/>
                    </a:tc>
                    <a:tc>
                      <a:txBody>
                        <a:bodyPr/>
                        <a:lstStyle/>
                        <a:p>
                          <a:pPr algn="ctr"/>
                          <a:r>
                            <a:rPr lang="en-GB" sz="1800" dirty="0"/>
                            <a:t>0.1</a:t>
                          </a:r>
                          <a:endParaRPr lang="en-US" sz="1800" dirty="0"/>
                        </a:p>
                      </a:txBody>
                      <a:tcPr/>
                    </a:tc>
                    <a:tc>
                      <a:txBody>
                        <a:bodyPr/>
                        <a:lstStyle/>
                        <a:p>
                          <a:pPr algn="ctr"/>
                          <a:r>
                            <a:rPr lang="en-GB" sz="1800" dirty="0"/>
                            <a:t>0.1</a:t>
                          </a:r>
                          <a:endParaRPr lang="en-US" sz="1800" dirty="0"/>
                        </a:p>
                      </a:txBody>
                      <a:tcPr/>
                    </a:tc>
                    <a:tc>
                      <a:txBody>
                        <a:bodyPr/>
                        <a:lstStyle/>
                        <a:p>
                          <a:pPr algn="ctr"/>
                          <a:r>
                            <a:rPr lang="en-GB" sz="1800" dirty="0"/>
                            <a:t>0.21</a:t>
                          </a:r>
                          <a:endParaRPr lang="en-US" sz="1800" dirty="0"/>
                        </a:p>
                      </a:txBody>
                      <a:tcPr/>
                    </a:tc>
                    <a:extLst>
                      <a:ext uri="{0D108BD9-81ED-4DB2-BD59-A6C34878D82A}">
                        <a16:rowId xmlns:a16="http://schemas.microsoft.com/office/drawing/2014/main" val="1465345041"/>
                      </a:ext>
                    </a:extLst>
                  </a:tr>
                  <a:tr h="412587">
                    <a:tc>
                      <a:txBody>
                        <a:bodyPr/>
                        <a:lstStyle/>
                        <a:p>
                          <a:endParaRPr lang="en-US"/>
                        </a:p>
                      </a:txBody>
                      <a:tcPr>
                        <a:blipFill>
                          <a:blip r:embed="rId4"/>
                          <a:stretch>
                            <a:fillRect l="-291" t="-305882" r="-277035" b="-11765"/>
                          </a:stretch>
                        </a:blipFill>
                      </a:tcPr>
                    </a:tc>
                    <a:tc>
                      <a:txBody>
                        <a:bodyPr/>
                        <a:lstStyle/>
                        <a:p>
                          <a:pPr algn="ctr"/>
                          <a:r>
                            <a:rPr lang="en-GB" sz="1800" dirty="0"/>
                            <a:t>0.59</a:t>
                          </a:r>
                          <a:endParaRPr lang="en-US" sz="1800" dirty="0"/>
                        </a:p>
                      </a:txBody>
                      <a:tcPr/>
                    </a:tc>
                    <a:tc>
                      <a:txBody>
                        <a:bodyPr/>
                        <a:lstStyle/>
                        <a:p>
                          <a:pPr algn="ctr"/>
                          <a:r>
                            <a:rPr lang="en-GB" sz="1800" dirty="0"/>
                            <a:t>0.59</a:t>
                          </a:r>
                          <a:endParaRPr lang="en-US" sz="1800" dirty="0"/>
                        </a:p>
                      </a:txBody>
                      <a:tcPr/>
                    </a:tc>
                    <a:tc>
                      <a:txBody>
                        <a:bodyPr/>
                        <a:lstStyle/>
                        <a:p>
                          <a:pPr algn="ctr"/>
                          <a:r>
                            <a:rPr lang="en-GB" sz="1800" dirty="0"/>
                            <a:t>1.69</a:t>
                          </a:r>
                          <a:endParaRPr lang="en-US" sz="1800" dirty="0"/>
                        </a:p>
                      </a:txBody>
                      <a:tcPr/>
                    </a:tc>
                    <a:tc>
                      <a:txBody>
                        <a:bodyPr/>
                        <a:lstStyle/>
                        <a:p>
                          <a:pPr algn="ctr"/>
                          <a:r>
                            <a:rPr lang="en-GB" sz="1800" dirty="0"/>
                            <a:t>0.59</a:t>
                          </a:r>
                          <a:endParaRPr lang="en-US" sz="1800" dirty="0"/>
                        </a:p>
                      </a:txBody>
                      <a:tcPr/>
                    </a:tc>
                    <a:tc>
                      <a:txBody>
                        <a:bodyPr/>
                        <a:lstStyle/>
                        <a:p>
                          <a:pPr algn="ctr"/>
                          <a:r>
                            <a:rPr lang="en-GB" sz="1800" dirty="0"/>
                            <a:t>0.59</a:t>
                          </a:r>
                          <a:endParaRPr lang="en-US" sz="1800" dirty="0"/>
                        </a:p>
                      </a:txBody>
                      <a:tcPr/>
                    </a:tc>
                    <a:tc>
                      <a:txBody>
                        <a:bodyPr/>
                        <a:lstStyle/>
                        <a:p>
                          <a:pPr algn="ctr"/>
                          <a:r>
                            <a:rPr lang="en-GB" sz="1800" dirty="0"/>
                            <a:t>0.59</a:t>
                          </a:r>
                          <a:endParaRPr lang="en-US" sz="1800" dirty="0"/>
                        </a:p>
                      </a:txBody>
                      <a:tcPr/>
                    </a:tc>
                    <a:tc>
                      <a:txBody>
                        <a:bodyPr/>
                        <a:lstStyle/>
                        <a:p>
                          <a:pPr algn="ctr"/>
                          <a:r>
                            <a:rPr lang="en-GB" sz="1800" dirty="0"/>
                            <a:t>1.69</a:t>
                          </a:r>
                          <a:endParaRPr lang="en-US" sz="1800" dirty="0"/>
                        </a:p>
                      </a:txBody>
                      <a:tcPr/>
                    </a:tc>
                    <a:extLst>
                      <a:ext uri="{0D108BD9-81ED-4DB2-BD59-A6C34878D82A}">
                        <a16:rowId xmlns:a16="http://schemas.microsoft.com/office/drawing/2014/main" val="1119788583"/>
                      </a:ext>
                    </a:extLst>
                  </a:tr>
                </a:tbl>
              </a:graphicData>
            </a:graphic>
          </p:graphicFrame>
        </mc:Fallback>
      </mc:AlternateContent>
    </p:spTree>
    <p:extLst>
      <p:ext uri="{BB962C8B-B14F-4D97-AF65-F5344CB8AC3E}">
        <p14:creationId xmlns:p14="http://schemas.microsoft.com/office/powerpoint/2010/main" val="382689402"/>
      </p:ext>
    </p:extLst>
  </p:cSld>
  <p:clrMapOvr>
    <a:masterClrMapping/>
  </p:clrMapOvr>
</p:sld>
</file>

<file path=ppt/theme/theme1.xml><?xml version="1.0" encoding="utf-8"?>
<a:theme xmlns:a="http://schemas.openxmlformats.org/drawingml/2006/main" name="Master Guide to Intelligent Data Science">
  <a:themeElements>
    <a:clrScheme name="Guide to Intelligent Data Science 1">
      <a:dk1>
        <a:srgbClr val="00386C"/>
      </a:dk1>
      <a:lt1>
        <a:srgbClr val="FFFFFF"/>
      </a:lt1>
      <a:dk2>
        <a:srgbClr val="95B0BE"/>
      </a:dk2>
      <a:lt2>
        <a:srgbClr val="CDDEE7"/>
      </a:lt2>
      <a:accent1>
        <a:srgbClr val="ED1846"/>
      </a:accent1>
      <a:accent2>
        <a:srgbClr val="00386C"/>
      </a:accent2>
      <a:accent3>
        <a:srgbClr val="CDDEE7"/>
      </a:accent3>
      <a:accent4>
        <a:srgbClr val="8DAAB9"/>
      </a:accent4>
      <a:accent5>
        <a:srgbClr val="340A0B"/>
      </a:accent5>
      <a:accent6>
        <a:srgbClr val="832A38"/>
      </a:accent6>
      <a:hlink>
        <a:srgbClr val="00386C"/>
      </a:hlink>
      <a:folHlink>
        <a:srgbClr val="8BA8B7"/>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92AEBC"/>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cmpd="sng">
          <a:solidFill>
            <a:srgbClr val="92AEBC"/>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lIns="0" tIns="0" rIns="0" bIns="0" rtlCol="0">
        <a:spAutoFit/>
      </a:bodyPr>
      <a:lstStyle>
        <a:defPPr algn="l">
          <a:lnSpc>
            <a:spcPct val="100000"/>
          </a:lnSpc>
          <a:defRPr sz="2000" b="0" dirty="0">
            <a:solidFill>
              <a:schemeClr val="tx1">
                <a:lumMod val="75000"/>
              </a:schemeClr>
            </a:solidFill>
            <a:latin typeface="Arial" panose="020B0604020202020204" pitchFamily="34" charset="0"/>
            <a:ea typeface="Roboto Light" panose="02000000000000000000" pitchFamily="2" charset="0"/>
            <a:cs typeface="Arial" panose="020B0604020202020204" pitchFamily="34" charset="0"/>
          </a:defRPr>
        </a:defPPr>
      </a:lstStyle>
    </a:txDef>
  </a:objectDefaults>
  <a:extraClrSchemeLst/>
  <a:extLst>
    <a:ext uri="{05A4C25C-085E-4340-85A3-A5531E510DB2}">
      <thm15:themeFamily xmlns:thm15="http://schemas.microsoft.com/office/thememl/2012/main" name="KNIME-PP-Vorlage-190226" id="{16C63487-B647-7947-A218-79B803470186}" vid="{3D5B32DD-FEEC-8A41-AAF9-24D8CEF25E2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dlc_DocId xmlns="a1d3deca-49d0-46fa-a3f9-6e0c4e618558">XFNKNFZNA3JN-2102554853-552647</_dlc_DocId>
    <_dlc_DocIdUrl xmlns="a1d3deca-49d0-46fa-a3f9-6e0c4e618558">
      <Url>https://knime.sharepoint.com/_layouts/15/DocIdRedir.aspx?ID=XFNKNFZNA3JN-2102554853-552647</Url>
      <Description>XFNKNFZNA3JN-2102554853-552647</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683E31740070594596117FEC384DD67F" ma:contentTypeVersion="14" ma:contentTypeDescription="Create a new document." ma:contentTypeScope="" ma:versionID="c7648634e9df3405144b3fe5a1726d33">
  <xsd:schema xmlns:xsd="http://www.w3.org/2001/XMLSchema" xmlns:xs="http://www.w3.org/2001/XMLSchema" xmlns:p="http://schemas.microsoft.com/office/2006/metadata/properties" xmlns:ns1="http://schemas.microsoft.com/sharepoint/v3" xmlns:ns2="a1d3deca-49d0-46fa-a3f9-6e0c4e618558" xmlns:ns3="32a7ba11-dde9-4cf2-a6ac-8f31dc36ce67" targetNamespace="http://schemas.microsoft.com/office/2006/metadata/properties" ma:root="true" ma:fieldsID="3f4aaf3f81e128484679cd5afd72b81d" ns1:_="" ns2:_="" ns3:_="">
    <xsd:import namespace="http://schemas.microsoft.com/sharepoint/v3"/>
    <xsd:import namespace="a1d3deca-49d0-46fa-a3f9-6e0c4e618558"/>
    <xsd:import namespace="32a7ba11-dde9-4cf2-a6ac-8f31dc36ce6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ServiceAutoKeyPoints" minOccurs="0"/>
                <xsd:element ref="ns3:MediaServiceKeyPoints" minOccurs="0"/>
                <xsd:element ref="ns1:_ip_UnifiedCompliancePolicyProperties" minOccurs="0"/>
                <xsd:element ref="ns1:_ip_UnifiedCompliancePolicyUIAction"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d3deca-49d0-46fa-a3f9-6e0c4e6185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_dlc_DocId" ma:index="22" nillable="true" ma:displayName="Document ID Value" ma:description="The value of the document ID assigned to this item." ma:internalName="_dlc_DocId" ma:readOnly="true">
      <xsd:simpleType>
        <xsd:restriction base="dms:Text"/>
      </xsd:simpleType>
    </xsd:element>
    <xsd:element name="_dlc_DocIdUrl" ma:index="2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4"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32a7ba11-dde9-4cf2-a6ac-8f31dc36ce6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Tags" ma:index="16" nillable="true" ma:displayName="Tags" ma:description=""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C53D86-9493-45BF-B85E-0AA6C48C3EE3}">
  <ds:schemaRefs>
    <ds:schemaRef ds:uri="http://schemas.microsoft.com/sharepoint/v3/contenttype/forms"/>
  </ds:schemaRefs>
</ds:datastoreItem>
</file>

<file path=customXml/itemProps2.xml><?xml version="1.0" encoding="utf-8"?>
<ds:datastoreItem xmlns:ds="http://schemas.openxmlformats.org/officeDocument/2006/customXml" ds:itemID="{CC10D915-E0FF-457E-9692-5D1ECC737C2C}">
  <ds:schemaRefs>
    <ds:schemaRef ds:uri="http://schemas.microsoft.com/sharepoint/events"/>
  </ds:schemaRefs>
</ds:datastoreItem>
</file>

<file path=customXml/itemProps3.xml><?xml version="1.0" encoding="utf-8"?>
<ds:datastoreItem xmlns:ds="http://schemas.openxmlformats.org/officeDocument/2006/customXml" ds:itemID="{B81D2E89-54BC-4C51-B8C0-54C7A17D0D86}">
  <ds:schemaRefs>
    <ds:schemaRef ds:uri="a1d3deca-49d0-46fa-a3f9-6e0c4e618558"/>
    <ds:schemaRef ds:uri="http://purl.org/dc/terms/"/>
    <ds:schemaRef ds:uri="http://schemas.openxmlformats.org/package/2006/metadata/core-properties"/>
    <ds:schemaRef ds:uri="32a7ba11-dde9-4cf2-a6ac-8f31dc36ce67"/>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www.w3.org/XML/1998/namespace"/>
    <ds:schemaRef ds:uri="http://purl.org/dc/dcmitype/"/>
  </ds:schemaRefs>
</ds:datastoreItem>
</file>

<file path=customXml/itemProps4.xml><?xml version="1.0" encoding="utf-8"?>
<ds:datastoreItem xmlns:ds="http://schemas.openxmlformats.org/officeDocument/2006/customXml" ds:itemID="{3D61C603-50FA-4010-BBDC-CC3E1E3BD8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1d3deca-49d0-46fa-a3f9-6e0c4e618558"/>
    <ds:schemaRef ds:uri="32a7ba11-dde9-4cf2-a6ac-8f31dc36ce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583</TotalTime>
  <Words>1786</Words>
  <Application>Microsoft Office PowerPoint</Application>
  <PresentationFormat>On-screen Show (16:10)</PresentationFormat>
  <Paragraphs>222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Geneva</vt:lpstr>
      <vt:lpstr>Cambria Math</vt:lpstr>
      <vt:lpstr>Roboto Light</vt:lpstr>
      <vt:lpstr>Roboto</vt:lpstr>
      <vt:lpstr>Symbol</vt:lpstr>
      <vt:lpstr>Master Guide to Intelligent Data Science</vt:lpstr>
      <vt:lpstr>Ensemble Methods: Exercise</vt:lpstr>
      <vt:lpstr>Exercise 1</vt:lpstr>
      <vt:lpstr>Random Forests</vt:lpstr>
      <vt:lpstr>Exercise 2  AdaBoost</vt:lpstr>
      <vt:lpstr>AdaBoost</vt:lpstr>
      <vt:lpstr>AdaBoost</vt:lpstr>
      <vt:lpstr>AdaBoost</vt:lpstr>
      <vt:lpstr>AdaBoost</vt:lpstr>
      <vt:lpstr>AdaBoost</vt:lpstr>
      <vt:lpstr>AdaBoost</vt:lpstr>
      <vt:lpstr>Exercise 3 Practice with KNIME</vt:lpstr>
      <vt:lpstr>Random Forest &amp; Gradient Boosted trees</vt:lpstr>
      <vt:lpstr>Random Forest &amp; Gradient Boosted trees</vt:lpstr>
      <vt:lpstr>Random Forest &amp; Gradient Boosted trees</vt:lpstr>
      <vt:lpstr>Random Forest</vt:lpstr>
      <vt:lpstr>Random Forest &amp; Gradient Boosted trees</vt:lpstr>
      <vt:lpstr>Gradient Boosted trees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Emilio Silvestri</cp:lastModifiedBy>
  <cp:revision>154</cp:revision>
  <cp:lastPrinted>2019-02-14T13:33:55Z</cp:lastPrinted>
  <dcterms:created xsi:type="dcterms:W3CDTF">2019-02-27T15:40:41Z</dcterms:created>
  <dcterms:modified xsi:type="dcterms:W3CDTF">2021-02-16T22:17:12Z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0x010100683E31740070594596117FEC384DD67F</vt:lpwstr>
  </property>
  <property fmtid="{D5CDD505-2E9C-101B-9397-08002B2CF9AE}" pid="3" name="_dlc_DocIdItemGuid">
    <vt:lpwstr>e6a73525-6a4e-49f2-a581-4a6b130b768b</vt:lpwstr>
  </property>
</Properties>
</file>