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5"/>
  </p:sldMasterIdLst>
  <p:notesMasterIdLst>
    <p:notesMasterId r:id="rId17"/>
  </p:notesMasterIdLst>
  <p:handoutMasterIdLst>
    <p:handoutMasterId r:id="rId18"/>
  </p:handoutMasterIdLst>
  <p:sldIdLst>
    <p:sldId id="262" r:id="rId6"/>
    <p:sldId id="257" r:id="rId7"/>
    <p:sldId id="278" r:id="rId8"/>
    <p:sldId id="271" r:id="rId9"/>
    <p:sldId id="276" r:id="rId10"/>
    <p:sldId id="277" r:id="rId11"/>
    <p:sldId id="268" r:id="rId12"/>
    <p:sldId id="279" r:id="rId13"/>
    <p:sldId id="273" r:id="rId14"/>
    <p:sldId id="275" r:id="rId15"/>
    <p:sldId id="272" r:id="rId16"/>
  </p:sldIdLst>
  <p:sldSz cx="9144000" cy="5715000" type="screen16x10"/>
  <p:notesSz cx="6858000" cy="9144000"/>
  <p:embeddedFontLst>
    <p:embeddedFont>
      <p:font typeface="Calibri" panose="020F0502020204030204" pitchFamily="34" charset="0"/>
      <p:regular r:id="rId19"/>
      <p:bold r:id="rId20"/>
      <p:italic r:id="rId21"/>
      <p:boldItalic r:id="rId22"/>
    </p:embeddedFont>
    <p:embeddedFont>
      <p:font typeface="Roboto" panose="020B0604020202020204" charset="0"/>
      <p:regular r:id="rId23"/>
      <p:bold r:id="rId24"/>
      <p:italic r:id="rId25"/>
      <p:boldItalic r:id="rId26"/>
    </p:embeddedFont>
    <p:embeddedFont>
      <p:font typeface="Cambria Math" panose="02040503050406030204" pitchFamily="18" charset="0"/>
      <p:regular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EE7"/>
    <a:srgbClr val="92AEBC"/>
    <a:srgbClr val="00386C"/>
    <a:srgbClr val="ED1846"/>
    <a:srgbClr val="F8C71A"/>
    <a:srgbClr val="FFF9D9"/>
    <a:srgbClr val="FFEB7F"/>
    <a:srgbClr val="FFE240"/>
    <a:srgbClr val="FFD800"/>
    <a:srgbClr val="3236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91" autoAdjust="0"/>
    <p:restoredTop sz="96352"/>
  </p:normalViewPr>
  <p:slideViewPr>
    <p:cSldViewPr snapToGrid="0" snapToObjects="1" showGuides="1">
      <p:cViewPr varScale="1">
        <p:scale>
          <a:sx n="185" d="100"/>
          <a:sy n="185" d="100"/>
        </p:scale>
        <p:origin x="110" y="21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6" d="100"/>
          <a:sy n="96" d="100"/>
        </p:scale>
        <p:origin x="4022"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6.fntdata"/><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72EC8B-9393-498E-AC4E-496B59500209}" type="datetimeFigureOut">
              <a:rPr lang="en-US" smtClean="0"/>
              <a:t>2/17/2021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5218D2-6D89-455C-972D-40899C0326EB}" type="slidenum">
              <a:rPr lang="en-US" smtClean="0"/>
              <a:t>‹#›</a:t>
            </a:fld>
            <a:endParaRPr lang="en-US" dirty="0"/>
          </a:p>
        </p:txBody>
      </p:sp>
    </p:spTree>
    <p:extLst>
      <p:ext uri="{BB962C8B-B14F-4D97-AF65-F5344CB8AC3E}">
        <p14:creationId xmlns:p14="http://schemas.microsoft.com/office/powerpoint/2010/main" val="3922917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99794-45CA-FF41-AA62-5E594CEACF02}" type="datetimeFigureOut">
              <a:rPr lang="de-DE" smtClean="0"/>
              <a:t>17.02.2021</a:t>
            </a:fld>
            <a:endParaRPr lang="de-DE" dirty="0"/>
          </a:p>
        </p:txBody>
      </p:sp>
      <p:sp>
        <p:nvSpPr>
          <p:cNvPr id="4" name="Folienbildplatzhalt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2914A-90BC-E546-9349-962456D80391}" type="slidenum">
              <a:rPr lang="de-DE" smtClean="0"/>
              <a:t>‹#›</a:t>
            </a:fld>
            <a:endParaRPr lang="de-DE" dirty="0"/>
          </a:p>
        </p:txBody>
      </p:sp>
    </p:spTree>
    <p:extLst>
      <p:ext uri="{BB962C8B-B14F-4D97-AF65-F5344CB8AC3E}">
        <p14:creationId xmlns:p14="http://schemas.microsoft.com/office/powerpoint/2010/main" val="83259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mailto:email@email.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585216"/>
            <a:ext cx="9144000" cy="5129784"/>
          </a:xfrm>
          <a:prstGeom prst="rect">
            <a:avLst/>
          </a:prstGeom>
          <a:gradFill flip="none" rotWithShape="1">
            <a:gsLst>
              <a:gs pos="27000">
                <a:schemeClr val="accent6"/>
              </a:gs>
              <a:gs pos="69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24000" y="1404000"/>
            <a:ext cx="3576522" cy="646331"/>
          </a:xfrm>
          <a:prstGeom prst="rect">
            <a:avLst/>
          </a:prstGeom>
        </p:spPr>
        <p:txBody>
          <a:bodyPr wrap="square" anchor="t">
            <a:spAutoFit/>
          </a:bodyPr>
          <a:lstStyle>
            <a:lvl1pPr algn="l">
              <a:lnSpc>
                <a:spcPct val="100000"/>
              </a:lnSpc>
              <a:defRPr sz="4200" b="1">
                <a:latin typeface="Arial" panose="020B0604020202020204" pitchFamily="34" charset="0"/>
                <a:ea typeface="Geneva" panose="020B0503030404040204" pitchFamily="34" charset="0"/>
                <a:cs typeface="Arial" panose="020B0604020202020204" pitchFamily="34" charset="0"/>
              </a:defRPr>
            </a:lvl1pPr>
          </a:lstStyle>
          <a:p>
            <a:r>
              <a:rPr lang="de-DE" dirty="0"/>
              <a:t>Slide Title </a:t>
            </a:r>
            <a:endParaRPr lang="en-US" dirty="0"/>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20" name="Fußzeilenplatzhalter 2">
            <a:extLst>
              <a:ext uri="{FF2B5EF4-FFF2-40B4-BE49-F238E27FC236}">
                <a16:creationId xmlns:a16="http://schemas.microsoft.com/office/drawing/2014/main" id="{60D03090-BC84-4440-8166-08DCA5166715}"/>
              </a:ext>
            </a:extLst>
          </p:cNvPr>
          <p:cNvSpPr>
            <a:spLocks noGrp="1"/>
          </p:cNvSpPr>
          <p:nvPr>
            <p:ph type="ftr" sz="quarter" idx="3"/>
          </p:nvPr>
        </p:nvSpPr>
        <p:spPr>
          <a:xfrm>
            <a:off x="1224000" y="5364390"/>
            <a:ext cx="7511987" cy="238704"/>
          </a:xfrm>
          <a:prstGeom prst="rect">
            <a:avLst/>
          </a:prstGeom>
        </p:spPr>
        <p:txBody>
          <a:bodyPr vert="horz" lIns="0" tIns="0" rIns="0" bIns="0" rtlCol="0" anchor="ctr"/>
          <a:lstStyle>
            <a:lvl1pPr algn="l">
              <a:defRPr sz="700" b="0" i="0">
                <a:solidFill>
                  <a:schemeClr val="bg1"/>
                </a:solidFill>
                <a:latin typeface="Arial" panose="020B0604020202020204" pitchFamily="34" charset="0"/>
                <a:ea typeface="Geneva" panose="020B0503030404040204" pitchFamily="34" charset="0"/>
                <a:cs typeface="Arial" panose="020B0604020202020204" pitchFamily="34" charset="0"/>
              </a:defRPr>
            </a:lvl1pPr>
          </a:lstStyle>
          <a:p>
            <a:r>
              <a:rPr lang="en"/>
              <a:t>Caption</a:t>
            </a:r>
            <a:endParaRPr lang="de-DE"/>
          </a:p>
        </p:txBody>
      </p:sp>
      <p:pic>
        <p:nvPicPr>
          <p:cNvPr id="4" name="Grafik 3" descr="Ein Bild, das sitzend, Tisch, Computer, Essen enthält.&#10;&#10;Automatisch generierte Beschreibung">
            <a:extLst>
              <a:ext uri="{FF2B5EF4-FFF2-40B4-BE49-F238E27FC236}">
                <a16:creationId xmlns:a16="http://schemas.microsoft.com/office/drawing/2014/main" id="{3F640471-65BF-C648-868D-963E292AF463}"/>
              </a:ext>
            </a:extLst>
          </p:cNvPr>
          <p:cNvPicPr>
            <a:picLocks noChangeAspect="1"/>
          </p:cNvPicPr>
          <p:nvPr userDrawn="1"/>
        </p:nvPicPr>
        <p:blipFill>
          <a:blip r:embed="rId2"/>
          <a:stretch>
            <a:fillRect/>
          </a:stretch>
        </p:blipFill>
        <p:spPr>
          <a:xfrm>
            <a:off x="3333647" y="-1"/>
            <a:ext cx="5436616" cy="5617837"/>
          </a:xfrm>
          <a:prstGeom prst="rect">
            <a:avLst/>
          </a:prstGeom>
        </p:spPr>
      </p:pic>
    </p:spTree>
    <p:extLst>
      <p:ext uri="{BB962C8B-B14F-4D97-AF65-F5344CB8AC3E}">
        <p14:creationId xmlns:p14="http://schemas.microsoft.com/office/powerpoint/2010/main" val="151642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Chapter 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1276A92E-9DD2-2F4E-8619-6D60BD8C3ECD}"/>
              </a:ext>
            </a:extLst>
          </p:cNvPr>
          <p:cNvSpPr/>
          <p:nvPr userDrawn="1"/>
        </p:nvSpPr>
        <p:spPr>
          <a:xfrm>
            <a:off x="0" y="0"/>
            <a:ext cx="9144000" cy="606056"/>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2" name="Rechteck 11">
            <a:extLst>
              <a:ext uri="{FF2B5EF4-FFF2-40B4-BE49-F238E27FC236}">
                <a16:creationId xmlns:a16="http://schemas.microsoft.com/office/drawing/2014/main" id="{5734A693-5F7B-6046-90D0-257E6241D3C2}"/>
              </a:ext>
            </a:extLst>
          </p:cNvPr>
          <p:cNvSpPr/>
          <p:nvPr userDrawn="1"/>
        </p:nvSpPr>
        <p:spPr>
          <a:xfrm>
            <a:off x="0" y="606056"/>
            <a:ext cx="9144000" cy="4890977"/>
          </a:xfrm>
          <a:prstGeom prst="rect">
            <a:avLst/>
          </a:prstGeom>
          <a:solidFill>
            <a:srgbClr val="92AE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3" name="Title 1">
            <a:extLst>
              <a:ext uri="{FF2B5EF4-FFF2-40B4-BE49-F238E27FC236}">
                <a16:creationId xmlns:a16="http://schemas.microsoft.com/office/drawing/2014/main" id="{4890F977-FE29-5A44-8A59-E92C8350D541}"/>
              </a:ext>
            </a:extLst>
          </p:cNvPr>
          <p:cNvSpPr>
            <a:spLocks noGrp="1"/>
          </p:cNvSpPr>
          <p:nvPr>
            <p:ph type="ctrTitle" hasCustomPrompt="1"/>
          </p:nvPr>
        </p:nvSpPr>
        <p:spPr>
          <a:xfrm>
            <a:off x="1224516" y="1044000"/>
            <a:ext cx="5484553" cy="1292662"/>
          </a:xfrm>
          <a:prstGeom prst="rect">
            <a:avLst/>
          </a:prstGeom>
        </p:spPr>
        <p:txBody>
          <a:bodyPr wrap="square" anchor="t">
            <a:spAutoFit/>
          </a:bodyPr>
          <a:lstStyle>
            <a:lvl1pPr algn="l">
              <a:lnSpc>
                <a:spcPct val="100000"/>
              </a:lnSpc>
              <a:defRPr sz="4200" b="0">
                <a:solidFill>
                  <a:srgbClr val="00386C"/>
                </a:solidFill>
                <a:latin typeface="Arial" panose="020B0604020202020204" pitchFamily="34" charset="0"/>
                <a:ea typeface="Geneva" panose="020B0503030404040204" pitchFamily="34" charset="0"/>
                <a:cs typeface="Arial" panose="020B0604020202020204" pitchFamily="34" charset="0"/>
              </a:defRPr>
            </a:lvl1pPr>
          </a:lstStyle>
          <a:p>
            <a:r>
              <a:rPr lang="de-DE" dirty="0"/>
              <a:t>Chapter </a:t>
            </a:r>
            <a:br>
              <a:rPr lang="de-DE" dirty="0"/>
            </a:br>
            <a:r>
              <a:rPr lang="de-DE" dirty="0"/>
              <a:t>Title </a:t>
            </a:r>
            <a:endParaRPr lang="en-US" dirty="0"/>
          </a:p>
        </p:txBody>
      </p:sp>
      <p:cxnSp>
        <p:nvCxnSpPr>
          <p:cNvPr id="14" name="Gerade Verbindung 13">
            <a:extLst>
              <a:ext uri="{FF2B5EF4-FFF2-40B4-BE49-F238E27FC236}">
                <a16:creationId xmlns:a16="http://schemas.microsoft.com/office/drawing/2014/main" id="{6640156F-E036-7A4C-BC7D-099260826E00}"/>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8D691486-DA75-BD46-A06C-8E7CEDD4ADBD}"/>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dirty="0"/>
          </a:p>
        </p:txBody>
      </p:sp>
      <p:sp>
        <p:nvSpPr>
          <p:cNvPr id="21" name="Fußzeilenplatzhalter 2">
            <a:extLst>
              <a:ext uri="{FF2B5EF4-FFF2-40B4-BE49-F238E27FC236}">
                <a16:creationId xmlns:a16="http://schemas.microsoft.com/office/drawing/2014/main" id="{91AEDB89-5697-504D-8D7B-0587643FE3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Geneva"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
        <p:nvSpPr>
          <p:cNvPr id="8" name="Rechteck 7">
            <a:extLst>
              <a:ext uri="{FF2B5EF4-FFF2-40B4-BE49-F238E27FC236}">
                <a16:creationId xmlns:a16="http://schemas.microsoft.com/office/drawing/2014/main" id="{639EF751-B7DA-8D43-ABED-4011DBCBB00D}"/>
              </a:ext>
            </a:extLst>
          </p:cNvPr>
          <p:cNvSpPr/>
          <p:nvPr userDrawn="1"/>
        </p:nvSpPr>
        <p:spPr>
          <a:xfrm>
            <a:off x="0" y="606056"/>
            <a:ext cx="966061" cy="1550507"/>
          </a:xfrm>
          <a:prstGeom prst="rect">
            <a:avLst/>
          </a:prstGeom>
          <a:solidFill>
            <a:srgbClr val="CDDEE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8783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Text (1 column)">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1F8F476-5A63-1B43-B744-71E61ABBD3C2}"/>
              </a:ext>
            </a:extLst>
          </p:cNvPr>
          <p:cNvSpPr>
            <a:spLocks noGrp="1"/>
          </p:cNvSpPr>
          <p:nvPr>
            <p:ph type="title" hasCustomPrompt="1"/>
          </p:nvPr>
        </p:nvSpPr>
        <p:spPr>
          <a:xfrm>
            <a:off x="358775" y="175032"/>
            <a:ext cx="8426450" cy="246221"/>
          </a:xfrm>
          <a:prstGeom prst="rect">
            <a:avLst/>
          </a:prstGeom>
        </p:spPr>
        <p:txBody>
          <a:bodyPr wrap="square" lIns="0" tIns="0" rIns="0" bIns="0">
            <a:spAutoFit/>
          </a:bodyPr>
          <a:lstStyle>
            <a:lvl1pPr>
              <a:lnSpc>
                <a:spcPct val="100000"/>
              </a:lnSpc>
              <a:defRPr sz="1600"/>
            </a:lvl1pPr>
          </a:lstStyle>
          <a:p>
            <a:r>
              <a:rPr lang="en-US"/>
              <a:t>Click to edit Master title style</a:t>
            </a:r>
            <a:endParaRPr lang="en-US" dirty="0"/>
          </a:p>
        </p:txBody>
      </p:sp>
      <p:sp>
        <p:nvSpPr>
          <p:cNvPr id="3" name="Foliennummernplatzhalter 2">
            <a:extLst>
              <a:ext uri="{FF2B5EF4-FFF2-40B4-BE49-F238E27FC236}">
                <a16:creationId xmlns:a16="http://schemas.microsoft.com/office/drawing/2014/main" id="{46438E48-491D-0744-AD5E-C40A88ED1463}"/>
              </a:ext>
            </a:extLst>
          </p:cNvPr>
          <p:cNvSpPr>
            <a:spLocks noGrp="1"/>
          </p:cNvSpPr>
          <p:nvPr>
            <p:ph type="sldNum" sz="quarter" idx="13"/>
          </p:nvPr>
        </p:nvSpPr>
        <p:spPr/>
        <p:txBody>
          <a:bodyPr/>
          <a:lstStyle/>
          <a:p>
            <a:fld id="{15C29056-5AFA-7949-831A-3EC086771171}" type="slidenum">
              <a:rPr lang="de-DE" smtClean="0"/>
              <a:pPr/>
              <a:t>‹#›</a:t>
            </a:fld>
            <a:endParaRPr lang="de-DE" dirty="0"/>
          </a:p>
        </p:txBody>
      </p:sp>
      <p:sp>
        <p:nvSpPr>
          <p:cNvPr id="6" name="Textplatzhalter 5">
            <a:extLst>
              <a:ext uri="{FF2B5EF4-FFF2-40B4-BE49-F238E27FC236}">
                <a16:creationId xmlns:a16="http://schemas.microsoft.com/office/drawing/2014/main" id="{EDD48C0B-5391-7641-83FB-0699C7A9D049}"/>
              </a:ext>
            </a:extLst>
          </p:cNvPr>
          <p:cNvSpPr>
            <a:spLocks noGrp="1"/>
          </p:cNvSpPr>
          <p:nvPr>
            <p:ph type="body" sz="quarter" idx="14" hasCustomPrompt="1"/>
          </p:nvPr>
        </p:nvSpPr>
        <p:spPr>
          <a:xfrm>
            <a:off x="360000" y="900000"/>
            <a:ext cx="8378825" cy="4307679"/>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5" name="Fußzeilenplatzhalter 2">
            <a:extLst>
              <a:ext uri="{FF2B5EF4-FFF2-40B4-BE49-F238E27FC236}">
                <a16:creationId xmlns:a16="http://schemas.microsoft.com/office/drawing/2014/main" id="{B803BDE0-7686-6A44-87F6-24D51F182B08}"/>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Geneva"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338585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ody: Text (1 column)">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1F8F476-5A63-1B43-B744-71E61ABBD3C2}"/>
              </a:ext>
            </a:extLst>
          </p:cNvPr>
          <p:cNvSpPr>
            <a:spLocks noGrp="1"/>
          </p:cNvSpPr>
          <p:nvPr>
            <p:ph type="title" hasCustomPrompt="1"/>
          </p:nvPr>
        </p:nvSpPr>
        <p:spPr>
          <a:xfrm>
            <a:off x="358775" y="175032"/>
            <a:ext cx="8426450" cy="246221"/>
          </a:xfrm>
          <a:prstGeom prst="rect">
            <a:avLst/>
          </a:prstGeom>
        </p:spPr>
        <p:txBody>
          <a:bodyPr wrap="square" lIns="0" tIns="0" rIns="0" bIns="0">
            <a:spAutoFit/>
          </a:bodyPr>
          <a:lstStyle>
            <a:lvl1pPr>
              <a:lnSpc>
                <a:spcPct val="100000"/>
              </a:lnSpc>
              <a:defRPr sz="1600"/>
            </a:lvl1pPr>
          </a:lstStyle>
          <a:p>
            <a:r>
              <a:rPr lang="en-US"/>
              <a:t>Click to edit Master title style</a:t>
            </a:r>
            <a:endParaRPr lang="en-US" dirty="0"/>
          </a:p>
        </p:txBody>
      </p:sp>
      <p:sp>
        <p:nvSpPr>
          <p:cNvPr id="3" name="Foliennummernplatzhalter 2">
            <a:extLst>
              <a:ext uri="{FF2B5EF4-FFF2-40B4-BE49-F238E27FC236}">
                <a16:creationId xmlns:a16="http://schemas.microsoft.com/office/drawing/2014/main" id="{46438E48-491D-0744-AD5E-C40A88ED1463}"/>
              </a:ext>
            </a:extLst>
          </p:cNvPr>
          <p:cNvSpPr>
            <a:spLocks noGrp="1"/>
          </p:cNvSpPr>
          <p:nvPr>
            <p:ph type="sldNum" sz="quarter" idx="13"/>
          </p:nvPr>
        </p:nvSpPr>
        <p:spPr/>
        <p:txBody>
          <a:bodyPr/>
          <a:lstStyle/>
          <a:p>
            <a:fld id="{15C29056-5AFA-7949-831A-3EC086771171}" type="slidenum">
              <a:rPr lang="de-DE" smtClean="0"/>
              <a:pPr/>
              <a:t>‹#›</a:t>
            </a:fld>
            <a:endParaRPr lang="de-DE" dirty="0"/>
          </a:p>
        </p:txBody>
      </p:sp>
      <p:sp>
        <p:nvSpPr>
          <p:cNvPr id="6" name="Textplatzhalter 5">
            <a:extLst>
              <a:ext uri="{FF2B5EF4-FFF2-40B4-BE49-F238E27FC236}">
                <a16:creationId xmlns:a16="http://schemas.microsoft.com/office/drawing/2014/main" id="{EDD48C0B-5391-7641-83FB-0699C7A9D049}"/>
              </a:ext>
            </a:extLst>
          </p:cNvPr>
          <p:cNvSpPr>
            <a:spLocks noGrp="1"/>
          </p:cNvSpPr>
          <p:nvPr>
            <p:ph type="body" sz="quarter" idx="14" hasCustomPrompt="1"/>
          </p:nvPr>
        </p:nvSpPr>
        <p:spPr>
          <a:xfrm>
            <a:off x="360000" y="1808703"/>
            <a:ext cx="8378825" cy="3398976"/>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dirty="0"/>
              <a:t>Click to edit Master title style</a:t>
            </a:r>
            <a:endParaRPr lang="de-DE" dirty="0"/>
          </a:p>
          <a:p>
            <a:pPr lvl="1"/>
            <a:r>
              <a:rPr lang="en-US" dirty="0"/>
              <a:t>Second level</a:t>
            </a:r>
          </a:p>
          <a:p>
            <a:pPr lvl="2"/>
            <a:r>
              <a:rPr lang="de-DE" dirty="0"/>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dirty="0"/>
              <a:t>Fourth level</a:t>
            </a:r>
          </a:p>
          <a:p>
            <a:pPr lvl="4"/>
            <a:r>
              <a:rPr lang="en-US" dirty="0"/>
              <a:t>Fifth level</a:t>
            </a:r>
          </a:p>
        </p:txBody>
      </p:sp>
      <p:sp>
        <p:nvSpPr>
          <p:cNvPr id="15" name="Fußzeilenplatzhalter 2">
            <a:extLst>
              <a:ext uri="{FF2B5EF4-FFF2-40B4-BE49-F238E27FC236}">
                <a16:creationId xmlns:a16="http://schemas.microsoft.com/office/drawing/2014/main" id="{B803BDE0-7686-6A44-87F6-24D51F182B08}"/>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
        <p:nvSpPr>
          <p:cNvPr id="8" name="Text Placeholder 7"/>
          <p:cNvSpPr>
            <a:spLocks noGrp="1"/>
          </p:cNvSpPr>
          <p:nvPr>
            <p:ph type="body" sz="quarter" idx="15"/>
          </p:nvPr>
        </p:nvSpPr>
        <p:spPr>
          <a:xfrm>
            <a:off x="472888" y="757193"/>
            <a:ext cx="8153048" cy="909638"/>
          </a:xfrm>
          <a:prstGeom prst="roundRect">
            <a:avLst/>
          </a:prstGeom>
        </p:spPr>
        <p:style>
          <a:lnRef idx="2">
            <a:schemeClr val="dk1"/>
          </a:lnRef>
          <a:fillRef idx="1">
            <a:schemeClr val="lt1"/>
          </a:fillRef>
          <a:effectRef idx="0">
            <a:schemeClr val="dk1"/>
          </a:effectRef>
          <a:fontRef idx="none"/>
        </p:style>
        <p:txBody>
          <a:bodyPr anchor="ctr"/>
          <a:lstStyle>
            <a:lvl1pPr>
              <a:defRPr sz="1800" i="1"/>
            </a:lvl1pPr>
            <a:lvl2pPr>
              <a:defRPr i="1"/>
            </a:lvl2pPr>
            <a:lvl5pPr marL="933450" indent="0">
              <a:buNone/>
              <a:defRPr/>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329185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dy: Text (2 columns)">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A66214D-6AE7-6844-8B78-0FA1678C8F74}"/>
              </a:ext>
            </a:extLst>
          </p:cNvPr>
          <p:cNvSpPr>
            <a:spLocks noGrp="1"/>
          </p:cNvSpPr>
          <p:nvPr>
            <p:ph type="sldNum" sz="quarter" idx="15"/>
          </p:nvPr>
        </p:nvSpPr>
        <p:spPr/>
        <p:txBody>
          <a:bodyPr/>
          <a:lstStyle/>
          <a:p>
            <a:fld id="{15C29056-5AFA-7949-831A-3EC086771171}" type="slidenum">
              <a:rPr lang="de-DE" smtClean="0"/>
              <a:pPr/>
              <a:t>‹#›</a:t>
            </a:fld>
            <a:endParaRPr lang="de-DE" dirty="0"/>
          </a:p>
        </p:txBody>
      </p:sp>
      <p:sp>
        <p:nvSpPr>
          <p:cNvPr id="14" name="Titel 4">
            <a:extLst>
              <a:ext uri="{FF2B5EF4-FFF2-40B4-BE49-F238E27FC236}">
                <a16:creationId xmlns:a16="http://schemas.microsoft.com/office/drawing/2014/main" id="{BD365B8B-5868-3D40-B70D-97ACEBCFBEC4}"/>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5" name="Textplatzhalter 4">
            <a:extLst>
              <a:ext uri="{FF2B5EF4-FFF2-40B4-BE49-F238E27FC236}">
                <a16:creationId xmlns:a16="http://schemas.microsoft.com/office/drawing/2014/main" id="{5BDE0700-9001-1346-BFE7-A17DD5863EBD}"/>
              </a:ext>
            </a:extLst>
          </p:cNvPr>
          <p:cNvSpPr>
            <a:spLocks noGrp="1"/>
          </p:cNvSpPr>
          <p:nvPr>
            <p:ph type="body" sz="quarter" idx="17" hasCustomPrompt="1"/>
          </p:nvPr>
        </p:nvSpPr>
        <p:spPr>
          <a:xfrm>
            <a:off x="358775" y="900113"/>
            <a:ext cx="4011613"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7" name="Textplatzhalter 6">
            <a:extLst>
              <a:ext uri="{FF2B5EF4-FFF2-40B4-BE49-F238E27FC236}">
                <a16:creationId xmlns:a16="http://schemas.microsoft.com/office/drawing/2014/main" id="{3A2A4D7F-0FF9-9641-A4AC-28DCA004BBD2}"/>
              </a:ext>
            </a:extLst>
          </p:cNvPr>
          <p:cNvSpPr>
            <a:spLocks noGrp="1"/>
          </p:cNvSpPr>
          <p:nvPr>
            <p:ph type="body" sz="quarter" idx="18" hasCustomPrompt="1"/>
          </p:nvPr>
        </p:nvSpPr>
        <p:spPr>
          <a:xfrm>
            <a:off x="4680000" y="900113"/>
            <a:ext cx="4032250"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9" name="Fußzeilenplatzhalter 2">
            <a:extLst>
              <a:ext uri="{FF2B5EF4-FFF2-40B4-BE49-F238E27FC236}">
                <a16:creationId xmlns:a16="http://schemas.microsoft.com/office/drawing/2014/main" id="{C431475C-FDC5-8142-BF55-F4F8ECC240CC}"/>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Geneva"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710817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Text + Picture">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4679999" y="900001"/>
            <a:ext cx="4105225" cy="4342262"/>
          </a:xfrm>
          <a:ln w="57150" cap="sq">
            <a:noFill/>
            <a:miter lim="800000"/>
          </a:ln>
        </p:spPr>
        <p:txBody>
          <a:bodyPr/>
          <a:lstStyle>
            <a:lvl1pPr marL="6350" inden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51C1F53E-94CD-F14F-A6CD-D57201049D1E}"/>
              </a:ext>
            </a:extLst>
          </p:cNvPr>
          <p:cNvSpPr>
            <a:spLocks noGrp="1"/>
          </p:cNvSpPr>
          <p:nvPr>
            <p:ph type="sldNum" sz="quarter" idx="14"/>
          </p:nvPr>
        </p:nvSpPr>
        <p:spPr/>
        <p:txBody>
          <a:bodyPr/>
          <a:lstStyle/>
          <a:p>
            <a:fld id="{15C29056-5AFA-7949-831A-3EC086771171}" type="slidenum">
              <a:rPr lang="de-DE" smtClean="0"/>
              <a:pPr/>
              <a:t>‹#›</a:t>
            </a:fld>
            <a:endParaRPr lang="de-DE" dirty="0"/>
          </a:p>
        </p:txBody>
      </p:sp>
      <p:sp>
        <p:nvSpPr>
          <p:cNvPr id="13" name="Titel 4">
            <a:extLst>
              <a:ext uri="{FF2B5EF4-FFF2-40B4-BE49-F238E27FC236}">
                <a16:creationId xmlns:a16="http://schemas.microsoft.com/office/drawing/2014/main" id="{36EE8378-5CCF-9144-B82F-7C252F4CE31B}"/>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60172A25-DB0F-0B40-80A4-0BCDD7F8AEB7}"/>
              </a:ext>
            </a:extLst>
          </p:cNvPr>
          <p:cNvSpPr>
            <a:spLocks noGrp="1"/>
          </p:cNvSpPr>
          <p:nvPr>
            <p:ph type="body" sz="quarter" idx="15" hasCustomPrompt="1"/>
          </p:nvPr>
        </p:nvSpPr>
        <p:spPr>
          <a:xfrm>
            <a:off x="358775" y="900001"/>
            <a:ext cx="4011613" cy="4302237"/>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6" name="Fußzeilenplatzhalter 2">
            <a:extLst>
              <a:ext uri="{FF2B5EF4-FFF2-40B4-BE49-F238E27FC236}">
                <a16:creationId xmlns:a16="http://schemas.microsoft.com/office/drawing/2014/main" id="{F167F8D4-D622-F340-8F6D-036447626CC4}"/>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Geneva"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580095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dy: Picture + Text">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358776" y="900000"/>
            <a:ext cx="4011206" cy="4331420"/>
          </a:xfrm>
          <a:ln w="50800" cap="sq">
            <a:noFill/>
            <a:miter lim="800000"/>
          </a:ln>
        </p:spPr>
        <p:txBody>
          <a:bodyPr/>
          <a:lstStyle>
            <a:lvl1pPr marL="6350" indent="0">
              <a:buFont typeface="Arial" panose="020B0604020202020204" pitchFamily="34" charse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83E27F57-B2F4-9241-929D-68B182DD39DB}"/>
              </a:ext>
            </a:extLst>
          </p:cNvPr>
          <p:cNvSpPr>
            <a:spLocks noGrp="1"/>
          </p:cNvSpPr>
          <p:nvPr>
            <p:ph type="sldNum" sz="quarter" idx="15"/>
          </p:nvPr>
        </p:nvSpPr>
        <p:spPr/>
        <p:txBody>
          <a:bodyPr/>
          <a:lstStyle/>
          <a:p>
            <a:fld id="{15C29056-5AFA-7949-831A-3EC086771171}" type="slidenum">
              <a:rPr lang="de-DE" smtClean="0"/>
              <a:pPr/>
              <a:t>‹#›</a:t>
            </a:fld>
            <a:endParaRPr lang="de-DE" dirty="0"/>
          </a:p>
        </p:txBody>
      </p:sp>
      <p:sp>
        <p:nvSpPr>
          <p:cNvPr id="13" name="Titel 4">
            <a:extLst>
              <a:ext uri="{FF2B5EF4-FFF2-40B4-BE49-F238E27FC236}">
                <a16:creationId xmlns:a16="http://schemas.microsoft.com/office/drawing/2014/main" id="{15B9A3C3-445A-804B-AB66-80EE629EEB54}"/>
              </a:ext>
            </a:extLst>
          </p:cNvPr>
          <p:cNvSpPr>
            <a:spLocks noGrp="1"/>
          </p:cNvSpPr>
          <p:nvPr>
            <p:ph type="title" hasCustomPrompt="1"/>
          </p:nvPr>
        </p:nvSpPr>
        <p:spPr>
          <a:xfrm>
            <a:off x="358775" y="173941"/>
            <a:ext cx="8426450"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E041EECD-9FC2-934F-AA63-0ED240232F9B}"/>
              </a:ext>
            </a:extLst>
          </p:cNvPr>
          <p:cNvSpPr>
            <a:spLocks noGrp="1"/>
          </p:cNvSpPr>
          <p:nvPr>
            <p:ph type="body" sz="quarter" idx="16" hasCustomPrompt="1"/>
          </p:nvPr>
        </p:nvSpPr>
        <p:spPr>
          <a:xfrm>
            <a:off x="4680000" y="900000"/>
            <a:ext cx="4037012" cy="433142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6" name="Fußzeilenplatzhalter 2">
            <a:extLst>
              <a:ext uri="{FF2B5EF4-FFF2-40B4-BE49-F238E27FC236}">
                <a16:creationId xmlns:a16="http://schemas.microsoft.com/office/drawing/2014/main" id="{5D5BE5F2-1E81-4C42-A169-8B0C817245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Geneva"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82932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2713"/>
            <a:ext cx="9144000" cy="5507301"/>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19204" y="1995726"/>
            <a:ext cx="7324049" cy="861774"/>
          </a:xfrm>
          <a:prstGeom prst="rect">
            <a:avLst/>
          </a:prstGeom>
        </p:spPr>
        <p:txBody>
          <a:bodyPr wrap="square" anchor="ctr">
            <a:spAutoFit/>
          </a:bodyPr>
          <a:lstStyle>
            <a:lvl1pPr algn="l">
              <a:lnSpc>
                <a:spcPct val="100000"/>
              </a:lnSpc>
              <a:defRPr sz="5600" b="1">
                <a:latin typeface="Arial" panose="020B0604020202020204" pitchFamily="34" charset="0"/>
                <a:ea typeface="Geneva" panose="020B0503030404040204" pitchFamily="34" charset="0"/>
                <a:cs typeface="Arial" panose="020B0604020202020204" pitchFamily="34" charset="0"/>
              </a:defRPr>
            </a:lvl1pPr>
          </a:lstStyle>
          <a:p>
            <a:r>
              <a:rPr lang="de-DE" dirty="0"/>
              <a:t>Thank you</a:t>
            </a:r>
            <a:endParaRPr lang="en-US" dirty="0"/>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20" name="Fußzeilenplatzhalter 2">
            <a:extLst>
              <a:ext uri="{FF2B5EF4-FFF2-40B4-BE49-F238E27FC236}">
                <a16:creationId xmlns:a16="http://schemas.microsoft.com/office/drawing/2014/main" id="{60D03090-BC84-4440-8166-08DCA5166715}"/>
              </a:ext>
            </a:extLst>
          </p:cNvPr>
          <p:cNvSpPr>
            <a:spLocks noGrp="1"/>
          </p:cNvSpPr>
          <p:nvPr>
            <p:ph type="ftr" sz="quarter" idx="3"/>
          </p:nvPr>
        </p:nvSpPr>
        <p:spPr>
          <a:xfrm>
            <a:off x="1219219" y="2927047"/>
            <a:ext cx="7324026" cy="238704"/>
          </a:xfrm>
          <a:prstGeom prst="rect">
            <a:avLst/>
          </a:prstGeom>
        </p:spPr>
        <p:txBody>
          <a:bodyPr vert="horz" lIns="0" tIns="0" rIns="0" bIns="0" rtlCol="0" anchor="ctr"/>
          <a:lstStyle>
            <a:lvl1pPr algn="l">
              <a:defRPr lang="de-DE" b="0" i="0" u="none" strike="noStrike">
                <a:effectLst/>
              </a:defRPr>
            </a:lvl1pPr>
          </a:lstStyle>
          <a:p>
            <a:r>
              <a:rPr lang="de-DE"/>
              <a:t>For any questions please contact: </a:t>
            </a:r>
            <a:r>
              <a:rPr lang="de-DE">
                <a:hlinkClick r:id="rId2"/>
              </a:rPr>
              <a:t>email@email.com</a:t>
            </a:r>
            <a:endParaRPr lang="de-DE"/>
          </a:p>
        </p:txBody>
      </p:sp>
      <p:sp>
        <p:nvSpPr>
          <p:cNvPr id="11" name="Foliennummernplatzhalter 2">
            <a:extLst>
              <a:ext uri="{FF2B5EF4-FFF2-40B4-BE49-F238E27FC236}">
                <a16:creationId xmlns:a16="http://schemas.microsoft.com/office/drawing/2014/main" id="{6CCBAA98-D685-6E4B-94B8-8F1F3B208014}"/>
              </a:ext>
            </a:extLst>
          </p:cNvPr>
          <p:cNvSpPr>
            <a:spLocks noGrp="1"/>
          </p:cNvSpPr>
          <p:nvPr>
            <p:ph type="sldNum" sz="quarter" idx="15"/>
          </p:nvPr>
        </p:nvSpPr>
        <p:spPr>
          <a:xfrm>
            <a:off x="8605224" y="5491424"/>
            <a:ext cx="180001" cy="238704"/>
          </a:xfrm>
        </p:spPr>
        <p:txBody>
          <a:bodyPr/>
          <a:lstStyle/>
          <a:p>
            <a:fld id="{15C29056-5AFA-7949-831A-3EC086771171}" type="slidenum">
              <a:rPr lang="de-DE" smtClean="0"/>
              <a:pPr/>
              <a:t>‹#›</a:t>
            </a:fld>
            <a:endParaRPr lang="de-DE" dirty="0"/>
          </a:p>
        </p:txBody>
      </p:sp>
      <p:sp>
        <p:nvSpPr>
          <p:cNvPr id="12" name="Fußzeilenplatzhalter 2">
            <a:extLst>
              <a:ext uri="{FF2B5EF4-FFF2-40B4-BE49-F238E27FC236}">
                <a16:creationId xmlns:a16="http://schemas.microsoft.com/office/drawing/2014/main" id="{C65F74C8-D7E3-BF49-8FDF-E7FACFC3D657}"/>
              </a:ext>
            </a:extLst>
          </p:cNvPr>
          <p:cNvSpPr txBox="1">
            <a:spLocks/>
          </p:cNvSpPr>
          <p:nvPr userDrawn="1"/>
        </p:nvSpPr>
        <p:spPr>
          <a:xfrm>
            <a:off x="358775" y="5491424"/>
            <a:ext cx="4011206" cy="238704"/>
          </a:xfrm>
          <a:prstGeom prst="rect">
            <a:avLst/>
          </a:prstGeom>
        </p:spPr>
        <p:txBody>
          <a:bodyPr vert="horz" lIns="0" tIns="0" rIns="0" bIns="0" rtlCol="0" anchor="ctr"/>
          <a:lstStyle>
            <a:defPPr>
              <a:defRPr lang="en-US"/>
            </a:defPPr>
            <a:lvl1pPr marL="0" algn="l" defTabSz="457200" rtl="0" eaLnBrk="1" latinLnBrk="0" hangingPunct="1">
              <a:defRPr sz="700" b="1" i="0" kern="1200">
                <a:solidFill>
                  <a:schemeClr val="tx1"/>
                </a:solidFill>
                <a:latin typeface="Arial" panose="020B0604020202020204" pitchFamily="34" charset="0"/>
                <a:ea typeface="Geneva" panose="020B050303040404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230605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3D1F176-F568-914A-980C-DFBCD5D79B7D}"/>
              </a:ext>
            </a:extLst>
          </p:cNvPr>
          <p:cNvSpPr/>
          <p:nvPr userDrawn="1"/>
        </p:nvSpPr>
        <p:spPr>
          <a:xfrm>
            <a:off x="0" y="1"/>
            <a:ext cx="9144000" cy="594102"/>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4" name="Titelplatzhalter 3">
            <a:extLst>
              <a:ext uri="{FF2B5EF4-FFF2-40B4-BE49-F238E27FC236}">
                <a16:creationId xmlns:a16="http://schemas.microsoft.com/office/drawing/2014/main" id="{064A4E5B-C522-DA41-B39D-663910179814}"/>
              </a:ext>
            </a:extLst>
          </p:cNvPr>
          <p:cNvSpPr>
            <a:spLocks noGrp="1"/>
          </p:cNvSpPr>
          <p:nvPr>
            <p:ph type="title"/>
          </p:nvPr>
        </p:nvSpPr>
        <p:spPr>
          <a:xfrm>
            <a:off x="358775" y="173941"/>
            <a:ext cx="8426450" cy="246221"/>
          </a:xfrm>
          <a:prstGeom prst="rect">
            <a:avLst/>
          </a:prstGeom>
        </p:spPr>
        <p:txBody>
          <a:bodyPr vert="horz" wrap="square" lIns="0" tIns="0" rIns="0" bIns="0" rtlCol="0" anchor="t" anchorCtr="0">
            <a:spAutoFit/>
          </a:bodyPr>
          <a:lstStyle/>
          <a:p>
            <a:r>
              <a:rPr lang="en-US"/>
              <a:t>Click to edit Master title style</a:t>
            </a:r>
            <a:endParaRPr lang="de-DE" dirty="0"/>
          </a:p>
        </p:txBody>
      </p:sp>
      <p:sp>
        <p:nvSpPr>
          <p:cNvPr id="6" name="Textplatzhalter 5">
            <a:extLst>
              <a:ext uri="{FF2B5EF4-FFF2-40B4-BE49-F238E27FC236}">
                <a16:creationId xmlns:a16="http://schemas.microsoft.com/office/drawing/2014/main" id="{C66C6DAE-E1B6-094A-BCBD-2C4BDBBCE47B}"/>
              </a:ext>
            </a:extLst>
          </p:cNvPr>
          <p:cNvSpPr>
            <a:spLocks noGrp="1"/>
          </p:cNvSpPr>
          <p:nvPr>
            <p:ph type="body" idx="1"/>
          </p:nvPr>
        </p:nvSpPr>
        <p:spPr>
          <a:xfrm>
            <a:off x="358775" y="899999"/>
            <a:ext cx="8426450" cy="4304637"/>
          </a:xfrm>
          <a:prstGeom prst="rect">
            <a:avLst/>
          </a:prstGeom>
        </p:spPr>
        <p:txBody>
          <a:bodyPr vert="horz" lIns="0" tIns="0" rIns="0" bIns="0" rtlCol="0">
            <a:noAutofit/>
          </a:body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2" name="Rechteck 1">
            <a:extLst>
              <a:ext uri="{FF2B5EF4-FFF2-40B4-BE49-F238E27FC236}">
                <a16:creationId xmlns:a16="http://schemas.microsoft.com/office/drawing/2014/main" id="{D7C4B03B-722D-C840-8655-F27D5F4A86A5}"/>
              </a:ext>
            </a:extLst>
          </p:cNvPr>
          <p:cNvSpPr/>
          <p:nvPr userDrawn="1"/>
        </p:nvSpPr>
        <p:spPr>
          <a:xfrm>
            <a:off x="0" y="5496725"/>
            <a:ext cx="9144000" cy="238704"/>
          </a:xfrm>
          <a:prstGeom prst="rect">
            <a:avLst/>
          </a:prstGeom>
          <a:solidFill>
            <a:srgbClr val="CDDE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7" name="Slide Number Placeholder 5">
            <a:extLst>
              <a:ext uri="{FF2B5EF4-FFF2-40B4-BE49-F238E27FC236}">
                <a16:creationId xmlns:a16="http://schemas.microsoft.com/office/drawing/2014/main" id="{D62618A8-57AB-7446-B906-4B72D5C58F8F}"/>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dirty="0"/>
          </a:p>
        </p:txBody>
      </p:sp>
      <p:sp>
        <p:nvSpPr>
          <p:cNvPr id="3" name="Fußzeilenplatzhalter 2">
            <a:extLst>
              <a:ext uri="{FF2B5EF4-FFF2-40B4-BE49-F238E27FC236}">
                <a16:creationId xmlns:a16="http://schemas.microsoft.com/office/drawing/2014/main" id="{5437F641-C003-F842-967C-12BE2D27030E}"/>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Geneva"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2616805225"/>
      </p:ext>
    </p:extLst>
  </p:cSld>
  <p:clrMap bg1="lt1" tx1="dk1" bg2="lt2" tx2="dk2" accent1="accent1" accent2="accent2" accent3="accent3" accent4="accent4" accent5="accent5" accent6="accent6" hlink="hlink" folHlink="folHlink"/>
  <p:sldLayoutIdLst>
    <p:sldLayoutId id="2147483685" r:id="rId1"/>
    <p:sldLayoutId id="2147483683" r:id="rId2"/>
    <p:sldLayoutId id="2147483662" r:id="rId3"/>
    <p:sldLayoutId id="2147483687" r:id="rId4"/>
    <p:sldLayoutId id="2147483674" r:id="rId5"/>
    <p:sldLayoutId id="2147483679" r:id="rId6"/>
    <p:sldLayoutId id="2147483680" r:id="rId7"/>
    <p:sldLayoutId id="2147483686" r:id="rId8"/>
  </p:sldLayoutIdLst>
  <p:hf hdr="0" dt="0"/>
  <p:txStyles>
    <p:titleStyle>
      <a:lvl1pPr marL="0" marR="0" indent="0" algn="l" defTabSz="685800" rtl="0" eaLnBrk="1" fontAlgn="auto" latinLnBrk="0" hangingPunct="1">
        <a:lnSpc>
          <a:spcPct val="100000"/>
        </a:lnSpc>
        <a:spcBef>
          <a:spcPct val="0"/>
        </a:spcBef>
        <a:spcAft>
          <a:spcPts val="0"/>
        </a:spcAft>
        <a:buClrTx/>
        <a:buSzTx/>
        <a:buFontTx/>
        <a:buNone/>
        <a:tabLst/>
        <a:defRPr lang="de-DE" sz="1600" b="0" i="0" kern="1200" smtClean="0">
          <a:solidFill>
            <a:schemeClr val="bg1"/>
          </a:solidFill>
          <a:effectLst/>
          <a:latin typeface="Arial" panose="020B0604020202020204" pitchFamily="34" charset="0"/>
          <a:ea typeface="Roboto" panose="02000000000000000000" pitchFamily="2" charset="0"/>
          <a:cs typeface="Arial" panose="020B0604020202020204" pitchFamily="34" charset="0"/>
        </a:defRPr>
      </a:lvl1pPr>
    </p:titleStyle>
    <p:bodyStyle>
      <a:lvl1pPr marL="269875" indent="-269875"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Roboto Light"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Roboto Light"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Roboto Light"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6" userDrawn="1">
          <p15:clr>
            <a:srgbClr val="F26B43"/>
          </p15:clr>
        </p15:guide>
        <p15:guide id="2" orient="horz" pos="235" userDrawn="1">
          <p15:clr>
            <a:srgbClr val="F26B43"/>
          </p15:clr>
        </p15:guide>
        <p15:guide id="5" pos="557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9B6E08-011C-D34D-A0C5-A112C618ECA6}"/>
              </a:ext>
            </a:extLst>
          </p:cNvPr>
          <p:cNvSpPr>
            <a:spLocks noGrp="1"/>
          </p:cNvSpPr>
          <p:nvPr>
            <p:ph type="ctrTitle"/>
          </p:nvPr>
        </p:nvSpPr>
        <p:spPr>
          <a:xfrm>
            <a:off x="1194034" y="1410930"/>
            <a:ext cx="3576522" cy="1938992"/>
          </a:xfrm>
        </p:spPr>
        <p:txBody>
          <a:bodyPr/>
          <a:lstStyle/>
          <a:p>
            <a:r>
              <a:rPr lang="de-DE" dirty="0" err="1"/>
              <a:t>Neural</a:t>
            </a:r>
            <a:r>
              <a:rPr lang="de-DE" dirty="0"/>
              <a:t> Networks:</a:t>
            </a:r>
            <a:br>
              <a:rPr lang="de-DE" dirty="0"/>
            </a:br>
            <a:r>
              <a:rPr lang="de-DE" dirty="0"/>
              <a:t>Exercise</a:t>
            </a:r>
          </a:p>
        </p:txBody>
      </p:sp>
    </p:spTree>
    <p:extLst>
      <p:ext uri="{BB962C8B-B14F-4D97-AF65-F5344CB8AC3E}">
        <p14:creationId xmlns:p14="http://schemas.microsoft.com/office/powerpoint/2010/main" val="406713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Deploying a fully connected feed forward network for binary classification</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10</a:t>
            </a:fld>
            <a:endParaRPr lang="de-DE" dirty="0"/>
          </a:p>
        </p:txBody>
      </p:sp>
      <p:sp>
        <p:nvSpPr>
          <p:cNvPr id="5" name="Footer Placeholder 4"/>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10" name="Picture 9" descr="Diagram&#10;&#10;Description automatically generated">
            <a:extLst>
              <a:ext uri="{FF2B5EF4-FFF2-40B4-BE49-F238E27FC236}">
                <a16:creationId xmlns:a16="http://schemas.microsoft.com/office/drawing/2014/main" id="{DE34D4FE-5F43-5A40-8EE6-F777F5FB2B4C}"/>
              </a:ext>
            </a:extLst>
          </p:cNvPr>
          <p:cNvPicPr>
            <a:picLocks noChangeAspect="1"/>
          </p:cNvPicPr>
          <p:nvPr/>
        </p:nvPicPr>
        <p:blipFill>
          <a:blip r:embed="rId2"/>
          <a:stretch>
            <a:fillRect/>
          </a:stretch>
        </p:blipFill>
        <p:spPr>
          <a:xfrm>
            <a:off x="358775" y="1384072"/>
            <a:ext cx="8066763" cy="30103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48455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US" dirty="0"/>
          </a:p>
        </p:txBody>
      </p:sp>
      <p:sp>
        <p:nvSpPr>
          <p:cNvPr id="3" name="Footer Placeholder 2"/>
          <p:cNvSpPr>
            <a:spLocks noGrp="1"/>
          </p:cNvSpPr>
          <p:nvPr>
            <p:ph type="ftr" sz="quarter" idx="3"/>
          </p:nvPr>
        </p:nvSpPr>
        <p:spPr/>
        <p:txBody>
          <a:bodyPr/>
          <a:lstStyle/>
          <a:p>
            <a:r>
              <a:rPr lang="de-DE" dirty="0"/>
              <a:t>For any questions please contact:  education@knime.com</a:t>
            </a:r>
          </a:p>
        </p:txBody>
      </p:sp>
      <p:sp>
        <p:nvSpPr>
          <p:cNvPr id="4" name="Slide Number Placeholder 3"/>
          <p:cNvSpPr>
            <a:spLocks noGrp="1"/>
          </p:cNvSpPr>
          <p:nvPr>
            <p:ph type="sldNum" sz="quarter" idx="15"/>
          </p:nvPr>
        </p:nvSpPr>
        <p:spPr/>
        <p:txBody>
          <a:bodyPr/>
          <a:lstStyle/>
          <a:p>
            <a:fld id="{15C29056-5AFA-7949-831A-3EC086771171}" type="slidenum">
              <a:rPr lang="de-DE" smtClean="0"/>
              <a:pPr/>
              <a:t>11</a:t>
            </a:fld>
            <a:endParaRPr lang="de-DE" dirty="0"/>
          </a:p>
        </p:txBody>
      </p:sp>
    </p:spTree>
    <p:extLst>
      <p:ext uri="{BB962C8B-B14F-4D97-AF65-F5344CB8AC3E}">
        <p14:creationId xmlns:p14="http://schemas.microsoft.com/office/powerpoint/2010/main" val="2118108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a:t>Exercise 1</a:t>
            </a:r>
            <a:br>
              <a:rPr lang="de-DE" dirty="0"/>
            </a:br>
            <a:r>
              <a:rPr lang="en-US" dirty="0"/>
              <a:t>Theoretical</a:t>
            </a:r>
            <a:r>
              <a:rPr lang="de-DE" dirty="0"/>
              <a:t> </a:t>
            </a:r>
            <a:r>
              <a:rPr lang="de-DE" dirty="0" err="1"/>
              <a:t>Questions</a:t>
            </a:r>
            <a:endParaRPr lang="de-DE" dirty="0"/>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2</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3384637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Theoretical Questions</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3</a:t>
            </a:fld>
            <a:endParaRPr lang="de-DE" dirty="0"/>
          </a:p>
        </p:txBody>
      </p:sp>
      <p:sp>
        <p:nvSpPr>
          <p:cNvPr id="4" name="Text Placeholder 3"/>
          <p:cNvSpPr>
            <a:spLocks noGrp="1"/>
          </p:cNvSpPr>
          <p:nvPr>
            <p:ph type="body" sz="quarter" idx="14"/>
          </p:nvPr>
        </p:nvSpPr>
        <p:spPr/>
        <p:txBody>
          <a:bodyPr/>
          <a:lstStyle/>
          <a:p>
            <a:pPr marL="463550" indent="-457200">
              <a:buFont typeface="+mj-lt"/>
              <a:buAutoNum type="arabicPeriod"/>
            </a:pPr>
            <a:r>
              <a:rPr lang="en-US" i="1" dirty="0"/>
              <a:t>In which kind of applications can an autoencoder architecture be used?</a:t>
            </a:r>
          </a:p>
          <a:p>
            <a:pPr marL="463550" indent="-457200">
              <a:buFont typeface="+mj-lt"/>
              <a:buAutoNum type="arabicPeriod"/>
            </a:pPr>
            <a:r>
              <a:rPr lang="en-GB" i="1" dirty="0"/>
              <a:t>What are commonly used activation functions? And what is the difference between </a:t>
            </a:r>
            <a:r>
              <a:rPr lang="en-GB" i="1" dirty="0" smtClean="0"/>
              <a:t>them?</a:t>
            </a:r>
          </a:p>
          <a:p>
            <a:pPr marL="463550" indent="-457200">
              <a:buFont typeface="+mj-lt"/>
              <a:buAutoNum type="arabicPeriod"/>
            </a:pPr>
            <a:r>
              <a:rPr lang="en-GB" i="1" dirty="0" smtClean="0"/>
              <a:t>What </a:t>
            </a:r>
            <a:r>
              <a:rPr lang="en-GB" i="1" dirty="0"/>
              <a:t>is a multi layer perceptron? </a:t>
            </a:r>
            <a:endParaRPr lang="en-GB" i="1" dirty="0" smtClean="0"/>
          </a:p>
          <a:p>
            <a:pPr marL="463550" indent="-457200">
              <a:buFont typeface="+mj-lt"/>
              <a:buAutoNum type="arabicPeriod"/>
            </a:pPr>
            <a:r>
              <a:rPr lang="en-GB" i="1" dirty="0" smtClean="0"/>
              <a:t>Assume </a:t>
            </a:r>
            <a:r>
              <a:rPr lang="en-GB" i="1" dirty="0"/>
              <a:t>you have a layer with 5 inputs and one output neuron with activation sigmoid. How is the output of the layer </a:t>
            </a:r>
            <a:r>
              <a:rPr lang="en-GB" i="1" dirty="0" smtClean="0"/>
              <a:t>calculated?</a:t>
            </a:r>
          </a:p>
          <a:p>
            <a:pPr marL="463550" indent="-457200">
              <a:buFont typeface="+mj-lt"/>
              <a:buAutoNum type="arabicPeriod"/>
            </a:pPr>
            <a:r>
              <a:rPr lang="en-GB" i="1" dirty="0" smtClean="0"/>
              <a:t>What </a:t>
            </a:r>
            <a:r>
              <a:rPr lang="en-GB" i="1" dirty="0"/>
              <a:t>is a fully connected feedforward network? </a:t>
            </a:r>
            <a:endParaRPr lang="en-GB" i="1" dirty="0" smtClean="0"/>
          </a:p>
          <a:p>
            <a:pPr marL="463550" indent="-457200">
              <a:buFont typeface="+mj-lt"/>
              <a:buAutoNum type="arabicPeriod"/>
            </a:pPr>
            <a:r>
              <a:rPr lang="en-GB" i="1" dirty="0" smtClean="0"/>
              <a:t>What </a:t>
            </a:r>
            <a:r>
              <a:rPr lang="en-GB" i="1" dirty="0"/>
              <a:t>is the idea of the momentum term?</a:t>
            </a:r>
            <a:r>
              <a:rPr lang="en-GB" i="1" dirty="0" smtClean="0"/>
              <a:t> </a:t>
            </a:r>
            <a:endParaRPr lang="en-GB" i="1" dirty="0"/>
          </a:p>
          <a:p>
            <a:pPr marL="463550" indent="-457200">
              <a:buFont typeface="+mj-lt"/>
              <a:buAutoNum type="arabicPeriod"/>
            </a:pPr>
            <a:endParaRPr lang="en-US" dirty="0"/>
          </a:p>
        </p:txBody>
      </p:sp>
      <p:sp>
        <p:nvSpPr>
          <p:cNvPr id="5" name="Footer Placeholder 4"/>
          <p:cNvSpPr>
            <a:spLocks noGrp="1"/>
          </p:cNvSpPr>
          <p:nvPr>
            <p:ph type="ftr" sz="quarter" idx="3"/>
          </p:nvPr>
        </p:nvSpPr>
        <p:spPr/>
        <p:txBody>
          <a:bodyPr/>
          <a:lstStyle/>
          <a:p>
            <a:r>
              <a:rPr lang="en" smtClean="0"/>
              <a:t>Guide to Intelligent Data Science </a:t>
            </a:r>
            <a:r>
              <a:rPr lang="en" b="0" smtClean="0"/>
              <a:t>Second Edition, 2020</a:t>
            </a:r>
            <a:endParaRPr lang="de-DE" b="0"/>
          </a:p>
        </p:txBody>
      </p:sp>
    </p:spTree>
    <p:extLst>
      <p:ext uri="{BB962C8B-B14F-4D97-AF65-F5344CB8AC3E}">
        <p14:creationId xmlns:p14="http://schemas.microsoft.com/office/powerpoint/2010/main" val="2378911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Theoretical Questions</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4</a:t>
            </a:fld>
            <a:endParaRPr lang="de-DE" dirty="0"/>
          </a:p>
        </p:txBody>
      </p:sp>
      <p:sp>
        <p:nvSpPr>
          <p:cNvPr id="4" name="Text Placeholder 3"/>
          <p:cNvSpPr>
            <a:spLocks noGrp="1"/>
          </p:cNvSpPr>
          <p:nvPr>
            <p:ph type="body" sz="quarter" idx="14"/>
          </p:nvPr>
        </p:nvSpPr>
        <p:spPr/>
        <p:txBody>
          <a:bodyPr/>
          <a:lstStyle/>
          <a:p>
            <a:pPr marL="6350" indent="0">
              <a:buNone/>
            </a:pPr>
            <a:r>
              <a:rPr lang="en-US" dirty="0"/>
              <a:t>Q: </a:t>
            </a:r>
            <a:r>
              <a:rPr lang="en-US" i="1" dirty="0"/>
              <a:t>In which kind of applications can an autoencoder architecture be used?</a:t>
            </a:r>
          </a:p>
          <a:p>
            <a:pPr marL="6350" indent="0">
              <a:buNone/>
            </a:pPr>
            <a:r>
              <a:rPr lang="en-US" dirty="0"/>
              <a:t>A: Dimensionality reduction and anomaly detection</a:t>
            </a:r>
          </a:p>
          <a:p>
            <a:pPr marL="6350" indent="0">
              <a:buNone/>
            </a:pPr>
            <a:endParaRPr lang="en-US" i="1" dirty="0"/>
          </a:p>
          <a:p>
            <a:pPr marL="6350" indent="0">
              <a:buNone/>
            </a:pPr>
            <a:r>
              <a:rPr lang="en-US" dirty="0"/>
              <a:t>Q:</a:t>
            </a:r>
            <a:r>
              <a:rPr lang="en-GB" dirty="0"/>
              <a:t> </a:t>
            </a:r>
            <a:r>
              <a:rPr lang="en-GB" i="1" dirty="0"/>
              <a:t>What are commonly used activation functions? And what is the difference between them? </a:t>
            </a:r>
          </a:p>
          <a:p>
            <a:pPr marL="6350" indent="0">
              <a:buNone/>
            </a:pPr>
            <a:r>
              <a:rPr lang="en-GB" dirty="0"/>
              <a:t>A: Tanh, sigmoid, ReLU</a:t>
            </a:r>
          </a:p>
          <a:p>
            <a:pPr marL="6350" indent="0">
              <a:buNone/>
            </a:pPr>
            <a:r>
              <a:rPr lang="en-GB" dirty="0"/>
              <a:t>	• Sigmoid: S shaped with values between 0 and 1</a:t>
            </a:r>
          </a:p>
          <a:p>
            <a:pPr marL="6350" indent="0">
              <a:buNone/>
            </a:pPr>
            <a:r>
              <a:rPr lang="en-GB" dirty="0"/>
              <a:t>	• Tanh: S shaped with values between -1 and 1</a:t>
            </a:r>
          </a:p>
          <a:p>
            <a:pPr marL="6350" indent="0">
              <a:buNone/>
            </a:pPr>
            <a:r>
              <a:rPr lang="en-GB" dirty="0"/>
              <a:t>	• ReLU: 0 for negative values and the identity function for positive</a:t>
            </a:r>
            <a:br>
              <a:rPr lang="en-GB" dirty="0"/>
            </a:br>
            <a:r>
              <a:rPr lang="en-GB" dirty="0"/>
              <a:t>	  values</a:t>
            </a:r>
            <a:r>
              <a:rPr lang="en-GB" i="1" dirty="0"/>
              <a:t>.</a:t>
            </a:r>
          </a:p>
          <a:p>
            <a:pPr marL="6350" indent="0">
              <a:buNone/>
            </a:pPr>
            <a:endParaRPr lang="en-US" i="1" dirty="0"/>
          </a:p>
          <a:p>
            <a:pPr marL="6350" indent="0">
              <a:buNone/>
            </a:pPr>
            <a:endParaRPr lang="en-US" i="1" dirty="0"/>
          </a:p>
          <a:p>
            <a:pPr marL="6350" indent="0">
              <a:buNone/>
            </a:pPr>
            <a:endParaRPr lang="en-US" i="1" dirty="0"/>
          </a:p>
        </p:txBody>
      </p:sp>
      <p:sp>
        <p:nvSpPr>
          <p:cNvPr id="5" name="Footer Placeholder 4"/>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87530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Theoretical Questions</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5</a:t>
            </a:fld>
            <a:endParaRPr lang="de-DE" dirty="0"/>
          </a:p>
        </p:txBody>
      </p:sp>
      <mc:AlternateContent xmlns:mc="http://schemas.openxmlformats.org/markup-compatibility/2006" xmlns:a14="http://schemas.microsoft.com/office/drawing/2010/main">
        <mc:Choice Requires="a14">
          <p:sp>
            <p:nvSpPr>
              <p:cNvPr id="4" name="Text Placeholder 3"/>
              <p:cNvSpPr>
                <a:spLocks noGrp="1"/>
              </p:cNvSpPr>
              <p:nvPr>
                <p:ph type="body" sz="quarter" idx="14"/>
              </p:nvPr>
            </p:nvSpPr>
            <p:spPr/>
            <p:txBody>
              <a:bodyPr/>
              <a:lstStyle/>
              <a:p>
                <a:pPr marL="6350" indent="0">
                  <a:buNone/>
                </a:pPr>
                <a:r>
                  <a:rPr lang="en-GB" dirty="0"/>
                  <a:t>Q: </a:t>
                </a:r>
                <a:r>
                  <a:rPr lang="en-GB" i="1" dirty="0"/>
                  <a:t>What is a multi layer perceptron? </a:t>
                </a:r>
              </a:p>
              <a:p>
                <a:pPr marL="6350" indent="0">
                  <a:buNone/>
                </a:pPr>
                <a:r>
                  <a:rPr lang="en-GB" dirty="0"/>
                  <a:t>A: </a:t>
                </a:r>
                <a:r>
                  <a:rPr lang="de-DE" dirty="0"/>
                  <a:t>A </a:t>
                </a:r>
                <a:r>
                  <a:rPr lang="de-DE" dirty="0" err="1"/>
                  <a:t>Perceptron</a:t>
                </a:r>
                <a:r>
                  <a:rPr lang="de-DE" dirty="0"/>
                  <a:t> </a:t>
                </a:r>
                <a:r>
                  <a:rPr lang="de-DE" dirty="0" err="1"/>
                  <a:t>with</a:t>
                </a:r>
                <a:r>
                  <a:rPr lang="de-DE" dirty="0"/>
                  <a:t> </a:t>
                </a:r>
                <a:r>
                  <a:rPr lang="de-DE" dirty="0" err="1"/>
                  <a:t>more</a:t>
                </a:r>
                <a:r>
                  <a:rPr lang="de-DE" dirty="0"/>
                  <a:t> </a:t>
                </a:r>
                <a:r>
                  <a:rPr lang="de-DE" dirty="0" err="1"/>
                  <a:t>than</a:t>
                </a:r>
                <a:r>
                  <a:rPr lang="de-DE" dirty="0"/>
                  <a:t> </a:t>
                </a:r>
                <a:r>
                  <a:rPr lang="de-DE" dirty="0" err="1"/>
                  <a:t>one</a:t>
                </a:r>
                <a:r>
                  <a:rPr lang="de-DE" dirty="0"/>
                  <a:t> </a:t>
                </a:r>
                <a:r>
                  <a:rPr lang="de-DE" dirty="0" err="1"/>
                  <a:t>layer</a:t>
                </a:r>
                <a:r>
                  <a:rPr lang="de-DE" dirty="0"/>
                  <a:t>, </a:t>
                </a:r>
                <a:r>
                  <a:rPr lang="de-DE" dirty="0" err="1"/>
                  <a:t>for</a:t>
                </a:r>
                <a:r>
                  <a:rPr lang="de-DE" dirty="0"/>
                  <a:t> </a:t>
                </a:r>
                <a:r>
                  <a:rPr lang="de-DE" dirty="0" err="1"/>
                  <a:t>example</a:t>
                </a:r>
                <a:r>
                  <a:rPr lang="de-DE" dirty="0"/>
                  <a:t>:</a:t>
                </a:r>
              </a:p>
              <a:p>
                <a:pPr lvl="1">
                  <a:buFont typeface="Arial" panose="020B0604020202020204" pitchFamily="34" charset="0"/>
                  <a:buChar char="•"/>
                </a:pPr>
                <a:r>
                  <a:rPr lang="en-GB" dirty="0">
                    <a:solidFill>
                      <a:srgbClr val="000000"/>
                    </a:solidFill>
                  </a:rPr>
                  <a:t>an </a:t>
                </a:r>
                <a:r>
                  <a:rPr lang="en-GB" dirty="0">
                    <a:solidFill>
                      <a:srgbClr val="0000C0"/>
                    </a:solidFill>
                  </a:rPr>
                  <a:t>input layer</a:t>
                </a:r>
                <a:r>
                  <a:rPr lang="en-GB" dirty="0">
                    <a:solidFill>
                      <a:srgbClr val="000000"/>
                    </a:solidFill>
                  </a:rPr>
                  <a:t>,</a:t>
                </a:r>
              </a:p>
              <a:p>
                <a:pPr lvl="1">
                  <a:buFont typeface="Arial" panose="020B0604020202020204" pitchFamily="34" charset="0"/>
                  <a:buChar char="•"/>
                </a:pPr>
                <a:r>
                  <a:rPr lang="en-GB" dirty="0">
                    <a:solidFill>
                      <a:srgbClr val="000000"/>
                    </a:solidFill>
                  </a:rPr>
                  <a:t>one or more </a:t>
                </a:r>
                <a:r>
                  <a:rPr lang="en-GB" dirty="0">
                    <a:solidFill>
                      <a:srgbClr val="0000C0"/>
                    </a:solidFill>
                  </a:rPr>
                  <a:t>hidden layers</a:t>
                </a:r>
                <a:r>
                  <a:rPr lang="en-GB" dirty="0">
                    <a:solidFill>
                      <a:srgbClr val="000000"/>
                    </a:solidFill>
                  </a:rPr>
                  <a:t>, and</a:t>
                </a:r>
              </a:p>
              <a:p>
                <a:pPr lvl="1">
                  <a:buFont typeface="Arial" panose="020B0604020202020204" pitchFamily="34" charset="0"/>
                  <a:buChar char="•"/>
                </a:pPr>
                <a:r>
                  <a:rPr lang="en-GB" dirty="0">
                    <a:solidFill>
                      <a:srgbClr val="000000"/>
                    </a:solidFill>
                  </a:rPr>
                  <a:t>an </a:t>
                </a:r>
                <a:r>
                  <a:rPr lang="en-GB" dirty="0">
                    <a:solidFill>
                      <a:srgbClr val="0000C0"/>
                    </a:solidFill>
                  </a:rPr>
                  <a:t>output layer</a:t>
                </a:r>
                <a:endParaRPr lang="en-GB" dirty="0">
                  <a:solidFill>
                    <a:srgbClr val="000000"/>
                  </a:solidFill>
                </a:endParaRPr>
              </a:p>
              <a:p>
                <a:pPr marL="6350" indent="0">
                  <a:buNone/>
                </a:pPr>
                <a:endParaRPr lang="en-GB" dirty="0"/>
              </a:p>
              <a:p>
                <a:pPr marL="6350" indent="0">
                  <a:buNone/>
                </a:pPr>
                <a:r>
                  <a:rPr lang="en-GB" dirty="0"/>
                  <a:t>Q: </a:t>
                </a:r>
                <a:r>
                  <a:rPr lang="en-GB" i="1" dirty="0"/>
                  <a:t>Assume you have a layer with 5 inputs and one output neuron with activation sigmoid. How is the output of the layer calculated? </a:t>
                </a:r>
              </a:p>
              <a:p>
                <a:pPr marL="6350" indent="0">
                  <a:buNone/>
                </a:pPr>
                <a:r>
                  <a:rPr lang="en-GB" dirty="0"/>
                  <a:t>A: </a:t>
                </a:r>
                <a14:m>
                  <m:oMath xmlns:m="http://schemas.openxmlformats.org/officeDocument/2006/math">
                    <m:r>
                      <m:rPr>
                        <m:nor/>
                      </m:rPr>
                      <a:rPr lang="en-GB"/>
                      <m:t>y</m:t>
                    </m:r>
                    <m:r>
                      <m:rPr>
                        <m:nor/>
                      </m:rPr>
                      <a:rPr lang="en-GB"/>
                      <m:t> = </m:t>
                    </m:r>
                    <m:r>
                      <m:rPr>
                        <m:sty m:val="p"/>
                      </m:rPr>
                      <a:rPr lang="el-GR" i="0" smtClean="0">
                        <a:latin typeface="Cambria Math" panose="02040503050406030204" pitchFamily="18" charset="0"/>
                        <a:ea typeface="Cambria Math" panose="02040503050406030204" pitchFamily="18" charset="0"/>
                      </a:rPr>
                      <m:t>σ</m:t>
                    </m:r>
                    <m:r>
                      <m:rPr>
                        <m:nor/>
                      </m:rPr>
                      <a:rPr lang="en-GB"/>
                      <m:t>(</m:t>
                    </m:r>
                    <m:nary>
                      <m:naryPr>
                        <m:chr m:val="∑"/>
                        <m:ctrlPr>
                          <a:rPr lang="en-GB" i="1" smtClean="0">
                            <a:latin typeface="Cambria Math" panose="02040503050406030204" pitchFamily="18" charset="0"/>
                          </a:rPr>
                        </m:ctrlPr>
                      </m:naryPr>
                      <m:sub>
                        <m:r>
                          <m:rPr>
                            <m:sty m:val="p"/>
                            <m:brk m:alnAt="23"/>
                          </m:rPr>
                          <a:rPr lang="de-DE" b="0" i="0" smtClean="0">
                            <a:latin typeface="Cambria Math" panose="02040503050406030204" pitchFamily="18" charset="0"/>
                          </a:rPr>
                          <m:t>i</m:t>
                        </m:r>
                        <m:r>
                          <a:rPr lang="de-DE" b="0" i="0" smtClean="0">
                            <a:latin typeface="Cambria Math" panose="02040503050406030204" pitchFamily="18" charset="0"/>
                          </a:rPr>
                          <m:t>=0</m:t>
                        </m:r>
                      </m:sub>
                      <m:sup>
                        <m:r>
                          <a:rPr lang="de-DE" b="0" i="0" smtClean="0">
                            <a:latin typeface="Cambria Math" panose="02040503050406030204" pitchFamily="18" charset="0"/>
                          </a:rPr>
                          <m:t>5</m:t>
                        </m:r>
                      </m:sup>
                      <m:e>
                        <m:sSub>
                          <m:sSubPr>
                            <m:ctrlPr>
                              <a:rPr lang="de-DE" b="0" i="1" smtClean="0">
                                <a:latin typeface="Cambria Math" panose="02040503050406030204" pitchFamily="18" charset="0"/>
                              </a:rPr>
                            </m:ctrlPr>
                          </m:sSubPr>
                          <m:e>
                            <m:r>
                              <m:rPr>
                                <m:sty m:val="p"/>
                              </m:rPr>
                              <a:rPr lang="de-DE" b="0" i="0" smtClean="0">
                                <a:latin typeface="Cambria Math" panose="02040503050406030204" pitchFamily="18" charset="0"/>
                              </a:rPr>
                              <m:t>x</m:t>
                            </m:r>
                          </m:e>
                          <m:sub>
                            <m:r>
                              <m:rPr>
                                <m:sty m:val="p"/>
                              </m:rPr>
                              <a:rPr lang="de-DE" b="0" i="0" smtClean="0">
                                <a:latin typeface="Cambria Math" panose="02040503050406030204" pitchFamily="18" charset="0"/>
                              </a:rPr>
                              <m:t>i</m:t>
                            </m:r>
                          </m:sub>
                        </m:sSub>
                        <m:sSub>
                          <m:sSubPr>
                            <m:ctrlPr>
                              <a:rPr lang="de-DE" b="0" i="1" smtClean="0">
                                <a:latin typeface="Cambria Math" panose="02040503050406030204" pitchFamily="18" charset="0"/>
                              </a:rPr>
                            </m:ctrlPr>
                          </m:sSubPr>
                          <m:e>
                            <m:r>
                              <m:rPr>
                                <m:sty m:val="p"/>
                              </m:rPr>
                              <a:rPr lang="de-DE" b="0" i="0" smtClean="0">
                                <a:latin typeface="Cambria Math" panose="02040503050406030204" pitchFamily="18" charset="0"/>
                              </a:rPr>
                              <m:t>W</m:t>
                            </m:r>
                          </m:e>
                          <m:sub>
                            <m:r>
                              <m:rPr>
                                <m:sty m:val="p"/>
                              </m:rPr>
                              <a:rPr lang="de-DE" b="0" i="0" smtClean="0">
                                <a:latin typeface="Cambria Math" panose="02040503050406030204" pitchFamily="18" charset="0"/>
                              </a:rPr>
                              <m:t>i</m:t>
                            </m:r>
                          </m:sub>
                        </m:sSub>
                      </m:e>
                    </m:nary>
                    <m:r>
                      <m:rPr>
                        <m:nor/>
                      </m:rPr>
                      <a:rPr lang="en-GB"/>
                      <m:t>)</m:t>
                    </m:r>
                  </m:oMath>
                </a14:m>
                <a:endParaRPr lang="de-DE" dirty="0"/>
              </a:p>
              <a:p>
                <a:endParaRPr lang="en-US" i="1" dirty="0"/>
              </a:p>
              <a:p>
                <a:pPr marL="6350" indent="0">
                  <a:buNone/>
                </a:pPr>
                <a:endParaRPr lang="en-US" i="1" dirty="0"/>
              </a:p>
            </p:txBody>
          </p:sp>
        </mc:Choice>
        <mc:Fallback xmlns="">
          <p:sp>
            <p:nvSpPr>
              <p:cNvPr id="4" name="Text Placeholder 3"/>
              <p:cNvSpPr>
                <a:spLocks noGrp="1" noRot="1" noChangeAspect="1" noMove="1" noResize="1" noEditPoints="1" noAdjustHandles="1" noChangeArrowheads="1" noChangeShapeType="1" noTextEdit="1"/>
              </p:cNvSpPr>
              <p:nvPr>
                <p:ph type="body" sz="quarter" idx="14"/>
              </p:nvPr>
            </p:nvSpPr>
            <p:spPr>
              <a:blipFill>
                <a:blip r:embed="rId2"/>
                <a:stretch>
                  <a:fillRect l="-1745" t="-1700"/>
                </a:stretch>
              </a:blipFill>
            </p:spPr>
            <p:txBody>
              <a:bodyPr/>
              <a:lstStyle/>
              <a:p>
                <a:r>
                  <a:rPr lang="en-US">
                    <a:noFill/>
                  </a:rPr>
                  <a:t> </a:t>
                </a:r>
              </a:p>
            </p:txBody>
          </p:sp>
        </mc:Fallback>
      </mc:AlternateContent>
      <p:sp>
        <p:nvSpPr>
          <p:cNvPr id="5" name="Footer Placeholder 4"/>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415760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Theoretical Questions</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6</a:t>
            </a:fld>
            <a:endParaRPr lang="de-DE" dirty="0"/>
          </a:p>
        </p:txBody>
      </p:sp>
      <p:sp>
        <p:nvSpPr>
          <p:cNvPr id="4" name="Text Placeholder 3"/>
          <p:cNvSpPr>
            <a:spLocks noGrp="1"/>
          </p:cNvSpPr>
          <p:nvPr>
            <p:ph type="body" sz="quarter" idx="14"/>
          </p:nvPr>
        </p:nvSpPr>
        <p:spPr/>
        <p:txBody>
          <a:bodyPr/>
          <a:lstStyle/>
          <a:p>
            <a:pPr marL="6350" indent="0">
              <a:buNone/>
            </a:pPr>
            <a:r>
              <a:rPr lang="en-US" dirty="0"/>
              <a:t>Q: </a:t>
            </a:r>
            <a:r>
              <a:rPr lang="en-GB" i="1" dirty="0"/>
              <a:t>What is a fully connected feedforward network? </a:t>
            </a:r>
          </a:p>
          <a:p>
            <a:pPr marL="6350" indent="0">
              <a:buNone/>
            </a:pPr>
            <a:r>
              <a:rPr lang="en-GB" dirty="0"/>
              <a:t>A: A network architecture, where each neuron from the previous layer is connected to each neuron in the next layer.</a:t>
            </a:r>
          </a:p>
          <a:p>
            <a:endParaRPr lang="en-US" i="1" dirty="0"/>
          </a:p>
          <a:p>
            <a:pPr marL="6350" indent="0">
              <a:buNone/>
            </a:pPr>
            <a:r>
              <a:rPr lang="en-US" dirty="0"/>
              <a:t>Q: </a:t>
            </a:r>
            <a:r>
              <a:rPr lang="en-GB" i="1" dirty="0"/>
              <a:t>What is the idea of the momentum term? </a:t>
            </a:r>
          </a:p>
          <a:p>
            <a:pPr marL="6350" indent="0">
              <a:buNone/>
            </a:pPr>
            <a:r>
              <a:rPr lang="en-US" dirty="0"/>
              <a:t>A: </a:t>
            </a:r>
            <a:r>
              <a:rPr lang="en-GB" dirty="0"/>
              <a:t>The momentum term is a second term in the weight update, which depends on the gradient of the last iteration. If the weight is updated continuously in the same direction, the weight update increases, otherwise it decreases. </a:t>
            </a:r>
          </a:p>
          <a:p>
            <a:pPr marL="6350" indent="0">
              <a:buNone/>
            </a:pPr>
            <a:endParaRPr lang="en-US" i="1" dirty="0"/>
          </a:p>
        </p:txBody>
      </p:sp>
      <p:sp>
        <p:nvSpPr>
          <p:cNvPr id="5" name="Footer Placeholder 4"/>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390405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a:t>Exercise 2</a:t>
            </a:r>
            <a:br>
              <a:rPr lang="de-DE" dirty="0"/>
            </a:br>
            <a:r>
              <a:rPr lang="de-DE" dirty="0"/>
              <a:t>Practice with KNIME</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7</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4152873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FFNN for binary classification</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8</a:t>
            </a:fld>
            <a:endParaRPr lang="de-DE" dirty="0"/>
          </a:p>
        </p:txBody>
      </p:sp>
      <p:sp>
        <p:nvSpPr>
          <p:cNvPr id="4" name="Text Placeholder 3"/>
          <p:cNvSpPr>
            <a:spLocks noGrp="1"/>
          </p:cNvSpPr>
          <p:nvPr>
            <p:ph type="body" sz="quarter" idx="14"/>
          </p:nvPr>
        </p:nvSpPr>
        <p:spPr/>
        <p:txBody>
          <a:bodyPr/>
          <a:lstStyle/>
          <a:p>
            <a:pPr marL="6350" indent="0">
              <a:buNone/>
            </a:pPr>
            <a:r>
              <a:rPr lang="en-US" sz="1800" dirty="0" smtClean="0"/>
              <a:t>Build </a:t>
            </a:r>
            <a:r>
              <a:rPr lang="en-US" sz="1800" dirty="0"/>
              <a:t>and </a:t>
            </a:r>
            <a:r>
              <a:rPr lang="en-US" sz="1800" dirty="0" smtClean="0"/>
              <a:t>train </a:t>
            </a:r>
            <a:r>
              <a:rPr lang="en-US" sz="1800" dirty="0"/>
              <a:t>a Feedforward Neural </a:t>
            </a:r>
            <a:r>
              <a:rPr lang="en-US" sz="1800" dirty="0" smtClean="0"/>
              <a:t>Network using </a:t>
            </a:r>
            <a:r>
              <a:rPr lang="en-US" sz="1800" dirty="0"/>
              <a:t>KNIME and the Keras integration to solve a binary </a:t>
            </a:r>
            <a:r>
              <a:rPr lang="en-US" sz="1800" dirty="0" smtClean="0"/>
              <a:t>classification </a:t>
            </a:r>
            <a:r>
              <a:rPr lang="en-US" sz="1800" dirty="0"/>
              <a:t>problem </a:t>
            </a:r>
            <a:r>
              <a:rPr lang="en-US" sz="1800" dirty="0" smtClean="0"/>
              <a:t>on the </a:t>
            </a:r>
            <a:r>
              <a:rPr lang="en-US" sz="1800" dirty="0"/>
              <a:t>Adult dataset</a:t>
            </a:r>
            <a:r>
              <a:rPr lang="en-US" sz="1800" dirty="0" smtClean="0"/>
              <a:t>. Follow the </a:t>
            </a:r>
            <a:r>
              <a:rPr lang="en-US" sz="1800" dirty="0"/>
              <a:t>provided </a:t>
            </a:r>
            <a:r>
              <a:rPr lang="en-US" sz="1800" dirty="0" smtClean="0"/>
              <a:t>guided workflow:</a:t>
            </a:r>
            <a:endParaRPr lang="en-GB" sz="1800" dirty="0" smtClean="0"/>
          </a:p>
          <a:p>
            <a:r>
              <a:rPr lang="en-GB" sz="1800" b="1" dirty="0" smtClean="0"/>
              <a:t>01_Training</a:t>
            </a:r>
          </a:p>
          <a:p>
            <a:pPr lvl="1"/>
            <a:r>
              <a:rPr lang="en-GB" sz="1200" dirty="0" smtClean="0"/>
              <a:t>Define Network structure</a:t>
            </a:r>
          </a:p>
          <a:p>
            <a:pPr lvl="1"/>
            <a:r>
              <a:rPr lang="en-GB" sz="1200" dirty="0" smtClean="0"/>
              <a:t>Read and preprocess the data</a:t>
            </a:r>
          </a:p>
          <a:p>
            <a:pPr lvl="1"/>
            <a:r>
              <a:rPr lang="en-GB" sz="1200" dirty="0" smtClean="0"/>
              <a:t>Train and export the model</a:t>
            </a:r>
          </a:p>
          <a:p>
            <a:r>
              <a:rPr lang="en-GB" sz="1800" b="1" dirty="0" smtClean="0"/>
              <a:t>02_Deployment</a:t>
            </a:r>
          </a:p>
          <a:p>
            <a:pPr lvl="1"/>
            <a:r>
              <a:rPr lang="en-US" sz="1200" dirty="0"/>
              <a:t>M</a:t>
            </a:r>
            <a:r>
              <a:rPr lang="en-US" sz="1200" dirty="0" smtClean="0"/>
              <a:t>ove </a:t>
            </a:r>
            <a:r>
              <a:rPr lang="en-US" sz="1200" dirty="0"/>
              <a:t>a trained model to production </a:t>
            </a:r>
            <a:r>
              <a:rPr lang="en-US" sz="1200" dirty="0" smtClean="0"/>
              <a:t>and predict </a:t>
            </a:r>
            <a:r>
              <a:rPr lang="en-US" sz="1200" dirty="0"/>
              <a:t>some </a:t>
            </a:r>
            <a:r>
              <a:rPr lang="en-US" sz="1200" dirty="0" smtClean="0"/>
              <a:t>unseen data.</a:t>
            </a:r>
          </a:p>
          <a:p>
            <a:r>
              <a:rPr lang="en-US" sz="1800" dirty="0"/>
              <a:t>In the </a:t>
            </a:r>
            <a:r>
              <a:rPr lang="en-US" sz="1800" b="1" dirty="0"/>
              <a:t>data</a:t>
            </a:r>
            <a:r>
              <a:rPr lang="en-US" sz="1800" dirty="0"/>
              <a:t> </a:t>
            </a:r>
            <a:r>
              <a:rPr lang="en-US" sz="1800" dirty="0" smtClean="0"/>
              <a:t>workflow </a:t>
            </a:r>
            <a:r>
              <a:rPr lang="en-US" sz="1800" dirty="0"/>
              <a:t>group you can </a:t>
            </a:r>
            <a:r>
              <a:rPr lang="en-US" sz="1800" dirty="0" smtClean="0"/>
              <a:t>find </a:t>
            </a:r>
            <a:r>
              <a:rPr lang="en-US" sz="1800" dirty="0"/>
              <a:t>all necessary data, as well as a </a:t>
            </a:r>
            <a:r>
              <a:rPr lang="en-US" sz="1800" dirty="0" smtClean="0"/>
              <a:t>pre-trained network </a:t>
            </a:r>
            <a:r>
              <a:rPr lang="en-US" sz="1800" dirty="0"/>
              <a:t>ready to be deployed</a:t>
            </a:r>
            <a:r>
              <a:rPr lang="en-US" sz="1800" dirty="0" smtClean="0"/>
              <a:t>.</a:t>
            </a:r>
          </a:p>
          <a:p>
            <a:r>
              <a:rPr lang="en-US" sz="1800" dirty="0"/>
              <a:t>Part of the preprocessing steps has been automatized by using components: </a:t>
            </a:r>
            <a:r>
              <a:rPr lang="en-US" sz="1800" dirty="0" smtClean="0"/>
              <a:t>you can find </a:t>
            </a:r>
            <a:r>
              <a:rPr lang="en-US" sz="1800" dirty="0"/>
              <a:t>them in the </a:t>
            </a:r>
            <a:r>
              <a:rPr lang="en-US" sz="1800" b="1" dirty="0"/>
              <a:t>components</a:t>
            </a:r>
            <a:r>
              <a:rPr lang="en-US" sz="1800" dirty="0"/>
              <a:t> </a:t>
            </a:r>
            <a:r>
              <a:rPr lang="en-US" sz="1800" dirty="0" smtClean="0"/>
              <a:t>workflow </a:t>
            </a:r>
            <a:r>
              <a:rPr lang="en-US" sz="1800" dirty="0"/>
              <a:t>group and import them in your </a:t>
            </a:r>
            <a:r>
              <a:rPr lang="en-US" sz="1800" dirty="0" smtClean="0"/>
              <a:t>workflow</a:t>
            </a:r>
            <a:r>
              <a:rPr lang="en-US" sz="1800" dirty="0"/>
              <a:t> </a:t>
            </a:r>
            <a:r>
              <a:rPr lang="en-US" sz="1800" dirty="0" smtClean="0"/>
              <a:t>when </a:t>
            </a:r>
            <a:r>
              <a:rPr lang="en-US" sz="1800" dirty="0"/>
              <a:t>required.</a:t>
            </a:r>
          </a:p>
        </p:txBody>
      </p:sp>
      <p:sp>
        <p:nvSpPr>
          <p:cNvPr id="5" name="Footer Placeholder 4"/>
          <p:cNvSpPr>
            <a:spLocks noGrp="1"/>
          </p:cNvSpPr>
          <p:nvPr>
            <p:ph type="ftr" sz="quarter" idx="3"/>
          </p:nvPr>
        </p:nvSpPr>
        <p:spPr/>
        <p:txBody>
          <a:bodyPr/>
          <a:lstStyle/>
          <a:p>
            <a:r>
              <a:rPr lang="en" smtClean="0"/>
              <a:t>Guide to Intelligent Data Science </a:t>
            </a:r>
            <a:r>
              <a:rPr lang="en" b="0" smtClean="0"/>
              <a:t>Second Edition, 2020</a:t>
            </a:r>
            <a:endParaRPr lang="de-DE" b="0"/>
          </a:p>
        </p:txBody>
      </p:sp>
      <p:sp>
        <p:nvSpPr>
          <p:cNvPr id="6" name="Rounded Rectangle 5"/>
          <p:cNvSpPr/>
          <p:nvPr/>
        </p:nvSpPr>
        <p:spPr>
          <a:xfrm>
            <a:off x="5519855" y="2015582"/>
            <a:ext cx="3085370" cy="786161"/>
          </a:xfrm>
          <a:prstGeom prst="roundRect">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75000"/>
                  </a:schemeClr>
                </a:solidFill>
              </a:rPr>
              <a:t>Note: make sure </a:t>
            </a:r>
            <a:r>
              <a:rPr lang="en-US" sz="1600" dirty="0">
                <a:solidFill>
                  <a:schemeClr val="tx1">
                    <a:lumMod val="75000"/>
                  </a:schemeClr>
                </a:solidFill>
              </a:rPr>
              <a:t>that </a:t>
            </a:r>
            <a:r>
              <a:rPr lang="en-US" sz="1600" dirty="0" smtClean="0">
                <a:solidFill>
                  <a:schemeClr val="tx1">
                    <a:lumMod val="75000"/>
                  </a:schemeClr>
                </a:solidFill>
              </a:rPr>
              <a:t>the </a:t>
            </a:r>
            <a:r>
              <a:rPr lang="en-US" sz="1600" b="1" dirty="0" smtClean="0">
                <a:solidFill>
                  <a:schemeClr val="tx1">
                    <a:lumMod val="75000"/>
                  </a:schemeClr>
                </a:solidFill>
              </a:rPr>
              <a:t>KNIME </a:t>
            </a:r>
            <a:r>
              <a:rPr lang="en-US" sz="1600" b="1" dirty="0">
                <a:solidFill>
                  <a:schemeClr val="tx1">
                    <a:lumMod val="75000"/>
                  </a:schemeClr>
                </a:solidFill>
              </a:rPr>
              <a:t>Deep Learning - Keras </a:t>
            </a:r>
            <a:r>
              <a:rPr lang="en-US" sz="1600" b="1" dirty="0" smtClean="0">
                <a:solidFill>
                  <a:schemeClr val="tx1">
                    <a:lumMod val="75000"/>
                  </a:schemeClr>
                </a:solidFill>
              </a:rPr>
              <a:t>integration</a:t>
            </a:r>
            <a:r>
              <a:rPr lang="en-US" sz="1600" dirty="0" smtClean="0">
                <a:solidFill>
                  <a:schemeClr val="tx1">
                    <a:lumMod val="75000"/>
                  </a:schemeClr>
                </a:solidFill>
              </a:rPr>
              <a:t> is correctly installed</a:t>
            </a:r>
            <a:endParaRPr lang="en-US" sz="1600" dirty="0">
              <a:solidFill>
                <a:schemeClr val="tx1">
                  <a:lumMod val="75000"/>
                </a:schemeClr>
              </a:solidFill>
            </a:endParaRPr>
          </a:p>
        </p:txBody>
      </p:sp>
    </p:spTree>
    <p:extLst>
      <p:ext uri="{BB962C8B-B14F-4D97-AF65-F5344CB8AC3E}">
        <p14:creationId xmlns:p14="http://schemas.microsoft.com/office/powerpoint/2010/main" val="796518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Training a fully connected feed forward network for binary classification</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9</a:t>
            </a:fld>
            <a:endParaRPr lang="de-DE" dirty="0"/>
          </a:p>
        </p:txBody>
      </p:sp>
      <p:sp>
        <p:nvSpPr>
          <p:cNvPr id="5" name="Footer Placeholder 4"/>
          <p:cNvSpPr>
            <a:spLocks noGrp="1"/>
          </p:cNvSpPr>
          <p:nvPr>
            <p:ph type="ftr" sz="quarter" idx="3"/>
          </p:nvPr>
        </p:nvSpPr>
        <p:spPr/>
        <p:txBody>
          <a:bodyPr/>
          <a:lstStyle/>
          <a:p>
            <a:r>
              <a:rPr lang="en"/>
              <a:t>Guide to Intelligent Data Science </a:t>
            </a:r>
            <a:r>
              <a:rPr lang="en" b="0"/>
              <a:t>Second Edition, 2020</a:t>
            </a:r>
            <a:endParaRPr lang="de-DE" b="0"/>
          </a:p>
        </p:txBody>
      </p:sp>
      <p:pic>
        <p:nvPicPr>
          <p:cNvPr id="9" name="Picture 8" descr="Diagram&#10;&#10;Description automatically generated">
            <a:extLst>
              <a:ext uri="{FF2B5EF4-FFF2-40B4-BE49-F238E27FC236}">
                <a16:creationId xmlns:a16="http://schemas.microsoft.com/office/drawing/2014/main" id="{261685D5-8228-5F4E-8A3C-8612E602B287}"/>
              </a:ext>
            </a:extLst>
          </p:cNvPr>
          <p:cNvPicPr>
            <a:picLocks noChangeAspect="1"/>
          </p:cNvPicPr>
          <p:nvPr/>
        </p:nvPicPr>
        <p:blipFill>
          <a:blip r:embed="rId2"/>
          <a:stretch>
            <a:fillRect/>
          </a:stretch>
        </p:blipFill>
        <p:spPr>
          <a:xfrm>
            <a:off x="312234" y="1521878"/>
            <a:ext cx="8525107" cy="288034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08389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Guide to Intelligent Data Science">
  <a:themeElements>
    <a:clrScheme name="Guide to Intelligent Data Science 1">
      <a:dk1>
        <a:srgbClr val="00386C"/>
      </a:dk1>
      <a:lt1>
        <a:srgbClr val="FFFFFF"/>
      </a:lt1>
      <a:dk2>
        <a:srgbClr val="95B0BE"/>
      </a:dk2>
      <a:lt2>
        <a:srgbClr val="CDDEE7"/>
      </a:lt2>
      <a:accent1>
        <a:srgbClr val="ED1846"/>
      </a:accent1>
      <a:accent2>
        <a:srgbClr val="00386C"/>
      </a:accent2>
      <a:accent3>
        <a:srgbClr val="CDDEE7"/>
      </a:accent3>
      <a:accent4>
        <a:srgbClr val="8DAAB9"/>
      </a:accent4>
      <a:accent5>
        <a:srgbClr val="340A0B"/>
      </a:accent5>
      <a:accent6>
        <a:srgbClr val="832A38"/>
      </a:accent6>
      <a:hlink>
        <a:srgbClr val="00386C"/>
      </a:hlink>
      <a:folHlink>
        <a:srgbClr val="8BA8B7"/>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rgbClr val="92AEBC"/>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ap="rnd" cmpd="sng">
          <a:solidFill>
            <a:srgbClr val="92AEBC"/>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lIns="0" tIns="0" rIns="0" bIns="0" rtlCol="0">
        <a:spAutoFit/>
      </a:bodyPr>
      <a:lstStyle>
        <a:defPPr algn="l">
          <a:lnSpc>
            <a:spcPct val="100000"/>
          </a:lnSpc>
          <a:defRPr sz="2000" b="0" dirty="0">
            <a:solidFill>
              <a:schemeClr val="tx1">
                <a:lumMod val="75000"/>
              </a:schemeClr>
            </a:solidFill>
            <a:latin typeface="Arial" panose="020B0604020202020204" pitchFamily="34" charset="0"/>
            <a:ea typeface="Roboto Light" panose="02000000000000000000" pitchFamily="2" charset="0"/>
            <a:cs typeface="Arial" panose="020B0604020202020204" pitchFamily="34" charset="0"/>
          </a:defRPr>
        </a:defPPr>
      </a:lstStyle>
    </a:txDef>
  </a:objectDefaults>
  <a:extraClrSchemeLst/>
  <a:extLst>
    <a:ext uri="{05A4C25C-085E-4340-85A3-A5531E510DB2}">
      <thm15:themeFamily xmlns:thm15="http://schemas.microsoft.com/office/thememl/2012/main" name="KNIME-PP-Vorlage-190226" id="{16C63487-B647-7947-A218-79B803470186}" vid="{3D5B32DD-FEEC-8A41-AAF9-24D8CEF25E2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683E31740070594596117FEC384DD67F" ma:contentTypeVersion="14" ma:contentTypeDescription="Create a new document." ma:contentTypeScope="" ma:versionID="c7648634e9df3405144b3fe5a1726d33">
  <xsd:schema xmlns:xsd="http://www.w3.org/2001/XMLSchema" xmlns:xs="http://www.w3.org/2001/XMLSchema" xmlns:p="http://schemas.microsoft.com/office/2006/metadata/properties" xmlns:ns1="http://schemas.microsoft.com/sharepoint/v3" xmlns:ns2="a1d3deca-49d0-46fa-a3f9-6e0c4e618558" xmlns:ns3="32a7ba11-dde9-4cf2-a6ac-8f31dc36ce67" targetNamespace="http://schemas.microsoft.com/office/2006/metadata/properties" ma:root="true" ma:fieldsID="3f4aaf3f81e128484679cd5afd72b81d" ns1:_="" ns2:_="" ns3:_="">
    <xsd:import namespace="http://schemas.microsoft.com/sharepoint/v3"/>
    <xsd:import namespace="a1d3deca-49d0-46fa-a3f9-6e0c4e618558"/>
    <xsd:import namespace="32a7ba11-dde9-4cf2-a6ac-8f31dc36ce6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ServiceAutoKeyPoints" minOccurs="0"/>
                <xsd:element ref="ns3:MediaServiceKeyPoints" minOccurs="0"/>
                <xsd:element ref="ns1:_ip_UnifiedCompliancePolicyProperties" minOccurs="0"/>
                <xsd:element ref="ns1:_ip_UnifiedCompliancePolicyUIAction"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d3deca-49d0-46fa-a3f9-6e0c4e6185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_dlc_DocId" ma:index="22" nillable="true" ma:displayName="Document ID Value" ma:description="The value of the document ID assigned to this item." ma:internalName="_dlc_DocId" ma:readOnly="true">
      <xsd:simpleType>
        <xsd:restriction base="dms:Text"/>
      </xsd:simpleType>
    </xsd:element>
    <xsd:element name="_dlc_DocIdUrl" ma:index="2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4"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32a7ba11-dde9-4cf2-a6ac-8f31dc36ce6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Tags" ma:index="16" nillable="true" ma:displayName="Tags" ma:description=""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dlc_DocId xmlns="a1d3deca-49d0-46fa-a3f9-6e0c4e618558">XFNKNFZNA3JN-2102554853-552645</_dlc_DocId>
    <_dlc_DocIdUrl xmlns="a1d3deca-49d0-46fa-a3f9-6e0c4e618558">
      <Url>https://knime.sharepoint.com/_layouts/15/DocIdRedir.aspx?ID=XFNKNFZNA3JN-2102554853-552645</Url>
      <Description>XFNKNFZNA3JN-2102554853-552645</Description>
    </_dlc_DocIdUrl>
  </documentManagement>
</p:properties>
</file>

<file path=customXml/itemProps1.xml><?xml version="1.0" encoding="utf-8"?>
<ds:datastoreItem xmlns:ds="http://schemas.openxmlformats.org/officeDocument/2006/customXml" ds:itemID="{CC10D915-E0FF-457E-9692-5D1ECC737C2C}">
  <ds:schemaRefs>
    <ds:schemaRef ds:uri="http://schemas.microsoft.com/sharepoint/events"/>
  </ds:schemaRefs>
</ds:datastoreItem>
</file>

<file path=customXml/itemProps2.xml><?xml version="1.0" encoding="utf-8"?>
<ds:datastoreItem xmlns:ds="http://schemas.openxmlformats.org/officeDocument/2006/customXml" ds:itemID="{3D61C603-50FA-4010-BBDC-CC3E1E3BD8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1d3deca-49d0-46fa-a3f9-6e0c4e618558"/>
    <ds:schemaRef ds:uri="32a7ba11-dde9-4cf2-a6ac-8f31dc36ce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C53D86-9493-45BF-B85E-0AA6C48C3EE3}">
  <ds:schemaRefs>
    <ds:schemaRef ds:uri="http://schemas.microsoft.com/sharepoint/v3/contenttype/forms"/>
  </ds:schemaRefs>
</ds:datastoreItem>
</file>

<file path=customXml/itemProps4.xml><?xml version="1.0" encoding="utf-8"?>
<ds:datastoreItem xmlns:ds="http://schemas.openxmlformats.org/officeDocument/2006/customXml" ds:itemID="{B81D2E89-54BC-4C51-B8C0-54C7A17D0D86}">
  <ds:schemaRefs>
    <ds:schemaRef ds:uri="http://schemas.microsoft.com/office/2006/metadata/properties"/>
    <ds:schemaRef ds:uri="http://schemas.microsoft.com/office/infopath/2007/PartnerControls"/>
    <ds:schemaRef ds:uri="http://schemas.microsoft.com/sharepoint/v3"/>
    <ds:schemaRef ds:uri="a1d3deca-49d0-46fa-a3f9-6e0c4e618558"/>
  </ds:schemaRefs>
</ds:datastoreItem>
</file>

<file path=docProps/app.xml><?xml version="1.0" encoding="utf-8"?>
<Properties xmlns="http://schemas.openxmlformats.org/officeDocument/2006/extended-properties" xmlns:vt="http://schemas.openxmlformats.org/officeDocument/2006/docPropsVTypes">
  <Template/>
  <TotalTime>206</TotalTime>
  <Words>614</Words>
  <Application>Microsoft Office PowerPoint</Application>
  <PresentationFormat>On-screen Show (16:10)</PresentationFormat>
  <Paragraphs>69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Roboto Light</vt:lpstr>
      <vt:lpstr>Calibri</vt:lpstr>
      <vt:lpstr>Geneva</vt:lpstr>
      <vt:lpstr>Roboto</vt:lpstr>
      <vt:lpstr>Cambria Math</vt:lpstr>
      <vt:lpstr>Symbol</vt:lpstr>
      <vt:lpstr>Master Guide to Intelligent Data Science</vt:lpstr>
      <vt:lpstr>Neural Networks: Exercise</vt:lpstr>
      <vt:lpstr>Exercise 1 Theoretical Questions</vt:lpstr>
      <vt:lpstr>Theoretical Questions</vt:lpstr>
      <vt:lpstr>Theoretical Questions</vt:lpstr>
      <vt:lpstr>Theoretical Questions</vt:lpstr>
      <vt:lpstr>Theoretical Questions</vt:lpstr>
      <vt:lpstr>Exercise 2 Practice with KNIME</vt:lpstr>
      <vt:lpstr>FFNN for binary classification</vt:lpstr>
      <vt:lpstr>Training a fully connected feed forward network for binary classification</vt:lpstr>
      <vt:lpstr>Deploying a fully connected feed forward network for binary classification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 User</dc:creator>
  <cp:lastModifiedBy>Emilio Silvestri</cp:lastModifiedBy>
  <cp:revision>131</cp:revision>
  <cp:lastPrinted>2019-02-14T13:33:55Z</cp:lastPrinted>
  <dcterms:created xsi:type="dcterms:W3CDTF">2019-02-27T15:40:41Z</dcterms:created>
  <dcterms:modified xsi:type="dcterms:W3CDTF">2021-02-17T16:32:02Z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0x010100683E31740070594596117FEC384DD67F</vt:lpwstr>
  </property>
  <property fmtid="{D5CDD505-2E9C-101B-9397-08002B2CF9AE}" pid="3" name="_dlc_DocIdItemGuid">
    <vt:lpwstr>fa7b4d8f-c64e-4fe1-ac9a-7dcabb63eb4b</vt:lpwstr>
  </property>
</Properties>
</file>