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hWW5W3OGLWFDXqkvmYhpfGWSoK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6392483f1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6392483f1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46392483f1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6392483f1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6392483f1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46392483f1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ph idx="4294967295" type="body"/>
          </p:nvPr>
        </p:nvPicPr>
        <p:blipFill rotWithShape="1">
          <a:blip r:embed="rId3">
            <a:alphaModFix/>
          </a:blip>
          <a:srcRect b="0" l="0" r="0" t="0"/>
          <a:stretch/>
        </p:blipFill>
        <p:spPr>
          <a:xfrm>
            <a:off x="11360150" y="136525"/>
            <a:ext cx="720725" cy="720725"/>
          </a:xfrm>
          <a:prstGeom prst="rect">
            <a:avLst/>
          </a:prstGeom>
          <a:noFill/>
          <a:ln>
            <a:noFill/>
          </a:ln>
        </p:spPr>
      </p:pic>
      <p:sp>
        <p:nvSpPr>
          <p:cNvPr id="90" name="Google Shape;90;p1"/>
          <p:cNvSpPr txBox="1"/>
          <p:nvPr/>
        </p:nvSpPr>
        <p:spPr>
          <a:xfrm>
            <a:off x="2682124" y="496887"/>
            <a:ext cx="668157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800" u="none" cap="none" strike="noStrike">
                <a:solidFill>
                  <a:schemeClr val="accent2"/>
                </a:solidFill>
                <a:latin typeface="Times New Roman"/>
                <a:ea typeface="Times New Roman"/>
                <a:cs typeface="Times New Roman"/>
                <a:sym typeface="Times New Roman"/>
              </a:rPr>
              <a:t>MCA Major Project Mid Term Evaluation</a:t>
            </a:r>
            <a:endParaRPr b="1" sz="2800">
              <a:solidFill>
                <a:schemeClr val="accent2"/>
              </a:solidFill>
              <a:latin typeface="Times New Roman"/>
              <a:ea typeface="Times New Roman"/>
              <a:cs typeface="Times New Roman"/>
              <a:sym typeface="Times New Roman"/>
            </a:endParaRPr>
          </a:p>
        </p:txBody>
      </p:sp>
      <p:sp>
        <p:nvSpPr>
          <p:cNvPr id="91" name="Google Shape;91;p1"/>
          <p:cNvSpPr txBox="1"/>
          <p:nvPr/>
        </p:nvSpPr>
        <p:spPr>
          <a:xfrm>
            <a:off x="2911151" y="1347969"/>
            <a:ext cx="6223518" cy="655885"/>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lang="en-IN" sz="3600">
                <a:solidFill>
                  <a:schemeClr val="dk1"/>
                </a:solidFill>
                <a:latin typeface="Times New Roman"/>
                <a:ea typeface="Times New Roman"/>
                <a:cs typeface="Times New Roman"/>
                <a:sym typeface="Times New Roman"/>
              </a:rPr>
              <a:t>TyreCheck Support AI</a:t>
            </a:r>
            <a:endParaRPr sz="3600">
              <a:solidFill>
                <a:schemeClr val="dk1"/>
              </a:solidFill>
              <a:latin typeface="Calibri"/>
              <a:ea typeface="Calibri"/>
              <a:cs typeface="Calibri"/>
              <a:sym typeface="Calibri"/>
            </a:endParaRPr>
          </a:p>
        </p:txBody>
      </p:sp>
      <p:sp>
        <p:nvSpPr>
          <p:cNvPr id="92" name="Google Shape;92;p1"/>
          <p:cNvSpPr txBox="1"/>
          <p:nvPr/>
        </p:nvSpPr>
        <p:spPr>
          <a:xfrm>
            <a:off x="4951835" y="4332231"/>
            <a:ext cx="2288319" cy="12618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By</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IN" sz="2000">
                <a:solidFill>
                  <a:schemeClr val="dk1"/>
                </a:solidFill>
                <a:latin typeface="Times New Roman"/>
                <a:ea typeface="Times New Roman"/>
                <a:cs typeface="Times New Roman"/>
                <a:sym typeface="Times New Roman"/>
              </a:rPr>
              <a:t>Awani  Vinit  Sathe</a:t>
            </a:r>
            <a:endParaRPr/>
          </a:p>
          <a:p>
            <a:pPr indent="0" lvl="0" marL="0" marR="0" rtl="0" algn="ctr">
              <a:spcBef>
                <a:spcPts val="0"/>
              </a:spcBef>
              <a:spcAft>
                <a:spcPts val="0"/>
              </a:spcAft>
              <a:buNone/>
            </a:pPr>
            <a:r>
              <a:rPr b="1" lang="en-IN" sz="2000">
                <a:solidFill>
                  <a:schemeClr val="dk1"/>
                </a:solidFill>
                <a:latin typeface="Times New Roman"/>
                <a:ea typeface="Times New Roman"/>
                <a:cs typeface="Times New Roman"/>
                <a:sym typeface="Times New Roman"/>
              </a:rPr>
              <a:t>23FS20MCA00007</a:t>
            </a:r>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2023-25</a:t>
            </a:r>
            <a:endParaRPr sz="3600">
              <a:solidFill>
                <a:schemeClr val="dk1"/>
              </a:solidFill>
              <a:latin typeface="Times New Roman"/>
              <a:ea typeface="Times New Roman"/>
              <a:cs typeface="Times New Roman"/>
              <a:sym typeface="Times New Roman"/>
            </a:endParaRPr>
          </a:p>
        </p:txBody>
      </p:sp>
      <p:sp>
        <p:nvSpPr>
          <p:cNvPr id="93" name="Google Shape;93;p1"/>
          <p:cNvSpPr txBox="1"/>
          <p:nvPr/>
        </p:nvSpPr>
        <p:spPr>
          <a:xfrm>
            <a:off x="3996959" y="2331716"/>
            <a:ext cx="4198200" cy="1812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Under the guidance of</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Dr. </a:t>
            </a:r>
            <a:r>
              <a:rPr lang="en-IN" sz="2000">
                <a:solidFill>
                  <a:schemeClr val="dk1"/>
                </a:solidFill>
                <a:latin typeface="Times New Roman"/>
                <a:ea typeface="Times New Roman"/>
                <a:cs typeface="Times New Roman"/>
                <a:sym typeface="Times New Roman"/>
              </a:rPr>
              <a:t>Kuntal Gaur </a:t>
            </a:r>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1600">
                <a:solidFill>
                  <a:schemeClr val="dk1"/>
                </a:solidFill>
                <a:latin typeface="Times New Roman"/>
                <a:ea typeface="Times New Roman"/>
                <a:cs typeface="Times New Roman"/>
                <a:sym typeface="Times New Roman"/>
              </a:rPr>
              <a:t>Department of Computer Applications</a:t>
            </a:r>
            <a:endParaRPr/>
          </a:p>
          <a:p>
            <a:pPr indent="0" lvl="0" marL="0" marR="0" rtl="0" algn="ctr">
              <a:lnSpc>
                <a:spcPct val="107000"/>
              </a:lnSpc>
              <a:spcBef>
                <a:spcPts val="0"/>
              </a:spcBef>
              <a:spcAft>
                <a:spcPts val="0"/>
              </a:spcAft>
              <a:buNone/>
            </a:pPr>
            <a:r>
              <a:rPr lang="en-IN" sz="1600">
                <a:solidFill>
                  <a:schemeClr val="dk1"/>
                </a:solidFill>
                <a:latin typeface="Times New Roman"/>
                <a:ea typeface="Times New Roman"/>
                <a:cs typeface="Times New Roman"/>
                <a:sym typeface="Times New Roman"/>
              </a:rPr>
              <a:t>Faculty of Science, Technology and Architecture</a:t>
            </a:r>
            <a:endParaRPr/>
          </a:p>
          <a:p>
            <a:pPr indent="0" lvl="0" marL="0" marR="0" rtl="0" algn="ctr">
              <a:spcBef>
                <a:spcPts val="800"/>
              </a:spcBef>
              <a:spcAft>
                <a:spcPts val="0"/>
              </a:spcAft>
              <a:buNone/>
            </a:pPr>
            <a:r>
              <a:rPr lang="en-IN" sz="1600">
                <a:solidFill>
                  <a:schemeClr val="dk1"/>
                </a:solidFill>
                <a:latin typeface="Times New Roman"/>
                <a:ea typeface="Times New Roman"/>
                <a:cs typeface="Times New Roman"/>
                <a:sym typeface="Times New Roman"/>
              </a:rPr>
              <a:t>Manipal University Jaipur</a:t>
            </a:r>
            <a:endParaRPr sz="2800">
              <a:solidFill>
                <a:schemeClr val="dk1"/>
              </a:solidFill>
              <a:latin typeface="Times New Roman"/>
              <a:ea typeface="Times New Roman"/>
              <a:cs typeface="Times New Roman"/>
              <a:sym typeface="Times New Roman"/>
            </a:endParaRPr>
          </a:p>
        </p:txBody>
      </p:sp>
      <p:sp>
        <p:nvSpPr>
          <p:cNvPr id="94" name="Google Shape;9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46392483f1_0_16"/>
          <p:cNvSpPr txBox="1"/>
          <p:nvPr>
            <p:ph type="title"/>
          </p:nvPr>
        </p:nvSpPr>
        <p:spPr>
          <a:xfrm>
            <a:off x="682875" y="3053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u="sng">
                <a:latin typeface="Times New Roman"/>
                <a:ea typeface="Times New Roman"/>
                <a:cs typeface="Times New Roman"/>
                <a:sym typeface="Times New Roman"/>
              </a:rPr>
              <a:t>Level 0 DFD:</a:t>
            </a:r>
            <a:r>
              <a:rPr lang="en-IN"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73" name="Google Shape;173;g346392483f1_0_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74" name="Google Shape;174;g346392483f1_0_16"/>
          <p:cNvSpPr/>
          <p:nvPr/>
        </p:nvSpPr>
        <p:spPr>
          <a:xfrm>
            <a:off x="0" y="6176962"/>
            <a:ext cx="12192000" cy="681000"/>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75" name="Google Shape;175;g346392483f1_0_16" title="ChatGPT Image Mar 30, 2025, 09_08_28 AM.png"/>
          <p:cNvPicPr preferRelativeResize="0"/>
          <p:nvPr/>
        </p:nvPicPr>
        <p:blipFill>
          <a:blip r:embed="rId3">
            <a:alphaModFix/>
          </a:blip>
          <a:stretch>
            <a:fillRect/>
          </a:stretch>
        </p:blipFill>
        <p:spPr>
          <a:xfrm>
            <a:off x="2915188" y="1532575"/>
            <a:ext cx="6361628" cy="42410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81" name="Google Shape;181;p10"/>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82" name="Google Shape;182;p10"/>
          <p:cNvSpPr txBox="1"/>
          <p:nvPr/>
        </p:nvSpPr>
        <p:spPr>
          <a:xfrm>
            <a:off x="653144" y="293656"/>
            <a:ext cx="5971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Data Flow Diagram (DFD):</a:t>
            </a:r>
            <a:endParaRPr/>
          </a:p>
        </p:txBody>
      </p:sp>
      <p:sp>
        <p:nvSpPr>
          <p:cNvPr id="183" name="Google Shape;183;p10"/>
          <p:cNvSpPr txBox="1"/>
          <p:nvPr/>
        </p:nvSpPr>
        <p:spPr>
          <a:xfrm>
            <a:off x="653144" y="856525"/>
            <a:ext cx="10459616"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Level 1 (Detailed View):</a:t>
            </a:r>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Breaks down the </a:t>
            </a:r>
            <a:r>
              <a:rPr b="1" lang="en-IN" sz="1800">
                <a:solidFill>
                  <a:schemeClr val="dk1"/>
                </a:solidFill>
                <a:latin typeface="Calibri"/>
                <a:ea typeface="Calibri"/>
                <a:cs typeface="Calibri"/>
                <a:sym typeface="Calibri"/>
              </a:rPr>
              <a:t>TyreCheck Support AI System</a:t>
            </a:r>
            <a:r>
              <a:rPr lang="en-IN" sz="1800">
                <a:solidFill>
                  <a:schemeClr val="dk1"/>
                </a:solidFill>
                <a:latin typeface="Calibri"/>
                <a:ea typeface="Calibri"/>
                <a:cs typeface="Calibri"/>
                <a:sym typeface="Calibri"/>
              </a:rPr>
              <a:t> into specific processes.</a:t>
            </a:r>
            <a:endParaRPr/>
          </a:p>
          <a:p>
            <a:pPr indent="-114300" lvl="0" marL="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Processes: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Query Handling</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Model Processing</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Claims &amp; Warranty Assistance</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Automated Query Resolution</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Continuous Learning</a:t>
            </a:r>
            <a:endParaRPr/>
          </a:p>
          <a:p>
            <a:pPr indent="-114300" lvl="0" marL="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Data Stores: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Tyre Data Repository:</a:t>
            </a:r>
            <a:r>
              <a:rPr b="0" i="0" lang="en-IN" sz="1800" u="none" cap="none" strike="noStrike">
                <a:solidFill>
                  <a:schemeClr val="dk1"/>
                </a:solidFill>
                <a:latin typeface="Calibri"/>
                <a:ea typeface="Calibri"/>
                <a:cs typeface="Calibri"/>
                <a:sym typeface="Calibri"/>
              </a:rPr>
              <a:t> Stores tyre-related data for accurate responses.</a:t>
            </a:r>
            <a:endParaRPr/>
          </a:p>
          <a:p>
            <a:pPr indent="-285750" lvl="1" marL="742950" marR="0" rtl="0" algn="l">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Claims &amp; Warranty Database:</a:t>
            </a:r>
            <a:r>
              <a:rPr b="0" i="0" lang="en-IN" sz="1800" u="none" cap="none" strike="noStrike">
                <a:solidFill>
                  <a:schemeClr val="dk1"/>
                </a:solidFill>
                <a:latin typeface="Calibri"/>
                <a:ea typeface="Calibri"/>
                <a:cs typeface="Calibri"/>
                <a:sym typeface="Calibri"/>
              </a:rPr>
              <a:t> Stores records of claims and warranty details.</a:t>
            </a:r>
            <a:endParaRPr/>
          </a:p>
          <a:p>
            <a:pPr indent="-285750" lvl="1" marL="742950" marR="0" rtl="0" algn="l">
              <a:spcBef>
                <a:spcPts val="0"/>
              </a:spcBef>
              <a:spcAft>
                <a:spcPts val="0"/>
              </a:spcAft>
              <a:buClr>
                <a:schemeClr val="dk1"/>
              </a:buClr>
              <a:buSzPts val="1800"/>
              <a:buFont typeface="Arial"/>
              <a:buChar char="•"/>
            </a:pPr>
            <a:r>
              <a:rPr b="1" i="0" lang="en-IN" sz="1800" u="none" cap="none" strike="noStrike">
                <a:solidFill>
                  <a:schemeClr val="dk1"/>
                </a:solidFill>
                <a:latin typeface="Calibri"/>
                <a:ea typeface="Calibri"/>
                <a:cs typeface="Calibri"/>
                <a:sym typeface="Calibri"/>
              </a:rPr>
              <a:t>Conversation History Database:</a:t>
            </a:r>
            <a:r>
              <a:rPr b="0" i="0" lang="en-IN" sz="1800" u="none" cap="none" strike="noStrike">
                <a:solidFill>
                  <a:schemeClr val="dk1"/>
                </a:solidFill>
                <a:latin typeface="Calibri"/>
                <a:ea typeface="Calibri"/>
                <a:cs typeface="Calibri"/>
                <a:sym typeface="Calibri"/>
              </a:rPr>
              <a:t> Stores past interactions for context and learning.</a:t>
            </a:r>
            <a:endParaRPr/>
          </a:p>
          <a:p>
            <a:pPr indent="-114300" lvl="0" marL="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Data Flows: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Users send queries → Query Handling → Model Processing.</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Model Processing queries data from repositories and databases.</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Processed responses are generated and sent to users.</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Feedback is recorded for Continuous Learning.</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Data stores are updated with new knowledge and conversations.</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4" name="Google Shape;18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46392483f1_0_27"/>
          <p:cNvSpPr txBox="1"/>
          <p:nvPr>
            <p:ph type="title"/>
          </p:nvPr>
        </p:nvSpPr>
        <p:spPr>
          <a:xfrm>
            <a:off x="467800" y="2456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2400" u="sng">
                <a:latin typeface="Times New Roman"/>
                <a:ea typeface="Times New Roman"/>
                <a:cs typeface="Times New Roman"/>
                <a:sym typeface="Times New Roman"/>
              </a:rPr>
              <a:t>Level 1 DFD:</a:t>
            </a:r>
            <a:endParaRPr b="1" sz="2400" u="sng">
              <a:latin typeface="Times New Roman"/>
              <a:ea typeface="Times New Roman"/>
              <a:cs typeface="Times New Roman"/>
              <a:sym typeface="Times New Roman"/>
            </a:endParaRPr>
          </a:p>
        </p:txBody>
      </p:sp>
      <p:sp>
        <p:nvSpPr>
          <p:cNvPr id="191" name="Google Shape;191;g346392483f1_0_2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92" name="Google Shape;192;g346392483f1_0_27"/>
          <p:cNvSpPr/>
          <p:nvPr/>
        </p:nvSpPr>
        <p:spPr>
          <a:xfrm>
            <a:off x="0" y="6176962"/>
            <a:ext cx="12192000" cy="681000"/>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93" name="Google Shape;193;g346392483f1_0_27" title="ChatGPT Image Mar 30, 2025, 08_58_42 AM.png"/>
          <p:cNvPicPr preferRelativeResize="0"/>
          <p:nvPr/>
        </p:nvPicPr>
        <p:blipFill>
          <a:blip r:embed="rId3">
            <a:alphaModFix/>
          </a:blip>
          <a:stretch>
            <a:fillRect/>
          </a:stretch>
        </p:blipFill>
        <p:spPr>
          <a:xfrm>
            <a:off x="2704313" y="1335026"/>
            <a:ext cx="6783375" cy="4522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99" name="Google Shape;199;p11"/>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200" name="Google Shape;200;p11"/>
          <p:cNvSpPr txBox="1"/>
          <p:nvPr/>
        </p:nvSpPr>
        <p:spPr>
          <a:xfrm>
            <a:off x="653144" y="293656"/>
            <a:ext cx="5971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Future Scope :</a:t>
            </a:r>
            <a:endParaRPr/>
          </a:p>
        </p:txBody>
      </p:sp>
      <p:sp>
        <p:nvSpPr>
          <p:cNvPr id="201" name="Google Shape;20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02" name="Google Shape;202;p11"/>
          <p:cNvSpPr txBox="1"/>
          <p:nvPr/>
        </p:nvSpPr>
        <p:spPr>
          <a:xfrm>
            <a:off x="423759" y="856525"/>
            <a:ext cx="112899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1. Advanced LLM Development:</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Continuously improve the language model by training with updated tyre-related data, enhancing its contextual understanding and accuracy.</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Incorporate multilingual support for a broader, global customer base.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2. Seamless Integration with IoT Systems:</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Integrate AI with real-time data from smart tyres, sensors, and connected vehicles to predict tyre health and provide proactive maintenance recommendations.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Enable automated diagnostics and early detection of tyre issues before they become critical.</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3. Enhanced Automation of Claims &amp; Warranty Processes:</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Fully automate the claims and warranty process with AI, minimizing human intervention and improving response times.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Implement blockchain technology for secure, transparent, and tamper-proof claim management.</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4. Improvement in NLP Capabilities:</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Enhance the model’s ability to understand complex, multi-turn conversations for a smoother user experience.</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Implement sentiment analysis to provide empathetic, user-friendly interactions.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0" name="Google Shape;100;p2"/>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01" name="Google Shape;101;p2"/>
          <p:cNvSpPr txBox="1"/>
          <p:nvPr/>
        </p:nvSpPr>
        <p:spPr>
          <a:xfrm>
            <a:off x="5424983" y="856525"/>
            <a:ext cx="13420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accent2"/>
                </a:solidFill>
                <a:latin typeface="Times New Roman"/>
                <a:ea typeface="Times New Roman"/>
                <a:cs typeface="Times New Roman"/>
                <a:sym typeface="Times New Roman"/>
              </a:rPr>
              <a:t>Outline</a:t>
            </a:r>
            <a:endParaRPr b="1" sz="2800">
              <a:solidFill>
                <a:schemeClr val="accent2"/>
              </a:solidFill>
              <a:latin typeface="Times New Roman"/>
              <a:ea typeface="Times New Roman"/>
              <a:cs typeface="Times New Roman"/>
              <a:sym typeface="Times New Roman"/>
            </a:endParaRPr>
          </a:p>
        </p:txBody>
      </p:sp>
      <p:sp>
        <p:nvSpPr>
          <p:cNvPr id="102" name="Google Shape;102;p2"/>
          <p:cNvSpPr txBox="1"/>
          <p:nvPr/>
        </p:nvSpPr>
        <p:spPr>
          <a:xfrm>
            <a:off x="838200" y="1764387"/>
            <a:ext cx="10515600" cy="2524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Introduction</a:t>
            </a:r>
            <a:endParaRPr/>
          </a:p>
          <a:p>
            <a:pPr indent="-342900" lvl="0" marL="342900" marR="0" rtl="0" algn="l">
              <a:spcBef>
                <a:spcPts val="120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Motivation</a:t>
            </a:r>
            <a:endParaRPr/>
          </a:p>
          <a:p>
            <a:pPr indent="-342900" lvl="0" marL="342900" marR="0" rtl="0" algn="l">
              <a:spcBef>
                <a:spcPts val="120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Process Model</a:t>
            </a:r>
            <a:endParaRPr/>
          </a:p>
          <a:p>
            <a:pPr indent="-342900" lvl="0" marL="342900" marR="0" rtl="0" algn="l">
              <a:spcBef>
                <a:spcPts val="120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Software Requirement Specification (SRS) </a:t>
            </a:r>
            <a:endParaRPr/>
          </a:p>
          <a:p>
            <a:pPr indent="-342900" lvl="0" marL="342900" marR="0" rtl="0" algn="l">
              <a:spcBef>
                <a:spcPts val="120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Data Flow Diagram (DFD)</a:t>
            </a:r>
            <a:endParaRPr/>
          </a:p>
          <a:p>
            <a:pPr indent="-342900" lvl="0" marL="342900" marR="0" rtl="0" algn="l">
              <a:spcBef>
                <a:spcPts val="120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Future Scope</a:t>
            </a:r>
            <a:endParaRPr/>
          </a:p>
        </p:txBody>
      </p:sp>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9" name="Google Shape;109;p3"/>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10" name="Google Shape;110;p3"/>
          <p:cNvSpPr txBox="1"/>
          <p:nvPr/>
        </p:nvSpPr>
        <p:spPr>
          <a:xfrm>
            <a:off x="653143" y="380663"/>
            <a:ext cx="4217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Introduction :</a:t>
            </a:r>
            <a:endParaRPr b="1" sz="2400" u="sng">
              <a:solidFill>
                <a:schemeClr val="dk1"/>
              </a:solidFill>
              <a:latin typeface="Times New Roman"/>
              <a:ea typeface="Times New Roman"/>
              <a:cs typeface="Times New Roman"/>
              <a:sym typeface="Times New Roman"/>
            </a:endParaRPr>
          </a:p>
        </p:txBody>
      </p:sp>
      <p:sp>
        <p:nvSpPr>
          <p:cNvPr id="111" name="Google Shape;111;p3"/>
          <p:cNvSpPr txBox="1"/>
          <p:nvPr/>
        </p:nvSpPr>
        <p:spPr>
          <a:xfrm>
            <a:off x="315686" y="1235279"/>
            <a:ext cx="11560628" cy="463242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a:t>
            </a:r>
            <a:r>
              <a:rPr lang="en-IN" sz="1800">
                <a:solidFill>
                  <a:schemeClr val="dk1"/>
                </a:solidFill>
                <a:latin typeface="Times New Roman"/>
                <a:ea typeface="Times New Roman"/>
                <a:cs typeface="Times New Roman"/>
                <a:sym typeface="Times New Roman"/>
              </a:rPr>
              <a:t>TyreCheck Support AI is a specialized language model designed to assist users with tyre-related claims, warranty processes, and general support. It delivers accurate, context-aware, and automated responses, ensuring a seamless customer experience. By streamlining queries and providing instant solutions, it enhances efficiency, reduces response time, and improves customer satisfaction. This AI-driven support system helps users navigate tyre issues with ease and confidence.</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chemeClr val="dk1"/>
              </a:buClr>
              <a:buSzPts val="1800"/>
              <a:buFont typeface="Times New Roman"/>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800"/>
              <a:buFont typeface="Times New Roman"/>
              <a:buNone/>
            </a:pPr>
            <a:r>
              <a:rPr b="1" lang="en-IN" sz="1800">
                <a:solidFill>
                  <a:srgbClr val="000000"/>
                </a:solidFill>
                <a:latin typeface="Times New Roman"/>
                <a:ea typeface="Times New Roman"/>
                <a:cs typeface="Times New Roman"/>
                <a:sym typeface="Times New Roman"/>
              </a:rPr>
              <a:t>Why you should choose us?</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800">
                <a:solidFill>
                  <a:srgbClr val="000000"/>
                </a:solidFill>
                <a:latin typeface="Times New Roman"/>
                <a:ea typeface="Times New Roman"/>
                <a:cs typeface="Times New Roman"/>
                <a:sym typeface="Times New Roman"/>
              </a:rPr>
              <a:t>TyreCheck Support AI is the ideal solution for handling tyre-related claims, warranty processes, and general support efficiently. Our specialized AI delivers fast, accurate, and context-aware responses, ensuring a seamless customer experience. By automating queries and streamlining issue resolution, we significantly reduce response times, enhance efficiency, and improve customer satisfaction. Whether you need assistance with a claim, warranty details, or troubleshooting tyre-related concerns, our AI-driven system provides instant, reliable solutions. With TyreCheck Support AI, you save time, minimize hassle, and receive expert guidance at your convenience, making tyre support easier, faster, and more effective than ever before.</a:t>
            </a:r>
            <a:endParaRPr sz="1800">
              <a:solidFill>
                <a:schemeClr val="dk1"/>
              </a:solidFill>
              <a:latin typeface="Calibri"/>
              <a:ea typeface="Calibri"/>
              <a:cs typeface="Calibri"/>
              <a:sym typeface="Calibri"/>
            </a:endParaRPr>
          </a:p>
          <a:p>
            <a:pPr indent="0" lvl="0" marL="0" marR="0" rtl="0" algn="l">
              <a:spcBef>
                <a:spcPts val="800"/>
              </a:spcBef>
              <a:spcAft>
                <a:spcPts val="0"/>
              </a:spcAft>
              <a:buNone/>
            </a:pPr>
            <a:r>
              <a:t/>
            </a:r>
            <a:endParaRPr sz="1800">
              <a:solidFill>
                <a:schemeClr val="dk1"/>
              </a:solidFill>
              <a:latin typeface="Calibri"/>
              <a:ea typeface="Calibri"/>
              <a:cs typeface="Calibri"/>
              <a:sym typeface="Calibri"/>
            </a:endParaRPr>
          </a:p>
        </p:txBody>
      </p:sp>
      <p:sp>
        <p:nvSpPr>
          <p:cNvPr id="112" name="Google Shape;11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8" name="Google Shape;118;p4"/>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19" name="Google Shape;119;p4"/>
          <p:cNvSpPr txBox="1"/>
          <p:nvPr/>
        </p:nvSpPr>
        <p:spPr>
          <a:xfrm>
            <a:off x="653143" y="380663"/>
            <a:ext cx="4217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Motivation :</a:t>
            </a:r>
            <a:endParaRPr b="1" sz="2400" u="sng">
              <a:solidFill>
                <a:schemeClr val="dk1"/>
              </a:solidFill>
              <a:latin typeface="Times New Roman"/>
              <a:ea typeface="Times New Roman"/>
              <a:cs typeface="Times New Roman"/>
              <a:sym typeface="Times New Roman"/>
            </a:endParaRPr>
          </a:p>
        </p:txBody>
      </p:sp>
      <p:sp>
        <p:nvSpPr>
          <p:cNvPr id="120" name="Google Shape;120;p4"/>
          <p:cNvSpPr txBox="1"/>
          <p:nvPr/>
        </p:nvSpPr>
        <p:spPr>
          <a:xfrm>
            <a:off x="315686" y="926779"/>
            <a:ext cx="11560628" cy="555055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 </a:t>
            </a:r>
            <a:r>
              <a:rPr lang="en-IN" sz="1800">
                <a:solidFill>
                  <a:srgbClr val="000000"/>
                </a:solidFill>
                <a:latin typeface="Times New Roman"/>
                <a:ea typeface="Times New Roman"/>
                <a:cs typeface="Times New Roman"/>
                <a:sym typeface="Times New Roman"/>
              </a:rPr>
              <a:t>The need for fast, efficient, and reliable support in the tyre industry has never been greater. Customers often face challenges with claims, warranties, and general tyre-related inquiries, leading to frustration and delays. Traditional support systems are slow, inefficient, and costly for businesses to maintain. To bridge this gap, TyreCheck Support AI provides a smart, automated solution that enhances customer experience, reduces response times, and optimizes business operations.</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rgbClr val="000000"/>
              </a:buClr>
              <a:buSzPts val="1800"/>
              <a:buFont typeface="Times New Roman"/>
              <a:buNone/>
            </a:pPr>
            <a:r>
              <a:rPr lang="en-IN" sz="1800">
                <a:solidFill>
                  <a:srgbClr val="000000"/>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228600" lvl="0" marL="0" marR="0" rtl="0" algn="l">
              <a:lnSpc>
                <a:spcPct val="107000"/>
              </a:lnSpc>
              <a:spcBef>
                <a:spcPts val="800"/>
              </a:spcBef>
              <a:spcAft>
                <a:spcPts val="0"/>
              </a:spcAft>
              <a:buClr>
                <a:srgbClr val="000000"/>
              </a:buClr>
              <a:buSzPts val="1800"/>
              <a:buFont typeface="Times New Roman"/>
              <a:buNone/>
            </a:pPr>
            <a:r>
              <a:rPr b="1" lang="en-IN" sz="1800">
                <a:solidFill>
                  <a:srgbClr val="000000"/>
                </a:solidFill>
                <a:latin typeface="Times New Roman"/>
                <a:ea typeface="Times New Roman"/>
                <a:cs typeface="Times New Roman"/>
                <a:sym typeface="Times New Roman"/>
              </a:rPr>
              <a:t>Our services include: </a:t>
            </a:r>
            <a:endParaRPr sz="18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1" lang="en-IN" sz="1800">
                <a:solidFill>
                  <a:srgbClr val="000000"/>
                </a:solidFill>
                <a:latin typeface="Times New Roman"/>
                <a:ea typeface="Times New Roman"/>
                <a:cs typeface="Times New Roman"/>
                <a:sym typeface="Times New Roman"/>
              </a:rPr>
              <a:t>Tyre Claims Assistance:</a:t>
            </a:r>
            <a:r>
              <a:rPr lang="en-IN" sz="1800">
                <a:solidFill>
                  <a:srgbClr val="000000"/>
                </a:solidFill>
                <a:latin typeface="Times New Roman"/>
                <a:ea typeface="Times New Roman"/>
                <a:cs typeface="Times New Roman"/>
                <a:sym typeface="Times New Roman"/>
              </a:rPr>
              <a:t> Streamlining the claims process by providing instant guidance and accurate information.</a:t>
            </a:r>
            <a:endParaRPr sz="1800">
              <a:solidFill>
                <a:srgbClr val="000000"/>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1" lang="en-IN" sz="1800">
                <a:solidFill>
                  <a:srgbClr val="000000"/>
                </a:solidFill>
                <a:latin typeface="Times New Roman"/>
                <a:ea typeface="Times New Roman"/>
                <a:cs typeface="Times New Roman"/>
                <a:sym typeface="Times New Roman"/>
              </a:rPr>
              <a:t>Warranty Support:</a:t>
            </a:r>
            <a:r>
              <a:rPr lang="en-IN" sz="1800">
                <a:solidFill>
                  <a:srgbClr val="000000"/>
                </a:solidFill>
                <a:latin typeface="Times New Roman"/>
                <a:ea typeface="Times New Roman"/>
                <a:cs typeface="Times New Roman"/>
                <a:sym typeface="Times New Roman"/>
              </a:rPr>
              <a:t> Helping users understand warranty coverage, eligibility, and claim procedures.</a:t>
            </a:r>
            <a:endParaRPr sz="1800">
              <a:solidFill>
                <a:srgbClr val="000000"/>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1" lang="en-IN" sz="1800">
                <a:solidFill>
                  <a:srgbClr val="000000"/>
                </a:solidFill>
                <a:latin typeface="Times New Roman"/>
                <a:ea typeface="Times New Roman"/>
                <a:cs typeface="Times New Roman"/>
                <a:sym typeface="Times New Roman"/>
              </a:rPr>
              <a:t>Automated Query Resolution:</a:t>
            </a:r>
            <a:r>
              <a:rPr lang="en-IN" sz="1800">
                <a:solidFill>
                  <a:srgbClr val="000000"/>
                </a:solidFill>
                <a:latin typeface="Times New Roman"/>
                <a:ea typeface="Times New Roman"/>
                <a:cs typeface="Times New Roman"/>
                <a:sym typeface="Times New Roman"/>
              </a:rPr>
              <a:t> Delivering real-time, context-aware responses to common tyre-related questions.</a:t>
            </a:r>
            <a:endParaRPr sz="1800">
              <a:solidFill>
                <a:srgbClr val="000000"/>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1" lang="en-IN" sz="1800">
                <a:solidFill>
                  <a:srgbClr val="000000"/>
                </a:solidFill>
                <a:latin typeface="Times New Roman"/>
                <a:ea typeface="Times New Roman"/>
                <a:cs typeface="Times New Roman"/>
                <a:sym typeface="Times New Roman"/>
              </a:rPr>
              <a:t>24/7 Availability:</a:t>
            </a:r>
            <a:r>
              <a:rPr lang="en-IN" sz="1800">
                <a:solidFill>
                  <a:srgbClr val="000000"/>
                </a:solidFill>
                <a:latin typeface="Times New Roman"/>
                <a:ea typeface="Times New Roman"/>
                <a:cs typeface="Times New Roman"/>
                <a:sym typeface="Times New Roman"/>
              </a:rPr>
              <a:t> Ensuring round-the-clock support without the need for human intervention.</a:t>
            </a:r>
            <a:endParaRPr sz="1800">
              <a:solidFill>
                <a:srgbClr val="000000"/>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1" lang="en-IN" sz="1800">
                <a:solidFill>
                  <a:srgbClr val="000000"/>
                </a:solidFill>
                <a:latin typeface="Times New Roman"/>
                <a:ea typeface="Times New Roman"/>
                <a:cs typeface="Times New Roman"/>
                <a:sym typeface="Times New Roman"/>
              </a:rPr>
              <a:t>Cost Reduction for Businesses:</a:t>
            </a:r>
            <a:r>
              <a:rPr lang="en-IN" sz="1800">
                <a:solidFill>
                  <a:srgbClr val="000000"/>
                </a:solidFill>
                <a:latin typeface="Times New Roman"/>
                <a:ea typeface="Times New Roman"/>
                <a:cs typeface="Times New Roman"/>
                <a:sym typeface="Times New Roman"/>
              </a:rPr>
              <a:t> Minimizing operational expenses by automating customer interactions.</a:t>
            </a:r>
            <a:endParaRPr sz="1800">
              <a:solidFill>
                <a:srgbClr val="000000"/>
              </a:solidFill>
              <a:latin typeface="Calibri"/>
              <a:ea typeface="Calibri"/>
              <a:cs typeface="Calibri"/>
              <a:sym typeface="Calibri"/>
            </a:endParaRPr>
          </a:p>
          <a:p>
            <a:pPr indent="-342900" lvl="0" marL="342900" marR="0" rtl="0" algn="l">
              <a:lnSpc>
                <a:spcPct val="107000"/>
              </a:lnSpc>
              <a:spcBef>
                <a:spcPts val="800"/>
              </a:spcBef>
              <a:spcAft>
                <a:spcPts val="0"/>
              </a:spcAft>
              <a:buClr>
                <a:srgbClr val="000000"/>
              </a:buClr>
              <a:buSzPts val="1000"/>
              <a:buFont typeface="Noto Sans Symbols"/>
              <a:buChar char="∙"/>
            </a:pPr>
            <a:r>
              <a:rPr b="1" lang="en-IN" sz="1800">
                <a:solidFill>
                  <a:srgbClr val="000000"/>
                </a:solidFill>
                <a:latin typeface="Times New Roman"/>
                <a:ea typeface="Times New Roman"/>
                <a:cs typeface="Times New Roman"/>
                <a:sym typeface="Times New Roman"/>
              </a:rPr>
              <a:t>Seamless User Experience:</a:t>
            </a:r>
            <a:r>
              <a:rPr lang="en-IN" sz="1800">
                <a:solidFill>
                  <a:srgbClr val="000000"/>
                </a:solidFill>
                <a:latin typeface="Times New Roman"/>
                <a:ea typeface="Times New Roman"/>
                <a:cs typeface="Times New Roman"/>
                <a:sym typeface="Times New Roman"/>
              </a:rPr>
              <a:t> Providing an intuitive and efficient support system that improves customer satisfaction.</a:t>
            </a:r>
            <a:endParaRPr sz="1800">
              <a:solidFill>
                <a:srgbClr val="000000"/>
              </a:solidFill>
              <a:latin typeface="Calibri"/>
              <a:ea typeface="Calibri"/>
              <a:cs typeface="Calibri"/>
              <a:sym typeface="Calibri"/>
            </a:endParaRPr>
          </a:p>
          <a:p>
            <a:pPr indent="228600" lvl="0" marL="0" marR="0" rtl="0" algn="l">
              <a:lnSpc>
                <a:spcPct val="107000"/>
              </a:lnSpc>
              <a:spcBef>
                <a:spcPts val="800"/>
              </a:spcBef>
              <a:spcAft>
                <a:spcPts val="0"/>
              </a:spcAft>
              <a:buNone/>
            </a:pPr>
            <a:r>
              <a:rPr lang="en-IN" sz="1800">
                <a:solidFill>
                  <a:srgbClr val="000000"/>
                </a:solidFill>
                <a:latin typeface="Times New Roman"/>
                <a:ea typeface="Times New Roman"/>
                <a:cs typeface="Times New Roman"/>
                <a:sym typeface="Times New Roman"/>
              </a:rPr>
              <a:t>With TyreCheck Support AI, businesses can enhance efficiency, and customers can access fast, reliable, and hassle-free tyre support anytime, anywhere.</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1" name="Google Shape;12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27" name="Google Shape;127;p5"/>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28" name="Google Shape;128;p5"/>
          <p:cNvSpPr txBox="1"/>
          <p:nvPr/>
        </p:nvSpPr>
        <p:spPr>
          <a:xfrm>
            <a:off x="653143" y="380663"/>
            <a:ext cx="4217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Process Model :</a:t>
            </a:r>
            <a:endParaRPr b="1" sz="2400" u="sng">
              <a:solidFill>
                <a:schemeClr val="dk1"/>
              </a:solidFill>
              <a:latin typeface="Times New Roman"/>
              <a:ea typeface="Times New Roman"/>
              <a:cs typeface="Times New Roman"/>
              <a:sym typeface="Times New Roman"/>
            </a:endParaRPr>
          </a:p>
        </p:txBody>
      </p:sp>
      <p:sp>
        <p:nvSpPr>
          <p:cNvPr id="129" name="Google Shape;129;p5"/>
          <p:cNvSpPr txBox="1"/>
          <p:nvPr/>
        </p:nvSpPr>
        <p:spPr>
          <a:xfrm>
            <a:off x="653143" y="1194318"/>
            <a:ext cx="11318033"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1. Requirement Analysis &amp; Planning</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Gather requirements related to tyre claims, warranty support, and general tyre-related queries.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Define project goals, objectives, and deliverables.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Identify key stakeholders and their expectations.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Outline technological stack and infrastructure requirements (GPT-2 or upgraded LLM, PyTorch, TensorFlow, FastAPI/Flask, React/Streamlit, MySQL/PostgreSQL, Docker, Google Colab).</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2. Data Collection &amp; Preparation</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Collect relevant tyre-related data from TyreCheck's existing databases, support logs, manuals, FAQs, and previous customer interactions.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Perform data cleaning, normalization, and annotation to create a high-quality dataset for training.</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Store the prepared dataset in a structured format (e.g., SQL database).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6" name="Google Shape;136;p6"/>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37" name="Google Shape;137;p6"/>
          <p:cNvSpPr txBox="1"/>
          <p:nvPr/>
        </p:nvSpPr>
        <p:spPr>
          <a:xfrm>
            <a:off x="653143" y="380663"/>
            <a:ext cx="4217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Process Model :</a:t>
            </a:r>
            <a:endParaRPr b="1" sz="2400" u="sng">
              <a:solidFill>
                <a:schemeClr val="dk1"/>
              </a:solidFill>
              <a:latin typeface="Times New Roman"/>
              <a:ea typeface="Times New Roman"/>
              <a:cs typeface="Times New Roman"/>
              <a:sym typeface="Times New Roman"/>
            </a:endParaRPr>
          </a:p>
        </p:txBody>
      </p:sp>
      <p:sp>
        <p:nvSpPr>
          <p:cNvPr id="138" name="Google Shape;138;p6"/>
          <p:cNvSpPr txBox="1"/>
          <p:nvPr/>
        </p:nvSpPr>
        <p:spPr>
          <a:xfrm>
            <a:off x="653143" y="1194318"/>
            <a:ext cx="1131803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3. Model Development &amp; Fine-Tuning</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Choose an appropriate model architecture (e.g., GPT-2 or upgraded LLM).</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Fine-tune the model using TyreCheck’s specific data for tyre-related queries, claims, and warranty processes.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Implement continuous learning techniques to improve the model's performance over time.</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Evaluate the model using standard NLP metrics (accuracy, F1-score, precision, recall).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4. Backend Development &amp; API Integration</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Develop a backend using FastAPI or Flask for API deployment.</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Integrate the fine-tuned model with the backend to provide responses to incoming queries.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Design database architecture using MySQL/PostgreSQL for conversation history and user data storage.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5. Frontend Development &amp; User Interface</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Develop a user-friendly chatbot interface using React or Streamlit.</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Implement multi-turn conversation handling for context-aware interactions.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Ensure seamless integration with the backend API for query processing.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45" name="Google Shape;145;p7"/>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46" name="Google Shape;146;p7"/>
          <p:cNvSpPr txBox="1"/>
          <p:nvPr/>
        </p:nvSpPr>
        <p:spPr>
          <a:xfrm>
            <a:off x="653143" y="380663"/>
            <a:ext cx="42174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Process Model :</a:t>
            </a:r>
            <a:endParaRPr b="1" sz="2400" u="sng">
              <a:solidFill>
                <a:schemeClr val="dk1"/>
              </a:solidFill>
              <a:latin typeface="Times New Roman"/>
              <a:ea typeface="Times New Roman"/>
              <a:cs typeface="Times New Roman"/>
              <a:sym typeface="Times New Roman"/>
            </a:endParaRPr>
          </a:p>
        </p:txBody>
      </p:sp>
      <p:sp>
        <p:nvSpPr>
          <p:cNvPr id="147" name="Google Shape;147;p7"/>
          <p:cNvSpPr txBox="1"/>
          <p:nvPr/>
        </p:nvSpPr>
        <p:spPr>
          <a:xfrm>
            <a:off x="653143" y="1194318"/>
            <a:ext cx="1131803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6. Deployment &amp; Testing</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Deploy the entire application using Docker for containerization.</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Use Google Colab for initial training and testing.</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Conduct end-to-end testing of the system to ensure smooth operation and accurate responses.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Perform user acceptance testing to gather feedback and make improvements.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7. Monitoring, Feedback &amp; Continuous Improvement</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Monitor system performance and gather real-time feedback from users.</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Continuously update the model with new data and fine-tune for improved accuracy.</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Regularly update and maintain the backend and frontend components.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8. Maintenance &amp; Scaling</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Ensure the system remains operational with minimal downtime.</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Scale the infrastructure as needed to accommodate a growing user base.</a:t>
            </a:r>
            <a:endParaRPr/>
          </a:p>
          <a:p>
            <a:pPr indent="-114300" lvl="0" marL="0" marR="0" rtl="0" algn="l">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Periodically revisit and refine the model architecture for optimal performance.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54" name="Google Shape;154;p8"/>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55" name="Google Shape;155;p8"/>
          <p:cNvSpPr txBox="1"/>
          <p:nvPr/>
        </p:nvSpPr>
        <p:spPr>
          <a:xfrm>
            <a:off x="653143" y="753887"/>
            <a:ext cx="5971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Software Requirement Specification (SRS) :</a:t>
            </a:r>
            <a:endParaRPr/>
          </a:p>
        </p:txBody>
      </p:sp>
      <p:sp>
        <p:nvSpPr>
          <p:cNvPr id="156" name="Google Shape;156;p8"/>
          <p:cNvSpPr txBox="1"/>
          <p:nvPr/>
        </p:nvSpPr>
        <p:spPr>
          <a:xfrm>
            <a:off x="653143" y="2034074"/>
            <a:ext cx="696996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Calibri"/>
                <a:ea typeface="Calibri"/>
                <a:cs typeface="Calibri"/>
                <a:sym typeface="Calibri"/>
              </a:rPr>
              <a:t>Model: </a:t>
            </a:r>
            <a:r>
              <a:rPr lang="en-IN" sz="1800">
                <a:solidFill>
                  <a:schemeClr val="dk1"/>
                </a:solidFill>
                <a:latin typeface="Calibri"/>
                <a:ea typeface="Calibri"/>
                <a:cs typeface="Calibri"/>
                <a:sym typeface="Calibri"/>
              </a:rPr>
              <a:t>GPT-2 (or upgraded LLM) fine-tuned on TyreCheck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Frameworks: </a:t>
            </a:r>
            <a:r>
              <a:rPr lang="en-IN" sz="1800">
                <a:solidFill>
                  <a:schemeClr val="dk1"/>
                </a:solidFill>
                <a:latin typeface="Calibri"/>
                <a:ea typeface="Calibri"/>
                <a:cs typeface="Calibri"/>
                <a:sym typeface="Calibri"/>
              </a:rPr>
              <a:t>PyTorch, TensorFlow, or Hugging Face Transformers.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IN" sz="1800">
                <a:solidFill>
                  <a:schemeClr val="dk1"/>
                </a:solidFill>
                <a:latin typeface="Calibri"/>
                <a:ea typeface="Calibri"/>
                <a:cs typeface="Calibri"/>
                <a:sym typeface="Calibri"/>
              </a:rPr>
              <a:t>Backend: </a:t>
            </a:r>
            <a:r>
              <a:rPr lang="en-IN" sz="1800">
                <a:solidFill>
                  <a:schemeClr val="dk1"/>
                </a:solidFill>
                <a:latin typeface="Calibri"/>
                <a:ea typeface="Calibri"/>
                <a:cs typeface="Calibri"/>
                <a:sym typeface="Calibri"/>
              </a:rPr>
              <a:t>FastAPI / Flask for API deployment. Database: MySQL / PostgreSQL (for storing conversation history).Frontend: React / Streamlit for chatbot UI (if needed).Deployment: Docker + Google Colab for initial training/testing.</a:t>
            </a:r>
            <a:endParaRPr/>
          </a:p>
        </p:txBody>
      </p:sp>
      <p:sp>
        <p:nvSpPr>
          <p:cNvPr id="157" name="Google Shape;1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p:nvPr/>
        </p:nvSpPr>
        <p:spPr>
          <a:xfrm>
            <a:off x="0" y="6176962"/>
            <a:ext cx="12192000" cy="681037"/>
          </a:xfrm>
          <a:prstGeom prst="rect">
            <a:avLst/>
          </a:prstGeom>
          <a:solidFill>
            <a:srgbClr val="BD582C"/>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63" name="Google Shape;163;p9"/>
          <p:cNvPicPr preferRelativeResize="0"/>
          <p:nvPr>
            <p:ph idx="1" type="body"/>
          </p:nvPr>
        </p:nvPicPr>
        <p:blipFill rotWithShape="1">
          <a:blip r:embed="rId3">
            <a:alphaModFix/>
          </a:blip>
          <a:srcRect b="0" l="0" r="0" t="0"/>
          <a:stretch/>
        </p:blipFill>
        <p:spPr>
          <a:xfrm>
            <a:off x="11353800" y="136525"/>
            <a:ext cx="720000" cy="720000"/>
          </a:xfrm>
          <a:prstGeom prst="rect">
            <a:avLst/>
          </a:prstGeom>
          <a:noFill/>
          <a:ln>
            <a:noFill/>
          </a:ln>
        </p:spPr>
      </p:pic>
      <p:sp>
        <p:nvSpPr>
          <p:cNvPr id="164" name="Google Shape;164;p9"/>
          <p:cNvSpPr txBox="1"/>
          <p:nvPr/>
        </p:nvSpPr>
        <p:spPr>
          <a:xfrm>
            <a:off x="653143" y="485303"/>
            <a:ext cx="59715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Data Flow Diagram (DFD):</a:t>
            </a:r>
            <a:endParaRPr/>
          </a:p>
        </p:txBody>
      </p:sp>
      <p:sp>
        <p:nvSpPr>
          <p:cNvPr id="165" name="Google Shape;165;p9"/>
          <p:cNvSpPr txBox="1"/>
          <p:nvPr/>
        </p:nvSpPr>
        <p:spPr>
          <a:xfrm>
            <a:off x="653143" y="1418253"/>
            <a:ext cx="10842300" cy="452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1" lang="en-IN" sz="1800">
                <a:solidFill>
                  <a:schemeClr val="dk1"/>
                </a:solidFill>
                <a:latin typeface="Calibri"/>
                <a:ea typeface="Calibri"/>
                <a:cs typeface="Calibri"/>
                <a:sym typeface="Calibri"/>
              </a:rPr>
              <a:t>Level 0 (Context Diagram):</a:t>
            </a:r>
            <a:endParaRPr/>
          </a:p>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The highest-level view of the system. It shows the </a:t>
            </a:r>
            <a:r>
              <a:rPr b="1" lang="en-IN" sz="1800">
                <a:solidFill>
                  <a:schemeClr val="dk1"/>
                </a:solidFill>
                <a:latin typeface="Calibri"/>
                <a:ea typeface="Calibri"/>
                <a:cs typeface="Calibri"/>
                <a:sym typeface="Calibri"/>
              </a:rPr>
              <a:t>TyreCheck Support AI</a:t>
            </a:r>
            <a:r>
              <a:rPr lang="en-IN" sz="1800">
                <a:solidFill>
                  <a:schemeClr val="dk1"/>
                </a:solidFill>
                <a:latin typeface="Calibri"/>
                <a:ea typeface="Calibri"/>
                <a:cs typeface="Calibri"/>
                <a:sym typeface="Calibri"/>
              </a:rPr>
              <a:t> system as a single process and how it interacts with external entities.</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External Entities: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Users (Customers, TyreCheck Support Staff)</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External Databases (Tyre Data Repository, Claims &amp; Warranty Database)</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Processes: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TyreCheck Support AI System</a:t>
            </a:r>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b="1" lang="en-IN" sz="1800">
                <a:solidFill>
                  <a:schemeClr val="dk1"/>
                </a:solidFill>
                <a:latin typeface="Calibri"/>
                <a:ea typeface="Calibri"/>
                <a:cs typeface="Calibri"/>
                <a:sym typeface="Calibri"/>
              </a:rPr>
              <a:t>Data Flows:</a:t>
            </a:r>
            <a:endParaRPr sz="18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Users send queries related to tyre claims, warranties, or general support to the AI System.</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The AI System fetches data from the Tyre Data Repository or Claims &amp; Warranty Database.</a:t>
            </a:r>
            <a:endParaRPr/>
          </a:p>
          <a:p>
            <a:pPr indent="-285750" lvl="1" marL="7429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Calibri"/>
                <a:ea typeface="Calibri"/>
                <a:cs typeface="Calibri"/>
                <a:sym typeface="Calibri"/>
              </a:rPr>
              <a:t>Processed responses are sent back to Users.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2022-04-04T16:03:24Z</dcterms:created>
  <dc:creator>Amit Hirawat [MU - Jaipur]</dc:creator>
</cp:coreProperties>
</file>