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295EFDB-C990-437B-BE2F-2A6AE266A2E8}" type="datetimeFigureOut">
              <a:rPr lang="en-IN" smtClean="0"/>
              <a:t>04-04-2025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C317CB3-7269-4597-9615-8AF7EB62EC2F}" type="slidenum">
              <a:rPr lang="en-IN" smtClean="0"/>
              <a:t>‹#›</a:t>
            </a:fld>
            <a:endParaRPr lang="en-IN"/>
          </a:p>
        </p:txBody>
      </p:sp>
    </p:spTree>
    <p:extLst>
      <p:ext uri="{BB962C8B-B14F-4D97-AF65-F5344CB8AC3E}">
        <p14:creationId xmlns:p14="http://schemas.microsoft.com/office/powerpoint/2010/main" val="230453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750" b="1" i="0">
                <a:solidFill>
                  <a:srgbClr val="EC7C30"/>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85184701-90D3-428B-A507-DA90D4478295}" type="datetime1">
              <a:rPr lang="en-US" smtClean="0"/>
              <a:t>4/4/2025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EC7C3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9F1BF77-B453-44DD-A913-99760E3A0A9C}" type="datetime1">
              <a:rPr lang="en-US" smtClean="0"/>
              <a:t>4/4/2025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EC7C3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7D59045D-72DF-462B-9EFA-0F094AF1A75E}" type="datetime1">
              <a:rPr lang="en-US" smtClean="0"/>
              <a:t>4/4/2025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EC7C3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04DAC512-1E3E-4B49-8F56-FEF25CDE53AD}" type="datetime1">
              <a:rPr lang="en-US" smtClean="0"/>
              <a:t>4/4/2025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247DAD4-DAED-4743-B1D7-6910954935C5}" type="datetime1">
              <a:rPr lang="en-US" smtClean="0"/>
              <a:t>4/4/2025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763" y="6176962"/>
            <a:ext cx="12187555" cy="681355"/>
          </a:xfrm>
          <a:custGeom>
            <a:avLst/>
            <a:gdLst/>
            <a:ahLst/>
            <a:cxnLst/>
            <a:rect l="l" t="t" r="r" b="b"/>
            <a:pathLst>
              <a:path w="12187555" h="681354">
                <a:moveTo>
                  <a:pt x="12187236" y="0"/>
                </a:moveTo>
                <a:lnTo>
                  <a:pt x="0" y="0"/>
                </a:lnTo>
                <a:lnTo>
                  <a:pt x="0" y="681037"/>
                </a:lnTo>
                <a:lnTo>
                  <a:pt x="12187236" y="681037"/>
                </a:lnTo>
                <a:lnTo>
                  <a:pt x="12187236" y="0"/>
                </a:lnTo>
                <a:close/>
              </a:path>
            </a:pathLst>
          </a:custGeom>
          <a:solidFill>
            <a:srgbClr val="BC572C"/>
          </a:solidFill>
        </p:spPr>
        <p:txBody>
          <a:bodyPr wrap="square" lIns="0" tIns="0" rIns="0" bIns="0" rtlCol="0"/>
          <a:lstStyle/>
          <a:p>
            <a:endParaRPr/>
          </a:p>
        </p:txBody>
      </p:sp>
      <p:sp>
        <p:nvSpPr>
          <p:cNvPr id="17" name="bg object 17"/>
          <p:cNvSpPr/>
          <p:nvPr/>
        </p:nvSpPr>
        <p:spPr>
          <a:xfrm>
            <a:off x="4763" y="6176962"/>
            <a:ext cx="12187555" cy="681355"/>
          </a:xfrm>
          <a:custGeom>
            <a:avLst/>
            <a:gdLst/>
            <a:ahLst/>
            <a:cxnLst/>
            <a:rect l="l" t="t" r="r" b="b"/>
            <a:pathLst>
              <a:path w="12187555" h="681354">
                <a:moveTo>
                  <a:pt x="12187236" y="0"/>
                </a:moveTo>
                <a:lnTo>
                  <a:pt x="0" y="0"/>
                </a:lnTo>
                <a:lnTo>
                  <a:pt x="0" y="681037"/>
                </a:lnTo>
              </a:path>
            </a:pathLst>
          </a:custGeom>
          <a:ln w="12700">
            <a:solidFill>
              <a:srgbClr val="2E528F"/>
            </a:solidFill>
          </a:ln>
        </p:spPr>
        <p:txBody>
          <a:bodyPr wrap="square" lIns="0" tIns="0" rIns="0" bIns="0" rtlCol="0"/>
          <a:lstStyle/>
          <a:p>
            <a:endParaRPr/>
          </a:p>
        </p:txBody>
      </p:sp>
      <p:pic>
        <p:nvPicPr>
          <p:cNvPr id="18" name="bg object 18"/>
          <p:cNvPicPr/>
          <p:nvPr/>
        </p:nvPicPr>
        <p:blipFill>
          <a:blip r:embed="rId7" cstate="print"/>
          <a:stretch>
            <a:fillRect/>
          </a:stretch>
        </p:blipFill>
        <p:spPr>
          <a:xfrm>
            <a:off x="11422524" y="147094"/>
            <a:ext cx="595613" cy="691828"/>
          </a:xfrm>
          <a:prstGeom prst="rect">
            <a:avLst/>
          </a:prstGeom>
        </p:spPr>
      </p:pic>
      <p:sp>
        <p:nvSpPr>
          <p:cNvPr id="2" name="Holder 2"/>
          <p:cNvSpPr>
            <a:spLocks noGrp="1"/>
          </p:cNvSpPr>
          <p:nvPr>
            <p:ph type="title"/>
          </p:nvPr>
        </p:nvSpPr>
        <p:spPr>
          <a:xfrm>
            <a:off x="2836291" y="840041"/>
            <a:ext cx="6454775" cy="490537"/>
          </a:xfrm>
          <a:prstGeom prst="rect">
            <a:avLst/>
          </a:prstGeom>
        </p:spPr>
        <p:txBody>
          <a:bodyPr wrap="square" lIns="0" tIns="0" rIns="0" bIns="0">
            <a:spAutoFit/>
          </a:bodyPr>
          <a:lstStyle>
            <a:lvl1pPr>
              <a:defRPr sz="2750" b="1" i="0">
                <a:solidFill>
                  <a:srgbClr val="EC7C30"/>
                </a:solidFill>
                <a:latin typeface="Times New Roman"/>
                <a:cs typeface="Times New Roman"/>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0992408-4AB8-4F0F-828A-1801A410D7F3}" type="datetime1">
              <a:rPr lang="en-US" smtClean="0"/>
              <a:t>4/4/2025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dirty="0"/>
              <a:t>MCA</a:t>
            </a:r>
            <a:r>
              <a:rPr spc="-160" dirty="0"/>
              <a:t> </a:t>
            </a:r>
            <a:r>
              <a:rPr dirty="0"/>
              <a:t>Major</a:t>
            </a:r>
            <a:r>
              <a:rPr spc="30" dirty="0"/>
              <a:t> </a:t>
            </a:r>
            <a:r>
              <a:rPr dirty="0"/>
              <a:t>Project</a:t>
            </a:r>
            <a:r>
              <a:rPr spc="25" dirty="0"/>
              <a:t> </a:t>
            </a:r>
            <a:r>
              <a:rPr dirty="0"/>
              <a:t>Mid</a:t>
            </a:r>
            <a:r>
              <a:rPr spc="-65" dirty="0"/>
              <a:t> </a:t>
            </a:r>
            <a:r>
              <a:rPr spc="-10" dirty="0"/>
              <a:t>Term</a:t>
            </a:r>
            <a:r>
              <a:rPr dirty="0"/>
              <a:t> </a:t>
            </a:r>
            <a:r>
              <a:rPr spc="-10" dirty="0"/>
              <a:t>Evaluation</a:t>
            </a:r>
          </a:p>
        </p:txBody>
      </p:sp>
      <p:sp>
        <p:nvSpPr>
          <p:cNvPr id="3" name="object 3"/>
          <p:cNvSpPr txBox="1"/>
          <p:nvPr/>
        </p:nvSpPr>
        <p:spPr>
          <a:xfrm>
            <a:off x="3435095" y="1819403"/>
            <a:ext cx="5257165" cy="1839606"/>
          </a:xfrm>
          <a:prstGeom prst="rect">
            <a:avLst/>
          </a:prstGeom>
        </p:spPr>
        <p:txBody>
          <a:bodyPr vert="horz" wrap="square" lIns="0" tIns="13335" rIns="0" bIns="0" rtlCol="0">
            <a:spAutoFit/>
          </a:bodyPr>
          <a:lstStyle/>
          <a:p>
            <a:pPr algn="ctr">
              <a:lnSpc>
                <a:spcPct val="100000"/>
              </a:lnSpc>
              <a:spcBef>
                <a:spcPts val="105"/>
              </a:spcBef>
            </a:pPr>
            <a:r>
              <a:rPr lang="en-US" sz="3600" dirty="0">
                <a:latin typeface="Times New Roman"/>
                <a:cs typeface="Times New Roman"/>
              </a:rPr>
              <a:t>Ticket Analysis and Support</a:t>
            </a:r>
            <a:endParaRPr sz="3600" dirty="0">
              <a:latin typeface="Times New Roman"/>
              <a:cs typeface="Times New Roman"/>
            </a:endParaRPr>
          </a:p>
          <a:p>
            <a:pPr marL="26670" algn="ctr">
              <a:lnSpc>
                <a:spcPct val="100000"/>
              </a:lnSpc>
              <a:spcBef>
                <a:spcPts val="3050"/>
              </a:spcBef>
            </a:pPr>
            <a:r>
              <a:rPr sz="1550" dirty="0">
                <a:latin typeface="Times New Roman"/>
                <a:cs typeface="Times New Roman"/>
              </a:rPr>
              <a:t>Under</a:t>
            </a:r>
            <a:r>
              <a:rPr sz="1550" spc="125" dirty="0">
                <a:latin typeface="Times New Roman"/>
                <a:cs typeface="Times New Roman"/>
              </a:rPr>
              <a:t> </a:t>
            </a:r>
            <a:r>
              <a:rPr sz="1550" dirty="0">
                <a:latin typeface="Times New Roman"/>
                <a:cs typeface="Times New Roman"/>
              </a:rPr>
              <a:t>the</a:t>
            </a:r>
            <a:r>
              <a:rPr sz="1550" spc="95" dirty="0">
                <a:latin typeface="Times New Roman"/>
                <a:cs typeface="Times New Roman"/>
              </a:rPr>
              <a:t> </a:t>
            </a:r>
            <a:r>
              <a:rPr sz="1550" dirty="0">
                <a:latin typeface="Times New Roman"/>
                <a:cs typeface="Times New Roman"/>
              </a:rPr>
              <a:t>guidance</a:t>
            </a:r>
            <a:r>
              <a:rPr sz="1550" spc="100" dirty="0">
                <a:latin typeface="Times New Roman"/>
                <a:cs typeface="Times New Roman"/>
              </a:rPr>
              <a:t> </a:t>
            </a:r>
            <a:r>
              <a:rPr sz="1550" spc="-25" dirty="0">
                <a:latin typeface="Times New Roman"/>
                <a:cs typeface="Times New Roman"/>
              </a:rPr>
              <a:t>of</a:t>
            </a:r>
            <a:endParaRPr lang="en-US" sz="1550" spc="-25" dirty="0">
              <a:latin typeface="Times New Roman"/>
              <a:cs typeface="Times New Roman"/>
            </a:endParaRPr>
          </a:p>
          <a:p>
            <a:pPr marL="26670" algn="ctr">
              <a:lnSpc>
                <a:spcPct val="100000"/>
              </a:lnSpc>
              <a:spcBef>
                <a:spcPts val="3050"/>
              </a:spcBef>
            </a:pPr>
            <a:r>
              <a:rPr lang="en-IN" sz="1550" spc="-25" dirty="0">
                <a:latin typeface="Times New Roman"/>
                <a:cs typeface="Times New Roman"/>
              </a:rPr>
              <a:t>Dr. Kuntal Gaur</a:t>
            </a:r>
            <a:endParaRPr sz="1550" dirty="0">
              <a:latin typeface="Times New Roman"/>
              <a:cs typeface="Times New Roman"/>
            </a:endParaRPr>
          </a:p>
        </p:txBody>
      </p:sp>
      <p:sp>
        <p:nvSpPr>
          <p:cNvPr id="4" name="object 4"/>
          <p:cNvSpPr txBox="1"/>
          <p:nvPr/>
        </p:nvSpPr>
        <p:spPr>
          <a:xfrm>
            <a:off x="3435096" y="3429000"/>
            <a:ext cx="5480304" cy="2573140"/>
          </a:xfrm>
          <a:prstGeom prst="rect">
            <a:avLst/>
          </a:prstGeom>
        </p:spPr>
        <p:txBody>
          <a:bodyPr vert="horz" wrap="square" lIns="0" tIns="15875" rIns="0" bIns="0" rtlCol="0">
            <a:spAutoFit/>
          </a:bodyPr>
          <a:lstStyle/>
          <a:p>
            <a:pPr marL="7620" algn="ctr">
              <a:lnSpc>
                <a:spcPct val="100000"/>
              </a:lnSpc>
              <a:spcBef>
                <a:spcPts val="125"/>
              </a:spcBef>
            </a:pPr>
            <a:endParaRPr sz="2000" dirty="0">
              <a:latin typeface="Times New Roman"/>
              <a:cs typeface="Times New Roman"/>
            </a:endParaRPr>
          </a:p>
          <a:p>
            <a:pPr algn="ctr">
              <a:lnSpc>
                <a:spcPct val="100000"/>
              </a:lnSpc>
              <a:spcBef>
                <a:spcPts val="80"/>
              </a:spcBef>
            </a:pPr>
            <a:r>
              <a:rPr sz="1550" dirty="0">
                <a:latin typeface="Times New Roman"/>
                <a:cs typeface="Times New Roman"/>
              </a:rPr>
              <a:t>Department</a:t>
            </a:r>
            <a:r>
              <a:rPr sz="1550" spc="114" dirty="0">
                <a:latin typeface="Times New Roman"/>
                <a:cs typeface="Times New Roman"/>
              </a:rPr>
              <a:t> </a:t>
            </a:r>
            <a:r>
              <a:rPr sz="1550" dirty="0">
                <a:latin typeface="Times New Roman"/>
                <a:cs typeface="Times New Roman"/>
              </a:rPr>
              <a:t>of</a:t>
            </a:r>
            <a:r>
              <a:rPr sz="1550" spc="200" dirty="0">
                <a:latin typeface="Times New Roman"/>
                <a:cs typeface="Times New Roman"/>
              </a:rPr>
              <a:t> </a:t>
            </a:r>
            <a:r>
              <a:rPr sz="1550" dirty="0">
                <a:latin typeface="Times New Roman"/>
                <a:cs typeface="Times New Roman"/>
              </a:rPr>
              <a:t>Computer</a:t>
            </a:r>
            <a:r>
              <a:rPr sz="1550" spc="5" dirty="0">
                <a:latin typeface="Times New Roman"/>
                <a:cs typeface="Times New Roman"/>
              </a:rPr>
              <a:t> </a:t>
            </a:r>
            <a:r>
              <a:rPr sz="1550" spc="-10" dirty="0">
                <a:latin typeface="Times New Roman"/>
                <a:cs typeface="Times New Roman"/>
              </a:rPr>
              <a:t>Applications</a:t>
            </a:r>
            <a:endParaRPr sz="1550" dirty="0">
              <a:latin typeface="Times New Roman"/>
              <a:cs typeface="Times New Roman"/>
            </a:endParaRPr>
          </a:p>
          <a:p>
            <a:pPr algn="ctr">
              <a:lnSpc>
                <a:spcPct val="100000"/>
              </a:lnSpc>
              <a:spcBef>
                <a:spcPts val="95"/>
              </a:spcBef>
            </a:pPr>
            <a:r>
              <a:rPr sz="1550" dirty="0">
                <a:latin typeface="Times New Roman"/>
                <a:cs typeface="Times New Roman"/>
              </a:rPr>
              <a:t>Faculty</a:t>
            </a:r>
            <a:r>
              <a:rPr sz="1550" spc="80" dirty="0">
                <a:latin typeface="Times New Roman"/>
                <a:cs typeface="Times New Roman"/>
              </a:rPr>
              <a:t> </a:t>
            </a:r>
            <a:r>
              <a:rPr sz="1550" dirty="0">
                <a:latin typeface="Times New Roman"/>
                <a:cs typeface="Times New Roman"/>
              </a:rPr>
              <a:t>of</a:t>
            </a:r>
            <a:r>
              <a:rPr sz="1550" spc="135" dirty="0">
                <a:latin typeface="Times New Roman"/>
                <a:cs typeface="Times New Roman"/>
              </a:rPr>
              <a:t> </a:t>
            </a:r>
            <a:r>
              <a:rPr sz="1550" dirty="0">
                <a:latin typeface="Times New Roman"/>
                <a:cs typeface="Times New Roman"/>
              </a:rPr>
              <a:t>Science,</a:t>
            </a:r>
            <a:r>
              <a:rPr sz="1550" spc="20" dirty="0">
                <a:latin typeface="Times New Roman"/>
                <a:cs typeface="Times New Roman"/>
              </a:rPr>
              <a:t> </a:t>
            </a:r>
            <a:r>
              <a:rPr sz="1550" dirty="0">
                <a:latin typeface="Times New Roman"/>
                <a:cs typeface="Times New Roman"/>
              </a:rPr>
              <a:t>Technology</a:t>
            </a:r>
            <a:r>
              <a:rPr sz="1550" spc="85" dirty="0">
                <a:latin typeface="Times New Roman"/>
                <a:cs typeface="Times New Roman"/>
              </a:rPr>
              <a:t> </a:t>
            </a:r>
            <a:r>
              <a:rPr sz="1550" dirty="0">
                <a:latin typeface="Times New Roman"/>
                <a:cs typeface="Times New Roman"/>
              </a:rPr>
              <a:t>and</a:t>
            </a:r>
            <a:r>
              <a:rPr sz="1550" spc="-5" dirty="0">
                <a:latin typeface="Times New Roman"/>
                <a:cs typeface="Times New Roman"/>
              </a:rPr>
              <a:t> </a:t>
            </a:r>
            <a:r>
              <a:rPr sz="1550" spc="-10" dirty="0">
                <a:latin typeface="Times New Roman"/>
                <a:cs typeface="Times New Roman"/>
              </a:rPr>
              <a:t>Architecture</a:t>
            </a:r>
            <a:endParaRPr sz="1550" dirty="0">
              <a:latin typeface="Times New Roman"/>
              <a:cs typeface="Times New Roman"/>
            </a:endParaRPr>
          </a:p>
          <a:p>
            <a:pPr marL="6350" algn="ctr">
              <a:lnSpc>
                <a:spcPct val="100000"/>
              </a:lnSpc>
              <a:spcBef>
                <a:spcPts val="990"/>
              </a:spcBef>
            </a:pPr>
            <a:r>
              <a:rPr sz="1550" dirty="0">
                <a:latin typeface="Times New Roman"/>
                <a:cs typeface="Times New Roman"/>
              </a:rPr>
              <a:t>Manipal</a:t>
            </a:r>
            <a:r>
              <a:rPr sz="1550" spc="190" dirty="0">
                <a:latin typeface="Times New Roman"/>
                <a:cs typeface="Times New Roman"/>
              </a:rPr>
              <a:t> </a:t>
            </a:r>
            <a:r>
              <a:rPr sz="1550" dirty="0">
                <a:latin typeface="Times New Roman"/>
                <a:cs typeface="Times New Roman"/>
              </a:rPr>
              <a:t>University</a:t>
            </a:r>
            <a:r>
              <a:rPr sz="1550" spc="130" dirty="0">
                <a:latin typeface="Times New Roman"/>
                <a:cs typeface="Times New Roman"/>
              </a:rPr>
              <a:t> </a:t>
            </a:r>
            <a:r>
              <a:rPr sz="1550" spc="-10" dirty="0">
                <a:latin typeface="Times New Roman"/>
                <a:cs typeface="Times New Roman"/>
              </a:rPr>
              <a:t>Jaipur</a:t>
            </a:r>
            <a:endParaRPr sz="1550" dirty="0">
              <a:latin typeface="Times New Roman"/>
              <a:cs typeface="Times New Roman"/>
            </a:endParaRPr>
          </a:p>
          <a:p>
            <a:pPr>
              <a:lnSpc>
                <a:spcPct val="100000"/>
              </a:lnSpc>
              <a:spcBef>
                <a:spcPts val="10"/>
              </a:spcBef>
            </a:pPr>
            <a:endParaRPr sz="1550" dirty="0">
              <a:latin typeface="Times New Roman"/>
              <a:cs typeface="Times New Roman"/>
            </a:endParaRPr>
          </a:p>
          <a:p>
            <a:pPr marL="4445" algn="ctr">
              <a:lnSpc>
                <a:spcPts val="1830"/>
              </a:lnSpc>
            </a:pPr>
            <a:r>
              <a:rPr sz="1550" spc="-25" dirty="0">
                <a:latin typeface="Times New Roman"/>
                <a:cs typeface="Times New Roman"/>
              </a:rPr>
              <a:t>By</a:t>
            </a:r>
            <a:endParaRPr sz="1550" dirty="0">
              <a:latin typeface="Times New Roman"/>
              <a:cs typeface="Times New Roman"/>
            </a:endParaRPr>
          </a:p>
          <a:p>
            <a:pPr marL="1278255" marR="1260475" algn="ctr">
              <a:lnSpc>
                <a:spcPts val="2410"/>
              </a:lnSpc>
              <a:spcBef>
                <a:spcPts val="45"/>
              </a:spcBef>
            </a:pPr>
            <a:r>
              <a:rPr lang="en-US" sz="2000" b="1" dirty="0">
                <a:latin typeface="Times New Roman"/>
                <a:cs typeface="Times New Roman"/>
              </a:rPr>
              <a:t>AWANI  VINIT  SATHE</a:t>
            </a:r>
          </a:p>
          <a:p>
            <a:pPr marL="1278255" marR="1260475" algn="ctr">
              <a:lnSpc>
                <a:spcPts val="2410"/>
              </a:lnSpc>
              <a:spcBef>
                <a:spcPts val="45"/>
              </a:spcBef>
            </a:pPr>
            <a:r>
              <a:rPr lang="en-US" sz="2000" b="1" dirty="0">
                <a:latin typeface="Times New Roman"/>
                <a:cs typeface="Times New Roman"/>
              </a:rPr>
              <a:t>23FS20MCA00007</a:t>
            </a:r>
            <a:endParaRPr sz="2000" b="1" dirty="0">
              <a:latin typeface="Times New Roman"/>
              <a:cs typeface="Times New Roman"/>
            </a:endParaRPr>
          </a:p>
          <a:p>
            <a:pPr marL="1270" algn="ctr">
              <a:lnSpc>
                <a:spcPts val="2315"/>
              </a:lnSpc>
            </a:pPr>
            <a:r>
              <a:rPr sz="2000" spc="-10" dirty="0">
                <a:latin typeface="Times New Roman"/>
                <a:cs typeface="Times New Roman"/>
              </a:rPr>
              <a:t>2023-</a:t>
            </a:r>
            <a:r>
              <a:rPr sz="2000" spc="-25" dirty="0">
                <a:latin typeface="Times New Roman"/>
                <a:cs typeface="Times New Roman"/>
              </a:rPr>
              <a:t>25</a:t>
            </a:r>
            <a:endParaRPr sz="2000" dirty="0">
              <a:latin typeface="Times New Roman"/>
              <a:cs typeface="Times New Roman"/>
            </a:endParaRPr>
          </a:p>
        </p:txBody>
      </p:sp>
      <p:sp>
        <p:nvSpPr>
          <p:cNvPr id="7" name="Slide Number Placeholder 6">
            <a:extLst>
              <a:ext uri="{FF2B5EF4-FFF2-40B4-BE49-F238E27FC236}">
                <a16:creationId xmlns:a16="http://schemas.microsoft.com/office/drawing/2014/main" id="{3183F9CC-EDE5-C8FA-B6CF-079787C0D699}"/>
              </a:ext>
            </a:extLst>
          </p:cNvPr>
          <p:cNvSpPr>
            <a:spLocks noGrp="1"/>
          </p:cNvSpPr>
          <p:nvPr>
            <p:ph type="sldNum" sz="quarter" idx="7"/>
          </p:nvPr>
        </p:nvSpPr>
        <p:spPr/>
        <p:txBody>
          <a:bodyPr/>
          <a:lstStyle/>
          <a:p>
            <a:fld id="{B6F15528-21DE-4FAA-801E-634DDDAF4B2B}"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8725A-E025-6875-4AF1-EFD98C5B4571}"/>
              </a:ext>
            </a:extLst>
          </p:cNvPr>
          <p:cNvSpPr>
            <a:spLocks noGrp="1"/>
          </p:cNvSpPr>
          <p:nvPr>
            <p:ph type="title"/>
          </p:nvPr>
        </p:nvSpPr>
        <p:spPr>
          <a:xfrm>
            <a:off x="609600" y="533400"/>
            <a:ext cx="6454775" cy="423193"/>
          </a:xfrm>
        </p:spPr>
        <p:txBody>
          <a:bodyPr/>
          <a:lstStyle/>
          <a:p>
            <a:r>
              <a:rPr lang="en-US" dirty="0"/>
              <a:t>OUTPUT</a:t>
            </a:r>
            <a:endParaRPr lang="en-IN" dirty="0"/>
          </a:p>
        </p:txBody>
      </p:sp>
      <p:sp>
        <p:nvSpPr>
          <p:cNvPr id="3" name="Text Placeholder 2">
            <a:extLst>
              <a:ext uri="{FF2B5EF4-FFF2-40B4-BE49-F238E27FC236}">
                <a16:creationId xmlns:a16="http://schemas.microsoft.com/office/drawing/2014/main" id="{5422AE62-712F-4101-B090-6389C05F61E2}"/>
              </a:ext>
            </a:extLst>
          </p:cNvPr>
          <p:cNvSpPr>
            <a:spLocks noGrp="1"/>
          </p:cNvSpPr>
          <p:nvPr>
            <p:ph type="body" idx="1"/>
          </p:nvPr>
        </p:nvSpPr>
        <p:spPr>
          <a:xfrm>
            <a:off x="457200" y="1371600"/>
            <a:ext cx="10972800" cy="4431983"/>
          </a:xfrm>
        </p:spPr>
        <p:txBody>
          <a:bodyPr/>
          <a:lstStyle/>
          <a:p>
            <a:pPr>
              <a:buNone/>
            </a:pPr>
            <a:r>
              <a:rPr lang="en-IN" dirty="0"/>
              <a:t>The "Ticket Analysis and Support" system presents a comprehensive solution for efficiently managing customer support tickets. It begins with users submitting tickets through an API-based interface powered by </a:t>
            </a:r>
            <a:r>
              <a:rPr lang="en-IN" dirty="0" err="1"/>
              <a:t>FastAPI</a:t>
            </a:r>
            <a:r>
              <a:rPr lang="en-IN" dirty="0"/>
              <a:t>. The ticket details, including user queries and relevant metadata, are then processed by the system.</a:t>
            </a:r>
          </a:p>
          <a:p>
            <a:pPr>
              <a:buNone/>
            </a:pPr>
            <a:endParaRPr lang="en-IN" dirty="0"/>
          </a:p>
          <a:p>
            <a:pPr>
              <a:buNone/>
            </a:pPr>
            <a:r>
              <a:rPr lang="en-IN" dirty="0"/>
              <a:t>The Meta </a:t>
            </a:r>
            <a:r>
              <a:rPr lang="en-IN" dirty="0" err="1"/>
              <a:t>LLaMA</a:t>
            </a:r>
            <a:r>
              <a:rPr lang="en-IN" dirty="0"/>
              <a:t> model performs intelligent classification of tickets, sorting them into predefined categories such as Technical Support, Account Management, Billing, etc. This automated classification ensures accurate routing of tickets to the appropriate departments or agents.</a:t>
            </a:r>
          </a:p>
          <a:p>
            <a:pPr>
              <a:buNone/>
            </a:pPr>
            <a:endParaRPr lang="en-IN" dirty="0"/>
          </a:p>
          <a:p>
            <a:pPr>
              <a:buNone/>
            </a:pPr>
            <a:r>
              <a:rPr lang="en-IN" dirty="0"/>
              <a:t>Following classification, the ticket data is stored in a MySQL database, designed for high-performance retrieval and secure data handling. The use of a relational database facilitates efficient management and analysis of all incoming tickets.</a:t>
            </a:r>
          </a:p>
          <a:p>
            <a:pPr>
              <a:buNone/>
            </a:pPr>
            <a:endParaRPr lang="en-IN" dirty="0"/>
          </a:p>
          <a:p>
            <a:r>
              <a:rPr lang="en-IN" dirty="0"/>
              <a:t>Automated notifications are dispatched through Gmail SMTP, ensuring prompt acknowledgment of tickets and providing relevant stakeholders with real-time updates. The system architecture, designed using </a:t>
            </a:r>
            <a:r>
              <a:rPr lang="en-IN" dirty="0" err="1"/>
              <a:t>FastAPI</a:t>
            </a:r>
            <a:r>
              <a:rPr lang="en-IN" dirty="0"/>
              <a:t>, offers a modular and scalable framework suitable for future enhancements and integration of additional features.</a:t>
            </a:r>
          </a:p>
          <a:p>
            <a:endParaRPr lang="en-IN" dirty="0"/>
          </a:p>
        </p:txBody>
      </p:sp>
      <p:sp>
        <p:nvSpPr>
          <p:cNvPr id="6" name="Slide Number Placeholder 5">
            <a:extLst>
              <a:ext uri="{FF2B5EF4-FFF2-40B4-BE49-F238E27FC236}">
                <a16:creationId xmlns:a16="http://schemas.microsoft.com/office/drawing/2014/main" id="{4BC99F7F-4803-3E00-8263-1D0DBC9009CC}"/>
              </a:ext>
            </a:extLst>
          </p:cNvPr>
          <p:cNvSpPr>
            <a:spLocks noGrp="1"/>
          </p:cNvSpPr>
          <p:nvPr>
            <p:ph type="sldNum" sz="quarter" idx="7"/>
          </p:nvPr>
        </p:nvSpPr>
        <p:spPr/>
        <p:txBody>
          <a:bodyPr/>
          <a:lstStyle/>
          <a:p>
            <a:fld id="{B6F15528-21DE-4FAA-801E-634DDDAF4B2B}" type="slidenum">
              <a:rPr lang="en-IN" smtClean="0"/>
              <a:t>10</a:t>
            </a:fld>
            <a:endParaRPr lang="en-IN"/>
          </a:p>
        </p:txBody>
      </p:sp>
    </p:spTree>
    <p:extLst>
      <p:ext uri="{BB962C8B-B14F-4D97-AF65-F5344CB8AC3E}">
        <p14:creationId xmlns:p14="http://schemas.microsoft.com/office/powerpoint/2010/main" val="2694595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4F6D7-C8C7-43EB-6666-D0CB07F5C312}"/>
              </a:ext>
            </a:extLst>
          </p:cNvPr>
          <p:cNvSpPr>
            <a:spLocks noGrp="1"/>
          </p:cNvSpPr>
          <p:nvPr>
            <p:ph type="title"/>
          </p:nvPr>
        </p:nvSpPr>
        <p:spPr>
          <a:xfrm>
            <a:off x="762000" y="762000"/>
            <a:ext cx="6454775" cy="423193"/>
          </a:xfrm>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C0F8881A-1C0A-6700-F888-719E12F49F62}"/>
              </a:ext>
            </a:extLst>
          </p:cNvPr>
          <p:cNvSpPr>
            <a:spLocks noGrp="1"/>
          </p:cNvSpPr>
          <p:nvPr>
            <p:ph type="body" idx="1"/>
          </p:nvPr>
        </p:nvSpPr>
        <p:spPr>
          <a:xfrm>
            <a:off x="609600" y="1752600"/>
            <a:ext cx="10591800" cy="2462213"/>
          </a:xfrm>
        </p:spPr>
        <p:txBody>
          <a:bodyPr/>
          <a:lstStyle/>
          <a:p>
            <a:r>
              <a:rPr lang="en-IN" sz="2000" dirty="0"/>
              <a:t>The 'Ticket Analysis and Support' system offers a robust, scalable, and efficient approach to managing customer support tickets. By integrating advanced AI models for classification and automated notification systems, it significantly improves response times, reduces operational costs, and enhances accuracy in ticket handling.</a:t>
            </a:r>
          </a:p>
          <a:p>
            <a:endParaRPr lang="en-IN" sz="2000" dirty="0"/>
          </a:p>
          <a:p>
            <a:r>
              <a:rPr lang="en-IN" sz="2000" dirty="0"/>
              <a:t>Future enhancements may include improved AI models, real-time monitoring dashboards, enhanced data security, and multi-language support.</a:t>
            </a:r>
          </a:p>
          <a:p>
            <a:endParaRPr lang="en-IN" sz="2000" dirty="0"/>
          </a:p>
        </p:txBody>
      </p:sp>
      <p:sp>
        <p:nvSpPr>
          <p:cNvPr id="6" name="Slide Number Placeholder 5">
            <a:extLst>
              <a:ext uri="{FF2B5EF4-FFF2-40B4-BE49-F238E27FC236}">
                <a16:creationId xmlns:a16="http://schemas.microsoft.com/office/drawing/2014/main" id="{A1075D00-A8BF-0C0A-FAB7-EEBA43C2C860}"/>
              </a:ext>
            </a:extLst>
          </p:cNvPr>
          <p:cNvSpPr>
            <a:spLocks noGrp="1"/>
          </p:cNvSpPr>
          <p:nvPr>
            <p:ph type="sldNum" sz="quarter" idx="7"/>
          </p:nvPr>
        </p:nvSpPr>
        <p:spPr/>
        <p:txBody>
          <a:bodyPr/>
          <a:lstStyle/>
          <a:p>
            <a:fld id="{B6F15528-21DE-4FAA-801E-634DDDAF4B2B}" type="slidenum">
              <a:rPr lang="en-IN" smtClean="0"/>
              <a:t>11</a:t>
            </a:fld>
            <a:endParaRPr lang="en-IN"/>
          </a:p>
        </p:txBody>
      </p:sp>
    </p:spTree>
    <p:extLst>
      <p:ext uri="{BB962C8B-B14F-4D97-AF65-F5344CB8AC3E}">
        <p14:creationId xmlns:p14="http://schemas.microsoft.com/office/powerpoint/2010/main" val="3545937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5CF8-AE2E-E54D-4C54-B1D2E1978B4F}"/>
              </a:ext>
            </a:extLst>
          </p:cNvPr>
          <p:cNvSpPr>
            <a:spLocks noGrp="1"/>
          </p:cNvSpPr>
          <p:nvPr>
            <p:ph type="title"/>
          </p:nvPr>
        </p:nvSpPr>
        <p:spPr>
          <a:xfrm>
            <a:off x="762000" y="762000"/>
            <a:ext cx="6454775" cy="423193"/>
          </a:xfrm>
        </p:spPr>
        <p:txBody>
          <a:bodyPr/>
          <a:lstStyle/>
          <a:p>
            <a:r>
              <a:rPr lang="en-US" dirty="0"/>
              <a:t>FUTURE SCOPE</a:t>
            </a:r>
            <a:endParaRPr lang="en-IN" dirty="0"/>
          </a:p>
        </p:txBody>
      </p:sp>
      <p:sp>
        <p:nvSpPr>
          <p:cNvPr id="3" name="Text Placeholder 2">
            <a:extLst>
              <a:ext uri="{FF2B5EF4-FFF2-40B4-BE49-F238E27FC236}">
                <a16:creationId xmlns:a16="http://schemas.microsoft.com/office/drawing/2014/main" id="{A966A615-46AD-9069-CCCA-77604DBD7296}"/>
              </a:ext>
            </a:extLst>
          </p:cNvPr>
          <p:cNvSpPr>
            <a:spLocks noGrp="1"/>
          </p:cNvSpPr>
          <p:nvPr>
            <p:ph type="body" idx="1"/>
          </p:nvPr>
        </p:nvSpPr>
        <p:spPr>
          <a:xfrm>
            <a:off x="609600" y="1582341"/>
            <a:ext cx="10972800" cy="1846659"/>
          </a:xfrm>
        </p:spPr>
        <p:txBody>
          <a:bodyPr/>
          <a:lstStyle/>
          <a:p>
            <a:r>
              <a:rPr lang="en-IN" sz="2000" dirty="0"/>
              <a:t>1. Integration of advanced AI models for higher accuracy and robustness.</a:t>
            </a:r>
          </a:p>
          <a:p>
            <a:r>
              <a:rPr lang="en-IN" sz="2000" dirty="0"/>
              <a:t>2. Implementation of real-time analytics and monitoring dashboards.</a:t>
            </a:r>
          </a:p>
          <a:p>
            <a:r>
              <a:rPr lang="en-IN" sz="2000" dirty="0"/>
              <a:t>3. Enhanced security protocols for data protection and privacy.</a:t>
            </a:r>
          </a:p>
          <a:p>
            <a:r>
              <a:rPr lang="en-IN" sz="2000" dirty="0"/>
              <a:t>4. Multi-language support to improve accessibility and usability.</a:t>
            </a:r>
          </a:p>
          <a:p>
            <a:r>
              <a:rPr lang="en-IN" sz="2000" dirty="0"/>
              <a:t>5. Development of a user-friendly frontend interface for seamless interaction.</a:t>
            </a:r>
          </a:p>
          <a:p>
            <a:endParaRPr lang="en-IN" sz="2000" dirty="0"/>
          </a:p>
        </p:txBody>
      </p:sp>
      <p:sp>
        <p:nvSpPr>
          <p:cNvPr id="6" name="Slide Number Placeholder 5">
            <a:extLst>
              <a:ext uri="{FF2B5EF4-FFF2-40B4-BE49-F238E27FC236}">
                <a16:creationId xmlns:a16="http://schemas.microsoft.com/office/drawing/2014/main" id="{A4525BE3-F5E1-4CFF-54EB-9BC4469C6881}"/>
              </a:ext>
            </a:extLst>
          </p:cNvPr>
          <p:cNvSpPr>
            <a:spLocks noGrp="1"/>
          </p:cNvSpPr>
          <p:nvPr>
            <p:ph type="sldNum" sz="quarter" idx="7"/>
          </p:nvPr>
        </p:nvSpPr>
        <p:spPr/>
        <p:txBody>
          <a:bodyPr/>
          <a:lstStyle/>
          <a:p>
            <a:fld id="{B6F15528-21DE-4FAA-801E-634DDDAF4B2B}" type="slidenum">
              <a:rPr lang="en-IN" smtClean="0"/>
              <a:t>12</a:t>
            </a:fld>
            <a:endParaRPr lang="en-IN"/>
          </a:p>
        </p:txBody>
      </p:sp>
    </p:spTree>
    <p:extLst>
      <p:ext uri="{BB962C8B-B14F-4D97-AF65-F5344CB8AC3E}">
        <p14:creationId xmlns:p14="http://schemas.microsoft.com/office/powerpoint/2010/main" val="3776587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67000" y="609600"/>
            <a:ext cx="6454775" cy="490537"/>
          </a:xfrm>
          <a:prstGeom prst="rect">
            <a:avLst/>
          </a:prstGeom>
        </p:spPr>
        <p:txBody>
          <a:bodyPr vert="horz" wrap="square" lIns="0" tIns="57467" rIns="0" bIns="0" rtlCol="0">
            <a:spAutoFit/>
          </a:bodyPr>
          <a:lstStyle/>
          <a:p>
            <a:pPr marL="2684145">
              <a:lnSpc>
                <a:spcPct val="100000"/>
              </a:lnSpc>
              <a:spcBef>
                <a:spcPts val="130"/>
              </a:spcBef>
            </a:pPr>
            <a:r>
              <a:rPr spc="-10" dirty="0"/>
              <a:t>O</a:t>
            </a:r>
            <a:r>
              <a:rPr lang="en-US" spc="-10" dirty="0"/>
              <a:t>UTLINE</a:t>
            </a:r>
            <a:endParaRPr spc="-10" dirty="0"/>
          </a:p>
        </p:txBody>
      </p:sp>
      <p:sp>
        <p:nvSpPr>
          <p:cNvPr id="3" name="object 3"/>
          <p:cNvSpPr txBox="1"/>
          <p:nvPr/>
        </p:nvSpPr>
        <p:spPr>
          <a:xfrm>
            <a:off x="917575" y="1479613"/>
            <a:ext cx="4721225" cy="3695884"/>
          </a:xfrm>
          <a:prstGeom prst="rect">
            <a:avLst/>
          </a:prstGeom>
        </p:spPr>
        <p:txBody>
          <a:bodyPr vert="horz" wrap="square" lIns="0" tIns="167640" rIns="0" bIns="0" rtlCol="0">
            <a:spAutoFit/>
          </a:bodyPr>
          <a:lstStyle/>
          <a:p>
            <a:pPr marL="355600" indent="-342900">
              <a:lnSpc>
                <a:spcPct val="100000"/>
              </a:lnSpc>
              <a:spcBef>
                <a:spcPts val="1320"/>
              </a:spcBef>
              <a:buAutoNum type="arabicPeriod"/>
              <a:tabLst>
                <a:tab pos="355600" algn="l"/>
              </a:tabLst>
            </a:pPr>
            <a:r>
              <a:rPr sz="2000" spc="-10" dirty="0">
                <a:latin typeface="Times New Roman"/>
                <a:cs typeface="Times New Roman"/>
              </a:rPr>
              <a:t>Introduction</a:t>
            </a:r>
            <a:endParaRPr sz="2000" dirty="0">
              <a:latin typeface="Times New Roman"/>
              <a:cs typeface="Times New Roman"/>
            </a:endParaRPr>
          </a:p>
          <a:p>
            <a:pPr marL="355600" indent="-342900">
              <a:lnSpc>
                <a:spcPct val="100000"/>
              </a:lnSpc>
              <a:spcBef>
                <a:spcPts val="1220"/>
              </a:spcBef>
              <a:buAutoNum type="arabicPeriod"/>
              <a:tabLst>
                <a:tab pos="355600" algn="l"/>
              </a:tabLst>
            </a:pPr>
            <a:r>
              <a:rPr sz="2000" spc="-10" dirty="0">
                <a:latin typeface="Times New Roman"/>
                <a:cs typeface="Times New Roman"/>
              </a:rPr>
              <a:t>Motivation</a:t>
            </a:r>
            <a:endParaRPr sz="2000" dirty="0">
              <a:latin typeface="Times New Roman"/>
              <a:cs typeface="Times New Roman"/>
            </a:endParaRPr>
          </a:p>
          <a:p>
            <a:pPr marL="355600" indent="-342900">
              <a:lnSpc>
                <a:spcPct val="100000"/>
              </a:lnSpc>
              <a:spcBef>
                <a:spcPts val="1220"/>
              </a:spcBef>
              <a:buAutoNum type="arabicPeriod"/>
              <a:tabLst>
                <a:tab pos="355600" algn="l"/>
              </a:tabLst>
            </a:pPr>
            <a:r>
              <a:rPr sz="2000" dirty="0">
                <a:latin typeface="Times New Roman"/>
                <a:cs typeface="Times New Roman"/>
              </a:rPr>
              <a:t>Process</a:t>
            </a:r>
            <a:r>
              <a:rPr sz="2000" spc="-50" dirty="0">
                <a:latin typeface="Times New Roman"/>
                <a:cs typeface="Times New Roman"/>
              </a:rPr>
              <a:t> </a:t>
            </a:r>
            <a:r>
              <a:rPr sz="2000" spc="-20" dirty="0">
                <a:latin typeface="Times New Roman"/>
                <a:cs typeface="Times New Roman"/>
              </a:rPr>
              <a:t>Model</a:t>
            </a:r>
            <a:endParaRPr sz="2000" dirty="0">
              <a:latin typeface="Times New Roman"/>
              <a:cs typeface="Times New Roman"/>
            </a:endParaRPr>
          </a:p>
          <a:p>
            <a:pPr marL="355600" indent="-342900">
              <a:lnSpc>
                <a:spcPct val="100000"/>
              </a:lnSpc>
              <a:spcBef>
                <a:spcPts val="1220"/>
              </a:spcBef>
              <a:buAutoNum type="arabicPeriod"/>
              <a:tabLst>
                <a:tab pos="355600" algn="l"/>
              </a:tabLst>
            </a:pPr>
            <a:r>
              <a:rPr sz="2000" dirty="0">
                <a:latin typeface="Times New Roman"/>
                <a:cs typeface="Times New Roman"/>
              </a:rPr>
              <a:t>Software</a:t>
            </a:r>
            <a:r>
              <a:rPr sz="2000" spc="-50" dirty="0">
                <a:latin typeface="Times New Roman"/>
                <a:cs typeface="Times New Roman"/>
              </a:rPr>
              <a:t> </a:t>
            </a:r>
            <a:r>
              <a:rPr sz="2000" dirty="0">
                <a:latin typeface="Times New Roman"/>
                <a:cs typeface="Times New Roman"/>
              </a:rPr>
              <a:t>Requirement</a:t>
            </a:r>
            <a:r>
              <a:rPr sz="2000" spc="-40" dirty="0">
                <a:latin typeface="Times New Roman"/>
                <a:cs typeface="Times New Roman"/>
              </a:rPr>
              <a:t> </a:t>
            </a:r>
            <a:r>
              <a:rPr sz="2000" dirty="0">
                <a:latin typeface="Times New Roman"/>
                <a:cs typeface="Times New Roman"/>
              </a:rPr>
              <a:t>Specification</a:t>
            </a:r>
            <a:r>
              <a:rPr sz="2000" spc="-55" dirty="0">
                <a:latin typeface="Times New Roman"/>
                <a:cs typeface="Times New Roman"/>
              </a:rPr>
              <a:t> </a:t>
            </a:r>
            <a:r>
              <a:rPr sz="2000" spc="-10" dirty="0">
                <a:latin typeface="Times New Roman"/>
                <a:cs typeface="Times New Roman"/>
              </a:rPr>
              <a:t>(SRS)</a:t>
            </a:r>
            <a:endParaRPr sz="2000" dirty="0">
              <a:latin typeface="Times New Roman"/>
              <a:cs typeface="Times New Roman"/>
            </a:endParaRPr>
          </a:p>
          <a:p>
            <a:pPr marL="355600" indent="-342900">
              <a:lnSpc>
                <a:spcPct val="100000"/>
              </a:lnSpc>
              <a:spcBef>
                <a:spcPts val="1145"/>
              </a:spcBef>
              <a:buAutoNum type="arabicPeriod"/>
              <a:tabLst>
                <a:tab pos="355600" algn="l"/>
              </a:tabLst>
            </a:pPr>
            <a:r>
              <a:rPr sz="2000" dirty="0">
                <a:latin typeface="Times New Roman"/>
                <a:cs typeface="Times New Roman"/>
              </a:rPr>
              <a:t>Data</a:t>
            </a:r>
            <a:r>
              <a:rPr sz="2000" spc="-65" dirty="0">
                <a:latin typeface="Times New Roman"/>
                <a:cs typeface="Times New Roman"/>
              </a:rPr>
              <a:t> </a:t>
            </a:r>
            <a:r>
              <a:rPr sz="2000" dirty="0">
                <a:latin typeface="Times New Roman"/>
                <a:cs typeface="Times New Roman"/>
              </a:rPr>
              <a:t>Flow</a:t>
            </a:r>
            <a:r>
              <a:rPr sz="2000" spc="30" dirty="0">
                <a:latin typeface="Times New Roman"/>
                <a:cs typeface="Times New Roman"/>
              </a:rPr>
              <a:t> </a:t>
            </a:r>
            <a:r>
              <a:rPr sz="2000" dirty="0">
                <a:latin typeface="Times New Roman"/>
                <a:cs typeface="Times New Roman"/>
              </a:rPr>
              <a:t>Diagram</a:t>
            </a:r>
            <a:r>
              <a:rPr sz="2000" spc="5" dirty="0">
                <a:latin typeface="Times New Roman"/>
                <a:cs typeface="Times New Roman"/>
              </a:rPr>
              <a:t> </a:t>
            </a:r>
            <a:r>
              <a:rPr sz="2000" spc="-20" dirty="0">
                <a:latin typeface="Times New Roman"/>
                <a:cs typeface="Times New Roman"/>
              </a:rPr>
              <a:t>(DFD)</a:t>
            </a:r>
            <a:endParaRPr sz="2000" dirty="0">
              <a:latin typeface="Times New Roman"/>
              <a:cs typeface="Times New Roman"/>
            </a:endParaRPr>
          </a:p>
          <a:p>
            <a:pPr marL="355600" indent="-342900">
              <a:lnSpc>
                <a:spcPct val="100000"/>
              </a:lnSpc>
              <a:spcBef>
                <a:spcPts val="1220"/>
              </a:spcBef>
              <a:buAutoNum type="arabicPeriod"/>
              <a:tabLst>
                <a:tab pos="355600" algn="l"/>
              </a:tabLst>
            </a:pPr>
            <a:r>
              <a:rPr sz="2000" spc="-10" dirty="0">
                <a:latin typeface="Times New Roman"/>
                <a:cs typeface="Times New Roman"/>
              </a:rPr>
              <a:t>Output</a:t>
            </a:r>
            <a:endParaRPr sz="2000" dirty="0">
              <a:latin typeface="Times New Roman"/>
              <a:cs typeface="Times New Roman"/>
            </a:endParaRPr>
          </a:p>
          <a:p>
            <a:pPr marL="355600" indent="-342900">
              <a:lnSpc>
                <a:spcPct val="100000"/>
              </a:lnSpc>
              <a:spcBef>
                <a:spcPts val="1220"/>
              </a:spcBef>
              <a:buAutoNum type="arabicPeriod"/>
              <a:tabLst>
                <a:tab pos="355600" algn="l"/>
              </a:tabLst>
            </a:pPr>
            <a:r>
              <a:rPr sz="2000" spc="-10" dirty="0">
                <a:latin typeface="Times New Roman"/>
                <a:cs typeface="Times New Roman"/>
              </a:rPr>
              <a:t>Conclusion</a:t>
            </a:r>
            <a:endParaRPr sz="2000" dirty="0">
              <a:latin typeface="Times New Roman"/>
              <a:cs typeface="Times New Roman"/>
            </a:endParaRPr>
          </a:p>
          <a:p>
            <a:pPr marL="355600" indent="-342900">
              <a:lnSpc>
                <a:spcPct val="100000"/>
              </a:lnSpc>
              <a:spcBef>
                <a:spcPts val="1215"/>
              </a:spcBef>
              <a:buAutoNum type="arabicPeriod"/>
              <a:tabLst>
                <a:tab pos="355600" algn="l"/>
              </a:tabLst>
            </a:pPr>
            <a:r>
              <a:rPr sz="2000" dirty="0">
                <a:latin typeface="Times New Roman"/>
                <a:cs typeface="Times New Roman"/>
              </a:rPr>
              <a:t>Future</a:t>
            </a:r>
            <a:r>
              <a:rPr sz="2000" spc="10" dirty="0">
                <a:latin typeface="Times New Roman"/>
                <a:cs typeface="Times New Roman"/>
              </a:rPr>
              <a:t> </a:t>
            </a:r>
            <a:r>
              <a:rPr sz="2000" spc="-10" dirty="0">
                <a:latin typeface="Times New Roman"/>
                <a:cs typeface="Times New Roman"/>
              </a:rPr>
              <a:t>Scope</a:t>
            </a:r>
            <a:endParaRPr sz="2000" dirty="0">
              <a:latin typeface="Times New Roman"/>
              <a:cs typeface="Times New Roman"/>
            </a:endParaRPr>
          </a:p>
        </p:txBody>
      </p:sp>
      <p:sp>
        <p:nvSpPr>
          <p:cNvPr id="6" name="Slide Number Placeholder 5">
            <a:extLst>
              <a:ext uri="{FF2B5EF4-FFF2-40B4-BE49-F238E27FC236}">
                <a16:creationId xmlns:a16="http://schemas.microsoft.com/office/drawing/2014/main" id="{D2147C70-DC03-B97F-E9F3-9C52F3804A42}"/>
              </a:ext>
            </a:extLst>
          </p:cNvPr>
          <p:cNvSpPr>
            <a:spLocks noGrp="1"/>
          </p:cNvSpPr>
          <p:nvPr>
            <p:ph type="sldNum" sz="quarter" idx="7"/>
          </p:nvPr>
        </p:nvSpPr>
        <p:spPr/>
        <p:txBody>
          <a:bodyPr/>
          <a:lstStyle/>
          <a:p>
            <a:fld id="{B6F15528-21DE-4FAA-801E-634DDDAF4B2B}" type="slidenum">
              <a:rPr lang="en-IN" smtClean="0"/>
              <a:t>2</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65EAE-172B-6067-FD74-7223D89F42F9}"/>
              </a:ext>
            </a:extLst>
          </p:cNvPr>
          <p:cNvSpPr>
            <a:spLocks noGrp="1"/>
          </p:cNvSpPr>
          <p:nvPr>
            <p:ph type="title"/>
          </p:nvPr>
        </p:nvSpPr>
        <p:spPr>
          <a:xfrm>
            <a:off x="609600" y="609600"/>
            <a:ext cx="6454775" cy="423193"/>
          </a:xfrm>
        </p:spPr>
        <p:txBody>
          <a:bodyPr/>
          <a:lstStyle/>
          <a:p>
            <a:r>
              <a:rPr lang="en-US" dirty="0"/>
              <a:t>INTRODUCTION</a:t>
            </a:r>
            <a:endParaRPr lang="en-IN" dirty="0"/>
          </a:p>
        </p:txBody>
      </p:sp>
      <p:sp>
        <p:nvSpPr>
          <p:cNvPr id="3" name="Text Placeholder 2">
            <a:extLst>
              <a:ext uri="{FF2B5EF4-FFF2-40B4-BE49-F238E27FC236}">
                <a16:creationId xmlns:a16="http://schemas.microsoft.com/office/drawing/2014/main" id="{0501C5A4-2016-D9C2-20BE-587DDF1F253E}"/>
              </a:ext>
            </a:extLst>
          </p:cNvPr>
          <p:cNvSpPr>
            <a:spLocks noGrp="1"/>
          </p:cNvSpPr>
          <p:nvPr>
            <p:ph type="body" idx="1"/>
          </p:nvPr>
        </p:nvSpPr>
        <p:spPr>
          <a:xfrm>
            <a:off x="457200" y="1371600"/>
            <a:ext cx="10972800" cy="4616648"/>
          </a:xfrm>
        </p:spPr>
        <p:txBody>
          <a:bodyPr/>
          <a:lstStyle/>
          <a:p>
            <a:r>
              <a:rPr lang="en-IN" sz="2000" dirty="0"/>
              <a:t>The 'Ticket Analysis and Support' project aims to streamline and optimize customer support ticket management by leveraging state-of-the-art technologies such as </a:t>
            </a:r>
            <a:r>
              <a:rPr lang="en-IN" sz="2000" dirty="0" err="1"/>
              <a:t>FastAPI</a:t>
            </a:r>
            <a:r>
              <a:rPr lang="en-IN" sz="2000" dirty="0"/>
              <a:t>, Meta </a:t>
            </a:r>
            <a:r>
              <a:rPr lang="en-IN" sz="2000" dirty="0" err="1"/>
              <a:t>LLaMA</a:t>
            </a:r>
            <a:r>
              <a:rPr lang="en-IN" sz="2000" dirty="0"/>
              <a:t>, MySQL, and Gmail SMTP. By automating the ticket classification process using AI, this system improves efficiency, reduces response time, and enhances accuracy in handling support requests.</a:t>
            </a:r>
          </a:p>
          <a:p>
            <a:endParaRPr lang="en-IN" sz="2000" dirty="0"/>
          </a:p>
          <a:p>
            <a:r>
              <a:rPr lang="en-IN" sz="2000" dirty="0"/>
              <a:t>The project employs a modular architecture that integrates Natural Language Processing (NLP) for ticket classification, a relational database for data persistence, and automated notification systems. This provides a comprehensive solution that is scalable, accurate, and robust.</a:t>
            </a:r>
          </a:p>
          <a:p>
            <a:pPr>
              <a:buNone/>
            </a:pPr>
            <a:endParaRPr lang="en-IN" sz="2000" dirty="0"/>
          </a:p>
          <a:p>
            <a:r>
              <a:rPr lang="en-IN" sz="2000" b="1" dirty="0"/>
              <a:t>Why you should choose us? </a:t>
            </a:r>
          </a:p>
          <a:p>
            <a:r>
              <a:rPr lang="en-IN" sz="2000" dirty="0"/>
              <a:t>The system offers an innovative approach by leveraging AI for automated ticket analysis, making it a reliable and efficient solution to streamline customer support processes. With features such as accurate ticket categorization, prompt email notifications, and robust backend management, this solution is designed to significantly enhance support efficiency and improve user satisfaction.</a:t>
            </a:r>
          </a:p>
          <a:p>
            <a:endParaRPr lang="en-IN" sz="2000" dirty="0"/>
          </a:p>
        </p:txBody>
      </p:sp>
      <p:sp>
        <p:nvSpPr>
          <p:cNvPr id="6" name="Slide Number Placeholder 5">
            <a:extLst>
              <a:ext uri="{FF2B5EF4-FFF2-40B4-BE49-F238E27FC236}">
                <a16:creationId xmlns:a16="http://schemas.microsoft.com/office/drawing/2014/main" id="{C79A1583-F51F-9CD8-4A09-8A0D8F99E417}"/>
              </a:ext>
            </a:extLst>
          </p:cNvPr>
          <p:cNvSpPr>
            <a:spLocks noGrp="1"/>
          </p:cNvSpPr>
          <p:nvPr>
            <p:ph type="sldNum" sz="quarter" idx="7"/>
          </p:nvPr>
        </p:nvSpPr>
        <p:spPr/>
        <p:txBody>
          <a:bodyPr/>
          <a:lstStyle/>
          <a:p>
            <a:fld id="{B6F15528-21DE-4FAA-801E-634DDDAF4B2B}" type="slidenum">
              <a:rPr lang="en-IN" smtClean="0"/>
              <a:t>3</a:t>
            </a:fld>
            <a:endParaRPr lang="en-IN"/>
          </a:p>
        </p:txBody>
      </p:sp>
    </p:spTree>
    <p:extLst>
      <p:ext uri="{BB962C8B-B14F-4D97-AF65-F5344CB8AC3E}">
        <p14:creationId xmlns:p14="http://schemas.microsoft.com/office/powerpoint/2010/main" val="1802116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279FC-C9E3-8A96-2622-82B23222F411}"/>
              </a:ext>
            </a:extLst>
          </p:cNvPr>
          <p:cNvSpPr>
            <a:spLocks noGrp="1"/>
          </p:cNvSpPr>
          <p:nvPr>
            <p:ph type="title"/>
          </p:nvPr>
        </p:nvSpPr>
        <p:spPr>
          <a:xfrm>
            <a:off x="762000" y="702515"/>
            <a:ext cx="6454775" cy="423193"/>
          </a:xfrm>
        </p:spPr>
        <p:txBody>
          <a:bodyPr/>
          <a:lstStyle/>
          <a:p>
            <a:r>
              <a:rPr lang="en-US" dirty="0"/>
              <a:t>MOTIVATION</a:t>
            </a:r>
            <a:endParaRPr lang="en-IN" dirty="0"/>
          </a:p>
        </p:txBody>
      </p:sp>
      <p:sp>
        <p:nvSpPr>
          <p:cNvPr id="3" name="Text Placeholder 2">
            <a:extLst>
              <a:ext uri="{FF2B5EF4-FFF2-40B4-BE49-F238E27FC236}">
                <a16:creationId xmlns:a16="http://schemas.microsoft.com/office/drawing/2014/main" id="{B8591F83-8BE0-B591-257D-D0A2D212481C}"/>
              </a:ext>
            </a:extLst>
          </p:cNvPr>
          <p:cNvSpPr>
            <a:spLocks noGrp="1"/>
          </p:cNvSpPr>
          <p:nvPr>
            <p:ph type="body" idx="1"/>
          </p:nvPr>
        </p:nvSpPr>
        <p:spPr>
          <a:xfrm>
            <a:off x="609600" y="1577340"/>
            <a:ext cx="10972800" cy="4001095"/>
          </a:xfrm>
        </p:spPr>
        <p:txBody>
          <a:bodyPr/>
          <a:lstStyle/>
          <a:p>
            <a:pPr>
              <a:buNone/>
            </a:pPr>
            <a:r>
              <a:rPr lang="en-IN" sz="2000" dirty="0"/>
              <a:t>The motivation for developing the "Ticket Analysis and Support" system arises from the need to address limitations present in conventional ticket management systems. Existing methods often involve:</a:t>
            </a:r>
          </a:p>
          <a:p>
            <a:pPr>
              <a:buFont typeface="Arial" panose="020B0604020202020204" pitchFamily="34" charset="0"/>
              <a:buChar char="•"/>
            </a:pPr>
            <a:r>
              <a:rPr lang="en-IN" sz="2000" b="1" dirty="0"/>
              <a:t>High Operational Costs:</a:t>
            </a:r>
            <a:r>
              <a:rPr lang="en-IN" sz="2000" dirty="0"/>
              <a:t> Due to the requirement of extensive manual intervention for ticket categorization and routing.</a:t>
            </a:r>
          </a:p>
          <a:p>
            <a:pPr>
              <a:buFont typeface="Arial" panose="020B0604020202020204" pitchFamily="34" charset="0"/>
              <a:buChar char="•"/>
            </a:pPr>
            <a:r>
              <a:rPr lang="en-IN" sz="2000" b="1" dirty="0"/>
              <a:t>Inaccurate Classification:</a:t>
            </a:r>
            <a:r>
              <a:rPr lang="en-IN" sz="2000" dirty="0"/>
              <a:t> Manual processes are prone to errors, leading to inefficient ticket resolution.</a:t>
            </a:r>
          </a:p>
          <a:p>
            <a:pPr>
              <a:buFont typeface="Arial" panose="020B0604020202020204" pitchFamily="34" charset="0"/>
              <a:buChar char="•"/>
            </a:pPr>
            <a:r>
              <a:rPr lang="en-IN" sz="2000" b="1" dirty="0"/>
              <a:t>Delayed Responses:</a:t>
            </a:r>
            <a:r>
              <a:rPr lang="en-IN" sz="2000" dirty="0"/>
              <a:t> Due to inefficient ticket routing and lack of automation, resulting in decreased user satisfaction.</a:t>
            </a:r>
          </a:p>
          <a:p>
            <a:pPr>
              <a:buFont typeface="Arial" panose="020B0604020202020204" pitchFamily="34" charset="0"/>
              <a:buChar char="•"/>
            </a:pPr>
            <a:r>
              <a:rPr lang="en-IN" sz="2000" b="1" dirty="0"/>
              <a:t>Scalability Challenges:</a:t>
            </a:r>
            <a:r>
              <a:rPr lang="en-IN" sz="2000" dirty="0"/>
              <a:t> Difficulty in handling a growing volume of tickets without compromising performance.</a:t>
            </a:r>
          </a:p>
          <a:p>
            <a:r>
              <a:rPr lang="en-IN" sz="2000" dirty="0"/>
              <a:t>The primary objectives driving the development of this project include reducing operational costs, enhancing classification accuracy, improving user experience through timely responses, and building a scalable infrastructure that can accommodate high ticket volumes with minimal performance degradation.</a:t>
            </a:r>
          </a:p>
        </p:txBody>
      </p:sp>
      <p:sp>
        <p:nvSpPr>
          <p:cNvPr id="6" name="Slide Number Placeholder 5">
            <a:extLst>
              <a:ext uri="{FF2B5EF4-FFF2-40B4-BE49-F238E27FC236}">
                <a16:creationId xmlns:a16="http://schemas.microsoft.com/office/drawing/2014/main" id="{9884DD5E-F6AA-4E04-F07B-53FB07FC7765}"/>
              </a:ext>
            </a:extLst>
          </p:cNvPr>
          <p:cNvSpPr>
            <a:spLocks noGrp="1"/>
          </p:cNvSpPr>
          <p:nvPr>
            <p:ph type="sldNum" sz="quarter" idx="7"/>
          </p:nvPr>
        </p:nvSpPr>
        <p:spPr/>
        <p:txBody>
          <a:bodyPr/>
          <a:lstStyle/>
          <a:p>
            <a:fld id="{B6F15528-21DE-4FAA-801E-634DDDAF4B2B}" type="slidenum">
              <a:rPr lang="en-IN" smtClean="0"/>
              <a:t>4</a:t>
            </a:fld>
            <a:endParaRPr lang="en-IN"/>
          </a:p>
        </p:txBody>
      </p:sp>
    </p:spTree>
    <p:extLst>
      <p:ext uri="{BB962C8B-B14F-4D97-AF65-F5344CB8AC3E}">
        <p14:creationId xmlns:p14="http://schemas.microsoft.com/office/powerpoint/2010/main" val="3213055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8968-A06D-F2E9-FFED-66ACD7F0D618}"/>
              </a:ext>
            </a:extLst>
          </p:cNvPr>
          <p:cNvSpPr>
            <a:spLocks noGrp="1"/>
          </p:cNvSpPr>
          <p:nvPr>
            <p:ph type="title"/>
          </p:nvPr>
        </p:nvSpPr>
        <p:spPr>
          <a:xfrm>
            <a:off x="762000" y="565801"/>
            <a:ext cx="6454775" cy="423193"/>
          </a:xfrm>
        </p:spPr>
        <p:txBody>
          <a:bodyPr/>
          <a:lstStyle/>
          <a:p>
            <a:r>
              <a:rPr lang="en-US" dirty="0"/>
              <a:t>PROCESS MODEL</a:t>
            </a:r>
            <a:endParaRPr lang="en-IN" dirty="0"/>
          </a:p>
        </p:txBody>
      </p:sp>
      <p:sp>
        <p:nvSpPr>
          <p:cNvPr id="3" name="Text Placeholder 2">
            <a:extLst>
              <a:ext uri="{FF2B5EF4-FFF2-40B4-BE49-F238E27FC236}">
                <a16:creationId xmlns:a16="http://schemas.microsoft.com/office/drawing/2014/main" id="{66DD2BCB-9F06-0795-EC10-941690EDBD87}"/>
              </a:ext>
            </a:extLst>
          </p:cNvPr>
          <p:cNvSpPr>
            <a:spLocks noGrp="1"/>
          </p:cNvSpPr>
          <p:nvPr>
            <p:ph type="body" idx="1"/>
          </p:nvPr>
        </p:nvSpPr>
        <p:spPr>
          <a:xfrm>
            <a:off x="533400" y="1274564"/>
            <a:ext cx="10972800" cy="4308872"/>
          </a:xfrm>
        </p:spPr>
        <p:txBody>
          <a:bodyPr/>
          <a:lstStyle/>
          <a:p>
            <a:pPr>
              <a:buNone/>
            </a:pPr>
            <a:r>
              <a:rPr lang="en-IN" sz="2000" dirty="0"/>
              <a:t>The "Ticket Analysis and Support" system follows the Agile development model to ensure continuous progress, iterative refinement, and prompt integration of feedback. The project’s lifecycle is divided into the following phases:</a:t>
            </a:r>
          </a:p>
          <a:p>
            <a:pPr>
              <a:buFont typeface="Arial" panose="020B0604020202020204" pitchFamily="34" charset="0"/>
              <a:buChar char="•"/>
            </a:pPr>
            <a:r>
              <a:rPr lang="en-IN" sz="2000" b="1" dirty="0"/>
              <a:t>Requirement Gathering:</a:t>
            </a:r>
            <a:r>
              <a:rPr lang="en-IN" sz="2000" dirty="0"/>
              <a:t> Understanding the functional and non-functional requirements from stakeholders.</a:t>
            </a:r>
          </a:p>
          <a:p>
            <a:pPr>
              <a:buFont typeface="Arial" panose="020B0604020202020204" pitchFamily="34" charset="0"/>
              <a:buChar char="•"/>
            </a:pPr>
            <a:r>
              <a:rPr lang="en-IN" sz="2000" b="1" dirty="0"/>
              <a:t>System Design:</a:t>
            </a:r>
            <a:r>
              <a:rPr lang="en-IN" sz="2000" dirty="0"/>
              <a:t> Creating architectural diagrams, Data Flow Diagrams (DFDs), and database schemas to ensure clarity and coherence in design.</a:t>
            </a:r>
          </a:p>
          <a:p>
            <a:pPr>
              <a:buFont typeface="Arial" panose="020B0604020202020204" pitchFamily="34" charset="0"/>
              <a:buChar char="•"/>
            </a:pPr>
            <a:r>
              <a:rPr lang="en-IN" sz="2000" b="1" dirty="0"/>
              <a:t>Implementation:</a:t>
            </a:r>
            <a:r>
              <a:rPr lang="en-IN" sz="2000" dirty="0"/>
              <a:t> Developing the backend using </a:t>
            </a:r>
            <a:r>
              <a:rPr lang="en-IN" sz="2000" dirty="0" err="1"/>
              <a:t>FastAPI</a:t>
            </a:r>
            <a:r>
              <a:rPr lang="en-IN" sz="2000" dirty="0"/>
              <a:t>, integrating MySQL for data management, deploying Meta </a:t>
            </a:r>
            <a:r>
              <a:rPr lang="en-IN" sz="2000" dirty="0" err="1"/>
              <a:t>LLaMA</a:t>
            </a:r>
            <a:r>
              <a:rPr lang="en-IN" sz="2000" dirty="0"/>
              <a:t> for AI-driven classification, and setting up Gmail SMTP for automated email notifications.</a:t>
            </a:r>
          </a:p>
          <a:p>
            <a:pPr>
              <a:buFont typeface="Arial" panose="020B0604020202020204" pitchFamily="34" charset="0"/>
              <a:buChar char="•"/>
            </a:pPr>
            <a:r>
              <a:rPr lang="en-IN" sz="2000" b="1" dirty="0"/>
              <a:t>Testing &amp; Evaluation:</a:t>
            </a:r>
            <a:r>
              <a:rPr lang="en-IN" sz="2000" dirty="0"/>
              <a:t> Conducting comprehensive testing, including unit, integration, and user acceptance testing to validate system robustness.</a:t>
            </a:r>
          </a:p>
          <a:p>
            <a:pPr>
              <a:buFont typeface="Arial" panose="020B0604020202020204" pitchFamily="34" charset="0"/>
              <a:buChar char="•"/>
            </a:pPr>
            <a:r>
              <a:rPr lang="en-IN" sz="2000" b="1" dirty="0"/>
              <a:t>Deployment &amp; Monitoring:</a:t>
            </a:r>
            <a:r>
              <a:rPr lang="en-IN" sz="2000" dirty="0"/>
              <a:t> Deploying the system on a server environment and monitoring its performance and scalability.</a:t>
            </a:r>
          </a:p>
        </p:txBody>
      </p:sp>
      <p:sp>
        <p:nvSpPr>
          <p:cNvPr id="6" name="Slide Number Placeholder 5">
            <a:extLst>
              <a:ext uri="{FF2B5EF4-FFF2-40B4-BE49-F238E27FC236}">
                <a16:creationId xmlns:a16="http://schemas.microsoft.com/office/drawing/2014/main" id="{FCC886C2-EBB7-12DD-536D-5984263C80BF}"/>
              </a:ext>
            </a:extLst>
          </p:cNvPr>
          <p:cNvSpPr>
            <a:spLocks noGrp="1"/>
          </p:cNvSpPr>
          <p:nvPr>
            <p:ph type="sldNum" sz="quarter" idx="7"/>
          </p:nvPr>
        </p:nvSpPr>
        <p:spPr/>
        <p:txBody>
          <a:bodyPr/>
          <a:lstStyle/>
          <a:p>
            <a:fld id="{B6F15528-21DE-4FAA-801E-634DDDAF4B2B}" type="slidenum">
              <a:rPr lang="en-IN" smtClean="0"/>
              <a:t>5</a:t>
            </a:fld>
            <a:endParaRPr lang="en-IN"/>
          </a:p>
        </p:txBody>
      </p:sp>
    </p:spTree>
    <p:extLst>
      <p:ext uri="{BB962C8B-B14F-4D97-AF65-F5344CB8AC3E}">
        <p14:creationId xmlns:p14="http://schemas.microsoft.com/office/powerpoint/2010/main" val="393682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18C65-90D1-540C-99B9-908A3643719F}"/>
              </a:ext>
            </a:extLst>
          </p:cNvPr>
          <p:cNvSpPr>
            <a:spLocks noGrp="1"/>
          </p:cNvSpPr>
          <p:nvPr>
            <p:ph type="title"/>
          </p:nvPr>
        </p:nvSpPr>
        <p:spPr>
          <a:xfrm>
            <a:off x="609600" y="513576"/>
            <a:ext cx="10058400" cy="430887"/>
          </a:xfrm>
        </p:spPr>
        <p:txBody>
          <a:bodyPr/>
          <a:lstStyle/>
          <a:p>
            <a:r>
              <a:rPr lang="en-IN" sz="2800" dirty="0">
                <a:latin typeface="Times New Roman"/>
                <a:cs typeface="Times New Roman"/>
              </a:rPr>
              <a:t>SOFTWARE REQUIREMENT SPECIFICATIONS </a:t>
            </a:r>
            <a:r>
              <a:rPr lang="en-IN" sz="2800" spc="-10" dirty="0">
                <a:latin typeface="Times New Roman"/>
                <a:cs typeface="Times New Roman"/>
              </a:rPr>
              <a:t>(SRS)</a:t>
            </a:r>
            <a:endParaRPr lang="en-IN" dirty="0"/>
          </a:p>
        </p:txBody>
      </p:sp>
      <p:sp>
        <p:nvSpPr>
          <p:cNvPr id="3" name="Text Placeholder 2">
            <a:extLst>
              <a:ext uri="{FF2B5EF4-FFF2-40B4-BE49-F238E27FC236}">
                <a16:creationId xmlns:a16="http://schemas.microsoft.com/office/drawing/2014/main" id="{B9B077A9-8638-0093-665C-4F8355FCED26}"/>
              </a:ext>
            </a:extLst>
          </p:cNvPr>
          <p:cNvSpPr>
            <a:spLocks noGrp="1"/>
          </p:cNvSpPr>
          <p:nvPr>
            <p:ph type="body" idx="1"/>
          </p:nvPr>
        </p:nvSpPr>
        <p:spPr>
          <a:xfrm>
            <a:off x="609600" y="1143000"/>
            <a:ext cx="10972800" cy="4985980"/>
          </a:xfrm>
        </p:spPr>
        <p:txBody>
          <a:bodyPr/>
          <a:lstStyle/>
          <a:p>
            <a:pPr>
              <a:buNone/>
            </a:pPr>
            <a:r>
              <a:rPr lang="en-IN" b="1" dirty="0"/>
              <a:t>Software Requirements</a:t>
            </a:r>
          </a:p>
          <a:p>
            <a:pPr>
              <a:buFont typeface="Arial" panose="020B0604020202020204" pitchFamily="34" charset="0"/>
              <a:buChar char="•"/>
            </a:pPr>
            <a:r>
              <a:rPr lang="en-IN" dirty="0"/>
              <a:t>Programming Language: Python (</a:t>
            </a:r>
            <a:r>
              <a:rPr lang="en-IN" dirty="0" err="1"/>
              <a:t>FastAPI</a:t>
            </a:r>
            <a:r>
              <a:rPr lang="en-IN" dirty="0"/>
              <a:t>)</a:t>
            </a:r>
          </a:p>
          <a:p>
            <a:pPr>
              <a:buFont typeface="Arial" panose="020B0604020202020204" pitchFamily="34" charset="0"/>
              <a:buChar char="•"/>
            </a:pPr>
            <a:r>
              <a:rPr lang="en-IN" dirty="0"/>
              <a:t>Database Management System: MySQL</a:t>
            </a:r>
          </a:p>
          <a:p>
            <a:pPr>
              <a:buFont typeface="Arial" panose="020B0604020202020204" pitchFamily="34" charset="0"/>
              <a:buChar char="•"/>
            </a:pPr>
            <a:r>
              <a:rPr lang="en-IN" dirty="0"/>
              <a:t>Artificial Intelligence Model: Meta </a:t>
            </a:r>
            <a:r>
              <a:rPr lang="en-IN" dirty="0" err="1"/>
              <a:t>LLaMA</a:t>
            </a:r>
            <a:endParaRPr lang="en-IN" dirty="0"/>
          </a:p>
          <a:p>
            <a:pPr>
              <a:buFont typeface="Arial" panose="020B0604020202020204" pitchFamily="34" charset="0"/>
              <a:buChar char="•"/>
            </a:pPr>
            <a:r>
              <a:rPr lang="en-IN" dirty="0"/>
              <a:t>Email Service Protocol: Gmail SMTP</a:t>
            </a:r>
          </a:p>
          <a:p>
            <a:pPr>
              <a:buFont typeface="Arial" panose="020B0604020202020204" pitchFamily="34" charset="0"/>
              <a:buChar char="•"/>
            </a:pPr>
            <a:r>
              <a:rPr lang="en-IN" dirty="0"/>
              <a:t>Integrated Development Environment: Visual Studio Code</a:t>
            </a:r>
          </a:p>
          <a:p>
            <a:pPr>
              <a:buFont typeface="Arial" panose="020B0604020202020204" pitchFamily="34" charset="0"/>
              <a:buChar char="•"/>
            </a:pPr>
            <a:r>
              <a:rPr lang="en-IN" dirty="0"/>
              <a:t>Libraries &amp; Dependencies: </a:t>
            </a:r>
            <a:r>
              <a:rPr lang="en-IN" dirty="0" err="1"/>
              <a:t>pydantic</a:t>
            </a:r>
            <a:r>
              <a:rPr lang="en-IN" dirty="0"/>
              <a:t>, </a:t>
            </a:r>
            <a:r>
              <a:rPr lang="en-IN" dirty="0" err="1"/>
              <a:t>mysql</a:t>
            </a:r>
            <a:r>
              <a:rPr lang="en-IN" dirty="0"/>
              <a:t>-connector-python, </a:t>
            </a:r>
            <a:r>
              <a:rPr lang="en-IN" dirty="0" err="1"/>
              <a:t>openai</a:t>
            </a:r>
            <a:r>
              <a:rPr lang="en-IN" dirty="0"/>
              <a:t>, </a:t>
            </a:r>
            <a:r>
              <a:rPr lang="en-IN" dirty="0" err="1"/>
              <a:t>smtplib</a:t>
            </a:r>
            <a:r>
              <a:rPr lang="en-IN" dirty="0"/>
              <a:t>, </a:t>
            </a:r>
            <a:r>
              <a:rPr lang="en-IN" dirty="0" err="1"/>
              <a:t>email.message</a:t>
            </a:r>
            <a:endParaRPr lang="en-IN" dirty="0"/>
          </a:p>
          <a:p>
            <a:pPr>
              <a:buFont typeface="Arial" panose="020B0604020202020204" pitchFamily="34" charset="0"/>
              <a:buChar char="•"/>
            </a:pPr>
            <a:endParaRPr lang="en-IN" dirty="0"/>
          </a:p>
          <a:p>
            <a:pPr>
              <a:buNone/>
            </a:pPr>
            <a:r>
              <a:rPr lang="en-IN" b="1" dirty="0"/>
              <a:t>Functional Requirements</a:t>
            </a:r>
          </a:p>
          <a:p>
            <a:pPr>
              <a:buFont typeface="Arial" panose="020B0604020202020204" pitchFamily="34" charset="0"/>
              <a:buChar char="•"/>
            </a:pPr>
            <a:r>
              <a:rPr lang="en-IN" dirty="0"/>
              <a:t>Automated ticket classification using Meta </a:t>
            </a:r>
            <a:r>
              <a:rPr lang="en-IN" dirty="0" err="1"/>
              <a:t>LLaMA</a:t>
            </a:r>
            <a:r>
              <a:rPr lang="en-IN" dirty="0"/>
              <a:t>.</a:t>
            </a:r>
          </a:p>
          <a:p>
            <a:pPr>
              <a:buFont typeface="Arial" panose="020B0604020202020204" pitchFamily="34" charset="0"/>
              <a:buChar char="•"/>
            </a:pPr>
            <a:r>
              <a:rPr lang="en-IN" dirty="0"/>
              <a:t>Persistent data storage and retrieval via MySQL.</a:t>
            </a:r>
          </a:p>
          <a:p>
            <a:pPr>
              <a:buFont typeface="Arial" panose="020B0604020202020204" pitchFamily="34" charset="0"/>
              <a:buChar char="•"/>
            </a:pPr>
            <a:r>
              <a:rPr lang="en-IN" dirty="0"/>
              <a:t>Automated notification system through Gmail SMTP.</a:t>
            </a:r>
          </a:p>
          <a:p>
            <a:pPr>
              <a:buFont typeface="Arial" panose="020B0604020202020204" pitchFamily="34" charset="0"/>
              <a:buChar char="•"/>
            </a:pPr>
            <a:r>
              <a:rPr lang="en-IN" dirty="0"/>
              <a:t>API endpoints for ticket submission and management using </a:t>
            </a:r>
            <a:r>
              <a:rPr lang="en-IN" dirty="0" err="1"/>
              <a:t>FastAPI</a:t>
            </a:r>
            <a:r>
              <a:rPr lang="en-IN" dirty="0"/>
              <a:t>.</a:t>
            </a:r>
          </a:p>
          <a:p>
            <a:pPr>
              <a:buFont typeface="Arial" panose="020B0604020202020204" pitchFamily="34" charset="0"/>
              <a:buChar char="•"/>
            </a:pPr>
            <a:endParaRPr lang="en-IN" dirty="0"/>
          </a:p>
          <a:p>
            <a:pPr>
              <a:buNone/>
            </a:pPr>
            <a:r>
              <a:rPr lang="en-IN" b="1" dirty="0"/>
              <a:t>Non-Functional Requirements</a:t>
            </a:r>
          </a:p>
          <a:p>
            <a:pPr>
              <a:buFont typeface="Arial" panose="020B0604020202020204" pitchFamily="34" charset="0"/>
              <a:buChar char="•"/>
            </a:pPr>
            <a:r>
              <a:rPr lang="en-IN" dirty="0"/>
              <a:t>High scalability to accommodate increasing ticket volumes.</a:t>
            </a:r>
          </a:p>
          <a:p>
            <a:pPr>
              <a:buFont typeface="Arial" panose="020B0604020202020204" pitchFamily="34" charset="0"/>
              <a:buChar char="•"/>
            </a:pPr>
            <a:r>
              <a:rPr lang="en-IN" dirty="0"/>
              <a:t>Enhanced security through encryption and authentication mechanisms.</a:t>
            </a:r>
          </a:p>
          <a:p>
            <a:pPr>
              <a:buFont typeface="Arial" panose="020B0604020202020204" pitchFamily="34" charset="0"/>
              <a:buChar char="•"/>
            </a:pPr>
            <a:r>
              <a:rPr lang="en-IN" dirty="0"/>
              <a:t>Performance optimization to ensure efficient ticket processing.</a:t>
            </a:r>
          </a:p>
        </p:txBody>
      </p:sp>
      <p:sp>
        <p:nvSpPr>
          <p:cNvPr id="6" name="Slide Number Placeholder 5">
            <a:extLst>
              <a:ext uri="{FF2B5EF4-FFF2-40B4-BE49-F238E27FC236}">
                <a16:creationId xmlns:a16="http://schemas.microsoft.com/office/drawing/2014/main" id="{3374E64A-231C-539F-61B0-FDE95051A8C1}"/>
              </a:ext>
            </a:extLst>
          </p:cNvPr>
          <p:cNvSpPr>
            <a:spLocks noGrp="1"/>
          </p:cNvSpPr>
          <p:nvPr>
            <p:ph type="sldNum" sz="quarter" idx="7"/>
          </p:nvPr>
        </p:nvSpPr>
        <p:spPr/>
        <p:txBody>
          <a:bodyPr/>
          <a:lstStyle/>
          <a:p>
            <a:fld id="{B6F15528-21DE-4FAA-801E-634DDDAF4B2B}" type="slidenum">
              <a:rPr lang="en-IN" smtClean="0"/>
              <a:t>6</a:t>
            </a:fld>
            <a:endParaRPr lang="en-IN"/>
          </a:p>
        </p:txBody>
      </p:sp>
    </p:spTree>
    <p:extLst>
      <p:ext uri="{BB962C8B-B14F-4D97-AF65-F5344CB8AC3E}">
        <p14:creationId xmlns:p14="http://schemas.microsoft.com/office/powerpoint/2010/main" val="2774552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A66DB-3BEA-F8CB-0AA5-CEB62B3ED0A4}"/>
              </a:ext>
            </a:extLst>
          </p:cNvPr>
          <p:cNvSpPr>
            <a:spLocks noGrp="1"/>
          </p:cNvSpPr>
          <p:nvPr>
            <p:ph type="title"/>
          </p:nvPr>
        </p:nvSpPr>
        <p:spPr>
          <a:xfrm>
            <a:off x="685800" y="797560"/>
            <a:ext cx="6454775" cy="490537"/>
          </a:xfrm>
        </p:spPr>
        <p:txBody>
          <a:bodyPr wrap="square">
            <a:normAutofit/>
          </a:bodyPr>
          <a:lstStyle/>
          <a:p>
            <a:r>
              <a:rPr lang="en-US" dirty="0"/>
              <a:t>DATA FLOW DIAGRAM (DFD)</a:t>
            </a:r>
            <a:endParaRPr lang="en-IN" dirty="0"/>
          </a:p>
        </p:txBody>
      </p:sp>
      <p:sp>
        <p:nvSpPr>
          <p:cNvPr id="3" name="Text Placeholder 2">
            <a:extLst>
              <a:ext uri="{FF2B5EF4-FFF2-40B4-BE49-F238E27FC236}">
                <a16:creationId xmlns:a16="http://schemas.microsoft.com/office/drawing/2014/main" id="{D3B748D0-0AF5-1467-9B77-0EC9E17545B4}"/>
              </a:ext>
            </a:extLst>
          </p:cNvPr>
          <p:cNvSpPr>
            <a:spLocks noGrp="1"/>
          </p:cNvSpPr>
          <p:nvPr>
            <p:ph sz="half" idx="2"/>
          </p:nvPr>
        </p:nvSpPr>
        <p:spPr>
          <a:xfrm>
            <a:off x="609600" y="1577340"/>
            <a:ext cx="5303520" cy="4526280"/>
          </a:xfrm>
        </p:spPr>
        <p:txBody>
          <a:bodyPr wrap="square">
            <a:normAutofit/>
          </a:bodyPr>
          <a:lstStyle/>
          <a:p>
            <a:pPr>
              <a:spcAft>
                <a:spcPts val="600"/>
              </a:spcAft>
              <a:buFont typeface="Arial" panose="020B0604020202020204" pitchFamily="34" charset="0"/>
              <a:buChar char="•"/>
            </a:pPr>
            <a:r>
              <a:rPr lang="en-IN" sz="2000" b="1" dirty="0"/>
              <a:t>Level 0 DFD: Context Diagram – </a:t>
            </a:r>
          </a:p>
          <a:p>
            <a:pPr>
              <a:spcAft>
                <a:spcPts val="600"/>
              </a:spcAft>
              <a:buFont typeface="Arial" panose="020B0604020202020204" pitchFamily="34" charset="0"/>
              <a:buChar char="•"/>
            </a:pPr>
            <a:r>
              <a:rPr lang="en-IN" sz="2000" dirty="0"/>
              <a:t>User interaction with </a:t>
            </a:r>
            <a:r>
              <a:rPr lang="en-IN" sz="2000" dirty="0" err="1"/>
              <a:t>FastAPI</a:t>
            </a:r>
            <a:r>
              <a:rPr lang="en-IN" sz="2000" dirty="0"/>
              <a:t> backend to submit  tickets.</a:t>
            </a:r>
          </a:p>
          <a:p>
            <a:pPr>
              <a:spcAft>
                <a:spcPts val="600"/>
              </a:spcAft>
            </a:pPr>
            <a:endParaRPr lang="en-IN" sz="2000" dirty="0"/>
          </a:p>
        </p:txBody>
      </p:sp>
      <p:pic>
        <p:nvPicPr>
          <p:cNvPr id="5" name="Picture 4" descr="A diagram of a user&#10;&#10;AI-generated content may be incorrect.">
            <a:extLst>
              <a:ext uri="{FF2B5EF4-FFF2-40B4-BE49-F238E27FC236}">
                <a16:creationId xmlns:a16="http://schemas.microsoft.com/office/drawing/2014/main" id="{40514274-74A2-330E-CFE2-7F779B5D8C13}"/>
              </a:ext>
            </a:extLst>
          </p:cNvPr>
          <p:cNvPicPr>
            <a:picLocks noChangeAspect="1"/>
          </p:cNvPicPr>
          <p:nvPr/>
        </p:nvPicPr>
        <p:blipFill>
          <a:blip r:embed="rId2"/>
          <a:stretch>
            <a:fillRect/>
          </a:stretch>
        </p:blipFill>
        <p:spPr>
          <a:xfrm>
            <a:off x="6667500" y="1330578"/>
            <a:ext cx="4773042" cy="4773042"/>
          </a:xfrm>
          <a:prstGeom prst="rect">
            <a:avLst/>
          </a:prstGeom>
          <a:noFill/>
        </p:spPr>
      </p:pic>
      <p:sp>
        <p:nvSpPr>
          <p:cNvPr id="8" name="Slide Number Placeholder 7">
            <a:extLst>
              <a:ext uri="{FF2B5EF4-FFF2-40B4-BE49-F238E27FC236}">
                <a16:creationId xmlns:a16="http://schemas.microsoft.com/office/drawing/2014/main" id="{2A2FB520-ED8F-6FBD-E4DE-AA000E166866}"/>
              </a:ext>
            </a:extLst>
          </p:cNvPr>
          <p:cNvSpPr>
            <a:spLocks noGrp="1"/>
          </p:cNvSpPr>
          <p:nvPr>
            <p:ph type="sldNum" sz="quarter" idx="7"/>
          </p:nvPr>
        </p:nvSpPr>
        <p:spPr/>
        <p:txBody>
          <a:bodyPr/>
          <a:lstStyle/>
          <a:p>
            <a:fld id="{B6F15528-21DE-4FAA-801E-634DDDAF4B2B}" type="slidenum">
              <a:rPr lang="en-IN" smtClean="0"/>
              <a:t>7</a:t>
            </a:fld>
            <a:endParaRPr lang="en-IN"/>
          </a:p>
        </p:txBody>
      </p:sp>
    </p:spTree>
    <p:extLst>
      <p:ext uri="{BB962C8B-B14F-4D97-AF65-F5344CB8AC3E}">
        <p14:creationId xmlns:p14="http://schemas.microsoft.com/office/powerpoint/2010/main" val="133916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8C18EB-9977-7548-1214-080099B6BC1B}"/>
              </a:ext>
            </a:extLst>
          </p:cNvPr>
          <p:cNvSpPr>
            <a:spLocks noGrp="1"/>
          </p:cNvSpPr>
          <p:nvPr>
            <p:ph sz="half" idx="2"/>
          </p:nvPr>
        </p:nvSpPr>
        <p:spPr>
          <a:xfrm>
            <a:off x="609600" y="1363980"/>
            <a:ext cx="5303520" cy="4808220"/>
          </a:xfrm>
        </p:spPr>
        <p:txBody>
          <a:bodyPr wrap="square">
            <a:normAutofit/>
          </a:bodyPr>
          <a:lstStyle/>
          <a:p>
            <a:pPr>
              <a:spcAft>
                <a:spcPts val="600"/>
              </a:spcAft>
              <a:buFont typeface="Arial" panose="020B0604020202020204" pitchFamily="34" charset="0"/>
              <a:buChar char="•"/>
            </a:pPr>
            <a:r>
              <a:rPr lang="en-IN" sz="2000" b="1" dirty="0"/>
              <a:t>Level 1 DFD: Logical Diagram </a:t>
            </a:r>
            <a:r>
              <a:rPr lang="en-IN" sz="2000" dirty="0"/>
              <a:t>–</a:t>
            </a:r>
          </a:p>
          <a:p>
            <a:pPr>
              <a:spcAft>
                <a:spcPts val="600"/>
              </a:spcAft>
              <a:buFont typeface="Arial" panose="020B0604020202020204" pitchFamily="34" charset="0"/>
              <a:buChar char="•"/>
            </a:pPr>
            <a:r>
              <a:rPr lang="en-IN" sz="2000" dirty="0"/>
              <a:t> Backend processes the ticket, classifies it using Meta </a:t>
            </a:r>
            <a:r>
              <a:rPr lang="en-IN" sz="2000" dirty="0" err="1"/>
              <a:t>LLaMA</a:t>
            </a:r>
            <a:r>
              <a:rPr lang="en-IN" sz="2000" dirty="0"/>
              <a:t> model, and stores data in MySQL.</a:t>
            </a:r>
          </a:p>
          <a:p>
            <a:pPr>
              <a:spcAft>
                <a:spcPts val="600"/>
              </a:spcAft>
            </a:pPr>
            <a:endParaRPr lang="en-IN" sz="2000" dirty="0"/>
          </a:p>
        </p:txBody>
      </p:sp>
      <p:pic>
        <p:nvPicPr>
          <p:cNvPr id="5" name="Picture 4" descr="A diagram of a level&#10;&#10;AI-generated content may be incorrect.">
            <a:extLst>
              <a:ext uri="{FF2B5EF4-FFF2-40B4-BE49-F238E27FC236}">
                <a16:creationId xmlns:a16="http://schemas.microsoft.com/office/drawing/2014/main" id="{99CAF298-9125-E324-5B5C-71BB7DF9AE3C}"/>
              </a:ext>
            </a:extLst>
          </p:cNvPr>
          <p:cNvPicPr>
            <a:picLocks noChangeAspect="1"/>
          </p:cNvPicPr>
          <p:nvPr/>
        </p:nvPicPr>
        <p:blipFill>
          <a:blip r:embed="rId2"/>
          <a:stretch>
            <a:fillRect/>
          </a:stretch>
        </p:blipFill>
        <p:spPr>
          <a:xfrm>
            <a:off x="6400800" y="1074420"/>
            <a:ext cx="5029200" cy="5029200"/>
          </a:xfrm>
          <a:prstGeom prst="rect">
            <a:avLst/>
          </a:prstGeom>
          <a:noFill/>
        </p:spPr>
      </p:pic>
      <p:sp>
        <p:nvSpPr>
          <p:cNvPr id="8" name="Slide Number Placeholder 7">
            <a:extLst>
              <a:ext uri="{FF2B5EF4-FFF2-40B4-BE49-F238E27FC236}">
                <a16:creationId xmlns:a16="http://schemas.microsoft.com/office/drawing/2014/main" id="{FE3EFB1D-004D-7BBB-0650-76BDB62F99F2}"/>
              </a:ext>
            </a:extLst>
          </p:cNvPr>
          <p:cNvSpPr>
            <a:spLocks noGrp="1"/>
          </p:cNvSpPr>
          <p:nvPr>
            <p:ph type="sldNum" sz="quarter" idx="7"/>
          </p:nvPr>
        </p:nvSpPr>
        <p:spPr/>
        <p:txBody>
          <a:bodyPr/>
          <a:lstStyle/>
          <a:p>
            <a:fld id="{B6F15528-21DE-4FAA-801E-634DDDAF4B2B}" type="slidenum">
              <a:rPr lang="en-IN" smtClean="0"/>
              <a:t>8</a:t>
            </a:fld>
            <a:endParaRPr lang="en-IN"/>
          </a:p>
        </p:txBody>
      </p:sp>
    </p:spTree>
    <p:extLst>
      <p:ext uri="{BB962C8B-B14F-4D97-AF65-F5344CB8AC3E}">
        <p14:creationId xmlns:p14="http://schemas.microsoft.com/office/powerpoint/2010/main" val="2970739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DF0E6A-B3EE-C6DC-3B11-5721A27096F8}"/>
              </a:ext>
            </a:extLst>
          </p:cNvPr>
          <p:cNvSpPr>
            <a:spLocks noGrp="1"/>
          </p:cNvSpPr>
          <p:nvPr>
            <p:ph sz="half" idx="2"/>
          </p:nvPr>
        </p:nvSpPr>
        <p:spPr>
          <a:xfrm>
            <a:off x="533400" y="1295400"/>
            <a:ext cx="5562600" cy="4396740"/>
          </a:xfrm>
        </p:spPr>
        <p:txBody>
          <a:bodyPr wrap="square">
            <a:normAutofit/>
          </a:bodyPr>
          <a:lstStyle/>
          <a:p>
            <a:pPr>
              <a:spcAft>
                <a:spcPts val="600"/>
              </a:spcAft>
            </a:pPr>
            <a:r>
              <a:rPr lang="en-IN" b="1" dirty="0"/>
              <a:t>Level 2 DFD: Notification Handling - </a:t>
            </a:r>
          </a:p>
          <a:p>
            <a:pPr>
              <a:spcAft>
                <a:spcPts val="600"/>
              </a:spcAft>
            </a:pPr>
            <a:r>
              <a:rPr lang="en-IN" dirty="0"/>
              <a:t>Notifications are sent via Gmail SMTP based on classification and assignment.</a:t>
            </a:r>
          </a:p>
          <a:p>
            <a:pPr>
              <a:spcAft>
                <a:spcPts val="600"/>
              </a:spcAft>
            </a:pPr>
            <a:endParaRPr lang="en-IN" dirty="0"/>
          </a:p>
        </p:txBody>
      </p:sp>
      <p:pic>
        <p:nvPicPr>
          <p:cNvPr id="7" name="Picture 6">
            <a:extLst>
              <a:ext uri="{FF2B5EF4-FFF2-40B4-BE49-F238E27FC236}">
                <a16:creationId xmlns:a16="http://schemas.microsoft.com/office/drawing/2014/main" id="{BC7D1F18-A952-F1CA-DFE7-EBBC5A193991}"/>
              </a:ext>
            </a:extLst>
          </p:cNvPr>
          <p:cNvPicPr>
            <a:picLocks noChangeAspect="1"/>
          </p:cNvPicPr>
          <p:nvPr/>
        </p:nvPicPr>
        <p:blipFill>
          <a:blip r:embed="rId2"/>
          <a:stretch>
            <a:fillRect/>
          </a:stretch>
        </p:blipFill>
        <p:spPr>
          <a:xfrm>
            <a:off x="6350000" y="1295400"/>
            <a:ext cx="4584191" cy="4297680"/>
          </a:xfrm>
          <a:prstGeom prst="rect">
            <a:avLst/>
          </a:prstGeom>
          <a:noFill/>
        </p:spPr>
      </p:pic>
      <p:sp>
        <p:nvSpPr>
          <p:cNvPr id="10" name="Slide Number Placeholder 9">
            <a:extLst>
              <a:ext uri="{FF2B5EF4-FFF2-40B4-BE49-F238E27FC236}">
                <a16:creationId xmlns:a16="http://schemas.microsoft.com/office/drawing/2014/main" id="{D680CD91-5ED6-08E9-1474-ABC7EB1C62CE}"/>
              </a:ext>
            </a:extLst>
          </p:cNvPr>
          <p:cNvSpPr>
            <a:spLocks noGrp="1"/>
          </p:cNvSpPr>
          <p:nvPr>
            <p:ph type="sldNum" sz="quarter" idx="7"/>
          </p:nvPr>
        </p:nvSpPr>
        <p:spPr/>
        <p:txBody>
          <a:bodyPr/>
          <a:lstStyle/>
          <a:p>
            <a:fld id="{B6F15528-21DE-4FAA-801E-634DDDAF4B2B}" type="slidenum">
              <a:rPr lang="en-IN" smtClean="0"/>
              <a:t>9</a:t>
            </a:fld>
            <a:endParaRPr lang="en-IN"/>
          </a:p>
        </p:txBody>
      </p:sp>
    </p:spTree>
    <p:extLst>
      <p:ext uri="{BB962C8B-B14F-4D97-AF65-F5344CB8AC3E}">
        <p14:creationId xmlns:p14="http://schemas.microsoft.com/office/powerpoint/2010/main" val="4012686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58</TotalTime>
  <Words>1015</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Calibri</vt:lpstr>
      <vt:lpstr>Times New Roman</vt:lpstr>
      <vt:lpstr>Office Theme</vt:lpstr>
      <vt:lpstr>MCA Major Project Mid Term Evaluation</vt:lpstr>
      <vt:lpstr>OUTLINE</vt:lpstr>
      <vt:lpstr>INTRODUCTION</vt:lpstr>
      <vt:lpstr>MOTIVATION</vt:lpstr>
      <vt:lpstr>PROCESS MODEL</vt:lpstr>
      <vt:lpstr>SOFTWARE REQUIREMENT SPECIFICATIONS (SRS)</vt:lpstr>
      <vt:lpstr>DATA FLOW DIAGRAM (DFD)</vt:lpstr>
      <vt:lpstr>PowerPoint Presentation</vt:lpstr>
      <vt:lpstr>PowerPoint Presentation</vt:lpstr>
      <vt:lpstr>OUTPUT</vt:lpstr>
      <vt:lpstr>CONCLUSION</vt:lpstr>
      <vt:lpstr>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Avani Sathe</dc:creator>
  <cp:lastModifiedBy>Avani Sathe</cp:lastModifiedBy>
  <cp:revision>2</cp:revision>
  <dcterms:created xsi:type="dcterms:W3CDTF">2025-04-04T06:12:50Z</dcterms:created>
  <dcterms:modified xsi:type="dcterms:W3CDTF">2025-04-04T10:59:32Z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2025-04-03T00:00:00Z</vt:filetime>
  </property>
  <property fmtid="{D5CDD505-2E9C-101B-9397-08002B2CF9AE}" pid="3" name="LastSaved">
    <vt:filetime>2025-04-04T00:00:00Z</vt:filetime>
  </property>
</Properties>
</file>