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7"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eesh reddy" userId="c0d53f1cfa4f246e" providerId="LiveId" clId="{64C6A9CA-BC5C-41DC-BB82-B90358EA0F8F}"/>
    <pc:docChg chg="undo custSel addSld delSld modSld">
      <pc:chgData name="sateesh reddy" userId="c0d53f1cfa4f246e" providerId="LiveId" clId="{64C6A9CA-BC5C-41DC-BB82-B90358EA0F8F}" dt="2024-10-29T16:58:40.901" v="49" actId="2696"/>
      <pc:docMkLst>
        <pc:docMk/>
      </pc:docMkLst>
      <pc:sldChg chg="modSp add del mod">
        <pc:chgData name="sateesh reddy" userId="c0d53f1cfa4f246e" providerId="LiveId" clId="{64C6A9CA-BC5C-41DC-BB82-B90358EA0F8F}" dt="2024-10-29T16:58:40.901" v="49" actId="2696"/>
        <pc:sldMkLst>
          <pc:docMk/>
          <pc:sldMk cId="338493721" sldId="262"/>
        </pc:sldMkLst>
        <pc:spChg chg="mod">
          <ac:chgData name="sateesh reddy" userId="c0d53f1cfa4f246e" providerId="LiveId" clId="{64C6A9CA-BC5C-41DC-BB82-B90358EA0F8F}" dt="2024-10-29T16:56:00.741" v="32" actId="27636"/>
          <ac:spMkLst>
            <pc:docMk/>
            <pc:sldMk cId="338493721" sldId="262"/>
            <ac:spMk id="3" creationId="{FE79D597-6DDE-4898-9C1B-ED98ED71D2A1}"/>
          </ac:spMkLst>
        </pc:spChg>
      </pc:sldChg>
      <pc:sldChg chg="addSp delSp modSp add mod">
        <pc:chgData name="sateesh reddy" userId="c0d53f1cfa4f246e" providerId="LiveId" clId="{64C6A9CA-BC5C-41DC-BB82-B90358EA0F8F}" dt="2024-10-29T16:58:35.821" v="48" actId="14100"/>
        <pc:sldMkLst>
          <pc:docMk/>
          <pc:sldMk cId="1157220063" sldId="267"/>
        </pc:sldMkLst>
        <pc:spChg chg="del mod">
          <ac:chgData name="sateesh reddy" userId="c0d53f1cfa4f246e" providerId="LiveId" clId="{64C6A9CA-BC5C-41DC-BB82-B90358EA0F8F}" dt="2024-10-29T16:57:03.824" v="39" actId="478"/>
          <ac:spMkLst>
            <pc:docMk/>
            <pc:sldMk cId="1157220063" sldId="267"/>
            <ac:spMk id="2" creationId="{5B9718E8-6901-D767-7F9A-3E64BAF4762B}"/>
          </ac:spMkLst>
        </pc:spChg>
        <pc:spChg chg="del mod">
          <ac:chgData name="sateesh reddy" userId="c0d53f1cfa4f246e" providerId="LiveId" clId="{64C6A9CA-BC5C-41DC-BB82-B90358EA0F8F}" dt="2024-10-29T16:57:03.824" v="39" actId="478"/>
          <ac:spMkLst>
            <pc:docMk/>
            <pc:sldMk cId="1157220063" sldId="267"/>
            <ac:spMk id="3" creationId="{95A3418B-8091-EA6C-7C34-E17E514A7EC1}"/>
          </ac:spMkLst>
        </pc:spChg>
        <pc:spChg chg="add mod">
          <ac:chgData name="sateesh reddy" userId="c0d53f1cfa4f246e" providerId="LiveId" clId="{64C6A9CA-BC5C-41DC-BB82-B90358EA0F8F}" dt="2024-10-29T16:58:35.821" v="48" actId="14100"/>
          <ac:spMkLst>
            <pc:docMk/>
            <pc:sldMk cId="1157220063" sldId="267"/>
            <ac:spMk id="5" creationId="{CB39C0FF-597D-B6A5-C89F-0F45F28A95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B05E-E0AA-45CA-9330-BCD722E5D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AA5538-35B7-44C5-816C-7BFB8C88E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13788D-1FA3-4BE2-8830-528CD69D33D2}"/>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5" name="Footer Placeholder 4">
            <a:extLst>
              <a:ext uri="{FF2B5EF4-FFF2-40B4-BE49-F238E27FC236}">
                <a16:creationId xmlns:a16="http://schemas.microsoft.com/office/drawing/2014/main" id="{E37E2800-C68F-4081-9333-0852F6CE1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8F7E7-AEAB-48C2-9ED5-DA596F7FCF1C}"/>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60916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18E9-FEF5-4739-9B78-AD33A1329E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2F3E9C-4CDB-4FF0-82F2-AFE998F9C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26BE8-EDC4-40DE-8F9F-76BF2C2A9B1C}"/>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5" name="Footer Placeholder 4">
            <a:extLst>
              <a:ext uri="{FF2B5EF4-FFF2-40B4-BE49-F238E27FC236}">
                <a16:creationId xmlns:a16="http://schemas.microsoft.com/office/drawing/2014/main" id="{C20F45A8-49C1-41CA-8693-C5EB8996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7D17C-E635-4BB7-8041-A05630BA6B96}"/>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232475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70F38-A05B-4B78-AFC5-C24567A0A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094A0-3A95-47CD-BA0E-E1131CB89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43685-DDF5-48C7-805C-19D69BABAFC5}"/>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5" name="Footer Placeholder 4">
            <a:extLst>
              <a:ext uri="{FF2B5EF4-FFF2-40B4-BE49-F238E27FC236}">
                <a16:creationId xmlns:a16="http://schemas.microsoft.com/office/drawing/2014/main" id="{786D0FC1-8C65-43ED-9F9E-8321C3269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8110B-941E-4BA0-ACAD-5112A11E92AC}"/>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263378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5618-9856-4DB9-8969-DB1AD4DF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6FA77-9D1D-41D0-8E5D-474D91AC4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6E396-4F2A-498D-868B-23BC31133438}"/>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5" name="Footer Placeholder 4">
            <a:extLst>
              <a:ext uri="{FF2B5EF4-FFF2-40B4-BE49-F238E27FC236}">
                <a16:creationId xmlns:a16="http://schemas.microsoft.com/office/drawing/2014/main" id="{C3E2C21C-07BB-4286-9B68-4E3054E96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0B1A0-848E-4CD2-BD1F-21550C15F1BE}"/>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302226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F168-3887-4C7D-82C6-3BB1F9D2F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532778-DB58-4582-A6D0-177D953DA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91ACB-BDE3-4552-86A4-7A7DF42DA413}"/>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5" name="Footer Placeholder 4">
            <a:extLst>
              <a:ext uri="{FF2B5EF4-FFF2-40B4-BE49-F238E27FC236}">
                <a16:creationId xmlns:a16="http://schemas.microsoft.com/office/drawing/2014/main" id="{F5ECAAE5-49D9-44E1-AE7D-85661B08C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9901D-4599-4985-B8D1-EFF75755B161}"/>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242780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D101-BE6E-4CC7-A668-B2496EEC1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FEBB1-708C-49B3-8169-3BA0C6E28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174916-9040-4E77-A90C-711DDDA25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7FD1F7-937D-4F0E-A60D-F4F768B5E9A7}"/>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6" name="Footer Placeholder 5">
            <a:extLst>
              <a:ext uri="{FF2B5EF4-FFF2-40B4-BE49-F238E27FC236}">
                <a16:creationId xmlns:a16="http://schemas.microsoft.com/office/drawing/2014/main" id="{95EAD3F3-6496-4D19-893C-F2F23B147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3634-322F-435E-9FAA-6825FD7772C6}"/>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42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616A-A428-42AB-B926-CBF6A81A6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32B13-E460-47B1-B8A7-BB4EFA07E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C58515-1B25-4355-9C9D-8B5BDD0A5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EA92FE-9B78-45B3-90BA-9C2819A06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F6991-CA39-47E4-A006-5103072AF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898AE-7EA1-4492-98BF-3D594892F2A1}"/>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8" name="Footer Placeholder 7">
            <a:extLst>
              <a:ext uri="{FF2B5EF4-FFF2-40B4-BE49-F238E27FC236}">
                <a16:creationId xmlns:a16="http://schemas.microsoft.com/office/drawing/2014/main" id="{AF477555-E00C-4E87-98CA-F5F00472A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056EB1-37F2-466D-BF27-718580ED0160}"/>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276425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8D75-112A-4F9D-80FE-0DAB02E1C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87A1B-9552-4B5D-8870-A21189DED9BF}"/>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4" name="Footer Placeholder 3">
            <a:extLst>
              <a:ext uri="{FF2B5EF4-FFF2-40B4-BE49-F238E27FC236}">
                <a16:creationId xmlns:a16="http://schemas.microsoft.com/office/drawing/2014/main" id="{7F7E42D6-726F-454F-9E4C-95C7DB3DA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E73F5-DCC9-4B95-84DD-6FBE625D4FAB}"/>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266778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2EF4B-DB73-42C6-AED5-E98FCBFFEBCE}"/>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3" name="Footer Placeholder 2">
            <a:extLst>
              <a:ext uri="{FF2B5EF4-FFF2-40B4-BE49-F238E27FC236}">
                <a16:creationId xmlns:a16="http://schemas.microsoft.com/office/drawing/2014/main" id="{034F8336-6B03-4BDF-89B0-9C1DA0D119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EA5B7-3230-444F-B13A-8189C9E5D747}"/>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351978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ABBB-59A3-4DE6-8CC6-D5FBC8D11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9B400-2D88-4F84-B6DE-100726FA0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3CD3D-3E74-401F-A0C7-29B77EF26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C1773-17F5-41FC-B4D1-14B5380A37A9}"/>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6" name="Footer Placeholder 5">
            <a:extLst>
              <a:ext uri="{FF2B5EF4-FFF2-40B4-BE49-F238E27FC236}">
                <a16:creationId xmlns:a16="http://schemas.microsoft.com/office/drawing/2014/main" id="{692C87F1-137E-46E1-92A7-6C1D7A2F2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42229-0FC7-405E-A6F5-064977264D7D}"/>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324153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55BD-8323-450D-969E-37F3C1DA7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61E8BF-DA40-4B14-86D1-A8BA9D515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78B12-D93A-4366-9162-4A12E9613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A4FA4-0691-4204-B514-942898E3EB15}"/>
              </a:ext>
            </a:extLst>
          </p:cNvPr>
          <p:cNvSpPr>
            <a:spLocks noGrp="1"/>
          </p:cNvSpPr>
          <p:nvPr>
            <p:ph type="dt" sz="half" idx="10"/>
          </p:nvPr>
        </p:nvSpPr>
        <p:spPr/>
        <p:txBody>
          <a:bodyPr/>
          <a:lstStyle/>
          <a:p>
            <a:fld id="{E48B78A5-81D4-4B84-A960-0BA981B0EB5C}" type="datetimeFigureOut">
              <a:rPr lang="en-US" smtClean="0"/>
              <a:pPr/>
              <a:t>10/29/2024</a:t>
            </a:fld>
            <a:endParaRPr lang="en-US"/>
          </a:p>
        </p:txBody>
      </p:sp>
      <p:sp>
        <p:nvSpPr>
          <p:cNvPr id="6" name="Footer Placeholder 5">
            <a:extLst>
              <a:ext uri="{FF2B5EF4-FFF2-40B4-BE49-F238E27FC236}">
                <a16:creationId xmlns:a16="http://schemas.microsoft.com/office/drawing/2014/main" id="{08F10094-CE0D-4990-B0A0-47F37F35A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A07C1-0689-4F7D-B441-01EECF63D4D5}"/>
              </a:ext>
            </a:extLst>
          </p:cNvPr>
          <p:cNvSpPr>
            <a:spLocks noGrp="1"/>
          </p:cNvSpPr>
          <p:nvPr>
            <p:ph type="sldNum" sz="quarter" idx="12"/>
          </p:nvPr>
        </p:nvSpPr>
        <p:spPr/>
        <p:txBody>
          <a:bodyPr/>
          <a:lstStyle/>
          <a:p>
            <a:fld id="{F9F62EF6-1971-4CED-8DFE-3ABBCD175A15}" type="slidenum">
              <a:rPr lang="en-US" smtClean="0"/>
              <a:pPr/>
              <a:t>‹#›</a:t>
            </a:fld>
            <a:endParaRPr lang="en-US"/>
          </a:p>
        </p:txBody>
      </p:sp>
    </p:spTree>
    <p:extLst>
      <p:ext uri="{BB962C8B-B14F-4D97-AF65-F5344CB8AC3E}">
        <p14:creationId xmlns:p14="http://schemas.microsoft.com/office/powerpoint/2010/main" val="270178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45A1B-6504-4375-A65F-7036CAB3E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F744F-6689-4429-B41C-39FFCA0EF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DE10D-7F04-4364-871F-60362CF7C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B78A5-81D4-4B84-A960-0BA981B0EB5C}" type="datetimeFigureOut">
              <a:rPr lang="en-US" smtClean="0"/>
              <a:pPr/>
              <a:t>10/29/2024</a:t>
            </a:fld>
            <a:endParaRPr lang="en-US"/>
          </a:p>
        </p:txBody>
      </p:sp>
      <p:sp>
        <p:nvSpPr>
          <p:cNvPr id="5" name="Footer Placeholder 4">
            <a:extLst>
              <a:ext uri="{FF2B5EF4-FFF2-40B4-BE49-F238E27FC236}">
                <a16:creationId xmlns:a16="http://schemas.microsoft.com/office/drawing/2014/main" id="{87AC267F-01B5-4BD3-A441-F4CB92790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A49D5C-C2BD-4925-ACAE-DD8E3AE15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62EF6-1971-4CED-8DFE-3ABBCD175A15}" type="slidenum">
              <a:rPr lang="en-US" smtClean="0"/>
              <a:pPr/>
              <a:t>‹#›</a:t>
            </a:fld>
            <a:endParaRPr lang="en-US"/>
          </a:p>
        </p:txBody>
      </p:sp>
    </p:spTree>
    <p:extLst>
      <p:ext uri="{BB962C8B-B14F-4D97-AF65-F5344CB8AC3E}">
        <p14:creationId xmlns:p14="http://schemas.microsoft.com/office/powerpoint/2010/main" val="100194804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D0A8-B536-4ACE-A50F-7CF5F175C2D9}"/>
              </a:ext>
            </a:extLst>
          </p:cNvPr>
          <p:cNvSpPr>
            <a:spLocks noGrp="1"/>
          </p:cNvSpPr>
          <p:nvPr>
            <p:ph type="ctrTitle"/>
          </p:nvPr>
        </p:nvSpPr>
        <p:spPr>
          <a:xfrm>
            <a:off x="1605786" y="623865"/>
            <a:ext cx="8574622" cy="2616199"/>
          </a:xfrm>
        </p:spPr>
        <p:txBody>
          <a:bodyPr>
            <a:normAutofit fontScale="90000"/>
          </a:bodyPr>
          <a:lstStyle/>
          <a:p>
            <a:r>
              <a:rPr lang="en-US" dirty="0"/>
              <a:t>      PROCESS MINING VIRTUAL INTERNSHIP</a:t>
            </a:r>
            <a:br>
              <a:rPr lang="en-US" dirty="0"/>
            </a:br>
            <a:r>
              <a:rPr lang="en-US" sz="1600" dirty="0"/>
              <a:t>BY</a:t>
            </a:r>
            <a:br>
              <a:rPr lang="en-US" sz="1600" dirty="0"/>
            </a:br>
            <a:r>
              <a:rPr lang="en-US" sz="2000" b="1" dirty="0"/>
              <a:t>J.SATHEESH REDDY</a:t>
            </a:r>
            <a:br>
              <a:rPr lang="en-US" sz="2000" b="1" dirty="0"/>
            </a:br>
            <a:r>
              <a:rPr lang="en-US" sz="2000" b="1" dirty="0"/>
              <a:t>234G5A3208</a:t>
            </a:r>
            <a:br>
              <a:rPr lang="en-US" sz="2000" dirty="0"/>
            </a:br>
            <a:endParaRPr lang="en-US" dirty="0"/>
          </a:p>
        </p:txBody>
      </p:sp>
      <p:sp>
        <p:nvSpPr>
          <p:cNvPr id="3" name="Subtitle 2">
            <a:extLst>
              <a:ext uri="{FF2B5EF4-FFF2-40B4-BE49-F238E27FC236}">
                <a16:creationId xmlns:a16="http://schemas.microsoft.com/office/drawing/2014/main" id="{FC705F03-9779-46D0-9C45-A573660948C2}"/>
              </a:ext>
            </a:extLst>
          </p:cNvPr>
          <p:cNvSpPr>
            <a:spLocks noGrp="1"/>
          </p:cNvSpPr>
          <p:nvPr>
            <p:ph type="subTitle" idx="1"/>
          </p:nvPr>
        </p:nvSpPr>
        <p:spPr>
          <a:xfrm>
            <a:off x="981777" y="2849079"/>
            <a:ext cx="9686223" cy="3907856"/>
          </a:xfrm>
        </p:spPr>
        <p:txBody>
          <a:bodyPr>
            <a:normAutofit lnSpcReduction="10000"/>
          </a:bodyPr>
          <a:lstStyle/>
          <a:p>
            <a:endParaRPr lang="en-US" dirty="0"/>
          </a:p>
          <a:p>
            <a:endParaRPr lang="en-US" dirty="0"/>
          </a:p>
          <a:p>
            <a:endParaRPr lang="en-US" dirty="0"/>
          </a:p>
          <a:p>
            <a:endParaRPr lang="en-US" dirty="0"/>
          </a:p>
          <a:p>
            <a:r>
              <a:rPr lang="en-US" dirty="0"/>
              <a:t>              DEPARTMENT OF COMPUTER SCIENCE &amp;ENGINEERING</a:t>
            </a:r>
          </a:p>
          <a:p>
            <a:r>
              <a:rPr lang="en-US" sz="3200" dirty="0"/>
              <a:t>         SRINIVASA RAMANUJAN INSTITUTE OF TECHNOLOGY</a:t>
            </a:r>
          </a:p>
          <a:p>
            <a:pPr>
              <a:spcBef>
                <a:spcPts val="300"/>
              </a:spcBef>
            </a:pPr>
            <a:r>
              <a:rPr lang="en-US" sz="1200" dirty="0">
                <a:effectLst/>
                <a:ea typeface="Times New Roman" panose="02020603050405020304" pitchFamily="18" charset="0"/>
              </a:rPr>
              <a:t>Autonomous</a:t>
            </a:r>
            <a:endParaRPr lang="en-US" sz="1200" b="0" dirty="0"/>
          </a:p>
          <a:p>
            <a:pPr>
              <a:spcBef>
                <a:spcPts val="300"/>
              </a:spcBef>
            </a:pPr>
            <a:r>
              <a:rPr lang="en-US" sz="1200" dirty="0" err="1"/>
              <a:t>Rotarypuram</a:t>
            </a:r>
            <a:r>
              <a:rPr lang="en-US" sz="1200" dirty="0"/>
              <a:t> Village, B K </a:t>
            </a:r>
            <a:r>
              <a:rPr lang="en-US" sz="1200" dirty="0" err="1"/>
              <a:t>Samudram</a:t>
            </a:r>
            <a:r>
              <a:rPr lang="en-US" sz="1200" dirty="0"/>
              <a:t> Mandal, </a:t>
            </a:r>
            <a:r>
              <a:rPr lang="en-US" sz="1200" dirty="0" err="1"/>
              <a:t>Ananthapuramu</a:t>
            </a:r>
            <a:r>
              <a:rPr lang="en-US" sz="1200" dirty="0"/>
              <a:t> – 515701.</a:t>
            </a:r>
          </a:p>
          <a:p>
            <a:pPr>
              <a:spcAft>
                <a:spcPts val="100"/>
              </a:spcAft>
            </a:pPr>
            <a:r>
              <a:rPr lang="en-US" sz="1400">
                <a:solidFill>
                  <a:schemeClr val="accent1">
                    <a:lumMod val="50000"/>
                  </a:schemeClr>
                </a:solidFill>
              </a:rPr>
              <a:t>2024-2025</a:t>
            </a:r>
            <a:endParaRPr lang="en-US" sz="1400" b="0" dirty="0"/>
          </a:p>
          <a:p>
            <a:endParaRPr lang="en-US" sz="1200" dirty="0"/>
          </a:p>
        </p:txBody>
      </p:sp>
      <p:pic>
        <p:nvPicPr>
          <p:cNvPr id="4" name="Picture 3">
            <a:extLst>
              <a:ext uri="{FF2B5EF4-FFF2-40B4-BE49-F238E27FC236}">
                <a16:creationId xmlns:a16="http://schemas.microsoft.com/office/drawing/2014/main" id="{B62A589E-D964-46A7-9B2E-C6CB31CA255B}"/>
              </a:ext>
            </a:extLst>
          </p:cNvPr>
          <p:cNvPicPr>
            <a:picLocks noChangeAspect="1"/>
          </p:cNvPicPr>
          <p:nvPr/>
        </p:nvPicPr>
        <p:blipFill>
          <a:blip r:embed="rId2"/>
          <a:stretch>
            <a:fillRect/>
          </a:stretch>
        </p:blipFill>
        <p:spPr>
          <a:xfrm>
            <a:off x="5172376" y="2849079"/>
            <a:ext cx="1847248" cy="1682642"/>
          </a:xfrm>
          <a:prstGeom prst="rect">
            <a:avLst/>
          </a:prstGeom>
        </p:spPr>
      </p:pic>
    </p:spTree>
    <p:extLst>
      <p:ext uri="{BB962C8B-B14F-4D97-AF65-F5344CB8AC3E}">
        <p14:creationId xmlns:p14="http://schemas.microsoft.com/office/powerpoint/2010/main" val="200661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2687-D59B-438D-90C7-42330BFD742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0919902-A8DF-4DDC-AA76-86F1FECFAEDA}"/>
              </a:ext>
            </a:extLst>
          </p:cNvPr>
          <p:cNvSpPr>
            <a:spLocks noGrp="1"/>
          </p:cNvSpPr>
          <p:nvPr>
            <p:ph idx="1"/>
          </p:nvPr>
        </p:nvSpPr>
        <p:spPr/>
        <p:txBody>
          <a:bodyPr/>
          <a:lstStyle/>
          <a:p>
            <a:pPr>
              <a:buNone/>
            </a:pPr>
            <a:endParaRPr lang="en-US" dirty="0"/>
          </a:p>
        </p:txBody>
      </p:sp>
    </p:spTree>
    <p:extLst>
      <p:ext uri="{BB962C8B-B14F-4D97-AF65-F5344CB8AC3E}">
        <p14:creationId xmlns:p14="http://schemas.microsoft.com/office/powerpoint/2010/main" val="286649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7CC2-D7F1-4C05-BD64-0967C7BBC0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0930BD-6A7D-4937-BBEF-AC905D6A1E46}"/>
              </a:ext>
            </a:extLst>
          </p:cNvPr>
          <p:cNvSpPr>
            <a:spLocks noGrp="1"/>
          </p:cNvSpPr>
          <p:nvPr>
            <p:ph idx="1"/>
          </p:nvPr>
        </p:nvSpPr>
        <p:spPr/>
        <p:txBody>
          <a:bodyPr/>
          <a:lstStyle/>
          <a:p>
            <a:pPr marL="0" indent="0">
              <a:buNone/>
            </a:pPr>
            <a:r>
              <a:rPr lang="en-US" sz="2800" b="0" i="0" kern="1200" dirty="0">
                <a:effectLst/>
                <a:latin typeface="Sitka Text" pitchFamily="2" charset="0"/>
              </a:rPr>
              <a:t>													process mining is important because it helps organizations gain valuable insights into their operations, leading to improved efficiency, compliance, and decision-making.</a:t>
            </a:r>
            <a:endParaRPr lang="en-IN" sz="2800" dirty="0">
              <a:latin typeface="Sitka Text" pitchFamily="2" charset="0"/>
            </a:endParaRPr>
          </a:p>
          <a:p>
            <a:pPr marL="0" indent="0">
              <a:buNone/>
            </a:pPr>
            <a:endParaRPr lang="en-US" dirty="0"/>
          </a:p>
        </p:txBody>
      </p:sp>
    </p:spTree>
    <p:extLst>
      <p:ext uri="{BB962C8B-B14F-4D97-AF65-F5344CB8AC3E}">
        <p14:creationId xmlns:p14="http://schemas.microsoft.com/office/powerpoint/2010/main" val="61882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295B-99D4-44D9-9204-A4355CB7C96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A943A15-B2A4-4F95-AEA1-6DE176816C23}"/>
              </a:ext>
            </a:extLst>
          </p:cNvPr>
          <p:cNvSpPr>
            <a:spLocks noGrp="1"/>
          </p:cNvSpPr>
          <p:nvPr>
            <p:ph idx="1"/>
          </p:nvPr>
        </p:nvSpPr>
        <p:spPr/>
        <p:txBody>
          <a:bodyPr/>
          <a:lstStyle/>
          <a:p>
            <a:r>
              <a:rPr lang="en-US" dirty="0"/>
              <a:t>Introduction</a:t>
            </a:r>
          </a:p>
          <a:p>
            <a:r>
              <a:rPr lang="en-US" dirty="0"/>
              <a:t>What is Process Mining &amp; how it works</a:t>
            </a:r>
          </a:p>
          <a:p>
            <a:r>
              <a:rPr lang="en-US" dirty="0"/>
              <a:t>Applications of process mining</a:t>
            </a:r>
          </a:p>
          <a:p>
            <a:r>
              <a:rPr lang="en-US" dirty="0"/>
              <a:t>conclusion </a:t>
            </a:r>
          </a:p>
        </p:txBody>
      </p:sp>
    </p:spTree>
    <p:extLst>
      <p:ext uri="{BB962C8B-B14F-4D97-AF65-F5344CB8AC3E}">
        <p14:creationId xmlns:p14="http://schemas.microsoft.com/office/powerpoint/2010/main" val="301048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DC5B-EE46-448D-BF16-15D54D8A1A48}"/>
              </a:ext>
            </a:extLst>
          </p:cNvPr>
          <p:cNvSpPr>
            <a:spLocks noGrp="1"/>
          </p:cNvSpPr>
          <p:nvPr>
            <p:ph type="title"/>
          </p:nvPr>
        </p:nvSpPr>
        <p:spPr/>
        <p:txBody>
          <a:bodyPr/>
          <a:lstStyle/>
          <a:p>
            <a:r>
              <a:rPr lang="en-US" dirty="0" err="1"/>
              <a:t>Introducton</a:t>
            </a:r>
            <a:endParaRPr lang="en-US" dirty="0"/>
          </a:p>
        </p:txBody>
      </p:sp>
      <p:sp>
        <p:nvSpPr>
          <p:cNvPr id="3" name="Content Placeholder 2">
            <a:extLst>
              <a:ext uri="{FF2B5EF4-FFF2-40B4-BE49-F238E27FC236}">
                <a16:creationId xmlns:a16="http://schemas.microsoft.com/office/drawing/2014/main" id="{1F3FFA57-81F0-4B41-A44E-8F9DA3F9A61A}"/>
              </a:ext>
            </a:extLst>
          </p:cNvPr>
          <p:cNvSpPr>
            <a:spLocks noGrp="1"/>
          </p:cNvSpPr>
          <p:nvPr>
            <p:ph idx="1"/>
          </p:nvPr>
        </p:nvSpPr>
        <p:spPr/>
        <p:txBody>
          <a:bodyPr>
            <a:normAutofit/>
          </a:bodyPr>
          <a:lstStyle/>
          <a:p>
            <a:r>
              <a:rPr lang="en-US" sz="2400" b="0" i="0" u="none" strike="noStrike" baseline="0" dirty="0">
                <a:latin typeface="TimesNewRomanPSMT"/>
              </a:rPr>
              <a:t>We have done this internship under </a:t>
            </a:r>
            <a:r>
              <a:rPr lang="en-US" sz="2400" b="0" i="0" u="none" strike="noStrike" baseline="0" dirty="0" err="1">
                <a:latin typeface="TimesNewRomanPSMT"/>
              </a:rPr>
              <a:t>Eduskills</a:t>
            </a:r>
            <a:r>
              <a:rPr lang="en-US" sz="2400" b="0" i="0" u="none" strike="noStrike" baseline="0" dirty="0">
                <a:latin typeface="TimesNewRomanPSMT"/>
              </a:rPr>
              <a:t> in association with AICTE. We have done this in 2 months of duration.</a:t>
            </a:r>
          </a:p>
          <a:p>
            <a:r>
              <a:rPr lang="en-US" sz="2400" b="0" i="0" u="none" strike="noStrike" baseline="0" dirty="0">
                <a:latin typeface="TimesNewRomanPSMT"/>
              </a:rPr>
              <a:t>The process mining was done in the platform of </a:t>
            </a:r>
            <a:r>
              <a:rPr lang="en-US" sz="2400" b="0" i="0" u="none" strike="noStrike" baseline="0" dirty="0" err="1">
                <a:latin typeface="TimesNewRomanPSMT"/>
              </a:rPr>
              <a:t>Celonis</a:t>
            </a:r>
            <a:r>
              <a:rPr lang="en-US" sz="2400" b="0" i="0" u="none" strike="noStrike" baseline="0" dirty="0">
                <a:latin typeface="TimesNewRomanPSMT"/>
              </a:rPr>
              <a:t> website, it helps companies achieve process excellence through its platform by eliminating operational friction with their Intelligent Business Cloud platform</a:t>
            </a:r>
            <a:r>
              <a:rPr lang="en-US" sz="2400" dirty="0">
                <a:latin typeface="TimesNewRomanPSMT"/>
              </a:rPr>
              <a:t>.</a:t>
            </a:r>
          </a:p>
          <a:p>
            <a:r>
              <a:rPr lang="en-US" sz="2400" i="0" dirty="0" err="1">
                <a:solidFill>
                  <a:srgbClr val="202124"/>
                </a:solidFill>
                <a:effectLst/>
              </a:rPr>
              <a:t>Celonis</a:t>
            </a:r>
            <a:r>
              <a:rPr lang="en-US" sz="2400" i="0" dirty="0">
                <a:solidFill>
                  <a:srgbClr val="202124"/>
                </a:solidFill>
                <a:effectLst/>
              </a:rPr>
              <a:t> is an American-German data processing company that offers software as a service (SaaS) to improve business processes</a:t>
            </a:r>
          </a:p>
          <a:p>
            <a:r>
              <a:rPr lang="en-US" sz="2400" b="1" dirty="0">
                <a:solidFill>
                  <a:srgbClr val="000000"/>
                </a:solidFill>
                <a:effectLst/>
                <a:latin typeface="Times New Roman" panose="02020603050405020304" pitchFamily="18" charset="0"/>
                <a:cs typeface="Times New Roman" panose="02020603050405020304" pitchFamily="18" charset="0"/>
              </a:rPr>
              <a:t>Process Mining </a:t>
            </a:r>
            <a:r>
              <a:rPr lang="en-US" sz="2400" dirty="0">
                <a:solidFill>
                  <a:srgbClr val="000000"/>
                </a:solidFill>
                <a:effectLst/>
                <a:latin typeface="Times New Roman" panose="02020603050405020304" pitchFamily="18" charset="0"/>
                <a:cs typeface="Times New Roman" panose="02020603050405020304" pitchFamily="18" charset="0"/>
              </a:rPr>
              <a:t>is a powerful tool that can help you uncover hidden insights in your business processes. </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dirty="0"/>
          </a:p>
        </p:txBody>
      </p:sp>
      <p:pic>
        <p:nvPicPr>
          <p:cNvPr id="8" name="Picture 7">
            <a:extLst>
              <a:ext uri="{FF2B5EF4-FFF2-40B4-BE49-F238E27FC236}">
                <a16:creationId xmlns:a16="http://schemas.microsoft.com/office/drawing/2014/main" id="{6C78D0FC-709D-401B-B4AF-9D273FE85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289" y="4928702"/>
            <a:ext cx="4602891" cy="1794544"/>
          </a:xfrm>
          <a:prstGeom prst="rect">
            <a:avLst/>
          </a:prstGeom>
        </p:spPr>
      </p:pic>
    </p:spTree>
    <p:extLst>
      <p:ext uri="{BB962C8B-B14F-4D97-AF65-F5344CB8AC3E}">
        <p14:creationId xmlns:p14="http://schemas.microsoft.com/office/powerpoint/2010/main" val="293905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73E9-FB0F-4C3F-8A94-3F05872E3A81}"/>
              </a:ext>
            </a:extLst>
          </p:cNvPr>
          <p:cNvSpPr>
            <a:spLocks noGrp="1"/>
          </p:cNvSpPr>
          <p:nvPr>
            <p:ph type="title"/>
          </p:nvPr>
        </p:nvSpPr>
        <p:spPr/>
        <p:txBody>
          <a:bodyPr/>
          <a:lstStyle/>
          <a:p>
            <a:r>
              <a:rPr lang="en-US" dirty="0"/>
              <a:t>WHAT IS PROCESS MINING &amp; HOW IT WORKS</a:t>
            </a:r>
          </a:p>
        </p:txBody>
      </p:sp>
      <p:sp>
        <p:nvSpPr>
          <p:cNvPr id="3" name="Content Placeholder 2">
            <a:extLst>
              <a:ext uri="{FF2B5EF4-FFF2-40B4-BE49-F238E27FC236}">
                <a16:creationId xmlns:a16="http://schemas.microsoft.com/office/drawing/2014/main" id="{714C5EEE-14F1-478E-950B-6FD3BE6D090D}"/>
              </a:ext>
            </a:extLst>
          </p:cNvPr>
          <p:cNvSpPr>
            <a:spLocks noGrp="1"/>
          </p:cNvSpPr>
          <p:nvPr>
            <p:ph idx="1"/>
          </p:nvPr>
        </p:nvSpPr>
        <p:spPr>
          <a:xfrm>
            <a:off x="848627" y="1994108"/>
            <a:ext cx="10759440" cy="4733951"/>
          </a:xfrm>
        </p:spPr>
        <p:txBody>
          <a:bodyPr>
            <a:normAutofit/>
          </a:bodyPr>
          <a:lstStyle/>
          <a:p>
            <a:r>
              <a:rPr lang="en-US" b="0" i="0" dirty="0">
                <a:solidFill>
                  <a:srgbClr val="4D5156"/>
                </a:solidFill>
                <a:effectLst/>
                <a:latin typeface="Google Sans"/>
              </a:rPr>
              <a:t>Process mining is </a:t>
            </a:r>
            <a:r>
              <a:rPr lang="en-US" b="0" i="0" dirty="0">
                <a:solidFill>
                  <a:srgbClr val="040C28"/>
                </a:solidFill>
                <a:effectLst/>
                <a:latin typeface="Google Sans"/>
              </a:rPr>
              <a:t>a technique designed to discover, monitor and improve real processes (i.e., not assumed processes) by extracting readily available knowledge from the event logs of information systems</a:t>
            </a:r>
            <a:r>
              <a:rPr lang="en-US" b="0" i="0" dirty="0">
                <a:solidFill>
                  <a:srgbClr val="4D5156"/>
                </a:solidFill>
                <a:effectLst/>
                <a:latin typeface="Google Sans"/>
              </a:rPr>
              <a:t>.</a:t>
            </a:r>
          </a:p>
          <a:p>
            <a:endParaRPr lang="en-US" dirty="0">
              <a:solidFill>
                <a:srgbClr val="4D5156"/>
              </a:solidFill>
              <a:latin typeface="Google Sans"/>
            </a:endParaRPr>
          </a:p>
          <a:p>
            <a:endParaRPr lang="en-US" b="0" i="0" dirty="0">
              <a:solidFill>
                <a:srgbClr val="4D5156"/>
              </a:solidFill>
              <a:effectLst/>
              <a:latin typeface="Google Sans"/>
            </a:endParaRPr>
          </a:p>
          <a:p>
            <a:endParaRPr lang="en-US" dirty="0">
              <a:solidFill>
                <a:srgbClr val="4D5156"/>
              </a:solidFill>
              <a:latin typeface="Google Sans"/>
            </a:endParaRPr>
          </a:p>
          <a:p>
            <a:endParaRPr lang="en-US" b="0" i="0" dirty="0">
              <a:solidFill>
                <a:srgbClr val="4D5156"/>
              </a:solidFill>
              <a:effectLst/>
              <a:latin typeface="Google Sans"/>
            </a:endParaRPr>
          </a:p>
          <a:p>
            <a:endParaRPr lang="en-US" dirty="0">
              <a:solidFill>
                <a:srgbClr val="4D5156"/>
              </a:solidFill>
              <a:latin typeface="Google Sans"/>
            </a:endParaRPr>
          </a:p>
          <a:p>
            <a:pPr marL="0" indent="0">
              <a:buNone/>
            </a:pPr>
            <a:r>
              <a:rPr lang="en-US" b="0" i="0" dirty="0">
                <a:solidFill>
                  <a:srgbClr val="4D5156"/>
                </a:solidFill>
                <a:effectLst/>
                <a:latin typeface="Google Sans"/>
              </a:rPr>
              <a:t>                   figure that explains how process mining works actually.</a:t>
            </a:r>
          </a:p>
          <a:p>
            <a:endParaRPr lang="en-US" b="0" i="0" dirty="0">
              <a:solidFill>
                <a:srgbClr val="4D5156"/>
              </a:solidFill>
              <a:effectLst/>
              <a:latin typeface="Google Sans"/>
            </a:endParaRPr>
          </a:p>
          <a:p>
            <a:pPr lvl="1"/>
            <a:endParaRPr lang="en-US" dirty="0"/>
          </a:p>
        </p:txBody>
      </p:sp>
      <p:pic>
        <p:nvPicPr>
          <p:cNvPr id="2052" name="Picture 4" descr="What is Process Mining and Why Isn't it Enough? | ABBYY">
            <a:extLst>
              <a:ext uri="{FF2B5EF4-FFF2-40B4-BE49-F238E27FC236}">
                <a16:creationId xmlns:a16="http://schemas.microsoft.com/office/drawing/2014/main" id="{91270CFE-E539-442D-902B-CA0F44610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912" y="3754877"/>
            <a:ext cx="9740766" cy="214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8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5C87-EE65-4084-8A16-F06C56E2149D}"/>
              </a:ext>
            </a:extLst>
          </p:cNvPr>
          <p:cNvSpPr>
            <a:spLocks noGrp="1"/>
          </p:cNvSpPr>
          <p:nvPr>
            <p:ph type="title"/>
          </p:nvPr>
        </p:nvSpPr>
        <p:spPr/>
        <p:txBody>
          <a:bodyPr/>
          <a:lstStyle/>
          <a:p>
            <a:r>
              <a:rPr lang="en-US" dirty="0"/>
              <a:t>EVENT LOGS</a:t>
            </a:r>
          </a:p>
        </p:txBody>
      </p:sp>
      <p:sp>
        <p:nvSpPr>
          <p:cNvPr id="3" name="Content Placeholder 2">
            <a:extLst>
              <a:ext uri="{FF2B5EF4-FFF2-40B4-BE49-F238E27FC236}">
                <a16:creationId xmlns:a16="http://schemas.microsoft.com/office/drawing/2014/main" id="{703BBEFA-8C45-4D27-AE05-36F27D1023F8}"/>
              </a:ext>
            </a:extLst>
          </p:cNvPr>
          <p:cNvSpPr>
            <a:spLocks noGrp="1"/>
          </p:cNvSpPr>
          <p:nvPr>
            <p:ph idx="1"/>
          </p:nvPr>
        </p:nvSpPr>
        <p:spPr>
          <a:xfrm>
            <a:off x="838200" y="1825624"/>
            <a:ext cx="10515600" cy="4180539"/>
          </a:xfrm>
        </p:spPr>
        <p:txBody>
          <a:bodyPr>
            <a:normAutofit/>
          </a:bodyPr>
          <a:lstStyle/>
          <a:p>
            <a:r>
              <a:rPr lang="en-US" b="0" i="0" dirty="0">
                <a:solidFill>
                  <a:srgbClr val="4D5156"/>
                </a:solidFill>
                <a:effectLst/>
                <a:latin typeface="Google Sans"/>
              </a:rPr>
              <a:t>Event logs are </a:t>
            </a:r>
            <a:r>
              <a:rPr lang="en-US" b="0" i="0" dirty="0">
                <a:solidFill>
                  <a:srgbClr val="040C28"/>
                </a:solidFill>
                <a:effectLst/>
                <a:latin typeface="Google Sans"/>
              </a:rPr>
              <a:t>defined using Activity tables that contain the Activity, Case and Timestamp data</a:t>
            </a:r>
            <a:r>
              <a:rPr lang="en-US" b="0" i="0" dirty="0">
                <a:solidFill>
                  <a:srgbClr val="4D5156"/>
                </a:solidFill>
                <a:effectLst/>
                <a:latin typeface="Google Sans"/>
              </a:rPr>
              <a:t>.</a:t>
            </a:r>
          </a:p>
          <a:p>
            <a:r>
              <a:rPr lang="en-US" dirty="0">
                <a:solidFill>
                  <a:srgbClr val="4D5156"/>
                </a:solidFill>
                <a:latin typeface="Google Sans"/>
              </a:rPr>
              <a:t>Ex:</a:t>
            </a:r>
          </a:p>
          <a:p>
            <a:endParaRPr lang="en-US" b="0" i="0" dirty="0">
              <a:solidFill>
                <a:srgbClr val="4D5156"/>
              </a:solidFill>
              <a:effectLst/>
              <a:latin typeface="Google Sans"/>
            </a:endParaRPr>
          </a:p>
          <a:p>
            <a:endParaRPr lang="en-US" b="0" i="0" dirty="0">
              <a:solidFill>
                <a:srgbClr val="4D5156"/>
              </a:solidFill>
              <a:effectLst/>
              <a:latin typeface="Google Sans"/>
            </a:endParaRPr>
          </a:p>
          <a:p>
            <a:endParaRPr lang="en-US" dirty="0"/>
          </a:p>
        </p:txBody>
      </p:sp>
      <p:sp>
        <p:nvSpPr>
          <p:cNvPr id="4" name="AutoShape 2" descr="Event Data - Process Mining">
            <a:extLst>
              <a:ext uri="{FF2B5EF4-FFF2-40B4-BE49-F238E27FC236}">
                <a16:creationId xmlns:a16="http://schemas.microsoft.com/office/drawing/2014/main" id="{0DB58872-5BC2-4846-BBB9-9213726EFAAC}"/>
              </a:ext>
            </a:extLst>
          </p:cNvPr>
          <p:cNvSpPr>
            <a:spLocks noChangeAspect="1" noChangeArrowheads="1"/>
          </p:cNvSpPr>
          <p:nvPr/>
        </p:nvSpPr>
        <p:spPr bwMode="auto">
          <a:xfrm>
            <a:off x="6838749" y="3856519"/>
            <a:ext cx="2401503" cy="24015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vent Data - Process Mining">
            <a:extLst>
              <a:ext uri="{FF2B5EF4-FFF2-40B4-BE49-F238E27FC236}">
                <a16:creationId xmlns:a16="http://schemas.microsoft.com/office/drawing/2014/main" id="{EC7EFD72-D031-4FC4-A263-A4A64FBEC8A7}"/>
              </a:ext>
            </a:extLst>
          </p:cNvPr>
          <p:cNvSpPr>
            <a:spLocks noChangeAspect="1" noChangeArrowheads="1"/>
          </p:cNvSpPr>
          <p:nvPr/>
        </p:nvSpPr>
        <p:spPr bwMode="auto">
          <a:xfrm>
            <a:off x="6349465" y="35477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vent Data - Process Mining">
            <a:extLst>
              <a:ext uri="{FF2B5EF4-FFF2-40B4-BE49-F238E27FC236}">
                <a16:creationId xmlns:a16="http://schemas.microsoft.com/office/drawing/2014/main" id="{14FDE08F-A012-4F32-9A2F-5575642B47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F127E4D8-B819-4567-994C-8BC6CFBED5D1}"/>
              </a:ext>
            </a:extLst>
          </p:cNvPr>
          <p:cNvPicPr>
            <a:picLocks noChangeAspect="1"/>
          </p:cNvPicPr>
          <p:nvPr/>
        </p:nvPicPr>
        <p:blipFill>
          <a:blip r:embed="rId2" cstate="print"/>
          <a:stretch>
            <a:fillRect/>
          </a:stretch>
        </p:blipFill>
        <p:spPr>
          <a:xfrm>
            <a:off x="2475297" y="3363097"/>
            <a:ext cx="6936606" cy="2768995"/>
          </a:xfrm>
          <a:prstGeom prst="rect">
            <a:avLst/>
          </a:prstGeom>
        </p:spPr>
      </p:pic>
    </p:spTree>
    <p:extLst>
      <p:ext uri="{BB962C8B-B14F-4D97-AF65-F5344CB8AC3E}">
        <p14:creationId xmlns:p14="http://schemas.microsoft.com/office/powerpoint/2010/main" val="240469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B4D5-FD92-49C4-945D-DA5F5215F868}"/>
              </a:ext>
            </a:extLst>
          </p:cNvPr>
          <p:cNvSpPr>
            <a:spLocks noGrp="1"/>
          </p:cNvSpPr>
          <p:nvPr>
            <p:ph type="title"/>
          </p:nvPr>
        </p:nvSpPr>
        <p:spPr/>
        <p:txBody>
          <a:bodyPr/>
          <a:lstStyle/>
          <a:p>
            <a:r>
              <a:rPr lang="en-US" dirty="0"/>
              <a:t>Process Model</a:t>
            </a:r>
          </a:p>
        </p:txBody>
      </p:sp>
      <p:sp>
        <p:nvSpPr>
          <p:cNvPr id="3" name="Content Placeholder 2">
            <a:extLst>
              <a:ext uri="{FF2B5EF4-FFF2-40B4-BE49-F238E27FC236}">
                <a16:creationId xmlns:a16="http://schemas.microsoft.com/office/drawing/2014/main" id="{C3586221-A256-45AB-BEB3-FFAB6731ADA0}"/>
              </a:ext>
            </a:extLst>
          </p:cNvPr>
          <p:cNvSpPr>
            <a:spLocks noGrp="1"/>
          </p:cNvSpPr>
          <p:nvPr>
            <p:ph idx="1"/>
          </p:nvPr>
        </p:nvSpPr>
        <p:spPr/>
        <p:txBody>
          <a:bodyPr>
            <a:normAutofit lnSpcReduction="10000"/>
          </a:bodyPr>
          <a:lstStyle/>
          <a:p>
            <a:r>
              <a:rPr lang="en-US" b="0" i="0" dirty="0">
                <a:solidFill>
                  <a:srgbClr val="4D5156"/>
                </a:solidFill>
                <a:effectLst/>
                <a:latin typeface="Google Sans"/>
              </a:rPr>
              <a:t>There are three main categories of process mining:</a:t>
            </a:r>
          </a:p>
          <a:p>
            <a:pPr marL="0" indent="0">
              <a:buNone/>
            </a:pPr>
            <a:r>
              <a:rPr lang="en-US" dirty="0">
                <a:solidFill>
                  <a:srgbClr val="4D5156"/>
                </a:solidFill>
                <a:latin typeface="Google Sans"/>
              </a:rPr>
              <a:t> </a:t>
            </a:r>
            <a:r>
              <a:rPr lang="en-US" b="0" i="0" dirty="0">
                <a:solidFill>
                  <a:srgbClr val="4D5156"/>
                </a:solidFill>
                <a:effectLst/>
                <a:latin typeface="Google Sans"/>
              </a:rPr>
              <a:t> 1) </a:t>
            </a:r>
            <a:r>
              <a:rPr lang="en-US" b="0" i="0" dirty="0">
                <a:solidFill>
                  <a:srgbClr val="040C28"/>
                </a:solidFill>
                <a:effectLst/>
                <a:latin typeface="Google Sans"/>
              </a:rPr>
              <a:t>process discovery, </a:t>
            </a:r>
          </a:p>
          <a:p>
            <a:pPr marL="0" indent="0">
              <a:buNone/>
            </a:pPr>
            <a:r>
              <a:rPr lang="en-US" dirty="0">
                <a:solidFill>
                  <a:srgbClr val="040C28"/>
                </a:solidFill>
                <a:latin typeface="Google Sans"/>
              </a:rPr>
              <a:t>  </a:t>
            </a:r>
            <a:r>
              <a:rPr lang="en-US" b="0" i="0" dirty="0">
                <a:solidFill>
                  <a:srgbClr val="040C28"/>
                </a:solidFill>
                <a:effectLst/>
                <a:latin typeface="Google Sans"/>
              </a:rPr>
              <a:t>2) conformance checking, and  </a:t>
            </a:r>
          </a:p>
          <a:p>
            <a:pPr marL="0" indent="0">
              <a:buNone/>
            </a:pPr>
            <a:r>
              <a:rPr lang="en-US" dirty="0">
                <a:solidFill>
                  <a:srgbClr val="040C28"/>
                </a:solidFill>
                <a:latin typeface="Google Sans"/>
              </a:rPr>
              <a:t>  </a:t>
            </a:r>
            <a:r>
              <a:rPr lang="en-US" b="0" i="0" dirty="0">
                <a:solidFill>
                  <a:srgbClr val="040C28"/>
                </a:solidFill>
                <a:effectLst/>
                <a:latin typeface="Google Sans"/>
              </a:rPr>
              <a:t>3) process enhancement</a:t>
            </a:r>
            <a:r>
              <a:rPr lang="en-US" b="0" i="0" dirty="0">
                <a:solidFill>
                  <a:srgbClr val="4D5156"/>
                </a:solidFill>
                <a:effectLst/>
                <a:latin typeface="Google Sans"/>
              </a:rPr>
              <a:t>. </a:t>
            </a:r>
          </a:p>
          <a:p>
            <a:pPr marL="0" indent="0">
              <a:buNone/>
            </a:pPr>
            <a:r>
              <a:rPr lang="en-US" dirty="0">
                <a:solidFill>
                  <a:srgbClr val="4D5156"/>
                </a:solidFill>
                <a:latin typeface="Google Sans"/>
              </a:rPr>
              <a:t>  Process Discovery:</a:t>
            </a:r>
          </a:p>
          <a:p>
            <a:pPr marL="0" indent="0">
              <a:buNone/>
            </a:pPr>
            <a:r>
              <a:rPr lang="en-US" dirty="0">
                <a:solidFill>
                  <a:srgbClr val="4D5156"/>
                </a:solidFill>
                <a:latin typeface="Google Sans"/>
              </a:rPr>
              <a:t>  	</a:t>
            </a:r>
            <a:r>
              <a:rPr lang="en-US" b="0" i="0" dirty="0">
                <a:solidFill>
                  <a:srgbClr val="202124"/>
                </a:solidFill>
                <a:effectLst/>
                <a:latin typeface="Google Sans"/>
              </a:rPr>
              <a:t>Business process discovery is </a:t>
            </a:r>
            <a:r>
              <a:rPr lang="en-US" b="0" i="0" dirty="0">
                <a:solidFill>
                  <a:srgbClr val="040C28"/>
                </a:solidFill>
                <a:effectLst/>
                <a:latin typeface="Google Sans"/>
              </a:rPr>
              <a:t>a process mining technique used to create a data-based visualization of process workflows</a:t>
            </a:r>
            <a:r>
              <a:rPr lang="en-US" b="0" i="0" dirty="0">
                <a:solidFill>
                  <a:srgbClr val="202124"/>
                </a:solidFill>
                <a:effectLst/>
                <a:latin typeface="Google Sans"/>
              </a:rPr>
              <a:t>. Using data found in event logs, process mining automatically generates a discovered model for analysis, giving users a visual and unbiased representation of their business processes.</a:t>
            </a:r>
            <a:endParaRPr lang="en-US" dirty="0"/>
          </a:p>
        </p:txBody>
      </p:sp>
    </p:spTree>
    <p:extLst>
      <p:ext uri="{BB962C8B-B14F-4D97-AF65-F5344CB8AC3E}">
        <p14:creationId xmlns:p14="http://schemas.microsoft.com/office/powerpoint/2010/main" val="357802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8C0FE-52D9-04DC-9F34-744A9AA6DA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39C0FF-597D-B6A5-C89F-0F45F28A954B}"/>
              </a:ext>
            </a:extLst>
          </p:cNvPr>
          <p:cNvSpPr>
            <a:spLocks noGrp="1"/>
          </p:cNvSpPr>
          <p:nvPr>
            <p:ph type="title"/>
          </p:nvPr>
        </p:nvSpPr>
        <p:spPr>
          <a:xfrm>
            <a:off x="838200" y="365125"/>
            <a:ext cx="10515600" cy="6075004"/>
          </a:xfrm>
        </p:spPr>
        <p:txBody>
          <a:bodyPr>
            <a:normAutofit fontScale="90000"/>
          </a:bodyPr>
          <a:lstStyle/>
          <a:p>
            <a:pPr marL="0" indent="0"/>
            <a:br>
              <a:rPr lang="en-US" sz="2200" dirty="0"/>
            </a:br>
            <a:r>
              <a:rPr lang="en-US" sz="3600" dirty="0">
                <a:solidFill>
                  <a:schemeClr val="tx1">
                    <a:lumMod val="75000"/>
                    <a:lumOff val="25000"/>
                  </a:schemeClr>
                </a:solidFill>
              </a:rPr>
              <a:t>Conformance check</a:t>
            </a:r>
            <a:r>
              <a:rPr lang="en-US" sz="2200" dirty="0"/>
              <a:t>:</a:t>
            </a:r>
            <a:br>
              <a:rPr lang="en-US" sz="2200" dirty="0"/>
            </a:br>
            <a:br>
              <a:rPr lang="en-US" sz="2200" dirty="0"/>
            </a:br>
            <a:r>
              <a:rPr lang="en-US" sz="3600" b="0" i="0" dirty="0">
                <a:solidFill>
                  <a:srgbClr val="4D5156"/>
                </a:solidFill>
                <a:effectLst/>
                <a:latin typeface="Google Sans"/>
              </a:rPr>
              <a:t>Conformance checking is a method of comparing the execution of a business process against a predefined set of conditions, such as a business process model.</a:t>
            </a:r>
            <a:br>
              <a:rPr lang="en-US" sz="3600" b="0" i="0" dirty="0">
                <a:solidFill>
                  <a:srgbClr val="4D5156"/>
                </a:solidFill>
                <a:effectLst/>
                <a:latin typeface="Google Sans"/>
              </a:rPr>
            </a:br>
            <a:br>
              <a:rPr lang="en-US" sz="3600" dirty="0">
                <a:solidFill>
                  <a:srgbClr val="4D5156"/>
                </a:solidFill>
                <a:latin typeface="Google Sans"/>
              </a:rPr>
            </a:br>
            <a:r>
              <a:rPr lang="en-US" sz="3600" dirty="0">
                <a:solidFill>
                  <a:srgbClr val="4D5156"/>
                </a:solidFill>
                <a:latin typeface="Google Sans"/>
              </a:rPr>
              <a:t>Process Enhancement check:</a:t>
            </a:r>
            <a:br>
              <a:rPr lang="en-US" sz="3600" dirty="0">
                <a:solidFill>
                  <a:srgbClr val="4D5156"/>
                </a:solidFill>
                <a:latin typeface="Google Sans"/>
              </a:rPr>
            </a:br>
            <a:r>
              <a:rPr lang="en-US" sz="3600" b="0" i="0" dirty="0">
                <a:solidFill>
                  <a:srgbClr val="202124"/>
                </a:solidFill>
                <a:effectLst/>
                <a:latin typeface="Google Sans"/>
              </a:rPr>
              <a:t>Process enhancement, sometimes referred to as model enhancement, is </a:t>
            </a:r>
            <a:r>
              <a:rPr lang="en-US" sz="3600" b="0" i="0" dirty="0">
                <a:solidFill>
                  <a:srgbClr val="040C28"/>
                </a:solidFill>
                <a:effectLst/>
                <a:latin typeface="Google Sans"/>
              </a:rPr>
              <a:t>a process mining technique that's used to extend or enhance a target model or reference model using discovered information about the actual process</a:t>
            </a:r>
            <a:r>
              <a:rPr lang="en-US" sz="3600" b="0" i="0" dirty="0">
                <a:solidFill>
                  <a:srgbClr val="202124"/>
                </a:solidFill>
                <a:effectLst/>
                <a:latin typeface="Google Sans"/>
              </a:rPr>
              <a:t>.</a:t>
            </a:r>
            <a:br>
              <a:rPr lang="en-US" sz="3600" dirty="0">
                <a:solidFill>
                  <a:srgbClr val="4D5156"/>
                </a:solidFill>
                <a:latin typeface="Google Sans"/>
              </a:rPr>
            </a:br>
            <a:br>
              <a:rPr lang="en-US" sz="6000" b="0" i="0" dirty="0">
                <a:solidFill>
                  <a:srgbClr val="4D5156"/>
                </a:solidFill>
                <a:effectLst/>
                <a:latin typeface="Google Sans"/>
              </a:rPr>
            </a:br>
            <a:endParaRPr lang="en-IN" dirty="0"/>
          </a:p>
        </p:txBody>
      </p:sp>
    </p:spTree>
    <p:extLst>
      <p:ext uri="{BB962C8B-B14F-4D97-AF65-F5344CB8AC3E}">
        <p14:creationId xmlns:p14="http://schemas.microsoft.com/office/powerpoint/2010/main" val="115722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0B47-84CB-49F1-A3B5-EDA588E62454}"/>
              </a:ext>
            </a:extLst>
          </p:cNvPr>
          <p:cNvSpPr>
            <a:spLocks noGrp="1"/>
          </p:cNvSpPr>
          <p:nvPr>
            <p:ph type="title"/>
          </p:nvPr>
        </p:nvSpPr>
        <p:spPr/>
        <p:txBody>
          <a:bodyPr/>
          <a:lstStyle/>
          <a:p>
            <a:r>
              <a:rPr lang="en-US" dirty="0"/>
              <a:t>Process Performance Information</a:t>
            </a:r>
          </a:p>
        </p:txBody>
      </p:sp>
      <p:sp>
        <p:nvSpPr>
          <p:cNvPr id="3" name="Content Placeholder 2">
            <a:extLst>
              <a:ext uri="{FF2B5EF4-FFF2-40B4-BE49-F238E27FC236}">
                <a16:creationId xmlns:a16="http://schemas.microsoft.com/office/drawing/2014/main" id="{738A156F-3396-4D22-8E8B-661645D29E60}"/>
              </a:ext>
            </a:extLst>
          </p:cNvPr>
          <p:cNvSpPr>
            <a:spLocks noGrp="1"/>
          </p:cNvSpPr>
          <p:nvPr>
            <p:ph idx="1"/>
          </p:nvPr>
        </p:nvSpPr>
        <p:spPr/>
        <p:txBody>
          <a:bodyPr>
            <a:normAutofit fontScale="92500" lnSpcReduction="10000"/>
          </a:bodyPr>
          <a:lstStyle/>
          <a:p>
            <a:r>
              <a:rPr lang="en-US" b="0" i="0" dirty="0">
                <a:solidFill>
                  <a:srgbClr val="202124"/>
                </a:solidFill>
                <a:effectLst/>
                <a:latin typeface="Google Sans"/>
              </a:rPr>
              <a:t>Typically, three dimensions of performance are identified: </a:t>
            </a:r>
            <a:r>
              <a:rPr lang="en-US" b="0" i="0" dirty="0">
                <a:solidFill>
                  <a:srgbClr val="040C28"/>
                </a:solidFill>
                <a:effectLst/>
                <a:latin typeface="Google Sans"/>
              </a:rPr>
              <a:t>time, cost, and quality</a:t>
            </a:r>
            <a:r>
              <a:rPr lang="en-US" b="0" i="0" dirty="0">
                <a:solidFill>
                  <a:srgbClr val="202124"/>
                </a:solidFill>
                <a:effectLst/>
                <a:latin typeface="Google Sans"/>
              </a:rPr>
              <a:t>. For each of these performance dimensions, different Key Performance Indicators (KPIs) can be defined. The lead time (also referred to as flow time) is the total time from the creation of the case to the completion of the case.</a:t>
            </a:r>
          </a:p>
          <a:p>
            <a:endParaRPr lang="en-US" dirty="0">
              <a:solidFill>
                <a:srgbClr val="202124"/>
              </a:solidFill>
              <a:latin typeface="Google Sans"/>
            </a:endParaRPr>
          </a:p>
          <a:p>
            <a:endParaRPr lang="en-US" dirty="0">
              <a:solidFill>
                <a:srgbClr val="202124"/>
              </a:solidFill>
              <a:latin typeface="Google Sans"/>
            </a:endParaRPr>
          </a:p>
          <a:p>
            <a:endParaRPr lang="en-US" dirty="0">
              <a:solidFill>
                <a:srgbClr val="202124"/>
              </a:solidFill>
              <a:latin typeface="Google Sans"/>
            </a:endParaRPr>
          </a:p>
          <a:p>
            <a:endParaRPr lang="en-US" dirty="0">
              <a:solidFill>
                <a:srgbClr val="202124"/>
              </a:solidFill>
              <a:latin typeface="Google Sans"/>
            </a:endParaRPr>
          </a:p>
          <a:p>
            <a:pPr marL="0" indent="0">
              <a:buNone/>
            </a:pPr>
            <a:r>
              <a:rPr lang="en-US" dirty="0">
                <a:solidFill>
                  <a:srgbClr val="202124"/>
                </a:solidFill>
                <a:latin typeface="Google Sans"/>
              </a:rPr>
              <a:t>                                                                                   process performance indicator</a:t>
            </a:r>
          </a:p>
        </p:txBody>
      </p:sp>
      <p:pic>
        <p:nvPicPr>
          <p:cNvPr id="5" name="Picture 4">
            <a:extLst>
              <a:ext uri="{FF2B5EF4-FFF2-40B4-BE49-F238E27FC236}">
                <a16:creationId xmlns:a16="http://schemas.microsoft.com/office/drawing/2014/main" id="{AC0B0B6D-DE11-4CF3-B2B2-7F4A92810B09}"/>
              </a:ext>
            </a:extLst>
          </p:cNvPr>
          <p:cNvPicPr>
            <a:picLocks noChangeAspect="1"/>
          </p:cNvPicPr>
          <p:nvPr/>
        </p:nvPicPr>
        <p:blipFill>
          <a:blip r:embed="rId2"/>
          <a:stretch>
            <a:fillRect/>
          </a:stretch>
        </p:blipFill>
        <p:spPr>
          <a:xfrm>
            <a:off x="7364328" y="3741515"/>
            <a:ext cx="3290838" cy="1841137"/>
          </a:xfrm>
          <a:prstGeom prst="rect">
            <a:avLst/>
          </a:prstGeom>
        </p:spPr>
      </p:pic>
    </p:spTree>
    <p:extLst>
      <p:ext uri="{BB962C8B-B14F-4D97-AF65-F5344CB8AC3E}">
        <p14:creationId xmlns:p14="http://schemas.microsoft.com/office/powerpoint/2010/main" val="159383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2687-D59B-438D-90C7-42330BFD742D}"/>
              </a:ext>
            </a:extLst>
          </p:cNvPr>
          <p:cNvSpPr>
            <a:spLocks noGrp="1"/>
          </p:cNvSpPr>
          <p:nvPr>
            <p:ph type="title"/>
          </p:nvPr>
        </p:nvSpPr>
        <p:spPr/>
        <p:txBody>
          <a:bodyPr/>
          <a:lstStyle/>
          <a:p>
            <a:r>
              <a:rPr lang="en-US" dirty="0"/>
              <a:t>Applications of Process Mining</a:t>
            </a:r>
          </a:p>
        </p:txBody>
      </p:sp>
      <p:sp>
        <p:nvSpPr>
          <p:cNvPr id="3" name="Content Placeholder 2">
            <a:extLst>
              <a:ext uri="{FF2B5EF4-FFF2-40B4-BE49-F238E27FC236}">
                <a16:creationId xmlns:a16="http://schemas.microsoft.com/office/drawing/2014/main" id="{80919902-A8DF-4DDC-AA76-86F1FECFAEDA}"/>
              </a:ext>
            </a:extLst>
          </p:cNvPr>
          <p:cNvSpPr>
            <a:spLocks noGrp="1"/>
          </p:cNvSpPr>
          <p:nvPr>
            <p:ph idx="1"/>
          </p:nvPr>
        </p:nvSpPr>
        <p:spPr/>
        <p:txBody>
          <a:bodyPr/>
          <a:lstStyle/>
          <a:p>
            <a:r>
              <a:rPr lang="en-US" dirty="0"/>
              <a:t>Health Care</a:t>
            </a:r>
          </a:p>
          <a:p>
            <a:r>
              <a:rPr lang="en-US" dirty="0"/>
              <a:t>Banking</a:t>
            </a:r>
          </a:p>
          <a:p>
            <a:r>
              <a:rPr lang="en-US" dirty="0"/>
              <a:t>Retail</a:t>
            </a:r>
          </a:p>
        </p:txBody>
      </p:sp>
    </p:spTree>
    <p:extLst>
      <p:ext uri="{BB962C8B-B14F-4D97-AF65-F5344CB8AC3E}">
        <p14:creationId xmlns:p14="http://schemas.microsoft.com/office/powerpoint/2010/main" val="286649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501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Google Sans</vt:lpstr>
      <vt:lpstr>Sitka Text</vt:lpstr>
      <vt:lpstr>Times New Roman</vt:lpstr>
      <vt:lpstr>TimesNewRomanPSMT</vt:lpstr>
      <vt:lpstr>Office Theme</vt:lpstr>
      <vt:lpstr>      PROCESS MINING VIRTUAL INTERNSHIP BY J.SATHEESH REDDY 234G5A3208 </vt:lpstr>
      <vt:lpstr>contents</vt:lpstr>
      <vt:lpstr>Introducton</vt:lpstr>
      <vt:lpstr>WHAT IS PROCESS MINING &amp; HOW IT WORKS</vt:lpstr>
      <vt:lpstr>EVENT LOGS</vt:lpstr>
      <vt:lpstr>Process Model</vt:lpstr>
      <vt:lpstr> Conformance check:  Conformance checking is a method of comparing the execution of a business process against a predefined set of conditions, such as a business process model.  Process Enhancement check: Process enhancement, sometimes referred to as model enhancement, is a process mining technique that's used to extend or enhance a target model or reference model using discovered information about the actual process.  </vt:lpstr>
      <vt:lpstr>Process Performance Information</vt:lpstr>
      <vt:lpstr>Applications of Process Mining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MINING VIRTUAL INTERNSHIP BY SHRAVAN KUMAR REDDY A 224G5A0513</dc:title>
  <dc:creator>shravan kumar</dc:creator>
  <cp:lastModifiedBy>sateesh reddy</cp:lastModifiedBy>
  <cp:revision>3</cp:revision>
  <dcterms:created xsi:type="dcterms:W3CDTF">2023-09-29T17:17:01Z</dcterms:created>
  <dcterms:modified xsi:type="dcterms:W3CDTF">2024-10-29T16:58:45Z</dcterms:modified>
</cp:coreProperties>
</file>